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401" r:id="rId3"/>
    <p:sldId id="397" r:id="rId4"/>
    <p:sldId id="398" r:id="rId5"/>
    <p:sldId id="400" r:id="rId6"/>
    <p:sldId id="390" r:id="rId7"/>
    <p:sldId id="392" r:id="rId8"/>
    <p:sldId id="404" r:id="rId9"/>
    <p:sldId id="389" r:id="rId10"/>
    <p:sldId id="402" r:id="rId11"/>
    <p:sldId id="403" r:id="rId12"/>
    <p:sldId id="377" r:id="rId13"/>
  </p:sldIdLst>
  <p:sldSz cx="9144000" cy="6858000" type="screen4x3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00AC4"/>
    <a:srgbClr val="2E1FF3"/>
    <a:srgbClr val="1D0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E6508-2458-4940-A066-53EAA9172520}" type="datetimeFigureOut">
              <a:rPr lang="zh-CN" altLang="en-US" smtClean="0"/>
              <a:pPr/>
              <a:t>2016-9-29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78A85-7224-425D-981A-C06FE5B7B5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28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745932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745932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482363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216097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552903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2016-9-29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2016-9-29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2016-9-29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2016-9-29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2016-9-29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2016-9-29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2016-9-29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23528" y="1268760"/>
            <a:ext cx="8568952" cy="1368152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Pretzel</a:t>
            </a:r>
            <a:r>
              <a:rPr lang="zh-CN" altLang="en-US" b="1" dirty="0" smtClean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方案进展及计划</a:t>
            </a:r>
            <a:endParaRPr lang="zh-CN" altLang="en-US" b="1" dirty="0">
              <a:solidFill>
                <a:srgbClr val="C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27584" y="2636912"/>
            <a:ext cx="7704856" cy="1080120"/>
          </a:xfrm>
        </p:spPr>
        <p:txBody>
          <a:bodyPr>
            <a:noAutofit/>
          </a:bodyPr>
          <a:lstStyle/>
          <a:p>
            <a:r>
              <a:rPr lang="zh-CN" altLang="en-US" sz="2400" b="1" dirty="0" smtClean="0">
                <a:solidFill>
                  <a:srgbClr val="2E1FF3"/>
                </a:solidFill>
              </a:rPr>
              <a:t>耿会平，张源，高杰，</a:t>
            </a:r>
            <a:r>
              <a:rPr lang="en-US" altLang="zh-CN" sz="2400" b="1" dirty="0" smtClean="0">
                <a:solidFill>
                  <a:srgbClr val="2E1FF3"/>
                </a:solidFill>
              </a:rPr>
              <a:t> </a:t>
            </a:r>
            <a:r>
              <a:rPr lang="zh-CN" altLang="en-US" sz="2400" b="1" dirty="0" smtClean="0">
                <a:solidFill>
                  <a:srgbClr val="2E1FF3"/>
                </a:solidFill>
              </a:rPr>
              <a:t>王毅伟</a:t>
            </a:r>
            <a:r>
              <a:rPr lang="zh-CN" altLang="en-US" sz="2400" b="1" dirty="0">
                <a:solidFill>
                  <a:srgbClr val="2E1FF3"/>
                </a:solidFill>
              </a:rPr>
              <a:t>，</a:t>
            </a:r>
            <a:r>
              <a:rPr lang="en-US" altLang="zh-CN" sz="2400" b="1" dirty="0" smtClean="0">
                <a:solidFill>
                  <a:srgbClr val="2E1FF3"/>
                </a:solidFill>
              </a:rPr>
              <a:t> </a:t>
            </a:r>
            <a:r>
              <a:rPr lang="zh-CN" altLang="en-US" sz="2400" b="1" dirty="0" smtClean="0">
                <a:solidFill>
                  <a:srgbClr val="2E1FF3"/>
                </a:solidFill>
              </a:rPr>
              <a:t>王逗</a:t>
            </a:r>
            <a:r>
              <a:rPr lang="zh-CN" altLang="en-US" sz="2400" b="1" dirty="0">
                <a:solidFill>
                  <a:srgbClr val="2E1FF3"/>
                </a:solidFill>
              </a:rPr>
              <a:t>，</a:t>
            </a:r>
            <a:r>
              <a:rPr lang="en-US" altLang="zh-CN" sz="2400" b="1" dirty="0" smtClean="0">
                <a:solidFill>
                  <a:srgbClr val="2E1FF3"/>
                </a:solidFill>
              </a:rPr>
              <a:t> </a:t>
            </a:r>
            <a:r>
              <a:rPr lang="zh-CN" altLang="en-US" sz="2400" b="1" dirty="0" smtClean="0">
                <a:solidFill>
                  <a:srgbClr val="2E1FF3"/>
                </a:solidFill>
              </a:rPr>
              <a:t>徐刚</a:t>
            </a:r>
            <a:r>
              <a:rPr lang="zh-CN" altLang="en-US" sz="2400" b="1" dirty="0">
                <a:solidFill>
                  <a:srgbClr val="2E1FF3"/>
                </a:solidFill>
              </a:rPr>
              <a:t>，</a:t>
            </a:r>
            <a:r>
              <a:rPr lang="en-US" altLang="zh-CN" sz="2400" b="1" dirty="0" smtClean="0">
                <a:solidFill>
                  <a:srgbClr val="2E1FF3"/>
                </a:solidFill>
              </a:rPr>
              <a:t> </a:t>
            </a:r>
            <a:r>
              <a:rPr lang="zh-CN" altLang="en-US" sz="2400" b="1" dirty="0" smtClean="0">
                <a:solidFill>
                  <a:srgbClr val="2E1FF3"/>
                </a:solidFill>
              </a:rPr>
              <a:t>秦庆，王娜，崔小昊，段哲，白莎，苏峰，边天剑</a:t>
            </a:r>
            <a:endParaRPr lang="en-US" altLang="zh-CN" sz="2400" b="1" dirty="0" smtClean="0">
              <a:solidFill>
                <a:srgbClr val="2E1FF3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31640" y="4019580"/>
            <a:ext cx="72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 smtClean="0"/>
              <a:t>清华大学</a:t>
            </a:r>
            <a:endParaRPr lang="en-US" altLang="zh-CN" sz="2400" b="1" dirty="0" smtClean="0"/>
          </a:p>
          <a:p>
            <a:pPr algn="ctr"/>
            <a:r>
              <a:rPr lang="zh-CN" altLang="en-US" sz="2400" dirty="0" smtClean="0"/>
              <a:t>“高能环形正负电子对撞机相关物理和关键技术预研究”项目启动会</a:t>
            </a:r>
            <a:r>
              <a:rPr lang="en-US" altLang="zh-CN" sz="2400" dirty="0" smtClean="0"/>
              <a:t> </a:t>
            </a:r>
          </a:p>
          <a:p>
            <a:pPr algn="ctr"/>
            <a:r>
              <a:rPr lang="en-US" altLang="zh-CN" sz="2400" dirty="0" smtClean="0"/>
              <a:t>2016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9</a:t>
            </a:r>
            <a:r>
              <a:rPr lang="zh-CN" altLang="en-US" sz="2400" dirty="0" smtClean="0"/>
              <a:t>月</a:t>
            </a:r>
            <a:r>
              <a:rPr lang="en-US" altLang="zh-CN" sz="2400" dirty="0" smtClean="0"/>
              <a:t>27</a:t>
            </a:r>
            <a:r>
              <a:rPr lang="zh-CN" altLang="en-US" sz="2400" dirty="0" smtClean="0"/>
              <a:t>日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29458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Goal of Pretzel design in CDR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1412776"/>
            <a:ext cx="71287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Realize beam separation of 50 bunches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Complete the correction of orbit effect </a:t>
            </a:r>
          </a:p>
          <a:p>
            <a:endParaRPr lang="en-US" altLang="zh-CN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Reasonable DA w/o FFS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/>
              <a:t>Reasonable DA w/o </a:t>
            </a:r>
            <a:r>
              <a:rPr lang="en-US" altLang="zh-CN" sz="2400" dirty="0" smtClean="0"/>
              <a:t>FFS with </a:t>
            </a:r>
            <a:r>
              <a:rPr lang="en-US" altLang="zh-CN" sz="2400" dirty="0" err="1" smtClean="0"/>
              <a:t>sawtooth</a:t>
            </a:r>
            <a:r>
              <a:rPr lang="en-US" altLang="zh-CN" sz="2400" dirty="0" smtClean="0"/>
              <a:t> effect </a:t>
            </a:r>
            <a:endParaRPr lang="en-US" altLang="zh-CN" sz="2400" dirty="0"/>
          </a:p>
          <a:p>
            <a:endParaRPr lang="en-US" altLang="zh-CN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Try DA w/ FFS,  error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zh-CN" altLang="en-US" sz="2400" dirty="0"/>
          </a:p>
        </p:txBody>
      </p:sp>
      <p:cxnSp>
        <p:nvCxnSpPr>
          <p:cNvPr id="4" name="直接连接符 3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756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Pretzel</a:t>
            </a:r>
            <a:r>
              <a:rPr lang="zh-CN" altLang="en-US" dirty="0" smtClean="0"/>
              <a:t>方案设计工作计划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1412776"/>
            <a:ext cx="71287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用</a:t>
            </a:r>
            <a:r>
              <a:rPr lang="en-US" altLang="zh-CN" sz="2400" dirty="0" smtClean="0"/>
              <a:t>MODE</a:t>
            </a:r>
            <a:r>
              <a:rPr lang="zh-CN" altLang="en-US" sz="2400" dirty="0" smtClean="0"/>
              <a:t>优化现有</a:t>
            </a:r>
            <a:r>
              <a:rPr lang="en-US" altLang="zh-CN" sz="2400" dirty="0" smtClean="0"/>
              <a:t>lattice</a:t>
            </a:r>
            <a:r>
              <a:rPr lang="zh-CN" altLang="en-US" sz="2400" dirty="0" smtClean="0"/>
              <a:t>的孔径</a:t>
            </a:r>
            <a:endParaRPr lang="en-US" altLang="zh-CN" sz="2400" dirty="0"/>
          </a:p>
          <a:p>
            <a:pPr marL="800100" lvl="1" indent="-342900">
              <a:buFont typeface="Wingdings" panose="05000000000000000000" pitchFamily="2" charset="2"/>
              <a:buChar char="u"/>
            </a:pPr>
            <a:r>
              <a:rPr lang="zh-CN" altLang="en-US" sz="2400" dirty="0" smtClean="0"/>
              <a:t>增加</a:t>
            </a:r>
            <a:r>
              <a:rPr lang="en-US" altLang="zh-CN" sz="2400" dirty="0" smtClean="0"/>
              <a:t>Q</a:t>
            </a:r>
            <a:r>
              <a:rPr lang="zh-CN" altLang="en-US" sz="2400" dirty="0" smtClean="0"/>
              <a:t>铁作为自变量</a:t>
            </a:r>
            <a:endParaRPr lang="en-US" altLang="zh-CN" sz="2400" dirty="0" smtClean="0"/>
          </a:p>
          <a:p>
            <a:pPr marL="800100" lvl="1" indent="-342900">
              <a:buFont typeface="Wingdings" panose="05000000000000000000" pitchFamily="2" charset="2"/>
              <a:buChar char="u"/>
            </a:pPr>
            <a:r>
              <a:rPr lang="zh-CN" altLang="en-US" sz="2400" dirty="0" smtClean="0"/>
              <a:t>优化工作点</a:t>
            </a:r>
            <a:endParaRPr lang="en-US" altLang="zh-CN" sz="2400" dirty="0" smtClean="0"/>
          </a:p>
          <a:p>
            <a:pPr marL="800100" lvl="1" indent="-342900">
              <a:buFont typeface="Wingdings" panose="05000000000000000000" pitchFamily="2" charset="2"/>
              <a:buChar char="u"/>
            </a:pPr>
            <a:r>
              <a:rPr lang="en-US" altLang="zh-CN" sz="2400" dirty="0" smtClean="0"/>
              <a:t>FMA</a:t>
            </a:r>
            <a:r>
              <a:rPr lang="zh-CN" altLang="en-US" sz="2400" dirty="0" smtClean="0"/>
              <a:t>分析</a:t>
            </a:r>
            <a:endParaRPr lang="en-US" altLang="zh-CN" sz="2400" dirty="0" smtClean="0"/>
          </a:p>
          <a:p>
            <a:pPr marL="800100" lvl="1" indent="-342900">
              <a:buFont typeface="Wingdings" panose="05000000000000000000" pitchFamily="2" charset="2"/>
              <a:buChar char="u"/>
            </a:pPr>
            <a:r>
              <a:rPr lang="zh-CN" altLang="en-US" sz="2400" dirty="0" smtClean="0"/>
              <a:t>优化</a:t>
            </a:r>
            <a:r>
              <a:rPr lang="en-US" altLang="zh-CN" sz="2400" dirty="0" smtClean="0"/>
              <a:t>FFS</a:t>
            </a:r>
            <a:r>
              <a:rPr lang="zh-CN" altLang="en-US" sz="2400" dirty="0" smtClean="0"/>
              <a:t>设计</a:t>
            </a:r>
            <a:endParaRPr lang="en-US" altLang="zh-CN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改变</a:t>
            </a:r>
            <a:r>
              <a:rPr lang="zh-CN" altLang="en-US" sz="2400" dirty="0"/>
              <a:t>直线节的结构（替换标准</a:t>
            </a:r>
            <a:r>
              <a:rPr lang="en-US" altLang="zh-CN" sz="2400" dirty="0"/>
              <a:t>cell</a:t>
            </a:r>
            <a:r>
              <a:rPr lang="zh-CN" altLang="en-US" sz="2400" dirty="0"/>
              <a:t>的</a:t>
            </a:r>
            <a:r>
              <a:rPr lang="en-US" altLang="zh-CN" sz="2400" dirty="0"/>
              <a:t>FODO</a:t>
            </a:r>
            <a:r>
              <a:rPr lang="zh-CN" altLang="en-US" sz="2400" dirty="0" smtClean="0"/>
              <a:t>节）</a:t>
            </a:r>
            <a:endParaRPr lang="en-US" altLang="zh-CN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优化六极铁分布在</a:t>
            </a:r>
            <a:r>
              <a:rPr lang="en-US" altLang="zh-CN" sz="2400" dirty="0" smtClean="0"/>
              <a:t>Q</a:t>
            </a:r>
            <a:r>
              <a:rPr lang="zh-CN" altLang="en-US" sz="2400" dirty="0" smtClean="0"/>
              <a:t>铁两侧的对称</a:t>
            </a:r>
            <a:r>
              <a:rPr lang="en-US" altLang="zh-CN" sz="2400" dirty="0" smtClean="0"/>
              <a:t>lattice</a:t>
            </a:r>
          </a:p>
          <a:p>
            <a:pPr marL="800100" lvl="1" indent="-342900">
              <a:buFont typeface="Wingdings" panose="05000000000000000000" pitchFamily="2" charset="2"/>
              <a:buChar char="u"/>
            </a:pPr>
            <a:r>
              <a:rPr lang="zh-CN" altLang="en-US" sz="2400" dirty="0" smtClean="0"/>
              <a:t>用六极铁和</a:t>
            </a:r>
            <a:r>
              <a:rPr lang="en-US" altLang="zh-CN" sz="2400" dirty="0" smtClean="0"/>
              <a:t>Q</a:t>
            </a:r>
            <a:r>
              <a:rPr lang="zh-CN" altLang="en-US" sz="2400" dirty="0"/>
              <a:t>铁作为自变量</a:t>
            </a:r>
            <a:endParaRPr lang="en-US" altLang="zh-CN" sz="2400" dirty="0"/>
          </a:p>
          <a:p>
            <a:pPr marL="800100" lvl="1" indent="-342900">
              <a:buFont typeface="Wingdings" panose="05000000000000000000" pitchFamily="2" charset="2"/>
              <a:buChar char="u"/>
            </a:pPr>
            <a:r>
              <a:rPr lang="zh-CN" altLang="en-US" sz="2400" dirty="0"/>
              <a:t>优化工作点</a:t>
            </a:r>
            <a:endParaRPr lang="en-US" altLang="zh-CN" sz="2400" dirty="0"/>
          </a:p>
          <a:p>
            <a:pPr marL="800100" lvl="1" indent="-342900">
              <a:buFont typeface="Wingdings" panose="05000000000000000000" pitchFamily="2" charset="2"/>
              <a:buChar char="u"/>
            </a:pPr>
            <a:r>
              <a:rPr lang="en-US" altLang="zh-CN" sz="2400" dirty="0"/>
              <a:t>FMA</a:t>
            </a:r>
            <a:r>
              <a:rPr lang="zh-CN" altLang="en-US" sz="2400" dirty="0" smtClean="0"/>
              <a:t>分析</a:t>
            </a:r>
            <a:endParaRPr lang="en-US" altLang="zh-CN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err="1" smtClean="0"/>
              <a:t>Sawtooth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效应</a:t>
            </a:r>
            <a:endParaRPr lang="en-US" altLang="zh-CN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Error</a:t>
            </a:r>
            <a:r>
              <a:rPr lang="zh-CN" altLang="en-US" sz="2400" dirty="0" smtClean="0"/>
              <a:t>效应</a:t>
            </a:r>
            <a:endParaRPr lang="en-US" altLang="zh-CN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zh-CN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zh-CN" altLang="en-US" sz="2400" dirty="0"/>
          </a:p>
        </p:txBody>
      </p:sp>
      <p:cxnSp>
        <p:nvCxnSpPr>
          <p:cNvPr id="4" name="直接连接符 3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94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857356" y="2428868"/>
            <a:ext cx="6000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 smtClean="0"/>
              <a:t>Thank you !</a:t>
            </a:r>
            <a:endParaRPr lang="zh-CN" altLang="en-US" sz="8000" dirty="0"/>
          </a:p>
        </p:txBody>
      </p:sp>
    </p:spTree>
    <p:extLst>
      <p:ext uri="{BB962C8B-B14F-4D97-AF65-F5344CB8AC3E}">
        <p14:creationId xmlns:p14="http://schemas.microsoft.com/office/powerpoint/2010/main" val="155588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Outline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7427168" cy="33409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b="1" dirty="0" smtClean="0"/>
              <a:t> </a:t>
            </a:r>
            <a:r>
              <a:rPr lang="en-US" altLang="zh-CN" b="1" dirty="0"/>
              <a:t>P</a:t>
            </a:r>
            <a:r>
              <a:rPr lang="en-US" altLang="zh-CN" b="1" dirty="0" smtClean="0"/>
              <a:t>retzel </a:t>
            </a:r>
            <a:r>
              <a:rPr lang="zh-CN" altLang="en-US" b="1" dirty="0" smtClean="0"/>
              <a:t>方案研究最新进展</a:t>
            </a:r>
            <a:r>
              <a:rPr lang="en-US" altLang="zh-CN" b="1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b="1" dirty="0" smtClean="0"/>
              <a:t> CDR report</a:t>
            </a:r>
            <a:r>
              <a:rPr lang="zh-CN" altLang="en-US" b="1" dirty="0" smtClean="0"/>
              <a:t>的内容及目标</a:t>
            </a:r>
            <a:endParaRPr lang="en-US" altLang="zh-CN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b="1" dirty="0" smtClean="0"/>
              <a:t> CDR</a:t>
            </a:r>
            <a:r>
              <a:rPr lang="zh-CN" altLang="en-US" b="1" dirty="0" smtClean="0"/>
              <a:t>目标及计划</a:t>
            </a:r>
            <a:endParaRPr lang="en-US" altLang="zh-CN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b="1" dirty="0" smtClean="0"/>
              <a:t> Summary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827584" y="1196752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3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102" y="2078837"/>
            <a:ext cx="5727552" cy="4086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7504" y="1196752"/>
            <a:ext cx="8553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/>
              <a:t>DA result after optimization (about 3-4days), use 13 families of </a:t>
            </a:r>
            <a:r>
              <a:rPr lang="en-US" altLang="zh-CN" sz="2400" dirty="0" err="1" smtClean="0"/>
              <a:t>sextupoles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421310" y="1998978"/>
            <a:ext cx="372268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Horizontal: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~20</a:t>
            </a:r>
            <a:r>
              <a:rPr lang="en-US" altLang="zh-CN" sz="2400" dirty="0" smtClean="0">
                <a:latin typeface="Symbol" panose="05050102010706020507" pitchFamily="18" charset="2"/>
              </a:rPr>
              <a:t>s</a:t>
            </a:r>
            <a:r>
              <a:rPr lang="en-US" altLang="zh-CN" sz="2400" dirty="0" smtClean="0"/>
              <a:t>x @0.0% </a:t>
            </a:r>
            <a:r>
              <a:rPr lang="en-US" altLang="zh-CN" sz="2400" dirty="0" err="1" smtClean="0"/>
              <a:t>dp</a:t>
            </a:r>
            <a:r>
              <a:rPr lang="en-US" altLang="zh-CN" sz="2400" dirty="0" smtClean="0"/>
              <a:t>/p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~15</a:t>
            </a:r>
            <a:r>
              <a:rPr lang="en-US" altLang="zh-CN" sz="2400" dirty="0" smtClean="0">
                <a:latin typeface="Symbol" panose="05050102010706020507" pitchFamily="18" charset="2"/>
              </a:rPr>
              <a:t>s</a:t>
            </a:r>
            <a:r>
              <a:rPr lang="en-US" altLang="zh-CN" sz="2400" dirty="0" smtClean="0"/>
              <a:t>x @2.0</a:t>
            </a:r>
            <a:r>
              <a:rPr lang="en-US" altLang="zh-CN" sz="2400" dirty="0"/>
              <a:t>% </a:t>
            </a:r>
            <a:r>
              <a:rPr lang="en-US" altLang="zh-CN" sz="2400" dirty="0" err="1" smtClean="0"/>
              <a:t>dp</a:t>
            </a:r>
            <a:r>
              <a:rPr lang="en-US" altLang="zh-CN" sz="2400" dirty="0" smtClean="0"/>
              <a:t>/p</a:t>
            </a:r>
            <a:endParaRPr lang="zh-CN" altLang="en-US" sz="2400" dirty="0"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500034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 smtClean="0">
                <a:solidFill>
                  <a:srgbClr val="1D0DF1"/>
                </a:solidFill>
              </a:rPr>
              <a:t>MODE</a:t>
            </a:r>
            <a:r>
              <a:rPr lang="zh-CN" altLang="en-US" sz="4000" b="1" dirty="0" smtClean="0">
                <a:solidFill>
                  <a:srgbClr val="1D0DF1"/>
                </a:solidFill>
              </a:rPr>
              <a:t>优化结果</a:t>
            </a:r>
            <a:r>
              <a:rPr lang="en-US" altLang="zh-CN" sz="4000" b="1" dirty="0" smtClean="0">
                <a:solidFill>
                  <a:srgbClr val="1D0DF1"/>
                </a:solidFill>
              </a:rPr>
              <a:t>(</a:t>
            </a:r>
            <a:r>
              <a:rPr lang="zh-CN" altLang="en-US" sz="4000" b="1" dirty="0" smtClean="0">
                <a:solidFill>
                  <a:srgbClr val="1D0DF1"/>
                </a:solidFill>
              </a:rPr>
              <a:t> </a:t>
            </a:r>
            <a:r>
              <a:rPr lang="en-US" altLang="zh-CN" sz="4000" b="1" dirty="0" smtClean="0">
                <a:solidFill>
                  <a:srgbClr val="1D0DF1"/>
                </a:solidFill>
              </a:rPr>
              <a:t>pretzel, no FFS)</a:t>
            </a:r>
            <a:endParaRPr lang="zh-CN" altLang="en-US" sz="4000" b="1" dirty="0">
              <a:solidFill>
                <a:srgbClr val="1D0DF1"/>
              </a:solidFill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18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42137"/>
            <a:ext cx="7661101" cy="4711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5275" y="1311151"/>
            <a:ext cx="8553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/>
              <a:t>Beta, dispersion function and orbit of the optimized lattice</a:t>
            </a:r>
            <a:endParaRPr lang="zh-CN" altLang="en-US" sz="2400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500034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 smtClean="0">
                <a:solidFill>
                  <a:srgbClr val="1D0DF1"/>
                </a:solidFill>
              </a:rPr>
              <a:t>Constraints have been set for orbit, dispersion etc.</a:t>
            </a:r>
            <a:endParaRPr lang="zh-CN" altLang="en-US" sz="4000" b="1" dirty="0">
              <a:solidFill>
                <a:srgbClr val="1D0DF1"/>
              </a:solidFill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30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>
          <a:xfrm>
            <a:off x="107504" y="0"/>
            <a:ext cx="8784976" cy="119675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b="1" dirty="0" smtClean="0">
                <a:solidFill>
                  <a:srgbClr val="1D0DF1"/>
                </a:solidFill>
              </a:rPr>
              <a:t>IR lattice to be combined with pretzel</a:t>
            </a:r>
            <a:endParaRPr lang="zh-CN" altLang="en-US" b="1" dirty="0" smtClean="0">
              <a:solidFill>
                <a:srgbClr val="1D0DF1"/>
              </a:solidFill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内容占位符 2"/>
          <p:cNvSpPr txBox="1">
            <a:spLocks/>
          </p:cNvSpPr>
          <p:nvPr/>
        </p:nvSpPr>
        <p:spPr>
          <a:xfrm>
            <a:off x="572332" y="1196752"/>
            <a:ext cx="7744084" cy="216024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  <a:defRPr/>
            </a:pPr>
            <a:endParaRPr lang="en-US" altLang="zh-CN" sz="2400" dirty="0"/>
          </a:p>
        </p:txBody>
      </p:sp>
      <p:sp>
        <p:nvSpPr>
          <p:cNvPr id="10" name="内容占位符 2"/>
          <p:cNvSpPr txBox="1">
            <a:spLocks/>
          </p:cNvSpPr>
          <p:nvPr/>
        </p:nvSpPr>
        <p:spPr>
          <a:xfrm>
            <a:off x="724732" y="1349152"/>
            <a:ext cx="7744084" cy="92772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zh-CN" sz="2400" dirty="0" smtClean="0"/>
              <a:t>A version of FFS design provided by </a:t>
            </a:r>
            <a:r>
              <a:rPr lang="en-US" altLang="zh-CN" sz="2400" dirty="0" err="1" smtClean="0"/>
              <a:t>Yiwei</a:t>
            </a:r>
            <a:endParaRPr lang="en-US" altLang="zh-CN" sz="24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DA (w/o pretzel) </a:t>
            </a:r>
            <a:r>
              <a:rPr lang="en-US" altLang="zh-CN" sz="2400" dirty="0"/>
              <a:t>is ~20</a:t>
            </a:r>
            <a:r>
              <a:rPr lang="en-US" altLang="zh-CN" sz="2400" dirty="0">
                <a:latin typeface="Symbol" panose="05050102010706020507" pitchFamily="18" charset="2"/>
              </a:rPr>
              <a:t>s</a:t>
            </a:r>
            <a:r>
              <a:rPr lang="en-US" altLang="zh-CN" sz="2400" dirty="0"/>
              <a:t>x @0.0% </a:t>
            </a:r>
            <a:r>
              <a:rPr lang="en-US" altLang="zh-CN" sz="2400" dirty="0" err="1" smtClean="0"/>
              <a:t>dp</a:t>
            </a:r>
            <a:r>
              <a:rPr lang="en-US" altLang="zh-CN" sz="2400" dirty="0" smtClean="0"/>
              <a:t>/p, </a:t>
            </a:r>
            <a:r>
              <a:rPr lang="en-US" altLang="zh-CN" sz="2400" dirty="0" smtClean="0"/>
              <a:t>~4</a:t>
            </a:r>
            <a:r>
              <a:rPr lang="en-US" altLang="zh-CN" sz="2400" dirty="0" smtClean="0">
                <a:latin typeface="Symbol" panose="05050102010706020507" pitchFamily="18" charset="2"/>
              </a:rPr>
              <a:t>s</a:t>
            </a:r>
            <a:r>
              <a:rPr lang="en-US" altLang="zh-CN" sz="2400" dirty="0" smtClean="0"/>
              <a:t>x </a:t>
            </a:r>
            <a:r>
              <a:rPr lang="en-US" altLang="zh-CN" sz="2400" dirty="0"/>
              <a:t>@2.0% 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/p</a:t>
            </a:r>
            <a:endParaRPr lang="zh-CN" altLang="en-US" sz="2400" dirty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altLang="zh-CN" sz="2400" dirty="0" smtClean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91610"/>
            <a:ext cx="4596774" cy="3692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650" y="2533533"/>
            <a:ext cx="4620235" cy="3238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45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>
          <a:xfrm>
            <a:off x="107504" y="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b="1" dirty="0" smtClean="0">
                <a:solidFill>
                  <a:srgbClr val="1D0DF1"/>
                </a:solidFill>
              </a:rPr>
              <a:t>Combination with FFS</a:t>
            </a:r>
            <a:endParaRPr lang="zh-CN" altLang="en-US" b="1" dirty="0" smtClean="0">
              <a:solidFill>
                <a:srgbClr val="1D0DF1"/>
              </a:solidFill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内容占位符 2"/>
          <p:cNvSpPr txBox="1">
            <a:spLocks/>
          </p:cNvSpPr>
          <p:nvPr/>
        </p:nvSpPr>
        <p:spPr>
          <a:xfrm>
            <a:off x="572332" y="1196752"/>
            <a:ext cx="7744084" cy="216024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  <a:defRPr/>
            </a:pPr>
            <a:r>
              <a:rPr lang="en-US" altLang="zh-CN" sz="2400" dirty="0" smtClean="0"/>
              <a:t>One version of FFS (which has been optimized for the ring without pretzel orbit) is inserted to the lattice with pretzel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altLang="zh-CN" sz="2400" dirty="0" smtClean="0"/>
              <a:t>The </a:t>
            </a:r>
            <a:r>
              <a:rPr lang="en-US" altLang="zh-CN" sz="2400" dirty="0" err="1" smtClean="0"/>
              <a:t>betatron</a:t>
            </a:r>
            <a:r>
              <a:rPr lang="en-US" altLang="zh-CN" sz="2400" dirty="0" smtClean="0"/>
              <a:t> and dispersion functions of the FFS  are shown in the left plot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altLang="zh-CN" sz="2400" dirty="0" smtClean="0"/>
              <a:t>The whole lattice of the ring is shown in the right plot</a:t>
            </a:r>
            <a:endParaRPr lang="en-US" altLang="zh-CN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64138" y="6237849"/>
            <a:ext cx="3591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Courtesy of 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Wang, </a:t>
            </a:r>
            <a:r>
              <a:rPr lang="en-US" altLang="zh-CN" dirty="0" smtClean="0">
                <a:latin typeface="Symbol" panose="05050102010706020507" pitchFamily="18" charset="2"/>
              </a:rPr>
              <a:t>b</a:t>
            </a:r>
            <a:r>
              <a:rPr lang="en-US" altLang="zh-CN" dirty="0" smtClean="0"/>
              <a:t>y*=3mm</a:t>
            </a:r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01007"/>
            <a:ext cx="4204294" cy="2520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359436"/>
            <a:ext cx="4427984" cy="273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38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b="1" dirty="0" smtClean="0">
                <a:solidFill>
                  <a:srgbClr val="1D0DF1"/>
                </a:solidFill>
              </a:rPr>
              <a:t>DA with pretzel and FFS</a:t>
            </a:r>
            <a:endParaRPr lang="zh-CN" altLang="en-US" b="1" dirty="0" smtClean="0">
              <a:solidFill>
                <a:srgbClr val="1D0DF1"/>
              </a:solidFill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内容占位符 2"/>
          <p:cNvSpPr txBox="1">
            <a:spLocks/>
          </p:cNvSpPr>
          <p:nvPr/>
        </p:nvSpPr>
        <p:spPr>
          <a:xfrm>
            <a:off x="251520" y="1196751"/>
            <a:ext cx="8669762" cy="122066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  <a:defRPr/>
            </a:pPr>
            <a:r>
              <a:rPr lang="en-US" altLang="zh-CN" sz="2400" dirty="0" smtClean="0"/>
              <a:t>DA after direct combining with pretzel and FFS: </a:t>
            </a:r>
            <a:r>
              <a:rPr lang="en-US" altLang="zh-CN" sz="2400" dirty="0"/>
              <a:t>~</a:t>
            </a:r>
            <a:r>
              <a:rPr lang="en-US" altLang="zh-CN" sz="2400" dirty="0" smtClean="0"/>
              <a:t>2</a:t>
            </a:r>
            <a:r>
              <a:rPr lang="en-US" altLang="zh-CN" sz="2400" dirty="0" smtClean="0">
                <a:latin typeface="Symbol" panose="05050102010706020507" pitchFamily="18" charset="2"/>
              </a:rPr>
              <a:t>s</a:t>
            </a:r>
            <a:r>
              <a:rPr lang="en-US" altLang="zh-CN" sz="2400" dirty="0" smtClean="0"/>
              <a:t>x </a:t>
            </a:r>
            <a:r>
              <a:rPr lang="en-US" altLang="zh-CN" sz="2400" dirty="0"/>
              <a:t>@0.0% 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/p</a:t>
            </a:r>
            <a:endParaRPr lang="en-US" altLang="zh-CN" sz="24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altLang="zh-CN" sz="2400" dirty="0" smtClean="0"/>
              <a:t>After optimization:</a:t>
            </a:r>
            <a:r>
              <a:rPr lang="en-US" altLang="zh-CN" sz="2800" dirty="0" smtClean="0"/>
              <a:t> </a:t>
            </a:r>
            <a:r>
              <a:rPr lang="en-US" altLang="zh-CN" sz="2000" dirty="0"/>
              <a:t>~20</a:t>
            </a:r>
            <a:r>
              <a:rPr lang="en-US" altLang="zh-CN" sz="2000" dirty="0">
                <a:latin typeface="Symbol" panose="05050102010706020507" pitchFamily="18" charset="2"/>
              </a:rPr>
              <a:t>s</a:t>
            </a:r>
            <a:r>
              <a:rPr lang="en-US" altLang="zh-CN" sz="2000" dirty="0"/>
              <a:t>x @0.0% </a:t>
            </a:r>
            <a:r>
              <a:rPr lang="en-US" altLang="zh-CN" sz="2000" dirty="0" err="1"/>
              <a:t>dp</a:t>
            </a:r>
            <a:r>
              <a:rPr lang="en-US" altLang="zh-CN" sz="2000" dirty="0"/>
              <a:t>/p, ~6</a:t>
            </a:r>
            <a:r>
              <a:rPr lang="en-US" altLang="zh-CN" sz="2000" dirty="0">
                <a:latin typeface="Symbol" panose="05050102010706020507" pitchFamily="18" charset="2"/>
              </a:rPr>
              <a:t>s</a:t>
            </a:r>
            <a:r>
              <a:rPr lang="en-US" altLang="zh-CN" sz="2000" dirty="0"/>
              <a:t>x @-1.4% </a:t>
            </a:r>
            <a:r>
              <a:rPr lang="en-US" altLang="zh-CN" sz="2000" dirty="0" err="1" smtClean="0"/>
              <a:t>dp</a:t>
            </a:r>
            <a:r>
              <a:rPr lang="en-US" altLang="zh-CN" sz="2000" dirty="0" smtClean="0"/>
              <a:t>/p</a:t>
            </a:r>
            <a:endParaRPr lang="zh-CN" altLang="en-US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42" y="2420888"/>
            <a:ext cx="4238824" cy="330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575" y="2417417"/>
            <a:ext cx="4192707" cy="330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4488731" y="6021288"/>
            <a:ext cx="4336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dirty="0"/>
              <a:t>~20</a:t>
            </a:r>
            <a:r>
              <a:rPr lang="en-US" altLang="zh-CN" dirty="0">
                <a:latin typeface="Symbol" panose="05050102010706020507" pitchFamily="18" charset="2"/>
              </a:rPr>
              <a:t>s</a:t>
            </a:r>
            <a:r>
              <a:rPr lang="en-US" altLang="zh-CN" dirty="0"/>
              <a:t>x @0.0% </a:t>
            </a:r>
            <a:r>
              <a:rPr lang="en-US" altLang="zh-CN" dirty="0" err="1"/>
              <a:t>dp</a:t>
            </a:r>
            <a:r>
              <a:rPr lang="en-US" altLang="zh-CN" dirty="0"/>
              <a:t>/p, </a:t>
            </a:r>
            <a:r>
              <a:rPr lang="en-US" altLang="zh-CN" dirty="0" smtClean="0"/>
              <a:t>~6</a:t>
            </a:r>
            <a:r>
              <a:rPr lang="en-US" altLang="zh-CN" dirty="0" smtClean="0">
                <a:latin typeface="Symbol" panose="05050102010706020507" pitchFamily="18" charset="2"/>
              </a:rPr>
              <a:t>s</a:t>
            </a:r>
            <a:r>
              <a:rPr lang="en-US" altLang="zh-CN" dirty="0" smtClean="0"/>
              <a:t>x @-1.4% </a:t>
            </a:r>
            <a:r>
              <a:rPr lang="en-US" altLang="zh-CN" dirty="0" err="1"/>
              <a:t>dp</a:t>
            </a:r>
            <a:r>
              <a:rPr lang="en-US" altLang="zh-CN" dirty="0"/>
              <a:t>/p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14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有</a:t>
            </a:r>
            <a:r>
              <a:rPr lang="en-US" altLang="zh-CN" dirty="0" smtClean="0"/>
              <a:t>/</a:t>
            </a:r>
            <a:r>
              <a:rPr lang="zh-CN" altLang="en-US" dirty="0" smtClean="0"/>
              <a:t>无</a:t>
            </a:r>
            <a:r>
              <a:rPr lang="en-US" altLang="zh-CN" dirty="0" smtClean="0"/>
              <a:t>pretzel</a:t>
            </a:r>
            <a:r>
              <a:rPr lang="zh-CN" altLang="en-US" dirty="0" smtClean="0"/>
              <a:t>时的动力学孔径对比（</a:t>
            </a:r>
            <a:r>
              <a:rPr lang="en-US" altLang="zh-CN" dirty="0" smtClean="0"/>
              <a:t>w/ FFS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48" y="1478234"/>
            <a:ext cx="4504039" cy="2480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1507134"/>
            <a:ext cx="4139952" cy="2632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107504" y="443711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000" dirty="0"/>
              <a:t>DA (w/o pretzel) is </a:t>
            </a:r>
            <a:endParaRPr lang="en-US" altLang="zh-CN" sz="20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~</a:t>
            </a:r>
            <a:r>
              <a:rPr lang="en-US" altLang="zh-CN" sz="2000" dirty="0"/>
              <a:t>20</a:t>
            </a:r>
            <a:r>
              <a:rPr lang="en-US" altLang="zh-CN" sz="2000" dirty="0">
                <a:latin typeface="Symbol" panose="05050102010706020507" pitchFamily="18" charset="2"/>
              </a:rPr>
              <a:t>s</a:t>
            </a:r>
            <a:r>
              <a:rPr lang="en-US" altLang="zh-CN" sz="2000" dirty="0"/>
              <a:t>x @0.0</a:t>
            </a:r>
            <a:r>
              <a:rPr lang="en-US" altLang="zh-CN" sz="2000" dirty="0" smtClean="0"/>
              <a:t>% </a:t>
            </a:r>
            <a:r>
              <a:rPr lang="en-US" altLang="zh-CN" sz="2000" dirty="0" err="1"/>
              <a:t>dp</a:t>
            </a:r>
            <a:r>
              <a:rPr lang="en-US" altLang="zh-CN" sz="2000" dirty="0"/>
              <a:t>/p</a:t>
            </a:r>
            <a:r>
              <a:rPr lang="en-US" altLang="zh-CN" sz="2000" dirty="0" smtClean="0"/>
              <a:t>,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~6</a:t>
            </a:r>
            <a:r>
              <a:rPr lang="en-US" altLang="zh-CN" sz="2000" dirty="0" smtClean="0">
                <a:latin typeface="Symbol" panose="05050102010706020507" pitchFamily="18" charset="2"/>
              </a:rPr>
              <a:t>s</a:t>
            </a:r>
            <a:r>
              <a:rPr lang="en-US" altLang="zh-CN" sz="2000" dirty="0" smtClean="0"/>
              <a:t>x @1.0</a:t>
            </a:r>
            <a:r>
              <a:rPr lang="en-US" altLang="zh-CN" sz="2000" dirty="0"/>
              <a:t>% </a:t>
            </a:r>
            <a:r>
              <a:rPr lang="en-US" altLang="zh-CN" sz="2000" dirty="0" err="1" smtClean="0"/>
              <a:t>dp</a:t>
            </a:r>
            <a:r>
              <a:rPr lang="en-US" altLang="zh-CN" sz="2000" dirty="0" smtClean="0"/>
              <a:t>/p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~4</a:t>
            </a:r>
            <a:r>
              <a:rPr lang="en-US" altLang="zh-CN" sz="2000" dirty="0" smtClean="0">
                <a:latin typeface="Symbol" panose="05050102010706020507" pitchFamily="18" charset="2"/>
              </a:rPr>
              <a:t>s</a:t>
            </a:r>
            <a:r>
              <a:rPr lang="en-US" altLang="zh-CN" sz="2000" dirty="0" smtClean="0"/>
              <a:t>x @2.0</a:t>
            </a:r>
            <a:r>
              <a:rPr lang="en-US" altLang="zh-CN" sz="2000" dirty="0"/>
              <a:t>% </a:t>
            </a:r>
            <a:r>
              <a:rPr lang="en-US" altLang="zh-CN" sz="2000" dirty="0" err="1" smtClean="0"/>
              <a:t>dp</a:t>
            </a:r>
            <a:r>
              <a:rPr lang="en-US" altLang="zh-CN" sz="2000" dirty="0" smtClean="0"/>
              <a:t>/p</a:t>
            </a:r>
            <a:endParaRPr lang="zh-CN" altLang="en-US" sz="2000" dirty="0"/>
          </a:p>
        </p:txBody>
      </p:sp>
      <p:cxnSp>
        <p:nvCxnSpPr>
          <p:cNvPr id="7" name="直接连接符 6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4992089" y="4293096"/>
            <a:ext cx="39468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/>
              <a:t>DA (w/o pretzel) is </a:t>
            </a:r>
            <a:endParaRPr lang="en-US" altLang="zh-CN" sz="20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~16</a:t>
            </a:r>
            <a:r>
              <a:rPr lang="en-US" altLang="zh-CN" sz="2000" dirty="0" smtClean="0">
                <a:latin typeface="Symbol" panose="05050102010706020507" pitchFamily="18" charset="2"/>
              </a:rPr>
              <a:t>s</a:t>
            </a:r>
            <a:r>
              <a:rPr lang="en-US" altLang="zh-CN" sz="2000" dirty="0" smtClean="0"/>
              <a:t>x </a:t>
            </a:r>
            <a:r>
              <a:rPr lang="en-US" altLang="zh-CN" sz="2000" dirty="0"/>
              <a:t>@0.0</a:t>
            </a:r>
            <a:r>
              <a:rPr lang="en-US" altLang="zh-CN" sz="2000" dirty="0" smtClean="0"/>
              <a:t>% </a:t>
            </a:r>
            <a:r>
              <a:rPr lang="en-US" altLang="zh-CN" sz="2000" dirty="0" err="1"/>
              <a:t>dp</a:t>
            </a:r>
            <a:r>
              <a:rPr lang="en-US" altLang="zh-CN" sz="2000" dirty="0"/>
              <a:t>/p</a:t>
            </a:r>
            <a:r>
              <a:rPr lang="en-US" altLang="zh-CN" sz="2000" dirty="0" smtClean="0"/>
              <a:t>,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~6</a:t>
            </a:r>
            <a:r>
              <a:rPr lang="en-US" altLang="zh-CN" sz="2000" dirty="0" smtClean="0">
                <a:latin typeface="Symbol" panose="05050102010706020507" pitchFamily="18" charset="2"/>
              </a:rPr>
              <a:t>s</a:t>
            </a:r>
            <a:r>
              <a:rPr lang="en-US" altLang="zh-CN" sz="2000" dirty="0" smtClean="0"/>
              <a:t>x @1.0</a:t>
            </a:r>
            <a:r>
              <a:rPr lang="en-US" altLang="zh-CN" sz="2000" dirty="0"/>
              <a:t>% </a:t>
            </a:r>
            <a:r>
              <a:rPr lang="en-US" altLang="zh-CN" sz="2000" dirty="0" err="1" smtClean="0"/>
              <a:t>dp</a:t>
            </a:r>
            <a:r>
              <a:rPr lang="en-US" altLang="zh-CN" sz="2000" dirty="0" smtClean="0"/>
              <a:t>/p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000" dirty="0" smtClean="0">
                <a:solidFill>
                  <a:srgbClr val="FF0000"/>
                </a:solidFill>
              </a:rPr>
              <a:t>~0</a:t>
            </a:r>
            <a:r>
              <a:rPr lang="en-US" altLang="zh-CN" sz="2000" dirty="0" smtClean="0">
                <a:solidFill>
                  <a:srgbClr val="FF0000"/>
                </a:solidFill>
                <a:latin typeface="Symbol" panose="05050102010706020507" pitchFamily="18" charset="2"/>
              </a:rPr>
              <a:t>s</a:t>
            </a:r>
            <a:r>
              <a:rPr lang="en-US" altLang="zh-CN" sz="2000" dirty="0" smtClean="0">
                <a:solidFill>
                  <a:srgbClr val="FF0000"/>
                </a:solidFill>
              </a:rPr>
              <a:t>x @2.0</a:t>
            </a:r>
            <a:r>
              <a:rPr lang="en-US" altLang="zh-CN" sz="2000" dirty="0">
                <a:solidFill>
                  <a:srgbClr val="FF0000"/>
                </a:solidFill>
              </a:rPr>
              <a:t>%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dp</a:t>
            </a:r>
            <a:r>
              <a:rPr lang="en-US" altLang="zh-CN" sz="2000" dirty="0" smtClean="0">
                <a:solidFill>
                  <a:srgbClr val="FF0000"/>
                </a:solidFill>
              </a:rPr>
              <a:t>/p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04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>
          <a:xfrm>
            <a:off x="107504" y="0"/>
            <a:ext cx="8968510" cy="1268760"/>
          </a:xfrm>
        </p:spPr>
        <p:txBody>
          <a:bodyPr>
            <a:normAutofit/>
          </a:bodyPr>
          <a:lstStyle/>
          <a:p>
            <a:r>
              <a:rPr lang="en-US" altLang="zh-CN" b="1" dirty="0"/>
              <a:t>CDR report</a:t>
            </a:r>
            <a:r>
              <a:rPr lang="zh-CN" altLang="en-US" b="1" dirty="0"/>
              <a:t>的内容及目标</a:t>
            </a:r>
            <a:endParaRPr lang="en-US" altLang="zh-CN" b="1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内容占位符 2"/>
          <p:cNvSpPr txBox="1">
            <a:spLocks/>
          </p:cNvSpPr>
          <p:nvPr/>
        </p:nvSpPr>
        <p:spPr>
          <a:xfrm>
            <a:off x="827584" y="1268760"/>
            <a:ext cx="7992888" cy="37444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zh-CN" sz="2800" dirty="0" smtClean="0"/>
              <a:t>Pretzel</a:t>
            </a:r>
            <a:r>
              <a:rPr lang="zh-CN" altLang="en-US" sz="2800" dirty="0" smtClean="0"/>
              <a:t>方案的具体设计</a:t>
            </a:r>
            <a:endParaRPr lang="en-US" altLang="zh-CN" sz="28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zh-CN" sz="2800" dirty="0" smtClean="0"/>
              <a:t>Pretzel</a:t>
            </a:r>
            <a:r>
              <a:rPr lang="zh-CN" altLang="en-US" sz="2800" dirty="0" smtClean="0"/>
              <a:t>方案中存在的物理问题及解决方法</a:t>
            </a:r>
            <a:endParaRPr lang="en-US" altLang="zh-CN" sz="2800" dirty="0" smtClean="0"/>
          </a:p>
          <a:p>
            <a:pPr lvl="1">
              <a:buFont typeface="Wingdings" panose="05000000000000000000" pitchFamily="2" charset="2"/>
              <a:buChar char="u"/>
              <a:defRPr/>
            </a:pPr>
            <a:r>
              <a:rPr lang="zh-CN" altLang="en-US" sz="2400" dirty="0" smtClean="0"/>
              <a:t>主要指</a:t>
            </a:r>
            <a:r>
              <a:rPr lang="en-US" altLang="zh-CN" sz="2400" dirty="0" smtClean="0"/>
              <a:t>off center orbit</a:t>
            </a:r>
            <a:r>
              <a:rPr lang="zh-CN" altLang="en-US" sz="2400" dirty="0" smtClean="0"/>
              <a:t>问题及解决方法</a:t>
            </a:r>
            <a:endParaRPr lang="en-US" altLang="zh-CN" sz="24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zh-CN" sz="2800" dirty="0" smtClean="0"/>
              <a:t>Pretzel</a:t>
            </a:r>
            <a:r>
              <a:rPr lang="zh-CN" altLang="en-US" sz="2800" dirty="0" smtClean="0"/>
              <a:t>方案的动力学孔径的优化（</a:t>
            </a:r>
            <a:r>
              <a:rPr lang="en-US" altLang="zh-CN" sz="2800" dirty="0" smtClean="0"/>
              <a:t>w/o FFS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lvl="1">
              <a:buFont typeface="Wingdings" panose="05000000000000000000" pitchFamily="2" charset="2"/>
              <a:buChar char="u"/>
              <a:defRPr/>
            </a:pPr>
            <a:r>
              <a:rPr lang="en-US" altLang="zh-CN" sz="2400" dirty="0"/>
              <a:t> </a:t>
            </a:r>
            <a:r>
              <a:rPr lang="en-US" altLang="zh-CN" sz="2400" dirty="0" smtClean="0"/>
              <a:t>   </a:t>
            </a:r>
            <a:r>
              <a:rPr lang="zh-CN" altLang="en-US" sz="2400" dirty="0" smtClean="0"/>
              <a:t>目标</a:t>
            </a:r>
            <a:r>
              <a:rPr lang="en-US" altLang="zh-CN" sz="2400" dirty="0" smtClean="0"/>
              <a:t>: </a:t>
            </a:r>
            <a:r>
              <a:rPr lang="en-US" altLang="zh-CN" sz="2400" dirty="0"/>
              <a:t>~20</a:t>
            </a:r>
            <a:r>
              <a:rPr lang="en-US" altLang="zh-CN" sz="2400" dirty="0">
                <a:latin typeface="Symbol" panose="05050102010706020507" pitchFamily="18" charset="2"/>
              </a:rPr>
              <a:t>s</a:t>
            </a:r>
            <a:r>
              <a:rPr lang="en-US" altLang="zh-CN" sz="2400" dirty="0"/>
              <a:t>x @0.0% 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/p, ~5</a:t>
            </a:r>
            <a:r>
              <a:rPr lang="en-US" altLang="zh-CN" sz="2400" dirty="0">
                <a:latin typeface="Symbol" panose="05050102010706020507" pitchFamily="18" charset="2"/>
              </a:rPr>
              <a:t>s</a:t>
            </a:r>
            <a:r>
              <a:rPr lang="en-US" altLang="zh-CN" sz="2400" dirty="0"/>
              <a:t>x @2.0% 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/p</a:t>
            </a:r>
            <a:endParaRPr lang="zh-CN" altLang="en-US" sz="240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zh-CN" sz="2800" dirty="0"/>
              <a:t>Pretzel</a:t>
            </a:r>
            <a:r>
              <a:rPr lang="zh-CN" altLang="en-US" sz="2800" dirty="0"/>
              <a:t>方案的动力学孔径的</a:t>
            </a:r>
            <a:r>
              <a:rPr lang="zh-CN" altLang="en-US" sz="2800" dirty="0" smtClean="0"/>
              <a:t>优化</a:t>
            </a:r>
            <a:r>
              <a:rPr lang="zh-CN" altLang="en-US" sz="2800" dirty="0"/>
              <a:t>（</a:t>
            </a:r>
            <a:r>
              <a:rPr lang="en-US" altLang="zh-CN" sz="2800" dirty="0" smtClean="0"/>
              <a:t>w/ </a:t>
            </a:r>
            <a:r>
              <a:rPr lang="en-US" altLang="zh-CN" sz="2800" dirty="0"/>
              <a:t>FFS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lvl="1">
              <a:buFont typeface="Wingdings" panose="05000000000000000000" pitchFamily="2" charset="2"/>
              <a:buChar char="u"/>
              <a:defRPr/>
            </a:pPr>
            <a:r>
              <a:rPr lang="en-US" altLang="zh-CN" sz="2400" dirty="0"/>
              <a:t> </a:t>
            </a:r>
            <a:r>
              <a:rPr lang="zh-CN" altLang="en-US" sz="2400" dirty="0"/>
              <a:t>目标</a:t>
            </a:r>
            <a:r>
              <a:rPr lang="en-US" altLang="zh-CN" sz="2400" dirty="0"/>
              <a:t>: ~20</a:t>
            </a:r>
            <a:r>
              <a:rPr lang="en-US" altLang="zh-CN" sz="2400" dirty="0">
                <a:latin typeface="Symbol" panose="05050102010706020507" pitchFamily="18" charset="2"/>
              </a:rPr>
              <a:t>s</a:t>
            </a:r>
            <a:r>
              <a:rPr lang="en-US" altLang="zh-CN" sz="2400" dirty="0"/>
              <a:t>x @0.0% 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/p, ~5</a:t>
            </a:r>
            <a:r>
              <a:rPr lang="en-US" altLang="zh-CN" sz="2400" dirty="0">
                <a:latin typeface="Symbol" panose="05050102010706020507" pitchFamily="18" charset="2"/>
              </a:rPr>
              <a:t>s</a:t>
            </a:r>
            <a:r>
              <a:rPr lang="en-US" altLang="zh-CN" sz="2400" dirty="0"/>
              <a:t>x @2.0% 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/p</a:t>
            </a:r>
          </a:p>
          <a:p>
            <a:pPr marL="0" indent="0">
              <a:buNone/>
              <a:defRPr/>
            </a:pPr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33269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8534</TotalTime>
  <Words>534</Words>
  <Application>Microsoft Office PowerPoint</Application>
  <PresentationFormat>全屏显示(4:3)</PresentationFormat>
  <Paragraphs>70</Paragraphs>
  <Slides>12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Pretzel方案进展及计划</vt:lpstr>
      <vt:lpstr>Outline</vt:lpstr>
      <vt:lpstr>PowerPoint 演示文稿</vt:lpstr>
      <vt:lpstr>PowerPoint 演示文稿</vt:lpstr>
      <vt:lpstr>IR lattice to be combined with pretzel</vt:lpstr>
      <vt:lpstr>Combination with FFS</vt:lpstr>
      <vt:lpstr>DA with pretzel and FFS</vt:lpstr>
      <vt:lpstr>有/无pretzel时的动力学孔径对比（w/ FFS）</vt:lpstr>
      <vt:lpstr>CDR report的内容及目标</vt:lpstr>
      <vt:lpstr>Goal of Pretzel design in CDR</vt:lpstr>
      <vt:lpstr>Pretzel方案设计工作计划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on pretzel scheme</dc:title>
  <dc:creator>aloha</dc:creator>
  <cp:lastModifiedBy>lenovo</cp:lastModifiedBy>
  <cp:revision>757</cp:revision>
  <cp:lastPrinted>2014-10-08T05:27:41Z</cp:lastPrinted>
  <dcterms:modified xsi:type="dcterms:W3CDTF">2016-09-29T07:50:02Z</dcterms:modified>
</cp:coreProperties>
</file>