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6" r:id="rId3"/>
    <p:sldId id="334" r:id="rId4"/>
    <p:sldId id="299" r:id="rId5"/>
    <p:sldId id="258" r:id="rId6"/>
    <p:sldId id="260" r:id="rId7"/>
    <p:sldId id="298" r:id="rId8"/>
    <p:sldId id="328" r:id="rId9"/>
    <p:sldId id="329" r:id="rId10"/>
    <p:sldId id="330" r:id="rId11"/>
    <p:sldId id="331" r:id="rId12"/>
    <p:sldId id="332" r:id="rId13"/>
    <p:sldId id="333" r:id="rId14"/>
    <p:sldId id="303" r:id="rId15"/>
    <p:sldId id="302" r:id="rId16"/>
    <p:sldId id="327" r:id="rId17"/>
    <p:sldId id="306" r:id="rId18"/>
    <p:sldId id="307" r:id="rId19"/>
    <p:sldId id="308" r:id="rId20"/>
    <p:sldId id="309" r:id="rId21"/>
    <p:sldId id="295" r:id="rId22"/>
    <p:sldId id="311" r:id="rId23"/>
    <p:sldId id="292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297" r:id="rId34"/>
    <p:sldId id="304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work\CEPC\CEPC%20work\error_study\CEPC\Dynamic%20aperture\PDR\DA%20after%20orbit%20correc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DA(on-momentum) after</a:t>
            </a:r>
            <a:r>
              <a:rPr lang="en-US" altLang="zh-CN" baseline="0"/>
              <a:t> orbit correction</a:t>
            </a:r>
            <a:endParaRPr lang="zh-CN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DA_y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Sheet1!$B$1:$B$20</c:f>
              <c:numCache>
                <c:formatCode>General</c:formatCode>
                <c:ptCount val="20"/>
                <c:pt idx="0">
                  <c:v>57</c:v>
                </c:pt>
                <c:pt idx="1">
                  <c:v>58</c:v>
                </c:pt>
                <c:pt idx="2">
                  <c:v>58</c:v>
                </c:pt>
                <c:pt idx="3">
                  <c:v>59</c:v>
                </c:pt>
                <c:pt idx="4">
                  <c:v>60</c:v>
                </c:pt>
                <c:pt idx="5">
                  <c:v>61</c:v>
                </c:pt>
                <c:pt idx="6">
                  <c:v>56</c:v>
                </c:pt>
                <c:pt idx="7">
                  <c:v>55</c:v>
                </c:pt>
                <c:pt idx="8">
                  <c:v>56</c:v>
                </c:pt>
                <c:pt idx="9">
                  <c:v>57</c:v>
                </c:pt>
                <c:pt idx="10">
                  <c:v>58</c:v>
                </c:pt>
                <c:pt idx="11">
                  <c:v>59</c:v>
                </c:pt>
                <c:pt idx="12">
                  <c:v>60</c:v>
                </c:pt>
                <c:pt idx="13">
                  <c:v>33</c:v>
                </c:pt>
                <c:pt idx="14">
                  <c:v>57</c:v>
                </c:pt>
                <c:pt idx="15">
                  <c:v>56</c:v>
                </c:pt>
                <c:pt idx="16">
                  <c:v>55</c:v>
                </c:pt>
                <c:pt idx="17">
                  <c:v>57</c:v>
                </c:pt>
                <c:pt idx="18">
                  <c:v>58</c:v>
                </c:pt>
                <c:pt idx="19">
                  <c:v>59</c:v>
                </c:pt>
              </c:numCache>
            </c:numRef>
          </c:val>
        </c:ser>
        <c:ser>
          <c:idx val="1"/>
          <c:order val="1"/>
          <c:tx>
            <c:v>DA_x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Sheet1!$C$1:$C$20</c:f>
              <c:numCache>
                <c:formatCode>General</c:formatCode>
                <c:ptCount val="20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11</c:v>
                </c:pt>
                <c:pt idx="4">
                  <c:v>10</c:v>
                </c:pt>
                <c:pt idx="5">
                  <c:v>12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12</c:v>
                </c:pt>
                <c:pt idx="10">
                  <c:v>11</c:v>
                </c:pt>
                <c:pt idx="11">
                  <c:v>10</c:v>
                </c:pt>
                <c:pt idx="12">
                  <c:v>10</c:v>
                </c:pt>
                <c:pt idx="13">
                  <c:v>9</c:v>
                </c:pt>
                <c:pt idx="14">
                  <c:v>12</c:v>
                </c:pt>
                <c:pt idx="15">
                  <c:v>13</c:v>
                </c:pt>
                <c:pt idx="16">
                  <c:v>11</c:v>
                </c:pt>
                <c:pt idx="17">
                  <c:v>10</c:v>
                </c:pt>
                <c:pt idx="18">
                  <c:v>11</c:v>
                </c:pt>
                <c:pt idx="19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6373296"/>
        <c:axId val="211441616"/>
      </c:barChart>
      <c:catAx>
        <c:axId val="4163732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seeds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11441616"/>
        <c:crosses val="autoZero"/>
        <c:auto val="1"/>
        <c:lblAlgn val="ctr"/>
        <c:lblOffset val="100"/>
        <c:noMultiLvlLbl val="0"/>
      </c:catAx>
      <c:valAx>
        <c:axId val="211441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DA _xy (</a:t>
                </a:r>
                <a:r>
                  <a:rPr lang="en-US" altLang="zh-CN">
                    <a:sym typeface="Symbol" panose="05050102010706020507" pitchFamily="18" charset="2"/>
                  </a:rPr>
                  <a:t>)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16373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EAAEF8-260E-4111-B1ED-EFFDE7D4F406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DCABCB5-0F34-42A2-A157-86DBC25B926A}">
      <dgm:prSet phldrT="[文本]"/>
      <dgm:spPr/>
      <dgm:t>
        <a:bodyPr/>
        <a:lstStyle/>
        <a:p>
          <a:r>
            <a:rPr lang="en-US" altLang="zh-CN" dirty="0" smtClean="0"/>
            <a:t>Bend multipole errors (whole ring including FFS)</a:t>
          </a:r>
          <a:endParaRPr lang="zh-CN" altLang="en-US" dirty="0"/>
        </a:p>
      </dgm:t>
    </dgm:pt>
    <dgm:pt modelId="{88DA31A9-3B66-4C95-ACB5-8F51F5496E35}" type="parTrans" cxnId="{4DC001B9-7651-45D3-9140-CF22287A00AA}">
      <dgm:prSet/>
      <dgm:spPr/>
      <dgm:t>
        <a:bodyPr/>
        <a:lstStyle/>
        <a:p>
          <a:endParaRPr lang="zh-CN" altLang="en-US"/>
        </a:p>
      </dgm:t>
    </dgm:pt>
    <dgm:pt modelId="{E7B9F3C4-FFF2-48F8-BAE0-60634D7A2FAC}" type="sibTrans" cxnId="{4DC001B9-7651-45D3-9140-CF22287A00AA}">
      <dgm:prSet/>
      <dgm:spPr/>
      <dgm:t>
        <a:bodyPr/>
        <a:lstStyle/>
        <a:p>
          <a:endParaRPr lang="zh-CN" altLang="en-US"/>
        </a:p>
      </dgm:t>
    </dgm:pt>
    <dgm:pt modelId="{142C6356-8A01-4396-A9D4-743ABBA85FB2}">
      <dgm:prSet phldrT="[文本]"/>
      <dgm:spPr/>
      <dgm:t>
        <a:bodyPr/>
        <a:lstStyle/>
        <a:p>
          <a:r>
            <a:rPr lang="en-US" altLang="zh-CN" dirty="0" smtClean="0"/>
            <a:t>Quad multipole errors</a:t>
          </a:r>
        </a:p>
        <a:p>
          <a:r>
            <a:rPr lang="en-US" altLang="zh-CN" dirty="0" smtClean="0"/>
            <a:t>(whole ring including FFS)</a:t>
          </a:r>
          <a:endParaRPr lang="zh-CN" altLang="en-US" dirty="0"/>
        </a:p>
      </dgm:t>
    </dgm:pt>
    <dgm:pt modelId="{5B815278-0369-4C04-BB48-EAC5B1E5FD01}" type="parTrans" cxnId="{1CD6A426-9311-4168-8AD6-2AE7F02474D1}">
      <dgm:prSet/>
      <dgm:spPr/>
      <dgm:t>
        <a:bodyPr/>
        <a:lstStyle/>
        <a:p>
          <a:endParaRPr lang="zh-CN" altLang="en-US"/>
        </a:p>
      </dgm:t>
    </dgm:pt>
    <dgm:pt modelId="{EA350F5F-C20B-4192-999A-67959638F7DE}" type="sibTrans" cxnId="{1CD6A426-9311-4168-8AD6-2AE7F02474D1}">
      <dgm:prSet/>
      <dgm:spPr/>
      <dgm:t>
        <a:bodyPr/>
        <a:lstStyle/>
        <a:p>
          <a:endParaRPr lang="zh-CN" altLang="en-US"/>
        </a:p>
      </dgm:t>
    </dgm:pt>
    <dgm:pt modelId="{08DC0776-202A-41BE-9719-33410301A070}">
      <dgm:prSet phldrT="[文本]"/>
      <dgm:spPr/>
      <dgm:t>
        <a:bodyPr/>
        <a:lstStyle/>
        <a:p>
          <a:r>
            <a:rPr lang="en-US" altLang="zh-CN" dirty="0" err="1" smtClean="0"/>
            <a:t>Sextupole</a:t>
          </a:r>
          <a:r>
            <a:rPr lang="en-US" altLang="zh-CN" dirty="0" smtClean="0"/>
            <a:t> multipole errors(whole ring including FFS)</a:t>
          </a:r>
          <a:endParaRPr lang="zh-CN" altLang="en-US" dirty="0"/>
        </a:p>
      </dgm:t>
    </dgm:pt>
    <dgm:pt modelId="{9AB97C09-8C83-47ED-8FC1-4D33337FE134}" type="parTrans" cxnId="{C61A6E96-9853-4402-944A-391F72E868BA}">
      <dgm:prSet/>
      <dgm:spPr/>
      <dgm:t>
        <a:bodyPr/>
        <a:lstStyle/>
        <a:p>
          <a:endParaRPr lang="zh-CN" altLang="en-US"/>
        </a:p>
      </dgm:t>
    </dgm:pt>
    <dgm:pt modelId="{9EDEE7A2-F0BE-4424-ACC1-2265929F56EB}" type="sibTrans" cxnId="{C61A6E96-9853-4402-944A-391F72E868BA}">
      <dgm:prSet/>
      <dgm:spPr/>
      <dgm:t>
        <a:bodyPr/>
        <a:lstStyle/>
        <a:p>
          <a:endParaRPr lang="zh-CN" altLang="en-US"/>
        </a:p>
      </dgm:t>
    </dgm:pt>
    <dgm:pt modelId="{C834048A-F1CC-4E9F-A1C0-56B0777C6C05}">
      <dgm:prSet phldrT="[文本]"/>
      <dgm:spPr/>
      <dgm:t>
        <a:bodyPr/>
        <a:lstStyle/>
        <a:p>
          <a:r>
            <a:rPr lang="en-US" altLang="zh-CN" dirty="0" smtClean="0"/>
            <a:t>(B,Q,S)multiple errors</a:t>
          </a:r>
        </a:p>
        <a:p>
          <a:r>
            <a:rPr lang="en-US" altLang="zh-CN" dirty="0" smtClean="0"/>
            <a:t>(whole ring including FFS)</a:t>
          </a:r>
          <a:endParaRPr lang="zh-CN" altLang="en-US" dirty="0"/>
        </a:p>
      </dgm:t>
    </dgm:pt>
    <dgm:pt modelId="{A9B2ACA5-832D-4C42-94EE-4CB803A24138}" type="parTrans" cxnId="{59351F79-FC09-4A46-92E7-00673A05C3D9}">
      <dgm:prSet/>
      <dgm:spPr/>
      <dgm:t>
        <a:bodyPr/>
        <a:lstStyle/>
        <a:p>
          <a:endParaRPr lang="zh-CN" altLang="en-US"/>
        </a:p>
      </dgm:t>
    </dgm:pt>
    <dgm:pt modelId="{D8026BE1-DE59-4127-9880-CFBD89125549}" type="sibTrans" cxnId="{59351F79-FC09-4A46-92E7-00673A05C3D9}">
      <dgm:prSet/>
      <dgm:spPr/>
      <dgm:t>
        <a:bodyPr/>
        <a:lstStyle/>
        <a:p>
          <a:endParaRPr lang="zh-CN" altLang="en-US"/>
        </a:p>
      </dgm:t>
    </dgm:pt>
    <dgm:pt modelId="{F93FEA50-6DC0-44AF-9117-76D417760401}" type="pres">
      <dgm:prSet presAssocID="{2CEAAEF8-260E-4111-B1ED-EFFDE7D4F4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1A51F22-6362-4BD9-8923-24A9E198E447}" type="pres">
      <dgm:prSet presAssocID="{BDCABCB5-0F34-42A2-A157-86DBC25B926A}" presName="compNode" presStyleCnt="0"/>
      <dgm:spPr/>
    </dgm:pt>
    <dgm:pt modelId="{39968D9A-E28F-42DB-A053-32A6750C3EE7}" type="pres">
      <dgm:prSet presAssocID="{BDCABCB5-0F34-42A2-A157-86DBC25B926A}" presName="pictRect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1FE38BB-BC93-4EEF-B219-F28D84A4109A}" type="pres">
      <dgm:prSet presAssocID="{BDCABCB5-0F34-42A2-A157-86DBC25B926A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4F15045-A063-4EF2-A66B-8060647A77D0}" type="pres">
      <dgm:prSet presAssocID="{E7B9F3C4-FFF2-48F8-BAE0-60634D7A2FAC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8A84356D-B6F7-4515-BC5B-9F485FF6F0F3}" type="pres">
      <dgm:prSet presAssocID="{142C6356-8A01-4396-A9D4-743ABBA85FB2}" presName="compNode" presStyleCnt="0"/>
      <dgm:spPr/>
    </dgm:pt>
    <dgm:pt modelId="{AFD0B5C5-9CF9-4D6D-95BC-7DC754321789}" type="pres">
      <dgm:prSet presAssocID="{142C6356-8A01-4396-A9D4-743ABBA85FB2}" presName="pictRect" presStyleLbl="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A56F377-C16C-41D2-8DBB-F1BC0710AEC9}" type="pres">
      <dgm:prSet presAssocID="{142C6356-8A01-4396-A9D4-743ABBA85FB2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3A62E11-A697-4A4C-AEE3-B07C1E094E82}" type="pres">
      <dgm:prSet presAssocID="{EA350F5F-C20B-4192-999A-67959638F7DE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A9D0BABF-031B-4CB5-9376-B57B6E09E8BA}" type="pres">
      <dgm:prSet presAssocID="{08DC0776-202A-41BE-9719-33410301A070}" presName="compNode" presStyleCnt="0"/>
      <dgm:spPr/>
    </dgm:pt>
    <dgm:pt modelId="{2802570E-7981-49BE-9275-C1C03865864F}" type="pres">
      <dgm:prSet presAssocID="{08DC0776-202A-41BE-9719-33410301A070}" presName="pictRect" presStyleLbl="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F016DF9-0434-46D2-94FD-56BBEF505003}" type="pres">
      <dgm:prSet presAssocID="{08DC0776-202A-41BE-9719-33410301A070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563D24F-F8FC-4CE6-AA95-62B3DDB3F9C7}" type="pres">
      <dgm:prSet presAssocID="{9EDEE7A2-F0BE-4424-ACC1-2265929F56EB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F32555B4-FF99-4A01-9590-DB6273C27FBF}" type="pres">
      <dgm:prSet presAssocID="{C834048A-F1CC-4E9F-A1C0-56B0777C6C05}" presName="compNode" presStyleCnt="0"/>
      <dgm:spPr/>
    </dgm:pt>
    <dgm:pt modelId="{73FC1C75-FF8B-4573-948D-4063C6F8411F}" type="pres">
      <dgm:prSet presAssocID="{C834048A-F1CC-4E9F-A1C0-56B0777C6C05}" presName="pictRect" presStyleLbl="nod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CC8C8B1F-86E1-4420-8F08-9215C0BB069D}" type="pres">
      <dgm:prSet presAssocID="{C834048A-F1CC-4E9F-A1C0-56B0777C6C05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BA24F1B-80BA-4341-9287-9E7221013868}" type="presOf" srcId="{EA350F5F-C20B-4192-999A-67959638F7DE}" destId="{73A62E11-A697-4A4C-AEE3-B07C1E094E82}" srcOrd="0" destOrd="0" presId="urn:microsoft.com/office/officeart/2005/8/layout/pList1"/>
    <dgm:cxn modelId="{6951E1F8-996B-4BAF-AE0D-AE5B7BB0E79B}" type="presOf" srcId="{142C6356-8A01-4396-A9D4-743ABBA85FB2}" destId="{EA56F377-C16C-41D2-8DBB-F1BC0710AEC9}" srcOrd="0" destOrd="0" presId="urn:microsoft.com/office/officeart/2005/8/layout/pList1"/>
    <dgm:cxn modelId="{9D8A4450-463E-48AA-8699-9EA5F293884A}" type="presOf" srcId="{C834048A-F1CC-4E9F-A1C0-56B0777C6C05}" destId="{CC8C8B1F-86E1-4420-8F08-9215C0BB069D}" srcOrd="0" destOrd="0" presId="urn:microsoft.com/office/officeart/2005/8/layout/pList1"/>
    <dgm:cxn modelId="{7FAECF96-4117-488E-AD1C-A90F87966BD5}" type="presOf" srcId="{BDCABCB5-0F34-42A2-A157-86DBC25B926A}" destId="{81FE38BB-BC93-4EEF-B219-F28D84A4109A}" srcOrd="0" destOrd="0" presId="urn:microsoft.com/office/officeart/2005/8/layout/pList1"/>
    <dgm:cxn modelId="{59351F79-FC09-4A46-92E7-00673A05C3D9}" srcId="{2CEAAEF8-260E-4111-B1ED-EFFDE7D4F406}" destId="{C834048A-F1CC-4E9F-A1C0-56B0777C6C05}" srcOrd="3" destOrd="0" parTransId="{A9B2ACA5-832D-4C42-94EE-4CB803A24138}" sibTransId="{D8026BE1-DE59-4127-9880-CFBD89125549}"/>
    <dgm:cxn modelId="{AD108399-11E4-439F-8ABC-CCDBBC0A838A}" type="presOf" srcId="{9EDEE7A2-F0BE-4424-ACC1-2265929F56EB}" destId="{8563D24F-F8FC-4CE6-AA95-62B3DDB3F9C7}" srcOrd="0" destOrd="0" presId="urn:microsoft.com/office/officeart/2005/8/layout/pList1"/>
    <dgm:cxn modelId="{4DC001B9-7651-45D3-9140-CF22287A00AA}" srcId="{2CEAAEF8-260E-4111-B1ED-EFFDE7D4F406}" destId="{BDCABCB5-0F34-42A2-A157-86DBC25B926A}" srcOrd="0" destOrd="0" parTransId="{88DA31A9-3B66-4C95-ACB5-8F51F5496E35}" sibTransId="{E7B9F3C4-FFF2-48F8-BAE0-60634D7A2FAC}"/>
    <dgm:cxn modelId="{27EF3105-293D-4411-938F-812CBE1B3A39}" type="presOf" srcId="{2CEAAEF8-260E-4111-B1ED-EFFDE7D4F406}" destId="{F93FEA50-6DC0-44AF-9117-76D417760401}" srcOrd="0" destOrd="0" presId="urn:microsoft.com/office/officeart/2005/8/layout/pList1"/>
    <dgm:cxn modelId="{1AA4FC89-26FE-4087-A933-C14E8646C250}" type="presOf" srcId="{08DC0776-202A-41BE-9719-33410301A070}" destId="{BF016DF9-0434-46D2-94FD-56BBEF505003}" srcOrd="0" destOrd="0" presId="urn:microsoft.com/office/officeart/2005/8/layout/pList1"/>
    <dgm:cxn modelId="{C61A6E96-9853-4402-944A-391F72E868BA}" srcId="{2CEAAEF8-260E-4111-B1ED-EFFDE7D4F406}" destId="{08DC0776-202A-41BE-9719-33410301A070}" srcOrd="2" destOrd="0" parTransId="{9AB97C09-8C83-47ED-8FC1-4D33337FE134}" sibTransId="{9EDEE7A2-F0BE-4424-ACC1-2265929F56EB}"/>
    <dgm:cxn modelId="{1CD6A426-9311-4168-8AD6-2AE7F02474D1}" srcId="{2CEAAEF8-260E-4111-B1ED-EFFDE7D4F406}" destId="{142C6356-8A01-4396-A9D4-743ABBA85FB2}" srcOrd="1" destOrd="0" parTransId="{5B815278-0369-4C04-BB48-EAC5B1E5FD01}" sibTransId="{EA350F5F-C20B-4192-999A-67959638F7DE}"/>
    <dgm:cxn modelId="{AB83E6B9-E389-4569-8923-8C997559B523}" type="presOf" srcId="{E7B9F3C4-FFF2-48F8-BAE0-60634D7A2FAC}" destId="{74F15045-A063-4EF2-A66B-8060647A77D0}" srcOrd="0" destOrd="0" presId="urn:microsoft.com/office/officeart/2005/8/layout/pList1"/>
    <dgm:cxn modelId="{5570AFA8-64D9-46C5-9632-A87D06B84F03}" type="presParOf" srcId="{F93FEA50-6DC0-44AF-9117-76D417760401}" destId="{A1A51F22-6362-4BD9-8923-24A9E198E447}" srcOrd="0" destOrd="0" presId="urn:microsoft.com/office/officeart/2005/8/layout/pList1"/>
    <dgm:cxn modelId="{30301252-C400-40B7-8299-D4548E8A44B0}" type="presParOf" srcId="{A1A51F22-6362-4BD9-8923-24A9E198E447}" destId="{39968D9A-E28F-42DB-A053-32A6750C3EE7}" srcOrd="0" destOrd="0" presId="urn:microsoft.com/office/officeart/2005/8/layout/pList1"/>
    <dgm:cxn modelId="{6C57D125-BBFD-4FB3-A596-A42B139ABFDC}" type="presParOf" srcId="{A1A51F22-6362-4BD9-8923-24A9E198E447}" destId="{81FE38BB-BC93-4EEF-B219-F28D84A4109A}" srcOrd="1" destOrd="0" presId="urn:microsoft.com/office/officeart/2005/8/layout/pList1"/>
    <dgm:cxn modelId="{322D9CC0-A819-4579-BEC3-50ED01FA24A0}" type="presParOf" srcId="{F93FEA50-6DC0-44AF-9117-76D417760401}" destId="{74F15045-A063-4EF2-A66B-8060647A77D0}" srcOrd="1" destOrd="0" presId="urn:microsoft.com/office/officeart/2005/8/layout/pList1"/>
    <dgm:cxn modelId="{43BD2A22-AABE-4435-8A6C-6659F6B42A8D}" type="presParOf" srcId="{F93FEA50-6DC0-44AF-9117-76D417760401}" destId="{8A84356D-B6F7-4515-BC5B-9F485FF6F0F3}" srcOrd="2" destOrd="0" presId="urn:microsoft.com/office/officeart/2005/8/layout/pList1"/>
    <dgm:cxn modelId="{9F192CB5-562D-4188-8B6E-158ACF1D1CB0}" type="presParOf" srcId="{8A84356D-B6F7-4515-BC5B-9F485FF6F0F3}" destId="{AFD0B5C5-9CF9-4D6D-95BC-7DC754321789}" srcOrd="0" destOrd="0" presId="urn:microsoft.com/office/officeart/2005/8/layout/pList1"/>
    <dgm:cxn modelId="{C1E34236-3DF6-4AB0-ACA5-4EB99859761C}" type="presParOf" srcId="{8A84356D-B6F7-4515-BC5B-9F485FF6F0F3}" destId="{EA56F377-C16C-41D2-8DBB-F1BC0710AEC9}" srcOrd="1" destOrd="0" presId="urn:microsoft.com/office/officeart/2005/8/layout/pList1"/>
    <dgm:cxn modelId="{8658667D-D587-4BE7-965A-05DA68539C3E}" type="presParOf" srcId="{F93FEA50-6DC0-44AF-9117-76D417760401}" destId="{73A62E11-A697-4A4C-AEE3-B07C1E094E82}" srcOrd="3" destOrd="0" presId="urn:microsoft.com/office/officeart/2005/8/layout/pList1"/>
    <dgm:cxn modelId="{5A290A9A-701C-48DE-A0E9-FDF1C995F638}" type="presParOf" srcId="{F93FEA50-6DC0-44AF-9117-76D417760401}" destId="{A9D0BABF-031B-4CB5-9376-B57B6E09E8BA}" srcOrd="4" destOrd="0" presId="urn:microsoft.com/office/officeart/2005/8/layout/pList1"/>
    <dgm:cxn modelId="{71F194B3-F656-4C3E-AEBC-849679ACEBE3}" type="presParOf" srcId="{A9D0BABF-031B-4CB5-9376-B57B6E09E8BA}" destId="{2802570E-7981-49BE-9275-C1C03865864F}" srcOrd="0" destOrd="0" presId="urn:microsoft.com/office/officeart/2005/8/layout/pList1"/>
    <dgm:cxn modelId="{7D7BE282-1A6E-4D37-866E-EE63C305B852}" type="presParOf" srcId="{A9D0BABF-031B-4CB5-9376-B57B6E09E8BA}" destId="{BF016DF9-0434-46D2-94FD-56BBEF505003}" srcOrd="1" destOrd="0" presId="urn:microsoft.com/office/officeart/2005/8/layout/pList1"/>
    <dgm:cxn modelId="{39FCB379-1ABE-4904-9713-FEE9DDB8668D}" type="presParOf" srcId="{F93FEA50-6DC0-44AF-9117-76D417760401}" destId="{8563D24F-F8FC-4CE6-AA95-62B3DDB3F9C7}" srcOrd="5" destOrd="0" presId="urn:microsoft.com/office/officeart/2005/8/layout/pList1"/>
    <dgm:cxn modelId="{9598763C-6E16-4D4D-AC99-54B4BF7FA127}" type="presParOf" srcId="{F93FEA50-6DC0-44AF-9117-76D417760401}" destId="{F32555B4-FF99-4A01-9590-DB6273C27FBF}" srcOrd="6" destOrd="0" presId="urn:microsoft.com/office/officeart/2005/8/layout/pList1"/>
    <dgm:cxn modelId="{155244FE-56DF-4C99-94D7-71766093B044}" type="presParOf" srcId="{F32555B4-FF99-4A01-9590-DB6273C27FBF}" destId="{73FC1C75-FF8B-4573-948D-4063C6F8411F}" srcOrd="0" destOrd="0" presId="urn:microsoft.com/office/officeart/2005/8/layout/pList1"/>
    <dgm:cxn modelId="{7B420297-C9A0-4B2E-A5F8-7259C5860FA2}" type="presParOf" srcId="{F32555B4-FF99-4A01-9590-DB6273C27FBF}" destId="{CC8C8B1F-86E1-4420-8F08-9215C0BB069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A7A141-0E61-4D98-884A-66670433DBD2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E7232D2-34D2-40DF-A1D9-1EA0495D648D}">
      <dgm:prSet phldrT="[文本]"/>
      <dgm:spPr/>
      <dgm:t>
        <a:bodyPr/>
        <a:lstStyle/>
        <a:p>
          <a:r>
            <a:rPr lang="en-US" altLang="zh-CN" dirty="0" smtClean="0">
              <a:solidFill>
                <a:srgbClr val="0070C0"/>
              </a:solidFill>
            </a:rPr>
            <a:t>No error</a:t>
          </a:r>
          <a:endParaRPr lang="zh-CN" altLang="en-US" dirty="0">
            <a:solidFill>
              <a:srgbClr val="0070C0"/>
            </a:solidFill>
          </a:endParaRPr>
        </a:p>
      </dgm:t>
    </dgm:pt>
    <dgm:pt modelId="{CC8FEA42-D6A2-4FE2-A3CF-64DD79189D2F}" type="parTrans" cxnId="{C9CB8C11-81FD-4DA3-B371-9C3D13FEC696}">
      <dgm:prSet/>
      <dgm:spPr/>
      <dgm:t>
        <a:bodyPr/>
        <a:lstStyle/>
        <a:p>
          <a:endParaRPr lang="zh-CN" altLang="en-US"/>
        </a:p>
      </dgm:t>
    </dgm:pt>
    <dgm:pt modelId="{B6422364-B3FD-4C29-9972-DF7A0B32774D}" type="sibTrans" cxnId="{C9CB8C11-81FD-4DA3-B371-9C3D13FEC696}">
      <dgm:prSet/>
      <dgm:spPr/>
      <dgm:t>
        <a:bodyPr/>
        <a:lstStyle/>
        <a:p>
          <a:endParaRPr lang="zh-CN" altLang="en-US"/>
        </a:p>
      </dgm:t>
    </dgm:pt>
    <dgm:pt modelId="{E4834632-ED6E-4C24-99C2-CF557B8EE9C4}">
      <dgm:prSet phldrT="[文本]"/>
      <dgm:spPr/>
      <dgm:t>
        <a:bodyPr/>
        <a:lstStyle/>
        <a:p>
          <a:r>
            <a:rPr lang="en-US" altLang="zh-CN" dirty="0" smtClean="0">
              <a:solidFill>
                <a:srgbClr val="0070C0"/>
              </a:solidFill>
            </a:rPr>
            <a:t>Multipole errors of B,Q,S magnets</a:t>
          </a:r>
          <a:endParaRPr lang="zh-CN" altLang="en-US" dirty="0">
            <a:solidFill>
              <a:srgbClr val="0070C0"/>
            </a:solidFill>
          </a:endParaRPr>
        </a:p>
      </dgm:t>
    </dgm:pt>
    <dgm:pt modelId="{D5338B49-009C-42B5-B05D-B1493790E03E}" type="parTrans" cxnId="{A8BB3ED2-F9B0-400C-BB05-55DAB5770C7D}">
      <dgm:prSet/>
      <dgm:spPr/>
      <dgm:t>
        <a:bodyPr/>
        <a:lstStyle/>
        <a:p>
          <a:endParaRPr lang="zh-CN" altLang="en-US"/>
        </a:p>
      </dgm:t>
    </dgm:pt>
    <dgm:pt modelId="{63D905F1-74EB-4EDD-9D2B-4CFE75B144CD}" type="sibTrans" cxnId="{A8BB3ED2-F9B0-400C-BB05-55DAB5770C7D}">
      <dgm:prSet/>
      <dgm:spPr/>
      <dgm:t>
        <a:bodyPr/>
        <a:lstStyle/>
        <a:p>
          <a:endParaRPr lang="zh-CN" altLang="en-US"/>
        </a:p>
      </dgm:t>
    </dgm:pt>
    <dgm:pt modelId="{F5831EA4-689B-410D-8816-1D2B0D2B6284}">
      <dgm:prSet phldrT="[文本]"/>
      <dgm:spPr/>
      <dgm:t>
        <a:bodyPr/>
        <a:lstStyle/>
        <a:p>
          <a:r>
            <a:rPr lang="en-US" altLang="zh-CN" dirty="0" smtClean="0">
              <a:solidFill>
                <a:srgbClr val="0070C0"/>
              </a:solidFill>
            </a:rPr>
            <a:t>Multipole errors of </a:t>
          </a:r>
          <a:r>
            <a:rPr lang="en-US" altLang="zh-CN" dirty="0" err="1" smtClean="0">
              <a:solidFill>
                <a:srgbClr val="0070C0"/>
              </a:solidFill>
            </a:rPr>
            <a:t>quadurpoles</a:t>
          </a:r>
          <a:endParaRPr lang="zh-CN" altLang="en-US" dirty="0">
            <a:solidFill>
              <a:srgbClr val="0070C0"/>
            </a:solidFill>
          </a:endParaRPr>
        </a:p>
      </dgm:t>
    </dgm:pt>
    <dgm:pt modelId="{8DAAD219-72DE-4458-AADF-41DC5B433715}" type="parTrans" cxnId="{78EBC346-A572-4D8D-B76A-601EEF486C55}">
      <dgm:prSet/>
      <dgm:spPr/>
      <dgm:t>
        <a:bodyPr/>
        <a:lstStyle/>
        <a:p>
          <a:endParaRPr lang="zh-CN" altLang="en-US"/>
        </a:p>
      </dgm:t>
    </dgm:pt>
    <dgm:pt modelId="{B9C215CA-14DA-4FE0-BC30-617BF68A7F9A}" type="sibTrans" cxnId="{78EBC346-A572-4D8D-B76A-601EEF486C55}">
      <dgm:prSet/>
      <dgm:spPr/>
      <dgm:t>
        <a:bodyPr/>
        <a:lstStyle/>
        <a:p>
          <a:endParaRPr lang="zh-CN" altLang="en-US"/>
        </a:p>
      </dgm:t>
    </dgm:pt>
    <dgm:pt modelId="{9337FD38-6D7B-4C54-9167-00B7D017C4A9}">
      <dgm:prSet phldrT="[文本]"/>
      <dgm:spPr/>
      <dgm:t>
        <a:bodyPr/>
        <a:lstStyle/>
        <a:p>
          <a:r>
            <a:rPr lang="en-US" altLang="zh-CN" dirty="0" smtClean="0">
              <a:solidFill>
                <a:srgbClr val="0070C0"/>
              </a:solidFill>
            </a:rPr>
            <a:t>Multipole errors of </a:t>
          </a:r>
          <a:r>
            <a:rPr lang="en-US" altLang="zh-CN" dirty="0" err="1" smtClean="0">
              <a:solidFill>
                <a:srgbClr val="0070C0"/>
              </a:solidFill>
            </a:rPr>
            <a:t>sextupoles</a:t>
          </a:r>
          <a:endParaRPr lang="zh-CN" altLang="en-US" dirty="0">
            <a:solidFill>
              <a:srgbClr val="0070C0"/>
            </a:solidFill>
          </a:endParaRPr>
        </a:p>
      </dgm:t>
    </dgm:pt>
    <dgm:pt modelId="{11F98021-8ECA-494E-9D61-86E0535C09CA}" type="parTrans" cxnId="{B8D66B17-83AC-4EFA-9840-4E8232D9555B}">
      <dgm:prSet/>
      <dgm:spPr/>
      <dgm:t>
        <a:bodyPr/>
        <a:lstStyle/>
        <a:p>
          <a:endParaRPr lang="zh-CN" altLang="en-US"/>
        </a:p>
      </dgm:t>
    </dgm:pt>
    <dgm:pt modelId="{1D89E809-1A4B-46C7-B433-600349977036}" type="sibTrans" cxnId="{B8D66B17-83AC-4EFA-9840-4E8232D9555B}">
      <dgm:prSet/>
      <dgm:spPr/>
      <dgm:t>
        <a:bodyPr/>
        <a:lstStyle/>
        <a:p>
          <a:endParaRPr lang="zh-CN" altLang="en-US"/>
        </a:p>
      </dgm:t>
    </dgm:pt>
    <dgm:pt modelId="{55EAB830-E0F5-45FA-9B5E-3254D2F83060}" type="pres">
      <dgm:prSet presAssocID="{19A7A141-0E61-4D98-884A-66670433DBD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3227621-778A-4354-A84E-81670E732A0A}" type="pres">
      <dgm:prSet presAssocID="{6E7232D2-34D2-40DF-A1D9-1EA0495D648D}" presName="compNode" presStyleCnt="0"/>
      <dgm:spPr/>
    </dgm:pt>
    <dgm:pt modelId="{10F2776F-B906-4826-9450-221553A15257}" type="pres">
      <dgm:prSet presAssocID="{6E7232D2-34D2-40DF-A1D9-1EA0495D648D}" presName="pictRect" presStyleLbl="node1" presStyleIdx="0" presStyleCnt="4" custLinFactX="14913" custLinFactNeighborX="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87F95BE-B8A8-4D30-94DE-8F8C66734793}" type="pres">
      <dgm:prSet presAssocID="{6E7232D2-34D2-40DF-A1D9-1EA0495D648D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B8B0B6D-D7A8-4361-AF34-281CB42CD030}" type="pres">
      <dgm:prSet presAssocID="{B6422364-B3FD-4C29-9972-DF7A0B32774D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B2C23DDC-52AE-48F9-92FA-BF8B44D1D63B}" type="pres">
      <dgm:prSet presAssocID="{E4834632-ED6E-4C24-99C2-CF557B8EE9C4}" presName="compNode" presStyleCnt="0"/>
      <dgm:spPr/>
    </dgm:pt>
    <dgm:pt modelId="{A2C14D29-1E0E-4D77-A87C-A220A47AA017}" type="pres">
      <dgm:prSet presAssocID="{E4834632-ED6E-4C24-99C2-CF557B8EE9C4}" presName="pictRect" presStyleLbl="node1" presStyleIdx="1" presStyleCnt="4" custLinFactX="-2344" custLinFactNeighborX="-100000" custLinFactNeighborY="99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8939917D-D4A9-4250-AE29-CDA2190ABDD1}" type="pres">
      <dgm:prSet presAssocID="{E4834632-ED6E-4C24-99C2-CF557B8EE9C4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CDDA5DB-AA97-4A24-A31A-0D7E37A58E1E}" type="pres">
      <dgm:prSet presAssocID="{63D905F1-74EB-4EDD-9D2B-4CFE75B144CD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7BBD267C-D1F5-4F00-BF8D-CCC0DCEC3112}" type="pres">
      <dgm:prSet presAssocID="{F5831EA4-689B-410D-8816-1D2B0D2B6284}" presName="compNode" presStyleCnt="0"/>
      <dgm:spPr/>
    </dgm:pt>
    <dgm:pt modelId="{B06865BB-095E-4A33-9BDB-E7555DA39ECF}" type="pres">
      <dgm:prSet presAssocID="{F5831EA4-689B-410D-8816-1D2B0D2B6284}" presName="pictRect" presStyleLbl="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9F817DE-A5E2-4EF6-A009-6AC56EF1AC83}" type="pres">
      <dgm:prSet presAssocID="{F5831EA4-689B-410D-8816-1D2B0D2B6284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D1427BB-65F2-46C0-BAF8-78555CB9E320}" type="pres">
      <dgm:prSet presAssocID="{B9C215CA-14DA-4FE0-BC30-617BF68A7F9A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239815B5-17B8-4E8B-8C99-BA48289A8F76}" type="pres">
      <dgm:prSet presAssocID="{9337FD38-6D7B-4C54-9167-00B7D017C4A9}" presName="compNode" presStyleCnt="0"/>
      <dgm:spPr/>
    </dgm:pt>
    <dgm:pt modelId="{6A69F300-AA34-4C01-9209-707F2C3AE61F}" type="pres">
      <dgm:prSet presAssocID="{9337FD38-6D7B-4C54-9167-00B7D017C4A9}" presName="pictRect" presStyleLbl="nod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92188816-B62B-4247-9CB8-B217E6978A49}" type="pres">
      <dgm:prSet presAssocID="{9337FD38-6D7B-4C54-9167-00B7D017C4A9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8A68986-FE17-407A-8357-7F4F0E9FDA54}" type="presOf" srcId="{19A7A141-0E61-4D98-884A-66670433DBD2}" destId="{55EAB830-E0F5-45FA-9B5E-3254D2F83060}" srcOrd="0" destOrd="0" presId="urn:microsoft.com/office/officeart/2005/8/layout/pList1"/>
    <dgm:cxn modelId="{78EBC346-A572-4D8D-B76A-601EEF486C55}" srcId="{19A7A141-0E61-4D98-884A-66670433DBD2}" destId="{F5831EA4-689B-410D-8816-1D2B0D2B6284}" srcOrd="2" destOrd="0" parTransId="{8DAAD219-72DE-4458-AADF-41DC5B433715}" sibTransId="{B9C215CA-14DA-4FE0-BC30-617BF68A7F9A}"/>
    <dgm:cxn modelId="{66C0A984-35B9-4A88-A536-8AB5120D0737}" type="presOf" srcId="{E4834632-ED6E-4C24-99C2-CF557B8EE9C4}" destId="{8939917D-D4A9-4250-AE29-CDA2190ABDD1}" srcOrd="0" destOrd="0" presId="urn:microsoft.com/office/officeart/2005/8/layout/pList1"/>
    <dgm:cxn modelId="{A8BB3ED2-F9B0-400C-BB05-55DAB5770C7D}" srcId="{19A7A141-0E61-4D98-884A-66670433DBD2}" destId="{E4834632-ED6E-4C24-99C2-CF557B8EE9C4}" srcOrd="1" destOrd="0" parTransId="{D5338B49-009C-42B5-B05D-B1493790E03E}" sibTransId="{63D905F1-74EB-4EDD-9D2B-4CFE75B144CD}"/>
    <dgm:cxn modelId="{AA4AB511-E8E7-4962-89C2-50199B529EF8}" type="presOf" srcId="{63D905F1-74EB-4EDD-9D2B-4CFE75B144CD}" destId="{CCDDA5DB-AA97-4A24-A31A-0D7E37A58E1E}" srcOrd="0" destOrd="0" presId="urn:microsoft.com/office/officeart/2005/8/layout/pList1"/>
    <dgm:cxn modelId="{B8D66B17-83AC-4EFA-9840-4E8232D9555B}" srcId="{19A7A141-0E61-4D98-884A-66670433DBD2}" destId="{9337FD38-6D7B-4C54-9167-00B7D017C4A9}" srcOrd="3" destOrd="0" parTransId="{11F98021-8ECA-494E-9D61-86E0535C09CA}" sibTransId="{1D89E809-1A4B-46C7-B433-600349977036}"/>
    <dgm:cxn modelId="{C9CB8C11-81FD-4DA3-B371-9C3D13FEC696}" srcId="{19A7A141-0E61-4D98-884A-66670433DBD2}" destId="{6E7232D2-34D2-40DF-A1D9-1EA0495D648D}" srcOrd="0" destOrd="0" parTransId="{CC8FEA42-D6A2-4FE2-A3CF-64DD79189D2F}" sibTransId="{B6422364-B3FD-4C29-9972-DF7A0B32774D}"/>
    <dgm:cxn modelId="{242E768F-BE03-4CAC-ABCF-61FD61D9FEFE}" type="presOf" srcId="{F5831EA4-689B-410D-8816-1D2B0D2B6284}" destId="{F9F817DE-A5E2-4EF6-A009-6AC56EF1AC83}" srcOrd="0" destOrd="0" presId="urn:microsoft.com/office/officeart/2005/8/layout/pList1"/>
    <dgm:cxn modelId="{31510B50-91D9-4E39-8FB6-2AF0D057E357}" type="presOf" srcId="{B9C215CA-14DA-4FE0-BC30-617BF68A7F9A}" destId="{7D1427BB-65F2-46C0-BAF8-78555CB9E320}" srcOrd="0" destOrd="0" presId="urn:microsoft.com/office/officeart/2005/8/layout/pList1"/>
    <dgm:cxn modelId="{3219E697-72B4-4A69-96E2-70D4032FB51D}" type="presOf" srcId="{B6422364-B3FD-4C29-9972-DF7A0B32774D}" destId="{CB8B0B6D-D7A8-4361-AF34-281CB42CD030}" srcOrd="0" destOrd="0" presId="urn:microsoft.com/office/officeart/2005/8/layout/pList1"/>
    <dgm:cxn modelId="{8304065D-376A-4D3D-9D10-C63FF83A595D}" type="presOf" srcId="{9337FD38-6D7B-4C54-9167-00B7D017C4A9}" destId="{92188816-B62B-4247-9CB8-B217E6978A49}" srcOrd="0" destOrd="0" presId="urn:microsoft.com/office/officeart/2005/8/layout/pList1"/>
    <dgm:cxn modelId="{0C21E51F-29F3-43A6-B37C-C2FC8E3A0AEE}" type="presOf" srcId="{6E7232D2-34D2-40DF-A1D9-1EA0495D648D}" destId="{087F95BE-B8A8-4D30-94DE-8F8C66734793}" srcOrd="0" destOrd="0" presId="urn:microsoft.com/office/officeart/2005/8/layout/pList1"/>
    <dgm:cxn modelId="{92DD7C23-B8BB-4F8A-8665-277D3D9970EB}" type="presParOf" srcId="{55EAB830-E0F5-45FA-9B5E-3254D2F83060}" destId="{83227621-778A-4354-A84E-81670E732A0A}" srcOrd="0" destOrd="0" presId="urn:microsoft.com/office/officeart/2005/8/layout/pList1"/>
    <dgm:cxn modelId="{5A8791CD-D549-42AF-B1A2-F7C8F81C789A}" type="presParOf" srcId="{83227621-778A-4354-A84E-81670E732A0A}" destId="{10F2776F-B906-4826-9450-221553A15257}" srcOrd="0" destOrd="0" presId="urn:microsoft.com/office/officeart/2005/8/layout/pList1"/>
    <dgm:cxn modelId="{52C17A01-9838-4D36-A7B1-7FA89E9D84C0}" type="presParOf" srcId="{83227621-778A-4354-A84E-81670E732A0A}" destId="{087F95BE-B8A8-4D30-94DE-8F8C66734793}" srcOrd="1" destOrd="0" presId="urn:microsoft.com/office/officeart/2005/8/layout/pList1"/>
    <dgm:cxn modelId="{1E699023-7C72-4671-965D-9E9967E377F7}" type="presParOf" srcId="{55EAB830-E0F5-45FA-9B5E-3254D2F83060}" destId="{CB8B0B6D-D7A8-4361-AF34-281CB42CD030}" srcOrd="1" destOrd="0" presId="urn:microsoft.com/office/officeart/2005/8/layout/pList1"/>
    <dgm:cxn modelId="{26ABD8D3-0A6A-479A-9401-10E56A6BA528}" type="presParOf" srcId="{55EAB830-E0F5-45FA-9B5E-3254D2F83060}" destId="{B2C23DDC-52AE-48F9-92FA-BF8B44D1D63B}" srcOrd="2" destOrd="0" presId="urn:microsoft.com/office/officeart/2005/8/layout/pList1"/>
    <dgm:cxn modelId="{95E42945-D946-4818-AADA-D27561C11B3B}" type="presParOf" srcId="{B2C23DDC-52AE-48F9-92FA-BF8B44D1D63B}" destId="{A2C14D29-1E0E-4D77-A87C-A220A47AA017}" srcOrd="0" destOrd="0" presId="urn:microsoft.com/office/officeart/2005/8/layout/pList1"/>
    <dgm:cxn modelId="{550BCE2E-DCD9-4B1B-9B46-5F2E39A5B946}" type="presParOf" srcId="{B2C23DDC-52AE-48F9-92FA-BF8B44D1D63B}" destId="{8939917D-D4A9-4250-AE29-CDA2190ABDD1}" srcOrd="1" destOrd="0" presId="urn:microsoft.com/office/officeart/2005/8/layout/pList1"/>
    <dgm:cxn modelId="{65DF3BD1-C2AE-4586-8771-30D6B8137D1A}" type="presParOf" srcId="{55EAB830-E0F5-45FA-9B5E-3254D2F83060}" destId="{CCDDA5DB-AA97-4A24-A31A-0D7E37A58E1E}" srcOrd="3" destOrd="0" presId="urn:microsoft.com/office/officeart/2005/8/layout/pList1"/>
    <dgm:cxn modelId="{401EFC13-91BF-4EFC-A77C-9DA461491FC6}" type="presParOf" srcId="{55EAB830-E0F5-45FA-9B5E-3254D2F83060}" destId="{7BBD267C-D1F5-4F00-BF8D-CCC0DCEC3112}" srcOrd="4" destOrd="0" presId="urn:microsoft.com/office/officeart/2005/8/layout/pList1"/>
    <dgm:cxn modelId="{5DB0A315-3470-423C-83EE-FB531B584701}" type="presParOf" srcId="{7BBD267C-D1F5-4F00-BF8D-CCC0DCEC3112}" destId="{B06865BB-095E-4A33-9BDB-E7555DA39ECF}" srcOrd="0" destOrd="0" presId="urn:microsoft.com/office/officeart/2005/8/layout/pList1"/>
    <dgm:cxn modelId="{3E17AD09-D60D-4FF8-A8A9-BDA0938E4D4C}" type="presParOf" srcId="{7BBD267C-D1F5-4F00-BF8D-CCC0DCEC3112}" destId="{F9F817DE-A5E2-4EF6-A009-6AC56EF1AC83}" srcOrd="1" destOrd="0" presId="urn:microsoft.com/office/officeart/2005/8/layout/pList1"/>
    <dgm:cxn modelId="{000F75E2-5139-4E46-AB29-62B6D387F099}" type="presParOf" srcId="{55EAB830-E0F5-45FA-9B5E-3254D2F83060}" destId="{7D1427BB-65F2-46C0-BAF8-78555CB9E320}" srcOrd="5" destOrd="0" presId="urn:microsoft.com/office/officeart/2005/8/layout/pList1"/>
    <dgm:cxn modelId="{FFCCBA6F-75E1-476C-875F-7385BA799A58}" type="presParOf" srcId="{55EAB830-E0F5-45FA-9B5E-3254D2F83060}" destId="{239815B5-17B8-4E8B-8C99-BA48289A8F76}" srcOrd="6" destOrd="0" presId="urn:microsoft.com/office/officeart/2005/8/layout/pList1"/>
    <dgm:cxn modelId="{60CBE7CB-234B-46EB-AA75-306FB58E6504}" type="presParOf" srcId="{239815B5-17B8-4E8B-8C99-BA48289A8F76}" destId="{6A69F300-AA34-4C01-9209-707F2C3AE61F}" srcOrd="0" destOrd="0" presId="urn:microsoft.com/office/officeart/2005/8/layout/pList1"/>
    <dgm:cxn modelId="{BB77BD9A-C114-4A0C-BD52-9E3739D529D7}" type="presParOf" srcId="{239815B5-17B8-4E8B-8C99-BA48289A8F76}" destId="{92188816-B62B-4247-9CB8-B217E6978A4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C30E44-D0AE-4DB9-B6BB-19AC84A6CD96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A66C42E-A1A5-4505-9012-F7A4BD2F9A2C}">
      <dgm:prSet phldrT="[文本]" custT="1"/>
      <dgm:spPr/>
      <dgm:t>
        <a:bodyPr/>
        <a:lstStyle/>
        <a:p>
          <a:r>
            <a:rPr lang="en-US" altLang="zh-CN" sz="2000" dirty="0" smtClean="0">
              <a:solidFill>
                <a:srgbClr val="0070C0"/>
              </a:solidFill>
            </a:rPr>
            <a:t>No error</a:t>
          </a:r>
          <a:endParaRPr lang="zh-CN" altLang="en-US" sz="2000" dirty="0">
            <a:solidFill>
              <a:srgbClr val="0070C0"/>
            </a:solidFill>
          </a:endParaRPr>
        </a:p>
      </dgm:t>
    </dgm:pt>
    <dgm:pt modelId="{66BFD4CE-C6F1-48FB-ABF5-F51FAE8E182D}" type="parTrans" cxnId="{09EF501D-32E3-46F0-A1E0-C6CB06A41FB1}">
      <dgm:prSet/>
      <dgm:spPr/>
      <dgm:t>
        <a:bodyPr/>
        <a:lstStyle/>
        <a:p>
          <a:endParaRPr lang="zh-CN" altLang="en-US"/>
        </a:p>
      </dgm:t>
    </dgm:pt>
    <dgm:pt modelId="{8A48FB71-857E-4312-B16E-572B3F98665E}" type="sibTrans" cxnId="{09EF501D-32E3-46F0-A1E0-C6CB06A41FB1}">
      <dgm:prSet/>
      <dgm:spPr/>
      <dgm:t>
        <a:bodyPr/>
        <a:lstStyle/>
        <a:p>
          <a:endParaRPr lang="zh-CN" altLang="en-US"/>
        </a:p>
      </dgm:t>
    </dgm:pt>
    <dgm:pt modelId="{15262FC8-E82D-4733-9317-5DC15C591CBA}">
      <dgm:prSet phldrT="[文本]" custT="1"/>
      <dgm:spPr/>
      <dgm:t>
        <a:bodyPr/>
        <a:lstStyle/>
        <a:p>
          <a:r>
            <a:rPr lang="en-US" altLang="zh-CN" sz="2000" dirty="0" smtClean="0">
              <a:solidFill>
                <a:srgbClr val="0070C0"/>
              </a:solidFill>
            </a:rPr>
            <a:t>Multipole </a:t>
          </a:r>
          <a:r>
            <a:rPr lang="en-US" altLang="zh-CN" sz="2000" dirty="0" err="1" smtClean="0">
              <a:solidFill>
                <a:srgbClr val="0070C0"/>
              </a:solidFill>
            </a:rPr>
            <a:t>erors</a:t>
          </a:r>
          <a:r>
            <a:rPr lang="en-US" altLang="zh-CN" sz="2000" dirty="0" smtClean="0">
              <a:solidFill>
                <a:srgbClr val="0070C0"/>
              </a:solidFill>
            </a:rPr>
            <a:t> from B,Q,S magnets</a:t>
          </a:r>
          <a:endParaRPr lang="zh-CN" altLang="en-US" sz="2000" dirty="0">
            <a:solidFill>
              <a:srgbClr val="0070C0"/>
            </a:solidFill>
          </a:endParaRPr>
        </a:p>
      </dgm:t>
    </dgm:pt>
    <dgm:pt modelId="{399D1D24-32F4-4CC6-A686-394F45ECD188}" type="parTrans" cxnId="{F60B4865-C64B-4CB3-9EAC-030A07159C9E}">
      <dgm:prSet/>
      <dgm:spPr/>
      <dgm:t>
        <a:bodyPr/>
        <a:lstStyle/>
        <a:p>
          <a:endParaRPr lang="zh-CN" altLang="en-US"/>
        </a:p>
      </dgm:t>
    </dgm:pt>
    <dgm:pt modelId="{69997B1F-4C46-447B-BDC4-D12BC8F8E59D}" type="sibTrans" cxnId="{F60B4865-C64B-4CB3-9EAC-030A07159C9E}">
      <dgm:prSet/>
      <dgm:spPr/>
      <dgm:t>
        <a:bodyPr/>
        <a:lstStyle/>
        <a:p>
          <a:endParaRPr lang="zh-CN" altLang="en-US"/>
        </a:p>
      </dgm:t>
    </dgm:pt>
    <dgm:pt modelId="{4A875FBE-8395-43EF-B682-3835AEBBC7D3}">
      <dgm:prSet phldrT="[文本]" custT="1"/>
      <dgm:spPr/>
      <dgm:t>
        <a:bodyPr/>
        <a:lstStyle/>
        <a:p>
          <a:r>
            <a:rPr lang="en-US" altLang="zh-CN" sz="2000" dirty="0" smtClean="0">
              <a:solidFill>
                <a:srgbClr val="0070C0"/>
              </a:solidFill>
            </a:rPr>
            <a:t>Multipole errors from </a:t>
          </a:r>
          <a:r>
            <a:rPr lang="en-US" altLang="zh-CN" sz="2000" dirty="0" err="1" smtClean="0">
              <a:solidFill>
                <a:srgbClr val="0070C0"/>
              </a:solidFill>
            </a:rPr>
            <a:t>sextupoles</a:t>
          </a:r>
          <a:endParaRPr lang="zh-CN" altLang="en-US" sz="2000" dirty="0">
            <a:solidFill>
              <a:srgbClr val="0070C0"/>
            </a:solidFill>
          </a:endParaRPr>
        </a:p>
      </dgm:t>
    </dgm:pt>
    <dgm:pt modelId="{43F295A5-1EE1-4589-9177-16E3162DB78D}" type="parTrans" cxnId="{161CDDA4-121F-414B-B189-F3F474293F7A}">
      <dgm:prSet/>
      <dgm:spPr/>
      <dgm:t>
        <a:bodyPr/>
        <a:lstStyle/>
        <a:p>
          <a:endParaRPr lang="zh-CN" altLang="en-US"/>
        </a:p>
      </dgm:t>
    </dgm:pt>
    <dgm:pt modelId="{E1596978-DC80-4683-9E0D-E12CBE671D49}" type="sibTrans" cxnId="{161CDDA4-121F-414B-B189-F3F474293F7A}">
      <dgm:prSet/>
      <dgm:spPr/>
      <dgm:t>
        <a:bodyPr/>
        <a:lstStyle/>
        <a:p>
          <a:endParaRPr lang="zh-CN" altLang="en-US"/>
        </a:p>
      </dgm:t>
    </dgm:pt>
    <dgm:pt modelId="{E5952D2D-F1EC-419C-A82E-82C13462DD2A}" type="pres">
      <dgm:prSet presAssocID="{E3C30E44-D0AE-4DB9-B6BB-19AC84A6CD9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D333035-65E3-425C-99DA-BE7893475261}" type="pres">
      <dgm:prSet presAssocID="{3A66C42E-A1A5-4505-9012-F7A4BD2F9A2C}" presName="compNode" presStyleCnt="0"/>
      <dgm:spPr/>
    </dgm:pt>
    <dgm:pt modelId="{9A1A084E-9FBD-4A15-BE52-8C10F386363B}" type="pres">
      <dgm:prSet presAssocID="{3A66C42E-A1A5-4505-9012-F7A4BD2F9A2C}" presName="pictRect" presStyleLbl="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49FBAE2-CE3E-4C9C-B4B2-A0695A202972}" type="pres">
      <dgm:prSet presAssocID="{3A66C42E-A1A5-4505-9012-F7A4BD2F9A2C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40F7EE7-EB95-4C01-ADDC-84787C8B20AE}" type="pres">
      <dgm:prSet presAssocID="{8A48FB71-857E-4312-B16E-572B3F98665E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B7CE73BA-FC75-48CE-B769-053C5C8C5C4C}" type="pres">
      <dgm:prSet presAssocID="{15262FC8-E82D-4733-9317-5DC15C591CBA}" presName="compNode" presStyleCnt="0"/>
      <dgm:spPr/>
    </dgm:pt>
    <dgm:pt modelId="{85882B9A-A34B-4A8B-9EE2-91C2C19128E9}" type="pres">
      <dgm:prSet presAssocID="{15262FC8-E82D-4733-9317-5DC15C591CBA}" presName="pictRect" presStyleLbl="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F7A6B29-213D-4B0E-9187-DF3263282474}" type="pres">
      <dgm:prSet presAssocID="{15262FC8-E82D-4733-9317-5DC15C591CBA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2869B9C-CBBD-46A4-8279-62136FB90544}" type="pres">
      <dgm:prSet presAssocID="{69997B1F-4C46-447B-BDC4-D12BC8F8E59D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F4C34637-0938-4F45-9926-2715AC9B927E}" type="pres">
      <dgm:prSet presAssocID="{4A875FBE-8395-43EF-B682-3835AEBBC7D3}" presName="compNode" presStyleCnt="0"/>
      <dgm:spPr/>
    </dgm:pt>
    <dgm:pt modelId="{97F047A5-2A14-40D3-8AE2-A0F3D0F8EF35}" type="pres">
      <dgm:prSet presAssocID="{4A875FBE-8395-43EF-B682-3835AEBBC7D3}" presName="pictRect" presStyleLbl="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7E8D541-82F7-4C6F-BE76-2F4D58D2B445}" type="pres">
      <dgm:prSet presAssocID="{4A875FBE-8395-43EF-B682-3835AEBBC7D3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61CDDA4-121F-414B-B189-F3F474293F7A}" srcId="{E3C30E44-D0AE-4DB9-B6BB-19AC84A6CD96}" destId="{4A875FBE-8395-43EF-B682-3835AEBBC7D3}" srcOrd="2" destOrd="0" parTransId="{43F295A5-1EE1-4589-9177-16E3162DB78D}" sibTransId="{E1596978-DC80-4683-9E0D-E12CBE671D49}"/>
    <dgm:cxn modelId="{F60B4865-C64B-4CB3-9EAC-030A07159C9E}" srcId="{E3C30E44-D0AE-4DB9-B6BB-19AC84A6CD96}" destId="{15262FC8-E82D-4733-9317-5DC15C591CBA}" srcOrd="1" destOrd="0" parTransId="{399D1D24-32F4-4CC6-A686-394F45ECD188}" sibTransId="{69997B1F-4C46-447B-BDC4-D12BC8F8E59D}"/>
    <dgm:cxn modelId="{D7ADAB33-6A6B-4B9F-A6BF-F377F858A2E6}" type="presOf" srcId="{8A48FB71-857E-4312-B16E-572B3F98665E}" destId="{240F7EE7-EB95-4C01-ADDC-84787C8B20AE}" srcOrd="0" destOrd="0" presId="urn:microsoft.com/office/officeart/2005/8/layout/pList1"/>
    <dgm:cxn modelId="{6F44D299-3516-4DF1-9ABC-87915E8E436E}" type="presOf" srcId="{E3C30E44-D0AE-4DB9-B6BB-19AC84A6CD96}" destId="{E5952D2D-F1EC-419C-A82E-82C13462DD2A}" srcOrd="0" destOrd="0" presId="urn:microsoft.com/office/officeart/2005/8/layout/pList1"/>
    <dgm:cxn modelId="{09EF501D-32E3-46F0-A1E0-C6CB06A41FB1}" srcId="{E3C30E44-D0AE-4DB9-B6BB-19AC84A6CD96}" destId="{3A66C42E-A1A5-4505-9012-F7A4BD2F9A2C}" srcOrd="0" destOrd="0" parTransId="{66BFD4CE-C6F1-48FB-ABF5-F51FAE8E182D}" sibTransId="{8A48FB71-857E-4312-B16E-572B3F98665E}"/>
    <dgm:cxn modelId="{7CE141F7-BB35-4857-B48A-F94DF7345652}" type="presOf" srcId="{15262FC8-E82D-4733-9317-5DC15C591CBA}" destId="{6F7A6B29-213D-4B0E-9187-DF3263282474}" srcOrd="0" destOrd="0" presId="urn:microsoft.com/office/officeart/2005/8/layout/pList1"/>
    <dgm:cxn modelId="{867D1F6A-2886-41DE-A699-DC29A6529D9F}" type="presOf" srcId="{4A875FBE-8395-43EF-B682-3835AEBBC7D3}" destId="{47E8D541-82F7-4C6F-BE76-2F4D58D2B445}" srcOrd="0" destOrd="0" presId="urn:microsoft.com/office/officeart/2005/8/layout/pList1"/>
    <dgm:cxn modelId="{2471A81F-6C1D-4F8E-832D-DB7476DB3B27}" type="presOf" srcId="{69997B1F-4C46-447B-BDC4-D12BC8F8E59D}" destId="{F2869B9C-CBBD-46A4-8279-62136FB90544}" srcOrd="0" destOrd="0" presId="urn:microsoft.com/office/officeart/2005/8/layout/pList1"/>
    <dgm:cxn modelId="{C2A4A0B1-0DE4-4D14-81E0-19F7EBAD43FF}" type="presOf" srcId="{3A66C42E-A1A5-4505-9012-F7A4BD2F9A2C}" destId="{049FBAE2-CE3E-4C9C-B4B2-A0695A202972}" srcOrd="0" destOrd="0" presId="urn:microsoft.com/office/officeart/2005/8/layout/pList1"/>
    <dgm:cxn modelId="{B975D10A-194F-4680-BE33-40AE1E8A44E4}" type="presParOf" srcId="{E5952D2D-F1EC-419C-A82E-82C13462DD2A}" destId="{6D333035-65E3-425C-99DA-BE7893475261}" srcOrd="0" destOrd="0" presId="urn:microsoft.com/office/officeart/2005/8/layout/pList1"/>
    <dgm:cxn modelId="{F72434D5-B2F3-4B33-A476-59386D32865F}" type="presParOf" srcId="{6D333035-65E3-425C-99DA-BE7893475261}" destId="{9A1A084E-9FBD-4A15-BE52-8C10F386363B}" srcOrd="0" destOrd="0" presId="urn:microsoft.com/office/officeart/2005/8/layout/pList1"/>
    <dgm:cxn modelId="{E9FB7DAA-CE7C-48CE-AD99-8FE6302AB4DF}" type="presParOf" srcId="{6D333035-65E3-425C-99DA-BE7893475261}" destId="{049FBAE2-CE3E-4C9C-B4B2-A0695A202972}" srcOrd="1" destOrd="0" presId="urn:microsoft.com/office/officeart/2005/8/layout/pList1"/>
    <dgm:cxn modelId="{9D68FAD2-92A2-4CA2-994C-B1E778BEE1C9}" type="presParOf" srcId="{E5952D2D-F1EC-419C-A82E-82C13462DD2A}" destId="{240F7EE7-EB95-4C01-ADDC-84787C8B20AE}" srcOrd="1" destOrd="0" presId="urn:microsoft.com/office/officeart/2005/8/layout/pList1"/>
    <dgm:cxn modelId="{2A87986B-3EC9-4691-A45C-93648CD32E78}" type="presParOf" srcId="{E5952D2D-F1EC-419C-A82E-82C13462DD2A}" destId="{B7CE73BA-FC75-48CE-B769-053C5C8C5C4C}" srcOrd="2" destOrd="0" presId="urn:microsoft.com/office/officeart/2005/8/layout/pList1"/>
    <dgm:cxn modelId="{1F29D8A1-3580-4027-B9EA-C24CFC80750C}" type="presParOf" srcId="{B7CE73BA-FC75-48CE-B769-053C5C8C5C4C}" destId="{85882B9A-A34B-4A8B-9EE2-91C2C19128E9}" srcOrd="0" destOrd="0" presId="urn:microsoft.com/office/officeart/2005/8/layout/pList1"/>
    <dgm:cxn modelId="{01469296-A3B1-468F-924F-B3A827DE4E0F}" type="presParOf" srcId="{B7CE73BA-FC75-48CE-B769-053C5C8C5C4C}" destId="{6F7A6B29-213D-4B0E-9187-DF3263282474}" srcOrd="1" destOrd="0" presId="urn:microsoft.com/office/officeart/2005/8/layout/pList1"/>
    <dgm:cxn modelId="{8980A6C0-2247-4679-8C7A-011C6B54BE28}" type="presParOf" srcId="{E5952D2D-F1EC-419C-A82E-82C13462DD2A}" destId="{F2869B9C-CBBD-46A4-8279-62136FB90544}" srcOrd="3" destOrd="0" presId="urn:microsoft.com/office/officeart/2005/8/layout/pList1"/>
    <dgm:cxn modelId="{D2BC1442-6FEB-444E-A20D-19954FC3333B}" type="presParOf" srcId="{E5952D2D-F1EC-419C-A82E-82C13462DD2A}" destId="{F4C34637-0938-4F45-9926-2715AC9B927E}" srcOrd="4" destOrd="0" presId="urn:microsoft.com/office/officeart/2005/8/layout/pList1"/>
    <dgm:cxn modelId="{65B0C6A5-77A6-4320-AD70-6683C4C21D3F}" type="presParOf" srcId="{F4C34637-0938-4F45-9926-2715AC9B927E}" destId="{97F047A5-2A14-40D3-8AE2-A0F3D0F8EF35}" srcOrd="0" destOrd="0" presId="urn:microsoft.com/office/officeart/2005/8/layout/pList1"/>
    <dgm:cxn modelId="{4C9C5726-F832-4E9D-B516-9103E6176002}" type="presParOf" srcId="{F4C34637-0938-4F45-9926-2715AC9B927E}" destId="{47E8D541-82F7-4C6F-BE76-2F4D58D2B44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DA2DF8-52B2-451C-AA13-D3AC5A5F56D6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245960B-BD16-423B-81F2-9EDBEE149544}">
      <dgm:prSet phldrT="[文本]"/>
      <dgm:spPr/>
      <dgm:t>
        <a:bodyPr/>
        <a:lstStyle/>
        <a:p>
          <a:r>
            <a:rPr lang="en-US" altLang="zh-CN" dirty="0" smtClean="0"/>
            <a:t>With bend B*L error</a:t>
          </a:r>
        </a:p>
        <a:p>
          <a:r>
            <a:rPr lang="en-US" altLang="zh-CN" dirty="0" smtClean="0"/>
            <a:t> (whole ring including FFS)</a:t>
          </a:r>
        </a:p>
        <a:p>
          <a:r>
            <a:rPr lang="en-US" altLang="zh-CN" dirty="0" err="1" smtClean="0">
              <a:solidFill>
                <a:srgbClr val="FF0000"/>
              </a:solidFill>
              <a:latin typeface="Calibri" panose="020F0502020204030204" pitchFamily="34" charset="0"/>
            </a:rPr>
            <a:t>μ</a:t>
          </a:r>
          <a:r>
            <a:rPr lang="en-US" altLang="zh-CN" baseline="-25000" dirty="0" err="1" smtClean="0">
              <a:solidFill>
                <a:srgbClr val="FF0000"/>
              </a:solidFill>
              <a:latin typeface="Calibri" panose="020F0502020204030204" pitchFamily="34" charset="0"/>
            </a:rPr>
            <a:t>x</a:t>
          </a:r>
          <a:r>
            <a:rPr lang="en-US" altLang="zh-CN" dirty="0" smtClean="0">
              <a:solidFill>
                <a:srgbClr val="FF0000"/>
              </a:solidFill>
              <a:latin typeface="Calibri" panose="020F0502020204030204" pitchFamily="34" charset="0"/>
            </a:rPr>
            <a:t>= </a:t>
          </a:r>
          <a:r>
            <a:rPr lang="en-US" dirty="0" smtClean="0">
              <a:solidFill>
                <a:srgbClr val="FF0000"/>
              </a:solidFill>
            </a:rPr>
            <a:t>0</a:t>
          </a:r>
          <a:r>
            <a:rPr lang="en-US" altLang="zh-CN" dirty="0" smtClean="0">
              <a:solidFill>
                <a:srgbClr val="FF0000"/>
              </a:solidFill>
              <a:latin typeface="Calibri" panose="020F0502020204030204" pitchFamily="34" charset="0"/>
            </a:rPr>
            <a:t>           </a:t>
          </a:r>
          <a:r>
            <a:rPr lang="el-GR" altLang="zh-CN" dirty="0" smtClean="0">
              <a:solidFill>
                <a:srgbClr val="FF0000"/>
              </a:solidFill>
              <a:latin typeface="Calibri" panose="020F0502020204030204" pitchFamily="34" charset="0"/>
            </a:rPr>
            <a:t>μ</a:t>
          </a:r>
          <a:r>
            <a:rPr lang="en-US" altLang="zh-CN" baseline="-25000" dirty="0" smtClean="0">
              <a:solidFill>
                <a:srgbClr val="FF0000"/>
              </a:solidFill>
              <a:latin typeface="Calibri" panose="020F0502020204030204" pitchFamily="34" charset="0"/>
            </a:rPr>
            <a:t>y</a:t>
          </a:r>
          <a:r>
            <a:rPr lang="en-US" altLang="zh-CN" dirty="0" smtClean="0">
              <a:solidFill>
                <a:srgbClr val="FF0000"/>
              </a:solidFill>
              <a:latin typeface="Calibri" panose="020F0502020204030204" pitchFamily="34" charset="0"/>
            </a:rPr>
            <a:t>= </a:t>
          </a:r>
          <a:r>
            <a:rPr lang="en-US" dirty="0" smtClean="0">
              <a:solidFill>
                <a:srgbClr val="FF0000"/>
              </a:solidFill>
            </a:rPr>
            <a:t>0</a:t>
          </a:r>
          <a:endParaRPr lang="zh-CN" altLang="en-US" dirty="0">
            <a:solidFill>
              <a:srgbClr val="FF0000"/>
            </a:solidFill>
          </a:endParaRPr>
        </a:p>
      </dgm:t>
    </dgm:pt>
    <dgm:pt modelId="{2C0C5B2A-B191-4E3E-8BC6-60F85EF96DEF}" type="parTrans" cxnId="{56AE3003-76FE-4D73-BAB1-05268C1A63F3}">
      <dgm:prSet/>
      <dgm:spPr/>
      <dgm:t>
        <a:bodyPr/>
        <a:lstStyle/>
        <a:p>
          <a:endParaRPr lang="zh-CN" altLang="en-US"/>
        </a:p>
      </dgm:t>
    </dgm:pt>
    <dgm:pt modelId="{9D08DC87-783E-4F02-AD56-F504DD8C4344}" type="sibTrans" cxnId="{56AE3003-76FE-4D73-BAB1-05268C1A63F3}">
      <dgm:prSet/>
      <dgm:spPr/>
      <dgm:t>
        <a:bodyPr/>
        <a:lstStyle/>
        <a:p>
          <a:endParaRPr lang="zh-CN" altLang="en-US"/>
        </a:p>
      </dgm:t>
    </dgm:pt>
    <dgm:pt modelId="{6A604E59-615D-47A4-B235-A04FA319759C}">
      <dgm:prSet phldrT="[文本]" custT="1"/>
      <dgm:spPr/>
      <dgm:t>
        <a:bodyPr/>
        <a:lstStyle/>
        <a:p>
          <a:r>
            <a:rPr lang="en-US" altLang="zh-CN" sz="1600" dirty="0" smtClean="0"/>
            <a:t>Orbit in X</a:t>
          </a:r>
        </a:p>
        <a:p>
          <a:r>
            <a:rPr lang="en-US" altLang="zh-CN" sz="1600" dirty="0" smtClean="0"/>
            <a:t>With bend B*L error</a:t>
          </a:r>
        </a:p>
        <a:p>
          <a:r>
            <a:rPr lang="en-US" altLang="zh-CN" sz="1600" dirty="0" smtClean="0"/>
            <a:t> (whole ring including FFS)</a:t>
          </a:r>
        </a:p>
      </dgm:t>
    </dgm:pt>
    <dgm:pt modelId="{826620CE-188F-4990-A1C8-319CCE718D03}" type="parTrans" cxnId="{1A8C7297-2BA0-451A-A50C-D86019E16B6D}">
      <dgm:prSet/>
      <dgm:spPr/>
      <dgm:t>
        <a:bodyPr/>
        <a:lstStyle/>
        <a:p>
          <a:endParaRPr lang="zh-CN" altLang="en-US"/>
        </a:p>
      </dgm:t>
    </dgm:pt>
    <dgm:pt modelId="{0DAC8E79-87D7-4107-BA22-9DE0B82D14B4}" type="sibTrans" cxnId="{1A8C7297-2BA0-451A-A50C-D86019E16B6D}">
      <dgm:prSet/>
      <dgm:spPr/>
      <dgm:t>
        <a:bodyPr/>
        <a:lstStyle/>
        <a:p>
          <a:endParaRPr lang="zh-CN" altLang="en-US"/>
        </a:p>
      </dgm:t>
    </dgm:pt>
    <dgm:pt modelId="{E927D607-E96E-4DBC-BD2A-31F23165CEC2}">
      <dgm:prSet phldrT="[文本]" custT="1"/>
      <dgm:spPr/>
      <dgm:t>
        <a:bodyPr/>
        <a:lstStyle/>
        <a:p>
          <a:r>
            <a:rPr lang="en-US" altLang="zh-CN" sz="1600" dirty="0" smtClean="0"/>
            <a:t>Orbit in Y</a:t>
          </a:r>
        </a:p>
        <a:p>
          <a:r>
            <a:rPr lang="en-US" altLang="zh-CN" sz="1600" dirty="0" smtClean="0"/>
            <a:t>With bend B*L error</a:t>
          </a:r>
        </a:p>
        <a:p>
          <a:r>
            <a:rPr lang="en-US" altLang="zh-CN" sz="1600" dirty="0" smtClean="0"/>
            <a:t>(whole ring including FFS)</a:t>
          </a:r>
          <a:endParaRPr lang="zh-CN" altLang="en-US" sz="1600" dirty="0">
            <a:solidFill>
              <a:srgbClr val="FF0000"/>
            </a:solidFill>
          </a:endParaRPr>
        </a:p>
      </dgm:t>
    </dgm:pt>
    <dgm:pt modelId="{7799EB90-0A44-4130-ABCA-98BE380D9DFF}" type="parTrans" cxnId="{8A037EBF-28C8-4D50-8CED-B49E4CC3EAA0}">
      <dgm:prSet/>
      <dgm:spPr/>
      <dgm:t>
        <a:bodyPr/>
        <a:lstStyle/>
        <a:p>
          <a:endParaRPr lang="zh-CN" altLang="en-US"/>
        </a:p>
      </dgm:t>
    </dgm:pt>
    <dgm:pt modelId="{2D1B17CE-2875-4767-B3A0-1410337F0600}" type="sibTrans" cxnId="{8A037EBF-28C8-4D50-8CED-B49E4CC3EAA0}">
      <dgm:prSet/>
      <dgm:spPr/>
      <dgm:t>
        <a:bodyPr/>
        <a:lstStyle/>
        <a:p>
          <a:endParaRPr lang="zh-CN" altLang="en-US"/>
        </a:p>
      </dgm:t>
    </dgm:pt>
    <dgm:pt modelId="{59E62106-3ADA-4CE0-9CEC-823F75D07E6B}" type="pres">
      <dgm:prSet presAssocID="{45DA2DF8-52B2-451C-AA13-D3AC5A5F56D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547ED65-26F5-4EA1-BDB4-7AE4C265792C}" type="pres">
      <dgm:prSet presAssocID="{3245960B-BD16-423B-81F2-9EDBEE149544}" presName="compNode" presStyleCnt="0"/>
      <dgm:spPr/>
    </dgm:pt>
    <dgm:pt modelId="{9AE4EDAC-C3DE-494A-BB52-DC204FCA2F51}" type="pres">
      <dgm:prSet presAssocID="{3245960B-BD16-423B-81F2-9EDBEE149544}" presName="pictRect" presStyleLbl="node1" presStyleIdx="0" presStyleCnt="3" custScaleX="100084" custScaleY="75707" custLinFactNeighborX="18264" custLinFactNeighborY="2293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42AC1BD8-65B5-46A8-8FAF-F452F0450A33}" type="pres">
      <dgm:prSet presAssocID="{3245960B-BD16-423B-81F2-9EDBEE149544}" presName="textRect" presStyleLbl="revTx" presStyleIdx="0" presStyleCnt="3" custLinFactNeighborX="12341" custLinFactNeighborY="2724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8873290-2FAE-4D0B-9BFE-B8D70C14E471}" type="pres">
      <dgm:prSet presAssocID="{9D08DC87-783E-4F02-AD56-F504DD8C4344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CDB9FEBE-EBC7-4A18-90A9-53939C574388}" type="pres">
      <dgm:prSet presAssocID="{6A604E59-615D-47A4-B235-A04FA319759C}" presName="compNode" presStyleCnt="0"/>
      <dgm:spPr/>
    </dgm:pt>
    <dgm:pt modelId="{C0298E72-0C0C-49E8-959C-DCE55A4B4F1E}" type="pres">
      <dgm:prSet presAssocID="{6A604E59-615D-47A4-B235-A04FA319759C}" presName="pictRect" presStyleLbl="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85F4934E-3C5B-441E-A395-168EB3127B90}" type="pres">
      <dgm:prSet presAssocID="{6A604E59-615D-47A4-B235-A04FA319759C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910DC96-D9A4-4A9A-87EB-49592492F386}" type="pres">
      <dgm:prSet presAssocID="{0DAC8E79-87D7-4107-BA22-9DE0B82D14B4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BD770840-A265-4509-A6E8-6D9A475A635B}" type="pres">
      <dgm:prSet presAssocID="{E927D607-E96E-4DBC-BD2A-31F23165CEC2}" presName="compNode" presStyleCnt="0"/>
      <dgm:spPr/>
    </dgm:pt>
    <dgm:pt modelId="{00131FFC-0380-4F3A-98C3-57EC98970DEF}" type="pres">
      <dgm:prSet presAssocID="{E927D607-E96E-4DBC-BD2A-31F23165CEC2}" presName="pictRect" presStyleLbl="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5A42D57F-7E05-4D3F-AC9C-E1D0F95BD98A}" type="pres">
      <dgm:prSet presAssocID="{E927D607-E96E-4DBC-BD2A-31F23165CEC2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AA46D39-1B55-4B75-8E84-6DA0C27498DB}" type="presOf" srcId="{E927D607-E96E-4DBC-BD2A-31F23165CEC2}" destId="{5A42D57F-7E05-4D3F-AC9C-E1D0F95BD98A}" srcOrd="0" destOrd="0" presId="urn:microsoft.com/office/officeart/2005/8/layout/pList1"/>
    <dgm:cxn modelId="{56AE3003-76FE-4D73-BAB1-05268C1A63F3}" srcId="{45DA2DF8-52B2-451C-AA13-D3AC5A5F56D6}" destId="{3245960B-BD16-423B-81F2-9EDBEE149544}" srcOrd="0" destOrd="0" parTransId="{2C0C5B2A-B191-4E3E-8BC6-60F85EF96DEF}" sibTransId="{9D08DC87-783E-4F02-AD56-F504DD8C4344}"/>
    <dgm:cxn modelId="{8A037EBF-28C8-4D50-8CED-B49E4CC3EAA0}" srcId="{45DA2DF8-52B2-451C-AA13-D3AC5A5F56D6}" destId="{E927D607-E96E-4DBC-BD2A-31F23165CEC2}" srcOrd="2" destOrd="0" parTransId="{7799EB90-0A44-4130-ABCA-98BE380D9DFF}" sibTransId="{2D1B17CE-2875-4767-B3A0-1410337F0600}"/>
    <dgm:cxn modelId="{65081B41-B29C-42D7-9504-809E14C6EFB9}" type="presOf" srcId="{45DA2DF8-52B2-451C-AA13-D3AC5A5F56D6}" destId="{59E62106-3ADA-4CE0-9CEC-823F75D07E6B}" srcOrd="0" destOrd="0" presId="urn:microsoft.com/office/officeart/2005/8/layout/pList1"/>
    <dgm:cxn modelId="{12246AB4-D9E4-4457-8EF9-F01C2C45D379}" type="presOf" srcId="{6A604E59-615D-47A4-B235-A04FA319759C}" destId="{85F4934E-3C5B-441E-A395-168EB3127B90}" srcOrd="0" destOrd="0" presId="urn:microsoft.com/office/officeart/2005/8/layout/pList1"/>
    <dgm:cxn modelId="{1A8C7297-2BA0-451A-A50C-D86019E16B6D}" srcId="{45DA2DF8-52B2-451C-AA13-D3AC5A5F56D6}" destId="{6A604E59-615D-47A4-B235-A04FA319759C}" srcOrd="1" destOrd="0" parTransId="{826620CE-188F-4990-A1C8-319CCE718D03}" sibTransId="{0DAC8E79-87D7-4107-BA22-9DE0B82D14B4}"/>
    <dgm:cxn modelId="{2B0F142C-E436-421C-A234-3EADD3A0CF5C}" type="presOf" srcId="{9D08DC87-783E-4F02-AD56-F504DD8C4344}" destId="{88873290-2FAE-4D0B-9BFE-B8D70C14E471}" srcOrd="0" destOrd="0" presId="urn:microsoft.com/office/officeart/2005/8/layout/pList1"/>
    <dgm:cxn modelId="{C55192C6-162F-4FE4-9669-566E1C01CA81}" type="presOf" srcId="{0DAC8E79-87D7-4107-BA22-9DE0B82D14B4}" destId="{3910DC96-D9A4-4A9A-87EB-49592492F386}" srcOrd="0" destOrd="0" presId="urn:microsoft.com/office/officeart/2005/8/layout/pList1"/>
    <dgm:cxn modelId="{79545067-4080-488D-968A-3A7739212F63}" type="presOf" srcId="{3245960B-BD16-423B-81F2-9EDBEE149544}" destId="{42AC1BD8-65B5-46A8-8FAF-F452F0450A33}" srcOrd="0" destOrd="0" presId="urn:microsoft.com/office/officeart/2005/8/layout/pList1"/>
    <dgm:cxn modelId="{2E8300B3-06B4-48EC-B7A4-EAB5871C7887}" type="presParOf" srcId="{59E62106-3ADA-4CE0-9CEC-823F75D07E6B}" destId="{D547ED65-26F5-4EA1-BDB4-7AE4C265792C}" srcOrd="0" destOrd="0" presId="urn:microsoft.com/office/officeart/2005/8/layout/pList1"/>
    <dgm:cxn modelId="{863B6351-2668-41E1-A1FA-5973819B643B}" type="presParOf" srcId="{D547ED65-26F5-4EA1-BDB4-7AE4C265792C}" destId="{9AE4EDAC-C3DE-494A-BB52-DC204FCA2F51}" srcOrd="0" destOrd="0" presId="urn:microsoft.com/office/officeart/2005/8/layout/pList1"/>
    <dgm:cxn modelId="{B7267376-E6F8-4805-9877-6A3021866749}" type="presParOf" srcId="{D547ED65-26F5-4EA1-BDB4-7AE4C265792C}" destId="{42AC1BD8-65B5-46A8-8FAF-F452F0450A33}" srcOrd="1" destOrd="0" presId="urn:microsoft.com/office/officeart/2005/8/layout/pList1"/>
    <dgm:cxn modelId="{C779108E-44A6-43BB-A420-6A9372B8D4C2}" type="presParOf" srcId="{59E62106-3ADA-4CE0-9CEC-823F75D07E6B}" destId="{88873290-2FAE-4D0B-9BFE-B8D70C14E471}" srcOrd="1" destOrd="0" presId="urn:microsoft.com/office/officeart/2005/8/layout/pList1"/>
    <dgm:cxn modelId="{F2064702-5BF8-4BE4-926B-0CD39190C5AD}" type="presParOf" srcId="{59E62106-3ADA-4CE0-9CEC-823F75D07E6B}" destId="{CDB9FEBE-EBC7-4A18-90A9-53939C574388}" srcOrd="2" destOrd="0" presId="urn:microsoft.com/office/officeart/2005/8/layout/pList1"/>
    <dgm:cxn modelId="{60773B20-352D-4449-A036-41D4547C3FE5}" type="presParOf" srcId="{CDB9FEBE-EBC7-4A18-90A9-53939C574388}" destId="{C0298E72-0C0C-49E8-959C-DCE55A4B4F1E}" srcOrd="0" destOrd="0" presId="urn:microsoft.com/office/officeart/2005/8/layout/pList1"/>
    <dgm:cxn modelId="{2093E20F-6094-4B72-A7E4-E6AE68BC3A1C}" type="presParOf" srcId="{CDB9FEBE-EBC7-4A18-90A9-53939C574388}" destId="{85F4934E-3C5B-441E-A395-168EB3127B90}" srcOrd="1" destOrd="0" presId="urn:microsoft.com/office/officeart/2005/8/layout/pList1"/>
    <dgm:cxn modelId="{57A7FD87-CDDB-4BED-843B-D223669B92CB}" type="presParOf" srcId="{59E62106-3ADA-4CE0-9CEC-823F75D07E6B}" destId="{3910DC96-D9A4-4A9A-87EB-49592492F386}" srcOrd="3" destOrd="0" presId="urn:microsoft.com/office/officeart/2005/8/layout/pList1"/>
    <dgm:cxn modelId="{5FE25F13-73B9-450C-BB88-8D4D62348B05}" type="presParOf" srcId="{59E62106-3ADA-4CE0-9CEC-823F75D07E6B}" destId="{BD770840-A265-4509-A6E8-6D9A475A635B}" srcOrd="4" destOrd="0" presId="urn:microsoft.com/office/officeart/2005/8/layout/pList1"/>
    <dgm:cxn modelId="{43BC3813-58C4-46EB-AB67-F97472B472FB}" type="presParOf" srcId="{BD770840-A265-4509-A6E8-6D9A475A635B}" destId="{00131FFC-0380-4F3A-98C3-57EC98970DEF}" srcOrd="0" destOrd="0" presId="urn:microsoft.com/office/officeart/2005/8/layout/pList1"/>
    <dgm:cxn modelId="{A9CFDCD0-BB0B-4CF7-93A5-F6DD411FF55F}" type="presParOf" srcId="{BD770840-A265-4509-A6E8-6D9A475A635B}" destId="{5A42D57F-7E05-4D3F-AC9C-E1D0F95BD98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68D9A-E28F-42DB-A053-32A6750C3EE7}">
      <dsp:nvSpPr>
        <dsp:cNvPr id="0" name=""/>
        <dsp:cNvSpPr/>
      </dsp:nvSpPr>
      <dsp:spPr>
        <a:xfrm>
          <a:off x="4659" y="697150"/>
          <a:ext cx="2217440" cy="1527816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FE38BB-BC93-4EEF-B219-F28D84A4109A}">
      <dsp:nvSpPr>
        <dsp:cNvPr id="0" name=""/>
        <dsp:cNvSpPr/>
      </dsp:nvSpPr>
      <dsp:spPr>
        <a:xfrm>
          <a:off x="4659" y="2224966"/>
          <a:ext cx="2217440" cy="822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Bend multipole errors (whole ring including FFS)</a:t>
          </a:r>
          <a:endParaRPr lang="zh-CN" altLang="en-US" sz="1500" kern="1200" dirty="0"/>
        </a:p>
      </dsp:txBody>
      <dsp:txXfrm>
        <a:off x="4659" y="2224966"/>
        <a:ext cx="2217440" cy="822670"/>
      </dsp:txXfrm>
    </dsp:sp>
    <dsp:sp modelId="{AFD0B5C5-9CF9-4D6D-95BC-7DC754321789}">
      <dsp:nvSpPr>
        <dsp:cNvPr id="0" name=""/>
        <dsp:cNvSpPr/>
      </dsp:nvSpPr>
      <dsp:spPr>
        <a:xfrm>
          <a:off x="2443937" y="697150"/>
          <a:ext cx="2217440" cy="1527816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56F377-C16C-41D2-8DBB-F1BC0710AEC9}">
      <dsp:nvSpPr>
        <dsp:cNvPr id="0" name=""/>
        <dsp:cNvSpPr/>
      </dsp:nvSpPr>
      <dsp:spPr>
        <a:xfrm>
          <a:off x="2443937" y="2224966"/>
          <a:ext cx="2217440" cy="822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Quad multipole errors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(whole ring including FFS)</a:t>
          </a:r>
          <a:endParaRPr lang="zh-CN" altLang="en-US" sz="1500" kern="1200" dirty="0"/>
        </a:p>
      </dsp:txBody>
      <dsp:txXfrm>
        <a:off x="2443937" y="2224966"/>
        <a:ext cx="2217440" cy="822670"/>
      </dsp:txXfrm>
    </dsp:sp>
    <dsp:sp modelId="{2802570E-7981-49BE-9275-C1C03865864F}">
      <dsp:nvSpPr>
        <dsp:cNvPr id="0" name=""/>
        <dsp:cNvSpPr/>
      </dsp:nvSpPr>
      <dsp:spPr>
        <a:xfrm>
          <a:off x="4883215" y="697150"/>
          <a:ext cx="2217440" cy="1527816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016DF9-0434-46D2-94FD-56BBEF505003}">
      <dsp:nvSpPr>
        <dsp:cNvPr id="0" name=""/>
        <dsp:cNvSpPr/>
      </dsp:nvSpPr>
      <dsp:spPr>
        <a:xfrm>
          <a:off x="4883215" y="2224966"/>
          <a:ext cx="2217440" cy="822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err="1" smtClean="0"/>
            <a:t>Sextupole</a:t>
          </a:r>
          <a:r>
            <a:rPr lang="en-US" altLang="zh-CN" sz="1500" kern="1200" dirty="0" smtClean="0"/>
            <a:t> multipole errors(whole ring including FFS)</a:t>
          </a:r>
          <a:endParaRPr lang="zh-CN" altLang="en-US" sz="1500" kern="1200" dirty="0"/>
        </a:p>
      </dsp:txBody>
      <dsp:txXfrm>
        <a:off x="4883215" y="2224966"/>
        <a:ext cx="2217440" cy="822670"/>
      </dsp:txXfrm>
    </dsp:sp>
    <dsp:sp modelId="{73FC1C75-FF8B-4573-948D-4063C6F8411F}">
      <dsp:nvSpPr>
        <dsp:cNvPr id="0" name=""/>
        <dsp:cNvSpPr/>
      </dsp:nvSpPr>
      <dsp:spPr>
        <a:xfrm>
          <a:off x="7322492" y="697150"/>
          <a:ext cx="2217440" cy="1527816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C8B1F-86E1-4420-8F08-9215C0BB069D}">
      <dsp:nvSpPr>
        <dsp:cNvPr id="0" name=""/>
        <dsp:cNvSpPr/>
      </dsp:nvSpPr>
      <dsp:spPr>
        <a:xfrm>
          <a:off x="7322492" y="2224966"/>
          <a:ext cx="2217440" cy="822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(B,Q,S)multiple errors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(whole ring including FFS)</a:t>
          </a:r>
          <a:endParaRPr lang="zh-CN" altLang="en-US" sz="1500" kern="1200" dirty="0"/>
        </a:p>
      </dsp:txBody>
      <dsp:txXfrm>
        <a:off x="7322492" y="2224966"/>
        <a:ext cx="2217440" cy="8226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2776F-B906-4826-9450-221553A15257}">
      <dsp:nvSpPr>
        <dsp:cNvPr id="0" name=""/>
        <dsp:cNvSpPr/>
      </dsp:nvSpPr>
      <dsp:spPr>
        <a:xfrm>
          <a:off x="2547546" y="849104"/>
          <a:ext cx="2212888" cy="1524680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F95BE-B8A8-4D30-94DE-8F8C66734793}">
      <dsp:nvSpPr>
        <dsp:cNvPr id="0" name=""/>
        <dsp:cNvSpPr/>
      </dsp:nvSpPr>
      <dsp:spPr>
        <a:xfrm>
          <a:off x="4650" y="2373784"/>
          <a:ext cx="2212888" cy="820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>
              <a:solidFill>
                <a:srgbClr val="0070C0"/>
              </a:solidFill>
            </a:rPr>
            <a:t>No error</a:t>
          </a:r>
          <a:endParaRPr lang="zh-CN" altLang="en-US" sz="2100" kern="1200" dirty="0">
            <a:solidFill>
              <a:srgbClr val="0070C0"/>
            </a:solidFill>
          </a:endParaRPr>
        </a:p>
      </dsp:txBody>
      <dsp:txXfrm>
        <a:off x="4650" y="2373784"/>
        <a:ext cx="2212888" cy="820981"/>
      </dsp:txXfrm>
    </dsp:sp>
    <dsp:sp modelId="{A2C14D29-1E0E-4D77-A87C-A220A47AA017}">
      <dsp:nvSpPr>
        <dsp:cNvPr id="0" name=""/>
        <dsp:cNvSpPr/>
      </dsp:nvSpPr>
      <dsp:spPr>
        <a:xfrm>
          <a:off x="174161" y="864320"/>
          <a:ext cx="2212888" cy="1524680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9917D-D4A9-4250-AE29-CDA2190ABDD1}">
      <dsp:nvSpPr>
        <dsp:cNvPr id="0" name=""/>
        <dsp:cNvSpPr/>
      </dsp:nvSpPr>
      <dsp:spPr>
        <a:xfrm>
          <a:off x="2438920" y="2373784"/>
          <a:ext cx="2212888" cy="820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>
              <a:solidFill>
                <a:srgbClr val="0070C0"/>
              </a:solidFill>
            </a:rPr>
            <a:t>Multipole errors of B,Q,S magnets</a:t>
          </a:r>
          <a:endParaRPr lang="zh-CN" altLang="en-US" sz="2100" kern="1200" dirty="0">
            <a:solidFill>
              <a:srgbClr val="0070C0"/>
            </a:solidFill>
          </a:endParaRPr>
        </a:p>
      </dsp:txBody>
      <dsp:txXfrm>
        <a:off x="2438920" y="2373784"/>
        <a:ext cx="2212888" cy="820981"/>
      </dsp:txXfrm>
    </dsp:sp>
    <dsp:sp modelId="{B06865BB-095E-4A33-9BDB-E7555DA39ECF}">
      <dsp:nvSpPr>
        <dsp:cNvPr id="0" name=""/>
        <dsp:cNvSpPr/>
      </dsp:nvSpPr>
      <dsp:spPr>
        <a:xfrm>
          <a:off x="4873190" y="849104"/>
          <a:ext cx="2212888" cy="1524680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F817DE-A5E2-4EF6-A009-6AC56EF1AC83}">
      <dsp:nvSpPr>
        <dsp:cNvPr id="0" name=""/>
        <dsp:cNvSpPr/>
      </dsp:nvSpPr>
      <dsp:spPr>
        <a:xfrm>
          <a:off x="4873190" y="2373784"/>
          <a:ext cx="2212888" cy="820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>
              <a:solidFill>
                <a:srgbClr val="0070C0"/>
              </a:solidFill>
            </a:rPr>
            <a:t>Multipole errors of </a:t>
          </a:r>
          <a:r>
            <a:rPr lang="en-US" altLang="zh-CN" sz="2100" kern="1200" dirty="0" err="1" smtClean="0">
              <a:solidFill>
                <a:srgbClr val="0070C0"/>
              </a:solidFill>
            </a:rPr>
            <a:t>quadurpoles</a:t>
          </a:r>
          <a:endParaRPr lang="zh-CN" altLang="en-US" sz="2100" kern="1200" dirty="0">
            <a:solidFill>
              <a:srgbClr val="0070C0"/>
            </a:solidFill>
          </a:endParaRPr>
        </a:p>
      </dsp:txBody>
      <dsp:txXfrm>
        <a:off x="4873190" y="2373784"/>
        <a:ext cx="2212888" cy="820981"/>
      </dsp:txXfrm>
    </dsp:sp>
    <dsp:sp modelId="{6A69F300-AA34-4C01-9209-707F2C3AE61F}">
      <dsp:nvSpPr>
        <dsp:cNvPr id="0" name=""/>
        <dsp:cNvSpPr/>
      </dsp:nvSpPr>
      <dsp:spPr>
        <a:xfrm>
          <a:off x="7307461" y="849104"/>
          <a:ext cx="2212888" cy="1524680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188816-B62B-4247-9CB8-B217E6978A49}">
      <dsp:nvSpPr>
        <dsp:cNvPr id="0" name=""/>
        <dsp:cNvSpPr/>
      </dsp:nvSpPr>
      <dsp:spPr>
        <a:xfrm>
          <a:off x="7307461" y="2373784"/>
          <a:ext cx="2212888" cy="820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>
              <a:solidFill>
                <a:srgbClr val="0070C0"/>
              </a:solidFill>
            </a:rPr>
            <a:t>Multipole errors of </a:t>
          </a:r>
          <a:r>
            <a:rPr lang="en-US" altLang="zh-CN" sz="2100" kern="1200" dirty="0" err="1" smtClean="0">
              <a:solidFill>
                <a:srgbClr val="0070C0"/>
              </a:solidFill>
            </a:rPr>
            <a:t>sextupoles</a:t>
          </a:r>
          <a:endParaRPr lang="zh-CN" altLang="en-US" sz="2100" kern="1200" dirty="0">
            <a:solidFill>
              <a:srgbClr val="0070C0"/>
            </a:solidFill>
          </a:endParaRPr>
        </a:p>
      </dsp:txBody>
      <dsp:txXfrm>
        <a:off x="7307461" y="2373784"/>
        <a:ext cx="2212888" cy="8209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1A084E-9FBD-4A15-BE52-8C10F386363B}">
      <dsp:nvSpPr>
        <dsp:cNvPr id="0" name=""/>
        <dsp:cNvSpPr/>
      </dsp:nvSpPr>
      <dsp:spPr>
        <a:xfrm>
          <a:off x="2070" y="434754"/>
          <a:ext cx="3284744" cy="2263189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9FBAE2-CE3E-4C9C-B4B2-A0695A202972}">
      <dsp:nvSpPr>
        <dsp:cNvPr id="0" name=""/>
        <dsp:cNvSpPr/>
      </dsp:nvSpPr>
      <dsp:spPr>
        <a:xfrm>
          <a:off x="2070" y="2697943"/>
          <a:ext cx="3284744" cy="121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>
              <a:solidFill>
                <a:srgbClr val="0070C0"/>
              </a:solidFill>
            </a:rPr>
            <a:t>No error</a:t>
          </a:r>
          <a:endParaRPr lang="zh-CN" altLang="en-US" sz="2000" kern="1200" dirty="0">
            <a:solidFill>
              <a:srgbClr val="0070C0"/>
            </a:solidFill>
          </a:endParaRPr>
        </a:p>
      </dsp:txBody>
      <dsp:txXfrm>
        <a:off x="2070" y="2697943"/>
        <a:ext cx="3284744" cy="1218640"/>
      </dsp:txXfrm>
    </dsp:sp>
    <dsp:sp modelId="{85882B9A-A34B-4A8B-9EE2-91C2C19128E9}">
      <dsp:nvSpPr>
        <dsp:cNvPr id="0" name=""/>
        <dsp:cNvSpPr/>
      </dsp:nvSpPr>
      <dsp:spPr>
        <a:xfrm>
          <a:off x="3615427" y="434754"/>
          <a:ext cx="3284744" cy="2263189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A6B29-213D-4B0E-9187-DF3263282474}">
      <dsp:nvSpPr>
        <dsp:cNvPr id="0" name=""/>
        <dsp:cNvSpPr/>
      </dsp:nvSpPr>
      <dsp:spPr>
        <a:xfrm>
          <a:off x="3615427" y="2697943"/>
          <a:ext cx="3284744" cy="121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>
              <a:solidFill>
                <a:srgbClr val="0070C0"/>
              </a:solidFill>
            </a:rPr>
            <a:t>Multipole </a:t>
          </a:r>
          <a:r>
            <a:rPr lang="en-US" altLang="zh-CN" sz="2000" kern="1200" dirty="0" err="1" smtClean="0">
              <a:solidFill>
                <a:srgbClr val="0070C0"/>
              </a:solidFill>
            </a:rPr>
            <a:t>erors</a:t>
          </a:r>
          <a:r>
            <a:rPr lang="en-US" altLang="zh-CN" sz="2000" kern="1200" dirty="0" smtClean="0">
              <a:solidFill>
                <a:srgbClr val="0070C0"/>
              </a:solidFill>
            </a:rPr>
            <a:t> from B,Q,S magnets</a:t>
          </a:r>
          <a:endParaRPr lang="zh-CN" altLang="en-US" sz="2000" kern="1200" dirty="0">
            <a:solidFill>
              <a:srgbClr val="0070C0"/>
            </a:solidFill>
          </a:endParaRPr>
        </a:p>
      </dsp:txBody>
      <dsp:txXfrm>
        <a:off x="3615427" y="2697943"/>
        <a:ext cx="3284744" cy="1218640"/>
      </dsp:txXfrm>
    </dsp:sp>
    <dsp:sp modelId="{97F047A5-2A14-40D3-8AE2-A0F3D0F8EF35}">
      <dsp:nvSpPr>
        <dsp:cNvPr id="0" name=""/>
        <dsp:cNvSpPr/>
      </dsp:nvSpPr>
      <dsp:spPr>
        <a:xfrm>
          <a:off x="7228784" y="434754"/>
          <a:ext cx="3284744" cy="2263189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8D541-82F7-4C6F-BE76-2F4D58D2B445}">
      <dsp:nvSpPr>
        <dsp:cNvPr id="0" name=""/>
        <dsp:cNvSpPr/>
      </dsp:nvSpPr>
      <dsp:spPr>
        <a:xfrm>
          <a:off x="7228784" y="2697943"/>
          <a:ext cx="3284744" cy="121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>
              <a:solidFill>
                <a:srgbClr val="0070C0"/>
              </a:solidFill>
            </a:rPr>
            <a:t>Multipole errors from </a:t>
          </a:r>
          <a:r>
            <a:rPr lang="en-US" altLang="zh-CN" sz="2000" kern="1200" dirty="0" err="1" smtClean="0">
              <a:solidFill>
                <a:srgbClr val="0070C0"/>
              </a:solidFill>
            </a:rPr>
            <a:t>sextupoles</a:t>
          </a:r>
          <a:endParaRPr lang="zh-CN" altLang="en-US" sz="2000" kern="1200" dirty="0">
            <a:solidFill>
              <a:srgbClr val="0070C0"/>
            </a:solidFill>
          </a:endParaRPr>
        </a:p>
      </dsp:txBody>
      <dsp:txXfrm>
        <a:off x="7228784" y="2697943"/>
        <a:ext cx="3284744" cy="12186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4EDAC-C3DE-494A-BB52-DC204FCA2F51}">
      <dsp:nvSpPr>
        <dsp:cNvPr id="0" name=""/>
        <dsp:cNvSpPr/>
      </dsp:nvSpPr>
      <dsp:spPr>
        <a:xfrm>
          <a:off x="1346037" y="543374"/>
          <a:ext cx="2710595" cy="1412717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AC1BD8-65B5-46A8-8FAF-F452F0450A33}">
      <dsp:nvSpPr>
        <dsp:cNvPr id="0" name=""/>
        <dsp:cNvSpPr/>
      </dsp:nvSpPr>
      <dsp:spPr>
        <a:xfrm>
          <a:off x="1186761" y="1870175"/>
          <a:ext cx="2708320" cy="1004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With bend B*L error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 (whole ring including FFS)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err="1" smtClean="0">
              <a:solidFill>
                <a:srgbClr val="FF0000"/>
              </a:solidFill>
              <a:latin typeface="Calibri" panose="020F0502020204030204" pitchFamily="34" charset="0"/>
            </a:rPr>
            <a:t>μ</a:t>
          </a:r>
          <a:r>
            <a:rPr lang="en-US" altLang="zh-CN" sz="1600" kern="1200" baseline="-25000" dirty="0" err="1" smtClean="0">
              <a:solidFill>
                <a:srgbClr val="FF0000"/>
              </a:solidFill>
              <a:latin typeface="Calibri" panose="020F0502020204030204" pitchFamily="34" charset="0"/>
            </a:rPr>
            <a:t>x</a:t>
          </a:r>
          <a:r>
            <a:rPr lang="en-US" altLang="zh-CN" sz="1600" kern="1200" dirty="0" smtClean="0">
              <a:solidFill>
                <a:srgbClr val="FF0000"/>
              </a:solidFill>
              <a:latin typeface="Calibri" panose="020F0502020204030204" pitchFamily="34" charset="0"/>
            </a:rPr>
            <a:t>= </a:t>
          </a:r>
          <a:r>
            <a:rPr lang="en-US" sz="1600" kern="1200" dirty="0" smtClean="0">
              <a:solidFill>
                <a:srgbClr val="FF0000"/>
              </a:solidFill>
            </a:rPr>
            <a:t>0</a:t>
          </a:r>
          <a:r>
            <a:rPr lang="en-US" altLang="zh-CN" sz="1600" kern="1200" dirty="0" smtClean="0">
              <a:solidFill>
                <a:srgbClr val="FF0000"/>
              </a:solidFill>
              <a:latin typeface="Calibri" panose="020F0502020204030204" pitchFamily="34" charset="0"/>
            </a:rPr>
            <a:t>           </a:t>
          </a:r>
          <a:r>
            <a:rPr lang="el-GR" altLang="zh-CN" sz="1600" kern="1200" dirty="0" smtClean="0">
              <a:solidFill>
                <a:srgbClr val="FF0000"/>
              </a:solidFill>
              <a:latin typeface="Calibri" panose="020F0502020204030204" pitchFamily="34" charset="0"/>
            </a:rPr>
            <a:t>μ</a:t>
          </a:r>
          <a:r>
            <a:rPr lang="en-US" altLang="zh-CN" sz="1600" kern="1200" baseline="-25000" dirty="0" smtClean="0">
              <a:solidFill>
                <a:srgbClr val="FF0000"/>
              </a:solidFill>
              <a:latin typeface="Calibri" panose="020F0502020204030204" pitchFamily="34" charset="0"/>
            </a:rPr>
            <a:t>y</a:t>
          </a:r>
          <a:r>
            <a:rPr lang="en-US" altLang="zh-CN" sz="1600" kern="1200" dirty="0" smtClean="0">
              <a:solidFill>
                <a:srgbClr val="FF0000"/>
              </a:solidFill>
              <a:latin typeface="Calibri" panose="020F0502020204030204" pitchFamily="34" charset="0"/>
            </a:rPr>
            <a:t>= </a:t>
          </a:r>
          <a:r>
            <a:rPr lang="en-US" sz="1600" kern="1200" dirty="0" smtClean="0">
              <a:solidFill>
                <a:srgbClr val="FF0000"/>
              </a:solidFill>
            </a:rPr>
            <a:t>0</a:t>
          </a:r>
          <a:endParaRPr lang="zh-CN" altLang="en-US" sz="1600" kern="1200" dirty="0">
            <a:solidFill>
              <a:srgbClr val="FF0000"/>
            </a:solidFill>
          </a:endParaRPr>
        </a:p>
      </dsp:txBody>
      <dsp:txXfrm>
        <a:off x="1186761" y="1870175"/>
        <a:ext cx="2708320" cy="1004786"/>
      </dsp:txXfrm>
    </dsp:sp>
    <dsp:sp modelId="{C0298E72-0C0C-49E8-959C-DCE55A4B4F1E}">
      <dsp:nvSpPr>
        <dsp:cNvPr id="0" name=""/>
        <dsp:cNvSpPr/>
      </dsp:nvSpPr>
      <dsp:spPr>
        <a:xfrm>
          <a:off x="3832931" y="2071"/>
          <a:ext cx="2708320" cy="1866032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F4934E-3C5B-441E-A395-168EB3127B90}">
      <dsp:nvSpPr>
        <dsp:cNvPr id="0" name=""/>
        <dsp:cNvSpPr/>
      </dsp:nvSpPr>
      <dsp:spPr>
        <a:xfrm>
          <a:off x="3832931" y="1868103"/>
          <a:ext cx="2708320" cy="1004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Orbit in X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With bend B*L error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 (whole ring including FFS)</a:t>
          </a:r>
        </a:p>
      </dsp:txBody>
      <dsp:txXfrm>
        <a:off x="3832931" y="1868103"/>
        <a:ext cx="2708320" cy="1004786"/>
      </dsp:txXfrm>
    </dsp:sp>
    <dsp:sp modelId="{00131FFC-0380-4F3A-98C3-57EC98970DEF}">
      <dsp:nvSpPr>
        <dsp:cNvPr id="0" name=""/>
        <dsp:cNvSpPr/>
      </dsp:nvSpPr>
      <dsp:spPr>
        <a:xfrm>
          <a:off x="6812198" y="2071"/>
          <a:ext cx="2708320" cy="1866032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42D57F-7E05-4D3F-AC9C-E1D0F95BD98A}">
      <dsp:nvSpPr>
        <dsp:cNvPr id="0" name=""/>
        <dsp:cNvSpPr/>
      </dsp:nvSpPr>
      <dsp:spPr>
        <a:xfrm>
          <a:off x="6812198" y="1868103"/>
          <a:ext cx="2708320" cy="1004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Orbit in 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With bend B*L error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(whole ring including FFS)</a:t>
          </a:r>
          <a:endParaRPr lang="zh-CN" altLang="en-US" sz="1600" kern="1200" dirty="0">
            <a:solidFill>
              <a:srgbClr val="FF0000"/>
            </a:solidFill>
          </a:endParaRPr>
        </a:p>
      </dsp:txBody>
      <dsp:txXfrm>
        <a:off x="6812198" y="1868103"/>
        <a:ext cx="2708320" cy="1004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64CB8-DBF2-49A1-BACD-DF14328277F5}" type="datetimeFigureOut">
              <a:rPr lang="zh-CN" altLang="en-US" smtClean="0"/>
              <a:t>2016/9/30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3D269-FFC4-420C-B842-7E5DCBF600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431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099BCF3A-0535-49C1-BD2A-A32B006FFB7D}" type="slidenum">
              <a:rPr lang="zh-CN" altLang="en-US" smtClean="0"/>
              <a:pPr/>
              <a:t>10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550943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382E3-F541-4CFA-9D45-54F8CAD2064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789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7C84-50A9-49F1-B681-BFE3A70473E9}" type="datetimeFigureOut">
              <a:rPr lang="zh-CN" altLang="en-US" smtClean="0"/>
              <a:t>2016/9/30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AE30-0096-4F73-B56C-C5C37B2FEB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982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7C84-50A9-49F1-B681-BFE3A70473E9}" type="datetimeFigureOut">
              <a:rPr lang="zh-CN" altLang="en-US" smtClean="0"/>
              <a:t>2016/9/30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AE30-0096-4F73-B56C-C5C37B2FEB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716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7C84-50A9-49F1-B681-BFE3A70473E9}" type="datetimeFigureOut">
              <a:rPr lang="zh-CN" altLang="en-US" smtClean="0"/>
              <a:t>2016/9/30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AE30-0096-4F73-B56C-C5C37B2FEB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744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A077E17-E3FA-4051-BCD7-0C1C6A2BF32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01446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7C84-50A9-49F1-B681-BFE3A70473E9}" type="datetimeFigureOut">
              <a:rPr lang="zh-CN" altLang="en-US" smtClean="0"/>
              <a:t>2016/9/30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AE30-0096-4F73-B56C-C5C37B2FEB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675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7C84-50A9-49F1-B681-BFE3A70473E9}" type="datetimeFigureOut">
              <a:rPr lang="zh-CN" altLang="en-US" smtClean="0"/>
              <a:t>2016/9/30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AE30-0096-4F73-B56C-C5C37B2FEB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207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7C84-50A9-49F1-B681-BFE3A70473E9}" type="datetimeFigureOut">
              <a:rPr lang="zh-CN" altLang="en-US" smtClean="0"/>
              <a:t>2016/9/30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AE30-0096-4F73-B56C-C5C37B2FEB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3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7C84-50A9-49F1-B681-BFE3A70473E9}" type="datetimeFigureOut">
              <a:rPr lang="zh-CN" altLang="en-US" smtClean="0"/>
              <a:t>2016/9/30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AE30-0096-4F73-B56C-C5C37B2FEB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279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7C84-50A9-49F1-B681-BFE3A70473E9}" type="datetimeFigureOut">
              <a:rPr lang="zh-CN" altLang="en-US" smtClean="0"/>
              <a:t>2016/9/30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AE30-0096-4F73-B56C-C5C37B2FEB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440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7C84-50A9-49F1-B681-BFE3A70473E9}" type="datetimeFigureOut">
              <a:rPr lang="zh-CN" altLang="en-US" smtClean="0"/>
              <a:t>2016/9/30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AE30-0096-4F73-B56C-C5C37B2FEB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2836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7C84-50A9-49F1-B681-BFE3A70473E9}" type="datetimeFigureOut">
              <a:rPr lang="zh-CN" altLang="en-US" smtClean="0"/>
              <a:t>2016/9/30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AE30-0096-4F73-B56C-C5C37B2FEB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820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7C84-50A9-49F1-B681-BFE3A70473E9}" type="datetimeFigureOut">
              <a:rPr lang="zh-CN" altLang="en-US" smtClean="0"/>
              <a:t>2016/9/30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AE30-0096-4F73-B56C-C5C37B2FEB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41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27C84-50A9-49F1-B681-BFE3A70473E9}" type="datetimeFigureOut">
              <a:rPr lang="zh-CN" altLang="en-US" smtClean="0"/>
              <a:t>2016/9/30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6AE30-0096-4F73-B56C-C5C37B2FEB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76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epc.ihep.ac.cn/~cepc/cepc_twiki/index.php/Machine_Detector_Interface" TargetMode="External"/><Relationship Id="rId2" Type="http://schemas.openxmlformats.org/officeDocument/2006/relationships/hyperlink" Target="http://indico.ihep.ac.cn/category/323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45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2.wmf"/><Relationship Id="rId11" Type="http://schemas.openxmlformats.org/officeDocument/2006/relationships/image" Target="../media/image46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4.wmf"/><Relationship Id="rId4" Type="http://schemas.openxmlformats.org/officeDocument/2006/relationships/image" Target="../media/image340.png"/><Relationship Id="rId9" Type="http://schemas.openxmlformats.org/officeDocument/2006/relationships/oleObject" Target="../embeddings/oleObject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9.e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86110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zh-CN" altLang="zh-CN" b="1" dirty="0" smtClean="0">
                <a:solidFill>
                  <a:srgbClr val="0070C0"/>
                </a:solidFill>
                <a:effectLst/>
              </a:rPr>
              <a:t>CEPC main ring magnets</a:t>
            </a:r>
            <a:r>
              <a:rPr lang="en-US" altLang="zh-CN" b="1" dirty="0" smtClean="0">
                <a:solidFill>
                  <a:srgbClr val="0070C0"/>
                </a:solidFill>
                <a:effectLst/>
              </a:rPr>
              <a:t>’</a:t>
            </a:r>
            <a:r>
              <a:rPr lang="zh-CN" altLang="zh-CN" b="1" dirty="0" smtClean="0">
                <a:solidFill>
                  <a:srgbClr val="0070C0"/>
                </a:solidFill>
                <a:effectLst/>
              </a:rPr>
              <a:t> error </a:t>
            </a:r>
            <a:r>
              <a:rPr lang="en-US" altLang="zh-CN" b="1" dirty="0" smtClean="0">
                <a:solidFill>
                  <a:srgbClr val="0070C0"/>
                </a:solidFill>
                <a:effectLst/>
              </a:rPr>
              <a:t/>
            </a:r>
            <a:br>
              <a:rPr lang="en-US" altLang="zh-CN" b="1" dirty="0" smtClean="0">
                <a:solidFill>
                  <a:srgbClr val="0070C0"/>
                </a:solidFill>
                <a:effectLst/>
              </a:rPr>
            </a:br>
            <a:r>
              <a:rPr lang="zh-CN" altLang="zh-CN" b="1" dirty="0" smtClean="0">
                <a:solidFill>
                  <a:srgbClr val="0070C0"/>
                </a:solidFill>
                <a:effectLst/>
              </a:rPr>
              <a:t>effect on DA and MDI issues 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642009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err="1" smtClean="0"/>
              <a:t>Sha</a:t>
            </a:r>
            <a:r>
              <a:rPr lang="en-US" altLang="zh-CN" dirty="0" smtClean="0"/>
              <a:t> Bai, </a:t>
            </a:r>
            <a:r>
              <a:rPr lang="en-US" altLang="zh-CN" dirty="0" err="1"/>
              <a:t>Dengjie</a:t>
            </a:r>
            <a:r>
              <a:rPr lang="en-US" altLang="zh-CN" dirty="0"/>
              <a:t> Xiao, </a:t>
            </a:r>
            <a:r>
              <a:rPr lang="en-US" altLang="zh-CN" dirty="0" err="1"/>
              <a:t>Yiwei</a:t>
            </a:r>
            <a:r>
              <a:rPr lang="en-US" altLang="zh-CN" dirty="0"/>
              <a:t> </a:t>
            </a:r>
            <a:r>
              <a:rPr lang="en-US" altLang="zh-CN" dirty="0" smtClean="0"/>
              <a:t>Wang, Feng Su, Dou Wang, </a:t>
            </a:r>
            <a:r>
              <a:rPr lang="en-US" altLang="zh-CN" dirty="0" err="1" smtClean="0"/>
              <a:t>Tianjian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Bian</a:t>
            </a:r>
            <a:r>
              <a:rPr lang="en-US" altLang="zh-CN" dirty="0" smtClean="0"/>
              <a:t>, Yuan Zhang, </a:t>
            </a:r>
            <a:r>
              <a:rPr lang="en-US" altLang="zh-CN" dirty="0" err="1" smtClean="0"/>
              <a:t>Huiping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Geng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Yingshun</a:t>
            </a:r>
            <a:r>
              <a:rPr lang="en-US" altLang="zh-CN" dirty="0" smtClean="0"/>
              <a:t> Zhu, </a:t>
            </a:r>
            <a:r>
              <a:rPr lang="en-US" altLang="zh-CN" dirty="0" err="1" smtClean="0"/>
              <a:t>Qinglei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Xiu</a:t>
            </a:r>
            <a:r>
              <a:rPr lang="en-US" altLang="zh-CN" dirty="0" smtClean="0"/>
              <a:t>, Kai Zhu, </a:t>
            </a:r>
            <a:r>
              <a:rPr lang="en-US" altLang="zh-CN" dirty="0" err="1" smtClean="0"/>
              <a:t>Hongbo</a:t>
            </a:r>
            <a:r>
              <a:rPr lang="en-US" altLang="zh-CN" dirty="0" smtClean="0"/>
              <a:t> Zhu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i="1" dirty="0" smtClean="0"/>
              <a:t>09-27-2016</a:t>
            </a:r>
          </a:p>
          <a:p>
            <a:r>
              <a:rPr lang="en-US" altLang="zh-CN" i="1" dirty="0" smtClean="0"/>
              <a:t>CEPC</a:t>
            </a:r>
            <a:r>
              <a:rPr lang="zh-CN" altLang="en-US" i="1" dirty="0" smtClean="0"/>
              <a:t>项目启动会</a:t>
            </a:r>
            <a:endParaRPr lang="en-US" altLang="zh-CN" i="1" dirty="0" smtClean="0"/>
          </a:p>
          <a:p>
            <a:endParaRPr lang="zh-CN" altLang="en-US" dirty="0"/>
          </a:p>
        </p:txBody>
      </p:sp>
      <p:pic>
        <p:nvPicPr>
          <p:cNvPr id="4" name="Picture 5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84" y="149999"/>
            <a:ext cx="3938421" cy="74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988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/>
          </p:nvPr>
        </p:nvSpPr>
        <p:spPr>
          <a:xfrm>
            <a:off x="928688" y="94456"/>
            <a:ext cx="7886700" cy="993775"/>
          </a:xfrm>
        </p:spPr>
        <p:txBody>
          <a:bodyPr/>
          <a:lstStyle/>
          <a:p>
            <a:pPr eaLnBrk="1" hangingPunct="1"/>
            <a:r>
              <a:rPr lang="en-US" altLang="zh-CN" sz="3200" dirty="0">
                <a:solidFill>
                  <a:srgbClr val="7030A0"/>
                </a:solidFill>
              </a:rPr>
              <a:t>Orbit correction result</a:t>
            </a:r>
            <a:endParaRPr lang="zh-CN" altLang="en-US" sz="3200" dirty="0">
              <a:solidFill>
                <a:srgbClr val="7030A0"/>
              </a:solidFill>
            </a:endParaRPr>
          </a:p>
        </p:txBody>
      </p:sp>
      <p:pic>
        <p:nvPicPr>
          <p:cNvPr id="11267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1" y="1225551"/>
            <a:ext cx="4189413" cy="2955925"/>
          </a:xfrm>
        </p:spPr>
      </p:pic>
      <p:pic>
        <p:nvPicPr>
          <p:cNvPr id="11268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60800"/>
            <a:ext cx="4268788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文本框 5"/>
          <p:cNvSpPr txBox="1">
            <a:spLocks noChangeArrowheads="1"/>
          </p:cNvSpPr>
          <p:nvPr/>
        </p:nvSpPr>
        <p:spPr bwMode="auto">
          <a:xfrm>
            <a:off x="3048001" y="898525"/>
            <a:ext cx="2720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0070C0"/>
                </a:solidFill>
              </a:rPr>
              <a:t>Before correction</a:t>
            </a:r>
            <a:endParaRPr lang="zh-CN" altLang="en-US" sz="1800">
              <a:solidFill>
                <a:srgbClr val="0070C0"/>
              </a:solidFill>
            </a:endParaRPr>
          </a:p>
        </p:txBody>
      </p:sp>
      <p:pic>
        <p:nvPicPr>
          <p:cNvPr id="11270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3" y="1225550"/>
            <a:ext cx="4132262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文本框 8"/>
          <p:cNvSpPr txBox="1">
            <a:spLocks noChangeArrowheads="1"/>
          </p:cNvSpPr>
          <p:nvPr/>
        </p:nvSpPr>
        <p:spPr bwMode="auto">
          <a:xfrm>
            <a:off x="7467601" y="857250"/>
            <a:ext cx="1831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0070C0"/>
                </a:solidFill>
              </a:rPr>
              <a:t>After correction</a:t>
            </a:r>
            <a:endParaRPr lang="zh-CN" altLang="en-US" sz="1800">
              <a:solidFill>
                <a:srgbClr val="0070C0"/>
              </a:solidFill>
            </a:endParaRPr>
          </a:p>
        </p:txBody>
      </p:sp>
      <p:pic>
        <p:nvPicPr>
          <p:cNvPr id="11272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9" y="3995739"/>
            <a:ext cx="405447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5341938" y="1798638"/>
            <a:ext cx="347345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altLang="zh-CN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Lattice</a:t>
            </a:r>
            <a:r>
              <a:rPr lang="en-US" altLang="zh-CN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version</a:t>
            </a:r>
            <a:r>
              <a:rPr lang="zh-CN" altLang="zh-CN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：</a:t>
            </a:r>
            <a:endParaRPr lang="en-US" altLang="zh-CN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zh-CN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CEPC-ARC1.0-PDR1.0-FFS (WD1.0)</a:t>
            </a:r>
            <a:r>
              <a:rPr lang="en-US" altLang="zh-CN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38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>
          <a:xfrm>
            <a:off x="779463" y="69055"/>
            <a:ext cx="8799513" cy="99377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600" dirty="0">
                <a:solidFill>
                  <a:srgbClr val="7030A0"/>
                </a:solidFill>
              </a:rPr>
              <a:t>BPM readings and correctors strength statistic</a:t>
            </a:r>
            <a:endParaRPr lang="zh-CN" altLang="en-US" sz="3600" dirty="0">
              <a:solidFill>
                <a:srgbClr val="7030A0"/>
              </a:solidFill>
            </a:endParaRPr>
          </a:p>
        </p:txBody>
      </p:sp>
      <p:pic>
        <p:nvPicPr>
          <p:cNvPr id="13315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7976" y="1266826"/>
            <a:ext cx="3387725" cy="2390775"/>
          </a:xfrm>
        </p:spPr>
      </p:pic>
      <p:pic>
        <p:nvPicPr>
          <p:cNvPr id="13316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6" y="3781426"/>
            <a:ext cx="33877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419600" y="1895475"/>
            <a:ext cx="20574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0000"/>
                </a:solidFill>
              </a:rPr>
              <a:t>X CORRECTION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0000"/>
                </a:solidFill>
              </a:rPr>
              <a:t>SUMMARY:</a:t>
            </a:r>
            <a:r>
              <a:rPr lang="en-US" altLang="zh-CN" sz="1400"/>
              <a:t>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0000"/>
                </a:solidFill>
              </a:rPr>
              <a:t>RMS before correction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0000"/>
                </a:solidFill>
              </a:rPr>
              <a:t>2.127 mm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0000"/>
                </a:solidFill>
              </a:rPr>
              <a:t>RMS after correction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0000"/>
                </a:solidFill>
              </a:rPr>
              <a:t>0.0009987 mm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419600" y="4419600"/>
            <a:ext cx="234315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CC00"/>
                </a:solidFill>
              </a:rPr>
              <a:t>Y CORRECTION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CC00"/>
                </a:solidFill>
              </a:rPr>
              <a:t>SUMMARY: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CC00"/>
                </a:solidFill>
              </a:rPr>
              <a:t>RMS before correction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CC00"/>
                </a:solidFill>
              </a:rPr>
              <a:t>0.6423 mm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CC00"/>
                </a:solidFill>
              </a:rPr>
              <a:t>RMS after correction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CC00"/>
                </a:solidFill>
              </a:rPr>
              <a:t>0.0009935 mm</a:t>
            </a:r>
            <a:endParaRPr lang="en-US" altLang="zh-CN" sz="1400"/>
          </a:p>
        </p:txBody>
      </p:sp>
      <p:pic>
        <p:nvPicPr>
          <p:cNvPr id="13319" name="内容占位符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1" y="1266826"/>
            <a:ext cx="331152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0" name="矩形 1"/>
          <p:cNvSpPr>
            <a:spLocks noChangeArrowheads="1"/>
          </p:cNvSpPr>
          <p:nvPr/>
        </p:nvSpPr>
        <p:spPr bwMode="auto">
          <a:xfrm>
            <a:off x="9117014" y="1662113"/>
            <a:ext cx="17621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0000"/>
                </a:solidFill>
              </a:rPr>
              <a:t>X CORRECTION: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0000"/>
                </a:solidFill>
              </a:rPr>
              <a:t>about 1700 correctors used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0000"/>
                </a:solidFill>
              </a:rPr>
              <a:t>Max strength ~ 23urad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0000"/>
                </a:solidFill>
              </a:rPr>
              <a:t>RMS ~ 0.77urad</a:t>
            </a:r>
          </a:p>
        </p:txBody>
      </p:sp>
      <p:sp>
        <p:nvSpPr>
          <p:cNvPr id="13321" name="文本框 2"/>
          <p:cNvSpPr txBox="1">
            <a:spLocks noChangeArrowheads="1"/>
          </p:cNvSpPr>
          <p:nvPr/>
        </p:nvSpPr>
        <p:spPr bwMode="auto">
          <a:xfrm>
            <a:off x="2057400" y="925514"/>
            <a:ext cx="29083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>
                <a:solidFill>
                  <a:srgbClr val="0000CC"/>
                </a:solidFill>
              </a:rPr>
              <a:t>BPM readings statistic</a:t>
            </a:r>
            <a:endParaRPr lang="zh-CN" altLang="en-US" sz="2000">
              <a:solidFill>
                <a:srgbClr val="0000CC"/>
              </a:solidFill>
            </a:endParaRPr>
          </a:p>
        </p:txBody>
      </p:sp>
      <p:sp>
        <p:nvSpPr>
          <p:cNvPr id="13322" name="文本框 3"/>
          <p:cNvSpPr txBox="1">
            <a:spLocks noChangeArrowheads="1"/>
          </p:cNvSpPr>
          <p:nvPr/>
        </p:nvSpPr>
        <p:spPr bwMode="auto">
          <a:xfrm>
            <a:off x="6799263" y="920750"/>
            <a:ext cx="342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>
                <a:solidFill>
                  <a:srgbClr val="0000CC"/>
                </a:solidFill>
              </a:rPr>
              <a:t>Correctors strength statistic</a:t>
            </a:r>
            <a:endParaRPr lang="zh-CN" altLang="en-US" sz="2000">
              <a:solidFill>
                <a:srgbClr val="0000CC"/>
              </a:solidFill>
            </a:endParaRPr>
          </a:p>
        </p:txBody>
      </p:sp>
      <p:pic>
        <p:nvPicPr>
          <p:cNvPr id="13323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1" y="3748088"/>
            <a:ext cx="3222625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矩形 4"/>
          <p:cNvSpPr>
            <a:spLocks noChangeArrowheads="1"/>
          </p:cNvSpPr>
          <p:nvPr/>
        </p:nvSpPr>
        <p:spPr bwMode="auto">
          <a:xfrm>
            <a:off x="9117013" y="4237038"/>
            <a:ext cx="1981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9900"/>
                </a:solidFill>
              </a:rPr>
              <a:t>Y CORRECTION: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9900"/>
                </a:solidFill>
              </a:rPr>
              <a:t>about 1700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9900"/>
                </a:solidFill>
              </a:rPr>
              <a:t>correctors used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9900"/>
                </a:solidFill>
              </a:rPr>
              <a:t>Max strength ~ 6.7urad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9900"/>
                </a:solidFill>
              </a:rPr>
              <a:t>RMS ~ 0.37urad</a:t>
            </a:r>
          </a:p>
        </p:txBody>
      </p:sp>
    </p:spTree>
    <p:extLst>
      <p:ext uri="{BB962C8B-B14F-4D97-AF65-F5344CB8AC3E}">
        <p14:creationId xmlns:p14="http://schemas.microsoft.com/office/powerpoint/2010/main" val="155892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2406" y="184657"/>
            <a:ext cx="10515600" cy="1325563"/>
          </a:xfrm>
        </p:spPr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DA</a:t>
            </a:r>
            <a:r>
              <a:rPr lang="en-US" altLang="zh-CN" dirty="0">
                <a:solidFill>
                  <a:srgbClr val="7030A0"/>
                </a:solidFill>
              </a:rPr>
              <a:t>(</a:t>
            </a:r>
            <a:r>
              <a:rPr lang="en-US" altLang="zh-CN" dirty="0" smtClean="0">
                <a:solidFill>
                  <a:srgbClr val="7030A0"/>
                </a:solidFill>
              </a:rPr>
              <a:t>PDR) after orbit correction</a:t>
            </a:r>
            <a:endParaRPr lang="zh-CN" altLang="en-US" dirty="0">
              <a:solidFill>
                <a:srgbClr val="7030A0"/>
              </a:solidFill>
            </a:endParaRPr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4" y="2849563"/>
            <a:ext cx="5136123" cy="30200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578769" y="197080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Lattice</a:t>
            </a:r>
            <a:r>
              <a:rPr lang="en-US" altLang="zh-CN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version</a:t>
            </a:r>
            <a:r>
              <a:rPr lang="zh-CN" altLang="zh-CN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：</a:t>
            </a:r>
            <a:r>
              <a:rPr lang="en-US" altLang="zh-CN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CEPC-ARC1.0-PDR1.0-FFS (WD1.0)</a:t>
            </a:r>
            <a:r>
              <a:rPr lang="en-US" altLang="zh-CN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 error</a:t>
            </a:r>
            <a:endParaRPr lang="zh-CN" altLang="zh-CN" kern="1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406" y="1368116"/>
            <a:ext cx="4541383" cy="250719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矩形 8"/>
          <p:cNvSpPr/>
          <p:nvPr/>
        </p:nvSpPr>
        <p:spPr>
          <a:xfrm>
            <a:off x="5571552" y="2047348"/>
            <a:ext cx="25337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kern="1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DA after orbit correction </a:t>
            </a:r>
            <a:endParaRPr lang="en-US" altLang="zh-CN" kern="100" dirty="0" smtClean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kern="1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altLang="zh-CN" kern="1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best seed)</a:t>
            </a:r>
            <a:endParaRPr lang="zh-CN" altLang="zh-CN" kern="100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117" y="4163047"/>
            <a:ext cx="4277003" cy="24815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5669280" y="50806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kern="1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DA after orbit correction </a:t>
            </a:r>
          </a:p>
          <a:p>
            <a:pPr algn="just">
              <a:spcAft>
                <a:spcPts val="0"/>
              </a:spcAft>
            </a:pPr>
            <a:r>
              <a:rPr lang="en-US" altLang="zh-CN" kern="1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(worst seed)</a:t>
            </a:r>
            <a:endParaRPr lang="zh-CN" altLang="zh-CN" kern="1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01486" y="600522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FF0066"/>
                </a:solidFill>
              </a:rPr>
              <a:t>Dynamic aperture can almost be recovered after orbit correction for most seeds.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975009" y="5979821"/>
            <a:ext cx="5303520" cy="726499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208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9492" y="138703"/>
            <a:ext cx="10515600" cy="1325563"/>
          </a:xfrm>
        </p:spPr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DA after orbit correction</a:t>
            </a:r>
            <a:br>
              <a:rPr lang="en-US" altLang="zh-CN" dirty="0" smtClean="0">
                <a:solidFill>
                  <a:srgbClr val="7030A0"/>
                </a:solidFill>
              </a:rPr>
            </a:br>
            <a:r>
              <a:rPr lang="en-US" altLang="zh-CN" sz="2000" i="1" dirty="0" smtClean="0">
                <a:solidFill>
                  <a:srgbClr val="002060"/>
                </a:solidFill>
              </a:rPr>
              <a:t>statistics</a:t>
            </a:r>
            <a:endParaRPr lang="zh-CN" altLang="en-US" sz="2000" i="1" dirty="0">
              <a:solidFill>
                <a:srgbClr val="00206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88869" y="6043749"/>
            <a:ext cx="8490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2060"/>
                </a:solidFill>
              </a:rPr>
              <a:t>For both on-momentum and off-momentum DA, most seeds can be recovered. </a:t>
            </a:r>
            <a:endParaRPr lang="zh-CN" altLang="en-US" dirty="0">
              <a:solidFill>
                <a:srgbClr val="002060"/>
              </a:solidFill>
            </a:endParaRPr>
          </a:p>
        </p:txBody>
      </p:sp>
      <p:graphicFrame>
        <p:nvGraphicFramePr>
          <p:cNvPr id="11" name="内容占位符 10"/>
          <p:cNvGraphicFramePr>
            <a:graphicFrameLocks noGrp="1"/>
          </p:cNvGraphicFramePr>
          <p:nvPr>
            <p:ph idx="1"/>
            <p:extLst/>
          </p:nvPr>
        </p:nvGraphicFramePr>
        <p:xfrm>
          <a:off x="829492" y="1529534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圆角矩形 11"/>
          <p:cNvSpPr/>
          <p:nvPr/>
        </p:nvSpPr>
        <p:spPr>
          <a:xfrm>
            <a:off x="1219200" y="5965371"/>
            <a:ext cx="8247017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085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CDR report goal of error study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</a:rPr>
              <a:t>lattice without error fixed and DA reach goal.</a:t>
            </a:r>
            <a:endParaRPr lang="zh-CN" altLang="en-US" dirty="0">
              <a:solidFill>
                <a:srgbClr val="002060"/>
              </a:solidFill>
            </a:endParaRPr>
          </a:p>
          <a:p>
            <a:r>
              <a:rPr lang="en-US" altLang="zh-CN" dirty="0" smtClean="0">
                <a:solidFill>
                  <a:srgbClr val="002060"/>
                </a:solidFill>
              </a:rPr>
              <a:t>DA of lattice with multipole errors (impossible </a:t>
            </a:r>
            <a:r>
              <a:rPr lang="en-US" altLang="zh-CN" dirty="0">
                <a:solidFill>
                  <a:srgbClr val="002060"/>
                </a:solidFill>
              </a:rPr>
              <a:t>to </a:t>
            </a:r>
            <a:r>
              <a:rPr lang="en-US" altLang="zh-CN" dirty="0" smtClean="0">
                <a:solidFill>
                  <a:srgbClr val="002060"/>
                </a:solidFill>
              </a:rPr>
              <a:t>correct &amp; </a:t>
            </a:r>
            <a:r>
              <a:rPr lang="en-US" altLang="zh-CN" dirty="0">
                <a:solidFill>
                  <a:srgbClr val="002060"/>
                </a:solidFill>
              </a:rPr>
              <a:t>adjust level to </a:t>
            </a:r>
            <a:r>
              <a:rPr lang="en-US" altLang="zh-CN" dirty="0" smtClean="0">
                <a:solidFill>
                  <a:srgbClr val="002060"/>
                </a:solidFill>
              </a:rPr>
              <a:t>requirement) reach goal.</a:t>
            </a:r>
          </a:p>
        </p:txBody>
      </p:sp>
      <p:sp>
        <p:nvSpPr>
          <p:cNvPr id="4" name="右箭头 3"/>
          <p:cNvSpPr/>
          <p:nvPr/>
        </p:nvSpPr>
        <p:spPr>
          <a:xfrm>
            <a:off x="2569029" y="3495653"/>
            <a:ext cx="827314" cy="130629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603172" y="3237803"/>
            <a:ext cx="329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20</a:t>
            </a:r>
            <a:r>
              <a:rPr lang="en-US" altLang="zh-CN" dirty="0" smtClean="0">
                <a:solidFill>
                  <a:srgbClr val="0070C0"/>
                </a:solidFill>
                <a:sym typeface="Symbol" panose="05050102010706020507" pitchFamily="18" charset="2"/>
              </a:rPr>
              <a:t></a:t>
            </a:r>
            <a:r>
              <a:rPr lang="en-US" altLang="zh-CN" dirty="0" smtClean="0">
                <a:solidFill>
                  <a:srgbClr val="0070C0"/>
                </a:solidFill>
              </a:rPr>
              <a:t>x/40</a:t>
            </a:r>
            <a:r>
              <a:rPr lang="en-US" altLang="zh-CN" dirty="0">
                <a:solidFill>
                  <a:srgbClr val="0070C0"/>
                </a:solidFill>
                <a:sym typeface="Symbol" panose="05050102010706020507" pitchFamily="18" charset="2"/>
              </a:rPr>
              <a:t>  </a:t>
            </a:r>
            <a:r>
              <a:rPr lang="en-US" altLang="zh-CN" dirty="0" smtClean="0">
                <a:solidFill>
                  <a:srgbClr val="0070C0"/>
                </a:solidFill>
              </a:rPr>
              <a:t>y for on-momentum, 5</a:t>
            </a:r>
            <a:r>
              <a:rPr lang="en-US" altLang="zh-CN" dirty="0">
                <a:solidFill>
                  <a:srgbClr val="0070C0"/>
                </a:solidFill>
                <a:sym typeface="Symbol" panose="05050102010706020507" pitchFamily="18" charset="2"/>
              </a:rPr>
              <a:t>  </a:t>
            </a:r>
            <a:r>
              <a:rPr lang="en-US" altLang="zh-CN" dirty="0" smtClean="0">
                <a:solidFill>
                  <a:srgbClr val="0070C0"/>
                </a:solidFill>
              </a:rPr>
              <a:t>x/10</a:t>
            </a:r>
            <a:r>
              <a:rPr lang="en-US" altLang="zh-CN" dirty="0" smtClean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en-US" altLang="zh-CN" dirty="0">
                <a:solidFill>
                  <a:srgbClr val="0070C0"/>
                </a:solidFill>
                <a:sym typeface="Symbol" panose="05050102010706020507" pitchFamily="18" charset="2"/>
              </a:rPr>
              <a:t> </a:t>
            </a:r>
            <a:r>
              <a:rPr lang="en-US" altLang="zh-CN" dirty="0" smtClean="0">
                <a:solidFill>
                  <a:srgbClr val="0070C0"/>
                </a:solidFill>
              </a:rPr>
              <a:t>y for off-momentum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37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Error study plan in future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10" name="内容占位符 9"/>
          <p:cNvSpPr>
            <a:spLocks noGrp="1"/>
          </p:cNvSpPr>
          <p:nvPr>
            <p:ph idx="1"/>
          </p:nvPr>
        </p:nvSpPr>
        <p:spPr>
          <a:xfrm>
            <a:off x="838200" y="1713638"/>
            <a:ext cx="10515600" cy="4351338"/>
          </a:xfrm>
        </p:spPr>
        <p:txBody>
          <a:bodyPr/>
          <a:lstStyle/>
          <a:p>
            <a:pPr>
              <a:buSzPct val="80000"/>
              <a:buFont typeface="Wingdings" panose="05000000000000000000" pitchFamily="2" charset="2"/>
              <a:buChar char="u"/>
            </a:pPr>
            <a:r>
              <a:rPr lang="en-US" altLang="zh-CN" dirty="0" smtClean="0">
                <a:solidFill>
                  <a:srgbClr val="0070C0"/>
                </a:solidFill>
              </a:rPr>
              <a:t> Orbit correction (misalignment error)</a:t>
            </a:r>
          </a:p>
          <a:p>
            <a:pPr lvl="1"/>
            <a:r>
              <a:rPr lang="en-US" altLang="zh-CN" dirty="0">
                <a:solidFill>
                  <a:srgbClr val="C00000"/>
                </a:solidFill>
              </a:rPr>
              <a:t>Orbit correction with correctors &amp; BPM</a:t>
            </a:r>
            <a:endParaRPr lang="zh-CN" altLang="en-US" dirty="0">
              <a:solidFill>
                <a:srgbClr val="C00000"/>
              </a:solidFill>
            </a:endParaRPr>
          </a:p>
          <a:p>
            <a:pPr lvl="1"/>
            <a:r>
              <a:rPr lang="en-US" altLang="zh-CN" dirty="0" smtClean="0">
                <a:solidFill>
                  <a:srgbClr val="00B050"/>
                </a:solidFill>
              </a:rPr>
              <a:t>Code could be used: SAD, MADX, AT</a:t>
            </a:r>
          </a:p>
          <a:p>
            <a:pPr lvl="1"/>
            <a:r>
              <a:rPr lang="en-US" altLang="zh-CN" dirty="0" smtClean="0">
                <a:solidFill>
                  <a:srgbClr val="FF0066"/>
                </a:solidFill>
              </a:rPr>
              <a:t>Correction procedure:</a:t>
            </a:r>
          </a:p>
          <a:p>
            <a:pPr lvl="2"/>
            <a:r>
              <a:rPr lang="en-US" altLang="zh-CN" dirty="0" smtClean="0">
                <a:solidFill>
                  <a:srgbClr val="002060"/>
                </a:solidFill>
              </a:rPr>
              <a:t>From Large error to small error step by step: quadrupole, </a:t>
            </a:r>
            <a:r>
              <a:rPr lang="en-US" altLang="zh-CN" dirty="0" err="1" smtClean="0">
                <a:solidFill>
                  <a:srgbClr val="002060"/>
                </a:solidFill>
              </a:rPr>
              <a:t>sextupole</a:t>
            </a:r>
            <a:r>
              <a:rPr lang="en-US" altLang="zh-CN" dirty="0" smtClean="0">
                <a:solidFill>
                  <a:srgbClr val="002060"/>
                </a:solidFill>
              </a:rPr>
              <a:t> .. </a:t>
            </a:r>
            <a:r>
              <a:rPr lang="en-US" altLang="zh-CN" dirty="0">
                <a:solidFill>
                  <a:srgbClr val="002060"/>
                </a:solidFill>
              </a:rPr>
              <a:t>o</a:t>
            </a:r>
            <a:r>
              <a:rPr lang="en-US" altLang="zh-CN" dirty="0" smtClean="0">
                <a:solidFill>
                  <a:srgbClr val="002060"/>
                </a:solidFill>
              </a:rPr>
              <a:t>f 1e-4, 9e-5, 8e-5, 7e-5……, each should be calculated in 100~200 seeds.</a:t>
            </a:r>
          </a:p>
          <a:p>
            <a:pPr lvl="2"/>
            <a:r>
              <a:rPr lang="en-US" altLang="zh-CN" dirty="0" smtClean="0">
                <a:solidFill>
                  <a:srgbClr val="002060"/>
                </a:solidFill>
              </a:rPr>
              <a:t>Final focus magnets especially final doublet, quadrupoles and </a:t>
            </a:r>
            <a:r>
              <a:rPr lang="en-US" altLang="zh-CN" dirty="0" err="1" smtClean="0">
                <a:solidFill>
                  <a:srgbClr val="002060"/>
                </a:solidFill>
              </a:rPr>
              <a:t>sextupoles</a:t>
            </a:r>
            <a:r>
              <a:rPr lang="en-US" altLang="zh-CN" dirty="0" smtClean="0">
                <a:solidFill>
                  <a:srgbClr val="002060"/>
                </a:solidFill>
              </a:rPr>
              <a:t> in CCS may calculate separately and may need detail analysis.</a:t>
            </a:r>
            <a:endParaRPr lang="en-US" altLang="zh-CN" dirty="0" smtClean="0">
              <a:solidFill>
                <a:srgbClr val="FF0066"/>
              </a:solidFill>
            </a:endParaRPr>
          </a:p>
          <a:p>
            <a:pPr>
              <a:buSzPct val="80000"/>
              <a:buFont typeface="Wingdings" panose="05000000000000000000" pitchFamily="2" charset="2"/>
              <a:buChar char="u"/>
            </a:pPr>
            <a:r>
              <a:rPr lang="en-US" altLang="zh-CN" dirty="0" smtClean="0">
                <a:solidFill>
                  <a:srgbClr val="0070C0"/>
                </a:solidFill>
              </a:rPr>
              <a:t> Optics correction(</a:t>
            </a:r>
            <a:r>
              <a:rPr lang="en-US" altLang="zh-CN" dirty="0" err="1" smtClean="0">
                <a:solidFill>
                  <a:srgbClr val="0070C0"/>
                </a:solidFill>
              </a:rPr>
              <a:t>Dy</a:t>
            </a:r>
            <a:r>
              <a:rPr lang="en-US" altLang="zh-CN" dirty="0" smtClean="0">
                <a:solidFill>
                  <a:srgbClr val="0070C0"/>
                </a:solidFill>
              </a:rPr>
              <a:t> </a:t>
            </a:r>
            <a:r>
              <a:rPr lang="en-US" altLang="zh-CN" dirty="0" err="1" smtClean="0">
                <a:solidFill>
                  <a:srgbClr val="0070C0"/>
                </a:solidFill>
              </a:rPr>
              <a:t>etc</a:t>
            </a:r>
            <a:r>
              <a:rPr lang="en-US" altLang="zh-CN" dirty="0" smtClean="0">
                <a:solidFill>
                  <a:srgbClr val="0070C0"/>
                </a:solidFill>
              </a:rPr>
              <a:t> on), coupling correction</a:t>
            </a:r>
          </a:p>
          <a:p>
            <a:pPr lvl="1"/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505348" y="5880310"/>
            <a:ext cx="80886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CN" sz="2800" dirty="0">
                <a:solidFill>
                  <a:srgbClr val="FF0000"/>
                </a:solidFill>
              </a:rPr>
              <a:t>Decide the final magnet misalignment requirement</a:t>
            </a:r>
          </a:p>
        </p:txBody>
      </p:sp>
      <p:sp>
        <p:nvSpPr>
          <p:cNvPr id="14" name="圆角矩形标注 13"/>
          <p:cNvSpPr/>
          <p:nvPr/>
        </p:nvSpPr>
        <p:spPr>
          <a:xfrm>
            <a:off x="496389" y="1576252"/>
            <a:ext cx="10857411" cy="3744686"/>
          </a:xfrm>
          <a:prstGeom prst="wedgeRoundRectCallo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7313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Machine Detector Interface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31504" y="1196752"/>
            <a:ext cx="8856984" cy="5472608"/>
          </a:xfrm>
        </p:spPr>
        <p:txBody>
          <a:bodyPr>
            <a:normAutofit lnSpcReduction="10000"/>
          </a:bodyPr>
          <a:lstStyle/>
          <a:p>
            <a:r>
              <a:rPr lang="en-US" altLang="zh-CN" sz="3000" dirty="0">
                <a:solidFill>
                  <a:srgbClr val="002060"/>
                </a:solidFill>
              </a:rPr>
              <a:t>Tasks of MDI</a:t>
            </a:r>
          </a:p>
          <a:p>
            <a:pPr lvl="1"/>
            <a:r>
              <a:rPr lang="en-US" altLang="zh-CN" sz="2600" dirty="0">
                <a:solidFill>
                  <a:srgbClr val="002060"/>
                </a:solidFill>
              </a:rPr>
              <a:t>IR lattice and layout design</a:t>
            </a:r>
          </a:p>
          <a:p>
            <a:pPr lvl="1"/>
            <a:r>
              <a:rPr lang="en-US" altLang="zh-CN" sz="2600" dirty="0">
                <a:solidFill>
                  <a:srgbClr val="002060"/>
                </a:solidFill>
              </a:rPr>
              <a:t>Final Focusing </a:t>
            </a:r>
            <a:r>
              <a:rPr lang="en-US" altLang="zh-CN" sz="2600" dirty="0" smtClean="0">
                <a:solidFill>
                  <a:srgbClr val="002060"/>
                </a:solidFill>
              </a:rPr>
              <a:t>magnets</a:t>
            </a:r>
          </a:p>
          <a:p>
            <a:pPr lvl="1"/>
            <a:r>
              <a:rPr lang="en-US" altLang="zh-CN" sz="2600" dirty="0" smtClean="0">
                <a:solidFill>
                  <a:srgbClr val="002060"/>
                </a:solidFill>
              </a:rPr>
              <a:t>Solenoid compensation</a:t>
            </a:r>
            <a:endParaRPr lang="en-US" altLang="zh-CN" sz="2600" dirty="0">
              <a:solidFill>
                <a:srgbClr val="002060"/>
              </a:solidFill>
            </a:endParaRPr>
          </a:p>
          <a:p>
            <a:pPr lvl="1"/>
            <a:r>
              <a:rPr lang="en-US" altLang="zh-CN" sz="2600" dirty="0">
                <a:solidFill>
                  <a:srgbClr val="002060"/>
                </a:solidFill>
              </a:rPr>
              <a:t>Luminosity Measurement</a:t>
            </a:r>
          </a:p>
          <a:p>
            <a:pPr lvl="1"/>
            <a:r>
              <a:rPr lang="en-US" altLang="zh-CN" sz="2600" dirty="0">
                <a:solidFill>
                  <a:srgbClr val="002060"/>
                </a:solidFill>
              </a:rPr>
              <a:t>Beam Induced Background Estimation</a:t>
            </a:r>
          </a:p>
          <a:p>
            <a:pPr lvl="1"/>
            <a:r>
              <a:rPr lang="en-US" altLang="zh-CN" sz="2600" dirty="0">
                <a:solidFill>
                  <a:srgbClr val="002060"/>
                </a:solidFill>
              </a:rPr>
              <a:t>Detector shielding and radiation protection</a:t>
            </a:r>
          </a:p>
          <a:p>
            <a:pPr lvl="1"/>
            <a:r>
              <a:rPr lang="en-US" altLang="zh-CN" sz="2600" dirty="0">
                <a:solidFill>
                  <a:srgbClr val="002060"/>
                </a:solidFill>
              </a:rPr>
              <a:t>Mechanics and integration</a:t>
            </a:r>
          </a:p>
          <a:p>
            <a:r>
              <a:rPr lang="en-US" altLang="zh-CN" sz="3000" dirty="0">
                <a:solidFill>
                  <a:srgbClr val="002060"/>
                </a:solidFill>
              </a:rPr>
              <a:t>Regular group meetings</a:t>
            </a:r>
          </a:p>
          <a:p>
            <a:pPr lvl="1"/>
            <a:r>
              <a:rPr lang="en-US" altLang="zh-CN" sz="1900" dirty="0" err="1">
                <a:solidFill>
                  <a:srgbClr val="002060"/>
                </a:solidFill>
              </a:rPr>
              <a:t>Indico</a:t>
            </a:r>
            <a:r>
              <a:rPr lang="en-US" altLang="zh-CN" sz="1900" dirty="0">
                <a:solidFill>
                  <a:srgbClr val="002060"/>
                </a:solidFill>
              </a:rPr>
              <a:t>: </a:t>
            </a:r>
            <a:r>
              <a:rPr lang="en-US" altLang="zh-CN" sz="1900" dirty="0">
                <a:solidFill>
                  <a:srgbClr val="002060"/>
                </a:solidFill>
                <a:hlinkClick r:id="rId2"/>
              </a:rPr>
              <a:t>http://indico.ihep.ac.cn/category/323/</a:t>
            </a:r>
            <a:endParaRPr lang="en-US" altLang="zh-CN" sz="1900" dirty="0">
              <a:solidFill>
                <a:srgbClr val="002060"/>
              </a:solidFill>
            </a:endParaRPr>
          </a:p>
          <a:p>
            <a:pPr lvl="1"/>
            <a:r>
              <a:rPr lang="en-US" altLang="zh-CN" sz="1900" dirty="0" err="1">
                <a:solidFill>
                  <a:srgbClr val="002060"/>
                </a:solidFill>
              </a:rPr>
              <a:t>Twiki</a:t>
            </a:r>
            <a:r>
              <a:rPr lang="en-US" altLang="zh-CN" sz="1900" dirty="0">
                <a:solidFill>
                  <a:srgbClr val="002060"/>
                </a:solidFill>
              </a:rPr>
              <a:t>: </a:t>
            </a:r>
            <a:r>
              <a:rPr lang="en-US" altLang="zh-CN" sz="1900" dirty="0">
                <a:solidFill>
                  <a:srgbClr val="002060"/>
                </a:solidFill>
                <a:hlinkClick r:id="rId3"/>
              </a:rPr>
              <a:t>cepc.ihep.ac.cn/~</a:t>
            </a:r>
            <a:r>
              <a:rPr lang="en-US" altLang="zh-CN" sz="1900" dirty="0" err="1">
                <a:solidFill>
                  <a:srgbClr val="002060"/>
                </a:solidFill>
                <a:hlinkClick r:id="rId3"/>
              </a:rPr>
              <a:t>cepc</a:t>
            </a:r>
            <a:r>
              <a:rPr lang="en-US" altLang="zh-CN" sz="1900" dirty="0">
                <a:solidFill>
                  <a:srgbClr val="002060"/>
                </a:solidFill>
                <a:hlinkClick r:id="rId3"/>
              </a:rPr>
              <a:t>/</a:t>
            </a:r>
            <a:r>
              <a:rPr lang="en-US" altLang="zh-CN" sz="1900" dirty="0" err="1">
                <a:solidFill>
                  <a:srgbClr val="002060"/>
                </a:solidFill>
                <a:hlinkClick r:id="rId3"/>
              </a:rPr>
              <a:t>cepc_twiki</a:t>
            </a:r>
            <a:r>
              <a:rPr lang="en-US" altLang="zh-CN" sz="1900" dirty="0">
                <a:solidFill>
                  <a:srgbClr val="002060"/>
                </a:solidFill>
                <a:hlinkClick r:id="rId3"/>
              </a:rPr>
              <a:t>/</a:t>
            </a:r>
            <a:r>
              <a:rPr lang="en-US" altLang="zh-CN" sz="1900" dirty="0" err="1">
                <a:solidFill>
                  <a:srgbClr val="002060"/>
                </a:solidFill>
                <a:hlinkClick r:id="rId3"/>
              </a:rPr>
              <a:t>index.php</a:t>
            </a:r>
            <a:r>
              <a:rPr lang="en-US" altLang="zh-CN" sz="1900" dirty="0">
                <a:solidFill>
                  <a:srgbClr val="002060"/>
                </a:solidFill>
                <a:hlinkClick r:id="rId3"/>
              </a:rPr>
              <a:t>/</a:t>
            </a:r>
            <a:r>
              <a:rPr lang="en-US" altLang="zh-CN" sz="1900" dirty="0" err="1">
                <a:solidFill>
                  <a:srgbClr val="002060"/>
                </a:solidFill>
                <a:hlinkClick r:id="rId3"/>
              </a:rPr>
              <a:t>Machine_Detector_Interface</a:t>
            </a:r>
            <a:endParaRPr lang="en-US" altLang="zh-CN" sz="1900" dirty="0">
              <a:solidFill>
                <a:srgbClr val="002060"/>
              </a:solidFill>
            </a:endParaRPr>
          </a:p>
          <a:p>
            <a:r>
              <a:rPr lang="en-US" altLang="zh-CN" sz="3000" dirty="0">
                <a:solidFill>
                  <a:srgbClr val="002060"/>
                </a:solidFill>
              </a:rPr>
              <a:t>Will compare the difference between single ring and partial double ring.</a:t>
            </a:r>
          </a:p>
          <a:p>
            <a:pPr marL="457200" lvl="1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1220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IR Layout -- Single Ring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47528" y="4653136"/>
            <a:ext cx="8568952" cy="1728192"/>
          </a:xfrm>
        </p:spPr>
        <p:txBody>
          <a:bodyPr>
            <a:normAutofit lnSpcReduction="10000"/>
          </a:bodyPr>
          <a:lstStyle/>
          <a:p>
            <a:r>
              <a:rPr lang="en-US" altLang="zh-CN" dirty="0">
                <a:solidFill>
                  <a:srgbClr val="002060"/>
                </a:solidFill>
              </a:rPr>
              <a:t>L</a:t>
            </a:r>
            <a:r>
              <a:rPr lang="en-US" altLang="zh-CN" dirty="0" smtClean="0">
                <a:solidFill>
                  <a:srgbClr val="002060"/>
                </a:solidFill>
              </a:rPr>
              <a:t>* = 1.5m</a:t>
            </a:r>
          </a:p>
          <a:p>
            <a:r>
              <a:rPr lang="en-US" altLang="zh-CN" dirty="0">
                <a:solidFill>
                  <a:srgbClr val="002060"/>
                </a:solidFill>
              </a:rPr>
              <a:t>To meet requirements from both accelerator and </a:t>
            </a:r>
            <a:r>
              <a:rPr lang="en-US" altLang="zh-CN" dirty="0" smtClean="0">
                <a:solidFill>
                  <a:srgbClr val="002060"/>
                </a:solidFill>
              </a:rPr>
              <a:t>detector</a:t>
            </a:r>
          </a:p>
          <a:p>
            <a:r>
              <a:rPr lang="en-US" altLang="zh-CN" dirty="0" smtClean="0"/>
              <a:t>Suppress the beam backgrounds as more as possible</a:t>
            </a:r>
            <a:endParaRPr lang="en-US" altLang="zh-CN" dirty="0" smtClean="0">
              <a:solidFill>
                <a:srgbClr val="002060"/>
              </a:solidFill>
            </a:endParaRPr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268761"/>
            <a:ext cx="8193942" cy="318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98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1082" y="0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7030A0"/>
                </a:solidFill>
              </a:rPr>
              <a:t>IR Layout </a:t>
            </a:r>
            <a:r>
              <a:rPr lang="en-US" altLang="zh-CN" dirty="0" smtClean="0">
                <a:solidFill>
                  <a:srgbClr val="7030A0"/>
                </a:solidFill>
              </a:rPr>
              <a:t>-- Partial Double </a:t>
            </a:r>
            <a:r>
              <a:rPr lang="en-US" altLang="zh-CN" dirty="0">
                <a:solidFill>
                  <a:srgbClr val="7030A0"/>
                </a:solidFill>
              </a:rPr>
              <a:t>Ring</a:t>
            </a:r>
            <a:endParaRPr lang="zh-CN" altLang="en-US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/>
              <p:cNvSpPr>
                <a:spLocks noGrp="1"/>
              </p:cNvSpPr>
              <p:nvPr>
                <p:ph idx="1"/>
              </p:nvPr>
            </p:nvSpPr>
            <p:spPr>
              <a:xfrm>
                <a:off x="953463" y="5457162"/>
                <a:ext cx="10130838" cy="1318212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000" dirty="0">
                    <a:solidFill>
                      <a:srgbClr val="002060"/>
                    </a:solidFill>
                  </a:rPr>
                  <a:t>Crossing Angle = 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/>
                      </a:rPr>
                      <m:t>30</m:t>
                    </m:r>
                    <m:r>
                      <a:rPr lang="en-US" altLang="zh-CN" sz="2000" i="1">
                        <a:latin typeface="Cambria Math"/>
                      </a:rPr>
                      <m:t>𝑚𝑟𝑎𝑑</m:t>
                    </m:r>
                  </m:oMath>
                </a14:m>
                <a:endParaRPr lang="en-US" altLang="zh-CN" sz="2000" dirty="0">
                  <a:solidFill>
                    <a:srgbClr val="002060"/>
                  </a:solidFill>
                </a:endParaRPr>
              </a:p>
              <a:p>
                <a:r>
                  <a:rPr lang="en-US" altLang="zh-CN" sz="2000" dirty="0"/>
                  <a:t>L* = </a:t>
                </a:r>
                <a:r>
                  <a:rPr lang="en-US" altLang="zh-CN" sz="2000" dirty="0" smtClean="0"/>
                  <a:t>1.5m</a:t>
                </a:r>
                <a:endParaRPr lang="en-US" altLang="zh-CN" sz="2000" dirty="0">
                  <a:solidFill>
                    <a:srgbClr val="002060"/>
                  </a:solidFill>
                </a:endParaRPr>
              </a:p>
              <a:p>
                <a:r>
                  <a:rPr lang="en-US" altLang="zh-CN" sz="2000" dirty="0">
                    <a:solidFill>
                      <a:srgbClr val="002060"/>
                    </a:solidFill>
                  </a:rPr>
                  <a:t>Influence on the detector is under studying</a:t>
                </a:r>
                <a:endParaRPr lang="zh-CN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内容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3463" y="5457162"/>
                <a:ext cx="10130838" cy="1318212"/>
              </a:xfrm>
              <a:blipFill rotWithShape="0">
                <a:blip r:embed="rId2"/>
                <a:stretch>
                  <a:fillRect l="-542" t="-46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内容占位符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30" y="1105824"/>
            <a:ext cx="939236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3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90079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Final Focusing Magnetic -- Single Ring</a:t>
            </a:r>
            <a:endParaRPr lang="zh-CN" altLang="en-US" dirty="0">
              <a:solidFill>
                <a:srgbClr val="7030A0"/>
              </a:solidFill>
            </a:endParaRPr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4005064"/>
          <a:ext cx="814705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410"/>
                <a:gridCol w="1629410"/>
                <a:gridCol w="1629410"/>
                <a:gridCol w="1629410"/>
                <a:gridCol w="162941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Magnet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Length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Field</a:t>
                      </a:r>
                      <a:r>
                        <a:rPr lang="en-US" altLang="zh-CN" baseline="0" dirty="0" smtClean="0"/>
                        <a:t> Gradient(T/m)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Coil</a:t>
                      </a:r>
                      <a:r>
                        <a:rPr lang="en-US" altLang="zh-CN" baseline="0" dirty="0" smtClean="0"/>
                        <a:t> Inner Radius (mm)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Coil Outer Radius (mm)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QD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304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en-US" altLang="zh-CN" baseline="0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altLang="zh-CN" b="1" i="0" baseline="0" dirty="0" smtClean="0">
                          <a:sym typeface="Wingdings" panose="05000000000000000000" pitchFamily="2" charset="2"/>
                        </a:rPr>
                        <a:t>~</a:t>
                      </a:r>
                      <a:r>
                        <a:rPr lang="en-US" altLang="zh-CN" b="1" baseline="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200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37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QF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0.72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309 </a:t>
                      </a:r>
                      <a:r>
                        <a:rPr lang="en-US" altLang="zh-CN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altLang="zh-CN" b="1" dirty="0" smtClean="0">
                          <a:sym typeface="Wingdings" panose="05000000000000000000" pitchFamily="2" charset="2"/>
                        </a:rPr>
                        <a:t>~</a:t>
                      </a:r>
                      <a:r>
                        <a:rPr lang="en-US" altLang="zh-CN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110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37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73132" y="5517232"/>
            <a:ext cx="8155316" cy="955848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2060"/>
                </a:solidFill>
              </a:rPr>
              <a:t>Coils in Rutherford type Nb</a:t>
            </a:r>
            <a:r>
              <a:rPr lang="en-US" altLang="zh-CN" sz="2000" baseline="-25000" dirty="0">
                <a:solidFill>
                  <a:srgbClr val="002060"/>
                </a:solidFill>
              </a:rPr>
              <a:t>3</a:t>
            </a:r>
            <a:r>
              <a:rPr lang="en-US" altLang="zh-CN" sz="2000" dirty="0">
                <a:solidFill>
                  <a:srgbClr val="002060"/>
                </a:solidFill>
              </a:rPr>
              <a:t>Sn cables clamped by stainless steel collar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2060"/>
                </a:solidFill>
              </a:rPr>
              <a:t> The field gradient will be decreased to match the feasibility in technology</a:t>
            </a:r>
            <a:endParaRPr lang="zh-CN" altLang="en-US" sz="2000" dirty="0">
              <a:solidFill>
                <a:srgbClr val="002060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359151" y="3278312"/>
            <a:ext cx="1944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2D flux lines</a:t>
            </a:r>
          </a:p>
        </p:txBody>
      </p:sp>
      <p:pic>
        <p:nvPicPr>
          <p:cNvPr id="10" name="Picture 5" descr="QD Flu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190081"/>
            <a:ext cx="3671888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QD Bmo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40" y="1190080"/>
            <a:ext cx="3816350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527805" y="3278312"/>
            <a:ext cx="35290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Magnetic flux density distribution</a:t>
            </a:r>
          </a:p>
        </p:txBody>
      </p:sp>
    </p:spTree>
    <p:extLst>
      <p:ext uri="{BB962C8B-B14F-4D97-AF65-F5344CB8AC3E}">
        <p14:creationId xmlns:p14="http://schemas.microsoft.com/office/powerpoint/2010/main" val="251696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Outline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CEPC main ring magnets’ error effect on DA</a:t>
            </a:r>
          </a:p>
          <a:p>
            <a:pPr lvl="1"/>
            <a:r>
              <a:rPr lang="en-US" altLang="zh-CN" dirty="0" smtClean="0">
                <a:solidFill>
                  <a:srgbClr val="002060"/>
                </a:solidFill>
              </a:rPr>
              <a:t>error </a:t>
            </a:r>
            <a:r>
              <a:rPr lang="en-US" altLang="zh-CN" dirty="0" smtClean="0">
                <a:solidFill>
                  <a:srgbClr val="002060"/>
                </a:solidFill>
              </a:rPr>
              <a:t>effect on DA</a:t>
            </a:r>
          </a:p>
          <a:p>
            <a:pPr lvl="1"/>
            <a:r>
              <a:rPr lang="en-US" altLang="zh-CN" dirty="0" smtClean="0">
                <a:solidFill>
                  <a:srgbClr val="002060"/>
                </a:solidFill>
              </a:rPr>
              <a:t>CDR report goal</a:t>
            </a:r>
          </a:p>
          <a:p>
            <a:pPr lvl="1"/>
            <a:r>
              <a:rPr lang="en-US" altLang="zh-CN" dirty="0" smtClean="0">
                <a:solidFill>
                  <a:srgbClr val="002060"/>
                </a:solidFill>
              </a:rPr>
              <a:t>Plan in future</a:t>
            </a:r>
          </a:p>
          <a:p>
            <a:r>
              <a:rPr lang="en-US" altLang="zh-CN" dirty="0" smtClean="0">
                <a:solidFill>
                  <a:srgbClr val="0070C0"/>
                </a:solidFill>
              </a:rPr>
              <a:t>MDI issues</a:t>
            </a:r>
          </a:p>
        </p:txBody>
      </p:sp>
    </p:spTree>
    <p:extLst>
      <p:ext uri="{BB962C8B-B14F-4D97-AF65-F5344CB8AC3E}">
        <p14:creationId xmlns:p14="http://schemas.microsoft.com/office/powerpoint/2010/main" val="2384040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Two Q coi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168" y="1032154"/>
            <a:ext cx="3924374" cy="208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34737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7030A0"/>
                </a:solidFill>
              </a:rPr>
              <a:t>Final Focusing Magnetic – Partial Double Ring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03512" y="4797152"/>
            <a:ext cx="8856984" cy="1800200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 smtClean="0">
                <a:solidFill>
                  <a:srgbClr val="002060"/>
                </a:solidFill>
              </a:rPr>
              <a:t>2 isolated QD are required to make sure e+ e- pass through the center of the quadrupoles separately.</a:t>
            </a:r>
          </a:p>
          <a:p>
            <a:r>
              <a:rPr lang="en-US" altLang="zh-CN" dirty="0" smtClean="0">
                <a:solidFill>
                  <a:srgbClr val="002060"/>
                </a:solidFill>
              </a:rPr>
              <a:t>The thickness of the coil is tightly limited by </a:t>
            </a:r>
            <a:r>
              <a:rPr lang="en-US" altLang="zh-CN" dirty="0" smtClean="0">
                <a:solidFill>
                  <a:srgbClr val="FF0000"/>
                </a:solidFill>
              </a:rPr>
              <a:t>the radius of beam pipe</a:t>
            </a: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002060"/>
                </a:solidFill>
              </a:rPr>
              <a:t>and the distance between two beam pipes.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Cross talk of field </a:t>
            </a:r>
            <a:r>
              <a:rPr lang="en-US" altLang="zh-CN" dirty="0" smtClean="0">
                <a:solidFill>
                  <a:srgbClr val="002060"/>
                </a:solidFill>
              </a:rPr>
              <a:t>between two quadrupoles </a:t>
            </a:r>
            <a:r>
              <a:rPr lang="en-US" altLang="zh-CN" dirty="0" smtClean="0"/>
              <a:t>need</a:t>
            </a:r>
            <a:r>
              <a:rPr lang="en-US" altLang="zh-CN" dirty="0" smtClean="0">
                <a:solidFill>
                  <a:srgbClr val="002060"/>
                </a:solidFill>
              </a:rPr>
              <a:t> be further studied.</a:t>
            </a:r>
          </a:p>
        </p:txBody>
      </p:sp>
      <p:graphicFrame>
        <p:nvGraphicFramePr>
          <p:cNvPr id="7" name="内容占位符 6"/>
          <p:cNvGraphicFramePr>
            <a:graphicFrameLocks/>
          </p:cNvGraphicFramePr>
          <p:nvPr>
            <p:extLst/>
          </p:nvPr>
        </p:nvGraphicFramePr>
        <p:xfrm>
          <a:off x="1919536" y="2996952"/>
          <a:ext cx="8147050" cy="1656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410"/>
                <a:gridCol w="1629410"/>
                <a:gridCol w="1629410"/>
                <a:gridCol w="1629410"/>
                <a:gridCol w="1629410"/>
              </a:tblGrid>
              <a:tr h="767203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Magnet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Length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Field</a:t>
                      </a:r>
                      <a:r>
                        <a:rPr lang="en-US" altLang="zh-CN" baseline="0" dirty="0" smtClean="0"/>
                        <a:t> Gradient(T/m)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Coil</a:t>
                      </a:r>
                      <a:r>
                        <a:rPr lang="en-US" altLang="zh-CN" baseline="0" dirty="0" smtClean="0"/>
                        <a:t> Inner Radius (mm)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Coil Outer Radius (mm)</a:t>
                      </a:r>
                      <a:endParaRPr lang="zh-CN" altLang="en-US" dirty="0"/>
                    </a:p>
                  </a:txBody>
                  <a:tcPr/>
                </a:tc>
              </a:tr>
              <a:tr h="444491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QD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chemeClr val="tx1"/>
                          </a:solidFill>
                        </a:rPr>
                        <a:t>~200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rgbClr val="FF0000"/>
                          </a:solidFill>
                        </a:rPr>
                        <a:t>12.5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rgbClr val="FF0000"/>
                          </a:solidFill>
                        </a:rPr>
                        <a:t>18.5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44491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QF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0.72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~110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37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564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7925" y="0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7030A0"/>
                </a:solidFill>
                <a:cs typeface="Times New Roman" panose="02020603050405020304" pitchFamily="18" charset="0"/>
              </a:rPr>
              <a:t>Solenoids </a:t>
            </a:r>
            <a:r>
              <a:rPr lang="en-US" altLang="zh-CN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layout-sketch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617925" y="5538154"/>
            <a:ext cx="588645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350" dirty="0">
                <a:solidFill>
                  <a:srgbClr val="00B050"/>
                </a:solidFill>
              </a:rPr>
              <a:t>C</a:t>
            </a:r>
            <a:r>
              <a:rPr lang="en-US" altLang="ru-RU" sz="1350" dirty="0" err="1">
                <a:solidFill>
                  <a:srgbClr val="00B050"/>
                </a:solidFill>
              </a:rPr>
              <a:t>ompensating</a:t>
            </a:r>
            <a:r>
              <a:rPr lang="en-US" altLang="ru-RU" sz="1350" dirty="0">
                <a:solidFill>
                  <a:srgbClr val="00B050"/>
                </a:solidFill>
              </a:rPr>
              <a:t> solenoid is located between IP and QD0</a:t>
            </a:r>
          </a:p>
          <a:p>
            <a:pPr marL="285750" indent="-285750">
              <a:spcBef>
                <a:spcPct val="0"/>
              </a:spcBef>
              <a:buFontTx/>
              <a:buChar char="-"/>
              <a:defRPr/>
            </a:pPr>
            <a:r>
              <a:rPr lang="en-US" altLang="ru-RU" sz="1350" dirty="0">
                <a:solidFill>
                  <a:srgbClr val="00B050"/>
                </a:solidFill>
              </a:rPr>
              <a:t>crossing angle </a:t>
            </a:r>
            <a:r>
              <a:rPr lang="el-GR" altLang="ru-RU" sz="1350" dirty="0">
                <a:solidFill>
                  <a:srgbClr val="00B050"/>
                </a:solidFill>
              </a:rPr>
              <a:t>α</a:t>
            </a:r>
            <a:r>
              <a:rPr lang="en-US" altLang="ru-RU" sz="1350" dirty="0">
                <a:solidFill>
                  <a:srgbClr val="00B050"/>
                </a:solidFill>
              </a:rPr>
              <a:t> = 30 </a:t>
            </a:r>
            <a:r>
              <a:rPr lang="en-US" altLang="ru-RU" sz="1350" dirty="0" err="1" smtClean="0">
                <a:solidFill>
                  <a:srgbClr val="00B050"/>
                </a:solidFill>
              </a:rPr>
              <a:t>mrad</a:t>
            </a:r>
            <a:endParaRPr lang="en-US" altLang="ru-RU" sz="1350" dirty="0">
              <a:solidFill>
                <a:srgbClr val="00B050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ru-RU" sz="1350" dirty="0">
                <a:solidFill>
                  <a:srgbClr val="00B050"/>
                </a:solidFill>
              </a:rPr>
              <a:t>Radius of:                                                           Length: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ru-RU" sz="1350" dirty="0">
                <a:solidFill>
                  <a:srgbClr val="00B050"/>
                </a:solidFill>
              </a:rPr>
              <a:t>  </a:t>
            </a:r>
            <a:r>
              <a:rPr lang="en-US" altLang="ru-RU" sz="1350" dirty="0">
                <a:solidFill>
                  <a:srgbClr val="E911BB"/>
                </a:solidFill>
              </a:rPr>
              <a:t>- compensating solenoid </a:t>
            </a:r>
            <a:r>
              <a:rPr lang="ru-RU" altLang="ru-RU" sz="1350" dirty="0">
                <a:solidFill>
                  <a:srgbClr val="E911BB"/>
                </a:solidFill>
              </a:rPr>
              <a:t>R</a:t>
            </a:r>
            <a:r>
              <a:rPr lang="en-US" altLang="ru-RU" sz="1350" dirty="0">
                <a:solidFill>
                  <a:srgbClr val="E911BB"/>
                </a:solidFill>
              </a:rPr>
              <a:t> = 0.</a:t>
            </a:r>
            <a:r>
              <a:rPr lang="ru-RU" altLang="ru-RU" sz="1350" dirty="0">
                <a:solidFill>
                  <a:srgbClr val="E911BB"/>
                </a:solidFill>
              </a:rPr>
              <a:t>1</a:t>
            </a:r>
            <a:r>
              <a:rPr lang="en-US" altLang="ru-RU" sz="1350" dirty="0">
                <a:solidFill>
                  <a:srgbClr val="E911BB"/>
                </a:solidFill>
              </a:rPr>
              <a:t> m                </a:t>
            </a:r>
            <a:r>
              <a:rPr lang="en-US" altLang="ru-RU" sz="1350" dirty="0" smtClean="0">
                <a:solidFill>
                  <a:srgbClr val="E911BB"/>
                </a:solidFill>
              </a:rPr>
              <a:t>L=0.4m </a:t>
            </a:r>
            <a:endParaRPr lang="en-US" altLang="ru-RU" sz="1350" dirty="0">
              <a:solidFill>
                <a:srgbClr val="E911BB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ru-RU" sz="1350" dirty="0">
                <a:solidFill>
                  <a:srgbClr val="00B050"/>
                </a:solidFill>
              </a:rPr>
              <a:t> </a:t>
            </a:r>
            <a:r>
              <a:rPr lang="ru-RU" altLang="ru-RU" sz="1350" dirty="0">
                <a:solidFill>
                  <a:srgbClr val="00B050"/>
                </a:solidFill>
              </a:rPr>
              <a:t> </a:t>
            </a:r>
            <a:r>
              <a:rPr lang="en-US" altLang="ru-RU" sz="1350" dirty="0">
                <a:solidFill>
                  <a:srgbClr val="00A249"/>
                </a:solidFill>
              </a:rPr>
              <a:t>- screen</a:t>
            </a:r>
            <a:r>
              <a:rPr lang="ru-RU" altLang="ru-RU" sz="1350" dirty="0">
                <a:solidFill>
                  <a:srgbClr val="00A249"/>
                </a:solidFill>
              </a:rPr>
              <a:t>i</a:t>
            </a:r>
            <a:r>
              <a:rPr lang="en-US" altLang="ru-RU" sz="1350" dirty="0">
                <a:solidFill>
                  <a:srgbClr val="00A249"/>
                </a:solidFill>
              </a:rPr>
              <a:t>ng solenoid </a:t>
            </a:r>
            <a:r>
              <a:rPr lang="ru-RU" altLang="ru-RU" sz="1350" dirty="0">
                <a:solidFill>
                  <a:srgbClr val="00B050"/>
                </a:solidFill>
              </a:rPr>
              <a:t>R</a:t>
            </a:r>
            <a:r>
              <a:rPr lang="en-US" altLang="ru-RU" sz="1350" dirty="0">
                <a:solidFill>
                  <a:srgbClr val="00B050"/>
                </a:solidFill>
              </a:rPr>
              <a:t> = </a:t>
            </a:r>
            <a:r>
              <a:rPr lang="en-US" altLang="ru-RU" sz="1350" dirty="0" smtClean="0">
                <a:solidFill>
                  <a:srgbClr val="00B050"/>
                </a:solidFill>
              </a:rPr>
              <a:t>0.1 </a:t>
            </a:r>
            <a:r>
              <a:rPr lang="en-US" altLang="ru-RU" sz="1350" dirty="0">
                <a:solidFill>
                  <a:srgbClr val="00B050"/>
                </a:solidFill>
              </a:rPr>
              <a:t>m              </a:t>
            </a:r>
            <a:r>
              <a:rPr lang="en-US" altLang="ru-RU" sz="1350" dirty="0" smtClean="0">
                <a:solidFill>
                  <a:srgbClr val="00B050"/>
                </a:solidFill>
              </a:rPr>
              <a:t>         </a:t>
            </a:r>
            <a:r>
              <a:rPr lang="en-US" altLang="ru-RU" sz="1350" dirty="0" smtClean="0">
                <a:solidFill>
                  <a:srgbClr val="00A249"/>
                </a:solidFill>
              </a:rPr>
              <a:t>L=1.3m</a:t>
            </a:r>
            <a:endParaRPr lang="en-US" altLang="ru-RU" sz="1350" dirty="0">
              <a:solidFill>
                <a:srgbClr val="00A249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26" y="1285403"/>
            <a:ext cx="5870892" cy="338226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01097" y="1480532"/>
            <a:ext cx="5277394" cy="4542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minimize the effect of the longitudinal detector solenoid field on the accelerator beam, </a:t>
            </a:r>
            <a:r>
              <a:rPr lang="en-US" altLang="zh-CN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solenoid </a:t>
            </a:r>
            <a:r>
              <a:rPr lang="en-US" altLang="zh-CN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coils are introduced. </a:t>
            </a:r>
          </a:p>
          <a:p>
            <a:pPr marL="285750" indent="-285750">
              <a:lnSpc>
                <a:spcPct val="110000"/>
              </a:lnSpc>
              <a:spcBef>
                <a:spcPct val="30000"/>
              </a:spcBef>
              <a:buFont typeface="Wingdings" panose="05000000000000000000" pitchFamily="2" charset="2"/>
              <a:buChar char="p"/>
            </a:pPr>
            <a:r>
              <a:rPr lang="en-US" altLang="zh-CN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total integral longitudinal field generated by the detector solenoid and solenoid coils should be zero</a:t>
            </a:r>
            <a:r>
              <a:rPr lang="en-US" altLang="zh-CN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p"/>
            </a:pPr>
            <a:r>
              <a:rPr lang="en-US" altLang="zh-C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Screening solenoid </a:t>
            </a:r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(at the same location of QD0): </a:t>
            </a:r>
            <a:r>
              <a:rPr lang="en-US" altLang="zh-CN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longitudinal field inside the quadrupole bore should be 0.</a:t>
            </a:r>
          </a:p>
          <a:p>
            <a:pPr marL="285750" indent="-285750">
              <a:spcBef>
                <a:spcPct val="30000"/>
              </a:spcBef>
              <a:buFont typeface="Wingdings" panose="05000000000000000000" pitchFamily="2" charset="2"/>
              <a:buChar char="p"/>
            </a:pPr>
            <a:r>
              <a:rPr lang="en-US" altLang="zh-CN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 </a:t>
            </a:r>
            <a:r>
              <a:rPr lang="en-US" altLang="zh-CN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of screening solenoid :3.3T, magnetic length: the same as QD0.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p"/>
            </a:pPr>
            <a:r>
              <a:rPr lang="en-US" altLang="zh-CN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Compensating solenoid options </a:t>
            </a:r>
            <a:r>
              <a:rPr lang="en-US" altLang="zh-CN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(before QD0):</a:t>
            </a:r>
          </a:p>
          <a:p>
            <a:pPr>
              <a:spcBef>
                <a:spcPct val="30000"/>
              </a:spcBef>
            </a:pPr>
            <a:r>
              <a:rPr lang="en-US" altLang="zh-CN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1) length 1m,    Center field: 5.2T  (</a:t>
            </a:r>
            <a:r>
              <a:rPr lang="en-US" altLang="zh-CN" sz="1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NbTi</a:t>
            </a:r>
            <a:r>
              <a:rPr lang="en-US" altLang="zh-CN" sz="1600" dirty="0">
                <a:solidFill>
                  <a:srgbClr val="0033CC"/>
                </a:solidFill>
                <a:latin typeface="Times New Roman" panose="02020603050405020304" pitchFamily="18" charset="0"/>
              </a:rPr>
              <a:t> technology </a:t>
            </a:r>
            <a:r>
              <a:rPr lang="en-US" altLang="zh-CN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30000"/>
              </a:spcBef>
            </a:pPr>
            <a:r>
              <a:rPr lang="en-US" altLang="zh-CN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2) length 0.7m, Center field: 7.4T  (</a:t>
            </a:r>
            <a:r>
              <a:rPr lang="en-US" altLang="zh-CN" sz="1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NbTi</a:t>
            </a:r>
            <a:r>
              <a:rPr lang="en-US" altLang="zh-CN" sz="1600" dirty="0">
                <a:solidFill>
                  <a:srgbClr val="0033CC"/>
                </a:solidFill>
                <a:latin typeface="Times New Roman" panose="02020603050405020304" pitchFamily="18" charset="0"/>
              </a:rPr>
              <a:t> technology </a:t>
            </a:r>
            <a:r>
              <a:rPr lang="en-US" altLang="zh-CN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30000"/>
              </a:spcBef>
            </a:pP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3) length 0.4m, Center field: 13T   </a:t>
            </a:r>
            <a:r>
              <a:rPr lang="en-US" altLang="zh-CN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Nb</a:t>
            </a:r>
            <a:r>
              <a:rPr lang="en-US" altLang="zh-CN" sz="1600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Sn technology </a:t>
            </a:r>
            <a:r>
              <a:rPr lang="en-US" altLang="zh-CN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6348546" y="1178408"/>
            <a:ext cx="5660573" cy="523270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617925" y="4711610"/>
            <a:ext cx="491163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dirty="0" smtClean="0">
                <a:solidFill>
                  <a:schemeClr val="accent2">
                    <a:lumMod val="75000"/>
                  </a:schemeClr>
                </a:solidFill>
              </a:rPr>
              <a:t>Compensation conditions</a:t>
            </a:r>
            <a:r>
              <a:rPr lang="en-US" altLang="zh-CN" sz="1400" dirty="0">
                <a:solidFill>
                  <a:schemeClr val="accent2">
                    <a:lumMod val="75000"/>
                  </a:schemeClr>
                </a:solidFill>
              </a:rPr>
              <a:t>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400" dirty="0" err="1">
                <a:solidFill>
                  <a:schemeClr val="accent2">
                    <a:lumMod val="75000"/>
                  </a:schemeClr>
                </a:solidFill>
              </a:rPr>
              <a:t>B_main</a:t>
            </a:r>
            <a:r>
              <a:rPr lang="en-US" altLang="zh-CN" sz="1400" dirty="0">
                <a:solidFill>
                  <a:schemeClr val="accent2">
                    <a:lumMod val="75000"/>
                  </a:schemeClr>
                </a:solidFill>
              </a:rPr>
              <a:t>*</a:t>
            </a:r>
            <a:r>
              <a:rPr lang="en-US" altLang="zh-CN" sz="1400" dirty="0" err="1">
                <a:solidFill>
                  <a:schemeClr val="accent2">
                    <a:lumMod val="75000"/>
                  </a:schemeClr>
                </a:solidFill>
              </a:rPr>
              <a:t>L_main+B_comp</a:t>
            </a:r>
            <a:r>
              <a:rPr lang="en-US" altLang="zh-CN" sz="1400" dirty="0">
                <a:solidFill>
                  <a:schemeClr val="accent2">
                    <a:lumMod val="75000"/>
                  </a:schemeClr>
                </a:solidFill>
              </a:rPr>
              <a:t>*</a:t>
            </a:r>
            <a:r>
              <a:rPr lang="en-US" altLang="zh-CN" sz="1400" dirty="0" err="1">
                <a:solidFill>
                  <a:schemeClr val="accent2">
                    <a:lumMod val="75000"/>
                  </a:schemeClr>
                </a:solidFill>
              </a:rPr>
              <a:t>L_comp</a:t>
            </a:r>
            <a:r>
              <a:rPr lang="en-US" altLang="zh-CN" sz="1400" dirty="0">
                <a:solidFill>
                  <a:schemeClr val="accent2">
                    <a:lumMod val="75000"/>
                  </a:schemeClr>
                </a:solidFill>
              </a:rPr>
              <a:t>=0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accent2">
                    <a:lumMod val="75000"/>
                  </a:schemeClr>
                </a:solidFill>
              </a:rPr>
              <a:t>L* </a:t>
            </a:r>
            <a:r>
              <a:rPr lang="en-US" altLang="zh-CN" sz="14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= </a:t>
            </a:r>
            <a:r>
              <a:rPr lang="en-US" altLang="zh-CN" sz="1400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L_main</a:t>
            </a:r>
            <a:r>
              <a:rPr lang="en-US" altLang="zh-CN" sz="14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zh-CN" sz="1400" dirty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en-US" altLang="zh-CN" sz="1400" dirty="0" err="1">
                <a:solidFill>
                  <a:schemeClr val="accent2">
                    <a:lumMod val="75000"/>
                  </a:schemeClr>
                </a:solidFill>
              </a:rPr>
              <a:t>L_comp</a:t>
            </a:r>
            <a:r>
              <a:rPr lang="en-US" altLang="zh-CN" sz="1400" dirty="0">
                <a:solidFill>
                  <a:schemeClr val="accent2">
                    <a:lumMod val="75000"/>
                  </a:schemeClr>
                </a:solidFill>
              </a:rPr>
              <a:t> = 1.5m</a:t>
            </a:r>
            <a:endParaRPr lang="zh-CN" alt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31223" y="4667794"/>
            <a:ext cx="3331028" cy="87036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598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0650" y="-105959"/>
            <a:ext cx="10515600" cy="1325563"/>
          </a:xfrm>
        </p:spPr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Influences on the Detector 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63552" y="4725143"/>
            <a:ext cx="8064896" cy="180020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In the worst case:</a:t>
            </a:r>
          </a:p>
          <a:p>
            <a:pPr lvl="1"/>
            <a:r>
              <a:rPr lang="en-US" altLang="zh-CN" dirty="0" smtClean="0"/>
              <a:t>The FTD detector need be more compact</a:t>
            </a:r>
          </a:p>
          <a:p>
            <a:pPr lvl="1"/>
            <a:r>
              <a:rPr lang="en-US" altLang="zh-CN" dirty="0" smtClean="0"/>
              <a:t>Dead area to TPC (Reduce Length of TPC ?)</a:t>
            </a:r>
          </a:p>
          <a:p>
            <a:pPr lvl="1"/>
            <a:r>
              <a:rPr lang="en-US" altLang="zh-CN" dirty="0" smtClean="0"/>
              <a:t>Very tight space for </a:t>
            </a:r>
            <a:r>
              <a:rPr lang="en-US" altLang="zh-CN" dirty="0" err="1" smtClean="0"/>
              <a:t>LumiCal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pPr lvl="1"/>
            <a:r>
              <a:rPr lang="en-US" altLang="zh-CN" dirty="0" smtClean="0"/>
              <a:t>More backscattered backgrounds to VTX and FTD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359696" y="1124746"/>
            <a:ext cx="4968552" cy="3672407"/>
            <a:chOff x="1835696" y="1052736"/>
            <a:chExt cx="4968552" cy="3672407"/>
          </a:xfrm>
        </p:grpSpPr>
        <p:grpSp>
          <p:nvGrpSpPr>
            <p:cNvPr id="8" name="组合 7"/>
            <p:cNvGrpSpPr/>
            <p:nvPr/>
          </p:nvGrpSpPr>
          <p:grpSpPr>
            <a:xfrm>
              <a:off x="1835696" y="1052736"/>
              <a:ext cx="4968552" cy="3672407"/>
              <a:chOff x="1835696" y="1052736"/>
              <a:chExt cx="5315322" cy="3923475"/>
            </a:xfrm>
          </p:grpSpPr>
          <p:pic>
            <p:nvPicPr>
              <p:cNvPr id="1126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5696" y="1052736"/>
                <a:ext cx="5315322" cy="3923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矩形 6"/>
              <p:cNvSpPr/>
              <p:nvPr/>
            </p:nvSpPr>
            <p:spPr>
              <a:xfrm>
                <a:off x="5292080" y="2419583"/>
                <a:ext cx="1800199" cy="55642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rgbClr val="FFC000"/>
                    </a:solidFill>
                  </a:rPr>
                  <a:t>Compensating solenoid</a:t>
                </a:r>
                <a:endParaRPr lang="zh-CN" altLang="en-US" b="1" dirty="0">
                  <a:solidFill>
                    <a:srgbClr val="FFC000"/>
                  </a:solidFill>
                </a:endParaRPr>
              </a:p>
            </p:txBody>
          </p:sp>
        </p:grpSp>
        <p:cxnSp>
          <p:nvCxnSpPr>
            <p:cNvPr id="20" name="直接连接符 19"/>
            <p:cNvCxnSpPr/>
            <p:nvPr/>
          </p:nvCxnSpPr>
          <p:spPr>
            <a:xfrm>
              <a:off x="3855003" y="1928938"/>
              <a:ext cx="0" cy="1887203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4196521" y="1928938"/>
              <a:ext cx="0" cy="1819803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105847" y="3209540"/>
              <a:ext cx="5902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accent1">
                      <a:lumMod val="75000"/>
                    </a:schemeClr>
                  </a:solidFill>
                </a:rPr>
                <a:t>FTD</a:t>
              </a:r>
              <a:endParaRPr lang="zh-CN" altLang="en-US" sz="2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4666586" y="2823512"/>
              <a:ext cx="396454" cy="82151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55976" y="3645024"/>
              <a:ext cx="10278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err="1">
                  <a:solidFill>
                    <a:schemeClr val="accent6">
                      <a:lumMod val="75000"/>
                    </a:schemeClr>
                  </a:solidFill>
                </a:rPr>
                <a:t>LumiCal</a:t>
              </a:r>
              <a:endParaRPr lang="zh-CN" altLang="en-US" sz="2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0" name="直接箭头连接符 9"/>
            <p:cNvCxnSpPr/>
            <p:nvPr/>
          </p:nvCxnSpPr>
          <p:spPr>
            <a:xfrm flipH="1">
              <a:off x="3855003" y="3007339"/>
              <a:ext cx="1278894" cy="479648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 flipH="1">
              <a:off x="4191554" y="3007339"/>
              <a:ext cx="1615446" cy="479648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704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8792" y="82062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altLang="zh-CN" dirty="0">
                <a:solidFill>
                  <a:srgbClr val="7030A0"/>
                </a:solidFill>
                <a:cs typeface="Times New Roman" panose="02020603050405020304" pitchFamily="18" charset="0"/>
              </a:rPr>
              <a:t>Compensating and screening solenoids</a:t>
            </a:r>
            <a:endParaRPr lang="zh-CN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537239"/>
              </p:ext>
            </p:extLst>
          </p:nvPr>
        </p:nvGraphicFramePr>
        <p:xfrm>
          <a:off x="1903995" y="1373107"/>
          <a:ext cx="7431594" cy="5046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7198"/>
                <a:gridCol w="2477198"/>
                <a:gridCol w="2477198"/>
              </a:tblGrid>
              <a:tr h="481765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Item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Compensating Solenoid 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Screening-Solenoid(QD0)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</a:tr>
              <a:tr h="274230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Central field (T)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13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3.3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</a:tr>
              <a:tr h="274230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Length</a:t>
                      </a:r>
                      <a:r>
                        <a:rPr lang="en-US" altLang="zh-CN" sz="1400" baseline="0" dirty="0" smtClean="0"/>
                        <a:t> (m)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0.4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1.3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</a:tr>
              <a:tr h="346842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Conductor Type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Nb</a:t>
                      </a:r>
                      <a:r>
                        <a:rPr lang="en-US" altLang="zh-CN" sz="1400" baseline="-25000" dirty="0" smtClean="0"/>
                        <a:t>3</a:t>
                      </a:r>
                      <a:r>
                        <a:rPr lang="en-US" altLang="zh-CN" sz="1400" dirty="0" smtClean="0"/>
                        <a:t>Sn,  4×2mm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err="1" smtClean="0"/>
                        <a:t>NbTi</a:t>
                      </a:r>
                      <a:r>
                        <a:rPr lang="en-US" altLang="zh-CN" sz="1400" dirty="0" smtClean="0"/>
                        <a:t>-Cu, 4×2mm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</a:tr>
              <a:tr h="274230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Coil turns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2300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2600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</a:tr>
              <a:tr h="481765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Coil layers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23</a:t>
                      </a:r>
                      <a:endParaRPr lang="zh-CN" altLang="en-US" sz="14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8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</a:tr>
              <a:tr h="481765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Excitation current(kA)</a:t>
                      </a:r>
                      <a:endParaRPr lang="zh-CN" altLang="en-US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baseline="0" dirty="0" smtClean="0"/>
                        <a:t>2.1</a:t>
                      </a:r>
                      <a:endParaRPr lang="zh-CN" altLang="en-US" sz="14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1.5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</a:tr>
              <a:tr h="481765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+mn-lt"/>
                          <a:cs typeface="Times New Roman" panose="02020603050405020304" pitchFamily="18" charset="0"/>
                        </a:rPr>
                        <a:t>Stored energy (KJ)</a:t>
                      </a:r>
                      <a:endParaRPr lang="zh-CN" altLang="en-US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baseline="0" dirty="0" smtClean="0">
                          <a:latin typeface="+mn-lt"/>
                          <a:cs typeface="+mn-cs"/>
                        </a:rPr>
                        <a:t>1150</a:t>
                      </a:r>
                      <a:endParaRPr lang="zh-CN" altLang="en-US" sz="14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215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</a:tr>
              <a:tr h="481765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+mn-lt"/>
                          <a:cs typeface="Times New Roman" panose="02020603050405020304" pitchFamily="18" charset="0"/>
                        </a:rPr>
                        <a:t>Inductance(H)</a:t>
                      </a:r>
                      <a:endParaRPr lang="zh-CN" altLang="en-US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baseline="0" dirty="0" smtClean="0">
                          <a:latin typeface="+mn-lt"/>
                          <a:cs typeface="+mn-cs"/>
                        </a:rPr>
                        <a:t>0.53</a:t>
                      </a:r>
                      <a:endParaRPr lang="zh-CN" altLang="en-US" sz="14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0.21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</a:tr>
              <a:tr h="481765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Peak field in Coil (T)</a:t>
                      </a:r>
                      <a:endParaRPr lang="zh-CN" altLang="en-US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baseline="0" dirty="0" smtClean="0"/>
                        <a:t>13.4</a:t>
                      </a:r>
                      <a:endParaRPr lang="zh-CN" altLang="en-US" sz="14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3.5</a:t>
                      </a:r>
                      <a:endParaRPr lang="zh-CN" altLang="en-US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</a:tr>
              <a:tr h="481765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Coil</a:t>
                      </a:r>
                      <a:r>
                        <a:rPr lang="en-US" altLang="zh-CN" sz="1400" baseline="0" dirty="0" smtClean="0"/>
                        <a:t> inner diameter (mm)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200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200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</a:tr>
              <a:tr h="481765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Coil out diameter (mm)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292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232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720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4531"/>
            <a:ext cx="6264696" cy="70609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Luminosity Calorimeter</a:t>
            </a:r>
            <a:endParaRPr lang="zh-CN" altLang="en-US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703512" y="1268760"/>
                <a:ext cx="8784976" cy="5184576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 smtClean="0"/>
                  <a:t>To determine the luminosity: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𝐿</m:t>
                    </m:r>
                    <m:r>
                      <a:rPr lang="en-US" altLang="zh-CN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𝐵h𝑎𝑏h𝑎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𝐵h𝑎𝑏h𝑎</m:t>
                            </m:r>
                          </m:sub>
                        </m:sSub>
                      </m:den>
                    </m:f>
                  </m:oMath>
                </a14:m>
                <a:endParaRPr lang="en-US" altLang="zh-CN" dirty="0" smtClean="0"/>
              </a:p>
              <a:p>
                <a:r>
                  <a:rPr lang="en-US" altLang="zh-CN" dirty="0" smtClean="0"/>
                  <a:t>The accuracy of the luminosity measurement is determined by </a:t>
                </a:r>
                <a:r>
                  <a:rPr lang="en-US" altLang="zh-CN" dirty="0"/>
                  <a:t>the </a:t>
                </a:r>
                <a:r>
                  <a:rPr lang="en-US" altLang="zh-CN" dirty="0" smtClean="0"/>
                  <a:t>fiducial volume of the detector</a:t>
                </a:r>
              </a:p>
              <a:p>
                <a:pPr lvl="1"/>
                <a:r>
                  <a:rPr lang="en-US" altLang="zh-CN" dirty="0" smtClean="0"/>
                  <a:t>Contain the whole shower for event selection</a:t>
                </a:r>
              </a:p>
              <a:p>
                <a:pPr lvl="1"/>
                <a:r>
                  <a:rPr lang="en-US" altLang="zh-CN" dirty="0" smtClean="0"/>
                  <a:t>Accumulate enough events to reduce statistical error</a:t>
                </a:r>
                <a:endParaRPr lang="en-US" altLang="zh-CN" dirty="0"/>
              </a:p>
              <a:p>
                <a:r>
                  <a:rPr lang="en-US" altLang="zh-CN" dirty="0" smtClean="0">
                    <a:solidFill>
                      <a:srgbClr val="002060"/>
                    </a:solidFill>
                  </a:rPr>
                  <a:t>In the partial double ring , the </a:t>
                </a:r>
                <a:r>
                  <a:rPr lang="en-US" altLang="zh-CN" dirty="0" err="1" smtClean="0">
                    <a:solidFill>
                      <a:srgbClr val="002060"/>
                    </a:solidFill>
                  </a:rPr>
                  <a:t>LumiCal</a:t>
                </a:r>
                <a:r>
                  <a:rPr lang="en-US" altLang="zh-CN" dirty="0" smtClean="0">
                    <a:solidFill>
                      <a:srgbClr val="002060"/>
                    </a:solidFill>
                  </a:rPr>
                  <a:t> will centered on outgoing beam. </a:t>
                </a:r>
              </a:p>
              <a:p>
                <a:pPr lvl="1"/>
                <a:r>
                  <a:rPr lang="en-US" altLang="zh-CN" dirty="0" smtClean="0"/>
                  <a:t>T</a:t>
                </a:r>
                <a:r>
                  <a:rPr lang="en-US" altLang="zh-CN" dirty="0" smtClean="0">
                    <a:solidFill>
                      <a:srgbClr val="002060"/>
                    </a:solidFill>
                  </a:rPr>
                  <a:t>he </a:t>
                </a:r>
                <a:r>
                  <a:rPr lang="en-US" altLang="zh-CN" dirty="0"/>
                  <a:t>fiducial volume </a:t>
                </a:r>
                <a:r>
                  <a:rPr lang="en-US" altLang="zh-CN" dirty="0" smtClean="0">
                    <a:solidFill>
                      <a:srgbClr val="002060"/>
                    </a:solidFill>
                  </a:rPr>
                  <a:t>of the detector </a:t>
                </a:r>
                <a:r>
                  <a:rPr lang="en-US" altLang="zh-CN" dirty="0" smtClean="0"/>
                  <a:t>will</a:t>
                </a:r>
                <a:r>
                  <a:rPr lang="en-US" altLang="zh-CN" dirty="0" smtClean="0">
                    <a:solidFill>
                      <a:srgbClr val="002060"/>
                    </a:solidFill>
                  </a:rPr>
                  <a:t> be suppressed by the other beam pipe.</a:t>
                </a:r>
              </a:p>
              <a:p>
                <a:r>
                  <a:rPr lang="en-US" altLang="zh-CN" dirty="0" smtClean="0">
                    <a:solidFill>
                      <a:srgbClr val="002060"/>
                    </a:solidFill>
                  </a:rPr>
                  <a:t>The required accuracy and detector parameters </a:t>
                </a:r>
                <a:r>
                  <a:rPr lang="en-US" altLang="zh-CN" dirty="0" smtClean="0"/>
                  <a:t>need</a:t>
                </a:r>
                <a:r>
                  <a:rPr lang="en-US" altLang="zh-CN" dirty="0" smtClean="0">
                    <a:solidFill>
                      <a:srgbClr val="002060"/>
                    </a:solidFill>
                  </a:rPr>
                  <a:t> be </a:t>
                </a:r>
                <a:r>
                  <a:rPr lang="en-US" altLang="zh-CN" dirty="0" smtClean="0"/>
                  <a:t>further</a:t>
                </a:r>
                <a:r>
                  <a:rPr lang="en-US" altLang="zh-CN" dirty="0" smtClean="0">
                    <a:solidFill>
                      <a:srgbClr val="002060"/>
                    </a:solidFill>
                  </a:rPr>
                  <a:t> studied.</a:t>
                </a:r>
              </a:p>
              <a:p>
                <a:pPr lvl="1"/>
                <a:endParaRPr lang="en-US" altLang="zh-CN" dirty="0" smtClean="0"/>
              </a:p>
              <a:p>
                <a:pPr lvl="1"/>
                <a:endParaRPr lang="en-US" altLang="zh-CN" dirty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03512" y="1268760"/>
                <a:ext cx="8784976" cy="5184576"/>
              </a:xfrm>
              <a:blipFill rotWithShape="0">
                <a:blip r:embed="rId2"/>
                <a:stretch>
                  <a:fillRect l="-1248" t="-2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1" y="44624"/>
            <a:ext cx="205171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44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7694" y="-51669"/>
            <a:ext cx="10515600" cy="1325563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rgbClr val="7030A0"/>
                </a:solidFill>
              </a:rPr>
              <a:t>Source of Beam Backgrounds at CEPC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93526" y="1302882"/>
            <a:ext cx="6048672" cy="5145109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Synchrotron </a:t>
            </a:r>
            <a:r>
              <a:rPr lang="en-US" altLang="zh-CN" dirty="0" smtClean="0">
                <a:solidFill>
                  <a:srgbClr val="000000"/>
                </a:solidFill>
                <a:ea typeface="宋体" charset="-122"/>
              </a:rPr>
              <a:t>Radiation</a:t>
            </a:r>
          </a:p>
          <a:p>
            <a:pPr lvl="1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宋体" charset="-122"/>
              </a:rPr>
              <a:t>Bending Magnetic</a:t>
            </a:r>
          </a:p>
          <a:p>
            <a:pPr lvl="1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宋体" charset="-122"/>
              </a:rPr>
              <a:t>Quadrupoles</a:t>
            </a:r>
          </a:p>
          <a:p>
            <a:r>
              <a:rPr lang="en-US" altLang="zh-CN" dirty="0" smtClean="0">
                <a:solidFill>
                  <a:srgbClr val="000000"/>
                </a:solidFill>
                <a:ea typeface="宋体" charset="-122"/>
              </a:rPr>
              <a:t>Lost </a:t>
            </a:r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Particles</a:t>
            </a:r>
          </a:p>
          <a:p>
            <a:pPr lvl="1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宋体" charset="-122"/>
              </a:rPr>
              <a:t>Radiative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宋体" charset="-122"/>
              </a:rPr>
              <a:t>Bhabha</a:t>
            </a:r>
            <a:endParaRPr lang="en-US" altLang="zh-CN" dirty="0">
              <a:solidFill>
                <a:schemeClr val="bg1">
                  <a:lumMod val="50000"/>
                </a:schemeClr>
              </a:solidFill>
              <a:ea typeface="宋体" charset="-122"/>
            </a:endParaRPr>
          </a:p>
          <a:p>
            <a:pPr lvl="1"/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宋体" charset="-122"/>
              </a:rPr>
              <a:t>Beamstrahlung</a:t>
            </a:r>
            <a:endParaRPr lang="en-US" altLang="zh-CN" dirty="0">
              <a:solidFill>
                <a:schemeClr val="bg1">
                  <a:lumMod val="50000"/>
                </a:schemeClr>
              </a:solidFill>
              <a:ea typeface="宋体" charset="-122"/>
            </a:endParaRPr>
          </a:p>
          <a:p>
            <a:pPr lvl="1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宋体" charset="-122"/>
              </a:rPr>
              <a:t>Beam-Gas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ea typeface="宋体" charset="-122"/>
              </a:rPr>
              <a:t>Scattering</a:t>
            </a:r>
          </a:p>
          <a:p>
            <a:r>
              <a:rPr lang="en-US" altLang="zh-CN" dirty="0" err="1">
                <a:solidFill>
                  <a:srgbClr val="000000"/>
                </a:solidFill>
                <a:ea typeface="宋体" charset="-122"/>
              </a:rPr>
              <a:t>Beamstrahlung</a:t>
            </a:r>
            <a:endParaRPr lang="en-US" altLang="zh-CN" dirty="0">
              <a:solidFill>
                <a:srgbClr val="000000"/>
              </a:solidFill>
              <a:ea typeface="宋体" charset="-122"/>
            </a:endParaRPr>
          </a:p>
          <a:p>
            <a:pPr lvl="1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宋体" charset="-122"/>
              </a:rPr>
              <a:t>Pair production</a:t>
            </a:r>
          </a:p>
          <a:p>
            <a:pPr lvl="1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宋体" charset="-122"/>
              </a:rPr>
              <a:t>Hadronic background</a:t>
            </a:r>
            <a:endParaRPr lang="zh-CN" altLang="en-US" dirty="0"/>
          </a:p>
          <a:p>
            <a:endParaRPr lang="en-US" altLang="zh-CN" dirty="0">
              <a:solidFill>
                <a:schemeClr val="bg1">
                  <a:lumMod val="50000"/>
                </a:schemeClr>
              </a:solidFill>
              <a:ea typeface="宋体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320136" y="2077320"/>
            <a:ext cx="2118306" cy="3079873"/>
            <a:chOff x="5560028" y="3356992"/>
            <a:chExt cx="2118306" cy="3079873"/>
          </a:xfrm>
        </p:grpSpPr>
        <p:grpSp>
          <p:nvGrpSpPr>
            <p:cNvPr id="19" name="组合 18"/>
            <p:cNvGrpSpPr/>
            <p:nvPr/>
          </p:nvGrpSpPr>
          <p:grpSpPr>
            <a:xfrm>
              <a:off x="5560028" y="3356992"/>
              <a:ext cx="2118306" cy="3079873"/>
              <a:chOff x="5055972" y="1255691"/>
              <a:chExt cx="2118306" cy="3079873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5186680" y="1255691"/>
                <a:ext cx="1866983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 dirty="0"/>
                  <a:t>Generator</a:t>
                </a:r>
                <a:endParaRPr lang="zh-CN" altLang="en-US" sz="2000" b="1" dirty="0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5055972" y="2983883"/>
                <a:ext cx="2118306" cy="55567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 dirty="0"/>
                  <a:t>Geant4(</a:t>
                </a:r>
                <a:r>
                  <a:rPr lang="en-US" altLang="zh-CN" sz="2000" b="1" dirty="0" err="1"/>
                  <a:t>Mokka</a:t>
                </a:r>
                <a:r>
                  <a:rPr lang="en-US" altLang="zh-CN" sz="2000" b="1" dirty="0"/>
                  <a:t>)</a:t>
                </a:r>
                <a:endParaRPr lang="zh-CN" altLang="en-US" sz="2000" b="1" dirty="0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5166418" y="3820850"/>
                <a:ext cx="1887245" cy="5147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 dirty="0"/>
                  <a:t>Analysis</a:t>
                </a:r>
              </a:p>
            </p:txBody>
          </p:sp>
          <p:cxnSp>
            <p:nvCxnSpPr>
              <p:cNvPr id="24" name="直接箭头连接符 23"/>
              <p:cNvCxnSpPr>
                <a:stCxn id="22" idx="2"/>
                <a:endCxn id="23" idx="0"/>
              </p:cNvCxnSpPr>
              <p:nvPr/>
            </p:nvCxnSpPr>
            <p:spPr>
              <a:xfrm flipH="1">
                <a:off x="6110041" y="3539560"/>
                <a:ext cx="5084" cy="28129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5" name="直接箭头连接符 24"/>
              <p:cNvCxnSpPr>
                <a:stCxn id="20" idx="2"/>
                <a:endCxn id="22" idx="0"/>
              </p:cNvCxnSpPr>
              <p:nvPr/>
            </p:nvCxnSpPr>
            <p:spPr>
              <a:xfrm flipH="1">
                <a:off x="6115125" y="2685275"/>
                <a:ext cx="5047" cy="2986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6" name="直接箭头连接符 25"/>
              <p:cNvCxnSpPr>
                <a:stCxn id="21" idx="2"/>
                <a:endCxn id="20" idx="0"/>
              </p:cNvCxnSpPr>
              <p:nvPr/>
            </p:nvCxnSpPr>
            <p:spPr>
              <a:xfrm>
                <a:off x="6120172" y="1759747"/>
                <a:ext cx="0" cy="3600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0" name="矩形 19"/>
            <p:cNvSpPr/>
            <p:nvPr/>
          </p:nvSpPr>
          <p:spPr>
            <a:xfrm>
              <a:off x="5796136" y="4221088"/>
              <a:ext cx="1656184" cy="56548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/>
                <a:t>Accelerator</a:t>
              </a:r>
            </a:p>
            <a:p>
              <a:pPr algn="ctr"/>
              <a:r>
                <a:rPr lang="en-US" altLang="zh-CN" sz="2000" b="1" dirty="0"/>
                <a:t>Simulation</a:t>
              </a:r>
              <a:endParaRPr lang="zh-CN" alt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9436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324"/>
    </mc:Choice>
    <mc:Fallback xmlns="">
      <p:transition spd="slow" advTm="63324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6509" y="-130634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7030A0"/>
                </a:solidFill>
              </a:rPr>
              <a:t>Framework for Background Simulation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31504" y="1068299"/>
            <a:ext cx="8928992" cy="5328592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>
                <a:solidFill>
                  <a:srgbClr val="002060"/>
                </a:solidFill>
              </a:rPr>
              <a:t>Have established a framework for background </a:t>
            </a:r>
            <a:r>
              <a:rPr lang="en-US" altLang="zh-CN" dirty="0">
                <a:solidFill>
                  <a:srgbClr val="002060"/>
                </a:solidFill>
              </a:rPr>
              <a:t>simulation</a:t>
            </a:r>
            <a:r>
              <a:rPr lang="en-US" altLang="zh-CN" dirty="0" smtClean="0">
                <a:solidFill>
                  <a:srgbClr val="002060"/>
                </a:solidFill>
              </a:rPr>
              <a:t> on the IHEP computing platform. </a:t>
            </a:r>
          </a:p>
          <a:p>
            <a:pPr lvl="1"/>
            <a:r>
              <a:rPr lang="en-US" altLang="zh-CN" dirty="0" smtClean="0">
                <a:solidFill>
                  <a:srgbClr val="0070C0"/>
                </a:solidFill>
              </a:rPr>
              <a:t>Generator:</a:t>
            </a:r>
          </a:p>
          <a:p>
            <a:pPr lvl="2"/>
            <a:r>
              <a:rPr lang="en-US" altLang="zh-CN" dirty="0" smtClean="0">
                <a:solidFill>
                  <a:srgbClr val="002060"/>
                </a:solidFill>
              </a:rPr>
              <a:t>Guinea-Pig++: </a:t>
            </a:r>
            <a:r>
              <a:rPr lang="en-US" altLang="zh-CN" dirty="0" err="1">
                <a:solidFill>
                  <a:srgbClr val="002060"/>
                </a:solidFill>
              </a:rPr>
              <a:t>B</a:t>
            </a:r>
            <a:r>
              <a:rPr lang="en-US" altLang="zh-CN" dirty="0" err="1" smtClean="0">
                <a:solidFill>
                  <a:srgbClr val="002060"/>
                </a:solidFill>
              </a:rPr>
              <a:t>eamstrahlung</a:t>
            </a:r>
            <a:endParaRPr lang="en-US" altLang="zh-CN" dirty="0" smtClean="0">
              <a:solidFill>
                <a:srgbClr val="002060"/>
              </a:solidFill>
            </a:endParaRPr>
          </a:p>
          <a:p>
            <a:pPr lvl="2"/>
            <a:r>
              <a:rPr lang="en-US" altLang="zh-CN" dirty="0" err="1" smtClean="0">
                <a:solidFill>
                  <a:srgbClr val="002060"/>
                </a:solidFill>
              </a:rPr>
              <a:t>BBBrem</a:t>
            </a:r>
            <a:r>
              <a:rPr lang="en-US" altLang="zh-CN" dirty="0" smtClean="0">
                <a:solidFill>
                  <a:srgbClr val="002060"/>
                </a:solidFill>
              </a:rPr>
              <a:t>: Radiative </a:t>
            </a:r>
            <a:r>
              <a:rPr lang="en-US" altLang="zh-CN" dirty="0" err="1">
                <a:solidFill>
                  <a:srgbClr val="002060"/>
                </a:solidFill>
              </a:rPr>
              <a:t>B</a:t>
            </a:r>
            <a:r>
              <a:rPr lang="en-US" altLang="zh-CN" dirty="0" err="1" smtClean="0">
                <a:solidFill>
                  <a:srgbClr val="002060"/>
                </a:solidFill>
              </a:rPr>
              <a:t>habha</a:t>
            </a:r>
            <a:endParaRPr lang="en-US" altLang="zh-CN" dirty="0" smtClean="0">
              <a:solidFill>
                <a:srgbClr val="002060"/>
              </a:solidFill>
            </a:endParaRPr>
          </a:p>
          <a:p>
            <a:pPr lvl="2"/>
            <a:r>
              <a:rPr lang="en-US" altLang="zh-CN" dirty="0" smtClean="0">
                <a:solidFill>
                  <a:srgbClr val="002060"/>
                </a:solidFill>
              </a:rPr>
              <a:t>Self developed codes: Beam-gas scattering and other backgrounds</a:t>
            </a:r>
          </a:p>
          <a:p>
            <a:pPr lvl="1"/>
            <a:r>
              <a:rPr lang="en-US" altLang="zh-CN" dirty="0" smtClean="0">
                <a:solidFill>
                  <a:srgbClr val="0070C0"/>
                </a:solidFill>
              </a:rPr>
              <a:t>Accelerator Simulation:</a:t>
            </a:r>
          </a:p>
          <a:p>
            <a:pPr lvl="2"/>
            <a:r>
              <a:rPr lang="en-US" altLang="zh-CN" dirty="0" smtClean="0">
                <a:solidFill>
                  <a:srgbClr val="002060"/>
                </a:solidFill>
              </a:rPr>
              <a:t>SAD (</a:t>
            </a:r>
            <a:r>
              <a:rPr lang="en-US" altLang="zh-CN" dirty="0">
                <a:solidFill>
                  <a:srgbClr val="002060"/>
                </a:solidFill>
              </a:rPr>
              <a:t>Strategic Accelerator Design</a:t>
            </a:r>
            <a:r>
              <a:rPr lang="en-US" altLang="zh-CN" dirty="0" smtClean="0">
                <a:solidFill>
                  <a:srgbClr val="002060"/>
                </a:solidFill>
              </a:rPr>
              <a:t>): Beam particle tracking</a:t>
            </a:r>
          </a:p>
          <a:p>
            <a:pPr lvl="2"/>
            <a:r>
              <a:rPr lang="en-US" altLang="zh-CN" dirty="0" smtClean="0">
                <a:solidFill>
                  <a:srgbClr val="002060"/>
                </a:solidFill>
              </a:rPr>
              <a:t>BDSIM: Also used as generator for synchrotron radiation</a:t>
            </a:r>
          </a:p>
          <a:p>
            <a:pPr lvl="1"/>
            <a:r>
              <a:rPr lang="en-US" altLang="zh-CN" dirty="0" smtClean="0">
                <a:solidFill>
                  <a:srgbClr val="0070C0"/>
                </a:solidFill>
              </a:rPr>
              <a:t>Detector Simulation:</a:t>
            </a:r>
          </a:p>
          <a:p>
            <a:pPr lvl="2"/>
            <a:r>
              <a:rPr lang="en-US" altLang="zh-CN" dirty="0" smtClean="0">
                <a:solidFill>
                  <a:srgbClr val="002060"/>
                </a:solidFill>
              </a:rPr>
              <a:t>Geant4 (</a:t>
            </a:r>
            <a:r>
              <a:rPr lang="en-US" altLang="zh-CN" dirty="0" err="1" smtClean="0">
                <a:solidFill>
                  <a:srgbClr val="002060"/>
                </a:solidFill>
              </a:rPr>
              <a:t>Mokka</a:t>
            </a:r>
            <a:r>
              <a:rPr lang="en-US" altLang="zh-CN" dirty="0" smtClean="0">
                <a:solidFill>
                  <a:srgbClr val="002060"/>
                </a:solidFill>
              </a:rPr>
              <a:t>)</a:t>
            </a:r>
          </a:p>
          <a:p>
            <a:pPr lvl="2"/>
            <a:r>
              <a:rPr lang="en-US" altLang="zh-CN" dirty="0" err="1" smtClean="0">
                <a:solidFill>
                  <a:srgbClr val="002060"/>
                </a:solidFill>
              </a:rPr>
              <a:t>Fluka</a:t>
            </a:r>
            <a:endParaRPr lang="en-US" altLang="zh-CN" dirty="0" smtClean="0">
              <a:solidFill>
                <a:srgbClr val="002060"/>
              </a:solidFill>
            </a:endParaRPr>
          </a:p>
          <a:p>
            <a:r>
              <a:rPr lang="en-US" altLang="zh-CN" dirty="0">
                <a:solidFill>
                  <a:srgbClr val="002060"/>
                </a:solidFill>
              </a:rPr>
              <a:t>I</a:t>
            </a:r>
            <a:r>
              <a:rPr lang="en-US" altLang="zh-CN" dirty="0" smtClean="0">
                <a:solidFill>
                  <a:srgbClr val="002060"/>
                </a:solidFill>
              </a:rPr>
              <a:t>nterfaces between all the software have been implemented. </a:t>
            </a:r>
          </a:p>
          <a:p>
            <a:r>
              <a:rPr lang="en-US" altLang="zh-CN" dirty="0" smtClean="0">
                <a:solidFill>
                  <a:srgbClr val="002060"/>
                </a:solidFill>
              </a:rPr>
              <a:t>Developed a toolkit to use these software conveniently</a:t>
            </a:r>
            <a:endParaRPr lang="zh-CN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73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16632"/>
            <a:ext cx="9578280" cy="70609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Physical Requirement to Background Level</a:t>
            </a:r>
            <a:endParaRPr lang="zh-CN" altLang="en-US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627722" y="1196752"/>
                <a:ext cx="4351115" cy="3096344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altLang="zh-CN" sz="3000" dirty="0">
                    <a:solidFill>
                      <a:srgbClr val="002060"/>
                    </a:solidFill>
                  </a:rPr>
                  <a:t>Vertex Detector Requirement: </a:t>
                </a:r>
                <a:r>
                  <a:rPr lang="en-US" altLang="zh-CN" sz="3000" dirty="0">
                    <a:solidFill>
                      <a:srgbClr val="0070C0"/>
                    </a:solidFill>
                  </a:rPr>
                  <a:t>Occupancy</a:t>
                </a:r>
                <a:r>
                  <a:rPr lang="en-US" altLang="zh-CN" sz="3000" dirty="0"/>
                  <a:t> </a:t>
                </a:r>
                <a:r>
                  <a:rPr lang="en-US" altLang="zh-CN" sz="3000" dirty="0">
                    <a:solidFill>
                      <a:srgbClr val="0070C0"/>
                    </a:solidFill>
                  </a:rPr>
                  <a:t>not exceeding 1%</a:t>
                </a:r>
              </a:p>
              <a:p>
                <a:pPr lvl="1"/>
                <a:r>
                  <a:rPr lang="en-US" altLang="zh-CN" sz="2600" dirty="0">
                    <a:solidFill>
                      <a:srgbClr val="002060"/>
                    </a:solidFill>
                  </a:rPr>
                  <a:t>VTX Pixel Density: </a:t>
                </a:r>
                <a14:m>
                  <m:oMath xmlns:m="http://schemas.openxmlformats.org/officeDocument/2006/math">
                    <m:r>
                      <a:rPr lang="en-US" altLang="zh-CN" sz="2600" i="1">
                        <a:solidFill>
                          <a:srgbClr val="002060"/>
                        </a:solidFill>
                        <a:latin typeface="Cambria Math"/>
                      </a:rPr>
                      <m:t>5</m:t>
                    </m:r>
                    <m:r>
                      <a:rPr lang="en-US" altLang="zh-CN" sz="26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zh-CN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26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zh-CN" sz="26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sup>
                    </m:sSup>
                    <m:r>
                      <a:rPr lang="en-US" altLang="zh-CN" sz="26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altLang="zh-CN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26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𝑐𝑚</m:t>
                        </m:r>
                      </m:e>
                      <m:sup>
                        <m:r>
                          <a:rPr lang="en-US" altLang="zh-CN" sz="26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altLang="zh-CN" sz="2600" dirty="0">
                    <a:solidFill>
                      <a:srgbClr val="002060"/>
                    </a:solidFill>
                  </a:rPr>
                  <a:t> (Pixel pitch: </a:t>
                </a:r>
                <a14:m>
                  <m:oMath xmlns:m="http://schemas.openxmlformats.org/officeDocument/2006/math">
                    <m:r>
                      <a:rPr lang="en-US" altLang="zh-CN" sz="2600">
                        <a:solidFill>
                          <a:srgbClr val="002060"/>
                        </a:solidFill>
                        <a:latin typeface="Cambria Math"/>
                      </a:rPr>
                      <m:t>~</m:t>
                    </m:r>
                    <m:r>
                      <a:rPr lang="en-US" altLang="zh-CN" sz="2600" i="1">
                        <a:solidFill>
                          <a:srgbClr val="002060"/>
                        </a:solidFill>
                        <a:latin typeface="Cambria Math"/>
                      </a:rPr>
                      <m:t>14 </m:t>
                    </m:r>
                    <m:r>
                      <a:rPr lang="zh-CN" altLang="en-US" sz="2600" i="1">
                        <a:solidFill>
                          <a:srgbClr val="002060"/>
                        </a:solidFill>
                        <a:latin typeface="Cambria Math"/>
                      </a:rPr>
                      <m:t>𝜇</m:t>
                    </m:r>
                    <m:r>
                      <a:rPr lang="en-US" altLang="zh-CN" sz="2600" i="1">
                        <a:solidFill>
                          <a:srgbClr val="00206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zh-CN" sz="2600" dirty="0">
                    <a:solidFill>
                      <a:srgbClr val="002060"/>
                    </a:solidFill>
                  </a:rPr>
                  <a:t>)</a:t>
                </a:r>
              </a:p>
              <a:p>
                <a:pPr lvl="1"/>
                <a:r>
                  <a:rPr lang="en-US" altLang="zh-CN" sz="2600" dirty="0">
                    <a:solidFill>
                      <a:srgbClr val="002060"/>
                    </a:solidFill>
                  </a:rPr>
                  <a:t>Safe factor: 5</a:t>
                </a:r>
              </a:p>
              <a:p>
                <a:r>
                  <a:rPr lang="en-US" altLang="zh-CN" dirty="0" smtClean="0"/>
                  <a:t>The tolerable hit density in partial double ring will be much lower than that of single ring.</a:t>
                </a:r>
                <a:endParaRPr lang="en-US" altLang="zh-CN" dirty="0" smtClean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27722" y="1196752"/>
                <a:ext cx="4351115" cy="3096344"/>
              </a:xfrm>
              <a:blipFill rotWithShape="0">
                <a:blip r:embed="rId2"/>
                <a:stretch>
                  <a:fillRect l="-2101" t="-3937" r="-60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751447" y="4410260"/>
              <a:ext cx="8737040" cy="2021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72345"/>
                    <a:gridCol w="1656184"/>
                    <a:gridCol w="1728192"/>
                    <a:gridCol w="1584176"/>
                    <a:gridCol w="1296143"/>
                  </a:tblGrid>
                  <a:tr h="5096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Parameters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Single</a:t>
                          </a:r>
                          <a:r>
                            <a:rPr lang="en-US" altLang="zh-CN" baseline="0" dirty="0" smtClean="0"/>
                            <a:t> Ring 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PDR-H Low Power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PDR-H High Power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PDR</a:t>
                          </a:r>
                          <a:r>
                            <a:rPr lang="en-US" altLang="zh-CN" baseline="0" dirty="0" smtClean="0"/>
                            <a:t> Z 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656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Number</a:t>
                          </a:r>
                          <a:r>
                            <a:rPr lang="en-US" altLang="zh-CN" baseline="0" dirty="0" smtClean="0"/>
                            <a:t> of Bunches 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50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57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144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1100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656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Bunch Spacing (</a:t>
                          </a:r>
                          <a14:m>
                            <m:oMath xmlns:m="http://schemas.openxmlformats.org/officeDocument/2006/math">
                              <m:r>
                                <a:rPr lang="zh-CN" altLang="en-US" sz="1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oMath>
                          </a14:m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3.6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0.187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0.074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0.0097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650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Hit</a:t>
                          </a:r>
                          <a:r>
                            <a:rPr lang="en-US" altLang="zh-CN" baseline="0" dirty="0" smtClean="0">
                              <a:solidFill>
                                <a:srgbClr val="FF0000"/>
                              </a:solidFill>
                            </a:rPr>
                            <a:t> Density in VTX</a:t>
                          </a:r>
                        </a:p>
                        <a:p>
                          <a:pPr algn="ctr"/>
                          <a:r>
                            <a:rPr lang="en-US" altLang="zh-CN" b="0" dirty="0" smtClean="0">
                              <a:solidFill>
                                <a:srgbClr val="FF0000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Hits</m:t>
                              </m:r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altLang="zh-CN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CN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altLang="zh-CN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𝐵𝑋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&lt; 200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&lt; 20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&lt; 10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&lt; 1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5701180"/>
                  </p:ext>
                </p:extLst>
              </p:nvPr>
            </p:nvGraphicFramePr>
            <p:xfrm>
              <a:off x="227447" y="4410260"/>
              <a:ext cx="8737040" cy="2021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72345"/>
                    <a:gridCol w="1656184"/>
                    <a:gridCol w="1728192"/>
                    <a:gridCol w="1584176"/>
                    <a:gridCol w="1296143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Parameters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Single</a:t>
                          </a:r>
                          <a:r>
                            <a:rPr lang="en-US" altLang="zh-CN" baseline="0" dirty="0" smtClean="0"/>
                            <a:t> Ring 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PDR-H Low </a:t>
                          </a:r>
                          <a:r>
                            <a:rPr lang="en-US" altLang="zh-CN" dirty="0" smtClean="0"/>
                            <a:t>Power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PDR-H High </a:t>
                          </a:r>
                          <a:r>
                            <a:rPr lang="en-US" altLang="zh-CN" dirty="0" smtClean="0"/>
                            <a:t>Power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PDR</a:t>
                          </a:r>
                          <a:r>
                            <a:rPr lang="en-US" altLang="zh-CN" baseline="0" dirty="0" smtClean="0"/>
                            <a:t> Z 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Number</a:t>
                          </a:r>
                          <a:r>
                            <a:rPr lang="en-US" altLang="zh-CN" baseline="0" dirty="0" smtClean="0"/>
                            <a:t> of </a:t>
                          </a:r>
                          <a:r>
                            <a:rPr lang="en-US" altLang="zh-CN" baseline="0" dirty="0" smtClean="0"/>
                            <a:t>Bunches 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50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57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144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1100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t="-283333" r="-253202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3.6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0.187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0.074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0.0097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6502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t="-214953" r="-253202" b="-140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&lt; 200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&lt; 20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&lt; 10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&lt; 1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grpSp>
        <p:nvGrpSpPr>
          <p:cNvPr id="10" name="组合 9"/>
          <p:cNvGrpSpPr/>
          <p:nvPr/>
        </p:nvGrpSpPr>
        <p:grpSpPr>
          <a:xfrm>
            <a:off x="6023993" y="1028866"/>
            <a:ext cx="4569923" cy="3264231"/>
            <a:chOff x="4499992" y="1028865"/>
            <a:chExt cx="4569923" cy="3264231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1028865"/>
              <a:ext cx="4569923" cy="3264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椭圆 8"/>
            <p:cNvSpPr/>
            <p:nvPr/>
          </p:nvSpPr>
          <p:spPr>
            <a:xfrm>
              <a:off x="7092280" y="2033996"/>
              <a:ext cx="288032" cy="1821975"/>
            </a:xfrm>
            <a:prstGeom prst="ellipse">
              <a:avLst/>
            </a:prstGeom>
            <a:noFill/>
            <a:ln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291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6374" y="0"/>
            <a:ext cx="10515600" cy="1325563"/>
          </a:xfrm>
        </p:spPr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Hit Density Without Shielding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03512" y="4797152"/>
            <a:ext cx="8784976" cy="1800200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 smtClean="0">
                <a:solidFill>
                  <a:srgbClr val="002060"/>
                </a:solidFill>
              </a:rPr>
              <a:t>Synchrotron radiation is the most important issue because of the huge photon flux</a:t>
            </a:r>
          </a:p>
          <a:p>
            <a:r>
              <a:rPr lang="en-US" altLang="zh-CN" dirty="0" smtClean="0">
                <a:solidFill>
                  <a:srgbClr val="002060"/>
                </a:solidFill>
              </a:rPr>
              <a:t>The </a:t>
            </a:r>
            <a:r>
              <a:rPr lang="en-US" altLang="zh-CN" dirty="0" err="1" smtClean="0">
                <a:solidFill>
                  <a:srgbClr val="002060"/>
                </a:solidFill>
              </a:rPr>
              <a:t>beamstrahlung</a:t>
            </a:r>
            <a:r>
              <a:rPr lang="en-US" altLang="zh-CN" dirty="0" smtClean="0">
                <a:solidFill>
                  <a:srgbClr val="002060"/>
                </a:solidFill>
              </a:rPr>
              <a:t> </a:t>
            </a:r>
            <a:r>
              <a:rPr lang="en-US" altLang="zh-CN" dirty="0">
                <a:solidFill>
                  <a:srgbClr val="002060"/>
                </a:solidFill>
              </a:rPr>
              <a:t>in the partial double </a:t>
            </a:r>
            <a:r>
              <a:rPr lang="en-US" altLang="zh-CN" dirty="0" smtClean="0">
                <a:solidFill>
                  <a:srgbClr val="002060"/>
                </a:solidFill>
              </a:rPr>
              <a:t>ring might be more serious than that in single ring due to the modification of beam pipe.</a:t>
            </a:r>
          </a:p>
          <a:p>
            <a:r>
              <a:rPr lang="en-US" altLang="zh-CN" dirty="0" smtClean="0">
                <a:solidFill>
                  <a:srgbClr val="C00000"/>
                </a:solidFill>
              </a:rPr>
              <a:t>Shielding and protection are essential to reach the physical requirements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428092" y="1049432"/>
            <a:ext cx="4972165" cy="3675712"/>
            <a:chOff x="1904091" y="1052737"/>
            <a:chExt cx="4972165" cy="367571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091" y="1052737"/>
              <a:ext cx="4972165" cy="3675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600072" y="1259468"/>
              <a:ext cx="12250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</a:rPr>
                <a:t>Single Ring</a:t>
              </a:r>
              <a:endParaRPr lang="zh-CN" altLang="en-US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021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2177" y="1"/>
            <a:ext cx="10515600" cy="1052736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Methods to Suppress Background Level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19536" y="3933056"/>
            <a:ext cx="8435280" cy="2592288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002060"/>
                </a:solidFill>
              </a:rPr>
              <a:t>Synchrotron Radiation</a:t>
            </a:r>
          </a:p>
          <a:p>
            <a:pPr lvl="1"/>
            <a:r>
              <a:rPr lang="en-US" altLang="zh-CN" dirty="0" smtClean="0">
                <a:solidFill>
                  <a:srgbClr val="002060"/>
                </a:solidFill>
              </a:rPr>
              <a:t>Shielding the synchrotron photons with collimators</a:t>
            </a:r>
          </a:p>
          <a:p>
            <a:pPr lvl="1"/>
            <a:r>
              <a:rPr lang="en-US" altLang="zh-CN" dirty="0" smtClean="0">
                <a:solidFill>
                  <a:srgbClr val="002060"/>
                </a:solidFill>
              </a:rPr>
              <a:t>Let the synchrotron photons pass through the IR by well designed beam orbit.</a:t>
            </a:r>
          </a:p>
          <a:p>
            <a:r>
              <a:rPr lang="en-US" altLang="zh-CN" dirty="0" smtClean="0">
                <a:solidFill>
                  <a:srgbClr val="002060"/>
                </a:solidFill>
              </a:rPr>
              <a:t>Lost Beam Particles</a:t>
            </a:r>
          </a:p>
          <a:p>
            <a:pPr lvl="1"/>
            <a:r>
              <a:rPr lang="en-US" altLang="zh-CN" dirty="0" smtClean="0">
                <a:solidFill>
                  <a:srgbClr val="002060"/>
                </a:solidFill>
              </a:rPr>
              <a:t>Add collimators along the storage ring.</a:t>
            </a:r>
            <a:endParaRPr lang="zh-CN" altLang="en-US" dirty="0">
              <a:solidFill>
                <a:srgbClr val="002060"/>
              </a:solidFill>
            </a:endParaRPr>
          </a:p>
        </p:txBody>
      </p:sp>
      <p:pic>
        <p:nvPicPr>
          <p:cNvPr id="4098" name="Picture 2" descr="D:\Work\CEPC\Beam_Background\SynchrotronRadiation\图片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052736"/>
            <a:ext cx="410445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005184"/>
            <a:ext cx="4464496" cy="278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24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Group 2"/>
          <p:cNvGraphicFramePr>
            <a:graphicFrameLocks noGrp="1"/>
          </p:cNvGraphicFramePr>
          <p:nvPr>
            <p:ph idx="1"/>
          </p:nvPr>
        </p:nvGraphicFramePr>
        <p:xfrm>
          <a:off x="1752600" y="762000"/>
          <a:ext cx="8686800" cy="5974080"/>
        </p:xfrm>
        <a:graphic>
          <a:graphicData uri="http://schemas.openxmlformats.org/drawingml/2006/table">
            <a:tbl>
              <a:tblPr/>
              <a:tblGrid>
                <a:gridCol w="1241425"/>
                <a:gridCol w="1239838"/>
                <a:gridCol w="1241425"/>
                <a:gridCol w="1241425"/>
                <a:gridCol w="1241425"/>
                <a:gridCol w="1239837"/>
                <a:gridCol w="1241425"/>
              </a:tblGrid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bend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quad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sext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bend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quad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sext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Dx(mm)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Dy(mm)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Tilt(mrad)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B*L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3e-4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3e-4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2e-3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5e-4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5e-4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4e-3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quadrupole(s)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3e-4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8e-4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sextupole(s)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6e-4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5e-5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2e-4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6e-4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Octupole(s)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7e-5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6e-4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7e-5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5e-4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1.7e-3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Decapole(s)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5e-4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9e-5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2e-4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1.3e-4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6.9e-4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3.4e-3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Dodecapole(s)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6e-4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5e-4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1.4e-4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1e-3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6.5e-3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Quadrupole(r)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1e-4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3e-4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2e-4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Sextupole(r)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1e-4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1e-4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3e-3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2.9e-4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1.2e-3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Multipole(r)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1e-4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1e-4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3e-4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2e-4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1e-3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2e-2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56" name="Text Box 116"/>
          <p:cNvSpPr txBox="1">
            <a:spLocks noChangeArrowheads="1"/>
          </p:cNvSpPr>
          <p:nvPr/>
        </p:nvSpPr>
        <p:spPr bwMode="auto">
          <a:xfrm>
            <a:off x="4267200" y="2286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chemeClr val="accent2"/>
                </a:solidFill>
              </a:rPr>
              <a:t>BEPCII</a:t>
            </a:r>
          </a:p>
        </p:txBody>
      </p:sp>
      <p:sp>
        <p:nvSpPr>
          <p:cNvPr id="10357" name="Text Box 117"/>
          <p:cNvSpPr txBox="1">
            <a:spLocks noChangeArrowheads="1"/>
          </p:cNvSpPr>
          <p:nvPr/>
        </p:nvSpPr>
        <p:spPr bwMode="auto">
          <a:xfrm>
            <a:off x="7696200" y="2286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</a:rPr>
              <a:t>CEPC</a:t>
            </a:r>
          </a:p>
        </p:txBody>
      </p:sp>
    </p:spTree>
    <p:extLst>
      <p:ext uri="{BB962C8B-B14F-4D97-AF65-F5344CB8AC3E}">
        <p14:creationId xmlns:p14="http://schemas.microsoft.com/office/powerpoint/2010/main" val="27293581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8" name="Picture 1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82" y="1052737"/>
            <a:ext cx="1837859" cy="122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0" y="-184666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标题 20"/>
          <p:cNvSpPr>
            <a:spLocks noGrp="1"/>
          </p:cNvSpPr>
          <p:nvPr>
            <p:ph type="title"/>
          </p:nvPr>
        </p:nvSpPr>
        <p:spPr>
          <a:xfrm>
            <a:off x="518710" y="-44079"/>
            <a:ext cx="10515600" cy="1235306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Preliminary Design of Collimators</a:t>
            </a:r>
            <a:endParaRPr lang="zh-CN" altLang="en-US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内容占位符 23"/>
              <p:cNvSpPr>
                <a:spLocks noGrp="1"/>
              </p:cNvSpPr>
              <p:nvPr>
                <p:ph idx="1"/>
              </p:nvPr>
            </p:nvSpPr>
            <p:spPr>
              <a:xfrm>
                <a:off x="1708732" y="1052736"/>
                <a:ext cx="4747309" cy="309634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altLang="zh-CN" dirty="0" smtClean="0">
                    <a:solidFill>
                      <a:srgbClr val="002060"/>
                    </a:solidFill>
                  </a:rPr>
                  <a:t>Shape and Material</a:t>
                </a:r>
              </a:p>
              <a:p>
                <a:pPr lvl="1"/>
                <a:r>
                  <a:rPr lang="en-US" altLang="zh-CN" dirty="0" smtClean="0">
                    <a:solidFill>
                      <a:srgbClr val="002060"/>
                    </a:solidFill>
                  </a:rPr>
                  <a:t>Trapezium</a:t>
                </a:r>
              </a:p>
              <a:p>
                <a:pPr lvl="1"/>
                <a:r>
                  <a:rPr lang="en-US" altLang="zh-CN" dirty="0" smtClean="0">
                    <a:solidFill>
                      <a:srgbClr val="002060"/>
                    </a:solidFill>
                  </a:rPr>
                  <a:t>Tungsten</a:t>
                </a:r>
              </a:p>
              <a:p>
                <a:pPr lvl="1"/>
                <a:endParaRPr lang="en-US" altLang="zh-CN" dirty="0" smtClean="0"/>
              </a:p>
              <a:p>
                <a:r>
                  <a:rPr lang="en-US" altLang="zh-CN" dirty="0" smtClean="0">
                    <a:solidFill>
                      <a:srgbClr val="002060"/>
                    </a:solidFill>
                  </a:rPr>
                  <a:t>Position and Aperture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lang="en-US" altLang="zh-CN" dirty="0" smtClean="0">
                  <a:solidFill>
                    <a:srgbClr val="002060"/>
                  </a:solidFill>
                </a:endParaRPr>
              </a:p>
              <a:p>
                <a:pPr lvl="1"/>
                <a:r>
                  <a:rPr lang="en-US" altLang="zh-CN" dirty="0" smtClean="0">
                    <a:solidFill>
                      <a:srgbClr val="002060"/>
                    </a:solidFill>
                  </a:rPr>
                  <a:t>Stop efficiency </a:t>
                </a:r>
                <a:r>
                  <a:rPr lang="en-US" altLang="zh-CN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en-US" altLang="zh-CN" dirty="0" smtClean="0">
                    <a:solidFill>
                      <a:srgbClr val="00B050"/>
                    </a:solidFill>
                  </a:rPr>
                  <a:t>Upper limit</a:t>
                </a:r>
              </a:p>
              <a:p>
                <a:pPr lvl="1"/>
                <a:r>
                  <a:rPr lang="en-US" altLang="zh-CN" dirty="0" smtClean="0">
                    <a:solidFill>
                      <a:srgbClr val="002060"/>
                    </a:solidFill>
                  </a:rPr>
                  <a:t>TMCI (Transverse </a:t>
                </a:r>
                <a:r>
                  <a:rPr lang="en-US" altLang="zh-CN" dirty="0">
                    <a:solidFill>
                      <a:srgbClr val="002060"/>
                    </a:solidFill>
                  </a:rPr>
                  <a:t>mode coupling </a:t>
                </a:r>
                <a:r>
                  <a:rPr lang="en-US" altLang="zh-CN" dirty="0" smtClean="0">
                    <a:solidFill>
                      <a:srgbClr val="002060"/>
                    </a:solidFill>
                  </a:rPr>
                  <a:t>instability) </a:t>
                </a:r>
                <a:r>
                  <a:rPr lang="en-US" altLang="zh-CN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en-US" altLang="zh-CN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Lower limit</a:t>
                </a:r>
                <a:endParaRPr lang="en-US" altLang="zh-CN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altLang="zh-CN" dirty="0" smtClean="0">
                    <a:solidFill>
                      <a:srgbClr val="002060"/>
                    </a:solidFill>
                  </a:rPr>
                  <a:t>Vertical injection </a:t>
                </a:r>
                <a:r>
                  <a:rPr lang="en-US" altLang="zh-CN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en-US" altLang="zh-CN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Lower limit</a:t>
                </a:r>
                <a:endParaRPr lang="en-US" altLang="zh-CN" dirty="0">
                  <a:solidFill>
                    <a:srgbClr val="FF0000"/>
                  </a:solidFill>
                </a:endParaRPr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24" name="内容占位符 2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08732" y="1052736"/>
                <a:ext cx="4747309" cy="3096344"/>
              </a:xfrm>
              <a:blipFill rotWithShape="0">
                <a:blip r:embed="rId4"/>
                <a:stretch>
                  <a:fillRect l="-1926" t="-51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组合 25"/>
          <p:cNvGrpSpPr/>
          <p:nvPr/>
        </p:nvGrpSpPr>
        <p:grpSpPr>
          <a:xfrm>
            <a:off x="1859430" y="4291276"/>
            <a:ext cx="3771302" cy="865917"/>
            <a:chOff x="-1069378" y="3776334"/>
            <a:chExt cx="3771302" cy="865917"/>
          </a:xfrm>
        </p:grpSpPr>
        <p:graphicFrame>
          <p:nvGraphicFramePr>
            <p:cNvPr id="7" name="对象 6"/>
            <p:cNvGraphicFramePr>
              <a:graphicFrameLocks noChangeAspect="1"/>
            </p:cNvGraphicFramePr>
            <p:nvPr>
              <p:extLst/>
            </p:nvPr>
          </p:nvGraphicFramePr>
          <p:xfrm>
            <a:off x="699055" y="3776334"/>
            <a:ext cx="2002869" cy="8659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9" name="Equation" r:id="rId5" imgW="1244060" imgH="495085" progId="Equation.DSMT4">
                    <p:embed/>
                  </p:oleObj>
                </mc:Choice>
                <mc:Fallback>
                  <p:oleObj name="Equation" r:id="rId5" imgW="1244060" imgH="49508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9055" y="3776334"/>
                          <a:ext cx="2002869" cy="86591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extBox 24"/>
            <p:cNvSpPr txBox="1"/>
            <p:nvPr/>
          </p:nvSpPr>
          <p:spPr>
            <a:xfrm>
              <a:off x="-1069378" y="3971777"/>
              <a:ext cx="1768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en-US" altLang="zh-CN" b="1" dirty="0">
                  <a:solidFill>
                    <a:srgbClr val="00B050"/>
                  </a:solidFill>
                </a:rPr>
                <a:t>Upper Limit:  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221956" y="5489324"/>
            <a:ext cx="3050508" cy="603973"/>
            <a:chOff x="5735692" y="3238626"/>
            <a:chExt cx="2818020" cy="603973"/>
          </a:xfrm>
        </p:grpSpPr>
        <p:graphicFrame>
          <p:nvGraphicFramePr>
            <p:cNvPr id="20" name="对象 19"/>
            <p:cNvGraphicFramePr>
              <a:graphicFrameLocks noChangeAspect="1"/>
            </p:cNvGraphicFramePr>
            <p:nvPr>
              <p:extLst/>
            </p:nvPr>
          </p:nvGraphicFramePr>
          <p:xfrm>
            <a:off x="7092280" y="3238626"/>
            <a:ext cx="1461432" cy="6039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0" name="Equation" r:id="rId7" imgW="748975" imgH="266584" progId="Equation.DSMT4">
                    <p:embed/>
                  </p:oleObj>
                </mc:Choice>
                <mc:Fallback>
                  <p:oleObj name="Equation" r:id="rId7" imgW="748975" imgH="26658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92280" y="3238626"/>
                          <a:ext cx="1461432" cy="60397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TextBox 29"/>
            <p:cNvSpPr txBox="1"/>
            <p:nvPr/>
          </p:nvSpPr>
          <p:spPr>
            <a:xfrm>
              <a:off x="5735692" y="3370278"/>
              <a:ext cx="13197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en-US" altLang="zh-CN" b="1" dirty="0">
                  <a:solidFill>
                    <a:srgbClr val="FF0000"/>
                  </a:solidFill>
                </a:rPr>
                <a:t>Injection: 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859430" y="5191299"/>
            <a:ext cx="5121840" cy="1190029"/>
            <a:chOff x="-901304" y="4934291"/>
            <a:chExt cx="4821869" cy="1190029"/>
          </a:xfrm>
        </p:grpSpPr>
        <p:graphicFrame>
          <p:nvGraphicFramePr>
            <p:cNvPr id="15" name="对象 14"/>
            <p:cNvGraphicFramePr>
              <a:graphicFrameLocks noChangeAspect="1"/>
            </p:cNvGraphicFramePr>
            <p:nvPr>
              <p:extLst/>
            </p:nvPr>
          </p:nvGraphicFramePr>
          <p:xfrm>
            <a:off x="166914" y="4934291"/>
            <a:ext cx="3753651" cy="11900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1" name="Equation" r:id="rId9" imgW="1981200" imgH="736600" progId="Equation.DSMT4">
                    <p:embed/>
                  </p:oleObj>
                </mc:Choice>
                <mc:Fallback>
                  <p:oleObj name="Equation" r:id="rId9" imgW="1981200" imgH="736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6914" y="4934291"/>
                          <a:ext cx="3753651" cy="119002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TextBox 26"/>
            <p:cNvSpPr txBox="1"/>
            <p:nvPr/>
          </p:nvSpPr>
          <p:spPr>
            <a:xfrm>
              <a:off x="-901304" y="5394949"/>
              <a:ext cx="1024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en-US" altLang="zh-CN" b="1" dirty="0">
                  <a:solidFill>
                    <a:srgbClr val="FF0000"/>
                  </a:solidFill>
                </a:rPr>
                <a:t>TMCI: 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440720" y="1333422"/>
            <a:ext cx="4119777" cy="3463730"/>
            <a:chOff x="4954618" y="1333422"/>
            <a:chExt cx="4119777" cy="3463730"/>
          </a:xfrm>
        </p:grpSpPr>
        <p:pic>
          <p:nvPicPr>
            <p:cNvPr id="8344" name="Picture 2200" descr="C:\Users\xiuql\Documents\Tencent Files\939142674\Image\C2C\GMV8F1{HDR@R__`B_0A_`WV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4618" y="1333422"/>
              <a:ext cx="4119777" cy="3463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6660232" y="2401232"/>
              <a:ext cx="16654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002060"/>
                  </a:solidFill>
                </a:rPr>
                <a:t>Feasible Region</a:t>
              </a:r>
              <a:endParaRPr lang="zh-CN" altLang="en-US" b="1" dirty="0">
                <a:solidFill>
                  <a:srgbClr val="00206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697956" y="1906635"/>
              <a:ext cx="907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002060"/>
                  </a:solidFill>
                </a:rPr>
                <a:t>Vertical</a:t>
              </a:r>
              <a:endParaRPr lang="zh-CN" altLang="en-US" b="1" dirty="0">
                <a:solidFill>
                  <a:srgbClr val="00206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7014506" y="3284984"/>
                  <a:ext cx="14591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𝐼𝑃</m:t>
                            </m:r>
                          </m:sub>
                        </m:sSub>
                        <m:r>
                          <a:rPr lang="en-US" altLang="zh-CN" i="1">
                            <a:latin typeface="Cambria Math"/>
                          </a:rPr>
                          <m:t>=12</m:t>
                        </m:r>
                        <m:r>
                          <a:rPr lang="en-US" altLang="zh-CN" i="1">
                            <a:latin typeface="Cambria Math"/>
                          </a:rPr>
                          <m:t>𝑚𝑚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4506" y="3284984"/>
                  <a:ext cx="1459117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3175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08543" y="-98224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Effects of Collimators to Lost Particles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1703512" y="4876802"/>
            <a:ext cx="8229600" cy="1833073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002060"/>
                </a:solidFill>
              </a:rPr>
              <a:t>The hit density due to lost particles at VTX are significantly suppressed by collimators</a:t>
            </a:r>
          </a:p>
          <a:p>
            <a:r>
              <a:rPr lang="en-US" altLang="zh-CN" dirty="0" smtClean="0"/>
              <a:t>Shielding of other backgrounds are under studying</a:t>
            </a:r>
            <a:endParaRPr lang="zh-CN" altLang="en-US" dirty="0">
              <a:solidFill>
                <a:srgbClr val="002060"/>
              </a:solidFill>
            </a:endParaRPr>
          </a:p>
        </p:txBody>
      </p:sp>
      <p:pic>
        <p:nvPicPr>
          <p:cNvPr id="2050" name="Picture 2" descr="D:\Work\CEPC\Beam_Background\RadiativeBhabha\data\RBB20160306\Diagram\Analysis\RBB_HitDens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156609"/>
            <a:ext cx="4392488" cy="318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Work\CEPC\Beam_Background\RadiativeBhabha\data\RBB20160306\Diagram\Analysis\BS_HitDensity_N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156610"/>
            <a:ext cx="4429017" cy="320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93006" y="1412776"/>
            <a:ext cx="1858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Radiative </a:t>
            </a:r>
            <a:r>
              <a:rPr lang="en-US" altLang="zh-CN" b="1" dirty="0" err="1"/>
              <a:t>Bhabha</a:t>
            </a:r>
            <a:endParaRPr lang="zh-CN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744073" y="1416884"/>
            <a:ext cx="1626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/>
              <a:t>Beamstrahlung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85741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746" y="0"/>
            <a:ext cx="10515600" cy="1325563"/>
          </a:xfrm>
        </p:spPr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MDI summary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14070" y="1325563"/>
            <a:ext cx="8568952" cy="5238922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002060"/>
                </a:solidFill>
              </a:rPr>
              <a:t>Single Ring</a:t>
            </a:r>
          </a:p>
          <a:p>
            <a:pPr lvl="1"/>
            <a:r>
              <a:rPr lang="en-US" altLang="zh-CN" dirty="0" smtClean="0">
                <a:solidFill>
                  <a:srgbClr val="002060"/>
                </a:solidFill>
              </a:rPr>
              <a:t>Lots of progresses have been made in: IR design, final focusing magnets, luminosity calorimeter, background estimation and detector shielding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The beam pipe design, </a:t>
            </a:r>
            <a:r>
              <a:rPr lang="en-US" altLang="zh-CN" dirty="0">
                <a:solidFill>
                  <a:srgbClr val="FF0000"/>
                </a:solidFill>
              </a:rPr>
              <a:t>m</a:t>
            </a:r>
            <a:r>
              <a:rPr lang="en-US" altLang="zh-CN" dirty="0" smtClean="0">
                <a:solidFill>
                  <a:srgbClr val="FF0000"/>
                </a:solidFill>
              </a:rPr>
              <a:t>echanics </a:t>
            </a:r>
            <a:r>
              <a:rPr lang="en-US" altLang="zh-CN" dirty="0">
                <a:solidFill>
                  <a:srgbClr val="FF0000"/>
                </a:solidFill>
              </a:rPr>
              <a:t>and </a:t>
            </a:r>
            <a:r>
              <a:rPr lang="en-US" altLang="zh-CN" dirty="0" smtClean="0">
                <a:solidFill>
                  <a:srgbClr val="FF0000"/>
                </a:solidFill>
              </a:rPr>
              <a:t>integration have not been covered yet.</a:t>
            </a:r>
          </a:p>
          <a:p>
            <a:r>
              <a:rPr lang="en-US" altLang="zh-CN" dirty="0" smtClean="0">
                <a:solidFill>
                  <a:srgbClr val="002060"/>
                </a:solidFill>
              </a:rPr>
              <a:t>Partial Double Ring</a:t>
            </a:r>
          </a:p>
          <a:p>
            <a:pPr lvl="1"/>
            <a:r>
              <a:rPr lang="en-US" altLang="zh-CN" dirty="0" smtClean="0">
                <a:solidFill>
                  <a:srgbClr val="002060"/>
                </a:solidFill>
              </a:rPr>
              <a:t>The space for beam pipe and QD0 at L* is tighter than single ring.</a:t>
            </a:r>
          </a:p>
          <a:p>
            <a:pPr lvl="1"/>
            <a:r>
              <a:rPr lang="en-US" altLang="zh-CN" dirty="0" smtClean="0">
                <a:solidFill>
                  <a:srgbClr val="002060"/>
                </a:solidFill>
              </a:rPr>
              <a:t>The pressure of suppressing background level in detector is higher than single ring.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The beam pipe design, mechanics and integration have not been covered yet.</a:t>
            </a:r>
          </a:p>
          <a:p>
            <a:pPr lvl="1"/>
            <a:endParaRPr lang="en-US" altLang="zh-CN" dirty="0" smtClean="0">
              <a:solidFill>
                <a:srgbClr val="002060"/>
              </a:solidFill>
            </a:endParaRP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007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0784" y="1166313"/>
            <a:ext cx="10515600" cy="3823697"/>
          </a:xfrm>
        </p:spPr>
        <p:txBody>
          <a:bodyPr>
            <a:normAutofit/>
          </a:bodyPr>
          <a:lstStyle/>
          <a:p>
            <a:pPr algn="ctr"/>
            <a:r>
              <a:rPr lang="en-US" altLang="zh-CN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Thank  you</a:t>
            </a:r>
            <a:endParaRPr lang="zh-CN" alt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06477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Magnet requirement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 smtClean="0">
                <a:effectLst/>
              </a:rPr>
              <a:t>二四六极铁的准直能做到几十个微米（比如30个微米算很好了）</a:t>
            </a:r>
            <a:endParaRPr lang="en-US" altLang="zh-CN" dirty="0" smtClean="0">
              <a:effectLst/>
            </a:endParaRPr>
          </a:p>
          <a:p>
            <a:r>
              <a:rPr lang="zh-CN" altLang="zh-CN" dirty="0" smtClean="0">
                <a:effectLst/>
              </a:rPr>
              <a:t>校正子二极铁一般提磁场均匀度，约在1%量级。</a:t>
            </a:r>
            <a:endParaRPr lang="en-US" altLang="zh-CN" dirty="0" smtClean="0">
              <a:effectLst/>
            </a:endParaRPr>
          </a:p>
          <a:p>
            <a:r>
              <a:rPr lang="zh-CN" altLang="zh-CN" dirty="0" smtClean="0">
                <a:effectLst/>
              </a:rPr>
              <a:t>磁铁的场强误差一般不提（因调整电流即可调节场的大小）</a:t>
            </a:r>
            <a:endParaRPr lang="en-US" altLang="zh-CN" dirty="0" smtClean="0">
              <a:effectLst/>
            </a:endParaRPr>
          </a:p>
          <a:p>
            <a:r>
              <a:rPr lang="zh-CN" altLang="zh-CN" dirty="0" smtClean="0">
                <a:effectLst/>
              </a:rPr>
              <a:t>高阶场误差达到万分之二已经非常好了</a:t>
            </a:r>
            <a:r>
              <a:rPr lang="en-US" altLang="zh-CN" dirty="0" smtClean="0">
                <a:effectLst/>
              </a:rPr>
              <a:t>, </a:t>
            </a:r>
            <a:r>
              <a:rPr lang="zh-CN" altLang="zh-CN" dirty="0" smtClean="0">
                <a:effectLst/>
              </a:rPr>
              <a:t>具体每一高阶场还有差异，越低阶的高阶场越难做好。</a:t>
            </a:r>
            <a:endParaRPr lang="en-US" altLang="zh-CN" dirty="0" smtClean="0">
              <a:effectLst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2434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Multipole errors Source 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</a:rPr>
              <a:t>Multipole error from two parts: </a:t>
            </a:r>
          </a:p>
          <a:p>
            <a:pPr lvl="3"/>
            <a:r>
              <a:rPr lang="en-US" altLang="zh-CN" sz="2800" dirty="0" smtClean="0">
                <a:solidFill>
                  <a:srgbClr val="0070C0"/>
                </a:solidFill>
              </a:rPr>
              <a:t>Systematic</a:t>
            </a:r>
            <a:r>
              <a:rPr lang="en-US" altLang="zh-CN" sz="2800" dirty="0" smtClean="0"/>
              <a:t>: </a:t>
            </a:r>
            <a:r>
              <a:rPr lang="en-US" altLang="zh-CN" sz="2800" dirty="0"/>
              <a:t>intrinsic during the manufacture</a:t>
            </a:r>
            <a:endParaRPr lang="en-US" altLang="zh-CN" sz="2800" dirty="0" smtClean="0"/>
          </a:p>
          <a:p>
            <a:pPr lvl="3"/>
            <a:r>
              <a:rPr lang="en-US" altLang="zh-CN" sz="2800" dirty="0" smtClean="0">
                <a:solidFill>
                  <a:srgbClr val="0070C0"/>
                </a:solidFill>
              </a:rPr>
              <a:t>Random</a:t>
            </a:r>
            <a:r>
              <a:rPr lang="en-US" altLang="zh-CN" sz="2800" dirty="0" smtClean="0"/>
              <a:t>: </a:t>
            </a:r>
            <a:r>
              <a:rPr lang="en-US" altLang="zh-CN" sz="2800" dirty="0"/>
              <a:t>Due to the differences between individuals, the field components in the lattice elements may have random errors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43711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714103" y="215900"/>
            <a:ext cx="1018032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dirty="0" smtClean="0">
                <a:solidFill>
                  <a:srgbClr val="7030A0"/>
                </a:solidFill>
              </a:rPr>
              <a:t>Multipole errors effect on DA in CEPC single ring</a:t>
            </a:r>
            <a:endParaRPr lang="zh-CN" altLang="en-US" dirty="0" smtClean="0">
              <a:solidFill>
                <a:srgbClr val="7030A0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1441606"/>
              </p:ext>
            </p:extLst>
          </p:nvPr>
        </p:nvGraphicFramePr>
        <p:xfrm>
          <a:off x="905691" y="1001383"/>
          <a:ext cx="9544593" cy="3744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圆角矩形 4"/>
          <p:cNvSpPr/>
          <p:nvPr/>
        </p:nvSpPr>
        <p:spPr>
          <a:xfrm>
            <a:off x="714103" y="4058194"/>
            <a:ext cx="10694126" cy="25854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noFill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49532" y="4178573"/>
            <a:ext cx="843207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srgbClr val="0070C0"/>
                </a:solidFill>
              </a:rPr>
              <a:t>Off-momentum DA is not changed obviously, with 2% </a:t>
            </a:r>
            <a:r>
              <a:rPr lang="en-US" altLang="zh-CN" dirty="0" smtClean="0">
                <a:solidFill>
                  <a:srgbClr val="0070C0"/>
                </a:solidFill>
              </a:rPr>
              <a:t>(2~3</a:t>
            </a:r>
            <a:r>
              <a:rPr lang="el-GR" altLang="zh-CN" dirty="0" smtClean="0">
                <a:solidFill>
                  <a:srgbClr val="0070C0"/>
                </a:solidFill>
              </a:rPr>
              <a:t>σ</a:t>
            </a:r>
            <a:r>
              <a:rPr lang="en-US" altLang="zh-CN" baseline="-25000" dirty="0">
                <a:solidFill>
                  <a:srgbClr val="0070C0"/>
                </a:solidFill>
              </a:rPr>
              <a:t>x</a:t>
            </a:r>
            <a:r>
              <a:rPr lang="en-US" altLang="zh-CN" dirty="0">
                <a:solidFill>
                  <a:srgbClr val="0070C0"/>
                </a:solidFill>
              </a:rPr>
              <a:t>, 1</a:t>
            </a:r>
            <a:r>
              <a:rPr lang="en-US" altLang="zh-CN" dirty="0" smtClean="0">
                <a:solidFill>
                  <a:srgbClr val="0070C0"/>
                </a:solidFill>
              </a:rPr>
              <a:t>5~20</a:t>
            </a:r>
            <a:r>
              <a:rPr lang="el-GR" altLang="zh-CN" dirty="0" smtClean="0">
                <a:solidFill>
                  <a:srgbClr val="0070C0"/>
                </a:solidFill>
              </a:rPr>
              <a:t>σ</a:t>
            </a:r>
            <a:r>
              <a:rPr lang="en-US" altLang="zh-CN" baseline="-25000" dirty="0">
                <a:solidFill>
                  <a:srgbClr val="0070C0"/>
                </a:solidFill>
              </a:rPr>
              <a:t>y</a:t>
            </a:r>
            <a:r>
              <a:rPr lang="en-US" altLang="zh-CN" dirty="0">
                <a:solidFill>
                  <a:srgbClr val="0070C0"/>
                </a:solidFill>
              </a:rPr>
              <a:t>), on-momentum </a:t>
            </a:r>
            <a:r>
              <a:rPr lang="en-US" altLang="zh-CN" dirty="0" smtClean="0">
                <a:solidFill>
                  <a:srgbClr val="0070C0"/>
                </a:solidFill>
              </a:rPr>
              <a:t>DA in vertical </a:t>
            </a:r>
            <a:r>
              <a:rPr lang="en-US" altLang="zh-CN" dirty="0">
                <a:solidFill>
                  <a:srgbClr val="0070C0"/>
                </a:solidFill>
              </a:rPr>
              <a:t>is reduced to one third of the original.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Tune is kept, no effect on tune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Orbit is kept to be zero, no effect on orbit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Bend is set to be bend, but quadrupole and </a:t>
            </a:r>
            <a:r>
              <a:rPr lang="en-US" altLang="zh-CN" dirty="0" err="1"/>
              <a:t>sextupole</a:t>
            </a:r>
            <a:r>
              <a:rPr lang="en-US" altLang="zh-CN" dirty="0"/>
              <a:t> are set to be MULT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Tracking in 240 turns, Coupling factor </a:t>
            </a:r>
            <a:r>
              <a:rPr lang="en-US" altLang="zh-CN" dirty="0">
                <a:sym typeface="Symbol"/>
              </a:rPr>
              <a:t></a:t>
            </a:r>
            <a:r>
              <a:rPr lang="en-US" altLang="zh-CN" dirty="0"/>
              <a:t>=0.003 for </a:t>
            </a:r>
            <a:r>
              <a:rPr lang="en-US" altLang="zh-CN" dirty="0" err="1"/>
              <a:t>emitty</a:t>
            </a:r>
            <a:endParaRPr lang="en-US" altLang="zh-CN" dirty="0"/>
          </a:p>
          <a:p>
            <a:pPr marL="285750" indent="-285750">
              <a:buSzPct val="50000"/>
              <a:buFont typeface="Wingdings" panose="05000000000000000000" pitchFamily="2" charset="2"/>
              <a:buChar char="l"/>
              <a:defRPr/>
            </a:pPr>
            <a:r>
              <a:rPr lang="en-US" altLang="zh-CN" dirty="0">
                <a:solidFill>
                  <a:srgbClr val="FF0000"/>
                </a:solidFill>
              </a:rPr>
              <a:t>Multipole errors can not be cured during commissioning, but could be accepted due to the not obvious change of off-momentum DA.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184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>
          <a:xfrm>
            <a:off x="261257" y="152400"/>
            <a:ext cx="12009119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dirty="0" smtClean="0">
                <a:solidFill>
                  <a:srgbClr val="7030A0"/>
                </a:solidFill>
              </a:rPr>
              <a:t>Multipole errors effect on DA in CEPC PDRv1</a:t>
            </a:r>
            <a:endParaRPr lang="zh-CN" altLang="en-US" dirty="0" smtClean="0">
              <a:solidFill>
                <a:srgbClr val="7030A0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9363262"/>
              </p:ext>
            </p:extLst>
          </p:nvPr>
        </p:nvGraphicFramePr>
        <p:xfrm>
          <a:off x="1123406" y="1227909"/>
          <a:ext cx="9525000" cy="4043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20" name="文本框 4"/>
          <p:cNvSpPr txBox="1">
            <a:spLocks noChangeArrowheads="1"/>
          </p:cNvSpPr>
          <p:nvPr/>
        </p:nvSpPr>
        <p:spPr bwMode="auto">
          <a:xfrm>
            <a:off x="2254610" y="5201670"/>
            <a:ext cx="7493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4313" indent="-2143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 sz="1800" dirty="0" err="1">
                <a:solidFill>
                  <a:srgbClr val="FF0000"/>
                </a:solidFill>
              </a:rPr>
              <a:t>Multipole</a:t>
            </a:r>
            <a:r>
              <a:rPr lang="en-US" altLang="zh-CN" sz="1800" dirty="0">
                <a:solidFill>
                  <a:srgbClr val="FF0000"/>
                </a:solidFill>
              </a:rPr>
              <a:t> errors reduce DA a little bit , but not much. It seems to have not much effect on DA, especially of off-momentum DA.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z="1800" dirty="0">
                <a:solidFill>
                  <a:srgbClr val="FF0000"/>
                </a:solidFill>
              </a:rPr>
              <a:t>Orbit has no change due to </a:t>
            </a:r>
            <a:r>
              <a:rPr lang="en-US" altLang="zh-CN" sz="1800" dirty="0" err="1">
                <a:solidFill>
                  <a:srgbClr val="FF0000"/>
                </a:solidFill>
              </a:rPr>
              <a:t>multipole</a:t>
            </a:r>
            <a:r>
              <a:rPr lang="en-US" altLang="zh-CN" sz="1800" dirty="0">
                <a:solidFill>
                  <a:srgbClr val="FF0000"/>
                </a:solidFill>
              </a:rPr>
              <a:t> errors.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2057760" y="5098354"/>
            <a:ext cx="7886700" cy="1295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37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7030A0"/>
                </a:solidFill>
              </a:rPr>
              <a:t>Multipole errors effect on DA in CEPC </a:t>
            </a:r>
            <a:r>
              <a:rPr lang="en-US" altLang="zh-CN" dirty="0" smtClean="0">
                <a:solidFill>
                  <a:srgbClr val="7030A0"/>
                </a:solidFill>
              </a:rPr>
              <a:t>PDRv4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7228788"/>
              </p:ext>
            </p:extLst>
          </p:nvPr>
        </p:nvGraphicFramePr>
        <p:xfrm>
          <a:off x="838200" y="140761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/>
          <p:cNvSpPr/>
          <p:nvPr/>
        </p:nvSpPr>
        <p:spPr>
          <a:xfrm>
            <a:off x="1828800" y="5336066"/>
            <a:ext cx="72803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Multipole errors reduce DA a little bit , but not much. It seems to have not much effect on DA, especially of off-momentum DA.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Orbit has no change due to multipole errors.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471749" y="5181600"/>
            <a:ext cx="8072845" cy="139337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859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>
          <a:xfrm>
            <a:off x="1010194" y="196850"/>
            <a:ext cx="9194256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dirty="0" smtClean="0">
                <a:solidFill>
                  <a:srgbClr val="7030A0"/>
                </a:solidFill>
              </a:rPr>
              <a:t>Magnet field error on DA in CEPC single ring</a:t>
            </a:r>
            <a:endParaRPr lang="zh-CN" altLang="en-US" dirty="0" smtClean="0">
              <a:solidFill>
                <a:srgbClr val="7030A0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801189" y="4905376"/>
            <a:ext cx="10676707" cy="18002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6148" name="文本框 6"/>
          <p:cNvSpPr txBox="1">
            <a:spLocks noChangeArrowheads="1"/>
          </p:cNvSpPr>
          <p:nvPr/>
        </p:nvSpPr>
        <p:spPr bwMode="auto">
          <a:xfrm>
            <a:off x="1175658" y="4953000"/>
            <a:ext cx="8400144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14313" indent="-2143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 sz="1800" dirty="0"/>
              <a:t>With all (B,Q,S) B*L field errors, whole ring including FFS.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z="1800" dirty="0"/>
              <a:t>Tune has changed a lot: </a:t>
            </a:r>
            <a:r>
              <a:rPr lang="el-GR" altLang="zh-CN" sz="1800" dirty="0">
                <a:latin typeface="Calibri" panose="020F0502020204030204" pitchFamily="34" charset="0"/>
              </a:rPr>
              <a:t>μ</a:t>
            </a:r>
            <a:r>
              <a:rPr lang="en-US" altLang="zh-CN" sz="1800" baseline="-25000" dirty="0">
                <a:latin typeface="Calibri" panose="020F0502020204030204" pitchFamily="34" charset="0"/>
              </a:rPr>
              <a:t>x</a:t>
            </a:r>
            <a:r>
              <a:rPr lang="en-US" altLang="zh-CN" sz="1800" dirty="0">
                <a:latin typeface="Calibri" panose="020F0502020204030204" pitchFamily="34" charset="0"/>
              </a:rPr>
              <a:t>=</a:t>
            </a:r>
            <a:r>
              <a:rPr lang="en-US" altLang="zh-CN" sz="1800" dirty="0"/>
              <a:t>0.0510854           </a:t>
            </a:r>
            <a:r>
              <a:rPr lang="el-GR" altLang="zh-CN" sz="1800" dirty="0">
                <a:latin typeface="Calibri" panose="020F0502020204030204" pitchFamily="34" charset="0"/>
              </a:rPr>
              <a:t>μ</a:t>
            </a:r>
            <a:r>
              <a:rPr lang="en-US" altLang="zh-CN" sz="1800" baseline="-25000" dirty="0">
                <a:latin typeface="Calibri" panose="020F0502020204030204" pitchFamily="34" charset="0"/>
              </a:rPr>
              <a:t>y</a:t>
            </a:r>
            <a:r>
              <a:rPr lang="en-US" altLang="zh-CN" sz="1800" dirty="0">
                <a:latin typeface="Calibri" panose="020F0502020204030204" pitchFamily="34" charset="0"/>
              </a:rPr>
              <a:t>=</a:t>
            </a:r>
            <a:r>
              <a:rPr lang="en-US" altLang="zh-CN" sz="1800" dirty="0"/>
              <a:t> 0.1526778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z="1800" dirty="0"/>
              <a:t>Orbit correction and tune adjust are needed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z="1800" dirty="0"/>
              <a:t>Bend set to bend, and Quad and Sext set to be MULT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z="1800" dirty="0"/>
              <a:t>Tracking in 240 turns, coupling factor </a:t>
            </a:r>
            <a:r>
              <a:rPr lang="el-GR" altLang="zh-CN" sz="1800" dirty="0">
                <a:latin typeface="Calibri" panose="020F0502020204030204" pitchFamily="34" charset="0"/>
              </a:rPr>
              <a:t>κ</a:t>
            </a:r>
            <a:r>
              <a:rPr lang="en-US" altLang="zh-CN" sz="1800" dirty="0">
                <a:latin typeface="Calibri" panose="020F0502020204030204" pitchFamily="34" charset="0"/>
              </a:rPr>
              <a:t>=0.003 for </a:t>
            </a:r>
            <a:r>
              <a:rPr lang="el-GR" altLang="zh-CN" sz="1800" dirty="0">
                <a:latin typeface="Calibri" panose="020F0502020204030204" pitchFamily="34" charset="0"/>
              </a:rPr>
              <a:t>ε</a:t>
            </a:r>
            <a:r>
              <a:rPr lang="en-US" altLang="zh-CN" sz="1800" baseline="-25000" dirty="0">
                <a:latin typeface="Calibri" panose="020F0502020204030204" pitchFamily="34" charset="0"/>
              </a:rPr>
              <a:t>y</a:t>
            </a:r>
          </a:p>
          <a:p>
            <a:pPr eaLnBrk="1" hangingPunct="1">
              <a:spcBef>
                <a:spcPct val="0"/>
              </a:spcBef>
              <a:buSzPct val="50000"/>
              <a:buFont typeface="Wingdings" panose="05000000000000000000" pitchFamily="2" charset="2"/>
              <a:buChar char="l"/>
            </a:pPr>
            <a:r>
              <a:rPr lang="en-US" altLang="zh-CN" sz="1800" dirty="0">
                <a:solidFill>
                  <a:srgbClr val="FF0000"/>
                </a:solidFill>
                <a:latin typeface="Calibri" panose="020F0502020204030204" pitchFamily="34" charset="0"/>
              </a:rPr>
              <a:t>Could be cured by adjusting the current during commissioning</a:t>
            </a:r>
            <a:endParaRPr lang="en-US" altLang="zh-CN" sz="1800" dirty="0"/>
          </a:p>
          <a:p>
            <a:pPr eaLnBrk="1" hangingPunct="1">
              <a:spcBef>
                <a:spcPct val="0"/>
              </a:spcBef>
            </a:pPr>
            <a:endParaRPr lang="zh-CN" altLang="en-US" sz="1800" dirty="0"/>
          </a:p>
        </p:txBody>
      </p:sp>
      <p:pic>
        <p:nvPicPr>
          <p:cNvPr id="6149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734" y="1219200"/>
            <a:ext cx="4883270" cy="3314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75" y="1411289"/>
            <a:ext cx="4404801" cy="257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内容占位符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1" y="2603864"/>
            <a:ext cx="3824510" cy="2196738"/>
          </a:xfrm>
        </p:spPr>
      </p:pic>
      <p:sp>
        <p:nvSpPr>
          <p:cNvPr id="6152" name="文本框 2"/>
          <p:cNvSpPr txBox="1">
            <a:spLocks noChangeArrowheads="1"/>
          </p:cNvSpPr>
          <p:nvPr/>
        </p:nvSpPr>
        <p:spPr bwMode="auto">
          <a:xfrm>
            <a:off x="1243148" y="1573060"/>
            <a:ext cx="914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200" dirty="0">
                <a:solidFill>
                  <a:srgbClr val="FF0066"/>
                </a:solidFill>
              </a:rPr>
              <a:t>no error</a:t>
            </a:r>
            <a:endParaRPr lang="zh-CN" altLang="en-US" sz="12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2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>
          <a:xfrm>
            <a:off x="618308" y="216694"/>
            <a:ext cx="10833463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dirty="0" smtClean="0">
                <a:solidFill>
                  <a:srgbClr val="7030A0"/>
                </a:solidFill>
              </a:rPr>
              <a:t>Magnet field error on DA in CEPC partial double ring</a:t>
            </a:r>
            <a:endParaRPr lang="zh-CN" altLang="en-US" dirty="0" smtClean="0">
              <a:solidFill>
                <a:srgbClr val="7030A0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/>
          </p:nvPr>
        </p:nvGraphicFramePr>
        <p:xfrm>
          <a:off x="1210491" y="2008188"/>
          <a:ext cx="10371909" cy="2874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圆角矩形 4"/>
          <p:cNvSpPr/>
          <p:nvPr/>
        </p:nvSpPr>
        <p:spPr>
          <a:xfrm>
            <a:off x="687977" y="4998720"/>
            <a:ext cx="10241280" cy="1783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endParaRPr lang="en-US" altLang="zh-CN" dirty="0"/>
          </a:p>
        </p:txBody>
      </p:sp>
      <p:sp>
        <p:nvSpPr>
          <p:cNvPr id="8197" name="文本框 6"/>
          <p:cNvSpPr txBox="1">
            <a:spLocks noChangeArrowheads="1"/>
          </p:cNvSpPr>
          <p:nvPr/>
        </p:nvSpPr>
        <p:spPr bwMode="auto">
          <a:xfrm>
            <a:off x="1105988" y="4998720"/>
            <a:ext cx="868652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14313" indent="-2143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 sz="1800" dirty="0"/>
              <a:t>With bending magnet field errors, horizontal orbit has changed a lot, but vertical has no change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z="1800" dirty="0"/>
              <a:t>Tune has changed to be an integer resonance, beam is not stable.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z="1800" dirty="0"/>
              <a:t>Orbit correction is needed in horizontal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z="1800" dirty="0"/>
              <a:t>Tracking in 240 turns, coupling factor </a:t>
            </a:r>
            <a:r>
              <a:rPr lang="el-GR" altLang="zh-CN" sz="1800" dirty="0">
                <a:latin typeface="Calibri" panose="020F0502020204030204" pitchFamily="34" charset="0"/>
              </a:rPr>
              <a:t>κ</a:t>
            </a:r>
            <a:r>
              <a:rPr lang="en-US" altLang="zh-CN" sz="1800" dirty="0">
                <a:latin typeface="Calibri" panose="020F0502020204030204" pitchFamily="34" charset="0"/>
              </a:rPr>
              <a:t>=0.003 for </a:t>
            </a:r>
            <a:r>
              <a:rPr lang="el-GR" altLang="zh-CN" sz="1800" dirty="0">
                <a:latin typeface="Calibri" panose="020F0502020204030204" pitchFamily="34" charset="0"/>
              </a:rPr>
              <a:t>ε</a:t>
            </a:r>
            <a:r>
              <a:rPr lang="en-US" altLang="zh-CN" sz="1800" baseline="-25000" dirty="0">
                <a:latin typeface="Calibri" panose="020F0502020204030204" pitchFamily="34" charset="0"/>
              </a:rPr>
              <a:t>y  </a:t>
            </a:r>
            <a:endParaRPr lang="en-US" altLang="zh-CN" sz="18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CN" sz="1800" dirty="0">
                <a:solidFill>
                  <a:srgbClr val="FF0000"/>
                </a:solidFill>
                <a:latin typeface="Calibri" panose="020F0502020204030204" pitchFamily="34" charset="0"/>
              </a:rPr>
              <a:t>Could be cured by adjusting the current during commissioning</a:t>
            </a:r>
          </a:p>
          <a:p>
            <a:pPr eaLnBrk="1" hangingPunct="1">
              <a:spcBef>
                <a:spcPct val="0"/>
              </a:spcBef>
            </a:pPr>
            <a:endParaRPr lang="zh-CN" altLang="en-US" sz="1800" baseline="-25000" dirty="0"/>
          </a:p>
        </p:txBody>
      </p:sp>
      <p:sp>
        <p:nvSpPr>
          <p:cNvPr id="8198" name="文本框 1"/>
          <p:cNvSpPr txBox="1">
            <a:spLocks noChangeArrowheads="1"/>
          </p:cNvSpPr>
          <p:nvPr/>
        </p:nvSpPr>
        <p:spPr bwMode="auto">
          <a:xfrm>
            <a:off x="2040255" y="1629569"/>
            <a:ext cx="6324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1800" dirty="0">
                <a:solidFill>
                  <a:srgbClr val="FF0066"/>
                </a:solidFill>
              </a:rPr>
              <a:t>Main effect coming from the bending magnet</a:t>
            </a:r>
            <a:endParaRPr lang="zh-CN" altLang="en-US" sz="1800" dirty="0">
              <a:solidFill>
                <a:srgbClr val="FF0066"/>
              </a:solidFill>
            </a:endParaRPr>
          </a:p>
        </p:txBody>
      </p:sp>
      <p:pic>
        <p:nvPicPr>
          <p:cNvPr id="8199" name="内容占位符 4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77" y="2131904"/>
            <a:ext cx="2938871" cy="160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0" name="文本框 1"/>
          <p:cNvSpPr txBox="1">
            <a:spLocks noChangeArrowheads="1"/>
          </p:cNvSpPr>
          <p:nvPr/>
        </p:nvSpPr>
        <p:spPr bwMode="auto">
          <a:xfrm>
            <a:off x="903787" y="2192576"/>
            <a:ext cx="1524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rgbClr val="00B0F0"/>
                </a:solidFill>
              </a:rPr>
              <a:t>no error</a:t>
            </a:r>
            <a:endParaRPr lang="zh-CN" altLang="en-US" sz="11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4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2015</Words>
  <Application>Microsoft Office PowerPoint</Application>
  <PresentationFormat>宽屏</PresentationFormat>
  <Paragraphs>438</Paragraphs>
  <Slides>34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6" baseType="lpstr">
      <vt:lpstr>华文隶书</vt:lpstr>
      <vt:lpstr>宋体</vt:lpstr>
      <vt:lpstr>宋体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主题</vt:lpstr>
      <vt:lpstr>Equation</vt:lpstr>
      <vt:lpstr>CEPC main ring magnets’ error  effect on DA and MDI issues </vt:lpstr>
      <vt:lpstr>Outline</vt:lpstr>
      <vt:lpstr>PowerPoint 演示文稿</vt:lpstr>
      <vt:lpstr>Multipole errors Source </vt:lpstr>
      <vt:lpstr>Multipole errors effect on DA in CEPC single ring</vt:lpstr>
      <vt:lpstr>Multipole errors effect on DA in CEPC PDRv1</vt:lpstr>
      <vt:lpstr>Multipole errors effect on DA in CEPC PDRv4</vt:lpstr>
      <vt:lpstr>Magnet field error on DA in CEPC single ring</vt:lpstr>
      <vt:lpstr>Magnet field error on DA in CEPC partial double ring</vt:lpstr>
      <vt:lpstr>Orbit correction result</vt:lpstr>
      <vt:lpstr>BPM readings and correctors strength statistic</vt:lpstr>
      <vt:lpstr>DA(PDR) after orbit correction</vt:lpstr>
      <vt:lpstr>DA after orbit correction statistics</vt:lpstr>
      <vt:lpstr>CDR report goal of error study</vt:lpstr>
      <vt:lpstr>Error study plan in future</vt:lpstr>
      <vt:lpstr>Machine Detector Interface</vt:lpstr>
      <vt:lpstr>IR Layout -- Single Ring</vt:lpstr>
      <vt:lpstr>IR Layout -- Partial Double Ring</vt:lpstr>
      <vt:lpstr>Final Focusing Magnetic -- Single Ring</vt:lpstr>
      <vt:lpstr>Final Focusing Magnetic – Partial Double Ring</vt:lpstr>
      <vt:lpstr>Solenoids layout-sketch</vt:lpstr>
      <vt:lpstr>Influences on the Detector </vt:lpstr>
      <vt:lpstr>Compensating and screening solenoids</vt:lpstr>
      <vt:lpstr>Luminosity Calorimeter</vt:lpstr>
      <vt:lpstr>Source of Beam Backgrounds at CEPC</vt:lpstr>
      <vt:lpstr>Framework for Background Simulation</vt:lpstr>
      <vt:lpstr>Physical Requirement to Background Level</vt:lpstr>
      <vt:lpstr>Hit Density Without Shielding</vt:lpstr>
      <vt:lpstr>Methods to Suppress Background Level</vt:lpstr>
      <vt:lpstr>Preliminary Design of Collimators</vt:lpstr>
      <vt:lpstr>Effects of Collimators to Lost Particles</vt:lpstr>
      <vt:lpstr>MDI summary</vt:lpstr>
      <vt:lpstr>Thank  you</vt:lpstr>
      <vt:lpstr>Magnet requirement</vt:lpstr>
    </vt:vector>
  </TitlesOfParts>
  <Company>ihep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 main ring magnets’ error effect on DA and MDI issues </dc:title>
  <dc:creator>baisha</dc:creator>
  <cp:lastModifiedBy>baisha</cp:lastModifiedBy>
  <cp:revision>167</cp:revision>
  <dcterms:created xsi:type="dcterms:W3CDTF">2016-08-28T00:36:37Z</dcterms:created>
  <dcterms:modified xsi:type="dcterms:W3CDTF">2016-09-30T00:28:37Z</dcterms:modified>
</cp:coreProperties>
</file>