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</a:t>
            </a:r>
            <a:r>
              <a:rPr lang="zh-CN" altLang="en-US" dirty="0" smtClean="0"/>
              <a:t>参数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2016.09.29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894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CEPC</a:t>
            </a:r>
            <a:r>
              <a:rPr lang="zh-CN" altLang="en-US" dirty="0" smtClean="0"/>
              <a:t>局部双环（双环）参数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556792"/>
            <a:ext cx="7848872" cy="4925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/>
              <a:t>周长： </a:t>
            </a:r>
            <a:r>
              <a:rPr lang="en-US" altLang="zh-CN" sz="2000" dirty="0" smtClean="0"/>
              <a:t>61 km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CEPC</a:t>
            </a:r>
            <a:r>
              <a:rPr lang="zh-CN" altLang="en-US" sz="2000" dirty="0" smtClean="0"/>
              <a:t>局部双环方案包含</a:t>
            </a:r>
            <a:r>
              <a:rPr lang="en-US" altLang="zh-CN" sz="2000" dirty="0"/>
              <a:t>H</a:t>
            </a:r>
            <a:r>
              <a:rPr lang="zh-CN" altLang="en-US" sz="2000" dirty="0"/>
              <a:t>，</a:t>
            </a:r>
            <a:r>
              <a:rPr lang="en-US" altLang="zh-CN" sz="2000" dirty="0"/>
              <a:t>W</a:t>
            </a:r>
            <a:r>
              <a:rPr lang="zh-CN" altLang="en-US" sz="2000" dirty="0"/>
              <a:t>和</a:t>
            </a:r>
            <a:r>
              <a:rPr lang="en-US" altLang="zh-CN" sz="2000" dirty="0"/>
              <a:t>z</a:t>
            </a:r>
            <a:r>
              <a:rPr lang="zh-CN" altLang="en-US" sz="2000" dirty="0"/>
              <a:t>三种能量模式，这三种</a:t>
            </a:r>
            <a:r>
              <a:rPr lang="zh-CN" altLang="en-US" sz="2000" dirty="0" smtClean="0"/>
              <a:t>模式在</a:t>
            </a:r>
            <a:r>
              <a:rPr lang="zh-CN" altLang="en-US" sz="2000" dirty="0"/>
              <a:t>同一个对撞机上</a:t>
            </a:r>
            <a:r>
              <a:rPr lang="zh-CN" altLang="en-US" sz="2000" dirty="0" smtClean="0"/>
              <a:t>运行，</a:t>
            </a:r>
            <a:r>
              <a:rPr lang="zh-CN" altLang="en-US" sz="2000" dirty="0"/>
              <a:t>都是带交叉角的对撞模式，只是运行能量不同，以满足不同的实验物理需求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CEPC</a:t>
            </a:r>
            <a:r>
              <a:rPr lang="zh-CN" altLang="en-US" sz="2000" dirty="0" smtClean="0"/>
              <a:t>局部双环方案不需要麻花轨道</a:t>
            </a:r>
            <a:endParaRPr lang="en-US" altLang="zh-CN" sz="2000" dirty="0" smtClean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CEPC</a:t>
            </a:r>
            <a:r>
              <a:rPr lang="zh-CN" altLang="en-US" sz="2000" dirty="0" smtClean="0"/>
              <a:t>局部双环方案在</a:t>
            </a:r>
            <a:r>
              <a:rPr lang="en-US" altLang="zh-CN" sz="2000" dirty="0" smtClean="0"/>
              <a:t>Higgs</a:t>
            </a:r>
            <a:r>
              <a:rPr lang="zh-CN" altLang="en-US" sz="2000" dirty="0" smtClean="0"/>
              <a:t>能量下有两种运行模式：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）低功率模式</a:t>
            </a:r>
            <a:r>
              <a:rPr lang="en-US" altLang="zh-CN" sz="2000" dirty="0" smtClean="0"/>
              <a:t>—</a:t>
            </a:r>
            <a:r>
              <a:rPr lang="zh-CN" altLang="en-US" sz="2000" dirty="0" smtClean="0"/>
              <a:t>亮度跟</a:t>
            </a:r>
            <a:r>
              <a:rPr lang="en-US" altLang="zh-CN" sz="2000" dirty="0" err="1" smtClean="0"/>
              <a:t>PreCDR</a:t>
            </a:r>
            <a:r>
              <a:rPr lang="zh-CN" altLang="en-US" sz="2000" dirty="0" smtClean="0"/>
              <a:t>一样，束流功率降低</a:t>
            </a:r>
            <a:r>
              <a:rPr lang="en-US" altLang="zh-CN" sz="2000" dirty="0" smtClean="0"/>
              <a:t>40%</a:t>
            </a:r>
            <a:r>
              <a:rPr lang="zh-CN" altLang="en-US" sz="2000" dirty="0" smtClean="0"/>
              <a:t>；</a:t>
            </a:r>
            <a:r>
              <a:rPr lang="en-US" altLang="zh-CN" sz="2000" dirty="0" smtClean="0"/>
              <a:t>2</a:t>
            </a:r>
            <a:r>
              <a:rPr lang="zh-CN" altLang="en-US" sz="2000" dirty="0" smtClean="0"/>
              <a:t>）高亮度模式</a:t>
            </a:r>
            <a:r>
              <a:rPr lang="en-US" altLang="zh-CN" sz="2000" dirty="0" smtClean="0"/>
              <a:t>—</a:t>
            </a:r>
            <a:r>
              <a:rPr lang="zh-CN" altLang="en-US" sz="2000" dirty="0" smtClean="0"/>
              <a:t>亮度比</a:t>
            </a:r>
            <a:r>
              <a:rPr lang="en-US" altLang="zh-CN" sz="2000" dirty="0" err="1" smtClean="0"/>
              <a:t>PreCDR</a:t>
            </a:r>
            <a:r>
              <a:rPr lang="zh-CN" altLang="en-US" sz="2000" dirty="0" smtClean="0"/>
              <a:t>高</a:t>
            </a:r>
            <a:r>
              <a:rPr lang="en-US" altLang="zh-CN" sz="2000" dirty="0" smtClean="0"/>
              <a:t>50%</a:t>
            </a:r>
            <a:r>
              <a:rPr lang="zh-CN" altLang="en-US" sz="2000" dirty="0" smtClean="0"/>
              <a:t>，束流功率与</a:t>
            </a:r>
            <a:r>
              <a:rPr lang="en-US" altLang="zh-CN" sz="2000" dirty="0" err="1" smtClean="0"/>
              <a:t>PreCDR</a:t>
            </a:r>
            <a:r>
              <a:rPr lang="zh-CN" altLang="en-US" sz="2000" dirty="0" smtClean="0"/>
              <a:t>相同。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7282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wangdou20160918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263049"/>
              </p:ext>
            </p:extLst>
          </p:nvPr>
        </p:nvGraphicFramePr>
        <p:xfrm>
          <a:off x="323528" y="836712"/>
          <a:ext cx="8208912" cy="5892054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1.98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0.78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67.6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32.5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21.3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0.272/0.0013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0.275 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0.88/0.008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9.7/0.088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9.4/0.089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0.34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4.48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680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CEPC</a:t>
            </a:r>
            <a:r>
              <a:rPr lang="zh-CN" altLang="en-US" dirty="0" smtClean="0"/>
              <a:t>单环参数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762448" y="1988840"/>
            <a:ext cx="79928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prstClr val="black"/>
                </a:solidFill>
              </a:rPr>
              <a:t>周长： </a:t>
            </a:r>
            <a:r>
              <a:rPr lang="en-US" altLang="zh-CN" sz="2000" dirty="0">
                <a:solidFill>
                  <a:prstClr val="black"/>
                </a:solidFill>
              </a:rPr>
              <a:t>61 </a:t>
            </a:r>
            <a:r>
              <a:rPr lang="en-US" altLang="zh-CN" sz="2000" dirty="0" smtClean="0">
                <a:solidFill>
                  <a:prstClr val="black"/>
                </a:solidFill>
              </a:rPr>
              <a:t>km </a:t>
            </a:r>
            <a:r>
              <a:rPr lang="zh-CN" altLang="en-US" sz="2000" dirty="0" smtClean="0">
                <a:solidFill>
                  <a:prstClr val="black"/>
                </a:solidFill>
              </a:rPr>
              <a:t>（</a:t>
            </a:r>
            <a:r>
              <a:rPr lang="en-US" altLang="zh-CN" sz="2000" dirty="0" err="1" smtClean="0">
                <a:solidFill>
                  <a:prstClr val="black"/>
                </a:solidFill>
              </a:rPr>
              <a:t>PreCDR</a:t>
            </a:r>
            <a:r>
              <a:rPr lang="en-US" altLang="zh-CN" sz="2000" dirty="0" smtClean="0">
                <a:solidFill>
                  <a:prstClr val="black"/>
                </a:solidFill>
              </a:rPr>
              <a:t> </a:t>
            </a:r>
            <a:r>
              <a:rPr lang="zh-CN" altLang="en-US" sz="2000" dirty="0" smtClean="0">
                <a:solidFill>
                  <a:prstClr val="black"/>
                </a:solidFill>
              </a:rPr>
              <a:t>周长</a:t>
            </a:r>
            <a:r>
              <a:rPr lang="en-US" altLang="zh-CN" sz="2000" dirty="0" smtClean="0">
                <a:solidFill>
                  <a:prstClr val="black"/>
                </a:solidFill>
              </a:rPr>
              <a:t>54km</a:t>
            </a:r>
            <a:r>
              <a:rPr lang="zh-CN" altLang="en-US" sz="2000" dirty="0" smtClean="0">
                <a:solidFill>
                  <a:prstClr val="black"/>
                </a:solidFill>
              </a:rPr>
              <a:t>）</a:t>
            </a:r>
            <a:endParaRPr lang="en-US" altLang="zh-CN" sz="2000" dirty="0">
              <a:solidFill>
                <a:prstClr val="black"/>
              </a:solidFill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prstClr val="black"/>
                </a:solidFill>
              </a:rPr>
              <a:t>CEPC</a:t>
            </a:r>
            <a:r>
              <a:rPr lang="zh-CN" altLang="en-US" sz="2000" dirty="0">
                <a:solidFill>
                  <a:prstClr val="black"/>
                </a:solidFill>
              </a:rPr>
              <a:t>单</a:t>
            </a:r>
            <a:r>
              <a:rPr lang="zh-CN" altLang="en-US" sz="2000" dirty="0" smtClean="0">
                <a:solidFill>
                  <a:prstClr val="black"/>
                </a:solidFill>
              </a:rPr>
              <a:t>环方案需要</a:t>
            </a:r>
            <a:r>
              <a:rPr lang="zh-CN" altLang="en-US" sz="2000" dirty="0">
                <a:solidFill>
                  <a:prstClr val="black"/>
                </a:solidFill>
              </a:rPr>
              <a:t>麻花</a:t>
            </a:r>
            <a:r>
              <a:rPr lang="zh-CN" altLang="en-US" sz="2000" dirty="0" smtClean="0">
                <a:solidFill>
                  <a:prstClr val="black"/>
                </a:solidFill>
              </a:rPr>
              <a:t>轨道，最多能容纳</a:t>
            </a:r>
            <a:r>
              <a:rPr lang="en-US" altLang="zh-CN" sz="2000" dirty="0" smtClean="0">
                <a:solidFill>
                  <a:prstClr val="black"/>
                </a:solidFill>
              </a:rPr>
              <a:t>54</a:t>
            </a:r>
            <a:r>
              <a:rPr lang="zh-CN" altLang="en-US" sz="2000" dirty="0" smtClean="0">
                <a:solidFill>
                  <a:prstClr val="black"/>
                </a:solidFill>
              </a:rPr>
              <a:t>个束团。</a:t>
            </a:r>
            <a:endParaRPr lang="en-US" altLang="zh-CN" sz="2000" dirty="0">
              <a:solidFill>
                <a:prstClr val="black"/>
              </a:solidFill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prstClr val="black"/>
                </a:solidFill>
              </a:rPr>
              <a:t>CEPC</a:t>
            </a:r>
            <a:r>
              <a:rPr lang="zh-CN" altLang="en-US" sz="2000" dirty="0" smtClean="0">
                <a:solidFill>
                  <a:prstClr val="black"/>
                </a:solidFill>
              </a:rPr>
              <a:t>单环方案只能运行在</a:t>
            </a:r>
            <a:r>
              <a:rPr lang="en-US" altLang="zh-CN" sz="2000" dirty="0" smtClean="0">
                <a:solidFill>
                  <a:prstClr val="black"/>
                </a:solidFill>
              </a:rPr>
              <a:t>Higgs</a:t>
            </a:r>
            <a:r>
              <a:rPr lang="zh-CN" altLang="en-US" sz="2000" dirty="0">
                <a:solidFill>
                  <a:prstClr val="black"/>
                </a:solidFill>
              </a:rPr>
              <a:t>能量</a:t>
            </a:r>
            <a:r>
              <a:rPr lang="zh-CN" altLang="en-US" sz="2000" dirty="0" smtClean="0">
                <a:solidFill>
                  <a:prstClr val="black"/>
                </a:solidFill>
              </a:rPr>
              <a:t>下，无法兼容</a:t>
            </a:r>
            <a:r>
              <a:rPr lang="en-US" altLang="zh-CN" sz="2000" dirty="0" smtClean="0">
                <a:solidFill>
                  <a:prstClr val="black"/>
                </a:solidFill>
              </a:rPr>
              <a:t>W</a:t>
            </a:r>
            <a:r>
              <a:rPr lang="zh-CN" altLang="en-US" sz="2000" dirty="0" smtClean="0">
                <a:solidFill>
                  <a:prstClr val="black"/>
                </a:solidFill>
              </a:rPr>
              <a:t>和</a:t>
            </a:r>
            <a:r>
              <a:rPr lang="en-US" altLang="zh-CN" sz="2000" dirty="0" smtClean="0">
                <a:solidFill>
                  <a:prstClr val="black"/>
                </a:solidFill>
              </a:rPr>
              <a:t>Z</a:t>
            </a:r>
            <a:r>
              <a:rPr lang="zh-CN" altLang="en-US" sz="2000" dirty="0" smtClean="0">
                <a:solidFill>
                  <a:prstClr val="black"/>
                </a:solidFill>
              </a:rPr>
              <a:t>能量。</a:t>
            </a:r>
            <a:endParaRPr lang="en-US" altLang="zh-CN" sz="2000" dirty="0" smtClean="0">
              <a:solidFill>
                <a:prstClr val="black"/>
              </a:solidFill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prstClr val="black"/>
                </a:solidFill>
              </a:rPr>
              <a:t>CEPC</a:t>
            </a:r>
            <a:r>
              <a:rPr lang="zh-CN" altLang="en-US" sz="2000" dirty="0" smtClean="0">
                <a:solidFill>
                  <a:prstClr val="black"/>
                </a:solidFill>
              </a:rPr>
              <a:t>单环方案中超导腔高次膜功率超过高次膜耦合器</a:t>
            </a:r>
            <a:r>
              <a:rPr lang="en-US" altLang="zh-CN" sz="2000" dirty="0" smtClean="0">
                <a:solidFill>
                  <a:prstClr val="black"/>
                </a:solidFill>
              </a:rPr>
              <a:t>1kW</a:t>
            </a:r>
            <a:r>
              <a:rPr lang="zh-CN" altLang="en-US" sz="2000" dirty="0" smtClean="0">
                <a:solidFill>
                  <a:prstClr val="black"/>
                </a:solidFill>
              </a:rPr>
              <a:t>的技术限制，</a:t>
            </a:r>
            <a:r>
              <a:rPr lang="zh-CN" altLang="en-US" sz="2000" dirty="0">
                <a:solidFill>
                  <a:prstClr val="black"/>
                </a:solidFill>
              </a:rPr>
              <a:t>高次膜耦合器</a:t>
            </a:r>
            <a:r>
              <a:rPr lang="zh-CN" altLang="en-US" sz="2000" dirty="0" smtClean="0">
                <a:solidFill>
                  <a:prstClr val="black"/>
                </a:solidFill>
              </a:rPr>
              <a:t>需要研制新方案。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805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</a:t>
            </a:r>
            <a:r>
              <a:rPr lang="zh-CN" altLang="en-US" dirty="0"/>
              <a:t> </a:t>
            </a:r>
            <a:r>
              <a:rPr lang="en-US" altLang="zh-CN" dirty="0" smtClean="0"/>
              <a:t>for single ring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sz="2200" dirty="0"/>
              <a:t>（</a:t>
            </a:r>
            <a:r>
              <a:rPr lang="en-US" altLang="zh-CN" sz="2200" dirty="0" smtClean="0"/>
              <a:t>wangdou20160923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529598"/>
              </p:ext>
            </p:extLst>
          </p:nvPr>
        </p:nvGraphicFramePr>
        <p:xfrm>
          <a:off x="1547664" y="1196752"/>
          <a:ext cx="5112568" cy="5509229"/>
        </p:xfrm>
        <a:graphic>
          <a:graphicData uri="http://schemas.openxmlformats.org/drawingml/2006/table">
            <a:tbl>
              <a:tblPr firstRow="1" bandRow="1"/>
              <a:tblGrid>
                <a:gridCol w="2448272"/>
                <a:gridCol w="1370755"/>
                <a:gridCol w="1293541"/>
              </a:tblGrid>
              <a:tr h="388589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New-61km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3.91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3.25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0.43/0.00105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6.28/0.04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51.7/0.2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0.074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6.99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2.19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b="1" kern="100" dirty="0">
                        <a:solidFill>
                          <a:srgbClr val="C0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3.9</a:t>
                      </a:r>
                      <a:endParaRPr lang="zh-CN" sz="1200" b="1" kern="100" dirty="0">
                        <a:solidFill>
                          <a:srgbClr val="C0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0.31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00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0.66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8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2.02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762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667</Words>
  <Application>Microsoft Office PowerPoint</Application>
  <PresentationFormat>全屏显示(4:3)</PresentationFormat>
  <Paragraphs>275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CEPC 参数</vt:lpstr>
      <vt:lpstr>CEPC局部双环（双环）参数</vt:lpstr>
      <vt:lpstr>parameter for CEPC partial double ring （wangdou20160918）</vt:lpstr>
      <vt:lpstr>CEPC单环参数</vt:lpstr>
      <vt:lpstr>Parameter for single ring （wangdou20160923）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parameters</dc:title>
  <dc:creator>Dou</dc:creator>
  <cp:lastModifiedBy>Dou</cp:lastModifiedBy>
  <cp:revision>4</cp:revision>
  <dcterms:created xsi:type="dcterms:W3CDTF">2016-09-29T08:04:58Z</dcterms:created>
  <dcterms:modified xsi:type="dcterms:W3CDTF">2016-09-29T08:48:32Z</dcterms:modified>
</cp:coreProperties>
</file>