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64"/>
  </p:notesMasterIdLst>
  <p:sldIdLst>
    <p:sldId id="256" r:id="rId2"/>
    <p:sldId id="320" r:id="rId3"/>
    <p:sldId id="357" r:id="rId4"/>
    <p:sldId id="258" r:id="rId5"/>
    <p:sldId id="345" r:id="rId6"/>
    <p:sldId id="322" r:id="rId7"/>
    <p:sldId id="257" r:id="rId8"/>
    <p:sldId id="259" r:id="rId9"/>
    <p:sldId id="260" r:id="rId10"/>
    <p:sldId id="264" r:id="rId11"/>
    <p:sldId id="267" r:id="rId12"/>
    <p:sldId id="358" r:id="rId13"/>
    <p:sldId id="268" r:id="rId14"/>
    <p:sldId id="272" r:id="rId15"/>
    <p:sldId id="273" r:id="rId16"/>
    <p:sldId id="274" r:id="rId17"/>
    <p:sldId id="275" r:id="rId18"/>
    <p:sldId id="362" r:id="rId19"/>
    <p:sldId id="277" r:id="rId20"/>
    <p:sldId id="278" r:id="rId21"/>
    <p:sldId id="279" r:id="rId22"/>
    <p:sldId id="280" r:id="rId23"/>
    <p:sldId id="363" r:id="rId24"/>
    <p:sldId id="381" r:id="rId25"/>
    <p:sldId id="281" r:id="rId26"/>
    <p:sldId id="359" r:id="rId27"/>
    <p:sldId id="364" r:id="rId28"/>
    <p:sldId id="365" r:id="rId29"/>
    <p:sldId id="367" r:id="rId30"/>
    <p:sldId id="368" r:id="rId31"/>
    <p:sldId id="380" r:id="rId32"/>
    <p:sldId id="369" r:id="rId33"/>
    <p:sldId id="374" r:id="rId34"/>
    <p:sldId id="370" r:id="rId35"/>
    <p:sldId id="378" r:id="rId36"/>
    <p:sldId id="375" r:id="rId37"/>
    <p:sldId id="284" r:id="rId38"/>
    <p:sldId id="283" r:id="rId39"/>
    <p:sldId id="285" r:id="rId40"/>
    <p:sldId id="286" r:id="rId41"/>
    <p:sldId id="373" r:id="rId42"/>
    <p:sldId id="291" r:id="rId43"/>
    <p:sldId id="292" r:id="rId44"/>
    <p:sldId id="293" r:id="rId45"/>
    <p:sldId id="294" r:id="rId46"/>
    <p:sldId id="295" r:id="rId47"/>
    <p:sldId id="376" r:id="rId48"/>
    <p:sldId id="377" r:id="rId49"/>
    <p:sldId id="361" r:id="rId50"/>
    <p:sldId id="352" r:id="rId51"/>
    <p:sldId id="356" r:id="rId52"/>
    <p:sldId id="353" r:id="rId53"/>
    <p:sldId id="354" r:id="rId54"/>
    <p:sldId id="355" r:id="rId55"/>
    <p:sldId id="340" r:id="rId56"/>
    <p:sldId id="341" r:id="rId57"/>
    <p:sldId id="342" r:id="rId58"/>
    <p:sldId id="318" r:id="rId59"/>
    <p:sldId id="338" r:id="rId60"/>
    <p:sldId id="319" r:id="rId61"/>
    <p:sldId id="339" r:id="rId62"/>
    <p:sldId id="326" r:id="rId6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xmlns="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91228" autoAdjust="0"/>
  </p:normalViewPr>
  <p:slideViewPr>
    <p:cSldViewPr snapToGrid="0">
      <p:cViewPr varScale="1">
        <p:scale>
          <a:sx n="64" d="100"/>
          <a:sy n="64" d="100"/>
        </p:scale>
        <p:origin x="-46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13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81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09T15:49:33.031" idx="1">
    <p:pos x="10" y="10"/>
    <p:text/>
    <p:extLst>
      <p:ext uri="{C676402C-5697-4E1C-873F-D02D1690AC5C}">
        <p15:threadingInfo xmlns:p15="http://schemas.microsoft.com/office/powerpoint/2012/main" xmlns="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B258C-EB5F-472D-A3E5-9657165C20C8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65012C6A-6BAC-46D6-90F2-7B7ECCA50837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登录到登录结点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0EADCDB-6CC1-4BFD-8573-8BBFA1E92F7C}" type="parTrans" cxnId="{A7994449-47F1-401C-872D-A19BE658A88C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9F24B1-A1E9-4E4B-9C8F-9B657E1B1726}" type="sibTrans" cxnId="{A7994449-47F1-401C-872D-A19BE658A88C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A23826-CFC1-41AD-A9FB-325FAB1E2A75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在登录结点上编辑文件，调试程序，并将程序保存在自己的文件目录中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D6C209-B0B6-46DF-AE62-50D01D7D3FBF}" type="parTrans" cxnId="{5F7BC838-7651-4BD3-B382-F08195ACBC41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8DF42D-AECE-4ACA-9DA2-CD1C8D8AF984}" type="sibTrans" cxnId="{5F7BC838-7651-4BD3-B382-F08195ACBC41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BDA88E-10F3-466D-BF1D-47F6AC4202D2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提交作业到指定队列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67F376-01DA-4ABC-B8A9-2469A12987B2}" type="parTrans" cxnId="{8574E9E3-4CA6-4C17-9ED0-91C8001AB54D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5189F8-E33D-446C-ACE3-28B7C735DB66}" type="sibTrans" cxnId="{8574E9E3-4CA6-4C17-9ED0-91C8001AB54D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E1D5CA-6B72-4DF0-AD7D-9BC8E52052B7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作业被调度到计算结点上执行，执行完毕后结果将被拷贝回用户指定的输出目录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D8F67C-6F6B-4160-B4BA-5045AF9EB24A}" type="parTrans" cxnId="{C0F71AE4-6FA8-41DA-98E1-17D6CC783DC2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6D97F0-2631-4D8E-9B0E-0C82BC04B202}" type="sibTrans" cxnId="{C0F71AE4-6FA8-41DA-98E1-17D6CC783DC2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0C9F21-CE01-4527-8840-279B6F814807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用户在登录结点上检查作业执行的结果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8D393B-C4AB-4DCB-87B2-4AB18E9541E9}" type="parTrans" cxnId="{B84D3047-3B6F-4E1C-BBEE-8E0ECAB90370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0FE498-6E00-44EE-820D-E5469BBDE7B9}" type="sibTrans" cxnId="{B84D3047-3B6F-4E1C-BBEE-8E0ECAB90370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D2C2BF-A269-4713-B79B-2A9AF4D7A779}" type="pres">
      <dgm:prSet presAssocID="{944B258C-EB5F-472D-A3E5-9657165C20C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D3D2CB4-92E0-49F0-B92B-CFFF0818EDC6}" type="pres">
      <dgm:prSet presAssocID="{944B258C-EB5F-472D-A3E5-9657165C20C8}" presName="arrow" presStyleLbl="bgShp" presStyleIdx="0" presStyleCnt="1" custScaleX="117647"/>
      <dgm:spPr>
        <a:solidFill>
          <a:schemeClr val="bg1">
            <a:lumMod val="75000"/>
          </a:schemeClr>
        </a:solidFill>
      </dgm:spPr>
    </dgm:pt>
    <dgm:pt modelId="{4E0CE928-9D59-434E-9615-42EDED5D99BF}" type="pres">
      <dgm:prSet presAssocID="{944B258C-EB5F-472D-A3E5-9657165C20C8}" presName="linearProcess" presStyleCnt="0"/>
      <dgm:spPr/>
    </dgm:pt>
    <dgm:pt modelId="{CA7DE9C8-F991-4201-AB79-C0634C9B1A86}" type="pres">
      <dgm:prSet presAssocID="{65012C6A-6BAC-46D6-90F2-7B7ECCA50837}" presName="textNode" presStyleLbl="node1" presStyleIdx="0" presStyleCnt="5" custLinFactNeighborX="-59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11D3DA-0AA1-4FCD-9B8C-6D1240FBAEF8}" type="pres">
      <dgm:prSet presAssocID="{D29F24B1-A1E9-4E4B-9C8F-9B657E1B1726}" presName="sibTrans" presStyleCnt="0"/>
      <dgm:spPr/>
    </dgm:pt>
    <dgm:pt modelId="{A615340F-407D-49CF-B90C-2995C57BEA06}" type="pres">
      <dgm:prSet presAssocID="{DAA23826-CFC1-41AD-A9FB-325FAB1E2A75}" presName="textNode" presStyleLbl="node1" presStyleIdx="1" presStyleCnt="5" custLinFactNeighborX="-835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1D2BB0-51F4-4486-BA95-F6A51B12F378}" type="pres">
      <dgm:prSet presAssocID="{F88DF42D-AECE-4ACA-9DA2-CD1C8D8AF984}" presName="sibTrans" presStyleCnt="0"/>
      <dgm:spPr/>
    </dgm:pt>
    <dgm:pt modelId="{53F59C90-EFC7-4E98-B5E0-126EC5EC871E}" type="pres">
      <dgm:prSet presAssocID="{2DBDA88E-10F3-466D-BF1D-47F6AC4202D2}" presName="textNode" presStyleLbl="node1" presStyleIdx="2" presStyleCnt="5" custLinFactX="-10063" custLinFactNeighborX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DF880A-BAEC-42E7-AD9F-64C9ACE6CAF3}" type="pres">
      <dgm:prSet presAssocID="{095189F8-E33D-446C-ACE3-28B7C735DB66}" presName="sibTrans" presStyleCnt="0"/>
      <dgm:spPr/>
    </dgm:pt>
    <dgm:pt modelId="{83E633ED-A94A-4E85-BE93-8435CE3D9A25}" type="pres">
      <dgm:prSet presAssocID="{60E1D5CA-6B72-4DF0-AD7D-9BC8E52052B7}" presName="textNode" presStyleLbl="node1" presStyleIdx="3" presStyleCnt="5" custLinFactX="-22152" custLinFactNeighborX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39DFB2-6B5B-4DC9-AE1F-9E65BF8BDF49}" type="pres">
      <dgm:prSet presAssocID="{656D97F0-2631-4D8E-9B0E-0C82BC04B202}" presName="sibTrans" presStyleCnt="0"/>
      <dgm:spPr/>
    </dgm:pt>
    <dgm:pt modelId="{4E0FACB6-5B58-4D4B-9EC1-D45EE4390F6E}" type="pres">
      <dgm:prSet presAssocID="{800C9F21-CE01-4527-8840-279B6F814807}" presName="textNode" presStyleLbl="node1" presStyleIdx="4" presStyleCnt="5" custLinFactX="-34245" custLinFactNeighborX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443367A-C062-4E89-BD8F-46586B44CE24}" type="presOf" srcId="{60E1D5CA-6B72-4DF0-AD7D-9BC8E52052B7}" destId="{83E633ED-A94A-4E85-BE93-8435CE3D9A25}" srcOrd="0" destOrd="0" presId="urn:microsoft.com/office/officeart/2005/8/layout/hProcess9"/>
    <dgm:cxn modelId="{B84D3047-3B6F-4E1C-BBEE-8E0ECAB90370}" srcId="{944B258C-EB5F-472D-A3E5-9657165C20C8}" destId="{800C9F21-CE01-4527-8840-279B6F814807}" srcOrd="4" destOrd="0" parTransId="{3D8D393B-C4AB-4DCB-87B2-4AB18E9541E9}" sibTransId="{CB0FE498-6E00-44EE-820D-E5469BBDE7B9}"/>
    <dgm:cxn modelId="{C0F71AE4-6FA8-41DA-98E1-17D6CC783DC2}" srcId="{944B258C-EB5F-472D-A3E5-9657165C20C8}" destId="{60E1D5CA-6B72-4DF0-AD7D-9BC8E52052B7}" srcOrd="3" destOrd="0" parTransId="{C8D8F67C-6F6B-4160-B4BA-5045AF9EB24A}" sibTransId="{656D97F0-2631-4D8E-9B0E-0C82BC04B202}"/>
    <dgm:cxn modelId="{8574E9E3-4CA6-4C17-9ED0-91C8001AB54D}" srcId="{944B258C-EB5F-472D-A3E5-9657165C20C8}" destId="{2DBDA88E-10F3-466D-BF1D-47F6AC4202D2}" srcOrd="2" destOrd="0" parTransId="{F567F376-01DA-4ABC-B8A9-2469A12987B2}" sibTransId="{095189F8-E33D-446C-ACE3-28B7C735DB66}"/>
    <dgm:cxn modelId="{DCD8212C-5234-41AC-91F4-326B97440DE9}" type="presOf" srcId="{944B258C-EB5F-472D-A3E5-9657165C20C8}" destId="{5ED2C2BF-A269-4713-B79B-2A9AF4D7A779}" srcOrd="0" destOrd="0" presId="urn:microsoft.com/office/officeart/2005/8/layout/hProcess9"/>
    <dgm:cxn modelId="{55AED02B-31F2-4F17-8A2B-2A09091D7A42}" type="presOf" srcId="{2DBDA88E-10F3-466D-BF1D-47F6AC4202D2}" destId="{53F59C90-EFC7-4E98-B5E0-126EC5EC871E}" srcOrd="0" destOrd="0" presId="urn:microsoft.com/office/officeart/2005/8/layout/hProcess9"/>
    <dgm:cxn modelId="{A7994449-47F1-401C-872D-A19BE658A88C}" srcId="{944B258C-EB5F-472D-A3E5-9657165C20C8}" destId="{65012C6A-6BAC-46D6-90F2-7B7ECCA50837}" srcOrd="0" destOrd="0" parTransId="{A0EADCDB-6CC1-4BFD-8573-8BBFA1E92F7C}" sibTransId="{D29F24B1-A1E9-4E4B-9C8F-9B657E1B1726}"/>
    <dgm:cxn modelId="{5F7BC838-7651-4BD3-B382-F08195ACBC41}" srcId="{944B258C-EB5F-472D-A3E5-9657165C20C8}" destId="{DAA23826-CFC1-41AD-A9FB-325FAB1E2A75}" srcOrd="1" destOrd="0" parTransId="{08D6C209-B0B6-46DF-AE62-50D01D7D3FBF}" sibTransId="{F88DF42D-AECE-4ACA-9DA2-CD1C8D8AF984}"/>
    <dgm:cxn modelId="{D8DB9ED5-F5EE-40DF-90B1-2580CE4D6CF2}" type="presOf" srcId="{65012C6A-6BAC-46D6-90F2-7B7ECCA50837}" destId="{CA7DE9C8-F991-4201-AB79-C0634C9B1A86}" srcOrd="0" destOrd="0" presId="urn:microsoft.com/office/officeart/2005/8/layout/hProcess9"/>
    <dgm:cxn modelId="{61584A31-B3F4-4D18-9716-011E0E7C011A}" type="presOf" srcId="{DAA23826-CFC1-41AD-A9FB-325FAB1E2A75}" destId="{A615340F-407D-49CF-B90C-2995C57BEA06}" srcOrd="0" destOrd="0" presId="urn:microsoft.com/office/officeart/2005/8/layout/hProcess9"/>
    <dgm:cxn modelId="{9D1C5515-0AAF-426F-9E5E-737BDFD71967}" type="presOf" srcId="{800C9F21-CE01-4527-8840-279B6F814807}" destId="{4E0FACB6-5B58-4D4B-9EC1-D45EE4390F6E}" srcOrd="0" destOrd="0" presId="urn:microsoft.com/office/officeart/2005/8/layout/hProcess9"/>
    <dgm:cxn modelId="{1302C7DA-23D2-4968-B2D3-EF7AACD12993}" type="presParOf" srcId="{5ED2C2BF-A269-4713-B79B-2A9AF4D7A779}" destId="{5D3D2CB4-92E0-49F0-B92B-CFFF0818EDC6}" srcOrd="0" destOrd="0" presId="urn:microsoft.com/office/officeart/2005/8/layout/hProcess9"/>
    <dgm:cxn modelId="{BE4E219B-0F61-4A75-B6C3-EAA3EAC8FF13}" type="presParOf" srcId="{5ED2C2BF-A269-4713-B79B-2A9AF4D7A779}" destId="{4E0CE928-9D59-434E-9615-42EDED5D99BF}" srcOrd="1" destOrd="0" presId="urn:microsoft.com/office/officeart/2005/8/layout/hProcess9"/>
    <dgm:cxn modelId="{B29B4CAC-E7D4-40A8-9DA1-9EE89B53F3F3}" type="presParOf" srcId="{4E0CE928-9D59-434E-9615-42EDED5D99BF}" destId="{CA7DE9C8-F991-4201-AB79-C0634C9B1A86}" srcOrd="0" destOrd="0" presId="urn:microsoft.com/office/officeart/2005/8/layout/hProcess9"/>
    <dgm:cxn modelId="{3EABF446-822B-4EF6-8BF3-49A9403767B4}" type="presParOf" srcId="{4E0CE928-9D59-434E-9615-42EDED5D99BF}" destId="{F111D3DA-0AA1-4FCD-9B8C-6D1240FBAEF8}" srcOrd="1" destOrd="0" presId="urn:microsoft.com/office/officeart/2005/8/layout/hProcess9"/>
    <dgm:cxn modelId="{65BD28B3-99A5-4B2D-8F0B-2A4B058D4739}" type="presParOf" srcId="{4E0CE928-9D59-434E-9615-42EDED5D99BF}" destId="{A615340F-407D-49CF-B90C-2995C57BEA06}" srcOrd="2" destOrd="0" presId="urn:microsoft.com/office/officeart/2005/8/layout/hProcess9"/>
    <dgm:cxn modelId="{0A2D58D6-2D35-4652-98FD-0E9A71E271C8}" type="presParOf" srcId="{4E0CE928-9D59-434E-9615-42EDED5D99BF}" destId="{171D2BB0-51F4-4486-BA95-F6A51B12F378}" srcOrd="3" destOrd="0" presId="urn:microsoft.com/office/officeart/2005/8/layout/hProcess9"/>
    <dgm:cxn modelId="{51757CA2-8D86-4DFE-A9A5-E9D41DA4A115}" type="presParOf" srcId="{4E0CE928-9D59-434E-9615-42EDED5D99BF}" destId="{53F59C90-EFC7-4E98-B5E0-126EC5EC871E}" srcOrd="4" destOrd="0" presId="urn:microsoft.com/office/officeart/2005/8/layout/hProcess9"/>
    <dgm:cxn modelId="{14575DE6-5083-45FF-AEB6-63C1A6DA4302}" type="presParOf" srcId="{4E0CE928-9D59-434E-9615-42EDED5D99BF}" destId="{0DDF880A-BAEC-42E7-AD9F-64C9ACE6CAF3}" srcOrd="5" destOrd="0" presId="urn:microsoft.com/office/officeart/2005/8/layout/hProcess9"/>
    <dgm:cxn modelId="{05AF128E-91C0-4E88-8927-82EA70260693}" type="presParOf" srcId="{4E0CE928-9D59-434E-9615-42EDED5D99BF}" destId="{83E633ED-A94A-4E85-BE93-8435CE3D9A25}" srcOrd="6" destOrd="0" presId="urn:microsoft.com/office/officeart/2005/8/layout/hProcess9"/>
    <dgm:cxn modelId="{5854BDE4-8AB7-4ED3-A206-59CD7697793B}" type="presParOf" srcId="{4E0CE928-9D59-434E-9615-42EDED5D99BF}" destId="{5939DFB2-6B5B-4DC9-AE1F-9E65BF8BDF49}" srcOrd="7" destOrd="0" presId="urn:microsoft.com/office/officeart/2005/8/layout/hProcess9"/>
    <dgm:cxn modelId="{DD587CB6-F3DF-4943-8A28-62A3AD87DD40}" type="presParOf" srcId="{4E0CE928-9D59-434E-9615-42EDED5D99BF}" destId="{4E0FACB6-5B58-4D4B-9EC1-D45EE4390F6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D2CB4-92E0-49F0-B92B-CFFF0818EDC6}">
      <dsp:nvSpPr>
        <dsp:cNvPr id="0" name=""/>
        <dsp:cNvSpPr/>
      </dsp:nvSpPr>
      <dsp:spPr>
        <a:xfrm>
          <a:off x="2" y="0"/>
          <a:ext cx="11536998" cy="5749047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DE9C8-F991-4201-AB79-C0634C9B1A86}">
      <dsp:nvSpPr>
        <dsp:cNvPr id="0" name=""/>
        <dsp:cNvSpPr/>
      </dsp:nvSpPr>
      <dsp:spPr>
        <a:xfrm>
          <a:off x="0" y="1724714"/>
          <a:ext cx="2034748" cy="2299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登录到登录结点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9328" y="1824042"/>
        <a:ext cx="1836092" cy="2100962"/>
      </dsp:txXfrm>
    </dsp:sp>
    <dsp:sp modelId="{A615340F-407D-49CF-B90C-2995C57BEA06}">
      <dsp:nvSpPr>
        <dsp:cNvPr id="0" name=""/>
        <dsp:cNvSpPr/>
      </dsp:nvSpPr>
      <dsp:spPr>
        <a:xfrm>
          <a:off x="2093928" y="1724714"/>
          <a:ext cx="2034748" cy="2299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在登录结点上编辑文件，调试程序，并将程序保存在自己的文件目录中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56" y="1824042"/>
        <a:ext cx="1836092" cy="2100962"/>
      </dsp:txXfrm>
    </dsp:sp>
    <dsp:sp modelId="{53F59C90-EFC7-4E98-B5E0-126EC5EC871E}">
      <dsp:nvSpPr>
        <dsp:cNvPr id="0" name=""/>
        <dsp:cNvSpPr/>
      </dsp:nvSpPr>
      <dsp:spPr>
        <a:xfrm>
          <a:off x="4207245" y="1724714"/>
          <a:ext cx="2034748" cy="2299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提交作业到指定队列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06573" y="1824042"/>
        <a:ext cx="1836092" cy="2100962"/>
      </dsp:txXfrm>
    </dsp:sp>
    <dsp:sp modelId="{83E633ED-A94A-4E85-BE93-8435CE3D9A25}">
      <dsp:nvSpPr>
        <dsp:cNvPr id="0" name=""/>
        <dsp:cNvSpPr/>
      </dsp:nvSpPr>
      <dsp:spPr>
        <a:xfrm>
          <a:off x="6335138" y="1724714"/>
          <a:ext cx="2034748" cy="2299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作业被调度到计算结点上执行，执行完毕后结果将被拷贝回用户指定的输出目录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434466" y="1824042"/>
        <a:ext cx="1836092" cy="2100962"/>
      </dsp:txXfrm>
    </dsp:sp>
    <dsp:sp modelId="{4E0FACB6-5B58-4D4B-9EC1-D45EE4390F6E}">
      <dsp:nvSpPr>
        <dsp:cNvPr id="0" name=""/>
        <dsp:cNvSpPr/>
      </dsp:nvSpPr>
      <dsp:spPr>
        <a:xfrm>
          <a:off x="8462950" y="1724714"/>
          <a:ext cx="2034748" cy="2299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用户在登录结点上检查作业执行的结果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562278" y="1824042"/>
        <a:ext cx="1836092" cy="210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9B8E-48D6-4A46-BE45-BD9249F3D86E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709B4-A9C5-4B24-BB7F-31C10D0F87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1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7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772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32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45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291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06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3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095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38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54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9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63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82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8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01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01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91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7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09B4-A9C5-4B24-BB7F-31C10D0F87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58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67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33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0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7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64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38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71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75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21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4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95AD-AA8C-405B-B60C-43F60786F239}" type="datetimeFigureOut">
              <a:rPr lang="zh-CN" altLang="en-US" smtClean="0"/>
              <a:t>2016-10-12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E039B-A77F-4D95-9ADF-15F66D2D3B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94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t.ihep.ac.cn/yhfw/jsfw/wjbfcl/index.s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.ihep.ac.cn/images/yhfw/jsfw/wjbfcl/2011/09/06/9A8F983EE2B20786A786B49CC9BC5DB8.doc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.ihep.ac.c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&#35831;&#19982;ihep_computing_service@ihep.ac.c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://afsapply.ihep.ac.cn:86/ccapply/userapplyaction.ac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ihep.ac.c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ep_computing_service@ihep.ac.c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高性能计算集群</a:t>
            </a:r>
            <a:r>
              <a:rPr lang="en-US" altLang="zh-CN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r>
              <a:rPr lang="zh-CN" altLang="en-US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实验使用</a:t>
            </a:r>
            <a:endParaRPr lang="zh-CN" altLang="en-US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5484" y="5057423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计算中心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2016.10.12</a:t>
            </a:r>
          </a:p>
        </p:txBody>
      </p:sp>
    </p:spTree>
    <p:extLst>
      <p:ext uri="{BB962C8B-B14F-4D97-AF65-F5344CB8AC3E}">
        <p14:creationId xmlns:p14="http://schemas.microsoft.com/office/powerpoint/2010/main" val="31365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用户登录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33799"/>
            <a:ext cx="10515600" cy="5324201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spc="3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0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结点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是用户使用计算平台的唯一</a:t>
            </a:r>
            <a:r>
              <a:rPr lang="zh-CN" altLang="en-US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接口，是共享使用的。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用户在登录结点编辑文件、调试程序、提交作业。用户使用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账号和密码连接登录结点成功后，即可使用相应的计算资源</a:t>
            </a:r>
            <a:r>
              <a:rPr lang="zh-CN" altLang="en-US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20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334384"/>
              </p:ext>
            </p:extLst>
          </p:nvPr>
        </p:nvGraphicFramePr>
        <p:xfrm>
          <a:off x="2360579" y="3035029"/>
          <a:ext cx="8048018" cy="2542217"/>
        </p:xfrm>
        <a:graphic>
          <a:graphicData uri="http://schemas.openxmlformats.org/drawingml/2006/table">
            <a:tbl>
              <a:tblPr firstRow="1" firstCol="1" bandRow="1"/>
              <a:tblGrid>
                <a:gridCol w="722639"/>
                <a:gridCol w="2845484"/>
                <a:gridCol w="1231050"/>
                <a:gridCol w="2266350"/>
                <a:gridCol w="982495"/>
              </a:tblGrid>
              <a:tr h="377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b="1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b="1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登陆结点操作系统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b="1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数量（台）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b="1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机器域名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备注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zh-CN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位</a:t>
                      </a: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Scientific Linux 5.5</a:t>
                      </a:r>
                      <a:endParaRPr lang="zh-CN" altLang="zh-CN" sz="20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ybjslc01.ihep.ac.cn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Torque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zh-CN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位</a:t>
                      </a: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Scientific Linux 5.5</a:t>
                      </a:r>
                      <a:endParaRPr lang="zh-CN" altLang="zh-CN" sz="20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ybjslc02.ihep.ac.cn</a:t>
                      </a:r>
                      <a:endParaRPr lang="zh-CN" altLang="zh-CN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Torque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zh-CN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位</a:t>
                      </a: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Scientific Linux 6.5</a:t>
                      </a:r>
                      <a:endParaRPr lang="zh-CN" altLang="zh-CN" sz="20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ybjslc03.ihep.ac.cn</a:t>
                      </a:r>
                      <a:endParaRPr lang="zh-CN" altLang="zh-CN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Condor</a:t>
                      </a:r>
                      <a:endParaRPr lang="zh-CN" altLang="zh-CN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zh-CN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位</a:t>
                      </a: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Scientific Linux 6.5</a:t>
                      </a:r>
                      <a:endParaRPr lang="zh-CN" altLang="zh-CN" sz="20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ybjslc04.ihep.ac.cn</a:t>
                      </a:r>
                      <a:endParaRPr lang="zh-CN" altLang="zh-CN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Condor</a:t>
                      </a:r>
                      <a:endParaRPr lang="zh-CN" altLang="zh-CN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zh-CN" alt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位</a:t>
                      </a:r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Centos 6.6</a:t>
                      </a:r>
                      <a:endParaRPr lang="zh-CN" altLang="zh-CN" sz="200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cdui01.clas.ac.cn</a:t>
                      </a:r>
                      <a:endParaRPr lang="zh-CN" altLang="zh-CN" sz="200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成都</a:t>
                      </a:r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Condor</a:t>
                      </a:r>
                      <a:endParaRPr lang="zh-CN" altLang="zh-CN" sz="200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1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59448" y="963362"/>
            <a:ext cx="5157787" cy="82391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1051444" y="1822576"/>
            <a:ext cx="5157787" cy="5060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操作系先安装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ssh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登录软件如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SSH Secure Shell Client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PuTTY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Xshell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6063405" y="904997"/>
            <a:ext cx="5183188" cy="82391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Linux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>
          <a:xfrm>
            <a:off x="6132784" y="1782050"/>
            <a:ext cx="5183188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ssh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命令直接从字符终端登录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34" y="3205071"/>
            <a:ext cx="4590760" cy="35574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83" y="3191509"/>
            <a:ext cx="4833959" cy="35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zh-CN" altLang="en-US" sz="5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本地计算集群使用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本地集群计算服务</a:t>
            </a:r>
            <a:endParaRPr lang="en-US" altLang="zh-CN" sz="3600" spc="3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实验文件存储服务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个人云计算</a:t>
            </a:r>
            <a:r>
              <a:rPr lang="en-US" altLang="zh-CN" sz="3600" spc="3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IHEPCloud</a:t>
            </a: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平台使用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3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7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本地集群作业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38200" y="1631075"/>
            <a:ext cx="10515600" cy="48125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针对不同的实验计算需求，计算平台提供两类作业的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方式。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Torque Maui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</a:pPr>
            <a:r>
              <a:rPr lang="zh-CN" altLang="en-US" sz="2400" dirty="0"/>
              <a:t>历史悠久 </a:t>
            </a:r>
            <a:r>
              <a:rPr lang="zh-CN" altLang="en-US" sz="2400" dirty="0" smtClean="0"/>
              <a:t>，传统的作业调度系统</a:t>
            </a:r>
            <a:endParaRPr lang="en-US" altLang="zh-CN" sz="2400" dirty="0" smtClean="0"/>
          </a:p>
          <a:p>
            <a:pPr lvl="2">
              <a:lnSpc>
                <a:spcPct val="130000"/>
              </a:lnSpc>
            </a:pPr>
            <a:r>
              <a:rPr lang="zh-CN" altLang="en-US" sz="2400" dirty="0" smtClean="0"/>
              <a:t>约</a:t>
            </a:r>
            <a:r>
              <a:rPr lang="en-US" altLang="zh-CN" sz="2400" dirty="0" smtClean="0"/>
              <a:t>500 </a:t>
            </a:r>
            <a:r>
              <a:rPr lang="en-US" altLang="zh-CN" sz="2400" dirty="0" err="1" smtClean="0"/>
              <a:t>cpu</a:t>
            </a:r>
            <a:r>
              <a:rPr lang="en-US" altLang="zh-CN" sz="2400" dirty="0" smtClean="0"/>
              <a:t> cores</a:t>
            </a:r>
            <a:r>
              <a:rPr lang="zh-CN" altLang="en-US" sz="2400" dirty="0" smtClean="0"/>
              <a:t>（纯物理机）</a:t>
            </a:r>
            <a:endParaRPr lang="en-US" altLang="zh-CN" sz="24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HTCondor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</a:pPr>
            <a:r>
              <a:rPr lang="zh-CN" altLang="en-US" sz="2400" dirty="0" smtClean="0"/>
              <a:t>更好</a:t>
            </a:r>
            <a:r>
              <a:rPr lang="zh-CN" altLang="en-US" sz="2400" dirty="0"/>
              <a:t>的性能，更多的功能 ，</a:t>
            </a:r>
            <a:r>
              <a:rPr lang="zh-CN" altLang="en-US" sz="2400" dirty="0" smtClean="0"/>
              <a:t>调度</a:t>
            </a:r>
            <a:r>
              <a:rPr lang="zh-CN" altLang="en-US" sz="2400" dirty="0"/>
              <a:t>算法更为</a:t>
            </a:r>
            <a:r>
              <a:rPr lang="zh-CN" altLang="en-US" sz="2400" dirty="0" smtClean="0"/>
              <a:t>公平</a:t>
            </a:r>
            <a:endParaRPr lang="en-US" altLang="zh-CN" sz="2400" dirty="0" smtClean="0"/>
          </a:p>
          <a:p>
            <a:pPr lvl="2">
              <a:lnSpc>
                <a:spcPct val="130000"/>
              </a:lnSpc>
            </a:pPr>
            <a:r>
              <a:rPr lang="zh-CN" altLang="en-US" sz="2400" dirty="0" smtClean="0"/>
              <a:t>静态虚拟机资源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成都站点</a:t>
            </a:r>
            <a:endParaRPr lang="en-US" altLang="zh-CN" sz="2400" dirty="0" smtClean="0"/>
          </a:p>
          <a:p>
            <a:pPr lvl="3">
              <a:lnSpc>
                <a:spcPct val="130000"/>
              </a:lnSpc>
            </a:pPr>
            <a:r>
              <a:rPr lang="zh-CN" altLang="en-US" sz="2200" dirty="0"/>
              <a:t>目前</a:t>
            </a:r>
            <a:r>
              <a:rPr lang="en-US" altLang="zh-CN" sz="2200" dirty="0" smtClean="0"/>
              <a:t>32 </a:t>
            </a:r>
            <a:r>
              <a:rPr lang="en-US" altLang="zh-CN" sz="2200" dirty="0" err="1" smtClean="0"/>
              <a:t>cpu</a:t>
            </a:r>
            <a:r>
              <a:rPr lang="en-US" altLang="zh-CN" sz="2200" dirty="0" smtClean="0"/>
              <a:t> cores</a:t>
            </a:r>
            <a:r>
              <a:rPr lang="zh-CN" altLang="en-US" sz="2200" dirty="0" smtClean="0"/>
              <a:t>，</a:t>
            </a:r>
            <a:r>
              <a:rPr lang="en-US" altLang="zh-CN" sz="2200" dirty="0" smtClean="0"/>
              <a:t>5</a:t>
            </a:r>
            <a:r>
              <a:rPr lang="zh-CN" altLang="en-US" sz="2200" dirty="0" smtClean="0"/>
              <a:t>个稳定可用</a:t>
            </a:r>
            <a:endParaRPr lang="en-US" altLang="zh-CN" sz="2200" dirty="0"/>
          </a:p>
          <a:p>
            <a:pPr lvl="2">
              <a:lnSpc>
                <a:spcPct val="130000"/>
              </a:lnSpc>
            </a:pPr>
            <a:r>
              <a:rPr lang="zh-CN" altLang="en-US" sz="2400" dirty="0" smtClean="0"/>
              <a:t>动态虚拟机资源</a:t>
            </a:r>
            <a:endParaRPr lang="en-US" altLang="zh-CN" sz="2200" dirty="0" smtClean="0"/>
          </a:p>
          <a:p>
            <a:pPr lvl="3">
              <a:lnSpc>
                <a:spcPct val="130000"/>
              </a:lnSpc>
            </a:pPr>
            <a:r>
              <a:rPr lang="zh-CN" altLang="en-US" sz="2200" dirty="0" smtClean="0"/>
              <a:t>约</a:t>
            </a:r>
            <a:r>
              <a:rPr lang="en-US" altLang="zh-CN" sz="2200" dirty="0" smtClean="0"/>
              <a:t>600 </a:t>
            </a:r>
            <a:r>
              <a:rPr lang="en-US" altLang="zh-CN" sz="2200" dirty="0" err="1" smtClean="0"/>
              <a:t>cpu</a:t>
            </a:r>
            <a:r>
              <a:rPr lang="en-US" altLang="zh-CN" sz="2200" dirty="0" smtClean="0"/>
              <a:t> cores</a:t>
            </a:r>
            <a:r>
              <a:rPr lang="zh-CN" altLang="en-US" sz="2200" dirty="0" smtClean="0"/>
              <a:t>（虚拟机共享）</a:t>
            </a:r>
            <a:endParaRPr lang="en-US" altLang="zh-CN" sz="2200" dirty="0" smtClean="0"/>
          </a:p>
          <a:p>
            <a:pPr lvl="3">
              <a:lnSpc>
                <a:spcPct val="130000"/>
              </a:lnSpc>
            </a:pPr>
            <a:r>
              <a:rPr lang="zh-CN" altLang="en-US" sz="2200" dirty="0"/>
              <a:t>虚拟机数量可随作业数量动态</a:t>
            </a:r>
            <a:r>
              <a:rPr lang="zh-CN" altLang="en-US" sz="2200" dirty="0" smtClean="0"/>
              <a:t>变化，设定</a:t>
            </a:r>
            <a:r>
              <a:rPr lang="zh-CN" altLang="en-US" sz="2200" dirty="0" smtClean="0">
                <a:solidFill>
                  <a:srgbClr val="FF0000"/>
                </a:solidFill>
              </a:rPr>
              <a:t>最小资源数和最大资源数</a:t>
            </a:r>
            <a:r>
              <a:rPr lang="zh-CN" altLang="en-US" sz="2200" dirty="0" smtClean="0"/>
              <a:t>，目前最小资源数</a:t>
            </a:r>
            <a:r>
              <a:rPr lang="en-US" altLang="zh-CN" sz="2200" dirty="0" smtClean="0"/>
              <a:t>50</a:t>
            </a:r>
            <a:r>
              <a:rPr lang="zh-CN" altLang="en-US" sz="2200" dirty="0" smtClean="0"/>
              <a:t>，最大资源数</a:t>
            </a:r>
            <a:r>
              <a:rPr lang="en-US" altLang="zh-CN" sz="2200" dirty="0" smtClean="0"/>
              <a:t>400</a:t>
            </a:r>
            <a:r>
              <a:rPr lang="zh-CN" altLang="en-US" sz="2200" dirty="0" smtClean="0"/>
              <a:t> </a:t>
            </a:r>
            <a:endParaRPr lang="en-US" altLang="zh-CN" sz="2200" dirty="0" smtClean="0"/>
          </a:p>
          <a:p>
            <a:pPr lvl="3">
              <a:lnSpc>
                <a:spcPct val="130000"/>
              </a:lnSpc>
            </a:pPr>
            <a:r>
              <a:rPr lang="zh-CN" altLang="en-US" sz="2200" dirty="0" smtClean="0"/>
              <a:t>后期增加服务器，可扩展至</a:t>
            </a:r>
            <a:r>
              <a:rPr lang="en-US" altLang="zh-CN" sz="2200" dirty="0" smtClean="0"/>
              <a:t>1000</a:t>
            </a:r>
            <a:r>
              <a:rPr lang="zh-CN" altLang="en-US" sz="2200" dirty="0" smtClean="0"/>
              <a:t>核</a:t>
            </a:r>
            <a:endParaRPr lang="en-US" altLang="zh-CN" sz="2200" dirty="0" smtClean="0"/>
          </a:p>
          <a:p>
            <a:pPr lvl="1">
              <a:lnSpc>
                <a:spcPct val="13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后续计算作业将由</a:t>
            </a:r>
            <a:r>
              <a:rPr lang="en-US" altLang="zh-CN" sz="2800" dirty="0" smtClean="0">
                <a:solidFill>
                  <a:srgbClr val="FF0000"/>
                </a:solidFill>
              </a:rPr>
              <a:t>Torque</a:t>
            </a:r>
            <a:r>
              <a:rPr lang="zh-CN" altLang="en-US" sz="2800" dirty="0" smtClean="0">
                <a:solidFill>
                  <a:srgbClr val="FF0000"/>
                </a:solidFill>
              </a:rPr>
              <a:t>逐步转化为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HTCondor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2">
              <a:lnSpc>
                <a:spcPct val="110000"/>
              </a:lnSpc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5823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10347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Torque Maui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相应的工作目录，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vim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sz="27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emacs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等编辑器，编辑作业脚本文件。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Torque Maui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支持单核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的串行作业，多</a:t>
            </a:r>
            <a:r>
              <a:rPr lang="en-US" altLang="zh-CN" sz="27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核的并行作业。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839788" y="2568101"/>
            <a:ext cx="5157787" cy="500644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</a:t>
            </a:r>
            <a:r>
              <a:rPr lang="en-US" altLang="zh-CN" dirty="0"/>
              <a:t>CPU</a:t>
            </a:r>
            <a:r>
              <a:rPr lang="zh-CN" altLang="en-US" dirty="0"/>
              <a:t>核串行计算作业编写示例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839788" y="3068744"/>
            <a:ext cx="5157787" cy="3789255"/>
          </a:xfrm>
          <a:ln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$ more PBSExample1.sh</a:t>
            </a:r>
            <a:endParaRPr lang="zh-CN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200" dirty="0"/>
              <a:t>#!/</a:t>
            </a:r>
            <a:r>
              <a:rPr lang="en-US" altLang="zh-CN" sz="2200" dirty="0" smtClean="0"/>
              <a:t>bin/bash  </a:t>
            </a:r>
            <a:r>
              <a:rPr lang="en-US" altLang="zh-CN" sz="2200" dirty="0"/>
              <a:t>### </a:t>
            </a:r>
            <a:r>
              <a:rPr lang="zh-CN" altLang="zh-CN" sz="2200" dirty="0"/>
              <a:t>指定脚本执行时的命令解释器</a:t>
            </a:r>
          </a:p>
          <a:p>
            <a:pPr marL="0" indent="0">
              <a:buNone/>
            </a:pPr>
            <a:r>
              <a:rPr lang="en-US" altLang="zh-CN" sz="2200" dirty="0"/>
              <a:t>#PBS –N </a:t>
            </a:r>
            <a:r>
              <a:rPr lang="en-US" altLang="zh-CN" sz="2200" dirty="0" err="1"/>
              <a:t>ExampleJob</a:t>
            </a:r>
            <a:r>
              <a:rPr lang="en-US" altLang="zh-CN" sz="2200" dirty="0"/>
              <a:t>     ###</a:t>
            </a:r>
            <a:r>
              <a:rPr lang="zh-CN" altLang="zh-CN" sz="2200" dirty="0"/>
              <a:t>指定作业名称</a:t>
            </a:r>
          </a:p>
          <a:p>
            <a:pPr marL="0" indent="0">
              <a:buNone/>
            </a:pPr>
            <a:r>
              <a:rPr lang="en-US" altLang="zh-CN" sz="2200" dirty="0" smtClean="0"/>
              <a:t>#</a:t>
            </a:r>
            <a:r>
              <a:rPr lang="en-US" altLang="zh-CN" sz="2200" dirty="0"/>
              <a:t>PBS –q </a:t>
            </a:r>
            <a:r>
              <a:rPr lang="en-US" altLang="zh-CN" sz="2200" dirty="0" err="1" smtClean="0"/>
              <a:t>lhaasoq</a:t>
            </a:r>
            <a:r>
              <a:rPr lang="en-US" altLang="zh-CN" sz="2200" dirty="0" smtClean="0"/>
              <a:t>     </a:t>
            </a:r>
            <a:r>
              <a:rPr lang="en-US" altLang="zh-CN" sz="2200" dirty="0"/>
              <a:t>###</a:t>
            </a:r>
            <a:r>
              <a:rPr lang="zh-CN" altLang="zh-CN" sz="2200" dirty="0"/>
              <a:t>指定作业提交队列。如不指定，则作业被提交到缺省队列运行</a:t>
            </a:r>
          </a:p>
          <a:p>
            <a:pPr marL="0" indent="0">
              <a:buNone/>
            </a:pPr>
            <a:r>
              <a:rPr lang="en-US" altLang="zh-CN" sz="2200" dirty="0"/>
              <a:t>d</a:t>
            </a:r>
            <a:r>
              <a:rPr lang="en-US" altLang="zh-CN" sz="2200" dirty="0" smtClean="0"/>
              <a:t>ate  </a:t>
            </a:r>
            <a:r>
              <a:rPr lang="en-US" altLang="zh-CN" sz="2200" dirty="0"/>
              <a:t>#</a:t>
            </a:r>
            <a:r>
              <a:rPr lang="zh-CN" altLang="zh-CN" sz="2200" dirty="0"/>
              <a:t>打印当前的时间和日期</a:t>
            </a:r>
          </a:p>
          <a:p>
            <a:pPr marL="0" indent="0">
              <a:buNone/>
            </a:pPr>
            <a:r>
              <a:rPr lang="en-US" altLang="zh-CN" sz="2200" dirty="0"/>
              <a:t>sleep 10   #</a:t>
            </a:r>
            <a:r>
              <a:rPr lang="zh-CN" altLang="zh-CN" sz="2200" dirty="0"/>
              <a:t>休眼</a:t>
            </a:r>
            <a:r>
              <a:rPr lang="en-US" altLang="zh-CN" sz="2200" dirty="0"/>
              <a:t>10</a:t>
            </a:r>
            <a:r>
              <a:rPr lang="zh-CN" altLang="zh-CN" sz="2200" dirty="0"/>
              <a:t>秒钟</a:t>
            </a:r>
          </a:p>
          <a:p>
            <a:pPr marL="0" indent="0">
              <a:buNone/>
            </a:pPr>
            <a:r>
              <a:rPr lang="en-US" altLang="zh-CN" sz="2200" dirty="0"/>
              <a:t>date  #</a:t>
            </a:r>
            <a:r>
              <a:rPr lang="zh-CN" altLang="zh-CN" sz="2200" dirty="0"/>
              <a:t>再次打印当前的时间和日期</a:t>
            </a:r>
            <a:endParaRPr lang="zh-CN" altLang="en-US" sz="2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2568101"/>
            <a:ext cx="5183188" cy="50064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zh-CN" altLang="en-US" dirty="0" smtClean="0"/>
              <a:t>多</a:t>
            </a:r>
            <a:r>
              <a:rPr lang="en-US" altLang="zh-CN" dirty="0" err="1" smtClean="0"/>
              <a:t>cpu</a:t>
            </a:r>
            <a:r>
              <a:rPr lang="zh-CN" altLang="en-US" dirty="0" smtClean="0"/>
              <a:t>核并行计算作业编写示例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3068745"/>
            <a:ext cx="5183188" cy="3789254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$ more PBSExample2.sh</a:t>
            </a:r>
            <a:r>
              <a:rPr lang="en-US" altLang="zh-CN" sz="2000" dirty="0"/>
              <a:t>	</a:t>
            </a:r>
            <a:endParaRPr lang="zh-CN" altLang="zh-CN" sz="2000" dirty="0"/>
          </a:p>
          <a:p>
            <a:pPr marL="0" indent="0">
              <a:buNone/>
            </a:pPr>
            <a:r>
              <a:rPr lang="en-US" altLang="zh-CN" sz="2000" dirty="0"/>
              <a:t>#!/bin/bash ### </a:t>
            </a:r>
            <a:r>
              <a:rPr lang="zh-CN" altLang="zh-CN" sz="2000" dirty="0"/>
              <a:t>指定脚本执行时的命令解释器</a:t>
            </a:r>
          </a:p>
          <a:p>
            <a:pPr marL="0" indent="0">
              <a:buNone/>
            </a:pPr>
            <a:r>
              <a:rPr lang="en-US" altLang="zh-CN" sz="2000" dirty="0"/>
              <a:t>#PBS -o </a:t>
            </a:r>
            <a:r>
              <a:rPr lang="en-US" altLang="zh-CN" sz="2000" dirty="0" smtClean="0"/>
              <a:t> /home/cc/</a:t>
            </a:r>
            <a:r>
              <a:rPr lang="en-US" altLang="zh-CN" sz="2000" dirty="0" err="1" smtClean="0"/>
              <a:t>publicUser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JobResults</a:t>
            </a:r>
            <a:r>
              <a:rPr lang="en-US" altLang="zh-CN" sz="2000" dirty="0"/>
              <a:t>/$</a:t>
            </a:r>
            <a:r>
              <a:rPr lang="en-US" altLang="zh-CN" sz="2000" dirty="0" err="1"/>
              <a:t>PBS_JOBID.output</a:t>
            </a:r>
            <a:r>
              <a:rPr lang="en-US" altLang="zh-CN" sz="2000" dirty="0"/>
              <a:t>  ### </a:t>
            </a:r>
            <a:r>
              <a:rPr lang="zh-CN" altLang="zh-CN" sz="2000" dirty="0"/>
              <a:t>指定输出作业结果的文件名</a:t>
            </a:r>
          </a:p>
          <a:p>
            <a:pPr marL="0" indent="0">
              <a:buNone/>
            </a:pPr>
            <a:r>
              <a:rPr lang="en-US" altLang="zh-CN" sz="2000" dirty="0"/>
              <a:t>#PBS -l nodes=2:ppn=3 ### </a:t>
            </a:r>
            <a:r>
              <a:rPr lang="zh-CN" altLang="zh-CN" sz="2000" dirty="0"/>
              <a:t>指定本作业所需的计算资源</a:t>
            </a:r>
            <a:r>
              <a:rPr lang="en-US" altLang="zh-CN" sz="2000" dirty="0"/>
              <a:t>: 2</a:t>
            </a:r>
            <a:r>
              <a:rPr lang="zh-CN" altLang="zh-CN" sz="2000" dirty="0"/>
              <a:t>个结点，每个结点</a:t>
            </a:r>
            <a:r>
              <a:rPr lang="en-US" altLang="zh-CN" sz="2000" dirty="0"/>
              <a:t>3</a:t>
            </a:r>
            <a:r>
              <a:rPr lang="zh-CN" altLang="zh-CN" sz="2000" dirty="0"/>
              <a:t>个</a:t>
            </a:r>
            <a:r>
              <a:rPr lang="en-US" altLang="zh-CN" sz="2000" dirty="0" err="1"/>
              <a:t>cpu</a:t>
            </a:r>
            <a:r>
              <a:rPr lang="zh-CN" altLang="zh-CN" sz="2000" dirty="0"/>
              <a:t>核</a:t>
            </a:r>
          </a:p>
          <a:p>
            <a:pPr marL="0" indent="0">
              <a:buNone/>
            </a:pPr>
            <a:r>
              <a:rPr lang="en-US" altLang="zh-CN" sz="2000" dirty="0"/>
              <a:t>echo "Hello World"</a:t>
            </a:r>
            <a:endParaRPr lang="zh-CN" altLang="zh-CN" sz="2000" dirty="0"/>
          </a:p>
          <a:p>
            <a:pPr marL="0" indent="0">
              <a:buNone/>
            </a:pPr>
            <a:r>
              <a:rPr lang="en-US" altLang="zh-CN" sz="2000" dirty="0"/>
              <a:t>sleep 5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095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Torque Maui</a:t>
            </a:r>
            <a:r>
              <a:rPr lang="zh-CN" altLang="en-US" dirty="0" smtClean="0"/>
              <a:t>作业</a:t>
            </a:r>
            <a:r>
              <a:rPr lang="en-US" altLang="zh-CN" dirty="0" smtClean="0"/>
              <a:t>-</a:t>
            </a:r>
            <a:r>
              <a:rPr lang="zh-CN" altLang="en-US" dirty="0"/>
              <a:t>提交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69822" y="1345938"/>
            <a:ext cx="11218889" cy="51897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脚本编写好后，就可以进行作业提交了。如果没有指定提交的作业队列，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默认情况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下作业会被提交到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publicq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队列。这是一个作业时长为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小时的公用队列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qsub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test.sh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用户在提交作业前，应该明确自己可以提交的作业队列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[ybjslc01 </a:t>
            </a:r>
            <a:r>
              <a:rPr lang="en-US" altLang="zh-CN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~]$ </a:t>
            </a:r>
            <a:r>
              <a:rPr lang="en-US" altLang="zh-CN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qsub</a:t>
            </a:r>
            <a:r>
              <a:rPr lang="en-US" altLang="zh-CN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–q </a:t>
            </a:r>
            <a:r>
              <a:rPr lang="en-US" altLang="zh-CN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lhaasoq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test.sh</a:t>
            </a:r>
            <a:endParaRPr lang="zh-CN" altLang="zh-CN" sz="2400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86222.schedsrv.ihep.ac.cn</a:t>
            </a:r>
            <a:endParaRPr lang="zh-CN" altLang="en-US" sz="2400" i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提交成功后，将返回作业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[ybjslc01 ~]$ </a:t>
            </a:r>
            <a:r>
              <a:rPr lang="en-US" altLang="zh-CN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qsub</a:t>
            </a:r>
            <a:r>
              <a:rPr lang="en-US" altLang="zh-CN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–q </a:t>
            </a:r>
            <a:r>
              <a:rPr lang="en-US" altLang="zh-CN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lhaasoq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–o /</a:t>
            </a:r>
            <a:r>
              <a:rPr lang="en-US" altLang="zh-CN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scratchfs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ybj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/username </a:t>
            </a:r>
            <a:r>
              <a:rPr lang="en-US" altLang="zh-CN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–e /</a:t>
            </a:r>
            <a:r>
              <a:rPr lang="en-US" altLang="zh-CN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scratchfs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ybj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/username </a:t>
            </a:r>
            <a:r>
              <a:rPr lang="en-US" altLang="zh-CN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.sh</a:t>
            </a:r>
            <a:endParaRPr lang="en-US" altLang="zh-CN" sz="2400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指定输出文件位置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46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Torque Maui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$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qstat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86222</a:t>
            </a:r>
            <a:endParaRPr lang="en-US" altLang="zh-CN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Job id Name User Time Use S Queue</a:t>
            </a:r>
          </a:p>
          <a:p>
            <a:pPr marL="457200" lvl="1" indent="0"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---------------- ---------------- ---------------- -------- - -----</a:t>
            </a:r>
          </a:p>
          <a:p>
            <a:pPr marL="457200" lvl="1" indent="0"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86222.torqsrv test.sh </a:t>
            </a:r>
            <a:r>
              <a:rPr lang="en-US" altLang="zh-CN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pemxz</a:t>
            </a: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0 R </a:t>
            </a:r>
            <a:r>
              <a:rPr lang="en-US" altLang="zh-CN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lhaaso</a:t>
            </a:r>
            <a:r>
              <a:rPr lang="en-US" altLang="zh-CN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endParaRPr lang="en-US" altLang="zh-CN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Runing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运行状态</a:t>
            </a:r>
          </a:p>
          <a:p>
            <a:pPr marL="457200" lvl="1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Queue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排队状态</a:t>
            </a:r>
          </a:p>
          <a:p>
            <a:pPr marL="457200" lvl="1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Exit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作业结束，退出状态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队列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qstat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–Q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qstat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Qf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endParaRPr lang="en-US" altLang="zh-CN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其他命令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查看所有作业情况命令：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qstat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–an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查看详细作业情况命令：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$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qstat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–f JOBID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查看某个用户的全部作业命令：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qstat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–u USERNAME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查看某个队列的情况命令：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qstat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–q QUEUENAME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删除作业命令：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qdel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JOBID </a:t>
            </a:r>
          </a:p>
          <a:p>
            <a:pPr>
              <a:lnSpc>
                <a:spcPct val="11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25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Torque Maui</a:t>
            </a:r>
            <a:r>
              <a:rPr lang="zh-CN" altLang="en-US" dirty="0" smtClean="0"/>
              <a:t>作业</a:t>
            </a:r>
            <a:r>
              <a:rPr lang="en-US" altLang="zh-CN" dirty="0" smtClean="0"/>
              <a:t>-</a:t>
            </a:r>
            <a:r>
              <a:rPr lang="zh-CN" altLang="en-US" dirty="0"/>
              <a:t>结束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默认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，作业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运算结束后，会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HOME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目录或者运行的目录下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产生两个文件，一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作业运行日志文件，文件名构成为：作业脚本名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“ .o ” +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 业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test.sh.o86222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；另一个是作业出错信息记录文件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文件名构成为：作业脚本名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+“.e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test.sh.e86222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[ybjslc01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~]$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qsub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–q 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lhaasoq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test.sh –j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oe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–o /dev/null test.sh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-j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.o .e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文件输出到一个文件，而不再是两个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-o /dev/null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没有任何输出 </a:t>
            </a:r>
          </a:p>
        </p:txBody>
      </p:sp>
    </p:spTree>
    <p:extLst>
      <p:ext uri="{BB962C8B-B14F-4D97-AF65-F5344CB8AC3E}">
        <p14:creationId xmlns:p14="http://schemas.microsoft.com/office/powerpoint/2010/main" val="18500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羊八</a:t>
            </a:r>
            <a:r>
              <a:rPr lang="zh-CN" altLang="en-US" dirty="0" smtClean="0"/>
              <a:t>井</a:t>
            </a:r>
            <a:r>
              <a:rPr lang="en-US" altLang="zh-CN" dirty="0" err="1" smtClean="0"/>
              <a:t>pbs</a:t>
            </a:r>
            <a:r>
              <a:rPr lang="zh-CN" altLang="en-US" dirty="0" smtClean="0"/>
              <a:t>作业队列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867" y="14150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YBJ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计算的本地计算集群队列以及相关用途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99163"/>
              </p:ext>
            </p:extLst>
          </p:nvPr>
        </p:nvGraphicFramePr>
        <p:xfrm>
          <a:off x="634479" y="2147998"/>
          <a:ext cx="11290042" cy="4598499"/>
        </p:xfrm>
        <a:graphic>
          <a:graphicData uri="http://schemas.openxmlformats.org/drawingml/2006/table">
            <a:tbl>
              <a:tblPr firstRow="1" firstCol="1" bandRow="1"/>
              <a:tblGrid>
                <a:gridCol w="1953896"/>
                <a:gridCol w="2786058"/>
                <a:gridCol w="915447"/>
                <a:gridCol w="2463777"/>
                <a:gridCol w="1323356"/>
                <a:gridCol w="1847508"/>
              </a:tblGrid>
              <a:tr h="16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队列名</a:t>
                      </a:r>
                      <a:endParaRPr lang="zh-CN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用途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Cpu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核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可使用组名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用户名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优先级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操作系统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Argorecq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数据模拟重建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共享</a:t>
                      </a: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440</a:t>
                      </a:r>
                      <a:r>
                        <a:rPr lang="zh-CN" sz="24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cpu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核</a:t>
                      </a:r>
                      <a:endParaRPr lang="zh-CN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Scientifc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Linux(SL) 5.5</a:t>
                      </a:r>
                      <a:endParaRPr lang="zh-CN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Argolq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长作业队列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ybj, argo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低</a:t>
                      </a:r>
                      <a:endParaRPr lang="zh-CN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47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Argofq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快作业队列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Zham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低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47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Asgq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Asgamma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数据分析队列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Asgrun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2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Ybjshortq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短作业队列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ybj, asgrun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很低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2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Argosq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短作业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ybj, argo,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47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Lhaasoq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Lhaaso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数据模拟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核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Lhaasorun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2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Pulibcq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公共队列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4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CN" sz="24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核</a:t>
                      </a:r>
                      <a:endParaRPr lang="zh-CN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所有用户共享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低</a:t>
                      </a:r>
                      <a:endParaRPr lang="zh-CN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7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HTCondor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编写说明文件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9587" y="1825625"/>
            <a:ext cx="5390213" cy="469509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用户提交作业时，需在提交作业的目录下编写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submit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描述文件，格式如下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Universe 	= vanilla</a:t>
            </a: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Executable 	= </a:t>
            </a:r>
            <a:r>
              <a:rPr lang="en-US" altLang="zh-CN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myexe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#</a:t>
            </a:r>
            <a:r>
              <a:rPr lang="zh-CN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与作业名一致</a:t>
            </a:r>
            <a:endParaRPr lang="en-US" altLang="zh-CN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Arguments 	= arg1 arg2</a:t>
            </a: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Output 	= </a:t>
            </a:r>
            <a:r>
              <a:rPr lang="en-US" altLang="zh-CN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myexe.out</a:t>
            </a:r>
            <a:endParaRPr lang="en-US" altLang="zh-CN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Error 		= </a:t>
            </a:r>
            <a:r>
              <a:rPr lang="en-US" altLang="zh-CN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myexe.err</a:t>
            </a:r>
            <a:endParaRPr lang="en-US" altLang="zh-CN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Queue</a:t>
            </a:r>
          </a:p>
          <a:p>
            <a:pPr marL="0" indent="0">
              <a:buNone/>
            </a:pPr>
            <a:endParaRPr lang="zh-CN" altLang="en-US" sz="2400" dirty="0" smtClean="0"/>
          </a:p>
          <a:p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9800" y="1825624"/>
            <a:ext cx="5334000" cy="49199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Universe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改动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Executable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为提交作业的可执行文件，需用户设定具体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Arguments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为作业可执行文件的输入参数，需用户指定，参数形式可自行设定。如不需要输入参数，删除该行或以“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#”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注释即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Output 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表示将作业标准化屏幕输出保存在该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Error  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将标准错误输出保存在该文件；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Queue	 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改动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：请严格按照示例格式编写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submit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文件。其中涉及的文件名称可以为相对路径或绝对路径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5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zh-CN" altLang="en-US" sz="5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本地计算集群使用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本地集群计算服务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实验文件存储服务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个人云计算</a:t>
            </a:r>
            <a:r>
              <a:rPr lang="en-US" altLang="zh-CN" sz="3600" spc="3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IHEPCloud</a:t>
            </a: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平台使用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3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25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HTCondor</a:t>
            </a:r>
            <a:r>
              <a:rPr lang="zh-CN" altLang="en-US" dirty="0" smtClean="0"/>
              <a:t>作业</a:t>
            </a:r>
            <a:r>
              <a:rPr lang="en-US" altLang="zh-CN" dirty="0" smtClean="0"/>
              <a:t>-</a:t>
            </a:r>
            <a:r>
              <a:rPr lang="zh-CN" altLang="en-US" dirty="0" smtClean="0"/>
              <a:t>提交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本地作业提交：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准备好</a:t>
            </a: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submit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文件后，在</a:t>
            </a: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submit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所在目录下执行如下命令：</a:t>
            </a:r>
          </a:p>
          <a:p>
            <a:pPr marL="0" indent="0">
              <a:buNone/>
            </a:pPr>
            <a:r>
              <a:rPr lang="en-US" altLang="zh-CN" sz="2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2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condor_submit</a:t>
            </a:r>
            <a:r>
              <a:rPr lang="en-US" altLang="zh-CN" sz="2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submit  –group </a:t>
            </a:r>
            <a:r>
              <a:rPr lang="en-US" altLang="zh-CN" sz="2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group_name</a:t>
            </a:r>
            <a:endParaRPr lang="en-US" altLang="zh-CN" sz="2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group_name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是用户所属的用户组名。设定的组名表明用户要求使用某个实验的计算资源。所有组信息保存在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/condor/group/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accounting_group_list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。目前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可用组名为</a:t>
            </a:r>
            <a:r>
              <a:rPr lang="en-US" altLang="zh-CN" sz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lhaasorun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组。将来可支持</a:t>
            </a:r>
            <a:r>
              <a:rPr lang="en-US" altLang="zh-CN" sz="2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lhaasoremote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组，在远程站点执行作业。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注意：提交作业之前要检查本人是不是在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lhassorun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支持的资源组中，可以用命令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groups $USER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成都站点作业提交：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condor_submit</a:t>
            </a: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submit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97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HTCondor</a:t>
            </a:r>
            <a:r>
              <a:rPr lang="zh-CN" altLang="en-US" dirty="0" smtClean="0"/>
              <a:t>作业查看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查询用户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user1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的作业状态，执行如下命令：</a:t>
            </a:r>
          </a:p>
          <a:p>
            <a:pPr marL="0" indent="0">
              <a:buNone/>
            </a:pP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$ </a:t>
            </a:r>
            <a:r>
              <a:rPr lang="en-US" altLang="zh-CN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condor_q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user1 </a:t>
            </a:r>
            <a:endParaRPr lang="en-US" altLang="zh-CN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输出（其中，</a:t>
            </a:r>
            <a:r>
              <a:rPr lang="en-US" altLang="zh-CN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为作业号、</a:t>
            </a:r>
            <a:r>
              <a:rPr lang="en-US" altLang="zh-CN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OWNER</a:t>
            </a:r>
            <a:r>
              <a:rPr lang="zh-CN" altLang="en-US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为用户名、</a:t>
            </a:r>
            <a:r>
              <a:rPr lang="en-US" altLang="zh-CN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为作业状态）：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-- submitter: job@schedd01.ihep.ac.cn : &lt;192.168.51.33:36302&gt; : schedd01.ihep.ac.cn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ID    OWNER 	SUBMITTED  RUN_	TIME 	ST 	PRI 	SIZE 	CMD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348.0   user1     2/10 	21:35   0+00:00:00 R  0   0.0  simple 4 10    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349.0   user1     2/10 	21:35   0+00:00:00 R  0   0.0  simple 4 10    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350.0   user1     2/10	21:35   0+00:00:00 R  0   0.0  simple 4 10    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351.0   user1     2/10	21:35   0+00:00:00 R  0   0.0  simple 4 10    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jobs; 0 completed, 0 removed, 0 idle, 4 running, 0 held, 0 suspended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15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HTCondor</a:t>
            </a:r>
            <a:r>
              <a:rPr lang="zh-CN" altLang="en-US" dirty="0" smtClean="0"/>
              <a:t>作业删除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）依据作业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删除作业，命令如下：</a:t>
            </a:r>
          </a:p>
          <a:p>
            <a:pPr marL="0" indent="0"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 </a:t>
            </a:r>
            <a:r>
              <a:rPr lang="en-US" altLang="zh-CN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condor_rm</a:t>
            </a: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348.0</a:t>
            </a:r>
            <a:endParaRPr lang="en-US" altLang="zh-CN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user1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的作业，命令如下：</a:t>
            </a:r>
          </a:p>
          <a:p>
            <a:pPr marL="0" indent="0">
              <a:buNone/>
            </a:pP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$ </a:t>
            </a:r>
            <a:r>
              <a:rPr lang="en-US" altLang="zh-CN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condor_rm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user1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1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HTCondor</a:t>
            </a:r>
            <a:r>
              <a:rPr lang="zh-CN" altLang="en-US" dirty="0" smtClean="0"/>
              <a:t>作业客户端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hepjob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 err="1"/>
              <a:t>hepjob</a:t>
            </a:r>
            <a:r>
              <a:rPr lang="en-US" altLang="zh-CN" dirty="0"/>
              <a:t> </a:t>
            </a:r>
            <a:r>
              <a:rPr lang="zh-CN" altLang="en-US" dirty="0"/>
              <a:t>是</a:t>
            </a:r>
            <a:r>
              <a:rPr lang="zh-CN" altLang="en-US" dirty="0" smtClean="0"/>
              <a:t>基于 </a:t>
            </a:r>
            <a:r>
              <a:rPr lang="en-US" altLang="zh-CN" dirty="0" err="1"/>
              <a:t>HTCondor</a:t>
            </a:r>
            <a:r>
              <a:rPr lang="en-US" altLang="zh-CN" dirty="0"/>
              <a:t> </a:t>
            </a:r>
            <a:r>
              <a:rPr lang="zh-CN" altLang="en-US" dirty="0"/>
              <a:t>集群管理命令开发的适用于高能所计算集群的作业客户端</a:t>
            </a:r>
            <a:r>
              <a:rPr lang="zh-CN" altLang="en-US" dirty="0" smtClean="0"/>
              <a:t>工具，目前尚在开发中，后续提供使用。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提交作业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hep_sub</a:t>
            </a:r>
            <a:r>
              <a:rPr lang="en-US" altLang="zh-CN" dirty="0" smtClean="0"/>
              <a:t> job.sh</a:t>
            </a:r>
          </a:p>
          <a:p>
            <a:r>
              <a:rPr lang="zh-CN" altLang="en-US" dirty="0" smtClean="0"/>
              <a:t>查询作业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hep_q</a:t>
            </a:r>
            <a:r>
              <a:rPr lang="en-US" altLang="zh-CN" dirty="0" smtClean="0"/>
              <a:t> –u username</a:t>
            </a:r>
          </a:p>
          <a:p>
            <a:r>
              <a:rPr lang="zh-CN" altLang="en-US" dirty="0" smtClean="0"/>
              <a:t>删除作业</a:t>
            </a:r>
            <a:endParaRPr lang="en-US" altLang="zh-CN" dirty="0" smtClean="0"/>
          </a:p>
          <a:p>
            <a:pPr lvl="1"/>
            <a:r>
              <a:rPr lang="en-US" altLang="zh-CN" dirty="0" err="1"/>
              <a:t>h</a:t>
            </a:r>
            <a:r>
              <a:rPr lang="en-US" altLang="zh-CN" dirty="0" err="1" smtClean="0"/>
              <a:t>ep_rm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68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HTCondor</a:t>
            </a:r>
            <a:r>
              <a:rPr lang="zh-CN" altLang="en-US" dirty="0" smtClean="0"/>
              <a:t>作业资源使用情况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5120640"/>
            <a:ext cx="9802368" cy="1115568"/>
          </a:xfrm>
        </p:spPr>
        <p:txBody>
          <a:bodyPr/>
          <a:lstStyle/>
          <a:p>
            <a:r>
              <a:rPr lang="zh-CN" altLang="en-US" dirty="0" smtClean="0"/>
              <a:t>从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-10</a:t>
            </a:r>
            <a:r>
              <a:rPr lang="zh-CN" altLang="en-US" dirty="0" smtClean="0"/>
              <a:t>月的使用情况来看，资源使用相对比较空闲，未达到</a:t>
            </a:r>
            <a:r>
              <a:rPr lang="en-US" altLang="zh-CN" dirty="0" smtClean="0"/>
              <a:t>400</a:t>
            </a:r>
            <a:r>
              <a:rPr lang="zh-CN" altLang="en-US" dirty="0" smtClean="0"/>
              <a:t>个虚拟机的资源上限，鼓励大家多交作业。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06" y="1572768"/>
            <a:ext cx="7833925" cy="317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95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4478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作业记账统计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60041"/>
            <a:ext cx="10515600" cy="4351338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用户通过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账号，可访问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http://cuc.ihep.ac.cn/PBS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，查看所有已经完成作业的运行以及资源（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、内存等）使用情况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33" y="2620019"/>
            <a:ext cx="8144006" cy="42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zh-CN" altLang="en-US" sz="5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本地计算集群使用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本地集群计算服务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实验文件存储服务</a:t>
            </a:r>
            <a:endParaRPr lang="en-US" altLang="zh-CN" sz="3600" spc="3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个人云计算</a:t>
            </a:r>
            <a:r>
              <a:rPr lang="en-US" altLang="zh-CN" sz="3600" spc="3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IHEPCloud</a:t>
            </a: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平台使用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3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7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文件存储服务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磁盘</a:t>
            </a:r>
            <a:r>
              <a:rPr lang="zh-CN" altLang="en-US" dirty="0"/>
              <a:t>存储 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Gluster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err="1"/>
              <a:t>Lustre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EOS  </a:t>
            </a:r>
          </a:p>
          <a:p>
            <a:r>
              <a:rPr lang="zh-CN" altLang="en-US" dirty="0" smtClean="0"/>
              <a:t>用户</a:t>
            </a:r>
            <a:r>
              <a:rPr lang="zh-CN" altLang="en-US" dirty="0"/>
              <a:t>目录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AFS</a:t>
            </a:r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软件库</a:t>
            </a:r>
            <a:r>
              <a:rPr lang="zh-CN" altLang="en-US" dirty="0"/>
              <a:t>共享系统 </a:t>
            </a:r>
            <a:endParaRPr lang="en-US" altLang="zh-CN" dirty="0"/>
          </a:p>
          <a:p>
            <a:pPr lvl="1"/>
            <a:r>
              <a:rPr lang="en-US" altLang="zh-CN" dirty="0" smtClean="0"/>
              <a:t> AFS</a:t>
            </a:r>
          </a:p>
          <a:p>
            <a:r>
              <a:rPr lang="zh-CN" altLang="en-US" dirty="0"/>
              <a:t>磁带存储系统 </a:t>
            </a:r>
            <a:endParaRPr lang="en-US" altLang="zh-CN" dirty="0"/>
          </a:p>
          <a:p>
            <a:pPr lvl="1"/>
            <a:r>
              <a:rPr lang="en-US" altLang="zh-CN" dirty="0"/>
              <a:t>CASTOR 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42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Gluster</a:t>
            </a:r>
            <a:r>
              <a:rPr lang="zh-CN" altLang="en-US" dirty="0" smtClean="0"/>
              <a:t>存储服务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Gluster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文件系统是一个开源的分布式文件系统，可以支持数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级存储容量和上千客户端，支持副本功能，具有高扩展性、高可用性、可横向弹性扩展等特点，提供羊八井天体物理实验的存储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45159"/>
              </p:ext>
            </p:extLst>
          </p:nvPr>
        </p:nvGraphicFramePr>
        <p:xfrm>
          <a:off x="1204044" y="3851636"/>
          <a:ext cx="9983757" cy="2104574"/>
        </p:xfrm>
        <a:graphic>
          <a:graphicData uri="http://schemas.openxmlformats.org/drawingml/2006/table">
            <a:tbl>
              <a:tblPr firstRow="1" firstCol="1" bandRow="1"/>
              <a:tblGrid>
                <a:gridCol w="1120867"/>
                <a:gridCol w="1663429"/>
                <a:gridCol w="2305456"/>
                <a:gridCol w="2422187"/>
                <a:gridCol w="2471818"/>
              </a:tblGrid>
              <a:tr h="792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空间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可用空间（</a:t>
                      </a:r>
                      <a:r>
                        <a:rPr lang="en-US" altLang="zh-CN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备份情况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ybjgfs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347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34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argo</a:t>
                      </a: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实验数据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asgamma</a:t>
                      </a: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实验数据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lhaaso</a:t>
                      </a: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实验数据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无备份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7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Gluster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存储服务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10302551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sz="1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羊八井文件存储目录结构按实验划分，包含三个主目录：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12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ybjgfs</a:t>
            </a:r>
            <a:endParaRPr lang="en-US" altLang="zh-CN" sz="11200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|-- </a:t>
            </a:r>
            <a:r>
              <a:rPr lang="en-US" altLang="zh-CN" sz="112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argo</a:t>
            </a:r>
            <a:endParaRPr lang="en-US" altLang="zh-CN" sz="11200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|-- </a:t>
            </a:r>
            <a:r>
              <a:rPr lang="en-US" altLang="zh-CN" sz="112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asgamma</a:t>
            </a:r>
            <a:endParaRPr lang="en-US" altLang="zh-CN" sz="11200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|-- </a:t>
            </a:r>
            <a:r>
              <a:rPr lang="en-US" altLang="zh-CN" sz="112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endParaRPr lang="en-US" altLang="zh-CN" sz="11200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1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argo</a:t>
            </a:r>
            <a:r>
              <a:rPr lang="zh-CN" altLang="en-US" sz="1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1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配额</a:t>
            </a:r>
            <a:r>
              <a:rPr lang="en-US" altLang="zh-CN" sz="1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171.4TB</a:t>
            </a:r>
            <a:r>
              <a:rPr lang="zh-CN" altLang="en-US" sz="1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asgamma</a:t>
            </a:r>
            <a:r>
              <a:rPr lang="zh-CN" altLang="en-US" sz="1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1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配额</a:t>
            </a:r>
            <a:r>
              <a:rPr lang="en-US" altLang="zh-CN" sz="1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38.3TB</a:t>
            </a:r>
            <a:endParaRPr lang="en-US" altLang="zh-CN" sz="1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1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如果已用空间超过</a:t>
            </a:r>
            <a:r>
              <a:rPr lang="en-US" altLang="zh-CN" sz="1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quota</a:t>
            </a:r>
            <a:r>
              <a:rPr lang="zh-CN" altLang="en-US" sz="1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，将封锁目录，并邮件通知负责人和管理员。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sz="1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zh-CN" altLang="en-US" sz="5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本地计算集群使用</a:t>
            </a:r>
            <a:endParaRPr lang="en-US" altLang="zh-CN" sz="3600" spc="3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本地集群计算服务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实验文件存储服务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个人云计算</a:t>
            </a:r>
            <a:r>
              <a:rPr lang="en-US" altLang="zh-CN" sz="3600" spc="3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IHEPCloud</a:t>
            </a: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平台使用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3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5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073" y="17851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Gluster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7162" y="1074873"/>
            <a:ext cx="11277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的目录划分为：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ybjgfs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endParaRPr lang="en-US" altLang="zh-CN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|-- public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 |-- experiment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 `-- simulation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|-- temp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`-- user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|-- user1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`-- user2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user1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正式的职工用户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,user2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主要为学生和客座，用户空间配额为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500GB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，文件数限制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万个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temp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空间为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10TB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每用户空间大小为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，数据两个月后自动删除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1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GLUSTER</a:t>
            </a:r>
            <a:r>
              <a:rPr lang="zh-CN" altLang="en-US" dirty="0" smtClean="0"/>
              <a:t>文件专用命令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命令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grmdir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…DIRECTORY…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示例如下：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grmdir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ybjgfs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shijy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huangql</a:t>
            </a:r>
            <a:endParaRPr lang="en-US" altLang="zh-CN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软件自身原因， 在删除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ybjgfs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目录时，有时无法正常进行，提示错误信息：“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 empty directory”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，此时可改用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grmdir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命令，这是计算中心针对此类错误开发的新命令，建议在作业脚本中删除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ybjgfs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命令替换成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grmdir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命令，避免出现目录删不干净的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6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Luster</a:t>
            </a:r>
            <a:r>
              <a:rPr lang="zh-CN" altLang="en-US" dirty="0" smtClean="0"/>
              <a:t>存储服务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LUSTER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：面向对象的并行文件系统，主要用于海量的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实验数据存储，不支持纠删码、副本等功能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40834"/>
              </p:ext>
            </p:extLst>
          </p:nvPr>
        </p:nvGraphicFramePr>
        <p:xfrm>
          <a:off x="818745" y="3722518"/>
          <a:ext cx="10860832" cy="1421266"/>
        </p:xfrm>
        <a:graphic>
          <a:graphicData uri="http://schemas.openxmlformats.org/drawingml/2006/table">
            <a:tbl>
              <a:tblPr firstRow="1" firstCol="1" bandRow="1"/>
              <a:tblGrid>
                <a:gridCol w="2045890"/>
                <a:gridCol w="1283342"/>
                <a:gridCol w="2854729"/>
                <a:gridCol w="4676871"/>
              </a:tblGrid>
              <a:tr h="710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总空间（</a:t>
                      </a: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备份情况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workfs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用户个人</a:t>
                      </a:r>
                      <a:r>
                        <a:rPr lang="zh-CN" sz="2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文件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，缺省配额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5GB,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文件数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50000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全备份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增量备份，只在登陆结点可写，计算结点只读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2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Lustre</a:t>
            </a:r>
            <a:r>
              <a:rPr lang="en-US" altLang="zh-CN" dirty="0"/>
              <a:t> </a:t>
            </a:r>
            <a:r>
              <a:rPr lang="zh-CN" altLang="zh-CN" dirty="0"/>
              <a:t>专用命令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）查看用户的资源配额使用命令：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命令格式：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lfs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quota -u username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dirname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）查看磁盘池的空间使用情况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命令格式：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lfs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df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–h –p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poolname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dirname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60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EOS</a:t>
            </a:r>
            <a:r>
              <a:rPr lang="zh-CN" altLang="en-US" dirty="0" smtClean="0"/>
              <a:t>存储服务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EOS</a:t>
            </a:r>
            <a:r>
              <a:rPr lang="zh-CN" altLang="en-US" dirty="0" smtClean="0"/>
              <a:t>分布式文件系统由</a:t>
            </a:r>
            <a:r>
              <a:rPr lang="en-US" altLang="zh-CN" dirty="0" err="1" smtClean="0"/>
              <a:t>Cern</a:t>
            </a:r>
            <a:r>
              <a:rPr lang="zh-CN" altLang="en-US" dirty="0" smtClean="0"/>
              <a:t>开发，并于</a:t>
            </a:r>
            <a:r>
              <a:rPr lang="en-US" altLang="zh-CN" dirty="0" smtClean="0"/>
              <a:t>2011</a:t>
            </a:r>
            <a:r>
              <a:rPr lang="zh-CN" altLang="en-US" dirty="0"/>
              <a:t>年投入使用。其设计目标是物理分析需要轻量级磁盘存储</a:t>
            </a:r>
            <a:r>
              <a:rPr lang="zh-CN" altLang="en-US" dirty="0" smtClean="0"/>
              <a:t>工具，将</a:t>
            </a:r>
            <a:r>
              <a:rPr lang="zh-CN" altLang="en-US" dirty="0"/>
              <a:t>磁盘和磁带（冷文件和热文件）分离</a:t>
            </a:r>
            <a:r>
              <a:rPr lang="zh-CN" altLang="en-US" dirty="0" smtClean="0"/>
              <a:t>管理。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/>
              <a:t>EOS</a:t>
            </a:r>
            <a:r>
              <a:rPr lang="zh-CN" altLang="en-US" dirty="0"/>
              <a:t>功能</a:t>
            </a:r>
            <a:r>
              <a:rPr lang="zh-CN" altLang="en-US" dirty="0" smtClean="0"/>
              <a:t>多样性</a:t>
            </a:r>
            <a:endParaRPr lang="zh-CN" altLang="en-US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主备模式</a:t>
            </a:r>
            <a:r>
              <a:rPr lang="en-US" altLang="zh-CN" dirty="0"/>
              <a:t>(Master/Slave):</a:t>
            </a:r>
            <a:r>
              <a:rPr lang="zh-CN" altLang="en-US" dirty="0"/>
              <a:t>支持主备服务器切换，实现服务器故障后自动响应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多</a:t>
            </a:r>
            <a:r>
              <a:rPr lang="zh-CN" altLang="en-US" dirty="0"/>
              <a:t>副本模式</a:t>
            </a:r>
            <a:r>
              <a:rPr lang="en-US" altLang="zh-CN" dirty="0"/>
              <a:t>(RAIN):</a:t>
            </a:r>
            <a:r>
              <a:rPr lang="zh-CN" altLang="en-US" dirty="0"/>
              <a:t>文件条带化到一个调度组内的存储节点，支持</a:t>
            </a:r>
            <a:r>
              <a:rPr lang="en-US" altLang="zh-CN" dirty="0"/>
              <a:t>Replica(1&lt;=M&lt;=16)</a:t>
            </a:r>
            <a:r>
              <a:rPr lang="zh-CN" altLang="en-US" dirty="0"/>
              <a:t>、</a:t>
            </a:r>
            <a:r>
              <a:rPr lang="en-US" altLang="zh-CN" dirty="0"/>
              <a:t>RAID6(M+2)</a:t>
            </a:r>
            <a:r>
              <a:rPr lang="zh-CN" altLang="en-US" dirty="0"/>
              <a:t>、</a:t>
            </a:r>
            <a:r>
              <a:rPr lang="en-US" altLang="zh-CN" dirty="0"/>
              <a:t>Archive(M+3)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用户</a:t>
            </a:r>
            <a:r>
              <a:rPr lang="en-US" altLang="zh-CN" dirty="0"/>
              <a:t>/</a:t>
            </a:r>
            <a:r>
              <a:rPr lang="zh-CN" altLang="en-US" dirty="0"/>
              <a:t>组配额</a:t>
            </a:r>
            <a:r>
              <a:rPr lang="en-US" altLang="zh-CN" dirty="0"/>
              <a:t>(Quota):</a:t>
            </a:r>
            <a:r>
              <a:rPr lang="zh-CN" altLang="en-US" dirty="0"/>
              <a:t>对用户</a:t>
            </a:r>
            <a:r>
              <a:rPr lang="en-US" altLang="zh-CN" dirty="0"/>
              <a:t>/</a:t>
            </a:r>
            <a:r>
              <a:rPr lang="zh-CN" altLang="en-US" dirty="0"/>
              <a:t>组进行存储空间大小、文件数目进行配额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自动</a:t>
            </a:r>
            <a:r>
              <a:rPr lang="zh-CN" altLang="en-US" dirty="0"/>
              <a:t>纠错</a:t>
            </a:r>
            <a:r>
              <a:rPr lang="en-US" altLang="zh-CN" dirty="0"/>
              <a:t>(Auto Repair):</a:t>
            </a:r>
            <a:r>
              <a:rPr lang="zh-CN" altLang="en-US" dirty="0"/>
              <a:t>实时监控文件状态，清理校验后发现错误的文件，然后将备份文件恢复为原始文件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负载</a:t>
            </a:r>
            <a:r>
              <a:rPr lang="zh-CN" altLang="en-US" dirty="0"/>
              <a:t>均衡</a:t>
            </a:r>
            <a:r>
              <a:rPr lang="en-US" altLang="zh-CN" dirty="0"/>
              <a:t>(Balancing System):</a:t>
            </a:r>
            <a:r>
              <a:rPr lang="zh-CN" altLang="en-US" dirty="0"/>
              <a:t>包括调度组内负载均衡和存储节点内文件系统间的负载均衡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数据</a:t>
            </a:r>
            <a:r>
              <a:rPr lang="zh-CN" altLang="en-US" dirty="0"/>
              <a:t>动态转储</a:t>
            </a:r>
            <a:r>
              <a:rPr lang="en-US" altLang="zh-CN" dirty="0"/>
              <a:t>(Archive):</a:t>
            </a:r>
            <a:r>
              <a:rPr lang="zh-CN" altLang="en-US" dirty="0"/>
              <a:t>通过</a:t>
            </a:r>
            <a:r>
              <a:rPr lang="en-US" altLang="zh-CN" dirty="0"/>
              <a:t>LRU Engine</a:t>
            </a:r>
            <a:r>
              <a:rPr lang="zh-CN" altLang="en-US" dirty="0"/>
              <a:t>实现冷热存储分离，动态转储文件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11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EOS</a:t>
            </a:r>
            <a:r>
              <a:rPr lang="zh-CN" altLang="en-US" dirty="0" smtClean="0"/>
              <a:t>存储服务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EOS</a:t>
            </a:r>
            <a:r>
              <a:rPr lang="zh-CN" altLang="en-US" dirty="0" smtClean="0"/>
              <a:t>磁盘情况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70214"/>
              </p:ext>
            </p:extLst>
          </p:nvPr>
        </p:nvGraphicFramePr>
        <p:xfrm>
          <a:off x="805210" y="2771865"/>
          <a:ext cx="9983757" cy="2104574"/>
        </p:xfrm>
        <a:graphic>
          <a:graphicData uri="http://schemas.openxmlformats.org/drawingml/2006/table">
            <a:tbl>
              <a:tblPr firstRow="1" firstCol="1" bandRow="1"/>
              <a:tblGrid>
                <a:gridCol w="1120867"/>
                <a:gridCol w="1663429"/>
                <a:gridCol w="2256817"/>
                <a:gridCol w="2470826"/>
                <a:gridCol w="2471818"/>
              </a:tblGrid>
              <a:tr h="792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zh-CN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空间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可用空间（</a:t>
                      </a:r>
                      <a:r>
                        <a:rPr lang="en-US" altLang="zh-CN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TB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备份情况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2000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eos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231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144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支持</a:t>
                      </a:r>
                      <a:r>
                        <a:rPr lang="en-US" altLang="zh-CN" sz="2000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HTCondor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作业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CN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备份</a:t>
                      </a:r>
                      <a:endParaRPr lang="zh-CN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EOS</a:t>
            </a:r>
            <a:r>
              <a:rPr lang="zh-CN" altLang="en-US" dirty="0" smtClean="0"/>
              <a:t>存储服务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 smtClean="0"/>
              <a:t>公共目录，存储</a:t>
            </a:r>
            <a:r>
              <a:rPr lang="en-US" altLang="zh-CN" sz="3600" dirty="0"/>
              <a:t>LHAASO</a:t>
            </a:r>
            <a:r>
              <a:rPr lang="zh-CN" altLang="en-US" sz="3600" dirty="0" smtClean="0"/>
              <a:t>实验常用软件</a:t>
            </a:r>
            <a:endParaRPr lang="en-US" altLang="zh-CN" sz="36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3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eos</a:t>
            </a:r>
            <a:r>
              <a:rPr lang="en-US" altLang="zh-CN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/user/l/</a:t>
            </a:r>
            <a:r>
              <a:rPr lang="en-US" altLang="zh-CN" sz="3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lasimu</a:t>
            </a:r>
            <a:r>
              <a:rPr lang="en-US" altLang="zh-CN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|-- CORSIKA</a:t>
            </a:r>
            <a:endParaRPr lang="en-US" altLang="zh-CN" sz="3600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 |-- </a:t>
            </a:r>
            <a:r>
              <a:rPr lang="en-US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KM2A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 |-- </a:t>
            </a:r>
            <a:r>
              <a:rPr lang="en-US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WFCTA</a:t>
            </a:r>
            <a:endParaRPr lang="en-US" altLang="zh-CN" sz="3600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|-- </a:t>
            </a:r>
            <a:r>
              <a:rPr lang="en-US" altLang="zh-CN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fluka</a:t>
            </a:r>
            <a:endParaRPr lang="en-US" altLang="zh-CN" sz="3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3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 smtClean="0"/>
              <a:t>个人目录</a:t>
            </a:r>
            <a:endParaRPr lang="en-US" altLang="zh-CN" sz="36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3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eos</a:t>
            </a:r>
            <a:r>
              <a:rPr lang="en-US" altLang="zh-CN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/user/[a-z</a:t>
            </a:r>
            <a:r>
              <a:rPr lang="en-US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]/username</a:t>
            </a:r>
            <a:endParaRPr lang="en-US" altLang="zh-CN" sz="3600" i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每个用户缺省配额为</a:t>
            </a:r>
            <a:r>
              <a:rPr lang="en-US" altLang="zh-CN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100GB</a:t>
            </a:r>
            <a:r>
              <a:rPr lang="zh-CN" altLang="en-US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，文件数目</a:t>
            </a:r>
            <a:r>
              <a:rPr lang="en-US" altLang="zh-CN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万个。</a:t>
            </a:r>
            <a:endParaRPr lang="en-US" altLang="zh-CN" sz="3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当文件大小或者数目超出后，访问时会提示</a:t>
            </a:r>
            <a:r>
              <a:rPr lang="en-US" altLang="zh-CN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Input/output error”</a:t>
            </a:r>
            <a:r>
              <a:rPr lang="zh-CN" altLang="en-US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。注意这里的文件大小是</a:t>
            </a:r>
            <a:r>
              <a:rPr lang="en-US" altLang="zh-CN" sz="37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eos</a:t>
            </a:r>
            <a:r>
              <a:rPr lang="zh-CN" altLang="en-US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文件系统记录的，而不是用户使用</a:t>
            </a:r>
            <a:r>
              <a:rPr lang="en-US" altLang="zh-CN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</a:t>
            </a:r>
            <a:r>
              <a:rPr lang="zh-CN" altLang="en-US" sz="3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命令所看到的</a:t>
            </a:r>
            <a:r>
              <a:rPr lang="zh-CN" altLang="en-US" sz="3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49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AFS</a:t>
            </a:r>
            <a:r>
              <a:rPr lang="zh-CN" altLang="en-US" dirty="0" smtClean="0"/>
              <a:t>文件存储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：可通过广域网和局域网访问的分布式文件系统。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安全性高、速读慢、小文件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。计算平台为每位用户提供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个人用户空间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，供用户编写文件，读写数据，此外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还提供较大空间的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公共盘和软件盘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，供用户作业读取软件，保证集群作业的正常运行。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个人存储卷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软件存储卷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公共存储卷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83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560167"/>
              </p:ext>
            </p:extLst>
          </p:nvPr>
        </p:nvGraphicFramePr>
        <p:xfrm>
          <a:off x="1633928" y="5758586"/>
          <a:ext cx="8994098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2606021"/>
                <a:gridCol w="2143467"/>
                <a:gridCol w="1708123"/>
                <a:gridCol w="25364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路径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空间（</a:t>
                      </a:r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KB</a:t>
                      </a:r>
                      <a:r>
                        <a:rPr lang="zh-CN" sz="20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afs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/ihep.ac.cn/soft/common</a:t>
                      </a:r>
                      <a:endParaRPr lang="zh-CN" sz="20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soft.common</a:t>
                      </a:r>
                      <a:endParaRPr lang="zh-CN" sz="20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200,000,000</a:t>
                      </a:r>
                      <a:endParaRPr lang="zh-CN" sz="20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存储公共</a:t>
                      </a:r>
                      <a:r>
                        <a:rPr lang="zh-CN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脚本和软件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67485"/>
              </p:ext>
            </p:extLst>
          </p:nvPr>
        </p:nvGraphicFramePr>
        <p:xfrm>
          <a:off x="1633928" y="2149247"/>
          <a:ext cx="8994098" cy="3082460"/>
        </p:xfrm>
        <a:graphic>
          <a:graphicData uri="http://schemas.openxmlformats.org/drawingml/2006/table">
            <a:tbl>
              <a:tblPr firstRow="1" firstCol="1" bandRow="1"/>
              <a:tblGrid>
                <a:gridCol w="2606021"/>
                <a:gridCol w="2143469"/>
                <a:gridCol w="1708122"/>
                <a:gridCol w="2536486"/>
              </a:tblGrid>
              <a:tr h="31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路径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空间（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KB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用途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/ihep.ac.cn/bes3/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gpupwa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bes3.gpupwa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2,048,000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提供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gpu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所需的软件库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/afs/ihep.ac.cn/bes3/offline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offline.bes3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150,000,000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提供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bes3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实验所需的离线数据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/ihep.ac.cn/bes3/offline/Boss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offline.boss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150,000,000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提供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boss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实验所需的离线数据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18622"/>
              </p:ext>
            </p:extLst>
          </p:nvPr>
        </p:nvGraphicFramePr>
        <p:xfrm>
          <a:off x="1633928" y="578899"/>
          <a:ext cx="8994098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2606021"/>
                <a:gridCol w="2143467"/>
                <a:gridCol w="1708123"/>
                <a:gridCol w="25364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路径</a:t>
                      </a:r>
                      <a:endParaRPr lang="zh-CN" sz="2000" strike="noStrike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</a:t>
                      </a:r>
                      <a:endParaRPr lang="zh-CN" sz="2000" strike="noStrike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空间（</a:t>
                      </a:r>
                      <a:r>
                        <a:rPr lang="en-US" sz="2000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KB</a:t>
                      </a:r>
                      <a:r>
                        <a:rPr lang="zh-CN" sz="2000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000" strike="noStrike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用途</a:t>
                      </a:r>
                      <a:endParaRPr lang="zh-CN" sz="2000" strike="noStrike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afs</a:t>
                      </a:r>
                      <a:r>
                        <a:rPr lang="en-US" sz="2000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/ihep.ac.cn/users/a-z/username</a:t>
                      </a:r>
                      <a:endParaRPr lang="zh-CN" sz="2000" strike="noStrike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2000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user</a:t>
                      </a:r>
                      <a:r>
                        <a:rPr lang="en-US" sz="2000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.common</a:t>
                      </a:r>
                      <a:endParaRPr lang="zh-CN" sz="2000" strike="noStrike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500,000</a:t>
                      </a:r>
                      <a:endParaRPr lang="zh-CN" sz="2000" strike="noStrike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2000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存储</a:t>
                      </a:r>
                      <a:r>
                        <a:rPr lang="zh-CN" altLang="en-US" sz="2000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用户个人数据</a:t>
                      </a:r>
                      <a:r>
                        <a:rPr lang="zh-CN" sz="2000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zh-CN" sz="2000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软件</a:t>
                      </a:r>
                      <a:endParaRPr lang="zh-CN" sz="2000" strike="noStrike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45045" y="31303"/>
            <a:ext cx="241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个人存储卷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45044" y="1601651"/>
            <a:ext cx="241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存储卷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45043" y="5271015"/>
            <a:ext cx="241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存储卷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11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AFS</a:t>
            </a:r>
            <a:r>
              <a:rPr lang="zh-CN" altLang="en-US" dirty="0" smtClean="0"/>
              <a:t>常用命令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81856"/>
            <a:ext cx="10515600" cy="5486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目录的访问权限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命令格式：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fs </a:t>
            </a:r>
            <a:r>
              <a:rPr lang="en-US" altLang="zh-CN" sz="2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setacl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</a:t>
            </a:r>
            <a:r>
              <a:rPr lang="en-US" altLang="zh-CN" sz="2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directory –</a:t>
            </a:r>
            <a:r>
              <a:rPr lang="en-US" altLang="zh-CN" sz="2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acl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user/group </a:t>
            </a:r>
            <a:r>
              <a:rPr lang="en-US" altLang="zh-CN" sz="2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rl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/all/none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示例如下：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fs </a:t>
            </a:r>
            <a:r>
              <a:rPr lang="en-US" altLang="zh-CN" sz="21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setacl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en-US" altLang="zh-CN" sz="2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</a:t>
            </a:r>
            <a:r>
              <a:rPr lang="en-US" altLang="zh-CN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en-US" altLang="zh-CN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/ihep.ac.cn/users/l/</a:t>
            </a:r>
            <a:r>
              <a:rPr lang="en-US" altLang="zh-CN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lihaibo</a:t>
            </a:r>
            <a:r>
              <a:rPr lang="en-US" altLang="zh-CN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mydir</a:t>
            </a:r>
            <a:r>
              <a:rPr lang="en-US" altLang="zh-CN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en-US" altLang="zh-CN" sz="2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acl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huqb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all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目录的访问权限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命令格式：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fs </a:t>
            </a:r>
            <a:r>
              <a:rPr lang="en-US" altLang="zh-CN" sz="2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listacl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-path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directory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示例如下：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fs </a:t>
            </a:r>
            <a:r>
              <a:rPr lang="en-US" altLang="zh-CN" sz="21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listacl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–path 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en-US" altLang="zh-CN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/ihep.ac.cn/users/l/</a:t>
            </a:r>
            <a:r>
              <a:rPr lang="en-US" altLang="zh-CN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lihaibo</a:t>
            </a:r>
            <a:r>
              <a:rPr lang="en-US" altLang="zh-CN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mydir</a:t>
            </a:r>
            <a:endParaRPr lang="en-US" altLang="zh-CN" sz="21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）查看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quota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命令格式：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fs </a:t>
            </a:r>
            <a:r>
              <a:rPr lang="en-US" altLang="zh-CN" sz="2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listquota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如下：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fs </a:t>
            </a:r>
            <a:r>
              <a:rPr lang="en-US" altLang="zh-CN" sz="2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listquota</a:t>
            </a:r>
            <a:r>
              <a:rPr lang="en-US" altLang="zh-CN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</a:t>
            </a:r>
            <a:r>
              <a:rPr lang="en-US" altLang="zh-CN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en-US" altLang="zh-CN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/ihep.ac.cn/users/l/</a:t>
            </a:r>
            <a:r>
              <a:rPr lang="en-US" altLang="zh-CN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lihaibo</a:t>
            </a:r>
            <a:endParaRPr lang="en-US" altLang="zh-CN" sz="21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Tockens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小时失效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，当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用户目录下文件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无操作权限时，需要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klog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命令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权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21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klog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lihaibo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3" y="4902518"/>
            <a:ext cx="68389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6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本地集群介绍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计算中心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成立于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年，经过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多年的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拥有国内领先的高性能计算平台、世界一流的网格站点、技术先进的海量存储系统。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目前高性能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计算平台包括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13,500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PB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的磁盘空间和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5PB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的磁带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存储系统，网络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带宽达到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20GB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目前支持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BESIII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、羊八井天体物理实验、大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亚湾中微子、江门中微子实验、加速器物理以及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LHC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实验的计算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任务。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集群提供的服务主要包含三个部分，用户管理、计算服务、存储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6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NFS</a:t>
            </a:r>
            <a:r>
              <a:rPr lang="zh-CN" altLang="en-US" dirty="0" smtClean="0"/>
              <a:t>存储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18681"/>
              </p:ext>
            </p:extLst>
          </p:nvPr>
        </p:nvGraphicFramePr>
        <p:xfrm>
          <a:off x="823476" y="2946317"/>
          <a:ext cx="11200787" cy="2319546"/>
        </p:xfrm>
        <a:graphic>
          <a:graphicData uri="http://schemas.openxmlformats.org/drawingml/2006/table">
            <a:tbl>
              <a:tblPr firstRow="1" firstCol="1" bandRow="1"/>
              <a:tblGrid>
                <a:gridCol w="1657077"/>
                <a:gridCol w="2042809"/>
                <a:gridCol w="2811293"/>
                <a:gridCol w="1828800"/>
                <a:gridCol w="1468877"/>
                <a:gridCol w="1391931"/>
              </a:tblGrid>
              <a:tr h="7247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用途</a:t>
                      </a:r>
                      <a:endParaRPr lang="zh-CN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目录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访问入口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客户端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空间大小</a:t>
                      </a:r>
                      <a:endParaRPr lang="zh-CN" sz="24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剩余空间</a:t>
                      </a:r>
                      <a:endParaRPr lang="zh-CN" sz="2000" b="1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25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</a:t>
                      </a: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用户根目录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ihepbatch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/home-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or /home/home-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所有</a:t>
                      </a:r>
                      <a:r>
                        <a:rPr lang="zh-CN" sz="2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登录</a:t>
                      </a: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结点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673G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127G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25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YBJ</a:t>
                      </a:r>
                      <a:r>
                        <a:rPr lang="zh-CN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实验存储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2000" kern="1200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ihepbatch</a:t>
                      </a: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/argod40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所有登录节点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1.9T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484G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07396" y="1494492"/>
            <a:ext cx="105642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6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：网络文件系统，主要作为用户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HOME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目录，用于保存软件、脚本和一些实验数据。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适合于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可扩展性差、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访问速度慢、维护复杂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，将在以后被逐步淘汰。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57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磁带库</a:t>
            </a:r>
            <a:r>
              <a:rPr lang="zh-CN" altLang="en-US" dirty="0" smtClean="0"/>
              <a:t>存储服务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8424"/>
            <a:ext cx="10515600" cy="5113058"/>
          </a:xfrm>
        </p:spPr>
        <p:txBody>
          <a:bodyPr>
            <a:noAutofit/>
          </a:bodyPr>
          <a:lstStyle/>
          <a:p>
            <a:pPr>
              <a:lnSpc>
                <a:spcPts val="386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磁带库存储：通过部署分级存储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，将磁带虚拟成可随机访问的目录，通过命令或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实现数据的导入（上传）或者拷出（下载）。优点是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容量大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、价格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、保存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时间长、绿色节能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等优势。但是磁带库是机械设备，访问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速度慢，故障率高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。因此目前主要用于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原始数据长期保存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 在线存储，备份。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39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磁带库存储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高能</a:t>
            </a: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所计算中心对带库管理</a:t>
            </a:r>
            <a:r>
              <a:rPr lang="zh-CN" altLang="en-US" sz="3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r>
              <a:rPr lang="en-US" altLang="zh-CN" sz="3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CASTOR1.7.1.5</a:t>
            </a: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做了二次开发优化，</a:t>
            </a:r>
            <a:r>
              <a:rPr lang="zh-CN" altLang="en-US" sz="3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用于带</a:t>
            </a: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库管理。当前高性能计算平台中计算结点和登录结点均已安装部署了</a:t>
            </a:r>
            <a:r>
              <a:rPr lang="en-US" altLang="zh-CN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环境。目前提供</a:t>
            </a:r>
            <a:r>
              <a:rPr lang="en-US" altLang="zh-CN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</a:t>
            </a: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DYB</a:t>
            </a: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JUNO,YBJ</a:t>
            </a: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等实验磁带存储服务。</a:t>
            </a:r>
            <a:endParaRPr lang="en-US" altLang="zh-CN" sz="3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用户如果希望使用磁带存储，首先要向相关实验应用负责人提出申请，由负责人联系计算中心为用户开放使用权限</a:t>
            </a:r>
            <a:r>
              <a:rPr lang="zh-CN" altLang="en-US" sz="3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：文硕频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wensp@ihep.ac.cn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88236067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DYB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：何苗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hem@ihep.ac.cn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88233823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JUNO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：邓子艳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dengzy@ihep.ac.cn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88236067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YBJ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：吴超勇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wucy@ihep.ac.cn 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88236106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74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磁带库存储专用命令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	检查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 smtClean="0"/>
              <a:t>命令格式：</a:t>
            </a:r>
            <a:r>
              <a:rPr lang="en-US" altLang="zh-CN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nsls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dirname</a:t>
            </a:r>
            <a:endParaRPr lang="en-US" altLang="zh-CN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	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文件查看命令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 smtClean="0"/>
              <a:t>命令格式：</a:t>
            </a:r>
            <a:r>
              <a:rPr lang="en-US" altLang="zh-CN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nsls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–l filename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	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文件拷贝命令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 smtClean="0"/>
              <a:t>命令格式 ：</a:t>
            </a:r>
            <a:r>
              <a:rPr lang="en-US" altLang="zh-CN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rfcpx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[-M [-NUM] [-v] [-V] [-h] [-T] [-U] [-</a:t>
            </a:r>
            <a:r>
              <a:rPr lang="en-US" altLang="zh-CN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nocopy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[-L </a:t>
            </a:r>
            <a:r>
              <a:rPr lang="en-US" altLang="zh-CN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filelist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] file1 [files2 file3 ...] [target]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rfcpx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/castor/ihep.ac.cn/data/</a:t>
            </a:r>
            <a:r>
              <a:rPr lang="en-US" altLang="zh-CN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ntpl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/h/tar/h012*.tar /</a:t>
            </a:r>
            <a:r>
              <a:rPr lang="en-US" altLang="zh-CN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tmp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	其他命令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用户手册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(http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://twiki.ihep.ac.cn/twiki/bin/view/Castor/UserGuide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400" dirty="0" smtClean="0"/>
          </a:p>
          <a:p>
            <a:pPr marL="0" indent="0">
              <a:lnSpc>
                <a:spcPct val="100000"/>
              </a:lnSpc>
              <a:buNone/>
            </a:pPr>
            <a:endParaRPr lang="zh-CN" altLang="en-US" sz="2400" dirty="0" smtClean="0"/>
          </a:p>
          <a:p>
            <a:pPr marL="0" indent="0">
              <a:lnSpc>
                <a:spcPct val="100000"/>
              </a:lnSpc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38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磁带库存储使用注意事项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只能保存大文件（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&gt;80MB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小文件会导致磁带空间的浪费。如果有小文件需要保存，建议先打包成为一个大文件后，再写入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不是文件备份系统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是分级存储系统，不具有自动备份文件的能力，某个文件的重复删除和写入会导致空间的浪费。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CASTOR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命令时，建议使用全路径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usr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/local/bin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37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备份服务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dirty="0" smtClean="0"/>
              <a:t>  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数据备份是对重要数据提供保护的技术，可在发生问题之前采取预防措施。高能所采用开源的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Amanda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备份软件进行备份。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Amanda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是由马里兰大学开发的一个网络备份系统，它提供全备份和增量备份的两种方式，把需要备份的数据文件通过网络传输到服务器进行备份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Amanda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技术支持网页：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http://twiki.ihep.ac.cn/twiki/bin/view/Amanda/WebHome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57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83793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备份</a:t>
            </a:r>
            <a:r>
              <a:rPr lang="zh-CN" altLang="en-US" dirty="0"/>
              <a:t>目录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588342"/>
              </p:ext>
            </p:extLst>
          </p:nvPr>
        </p:nvGraphicFramePr>
        <p:xfrm>
          <a:off x="459241" y="858415"/>
          <a:ext cx="11278670" cy="5122097"/>
        </p:xfrm>
        <a:graphic>
          <a:graphicData uri="http://schemas.openxmlformats.org/drawingml/2006/table">
            <a:tbl>
              <a:tblPr/>
              <a:tblGrid>
                <a:gridCol w="2358604"/>
                <a:gridCol w="3769567"/>
                <a:gridCol w="5150499"/>
              </a:tblGrid>
              <a:tr h="253686">
                <a:tc>
                  <a:txBody>
                    <a:bodyPr/>
                    <a:lstStyle/>
                    <a:p>
                      <a:pPr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</a:t>
                      </a:r>
                      <a:endParaRPr lang="zh-CN" alt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目录</a:t>
                      </a:r>
                      <a:endParaRPr lang="zh-CN" alt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备份策略</a:t>
                      </a:r>
                      <a:endParaRPr lang="zh-CN" alt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 rowSpan="2"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BES</a:t>
                      </a:r>
                      <a:endParaRPr 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ihepbatch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bes</a:t>
                      </a:r>
                      <a:endParaRPr 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每周一次全备份，每天一次增量备份</a:t>
                      </a:r>
                      <a:endParaRPr lang="zh-CN" alt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afs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/ihep.ac.cn/bes3</a:t>
                      </a:r>
                      <a:endParaRPr 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每周一次全备份</a:t>
                      </a:r>
                      <a:endParaRPr lang="zh-CN" alt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 rowSpan="3"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YBJ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ihepbatch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/home-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ybj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每周一次全备份，每天一次增量备份</a:t>
                      </a:r>
                      <a:endParaRPr lang="zh-CN" altLang="en-US" sz="3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ihepbatch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/work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每月一次全备份，每周一次增量备份</a:t>
                      </a:r>
                      <a:endParaRPr lang="zh-CN" altLang="en-US" sz="3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afs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/ihep.ac.cn/soft/YBJ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每月一次全备份，每周一次增量备份</a:t>
                      </a:r>
                      <a:endParaRPr lang="zh-CN" altLang="en-US" sz="3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  <a:endParaRPr 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/home/bsrf</a:t>
                      </a:r>
                      <a:endParaRPr 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每周一次全备份，每天一次增量备份</a:t>
                      </a:r>
                      <a:endParaRPr lang="zh-CN" alt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CMS</a:t>
                      </a:r>
                      <a:endParaRPr 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/afs/ihep.ac.cn/soft/CMS</a:t>
                      </a:r>
                      <a:endParaRPr 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每月一次全备份，每周一次增量备份</a:t>
                      </a:r>
                      <a:endParaRPr lang="zh-CN" alt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 rowSpan="2"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CC</a:t>
                      </a:r>
                      <a:endParaRPr 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/home/cc</a:t>
                      </a:r>
                      <a:endParaRPr 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每周一次全备份，每天一次增量备份</a:t>
                      </a:r>
                      <a:endParaRPr lang="zh-CN" alt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/afs/ihep.ac.cn/soft/common</a:t>
                      </a:r>
                      <a:endParaRPr 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每月一次全备份，每周一次增量备份</a:t>
                      </a:r>
                      <a:endParaRPr lang="zh-CN" alt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ATLAS</a:t>
                      </a:r>
                      <a:endParaRPr 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/afs/ihep.ac.cn/soft/atlas</a:t>
                      </a:r>
                      <a:endParaRPr 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每周一次全备份，每天一次增量备份</a:t>
                      </a:r>
                      <a:endParaRPr lang="zh-CN" alt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 rowSpan="2">
                  <a:txBody>
                    <a:bodyPr/>
                    <a:lstStyle/>
                    <a:p>
                      <a:pPr algn="l"/>
                      <a:r>
                        <a:rPr lang="zh-CN" alt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公共目录</a:t>
                      </a:r>
                      <a:endParaRPr lang="zh-CN" alt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afs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/ihep.ac.cn/users</a:t>
                      </a:r>
                      <a:endParaRPr 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每周一次全备份，每天一次增量备份</a:t>
                      </a:r>
                      <a:endParaRPr lang="zh-CN" altLang="en-US" sz="32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workfs</a:t>
                      </a:r>
                      <a:endParaRPr 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每周一次全备份，每天一次增量备份</a:t>
                      </a:r>
                      <a:endParaRPr lang="zh-CN" alt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9241" y="6009220"/>
            <a:ext cx="109054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应用的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最新备份目录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://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it.ihep.ac.cn/yhfw/jsfw/wjbfcl/index.shtml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用户如需数据文件备份，请先下载</a:t>
            </a:r>
            <a:r>
              <a:rPr kumimoji="0" lang="zh-CN" altLang="zh-CN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备份申请表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，填写表单内容后提交管理员。</a:t>
            </a:r>
            <a:endParaRPr kumimoji="0" lang="zh-CN" altLang="zh-CN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9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磁盘服务总结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78203"/>
              </p:ext>
            </p:extLst>
          </p:nvPr>
        </p:nvGraphicFramePr>
        <p:xfrm>
          <a:off x="357615" y="1307338"/>
          <a:ext cx="10637519" cy="5245608"/>
        </p:xfrm>
        <a:graphic>
          <a:graphicData uri="http://schemas.openxmlformats.org/drawingml/2006/table">
            <a:tbl>
              <a:tblPr/>
              <a:tblGrid>
                <a:gridCol w="1621087"/>
                <a:gridCol w="2233534"/>
                <a:gridCol w="1927435"/>
                <a:gridCol w="1078992"/>
                <a:gridCol w="1207008"/>
                <a:gridCol w="2569463"/>
              </a:tblGrid>
              <a:tr h="253686">
                <a:tc>
                  <a:txBody>
                    <a:bodyPr/>
                    <a:lstStyle/>
                    <a:p>
                      <a:pPr algn="ct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挂载点</a:t>
                      </a:r>
                      <a:endParaRPr lang="zh-CN" altLang="en-US" sz="32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登录节点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是否可提交作业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总空间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剩余空间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配额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ybjgfs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ybjslc01,ybjslc02,ybjslc03,ybjslc04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可提交</a:t>
                      </a: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Torque</a:t>
                      </a: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</a:t>
                      </a:r>
                      <a:r>
                        <a:rPr lang="en-US" altLang="zh-CN" sz="2000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HTCondor</a:t>
                      </a: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作业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347TB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34TB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用户空间配额为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500GB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，文件数限制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万个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eos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ybjslc03,ybjslc04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可提交</a:t>
                      </a:r>
                      <a:r>
                        <a:rPr lang="en-US" altLang="zh-CN" sz="2000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HTCondor</a:t>
                      </a: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作业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231TB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144TB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用户空间配额为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100GB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，文件数限制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万个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ihepbatch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/home-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ybj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ybjslc01,ybjslc02,ybjslc03,ybjslc04</a:t>
                      </a:r>
                      <a:endParaRPr lang="en-US" altLang="zh-CN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可提交</a:t>
                      </a: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Torque</a:t>
                      </a: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</a:t>
                      </a:r>
                      <a:r>
                        <a:rPr lang="en-US" altLang="zh-CN" sz="2000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HTCondor</a:t>
                      </a: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作业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673GB</a:t>
                      </a:r>
                      <a:endParaRPr lang="zh-CN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4901" marR="7490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127GB</a:t>
                      </a:r>
                      <a:endParaRPr lang="zh-CN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4901" marR="7490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无限制</a:t>
                      </a:r>
                      <a:endParaRPr lang="zh-CN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4901" marR="7490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afs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ybjslc01,ybjslc02,ybjslc03,ybjslc04</a:t>
                      </a: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可提交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用户空间配额为</a:t>
                      </a: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500MB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workfs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ybjslc01,ybjslc02,ybjslc03,ybjslc04</a:t>
                      </a: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不可提交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endParaRPr lang="zh-CN" altLang="en-US" sz="200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用户空间配额为</a:t>
                      </a: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5GB</a:t>
                      </a:r>
                      <a:r>
                        <a:rPr lang="zh-CN" alt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文件数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50000</a:t>
                      </a:r>
                      <a:endParaRPr lang="zh-CN" altLang="zh-CN" sz="20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/ihepbatch/argod40</a:t>
                      </a:r>
                      <a:endParaRPr lang="zh-CN" altLang="zh-CN" sz="2000" kern="120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ybjslc01,ybjslc02,ybjslc03,ybjslc04</a:t>
                      </a:r>
                    </a:p>
                  </a:txBody>
                  <a:tcPr marL="74901" marR="7490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可提交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1.9T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484G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4901" marR="7490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）减小小文件数目，尽量将小文件打包存储。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）程序运行时避免文件在多个文件系统间移动。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/>
              <a:t>）在删除</a:t>
            </a:r>
            <a:r>
              <a:rPr lang="en-US" altLang="zh-CN" dirty="0"/>
              <a:t>/</a:t>
            </a:r>
            <a:r>
              <a:rPr lang="en-US" altLang="zh-CN" dirty="0" err="1"/>
              <a:t>ybjgfs</a:t>
            </a:r>
            <a:r>
              <a:rPr lang="zh-CN" altLang="en-US" dirty="0"/>
              <a:t>目录时，有时无法正常进行，提示错误信息：“</a:t>
            </a:r>
            <a:r>
              <a:rPr lang="en-US" altLang="zh-CN" dirty="0"/>
              <a:t>No empty directory”</a:t>
            </a:r>
            <a:r>
              <a:rPr lang="zh-CN" altLang="en-US" dirty="0" smtClean="0"/>
              <a:t>，可使用</a:t>
            </a:r>
            <a:r>
              <a:rPr lang="en-US" altLang="zh-CN" dirty="0" err="1"/>
              <a:t>grmdir</a:t>
            </a:r>
            <a:r>
              <a:rPr lang="zh-CN" altLang="en-US" dirty="0" smtClean="0"/>
              <a:t>命令。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zh-CN" altLang="en-US" dirty="0"/>
              <a:t>）</a:t>
            </a:r>
            <a:r>
              <a:rPr lang="zh-CN" altLang="en-US" dirty="0" smtClean="0"/>
              <a:t>当使用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eos</a:t>
            </a:r>
            <a:r>
              <a:rPr lang="zh-CN" altLang="en-US" dirty="0" smtClean="0"/>
              <a:t>目录时提示</a:t>
            </a:r>
            <a:r>
              <a:rPr lang="zh-CN" altLang="en-US" dirty="0"/>
              <a:t>” </a:t>
            </a:r>
            <a:r>
              <a:rPr lang="en-US" altLang="zh-CN" dirty="0"/>
              <a:t>Input/output error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，原始是文件</a:t>
            </a:r>
            <a:r>
              <a:rPr lang="zh-CN" altLang="en-US" dirty="0"/>
              <a:t>大小或者数目</a:t>
            </a:r>
            <a:r>
              <a:rPr lang="zh-CN" altLang="en-US" dirty="0" smtClean="0"/>
              <a:t>超出配额。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5</a:t>
            </a:r>
            <a:r>
              <a:rPr lang="zh-CN" altLang="en-US" dirty="0" smtClean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高能物理云计算</a:t>
            </a:r>
            <a:r>
              <a:rPr lang="zh-CN" altLang="en-US" dirty="0" smtClean="0">
                <a:solidFill>
                  <a:srgbClr val="FF0000"/>
                </a:solidFill>
              </a:rPr>
              <a:t>群：</a:t>
            </a:r>
            <a:r>
              <a:rPr lang="en-US" altLang="zh-CN" dirty="0" smtClean="0">
                <a:solidFill>
                  <a:srgbClr val="FF0000"/>
                </a:solidFill>
              </a:rPr>
              <a:t>481748055</a:t>
            </a:r>
            <a:r>
              <a:rPr lang="zh-CN" altLang="en-US" dirty="0" smtClean="0"/>
              <a:t>，欢迎入群讨论。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43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zh-CN" altLang="en-US" sz="5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本地计算集群使用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本地集群计算服务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实验文件存储服务</a:t>
            </a:r>
            <a:endParaRPr lang="en-US" altLang="zh-CN" sz="36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600" spc="3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个人云计算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IHEPCloud</a:t>
            </a:r>
            <a:r>
              <a:rPr lang="zh-CN" altLang="en-US" sz="3600" spc="3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平台使用</a:t>
            </a:r>
            <a:endParaRPr lang="en-US" altLang="zh-CN" sz="3600" spc="3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3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7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r>
              <a:rPr lang="en-US" altLang="zh-CN"/>
              <a:t>Architecture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878513" y="2924176"/>
            <a:ext cx="2520950" cy="9366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10Gb Ethernet</a:t>
            </a:r>
          </a:p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(computing. &amp; Storage</a:t>
            </a:r>
          </a:p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Network)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943476" y="4508500"/>
            <a:ext cx="1152525" cy="5032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10GE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5519739" y="3860800"/>
            <a:ext cx="9350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311901" y="4508500"/>
            <a:ext cx="1152525" cy="5032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10GE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967664" y="4508500"/>
            <a:ext cx="1152525" cy="50323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10GE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462839" y="4797425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6959600" y="3860800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7678739" y="3860800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14914" y="5372100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230814" y="5516564"/>
            <a:ext cx="3587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446714" y="5661025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446713" y="5013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8328026" y="5443539"/>
            <a:ext cx="3587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8543926" y="5588000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8759826" y="5732464"/>
            <a:ext cx="3587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599238" y="5372101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815138" y="5516564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031038" y="5661026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230813" y="1484314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446713" y="1628776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662613" y="1773239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7031038" y="1411289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246938" y="1555751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462838" y="1700214"/>
            <a:ext cx="36036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5591176" y="2205039"/>
            <a:ext cx="792163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H="1">
            <a:off x="6959600" y="2132013"/>
            <a:ext cx="43180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6886575" y="5013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8615363" y="5013326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1846263" y="3068639"/>
            <a:ext cx="1871662" cy="1081087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IHEP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</a:rPr>
              <a:t>Campus Network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V="1">
            <a:off x="3719513" y="3355975"/>
            <a:ext cx="215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2566988" y="1700214"/>
            <a:ext cx="43180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1847851" y="1125539"/>
            <a:ext cx="1439863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/>
              <a:t>CNIC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2855914" y="2060575"/>
            <a:ext cx="903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10Gbps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4222751" y="2924175"/>
            <a:ext cx="903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10Gbps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6743701" y="2420938"/>
            <a:ext cx="903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10Gbps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6599239" y="4005263"/>
            <a:ext cx="903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10Gbps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6527801" y="5013325"/>
            <a:ext cx="7862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1Gbps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5519739" y="1052513"/>
            <a:ext cx="134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Disk Servers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6454776" y="6164263"/>
            <a:ext cx="1316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CPU servers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8975726" y="1339850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9191626" y="1484314"/>
            <a:ext cx="3587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9407526" y="1628775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H="1">
            <a:off x="7823200" y="1989139"/>
            <a:ext cx="1512888" cy="935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 flipH="1">
            <a:off x="7391400" y="1844675"/>
            <a:ext cx="1728788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8378826" y="928688"/>
            <a:ext cx="1420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ON-line farm</a:t>
            </a:r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6094414" y="1916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9" name="AutoShape 51"/>
          <p:cNvSpPr>
            <a:spLocks noChangeArrowheads="1"/>
          </p:cNvSpPr>
          <p:nvPr/>
        </p:nvSpPr>
        <p:spPr bwMode="auto">
          <a:xfrm>
            <a:off x="9191626" y="4724400"/>
            <a:ext cx="1152525" cy="10795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8399463" y="342900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9263064" y="3213100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9407526" y="3355975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23" name="Rectangle 55"/>
          <p:cNvSpPr>
            <a:spLocks noChangeArrowheads="1"/>
          </p:cNvSpPr>
          <p:nvPr/>
        </p:nvSpPr>
        <p:spPr bwMode="auto">
          <a:xfrm>
            <a:off x="9623426" y="3500439"/>
            <a:ext cx="3587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9551988" y="3860800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9551989" y="4148138"/>
            <a:ext cx="410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990000"/>
                </a:solidFill>
              </a:rPr>
              <a:t>FC</a:t>
            </a: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8955088" y="2728913"/>
            <a:ext cx="1102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TPservers</a:t>
            </a: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8328026" y="3500438"/>
            <a:ext cx="903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10Gbps</a:t>
            </a: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4006851" y="1411289"/>
            <a:ext cx="3587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4222751" y="1555750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4438651" y="1700214"/>
            <a:ext cx="3587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4583113" y="2205038"/>
            <a:ext cx="12954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3627439" y="1071563"/>
            <a:ext cx="1448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Login Servers</a:t>
            </a:r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9767888" y="4005264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3430589" y="4435475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3646489" y="4579939"/>
            <a:ext cx="3587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36" name="Rectangle 68"/>
          <p:cNvSpPr>
            <a:spLocks noChangeArrowheads="1"/>
          </p:cNvSpPr>
          <p:nvPr/>
        </p:nvSpPr>
        <p:spPr bwMode="auto">
          <a:xfrm>
            <a:off x="3862389" y="4724400"/>
            <a:ext cx="3587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 flipH="1">
            <a:off x="4006851" y="3644901"/>
            <a:ext cx="1871663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8" name="Text Box 70"/>
          <p:cNvSpPr txBox="1">
            <a:spLocks noChangeArrowheads="1"/>
          </p:cNvSpPr>
          <p:nvPr/>
        </p:nvSpPr>
        <p:spPr bwMode="auto">
          <a:xfrm>
            <a:off x="2762251" y="5176838"/>
            <a:ext cx="16776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Home Dirs(AFS)</a:t>
            </a:r>
          </a:p>
          <a:p>
            <a:r>
              <a:rPr lang="en-US" altLang="zh-CN" b="1"/>
              <a:t>+Monitoring</a:t>
            </a:r>
          </a:p>
          <a:p>
            <a:r>
              <a:rPr lang="en-US" altLang="zh-CN" b="1"/>
              <a:t>+Scheduler</a:t>
            </a:r>
          </a:p>
        </p:txBody>
      </p:sp>
      <p:sp>
        <p:nvSpPr>
          <p:cNvPr id="7239" name="Text Box 71"/>
          <p:cNvSpPr txBox="1">
            <a:spLocks noChangeArrowheads="1"/>
          </p:cNvSpPr>
          <p:nvPr/>
        </p:nvSpPr>
        <p:spPr bwMode="auto">
          <a:xfrm>
            <a:off x="9531350" y="6092825"/>
            <a:ext cx="1024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Tape Lib.</a:t>
            </a:r>
          </a:p>
        </p:txBody>
      </p:sp>
    </p:spTree>
    <p:extLst>
      <p:ext uri="{BB962C8B-B14F-4D97-AF65-F5344CB8AC3E}">
        <p14:creationId xmlns:p14="http://schemas.microsoft.com/office/powerpoint/2010/main" val="31522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个人云计算使用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457" y="1407336"/>
            <a:ext cx="10912813" cy="50323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IHEPCloud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（高能所公共服务云）系统旨在实现计算资源虚拟化和社区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化，为高能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所计算系统和高能所用户提供虚拟计算环境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虚拟机类型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个人测试机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，拥有完全权限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几分钟之内拥有一台完全可控的机器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权限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虚拟登录节点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与登录节点环境完全相同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不受物理登录节点（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lxslcXXX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资源限制）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不受其它用户影响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只能用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账号登录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访问权限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在线自助申请，无需审批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http://cloud.ihep.ac.cn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34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个人云计算可用资源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个人可用资源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个人用户可启动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台虚拟机，缺省分配给每个用户总共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的计算资源和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15G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内存。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目前支持的虚拟机操作系统包括：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TEST-SL65-64    Linux SL6.5   64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 测试机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UI-SL55-64      Linux SL5.5   64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 登录节点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UI-SL58-64    Linux SL5.8   64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 登录节点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UI-SL65-64      Linux SL6.5   64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  登录节点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测试机类型的虚拟机缺省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root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密码为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vm;654321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。虚拟机启动后一时间变更密码。新密码必须符合安全要求，足够复杂。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58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）登录统一认证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首次登陆，请先登录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login.ihep.ac.cn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实现账号同步。以后再登录云平台，可略过此步，直接进入第二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6" y="2664266"/>
            <a:ext cx="5376428" cy="307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51" y="2664266"/>
            <a:ext cx="5164577" cy="315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1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）登录 </a:t>
            </a:r>
            <a:r>
              <a:rPr lang="en-US" altLang="zh-CN" dirty="0"/>
              <a:t>cloud </a:t>
            </a:r>
            <a:r>
              <a:rPr lang="zh-CN" altLang="en-US" dirty="0"/>
              <a:t>云计算</a:t>
            </a:r>
            <a:r>
              <a:rPr lang="zh-CN" altLang="en-US" dirty="0" smtClean="0"/>
              <a:t>平台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cloud.ihep.ac.cn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30" y="2294006"/>
            <a:ext cx="771525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5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）启动</a:t>
            </a:r>
            <a:r>
              <a:rPr lang="zh-CN" altLang="en-US" dirty="0"/>
              <a:t>，注销虚拟机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6" y="1446238"/>
            <a:ext cx="4459723" cy="251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24" y="1446238"/>
            <a:ext cx="4618854" cy="259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5" y="4147083"/>
            <a:ext cx="4459723" cy="253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设备管理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设备上架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设备上架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所有计算机设备在机房上架运行前，用户均需在线提交“计算中心机房设备上架申请”，否则不予上架。当前用户可以选择三类计算服务：加入计算环境，外网托管，内网托管。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架申请在线地址：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https://ccs.ihep.ac.cn:8443/deviceapplyaction.action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73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%KBM2W4AQY%([NMQDX2)[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7" y="653143"/>
            <a:ext cx="8660363" cy="52438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29770" y="1173275"/>
            <a:ext cx="4162230" cy="495332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带</a:t>
            </a:r>
            <a:r>
              <a:rPr lang="en-US" altLang="zh-CN" dirty="0"/>
              <a:t>*</a:t>
            </a:r>
            <a:r>
              <a:rPr lang="zh-CN" altLang="zh-CN" dirty="0"/>
              <a:t>项为必填项；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用户请根据申请上架设备的实际情况在“设备品牌”栏的下拉菜单中选择相</a:t>
            </a:r>
            <a:r>
              <a:rPr lang="en-US" altLang="zh-CN" dirty="0"/>
              <a:t>  </a:t>
            </a:r>
            <a:r>
              <a:rPr lang="zh-CN" altLang="zh-CN" dirty="0"/>
              <a:t>应的设备品牌型号。如果用户申请上架的设备是新品牌或者新型号的机器，则需在“设备品牌”栏下拉菜单中选择空白，同时在“其他品牌”栏中填写申请上架设备的具体品牌型号；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dirty="0"/>
              <a:t>填写过程中如有疑问，</a:t>
            </a:r>
            <a:r>
              <a:rPr lang="en-US" altLang="zh-CN" u="sng" dirty="0">
                <a:hlinkClick r:id="rId3"/>
              </a:rPr>
              <a:t>请与ihep_computing_service@ihep.ac.cn</a:t>
            </a:r>
            <a:r>
              <a:rPr lang="zh-CN" altLang="zh-CN" dirty="0"/>
              <a:t>联系。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7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设备管理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托管服务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托管服务是指用户将计算存储设备安放于计算中心机房，计算中心提供电力制冷等基础设施，用户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自己拥有设备的管理权限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内网托管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是指设备将被分配内网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网托管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指设备将被分配外网地址。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如果需要设备托管服务，请联系：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88236855</a:t>
            </a: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ihep_computing_service@ihep.ac.cn</a:t>
            </a:r>
          </a:p>
          <a:p>
            <a:pPr marL="0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21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FAQ</a:t>
            </a:r>
            <a:r>
              <a:rPr lang="en-US" altLang="zh-CN" sz="3600" dirty="0" smtClean="0"/>
              <a:t>-</a:t>
            </a:r>
            <a:r>
              <a:rPr lang="en-US" altLang="zh-CN" sz="3200" dirty="0" smtClean="0"/>
              <a:t>1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6343"/>
            <a:ext cx="10515600" cy="520718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）我如何更新我的计算平台联系邮箱？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可用注册邮箱发送更改邮箱请求到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ihep_computing_service@ihep.ac.cn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）我突然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无法正常登录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计算平台，该如何处理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最可能的原因是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用户口令过期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。在密码到期前的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天，用户将会分别收到三次邮件提醒用户尽快修改密码。如果用户没有注意到邮件，未能及时修改密码，可发送邮件至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ihep_computing_service@ihep.ac.cn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寻求帮助。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）为什么我在登录结点上运行的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程序会突然死掉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登录结点是所有用户共享的机器。如果一个用户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占用资源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和内存）过多，其进程将被杀掉。请检查程序是否过多占用资源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7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FAQ</a:t>
            </a:r>
            <a:r>
              <a:rPr lang="en-US" altLang="zh-CN" sz="3600" dirty="0" smtClean="0"/>
              <a:t>-</a:t>
            </a:r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56507"/>
            <a:ext cx="10515600" cy="520718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）为什么我突然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目录下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文件了？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账号成功登录计算平台后，系统会为用户生成一个 具有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小时时效的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tokens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超过时效时间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，则用户无法向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目录写入或修改文件。此时可运行命令：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$ tokens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查看当前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tokens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的有效时间，如果已经过期，可运行命令：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klog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username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口令后，可以重新生成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tokens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）为什么我的作业可以在登录结点上正常运行，提交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作业运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行就很快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 不到任何作业输出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文件？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用户如果在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目录或是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workfs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目录下提交作业，又没有指定其它作业输出目录，则作业运行完成后不会返回结果。如果作业在运行中试图写入或修改上述两个目录中的文件，则作业会失败。请确认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改变作业提交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目录，指定文件输出路径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重新提交作业运行。</a:t>
            </a:r>
          </a:p>
        </p:txBody>
      </p:sp>
    </p:spTree>
    <p:extLst>
      <p:ext uri="{BB962C8B-B14F-4D97-AF65-F5344CB8AC3E}">
        <p14:creationId xmlns:p14="http://schemas.microsoft.com/office/powerpoint/2010/main" val="32711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集群使用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14267"/>
              </p:ext>
            </p:extLst>
          </p:nvPr>
        </p:nvGraphicFramePr>
        <p:xfrm>
          <a:off x="466928" y="1108953"/>
          <a:ext cx="11537004" cy="574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86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FAQ</a:t>
            </a:r>
            <a:r>
              <a:rPr lang="en-US" altLang="zh-CN" sz="3200" dirty="0" smtClean="0"/>
              <a:t>-3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74294"/>
            <a:ext cx="10515600" cy="520718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）为什么自己的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ybjgfs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突然无法访问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用户个人目录或是用户组的公共目录都被设置了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最大可用份额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。当使用空间超过最大可用份额时，相关人员会收到邮件提醒，需要尽快清理目录下文件。如果超过此份额，目录将被封掉。只能联系计算中心工作人员解封后再进行文件清理工作。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）为什么我的有些目录可以访问，可是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不能写入新的文件？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请检查此目录份额是否已经超过规定。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）我申请了网格证书，已经收到证书批准邮件，为什么无法正常下载？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请检查并确认使用申请证书时所有用计算机及浏览器下载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证书。</a:t>
            </a:r>
          </a:p>
        </p:txBody>
      </p:sp>
    </p:spTree>
    <p:extLst>
      <p:ext uri="{BB962C8B-B14F-4D97-AF65-F5344CB8AC3E}">
        <p14:creationId xmlns:p14="http://schemas.microsoft.com/office/powerpoint/2010/main" val="25266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174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FAQ</a:t>
            </a:r>
            <a:r>
              <a:rPr lang="en-US" altLang="zh-CN" sz="3200" dirty="0" smtClean="0"/>
              <a:t>-4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25004"/>
            <a:ext cx="10515600" cy="520718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）运行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startx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命令时，报错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authentication failed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，该如何解决？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startx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xauth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 error in locking authority file /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/ihep.ac.cn/users/z/username/.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Xauthority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Fatal server error: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PAM authentication failed , cannot start X server.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原因是由于长时间登录，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tokens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过期。需要删除用户个人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home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目录下的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Xauthority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文件后，重新登录。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96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943" y="94577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11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CN" sz="1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Q&amp;A</a:t>
            </a:r>
            <a:endParaRPr lang="zh-CN" altLang="en-US" sz="1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8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AFS</a:t>
            </a:r>
            <a:r>
              <a:rPr lang="zh-CN" altLang="zh-CN" dirty="0" smtClean="0"/>
              <a:t>账号申请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用户想要使用集群中的资源，必须拥有计算平台的个人账号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账号，才能登录</a:t>
            </a:r>
            <a:r>
              <a:rPr lang="zh-CN" altLang="en-US" sz="2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节点</a:t>
            </a:r>
            <a:endParaRPr lang="zh-CN" altLang="en-US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0486" y="5678187"/>
            <a:ext cx="3331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用户申请流程示意图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22" y="3066479"/>
            <a:ext cx="8347329" cy="237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5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60" y="2835301"/>
            <a:ext cx="7965980" cy="389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AFS</a:t>
            </a:r>
            <a:r>
              <a:rPr lang="zh-CN" altLang="en-US" dirty="0" smtClean="0"/>
              <a:t>账号申请</a:t>
            </a:r>
            <a:r>
              <a:rPr lang="en-US" altLang="zh-CN" dirty="0" smtClean="0"/>
              <a:t>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用户账号申请在线地址</a:t>
            </a:r>
            <a:r>
              <a:rPr lang="zh-CN" altLang="zh-CN" dirty="0"/>
              <a:t>：</a:t>
            </a:r>
          </a:p>
          <a:p>
            <a:r>
              <a:rPr lang="fr-FR" altLang="zh-CN" u="sng" dirty="0">
                <a:hlinkClick r:id="rId4"/>
              </a:rPr>
              <a:t>http://afsapply.ihep.ac.cn:86/ccapply/userapplyaction.action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6" name="线形标注 1(带强调线) 5"/>
          <p:cNvSpPr/>
          <p:nvPr/>
        </p:nvSpPr>
        <p:spPr>
          <a:xfrm>
            <a:off x="10654768" y="2648864"/>
            <a:ext cx="1598023" cy="1168584"/>
          </a:xfrm>
          <a:prstGeom prst="accentCallout1">
            <a:avLst>
              <a:gd name="adj1" fmla="val 18750"/>
              <a:gd name="adj2" fmla="val -8333"/>
              <a:gd name="adj3" fmla="val 171969"/>
              <a:gd name="adj4" fmla="val -169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按实际情况填写，类别的有效期不同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线形标注 1(带强调线) 7"/>
          <p:cNvSpPr/>
          <p:nvPr/>
        </p:nvSpPr>
        <p:spPr>
          <a:xfrm>
            <a:off x="-74083" y="4991844"/>
            <a:ext cx="1598023" cy="1168584"/>
          </a:xfrm>
          <a:prstGeom prst="accentCallout1">
            <a:avLst>
              <a:gd name="adj1" fmla="val 20255"/>
              <a:gd name="adj2" fmla="val 106108"/>
              <a:gd name="adj3" fmla="val -78607"/>
              <a:gd name="adj4" fmla="val 220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正确的</a:t>
            </a:r>
            <a:r>
              <a:rPr lang="en-US" altLang="zh-CN" dirty="0" smtClean="0">
                <a:solidFill>
                  <a:srgbClr val="FF0000"/>
                </a:solidFill>
              </a:rPr>
              <a:t>email</a:t>
            </a:r>
            <a:r>
              <a:rPr lang="zh-CN" altLang="en-US" dirty="0" smtClean="0">
                <a:solidFill>
                  <a:srgbClr val="FF0000"/>
                </a:solidFill>
              </a:rPr>
              <a:t>，才能收到用户名密码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线形标注 1(带强调线) 6"/>
          <p:cNvSpPr/>
          <p:nvPr/>
        </p:nvSpPr>
        <p:spPr>
          <a:xfrm>
            <a:off x="-77542" y="3233156"/>
            <a:ext cx="1598023" cy="1168584"/>
          </a:xfrm>
          <a:prstGeom prst="accentCallout1">
            <a:avLst>
              <a:gd name="adj1" fmla="val 20255"/>
              <a:gd name="adj2" fmla="val 106108"/>
              <a:gd name="adj3" fmla="val 51835"/>
              <a:gd name="adj4" fmla="val 222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自己所在部门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AFS</a:t>
            </a:r>
            <a:r>
              <a:rPr lang="zh-CN" altLang="en-US" dirty="0" smtClean="0"/>
              <a:t>账号安全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382" y="1650530"/>
            <a:ext cx="11705617" cy="435133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用户首次登录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到登录节点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后，请立刻用</a:t>
            </a:r>
            <a:r>
              <a:rPr lang="en-US" altLang="zh-CN" sz="2400" spc="3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kpasswd</a:t>
            </a:r>
            <a:r>
              <a:rPr lang="zh-CN" altLang="zh-CN" sz="24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命令修改密码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。密码长度</a:t>
            </a:r>
            <a:r>
              <a:rPr lang="zh-CN" altLang="zh-CN" sz="24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不少于</a:t>
            </a:r>
            <a:r>
              <a:rPr lang="en-US" altLang="zh-CN" sz="24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24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，且必须包含字母、数字或特殊字符中的任意</a:t>
            </a:r>
            <a:r>
              <a:rPr lang="zh-CN" altLang="zh-CN" sz="24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。不符合要求的密码将不被系统</a:t>
            </a:r>
            <a:r>
              <a:rPr lang="zh-CN" altLang="zh-CN" sz="2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接受</a:t>
            </a:r>
            <a:r>
              <a:rPr lang="zh-CN" altLang="en-US" sz="2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r>
              <a:rPr lang="zh-CN" altLang="zh-CN" sz="24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有效期为</a:t>
            </a:r>
            <a:r>
              <a:rPr lang="en-US" altLang="zh-CN" sz="24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254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天。密码到期前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天、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天和</a:t>
            </a:r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天，将会收到三次邮件提醒。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收到密码到期邮件尽快修改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到期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用户账号将自动被封锁，无法</a:t>
            </a:r>
            <a:r>
              <a:rPr lang="zh-CN" altLang="zh-CN" sz="2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2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zh-CN" sz="2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邮箱如果</a:t>
            </a:r>
            <a:r>
              <a:rPr lang="zh-CN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发生改变，请及时与计算中心联系</a:t>
            </a:r>
            <a:r>
              <a:rPr lang="zh-CN" altLang="zh-CN" sz="2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更新</a:t>
            </a:r>
            <a:r>
              <a:rPr lang="zh-CN" altLang="en-US" sz="24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r>
              <a:rPr lang="zh-CN" altLang="zh-CN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88236855 (</a:t>
            </a:r>
            <a:r>
              <a:rPr lang="zh-CN" altLang="zh-CN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工作时间</a:t>
            </a:r>
            <a:r>
              <a:rPr lang="en-US" altLang="zh-CN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endParaRPr lang="zh-CN" altLang="zh-CN" sz="2000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  <a:r>
              <a:rPr lang="zh-CN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helpdesk@ihep.ac.cn</a:t>
            </a:r>
            <a:r>
              <a:rPr lang="en-US" altLang="zh-CN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spc="3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ihep_computing_service@ihep.ac.cn</a:t>
            </a:r>
            <a:endParaRPr lang="zh-CN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5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16852</TotalTime>
  <Words>4466</Words>
  <Application>Microsoft Office PowerPoint</Application>
  <PresentationFormat>自定义</PresentationFormat>
  <Paragraphs>678</Paragraphs>
  <Slides>62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3" baseType="lpstr">
      <vt:lpstr>Office 主题</vt:lpstr>
      <vt:lpstr>高性能计算集群 LHAASO实验使用</vt:lpstr>
      <vt:lpstr>提纲</vt:lpstr>
      <vt:lpstr>提纲</vt:lpstr>
      <vt:lpstr>本地集群介绍</vt:lpstr>
      <vt:lpstr>Architecture</vt:lpstr>
      <vt:lpstr>本地集群使用</vt:lpstr>
      <vt:lpstr>AFS账号申请-1</vt:lpstr>
      <vt:lpstr>AFS账号申请-2</vt:lpstr>
      <vt:lpstr>AFS账号安全</vt:lpstr>
      <vt:lpstr>用户登录</vt:lpstr>
      <vt:lpstr>登录方法</vt:lpstr>
      <vt:lpstr>提纲</vt:lpstr>
      <vt:lpstr>本地集群作业</vt:lpstr>
      <vt:lpstr>Torque Maui作业-编写  进入相应的工作目录，使用vim或者emacs等编辑器，编辑作业脚本文件。Torque Maui支持单核CPU的串行作业，多cpu核的并行作业。 </vt:lpstr>
      <vt:lpstr>Torque Maui作业-提交</vt:lpstr>
      <vt:lpstr>Torque Maui作业-查看</vt:lpstr>
      <vt:lpstr>Torque Maui作业-结束</vt:lpstr>
      <vt:lpstr>羊八井pbs作业队列</vt:lpstr>
      <vt:lpstr>HTCondor作业-编写说明文件</vt:lpstr>
      <vt:lpstr>HTCondor作业-提交</vt:lpstr>
      <vt:lpstr>HTCondor作业查看</vt:lpstr>
      <vt:lpstr>HTCondor作业删除</vt:lpstr>
      <vt:lpstr>HTCondor作业客户端-hepjob</vt:lpstr>
      <vt:lpstr>HTCondor作业资源使用情况</vt:lpstr>
      <vt:lpstr>作业记账统计</vt:lpstr>
      <vt:lpstr>提纲</vt:lpstr>
      <vt:lpstr>文件存储服务</vt:lpstr>
      <vt:lpstr>Gluster存储服务</vt:lpstr>
      <vt:lpstr>Gluster存储服务</vt:lpstr>
      <vt:lpstr>Gluster存储服务</vt:lpstr>
      <vt:lpstr>GLUSTER文件专用命令</vt:lpstr>
      <vt:lpstr>Luster存储服务</vt:lpstr>
      <vt:lpstr>Lustre 专用命令</vt:lpstr>
      <vt:lpstr>EOS存储服务</vt:lpstr>
      <vt:lpstr>EOS存储服务</vt:lpstr>
      <vt:lpstr>EOS存储服务</vt:lpstr>
      <vt:lpstr>AFS文件存储</vt:lpstr>
      <vt:lpstr>PowerPoint 演示文稿</vt:lpstr>
      <vt:lpstr>AFS常用命令</vt:lpstr>
      <vt:lpstr>NFS存储</vt:lpstr>
      <vt:lpstr>磁带库存储服务</vt:lpstr>
      <vt:lpstr>磁带库存储</vt:lpstr>
      <vt:lpstr>磁带库存储专用命令</vt:lpstr>
      <vt:lpstr>磁带库存储使用注意事项</vt:lpstr>
      <vt:lpstr>备份服务</vt:lpstr>
      <vt:lpstr>备份目录</vt:lpstr>
      <vt:lpstr>磁盘服务总结</vt:lpstr>
      <vt:lpstr>Tips</vt:lpstr>
      <vt:lpstr>提纲</vt:lpstr>
      <vt:lpstr>个人云计算使用</vt:lpstr>
      <vt:lpstr>个人云计算可用资源</vt:lpstr>
      <vt:lpstr>1）登录统一认证</vt:lpstr>
      <vt:lpstr>2）登录 cloud 云计算平台 </vt:lpstr>
      <vt:lpstr>3）启动，注销虚拟机</vt:lpstr>
      <vt:lpstr>设备管理-设备上架</vt:lpstr>
      <vt:lpstr>PowerPoint 演示文稿</vt:lpstr>
      <vt:lpstr>设备管理-托管服务</vt:lpstr>
      <vt:lpstr>FAQ-1</vt:lpstr>
      <vt:lpstr>FAQ-2</vt:lpstr>
      <vt:lpstr>FAQ-3</vt:lpstr>
      <vt:lpstr>FAQ-4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高性能计算集群的使用</dc:title>
  <dc:creator>dell</dc:creator>
  <cp:lastModifiedBy>Haibo</cp:lastModifiedBy>
  <cp:revision>231</cp:revision>
  <dcterms:created xsi:type="dcterms:W3CDTF">2015-10-09T07:42:54Z</dcterms:created>
  <dcterms:modified xsi:type="dcterms:W3CDTF">2016-10-12T07:42:57Z</dcterms:modified>
</cp:coreProperties>
</file>