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62" r:id="rId3"/>
    <p:sldId id="270" r:id="rId4"/>
    <p:sldId id="273" r:id="rId5"/>
    <p:sldId id="280" r:id="rId6"/>
    <p:sldId id="276" r:id="rId7"/>
    <p:sldId id="264" r:id="rId8"/>
    <p:sldId id="269" r:id="rId9"/>
    <p:sldId id="272" r:id="rId10"/>
    <p:sldId id="281" r:id="rId11"/>
    <p:sldId id="282" r:id="rId12"/>
    <p:sldId id="279" r:id="rId13"/>
    <p:sldId id="277" r:id="rId14"/>
    <p:sldId id="274" r:id="rId1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ED9"/>
    <a:srgbClr val="902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36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16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45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标题、两项小型内容和一项大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696200" cy="574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55650" y="1052513"/>
            <a:ext cx="3771900" cy="26241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55650" y="3829050"/>
            <a:ext cx="3771900" cy="26241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679950" y="1052513"/>
            <a:ext cx="37719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762000" y="6453188"/>
            <a:ext cx="2057400" cy="395287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352800" y="6453188"/>
            <a:ext cx="2895600" cy="407987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858000" y="6453188"/>
            <a:ext cx="1600200" cy="404812"/>
          </a:xfrm>
        </p:spPr>
        <p:txBody>
          <a:bodyPr/>
          <a:lstStyle>
            <a:lvl1pPr>
              <a:defRPr/>
            </a:lvl1pPr>
          </a:lstStyle>
          <a:p>
            <a:fld id="{66059529-F7EA-744C-A5D1-523B20B1A74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0004806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004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365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120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77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909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2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279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947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00BB-0A50-684E-BF06-EE5F529B0425}" type="datetimeFigureOut">
              <a:rPr kumimoji="1" lang="zh-CN" altLang="en-US" smtClean="0"/>
              <a:t>16/10/12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F5C3-0343-5F4F-959E-1D87818F6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80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883848"/>
            <a:ext cx="7992888" cy="6305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400" dirty="0" smtClean="0">
                <a:latin typeface="Comic Sans MS"/>
                <a:cs typeface="Comic Sans MS"/>
              </a:rPr>
              <a:t>Min</a:t>
            </a:r>
            <a:r>
              <a:rPr lang="zh-CN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zh-CN" sz="2400" dirty="0" smtClean="0">
                <a:latin typeface="Comic Sans MS"/>
                <a:cs typeface="Comic Sans MS"/>
              </a:rPr>
              <a:t>Zha</a:t>
            </a:r>
            <a:br>
              <a:rPr lang="en-US" altLang="zh-CN" sz="2400" dirty="0" smtClean="0">
                <a:latin typeface="Comic Sans MS"/>
                <a:cs typeface="Comic Sans MS"/>
              </a:rPr>
            </a:br>
            <a:r>
              <a:rPr lang="en-US" altLang="zh-CN" sz="2400" dirty="0" smtClean="0">
                <a:latin typeface="Comic Sans MS"/>
                <a:cs typeface="Comic Sans MS"/>
              </a:rPr>
              <a:t>12/10/2016</a:t>
            </a:r>
            <a:endParaRPr kumimoji="1" lang="zh-CN" altLang="en-US" sz="2400" dirty="0">
              <a:latin typeface="Comic Sans MS"/>
              <a:cs typeface="Comic Sans M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666" y="145967"/>
            <a:ext cx="2614685" cy="1393311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32009" y="2373511"/>
            <a:ext cx="6858000" cy="10668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2"/>
                </a:solidFill>
                <a:latin typeface="Comic Sans MS" pitchFamily="66" charset="0"/>
                <a:ea typeface="黑体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Discussions</a:t>
            </a:r>
            <a:r>
              <a:rPr lang="zh-CN" altLang="en-US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on</a:t>
            </a:r>
            <a:r>
              <a:rPr lang="zh-CN" altLang="en-US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CORSIKA</a:t>
            </a:r>
            <a:r>
              <a:rPr lang="zh-CN" altLang="en-US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data</a:t>
            </a:r>
            <a:r>
              <a:rPr lang="zh-CN" altLang="en-US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mass</a:t>
            </a:r>
            <a:r>
              <a:rPr lang="zh-CN" altLang="en-US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production</a:t>
            </a:r>
            <a:endParaRPr lang="zh-CN" altLang="en-US" dirty="0"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39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xmlns:p14="http://schemas.microsoft.com/office/powerpoint/2010/main" spd="slow" advTm="14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854"/>
            <a:ext cx="8229600" cy="1143000"/>
          </a:xfrm>
        </p:spPr>
        <p:txBody>
          <a:bodyPr/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WFCTA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208" y="1075434"/>
            <a:ext cx="864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latin typeface="Comic Sans MS"/>
                <a:cs typeface="Comic Sans MS"/>
              </a:rPr>
              <a:t>lasimu</a:t>
            </a:r>
            <a:r>
              <a:rPr kumimoji="1" lang="en-US" altLang="zh-CN" dirty="0" smtClean="0">
                <a:latin typeface="Comic Sans MS"/>
                <a:cs typeface="Comic Sans MS"/>
              </a:rPr>
              <a:t>/CORSIKA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/WFCTA/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Sim_stage3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/10Pev-100PeV/</a:t>
            </a:r>
            <a:r>
              <a:rPr kumimoji="1" lang="en-US" altLang="zh-CN" dirty="0" smtClean="0">
                <a:solidFill>
                  <a:srgbClr val="0000FF"/>
                </a:solidFill>
                <a:latin typeface="Comic Sans MS"/>
                <a:cs typeface="Comic Sans MS"/>
              </a:rPr>
              <a:t>QGSJET-FLUKA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en-US" altLang="zh-CN" dirty="0" smtClean="0">
                <a:solidFill>
                  <a:srgbClr val="F33ED9"/>
                </a:solidFill>
                <a:latin typeface="Comic Sans MS"/>
                <a:cs typeface="Comic Sans MS"/>
              </a:rPr>
              <a:t>proton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/proton01/run01/01/DAT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  <a:endParaRPr kumimoji="1" lang="zh-CN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208" y="2240450"/>
            <a:ext cx="7222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Physics</a:t>
            </a:r>
            <a:r>
              <a:rPr kumimoji="1" lang="zh-CN" alt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target</a:t>
            </a:r>
          </a:p>
          <a:p>
            <a:endParaRPr kumimoji="1" lang="en-US" altLang="zh-CN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kumimoji="1" lang="en-US" altLang="zh-CN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Energy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range</a:t>
            </a:r>
          </a:p>
          <a:p>
            <a:endParaRPr kumimoji="1" lang="en-US" altLang="zh-CN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kumimoji="1" lang="en-US" altLang="zh-CN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Interaction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model</a:t>
            </a:r>
          </a:p>
          <a:p>
            <a:endParaRPr kumimoji="1" lang="en-US" altLang="zh-CN" sz="2400" dirty="0" smtClean="0">
              <a:solidFill>
                <a:srgbClr val="F33ED9"/>
              </a:solidFill>
              <a:latin typeface="Comic Sans MS"/>
              <a:cs typeface="Comic Sans MS"/>
            </a:endParaRPr>
          </a:p>
          <a:p>
            <a:r>
              <a:rPr kumimoji="1" lang="en-US" altLang="zh-CN" sz="2400" dirty="0" err="1" smtClean="0">
                <a:solidFill>
                  <a:srgbClr val="F33ED9"/>
                </a:solidFill>
                <a:latin typeface="Comic Sans MS"/>
                <a:cs typeface="Comic Sans MS"/>
              </a:rPr>
              <a:t>p</a:t>
            </a:r>
            <a:r>
              <a:rPr kumimoji="1" lang="en-US" altLang="zh-CN" sz="2400" dirty="0" err="1" smtClean="0">
                <a:solidFill>
                  <a:srgbClr val="F33ED9"/>
                </a:solidFill>
                <a:latin typeface="Comic Sans MS"/>
                <a:cs typeface="Comic Sans MS"/>
              </a:rPr>
              <a:t>rimaryID</a:t>
            </a:r>
            <a:endParaRPr kumimoji="1" lang="en-US" altLang="zh-CN" sz="2400" dirty="0" smtClean="0">
              <a:solidFill>
                <a:srgbClr val="F33ED9"/>
              </a:solidFill>
              <a:latin typeface="Comic Sans MS"/>
              <a:cs typeface="Comic Sans MS"/>
            </a:endParaRPr>
          </a:p>
          <a:p>
            <a:endParaRPr kumimoji="1" lang="zh-CN" altLang="en-US" dirty="0">
              <a:solidFill>
                <a:srgbClr val="F33ED9"/>
              </a:solidFill>
              <a:latin typeface="Comic Sans MS"/>
              <a:cs typeface="Comic Sans M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7379" y="4582795"/>
            <a:ext cx="5389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Run1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run01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    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to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keep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same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digits</a:t>
            </a:r>
            <a:endParaRPr kumimoji="1" lang="en-US" altLang="zh-CN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kumimoji="1" lang="en-US" altLang="zh-CN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kumimoji="1" lang="zh-CN" altLang="en-US" dirty="0">
              <a:solidFill>
                <a:srgbClr val="F33ED9"/>
              </a:solidFill>
              <a:latin typeface="Comic Sans MS"/>
              <a:cs typeface="Comic Sans MS"/>
            </a:endParaRPr>
          </a:p>
        </p:txBody>
      </p:sp>
      <p:sp>
        <p:nvSpPr>
          <p:cNvPr id="9" name="直角双向箭头 8"/>
          <p:cNvSpPr/>
          <p:nvPr/>
        </p:nvSpPr>
        <p:spPr>
          <a:xfrm>
            <a:off x="2478691" y="1414284"/>
            <a:ext cx="1728964" cy="1223960"/>
          </a:xfrm>
          <a:prstGeom prst="leftUpArrow">
            <a:avLst>
              <a:gd name="adj1" fmla="val 0"/>
              <a:gd name="adj2" fmla="val 7498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直角双向箭头 14"/>
          <p:cNvSpPr/>
          <p:nvPr/>
        </p:nvSpPr>
        <p:spPr>
          <a:xfrm>
            <a:off x="2279784" y="1514659"/>
            <a:ext cx="3229288" cy="1927737"/>
          </a:xfrm>
          <a:prstGeom prst="leftUpArrow">
            <a:avLst>
              <a:gd name="adj1" fmla="val 0"/>
              <a:gd name="adj2" fmla="val 93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6" name="直角双向箭头 15"/>
          <p:cNvSpPr/>
          <p:nvPr/>
        </p:nvSpPr>
        <p:spPr>
          <a:xfrm>
            <a:off x="3119579" y="1514659"/>
            <a:ext cx="4317102" cy="2738605"/>
          </a:xfrm>
          <a:prstGeom prst="leftUpArrow">
            <a:avLst>
              <a:gd name="adj1" fmla="val 0"/>
              <a:gd name="adj2" fmla="val 9305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14208" y="5307935"/>
            <a:ext cx="8929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Suggest:</a:t>
            </a:r>
          </a:p>
          <a:p>
            <a:endParaRPr kumimoji="1" lang="en-US" altLang="zh-CN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/WFCTA/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Sim_stage3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/10Pev-100PeV/</a:t>
            </a:r>
            <a:r>
              <a:rPr kumimoji="1" lang="en-US" altLang="zh-CN" dirty="0" smtClean="0">
                <a:solidFill>
                  <a:srgbClr val="0000FF"/>
                </a:solidFill>
                <a:latin typeface="Comic Sans MS"/>
                <a:cs typeface="Comic Sans MS"/>
              </a:rPr>
              <a:t>QGSJET-FLUKA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en-US" altLang="zh-CN" dirty="0" smtClean="0">
                <a:solidFill>
                  <a:srgbClr val="F33ED9"/>
                </a:solidFill>
                <a:latin typeface="Comic Sans MS"/>
                <a:cs typeface="Comic Sans MS"/>
              </a:rPr>
              <a:t>proton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/run01/</a:t>
            </a:r>
            <a:r>
              <a:rPr kumimoji="1" lang="en-US" altLang="zh-CN" dirty="0" smtClean="0">
                <a:latin typeface="Comic Sans MS"/>
                <a:cs typeface="Comic Sans MS"/>
              </a:rPr>
              <a:t>DAT</a:t>
            </a:r>
            <a:r>
              <a:rPr kumimoji="1" lang="zh-CN" altLang="en-US" dirty="0" smtClean="0">
                <a:latin typeface="Comic Sans MS"/>
                <a:cs typeface="Comic Sans MS"/>
              </a:rPr>
              <a:t>*</a:t>
            </a:r>
            <a:endParaRPr kumimoji="1" lang="en-US" altLang="zh-CN" dirty="0" smtClean="0">
              <a:latin typeface="Comic Sans MS"/>
              <a:cs typeface="Comic Sans MS"/>
            </a:endParaRPr>
          </a:p>
          <a:p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Each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run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100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files</a:t>
            </a:r>
            <a:endParaRPr kumimoji="1" lang="en-US" altLang="zh-CN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Every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proton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has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100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run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from</a:t>
            </a:r>
            <a:r>
              <a:rPr kumimoji="1" lang="zh-CN" alt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omic Sans MS"/>
                <a:cs typeface="Comic Sans MS"/>
              </a:rPr>
              <a:t>run00-run99</a:t>
            </a:r>
            <a:endParaRPr kumimoji="1" lang="zh-CN" alt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7706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6943"/>
            <a:ext cx="8229600" cy="719829"/>
          </a:xfrm>
        </p:spPr>
        <p:txBody>
          <a:bodyPr>
            <a:normAutofit/>
          </a:bodyPr>
          <a:lstStyle/>
          <a:p>
            <a:r>
              <a:rPr kumimoji="1" lang="en-US" altLang="zh-CN" sz="4000" dirty="0" smtClean="0">
                <a:latin typeface="Comic Sans MS"/>
                <a:cs typeface="Comic Sans MS"/>
              </a:rPr>
              <a:t>WFCTA</a:t>
            </a:r>
            <a:endParaRPr kumimoji="1" lang="zh-CN" altLang="en-US" sz="4000" dirty="0">
              <a:latin typeface="Comic Sans MS"/>
              <a:cs typeface="Comic Sans M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4309"/>
            <a:ext cx="7188200" cy="47228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" y="6061817"/>
            <a:ext cx="84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A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file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is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needed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to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describe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your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data: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README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or list-of-showers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7852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5883"/>
            <a:ext cx="8229600" cy="735129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KM2A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982521" y="1600200"/>
            <a:ext cx="2998910" cy="452596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sz="2400" dirty="0" smtClean="0">
                <a:latin typeface="Comic Sans MS"/>
                <a:cs typeface="Comic Sans MS"/>
              </a:rPr>
              <a:t>User/</a:t>
            </a:r>
          </a:p>
          <a:p>
            <a:r>
              <a:rPr kumimoji="1" lang="en-US" altLang="zh-CN" sz="2400" dirty="0" smtClean="0">
                <a:latin typeface="Comic Sans MS"/>
                <a:cs typeface="Comic Sans MS"/>
              </a:rPr>
              <a:t>Shell/</a:t>
            </a:r>
          </a:p>
          <a:p>
            <a:r>
              <a:rPr kumimoji="1" lang="en-US" altLang="zh-CN" sz="2400" dirty="0" smtClean="0">
                <a:latin typeface="Comic Sans MS"/>
                <a:cs typeface="Comic Sans MS"/>
              </a:rPr>
              <a:t>Source</a:t>
            </a:r>
            <a:r>
              <a:rPr kumimoji="1" lang="zh-CN" altLang="en-US" sz="2400" dirty="0">
                <a:latin typeface="Comic Sans MS"/>
                <a:cs typeface="Comic Sans MS"/>
              </a:rPr>
              <a:t>_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code/</a:t>
            </a:r>
          </a:p>
          <a:p>
            <a:endParaRPr kumimoji="1" lang="en-US" altLang="zh-CN" sz="2400" dirty="0" smtClean="0">
              <a:latin typeface="Comic Sans MS"/>
              <a:cs typeface="Comic Sans MS"/>
            </a:endParaRPr>
          </a:p>
          <a:p>
            <a:endParaRPr kumimoji="1" lang="en-US" altLang="zh-CN" sz="2400" dirty="0">
              <a:latin typeface="Comic Sans MS"/>
              <a:cs typeface="Comic Sans MS"/>
            </a:endParaRPr>
          </a:p>
          <a:p>
            <a:r>
              <a:rPr kumimoji="1" lang="en-US" altLang="zh-CN" sz="2400" dirty="0" err="1" smtClean="0">
                <a:latin typeface="Comic Sans MS"/>
                <a:cs typeface="Comic Sans MS"/>
              </a:rPr>
              <a:t>Lasimu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400" dirty="0" err="1" smtClean="0">
                <a:latin typeface="Comic Sans MS"/>
                <a:cs typeface="Comic Sans MS"/>
              </a:rPr>
              <a:t>corsika</a:t>
            </a:r>
            <a:endParaRPr kumimoji="1" lang="en-US" altLang="zh-CN" sz="2400" dirty="0" smtClean="0">
              <a:latin typeface="Comic Sans MS"/>
              <a:cs typeface="Comic Sans MS"/>
            </a:endParaRPr>
          </a:p>
          <a:p>
            <a:endParaRPr kumimoji="1" lang="en-US" altLang="zh-CN" sz="2400" dirty="0">
              <a:latin typeface="Comic Sans MS"/>
              <a:cs typeface="Comic Sans MS"/>
            </a:endParaRPr>
          </a:p>
          <a:p>
            <a:r>
              <a:rPr kumimoji="1" lang="en-US" altLang="zh-CN" sz="2400" dirty="0" err="1" smtClean="0">
                <a:latin typeface="Comic Sans MS"/>
                <a:cs typeface="Comic Sans MS"/>
              </a:rPr>
              <a:t>Lasimu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400" dirty="0" err="1" smtClean="0">
                <a:latin typeface="Comic Sans MS"/>
                <a:cs typeface="Comic Sans MS"/>
              </a:rPr>
              <a:t>src</a:t>
            </a:r>
            <a:endParaRPr kumimoji="1" lang="en-US" altLang="zh-CN" sz="2400" dirty="0" smtClean="0">
              <a:latin typeface="Comic Sans MS"/>
              <a:cs typeface="Comic Sans MS"/>
            </a:endParaRPr>
          </a:p>
          <a:p>
            <a:pPr lvl="1"/>
            <a:r>
              <a:rPr kumimoji="1" lang="en-US" altLang="zh-CN" sz="2000" dirty="0" err="1" smtClean="0">
                <a:latin typeface="Comic Sans MS"/>
                <a:cs typeface="Comic Sans MS"/>
              </a:rPr>
              <a:t>Corsika</a:t>
            </a:r>
            <a:r>
              <a:rPr kumimoji="1" lang="zh-CN" altLang="en-US" sz="2000" dirty="0" smtClean="0">
                <a:latin typeface="Comic Sans MS"/>
                <a:cs typeface="Comic Sans MS"/>
              </a:rPr>
              <a:t> </a:t>
            </a:r>
            <a:endParaRPr kumimoji="1" lang="en-US" altLang="zh-CN" sz="2000" dirty="0">
              <a:latin typeface="Comic Sans MS"/>
              <a:cs typeface="Comic Sans MS"/>
            </a:endParaRPr>
          </a:p>
          <a:p>
            <a:pPr lvl="1"/>
            <a:r>
              <a:rPr kumimoji="1" lang="en-US" altLang="zh-CN" sz="2000" dirty="0" err="1" smtClean="0">
                <a:latin typeface="Comic Sans MS"/>
                <a:cs typeface="Comic Sans MS"/>
              </a:rPr>
              <a:t>Fluka</a:t>
            </a:r>
            <a:endParaRPr kumimoji="1" lang="en-US" altLang="zh-CN" sz="2000" dirty="0" smtClean="0">
              <a:latin typeface="Comic Sans MS"/>
              <a:cs typeface="Comic Sans MS"/>
            </a:endParaRPr>
          </a:p>
          <a:p>
            <a:pPr lvl="1"/>
            <a:endParaRPr kumimoji="1" lang="en-US" altLang="zh-CN" sz="2000" dirty="0" smtClean="0">
              <a:latin typeface="Comic Sans MS"/>
              <a:cs typeface="Comic Sans MS"/>
            </a:endParaRPr>
          </a:p>
          <a:p>
            <a:r>
              <a:rPr kumimoji="1" lang="en-US" altLang="zh-CN" sz="2400" dirty="0" smtClean="0">
                <a:latin typeface="Comic Sans MS"/>
                <a:cs typeface="Comic Sans MS"/>
              </a:rPr>
              <a:t>Job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shell</a:t>
            </a:r>
            <a:r>
              <a:rPr kumimoji="1" lang="zh-CN" altLang="en-US" sz="2400" dirty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script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in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your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own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directory</a:t>
            </a:r>
          </a:p>
          <a:p>
            <a:pPr lvl="1"/>
            <a:endParaRPr kumimoji="1" lang="en-US" altLang="zh-CN" dirty="0" err="1" smtClean="0">
              <a:latin typeface="Comic Sans MS"/>
              <a:cs typeface="Comic Sans MS"/>
            </a:endParaRPr>
          </a:p>
          <a:p>
            <a:pPr marL="457200" lvl="1" indent="0">
              <a:buNone/>
            </a:pPr>
            <a:endParaRPr kumimoji="1" lang="en-US" altLang="zh-CN" sz="2000" dirty="0" smtClean="0">
              <a:latin typeface="Comic Sans MS"/>
              <a:cs typeface="Comic Sans M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3" y="1243096"/>
            <a:ext cx="5762678" cy="39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3"/>
          <p:cNvSpPr>
            <a:spLocks noGrp="1"/>
          </p:cNvSpPr>
          <p:nvPr>
            <p:ph sz="quarter" idx="1"/>
          </p:nvPr>
        </p:nvSpPr>
        <p:spPr>
          <a:xfrm>
            <a:off x="395536" y="4797152"/>
            <a:ext cx="8229600" cy="1503824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>
                <a:latin typeface="Comic Sans MS"/>
                <a:cs typeface="Comic Sans MS"/>
              </a:rPr>
              <a:t>Common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used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Software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(few)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endParaRPr kumimoji="1" lang="en-US" altLang="zh-CN" sz="2400" dirty="0" smtClean="0">
              <a:latin typeface="Comic Sans MS"/>
              <a:cs typeface="Comic Sans MS"/>
            </a:endParaRPr>
          </a:p>
          <a:p>
            <a:pPr lvl="1"/>
            <a:r>
              <a:rPr kumimoji="1" lang="en-US" altLang="zh-CN" sz="2400" dirty="0" smtClean="0">
                <a:latin typeface="Comic Sans MS"/>
                <a:cs typeface="Comic Sans MS"/>
              </a:rPr>
              <a:t>CORSIKA(COSMOS,AIRES)/GEANT4/ROOT/CERNLIB/SLALIB/PYTHON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；</a:t>
            </a:r>
            <a:endParaRPr kumimoji="1" lang="en-US" altLang="zh-CN" sz="2400" dirty="0" smtClean="0">
              <a:latin typeface="Comic Sans MS"/>
              <a:cs typeface="Comic Sans M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09600" y="19702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2"/>
                </a:solidFill>
                <a:latin typeface="Comic Sans MS" pitchFamily="66" charset="0"/>
                <a:ea typeface="黑体" pitchFamily="49" charset="-122"/>
                <a:cs typeface="+mj-cs"/>
              </a:defRPr>
            </a:lvl1pPr>
          </a:lstStyle>
          <a:p>
            <a:r>
              <a:rPr lang="en-US" altLang="zh-CN" dirty="0" smtClean="0"/>
              <a:t>LHAASO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MC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samples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96469"/>
              </p:ext>
            </p:extLst>
          </p:nvPr>
        </p:nvGraphicFramePr>
        <p:xfrm>
          <a:off x="323528" y="1628800"/>
          <a:ext cx="861628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283804"/>
                <a:gridCol w="2154070"/>
                <a:gridCol w="21540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Topics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CPU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core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Storage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(TB)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Time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scale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(yr.)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Gamma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astronomy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800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1600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Cosmi</a:t>
                      </a:r>
                      <a:r>
                        <a:rPr lang="en-US" altLang="en-US" dirty="0" smtClean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rays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300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530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10</a:t>
                      </a:r>
                      <a:r>
                        <a:rPr lang="en-US" altLang="zh-CN" baseline="30000" dirty="0" smtClean="0">
                          <a:latin typeface="Comic Sans MS"/>
                          <a:cs typeface="Comic Sans MS"/>
                        </a:rPr>
                        <a:t>16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–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10</a:t>
                      </a:r>
                      <a:r>
                        <a:rPr lang="en-US" altLang="zh-CN" baseline="30000" dirty="0" smtClean="0">
                          <a:latin typeface="Comic Sans MS"/>
                          <a:cs typeface="Comic Sans MS"/>
                        </a:rPr>
                        <a:t>17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Cherenkov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22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Sub-</a:t>
                      </a:r>
                      <a:r>
                        <a:rPr lang="en-US" altLang="zh-CN" dirty="0" err="1" smtClean="0">
                          <a:latin typeface="Comic Sans MS"/>
                          <a:cs typeface="Comic Sans MS"/>
                        </a:rPr>
                        <a:t>EeV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fluorescent</a:t>
                      </a:r>
                      <a:r>
                        <a:rPr lang="zh-CN" alt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mode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26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17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Sum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1306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/>
                          <a:cs typeface="Comic Sans MS"/>
                        </a:rPr>
                        <a:t>2265</a:t>
                      </a:r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"/>
    </mc:Choice>
    <mc:Fallback xmlns="">
      <p:transition xmlns:p14="http://schemas.microsoft.com/office/powerpoint/2010/main" spd="slow" advTm="14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smtClean="0">
                <a:latin typeface="Comic Sans MS"/>
                <a:cs typeface="Comic Sans MS"/>
              </a:rPr>
              <a:t>Comments and discussions</a:t>
            </a:r>
            <a:endParaRPr kumimoji="1" lang="zh-CN" altLang="en-US" sz="4000" dirty="0">
              <a:latin typeface="Comic Sans MS"/>
              <a:cs typeface="Comic Sans MS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 smtClean="0">
                <a:latin typeface="Comic Sans MS"/>
                <a:cs typeface="Comic Sans MS"/>
              </a:rPr>
              <a:t>Detector</a:t>
            </a:r>
            <a:r>
              <a:rPr kumimoji="1" lang="zh-CN" altLang="en-US" sz="24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2400" dirty="0" smtClean="0">
                <a:latin typeface="Comic Sans MS"/>
                <a:cs typeface="Comic Sans MS"/>
              </a:rPr>
              <a:t>simulation</a:t>
            </a:r>
          </a:p>
          <a:p>
            <a:pPr lvl="1"/>
            <a:r>
              <a:rPr kumimoji="1" lang="en-US" altLang="zh-CN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KM2A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+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WFCTA</a:t>
            </a:r>
          </a:p>
          <a:p>
            <a:pPr lvl="2"/>
            <a:r>
              <a:rPr kumimoji="1" lang="en-US" altLang="zh-CN" sz="1600" dirty="0" err="1" smtClean="0">
                <a:latin typeface="Comic Sans MS"/>
                <a:cs typeface="Comic Sans MS"/>
              </a:rPr>
              <a:t>Corsika</a:t>
            </a:r>
            <a:r>
              <a:rPr kumimoji="1" lang="zh-CN" altLang="en-US" sz="1600" dirty="0" smtClean="0">
                <a:latin typeface="Comic Sans MS"/>
                <a:cs typeface="Comic Sans MS"/>
              </a:rPr>
              <a:t>  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heavy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in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disk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and</a:t>
            </a:r>
            <a:r>
              <a:rPr kumimoji="1" lang="zh-CN" altLang="en-US" sz="1600" dirty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err="1" smtClean="0">
                <a:latin typeface="Comic Sans MS"/>
                <a:cs typeface="Comic Sans MS"/>
                <a:sym typeface="Wingdings"/>
              </a:rPr>
              <a:t>cpu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;</a:t>
            </a:r>
          </a:p>
          <a:p>
            <a:pPr lvl="2"/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Detector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simulation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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light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in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disk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and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err="1" smtClean="0">
                <a:latin typeface="Comic Sans MS"/>
                <a:cs typeface="Comic Sans MS"/>
                <a:sym typeface="Wingdings"/>
              </a:rPr>
              <a:t>cpu</a:t>
            </a:r>
            <a:endParaRPr kumimoji="1" lang="en-US" altLang="zh-CN" sz="1600" dirty="0" smtClean="0">
              <a:latin typeface="Comic Sans MS"/>
              <a:cs typeface="Comic Sans MS"/>
              <a:sym typeface="Wingdings"/>
            </a:endParaRPr>
          </a:p>
          <a:p>
            <a:pPr lvl="1"/>
            <a:r>
              <a:rPr kumimoji="1" lang="en-US" altLang="zh-CN" sz="1600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WCDA</a:t>
            </a:r>
          </a:p>
          <a:p>
            <a:pPr lvl="2"/>
            <a:r>
              <a:rPr kumimoji="1" lang="en-US" altLang="zh-CN" sz="1600" dirty="0" err="1" smtClean="0">
                <a:latin typeface="Comic Sans MS"/>
                <a:cs typeface="Comic Sans MS"/>
                <a:sym typeface="Wingdings"/>
              </a:rPr>
              <a:t>Coriska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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light</a:t>
            </a:r>
          </a:p>
          <a:p>
            <a:pPr lvl="2"/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Detector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simulation</a:t>
            </a:r>
            <a:r>
              <a:rPr kumimoji="1" lang="zh-CN" altLang="en-US" sz="1600" dirty="0" smtClean="0">
                <a:latin typeface="Comic Sans MS"/>
                <a:cs typeface="Comic Sans MS"/>
                <a:sym typeface="Wingdings"/>
              </a:rPr>
              <a:t>  </a:t>
            </a:r>
            <a:r>
              <a:rPr kumimoji="1" lang="en-US" altLang="zh-CN" sz="1600" dirty="0" smtClean="0">
                <a:latin typeface="Comic Sans MS"/>
                <a:cs typeface="Comic Sans MS"/>
                <a:sym typeface="Wingdings"/>
              </a:rPr>
              <a:t>heavy;</a:t>
            </a:r>
          </a:p>
          <a:p>
            <a:r>
              <a:rPr kumimoji="1" lang="en-US" altLang="zh-CN" dirty="0" smtClean="0">
                <a:latin typeface="Comic Sans MS"/>
                <a:cs typeface="Comic Sans MS"/>
              </a:rPr>
              <a:t>others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027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Shower </a:t>
            </a:r>
            <a:r>
              <a:rPr kumimoji="1" lang="en-US" altLang="zh-CN" dirty="0" smtClean="0">
                <a:latin typeface="Comic Sans MS"/>
                <a:cs typeface="Comic Sans MS"/>
              </a:rPr>
              <a:t>mass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production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标准的模拟程序、参数。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  <a:p>
            <a:r>
              <a:rPr kumimoji="1" lang="zh-CN" altLang="en-US" dirty="0" smtClean="0"/>
              <a:t>规范、一致的存储格式；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err="1" smtClean="0"/>
              <a:t>l</a:t>
            </a:r>
            <a:r>
              <a:rPr kumimoji="1" lang="en-US" altLang="zh-CN" dirty="0" err="1" smtClean="0"/>
              <a:t>asimu</a:t>
            </a:r>
            <a:r>
              <a:rPr kumimoji="1" lang="en-US" altLang="zh-CN" dirty="0" smtClean="0"/>
              <a:t>/</a:t>
            </a:r>
            <a:r>
              <a:rPr kumimoji="1" lang="zh-CN" altLang="en-US" dirty="0" smtClean="0"/>
              <a:t>帐号</a:t>
            </a:r>
            <a:r>
              <a:rPr kumimoji="1" lang="zh-CN" altLang="en-US" dirty="0" smtClean="0"/>
              <a:t>的使用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1870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194" y="120890"/>
            <a:ext cx="8229600" cy="61273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err="1" smtClean="0">
                <a:latin typeface="Comic Sans MS"/>
                <a:cs typeface="Comic Sans MS"/>
              </a:rPr>
              <a:t>lasimu</a:t>
            </a:r>
            <a:r>
              <a:rPr kumimoji="1" lang="en-US" altLang="zh-CN" dirty="0" smtClean="0">
                <a:latin typeface="Comic Sans MS"/>
                <a:cs typeface="Comic Sans MS"/>
              </a:rPr>
              <a:t>/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account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126" y="979168"/>
            <a:ext cx="8900908" cy="5024599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/</a:t>
            </a:r>
            <a:r>
              <a:rPr kumimoji="1" lang="en-US" altLang="zh-CN" dirty="0" err="1" smtClean="0">
                <a:latin typeface="Comic Sans MS"/>
                <a:cs typeface="Comic Sans MS"/>
              </a:rPr>
              <a:t>eos</a:t>
            </a:r>
            <a:r>
              <a:rPr kumimoji="1" lang="en-US" altLang="zh-CN" dirty="0" smtClean="0">
                <a:latin typeface="Comic Sans MS"/>
                <a:cs typeface="Comic Sans MS"/>
              </a:rPr>
              <a:t>/user/l/</a:t>
            </a:r>
            <a:r>
              <a:rPr kumimoji="1" lang="en-US" altLang="zh-CN" dirty="0" err="1" smtClean="0">
                <a:latin typeface="Comic Sans MS"/>
                <a:cs typeface="Comic Sans MS"/>
              </a:rPr>
              <a:t>lasimu</a:t>
            </a:r>
            <a:endParaRPr kumimoji="1" lang="en-US" altLang="zh-CN" dirty="0" smtClean="0">
              <a:latin typeface="Comic Sans MS"/>
              <a:cs typeface="Comic Sans MS"/>
            </a:endParaRPr>
          </a:p>
          <a:p>
            <a:pPr lvl="1"/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a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mass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production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account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without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the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privilege</a:t>
            </a:r>
            <a:r>
              <a:rPr kumimoji="1" lang="en-US" altLang="zh-CN" dirty="0" smtClean="0">
                <a:latin typeface="Comic Sans MS"/>
                <a:cs typeface="Comic Sans MS"/>
              </a:rPr>
              <a:t> in job production</a:t>
            </a:r>
            <a:r>
              <a:rPr kumimoji="1" lang="en-US" altLang="zh-CN" dirty="0" smtClean="0">
                <a:latin typeface="Comic Sans MS"/>
                <a:cs typeface="Comic Sans MS"/>
              </a:rPr>
              <a:t>;</a:t>
            </a:r>
            <a:r>
              <a:rPr kumimoji="1" lang="en-US" altLang="zh-CN" dirty="0" smtClean="0">
                <a:latin typeface="Comic Sans MS"/>
                <a:cs typeface="Comic Sans MS"/>
              </a:rPr>
              <a:t> </a:t>
            </a:r>
          </a:p>
          <a:p>
            <a:pPr lvl="2"/>
            <a:r>
              <a:rPr kumimoji="1" lang="en-US" altLang="zh-CN" dirty="0" smtClean="0">
                <a:latin typeface="Comic Sans MS"/>
                <a:cs typeface="Comic Sans MS"/>
              </a:rPr>
              <a:t>(120 T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(80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T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used) + no files limitation)</a:t>
            </a:r>
            <a:endParaRPr kumimoji="1" lang="en-US" altLang="zh-CN" dirty="0" smtClean="0">
              <a:latin typeface="Comic Sans MS"/>
              <a:cs typeface="Comic Sans MS"/>
            </a:endParaRPr>
          </a:p>
          <a:p>
            <a:pPr lvl="1"/>
            <a:r>
              <a:rPr kumimoji="1" lang="en-US" altLang="zh-CN" dirty="0" smtClean="0">
                <a:latin typeface="Comic Sans MS"/>
                <a:cs typeface="Comic Sans MS"/>
              </a:rPr>
              <a:t>It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is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open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for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err="1" smtClean="0">
                <a:latin typeface="Comic Sans MS"/>
                <a:cs typeface="Comic Sans MS"/>
              </a:rPr>
              <a:t>corsika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data</a:t>
            </a:r>
          </a:p>
          <a:p>
            <a:pPr lvl="1"/>
            <a:r>
              <a:rPr kumimoji="1" lang="en-US" altLang="zh-CN" dirty="0" smtClean="0">
                <a:latin typeface="Comic Sans MS"/>
                <a:cs typeface="Comic Sans MS"/>
              </a:rPr>
              <a:t>Data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should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be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checked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or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confirmed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before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the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storage;</a:t>
            </a:r>
          </a:p>
          <a:p>
            <a:pPr lvl="1"/>
            <a:r>
              <a:rPr kumimoji="1" lang="en-US" altLang="zh-CN" dirty="0" smtClean="0">
                <a:latin typeface="Comic Sans MS"/>
                <a:cs typeface="Comic Sans MS"/>
              </a:rPr>
              <a:t>simulation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data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will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be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used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by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whole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collaboration.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endParaRPr kumimoji="1" lang="en-US" altLang="zh-CN" dirty="0" smtClean="0">
              <a:latin typeface="Comic Sans MS"/>
              <a:cs typeface="Comic Sans MS"/>
            </a:endParaRPr>
          </a:p>
          <a:p>
            <a:pPr lvl="1"/>
            <a:r>
              <a:rPr kumimoji="1" lang="en-US" altLang="zh-CN" dirty="0" smtClean="0">
                <a:latin typeface="Comic Sans MS"/>
                <a:cs typeface="Comic Sans MS"/>
              </a:rPr>
              <a:t>Everyone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can</a:t>
            </a:r>
            <a:r>
              <a:rPr kumimoji="1" lang="zh-CN" altLang="en-US" dirty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contribute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after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checking your production;</a:t>
            </a:r>
          </a:p>
          <a:p>
            <a:pPr lvl="1"/>
            <a:r>
              <a:rPr kumimoji="1" lang="en-US" altLang="zh-CN" dirty="0" smtClean="0">
                <a:latin typeface="Comic Sans MS"/>
                <a:cs typeface="Comic Sans MS"/>
              </a:rPr>
              <a:t>There is a format to be followed.</a:t>
            </a:r>
          </a:p>
          <a:p>
            <a:pPr lvl="1"/>
            <a:endParaRPr kumimoji="1" lang="zh-CN" alt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31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DA0-26F7-8A4F-929E-9156DD36F9C8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8631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Comic Sans MS"/>
                <a:cs typeface="Comic Sans MS"/>
              </a:rPr>
              <a:t>Simulation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details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1564"/>
            <a:ext cx="8229600" cy="502459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omic Sans MS"/>
                <a:cs typeface="Comic Sans MS"/>
              </a:rPr>
              <a:t>Generator: </a:t>
            </a:r>
            <a:r>
              <a:rPr lang="en-US" dirty="0" err="1">
                <a:latin typeface="Comic Sans MS"/>
                <a:cs typeface="Comic Sans MS"/>
              </a:rPr>
              <a:t>Corsika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6200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endParaRPr lang="en-US" altLang="zh-CN" dirty="0">
              <a:latin typeface="Comic Sans MS"/>
              <a:cs typeface="Comic Sans MS"/>
            </a:endParaRPr>
          </a:p>
          <a:p>
            <a:r>
              <a:rPr lang="en-US" altLang="zh-CN" dirty="0" smtClean="0">
                <a:latin typeface="Comic Sans MS"/>
                <a:cs typeface="Comic Sans MS"/>
              </a:rPr>
              <a:t>Models</a:t>
            </a:r>
            <a:endParaRPr lang="en-US" altLang="zh-CN" dirty="0">
              <a:latin typeface="Comic Sans MS"/>
              <a:cs typeface="Comic Sans MS"/>
            </a:endParaRPr>
          </a:p>
          <a:p>
            <a:r>
              <a:rPr lang="en-US" altLang="zh-CN" dirty="0" err="1" smtClean="0">
                <a:latin typeface="Comic Sans MS"/>
                <a:cs typeface="Comic Sans MS"/>
              </a:rPr>
              <a:t>Ecut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Primary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Proton</a:t>
            </a:r>
            <a:r>
              <a:rPr lang="en-US" altLang="zh-CN" dirty="0" smtClean="0">
                <a:latin typeface="Comic Sans MS"/>
                <a:cs typeface="Comic Sans MS"/>
              </a:rPr>
              <a:t>/Helium/CNO/</a:t>
            </a:r>
            <a:r>
              <a:rPr lang="en-US" altLang="zh-CN" dirty="0" err="1" smtClean="0">
                <a:latin typeface="Comic Sans MS"/>
                <a:cs typeface="Comic Sans MS"/>
              </a:rPr>
              <a:t>MgAlSi</a:t>
            </a:r>
            <a:r>
              <a:rPr lang="en-US" altLang="zh-CN" dirty="0" smtClean="0">
                <a:latin typeface="Comic Sans MS"/>
                <a:cs typeface="Comic Sans MS"/>
              </a:rPr>
              <a:t>/</a:t>
            </a:r>
            <a:r>
              <a:rPr lang="en-US" dirty="0" smtClean="0">
                <a:latin typeface="Comic Sans MS"/>
                <a:cs typeface="Comic Sans MS"/>
              </a:rPr>
              <a:t>Iron 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Energy </a:t>
            </a:r>
            <a:r>
              <a:rPr lang="en-US" dirty="0">
                <a:latin typeface="Comic Sans MS"/>
                <a:cs typeface="Comic Sans MS"/>
              </a:rPr>
              <a:t>range: 10 </a:t>
            </a:r>
            <a:r>
              <a:rPr lang="en-US" dirty="0" err="1">
                <a:latin typeface="Comic Sans MS"/>
                <a:cs typeface="Comic Sans MS"/>
              </a:rPr>
              <a:t>GeV</a:t>
            </a:r>
            <a:r>
              <a:rPr lang="en-US" dirty="0">
                <a:latin typeface="Comic Sans MS"/>
                <a:cs typeface="Comic Sans MS"/>
              </a:rPr>
              <a:t> – 1 </a:t>
            </a:r>
            <a:r>
              <a:rPr lang="en-US" dirty="0" err="1">
                <a:latin typeface="Comic Sans MS"/>
                <a:cs typeface="Comic Sans MS"/>
              </a:rPr>
              <a:t>EeV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8 decades;</a:t>
            </a:r>
          </a:p>
          <a:p>
            <a:r>
              <a:rPr lang="en-US" dirty="0">
                <a:latin typeface="Comic Sans MS"/>
                <a:cs typeface="Comic Sans MS"/>
              </a:rPr>
              <a:t>Direction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Uniform solid angle distribution 0 – </a:t>
            </a:r>
            <a:r>
              <a:rPr lang="en-US" dirty="0" smtClean="0">
                <a:latin typeface="Comic Sans MS"/>
                <a:cs typeface="Comic Sans MS"/>
              </a:rPr>
              <a:t>15/15-30/30-45</a:t>
            </a:r>
            <a:r>
              <a:rPr lang="en-US" dirty="0" smtClean="0">
                <a:latin typeface="Comic Sans MS"/>
                <a:cs typeface="Comic Sans MS"/>
              </a:rPr>
              <a:t> degre</a:t>
            </a:r>
            <a:r>
              <a:rPr lang="en-US" altLang="zh-CN" dirty="0" smtClean="0">
                <a:latin typeface="Comic Sans MS"/>
                <a:cs typeface="Comic Sans MS"/>
              </a:rPr>
              <a:t>e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Data Format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Standard </a:t>
            </a:r>
            <a:r>
              <a:rPr lang="en-US" dirty="0" err="1">
                <a:latin typeface="Comic Sans MS"/>
                <a:cs typeface="Comic Sans MS"/>
              </a:rPr>
              <a:t>Corsika</a:t>
            </a:r>
            <a:r>
              <a:rPr lang="en-US" dirty="0">
                <a:latin typeface="Comic Sans MS"/>
                <a:cs typeface="Comic Sans MS"/>
              </a:rPr>
              <a:t> output format 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r>
              <a:rPr lang="en-US" altLang="zh-CN" dirty="0" smtClean="0">
                <a:latin typeface="Comic Sans MS"/>
                <a:cs typeface="Comic Sans MS"/>
              </a:rPr>
              <a:t>Particle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+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err="1" smtClean="0">
                <a:latin typeface="Comic Sans MS"/>
                <a:cs typeface="Comic Sans MS"/>
              </a:rPr>
              <a:t>Chereknov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endParaRPr lang="en-US" altLang="zh-CN" dirty="0" smtClean="0">
              <a:latin typeface="Comic Sans MS"/>
              <a:cs typeface="Comic Sans MS"/>
            </a:endParaRPr>
          </a:p>
          <a:p>
            <a:pPr lvl="1"/>
            <a:r>
              <a:rPr lang="en-US" altLang="zh-CN" dirty="0" smtClean="0">
                <a:latin typeface="Comic Sans MS"/>
                <a:cs typeface="Comic Sans MS"/>
              </a:rPr>
              <a:t>Thinning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endParaRPr lang="en-US" altLang="zh-CN" dirty="0" smtClean="0">
              <a:latin typeface="Comic Sans MS"/>
              <a:cs typeface="Comic Sans MS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Random</a:t>
            </a:r>
            <a:r>
              <a:rPr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seeds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159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53E0C-2160-094D-BA06-44DC8E400CF8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5728"/>
          </a:xfrm>
        </p:spPr>
        <p:txBody>
          <a:bodyPr/>
          <a:lstStyle/>
          <a:p>
            <a:r>
              <a:rPr lang="en-US" sz="2900" dirty="0">
                <a:latin typeface="Comic Sans MS"/>
                <a:cs typeface="Comic Sans MS"/>
              </a:rPr>
              <a:t>Continued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0366"/>
            <a:ext cx="8229600" cy="50857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Each run has 2 files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Random change with run number seeds simultaneous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 one can completely repeat production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DAT00000$run.part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DAT00000$run.tar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latin typeface="Comic Sans MS"/>
                <a:cs typeface="Comic Sans MS"/>
                <a:sym typeface="Wingdings" charset="0"/>
              </a:rPr>
              <a:t>DAT$run.log</a:t>
            </a:r>
            <a:endParaRPr lang="en-US" dirty="0">
              <a:latin typeface="Comic Sans MS"/>
              <a:cs typeface="Comic Sans MS"/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en-US" dirty="0" err="1">
                <a:latin typeface="Comic Sans MS"/>
                <a:cs typeface="Comic Sans MS"/>
              </a:rPr>
              <a:t>DAT$run.dbase</a:t>
            </a:r>
            <a:endParaRPr lang="en-US" dirty="0"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</a:pPr>
            <a:r>
              <a:rPr lang="en-US" dirty="0" err="1">
                <a:latin typeface="Comic Sans MS"/>
                <a:cs typeface="Comic Sans MS"/>
              </a:rPr>
              <a:t>DAT$run.long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  <a:sym typeface="Wingdings" charset="0"/>
              </a:rPr>
              <a:t> for CRTNT longitudinal research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Directory: IHEP </a:t>
            </a:r>
            <a:r>
              <a:rPr lang="en-US" dirty="0" err="1">
                <a:latin typeface="Comic Sans MS"/>
                <a:cs typeface="Comic Sans MS"/>
              </a:rPr>
              <a:t>lxplus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argo</a:t>
            </a:r>
            <a:r>
              <a:rPr lang="en-US" dirty="0">
                <a:latin typeface="Comic Sans MS"/>
                <a:cs typeface="Comic Sans MS"/>
              </a:rPr>
              <a:t> MC disk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Comic Sans MS"/>
                <a:cs typeface="Comic Sans MS"/>
                <a:sym typeface="Wingdings" charset="0"/>
              </a:rPr>
              <a:t> /mc2/</a:t>
            </a:r>
            <a:r>
              <a:rPr lang="en-US" dirty="0" err="1">
                <a:latin typeface="Comic Sans MS"/>
                <a:cs typeface="Comic Sans MS"/>
                <a:sym typeface="Wingdings" charset="0"/>
              </a:rPr>
              <a:t>argomc</a:t>
            </a:r>
            <a:r>
              <a:rPr lang="en-US" dirty="0">
                <a:latin typeface="Comic Sans MS"/>
                <a:cs typeface="Comic Sans MS"/>
                <a:sym typeface="Wingdings" charset="0"/>
              </a:rPr>
              <a:t>/</a:t>
            </a:r>
            <a:r>
              <a:rPr lang="en-US" dirty="0" err="1">
                <a:latin typeface="Comic Sans MS"/>
                <a:cs typeface="Comic Sans MS"/>
                <a:sym typeface="Wingdings" charset="0"/>
              </a:rPr>
              <a:t>zham</a:t>
            </a:r>
            <a:r>
              <a:rPr lang="en-US" dirty="0">
                <a:latin typeface="Comic Sans MS"/>
                <a:cs typeface="Comic Sans MS"/>
                <a:sym typeface="Wingdings" charset="0"/>
              </a:rPr>
              <a:t>/</a:t>
            </a:r>
            <a:r>
              <a:rPr lang="en-US" dirty="0" err="1">
                <a:latin typeface="Comic Sans MS"/>
                <a:cs typeface="Comic Sans MS"/>
                <a:sym typeface="Wingdings" charset="0"/>
              </a:rPr>
              <a:t>corsika</a:t>
            </a:r>
            <a:r>
              <a:rPr lang="en-US" dirty="0">
                <a:latin typeface="Comic Sans MS"/>
                <a:cs typeface="Comic Sans MS"/>
                <a:sym typeface="Wingdings" charset="0"/>
              </a:rPr>
              <a:t>/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  <a:sym typeface="Wingdings" charset="0"/>
              </a:rPr>
              <a:t>Database index file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Comic Sans MS"/>
                <a:cs typeface="Comic Sans MS"/>
              </a:rPr>
              <a:t>/mc2/</a:t>
            </a:r>
            <a:r>
              <a:rPr lang="en-US" dirty="0" err="1">
                <a:latin typeface="Comic Sans MS"/>
                <a:cs typeface="Comic Sans MS"/>
              </a:rPr>
              <a:t>argomc</a:t>
            </a:r>
            <a:r>
              <a:rPr lang="en-US" dirty="0">
                <a:latin typeface="Comic Sans MS"/>
                <a:cs typeface="Comic Sans MS"/>
              </a:rPr>
              <a:t>/</a:t>
            </a:r>
            <a:r>
              <a:rPr lang="en-US" dirty="0" err="1">
                <a:latin typeface="Comic Sans MS"/>
                <a:cs typeface="Comic Sans MS"/>
              </a:rPr>
              <a:t>zham</a:t>
            </a:r>
            <a:r>
              <a:rPr lang="en-US" dirty="0">
                <a:latin typeface="Comic Sans MS"/>
                <a:cs typeface="Comic Sans MS"/>
              </a:rPr>
              <a:t>/</a:t>
            </a:r>
            <a:r>
              <a:rPr lang="en-US" dirty="0" err="1">
                <a:latin typeface="Comic Sans MS"/>
                <a:cs typeface="Comic Sans MS"/>
              </a:rPr>
              <a:t>corsika</a:t>
            </a:r>
            <a:r>
              <a:rPr lang="en-US" dirty="0">
                <a:latin typeface="Comic Sans MS"/>
                <a:cs typeface="Comic Sans MS"/>
              </a:rPr>
              <a:t>/LIST-OF-</a:t>
            </a:r>
            <a:r>
              <a:rPr lang="en-US" dirty="0" smtClean="0">
                <a:latin typeface="Comic Sans MS"/>
                <a:cs typeface="Comic Sans MS"/>
              </a:rPr>
              <a:t>FILE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endParaRPr lang="en-US" dirty="0" smtClean="0">
              <a:latin typeface="Comic Sans MS"/>
              <a:cs typeface="Comic Sans MS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mic Sans MS"/>
                <a:cs typeface="Comic Sans MS"/>
              </a:rPr>
              <a:t>/</a:t>
            </a:r>
            <a:r>
              <a:rPr lang="en-US" sz="2400" dirty="0" err="1" smtClean="0">
                <a:latin typeface="Comic Sans MS"/>
                <a:cs typeface="Comic Sans MS"/>
              </a:rPr>
              <a:t>ybjgfs</a:t>
            </a:r>
            <a:r>
              <a:rPr lang="en-US" sz="2400" dirty="0" smtClean="0">
                <a:latin typeface="Comic Sans MS"/>
                <a:cs typeface="Comic Sans MS"/>
              </a:rPr>
              <a:t>/</a:t>
            </a:r>
            <a:r>
              <a:rPr lang="en-US" sz="2400" dirty="0" err="1" smtClean="0">
                <a:latin typeface="Comic Sans MS"/>
                <a:cs typeface="Comic Sans MS"/>
              </a:rPr>
              <a:t>argo</a:t>
            </a:r>
            <a:r>
              <a:rPr lang="en-US" sz="2400" dirty="0" smtClean="0">
                <a:latin typeface="Comic Sans MS"/>
                <a:cs typeface="Comic Sans MS"/>
              </a:rPr>
              <a:t>/public/simulation/</a:t>
            </a:r>
            <a:r>
              <a:rPr lang="en-US" sz="2400" dirty="0" err="1" smtClean="0">
                <a:latin typeface="Comic Sans MS"/>
                <a:cs typeface="Comic Sans MS"/>
              </a:rPr>
              <a:t>Corsika</a:t>
            </a:r>
            <a:r>
              <a:rPr lang="en-US" sz="2400" dirty="0" smtClean="0">
                <a:latin typeface="Comic Sans MS"/>
                <a:cs typeface="Comic Sans MS"/>
              </a:rPr>
              <a:t>/</a:t>
            </a:r>
            <a:r>
              <a:rPr lang="en-US" sz="2400" dirty="0" err="1" smtClean="0">
                <a:latin typeface="Comic Sans MS"/>
                <a:cs typeface="Comic Sans MS"/>
              </a:rPr>
              <a:t>mc_zham</a:t>
            </a:r>
            <a:r>
              <a:rPr lang="en-US" sz="2400" dirty="0" smtClean="0">
                <a:latin typeface="Comic Sans MS"/>
                <a:cs typeface="Comic Sans MS"/>
              </a:rPr>
              <a:t>/</a:t>
            </a:r>
            <a:r>
              <a:rPr lang="en-US" sz="2400" dirty="0" err="1" smtClean="0">
                <a:latin typeface="Comic Sans MS"/>
                <a:cs typeface="Comic Sans MS"/>
              </a:rPr>
              <a:t>bcorsika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891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49CE-1C0C-C84C-9468-93C1B800B61B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latin typeface="Comic Sans MS"/>
                <a:cs typeface="Comic Sans MS"/>
              </a:rPr>
              <a:t>Simple test: iron lateral distribution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052513"/>
            <a:ext cx="3771900" cy="2625725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363524" name="Rectangle 4"/>
          <p:cNvSpPr>
            <a:spLocks noGrp="1" noChangeArrowheads="1"/>
          </p:cNvSpPr>
          <p:nvPr>
            <p:ph sz="half" idx="3"/>
          </p:nvPr>
        </p:nvSpPr>
        <p:spPr>
          <a:xfrm>
            <a:off x="4679950" y="1052513"/>
            <a:ext cx="3771900" cy="2806700"/>
          </a:xfrm>
        </p:spPr>
        <p:txBody>
          <a:bodyPr/>
          <a:lstStyle/>
          <a:p>
            <a:endParaRPr lang="en-US" sz="2700"/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4716463" y="3933825"/>
            <a:ext cx="38163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Iron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100 </a:t>
            </a:r>
            <a:r>
              <a:rPr lang="en-US" dirty="0" err="1">
                <a:latin typeface="Comic Sans MS"/>
                <a:cs typeface="Comic Sans MS"/>
              </a:rPr>
              <a:t>GeV</a:t>
            </a:r>
            <a:r>
              <a:rPr lang="en-US" dirty="0">
                <a:latin typeface="Comic Sans MS"/>
                <a:cs typeface="Comic Sans MS"/>
              </a:rPr>
              <a:t> – 10 </a:t>
            </a:r>
            <a:r>
              <a:rPr lang="en-US" dirty="0" err="1">
                <a:latin typeface="Comic Sans MS"/>
                <a:cs typeface="Comic Sans MS"/>
              </a:rPr>
              <a:t>PeV</a:t>
            </a:r>
            <a:endParaRPr lang="en-US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30 – 40 degree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Gamma/ </a:t>
            </a:r>
            <a:r>
              <a:rPr lang="en-US" dirty="0" err="1">
                <a:latin typeface="Comic Sans MS"/>
                <a:cs typeface="Comic Sans MS"/>
              </a:rPr>
              <a:t>electron+position</a:t>
            </a:r>
            <a:r>
              <a:rPr lang="en-US" dirty="0">
                <a:latin typeface="Comic Sans MS"/>
                <a:cs typeface="Comic Sans MS"/>
              </a:rPr>
              <a:t>/</a:t>
            </a:r>
            <a:r>
              <a:rPr lang="en-US" dirty="0" err="1">
                <a:latin typeface="Comic Sans MS"/>
                <a:cs typeface="Comic Sans MS"/>
              </a:rPr>
              <a:t>muon</a:t>
            </a:r>
            <a:endParaRPr lang="en-US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63529" name="Picture 9" descr="cascade_gamma_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0" name="Picture 10" descr="cascade_e_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31" name="Rectangle 11"/>
          <p:cNvSpPr>
            <a:spLocks noGrp="1" noChangeArrowheads="1"/>
          </p:cNvSpPr>
          <p:nvPr>
            <p:ph sz="quarter" idx="2"/>
          </p:nvPr>
        </p:nvSpPr>
        <p:spPr>
          <a:xfrm>
            <a:off x="755650" y="3825875"/>
            <a:ext cx="3771900" cy="2627313"/>
          </a:xfrm>
        </p:spPr>
        <p:txBody>
          <a:bodyPr/>
          <a:lstStyle/>
          <a:p>
            <a:endParaRPr lang="en-US" sz="2400"/>
          </a:p>
        </p:txBody>
      </p:sp>
      <p:pic>
        <p:nvPicPr>
          <p:cNvPr id="363532" name="Picture 12" descr="cascade_mu_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6615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2394"/>
            <a:ext cx="8229600" cy="344487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>
                <a:latin typeface="Comic Sans MS"/>
                <a:cs typeface="Comic Sans MS"/>
              </a:rPr>
              <a:t>ARGO</a:t>
            </a:r>
            <a:r>
              <a:rPr kumimoji="1" lang="zh-CN" altLang="en-US" sz="32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3200" dirty="0" err="1" smtClean="0">
                <a:latin typeface="Comic Sans MS"/>
                <a:cs typeface="Comic Sans MS"/>
              </a:rPr>
              <a:t>corsika</a:t>
            </a:r>
            <a:r>
              <a:rPr kumimoji="1" lang="zh-CN" altLang="en-US" sz="32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3200" dirty="0" smtClean="0">
                <a:latin typeface="Comic Sans MS"/>
                <a:cs typeface="Comic Sans MS"/>
              </a:rPr>
              <a:t>data</a:t>
            </a:r>
            <a:endParaRPr kumimoji="1" lang="zh-CN" altLang="en-US" sz="3200" dirty="0">
              <a:latin typeface="Comic Sans MS"/>
              <a:cs typeface="Comic Sans M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992" y="664790"/>
            <a:ext cx="75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>
                <a:latin typeface="Comic Sans MS"/>
                <a:cs typeface="Comic Sans MS"/>
              </a:rPr>
              <a:t>bcorsika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/corsika6600/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Proton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0_15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1.e11_1.e12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1400" dirty="0" smtClean="0">
                <a:latin typeface="Comic Sans MS"/>
                <a:cs typeface="Comic Sans MS"/>
              </a:rPr>
              <a:t>DAT</a:t>
            </a:r>
            <a:r>
              <a:rPr kumimoji="1" lang="zh-CN" altLang="en-US" sz="1400" dirty="0" smtClean="0">
                <a:latin typeface="Comic Sans MS"/>
                <a:cs typeface="Comic Sans MS"/>
              </a:rPr>
              <a:t>*</a:t>
            </a:r>
            <a:r>
              <a:rPr kumimoji="1" lang="en-US" altLang="zh-CN" sz="1400" dirty="0" smtClean="0">
                <a:latin typeface="Comic Sans MS"/>
                <a:cs typeface="Comic Sans MS"/>
              </a:rPr>
              <a:t>.part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62058" y="1041404"/>
            <a:ext cx="2681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latin typeface="Comic Sans MS"/>
                <a:cs typeface="Comic Sans MS"/>
              </a:rPr>
              <a:t>DAT</a:t>
            </a:r>
            <a:r>
              <a:rPr kumimoji="1" lang="zh-CN" altLang="en-US" sz="1400" dirty="0" smtClean="0">
                <a:latin typeface="Comic Sans MS"/>
                <a:cs typeface="Comic Sans MS"/>
              </a:rPr>
              <a:t>*</a:t>
            </a:r>
            <a:r>
              <a:rPr kumimoji="1" lang="en-US" altLang="zh-CN" sz="1400" dirty="0" smtClean="0">
                <a:latin typeface="Comic Sans MS"/>
                <a:cs typeface="Comic Sans MS"/>
              </a:rPr>
              <a:t>.tar</a:t>
            </a:r>
            <a:r>
              <a:rPr kumimoji="1" lang="zh-CN" altLang="en-US" sz="1400" dirty="0" smtClean="0">
                <a:latin typeface="Comic Sans MS"/>
                <a:cs typeface="Comic Sans MS"/>
              </a:rPr>
              <a:t> </a:t>
            </a:r>
            <a:endParaRPr kumimoji="1" lang="en-US" altLang="zh-CN" sz="1400" dirty="0" smtClean="0">
              <a:latin typeface="Comic Sans MS"/>
              <a:cs typeface="Comic Sans MS"/>
            </a:endParaRPr>
          </a:p>
          <a:p>
            <a:r>
              <a:rPr kumimoji="1" lang="en-US" altLang="zh-CN" sz="1400" dirty="0" smtClean="0">
                <a:latin typeface="Comic Sans MS"/>
                <a:cs typeface="Comic Sans MS"/>
              </a:rPr>
              <a:t>(DAT020100.log.gz</a:t>
            </a:r>
          </a:p>
          <a:p>
            <a:r>
              <a:rPr kumimoji="1" lang="en-US" altLang="zh-CN" sz="1400" dirty="0" smtClean="0">
                <a:latin typeface="Comic Sans MS"/>
                <a:cs typeface="Comic Sans MS"/>
              </a:rPr>
              <a:t>DAT020100.long.gz</a:t>
            </a:r>
          </a:p>
          <a:p>
            <a:r>
              <a:rPr kumimoji="1" lang="en-US" altLang="zh-CN" sz="1400" dirty="0" smtClean="0">
                <a:latin typeface="Comic Sans MS"/>
                <a:cs typeface="Comic Sans MS"/>
              </a:rPr>
              <a:t>DAT020100.dbase.gz)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1950" y="1086901"/>
            <a:ext cx="38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He/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CNO/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MgAlSi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Iron/Gamma/</a:t>
            </a:r>
            <a:endParaRPr kumimoji="1" lang="zh-CN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567" y="1524751"/>
            <a:ext cx="294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15_30/</a:t>
            </a:r>
            <a:r>
              <a:rPr kumimoji="1" lang="zh-CN" alt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30_45/</a:t>
            </a:r>
            <a:r>
              <a:rPr kumimoji="1" lang="zh-CN" alt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 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45_60/</a:t>
            </a:r>
            <a:endParaRPr kumimoji="1" lang="zh-CN" alt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256" y="1948373"/>
            <a:ext cx="78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1.e12_1.e13/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1.e13_1.e14/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1.e14_1.e15/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1.e15_1.e16/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1.e16_1.e17/</a:t>
            </a:r>
            <a:endParaRPr kumimoji="1" lang="zh-CN" alt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7" y="2813213"/>
            <a:ext cx="7881608" cy="398359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035649" y="2382685"/>
            <a:ext cx="187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List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of</a:t>
            </a:r>
            <a:r>
              <a:rPr kumimoji="1" lang="zh-CN" altLang="en-US" dirty="0" smtClean="0"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latin typeface="Comic Sans MS"/>
                <a:cs typeface="Comic Sans MS"/>
              </a:rPr>
              <a:t>shower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4682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2394"/>
            <a:ext cx="8229600" cy="344487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>
                <a:latin typeface="Comic Sans MS"/>
                <a:cs typeface="Comic Sans MS"/>
              </a:rPr>
              <a:t>LHAASO</a:t>
            </a:r>
            <a:r>
              <a:rPr kumimoji="1" lang="zh-CN" altLang="en-US" sz="32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3200" dirty="0" err="1" smtClean="0">
                <a:latin typeface="Comic Sans MS"/>
                <a:cs typeface="Comic Sans MS"/>
              </a:rPr>
              <a:t>corsika</a:t>
            </a:r>
            <a:r>
              <a:rPr kumimoji="1" lang="zh-CN" altLang="en-US" sz="3200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3200" dirty="0" smtClean="0">
                <a:latin typeface="Comic Sans MS"/>
                <a:cs typeface="Comic Sans MS"/>
              </a:rPr>
              <a:t>data</a:t>
            </a:r>
            <a:endParaRPr kumimoji="1" lang="zh-CN" altLang="en-US" sz="3200" dirty="0">
              <a:latin typeface="Comic Sans MS"/>
              <a:cs typeface="Comic Sans M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991" y="664790"/>
            <a:ext cx="862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>
                <a:latin typeface="Comic Sans MS"/>
                <a:cs typeface="Comic Sans MS"/>
              </a:rPr>
              <a:t>l</a:t>
            </a:r>
            <a:r>
              <a:rPr kumimoji="1" lang="en-US" altLang="zh-CN" sz="2000" dirty="0" err="1" smtClean="0">
                <a:latin typeface="Comic Sans MS"/>
                <a:cs typeface="Comic Sans MS"/>
              </a:rPr>
              <a:t>asimu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000" dirty="0" err="1" smtClean="0">
                <a:latin typeface="Comic Sans MS"/>
                <a:cs typeface="Comic Sans MS"/>
              </a:rPr>
              <a:t>corsika</a:t>
            </a:r>
            <a:r>
              <a:rPr kumimoji="1" lang="zh-CN" altLang="zh-CN" sz="2000" dirty="0">
                <a:latin typeface="Comic Sans MS"/>
                <a:cs typeface="Comic Sans MS"/>
              </a:rPr>
              <a:t>/</a:t>
            </a:r>
            <a:r>
              <a:rPr kumimoji="1" lang="en-US" altLang="zh-CN" sz="2000" dirty="0" smtClean="0">
                <a:solidFill>
                  <a:srgbClr val="F33ED9"/>
                </a:solidFill>
                <a:latin typeface="Comic Sans MS"/>
                <a:cs typeface="Comic Sans MS"/>
              </a:rPr>
              <a:t>WFCTA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Proton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0_15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1.e11_1.e12</a:t>
            </a:r>
            <a:r>
              <a:rPr kumimoji="1" lang="en-US" altLang="zh-CN" sz="2000" dirty="0" smtClean="0">
                <a:latin typeface="Comic Sans MS"/>
                <a:cs typeface="Comic Sans MS"/>
              </a:rPr>
              <a:t>/</a:t>
            </a:r>
            <a:r>
              <a:rPr kumimoji="1" lang="en-US" altLang="zh-CN" sz="1400" dirty="0" smtClean="0">
                <a:latin typeface="Comic Sans MS"/>
                <a:cs typeface="Comic Sans MS"/>
              </a:rPr>
              <a:t>DAT</a:t>
            </a:r>
            <a:r>
              <a:rPr kumimoji="1" lang="zh-CN" altLang="en-US" sz="1400" dirty="0" smtClean="0">
                <a:latin typeface="Comic Sans MS"/>
                <a:cs typeface="Comic Sans MS"/>
              </a:rPr>
              <a:t>*</a:t>
            </a:r>
            <a:endParaRPr kumimoji="1" lang="en-US" altLang="zh-CN" sz="1400" dirty="0" smtClean="0">
              <a:latin typeface="Comic Sans MS"/>
              <a:cs typeface="Comic Sans M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8447" y="1309939"/>
            <a:ext cx="2681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latin typeface="Comic Sans MS"/>
                <a:cs typeface="Comic Sans MS"/>
              </a:rPr>
              <a:t>DAT</a:t>
            </a:r>
            <a:r>
              <a:rPr kumimoji="1" lang="zh-CN" altLang="en-US" sz="1400" dirty="0" smtClean="0">
                <a:latin typeface="Comic Sans MS"/>
                <a:cs typeface="Comic Sans MS"/>
              </a:rPr>
              <a:t>*</a:t>
            </a:r>
            <a:r>
              <a:rPr kumimoji="1" lang="en-US" altLang="zh-CN" sz="1400" dirty="0" smtClean="0">
                <a:latin typeface="Comic Sans MS"/>
                <a:cs typeface="Comic Sans MS"/>
              </a:rPr>
              <a:t>.tar</a:t>
            </a:r>
            <a:r>
              <a:rPr kumimoji="1" lang="zh-CN" altLang="en-US" sz="1400" dirty="0" smtClean="0">
                <a:latin typeface="Comic Sans MS"/>
                <a:cs typeface="Comic Sans MS"/>
              </a:rPr>
              <a:t> </a:t>
            </a:r>
            <a:endParaRPr kumimoji="1" lang="en-US" altLang="zh-CN" sz="1400" dirty="0" smtClean="0">
              <a:latin typeface="Comic Sans MS"/>
              <a:cs typeface="Comic Sans MS"/>
            </a:endParaRPr>
          </a:p>
          <a:p>
            <a:r>
              <a:rPr kumimoji="1" lang="en-US" altLang="zh-CN" sz="1400" dirty="0" smtClean="0">
                <a:latin typeface="Comic Sans MS"/>
                <a:cs typeface="Comic Sans MS"/>
              </a:rPr>
              <a:t>(DAT020100.log.gz</a:t>
            </a:r>
          </a:p>
          <a:p>
            <a:r>
              <a:rPr kumimoji="1" lang="en-US" altLang="zh-CN" sz="1400" dirty="0" smtClean="0">
                <a:latin typeface="Comic Sans MS"/>
                <a:cs typeface="Comic Sans MS"/>
              </a:rPr>
              <a:t>DAT020100.long.gz</a:t>
            </a:r>
          </a:p>
          <a:p>
            <a:r>
              <a:rPr kumimoji="1" lang="en-US" altLang="zh-CN" sz="1400" dirty="0" smtClean="0">
                <a:latin typeface="Comic Sans MS"/>
                <a:cs typeface="Comic Sans MS"/>
              </a:rPr>
              <a:t>DAT020100.dbase.gz)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200" y="3373538"/>
            <a:ext cx="566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He/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CNO/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MgAlSi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Iron/Gamma</a:t>
            </a:r>
            <a:r>
              <a:rPr kumimoji="1" lang="en-US" altLang="zh-CN" dirty="0" smtClean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kumimoji="1" lang="zh-CN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kumimoji="1" lang="en-US" altLang="zh-CN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primaryid</a:t>
            </a:r>
            <a:endParaRPr kumimoji="1" lang="zh-CN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7199" y="4269018"/>
            <a:ext cx="488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15_30/</a:t>
            </a:r>
            <a:r>
              <a:rPr kumimoji="1" lang="zh-CN" alt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30_45/</a:t>
            </a:r>
            <a:r>
              <a:rPr kumimoji="1" lang="zh-CN" alt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 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45_60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/</a:t>
            </a:r>
            <a:r>
              <a:rPr kumimoji="1" lang="zh-CN" alt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              </a:t>
            </a:r>
            <a:r>
              <a:rPr kumimoji="1" lang="en-US" altLang="zh-CN" dirty="0" smtClean="0">
                <a:solidFill>
                  <a:srgbClr val="008000"/>
                </a:solidFill>
                <a:latin typeface="Comic Sans MS"/>
                <a:cs typeface="Comic Sans MS"/>
              </a:rPr>
              <a:t>direction</a:t>
            </a:r>
            <a:endParaRPr kumimoji="1" lang="zh-CN" alt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200" y="5387592"/>
            <a:ext cx="524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1.e12_1.e13/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kumimoji="1" lang="is-I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……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         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1.e16_1.e17</a:t>
            </a:r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/</a:t>
            </a:r>
            <a:r>
              <a:rPr kumimoji="1" lang="zh-CN" alt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  </a:t>
            </a:r>
            <a:r>
              <a:rPr kumimoji="1" lang="en-US" altLang="zh-CN" dirty="0" smtClean="0">
                <a:solidFill>
                  <a:srgbClr val="3366FF"/>
                </a:solidFill>
                <a:latin typeface="Comic Sans MS"/>
                <a:cs typeface="Comic Sans MS"/>
              </a:rPr>
              <a:t>energy</a:t>
            </a:r>
            <a:endParaRPr kumimoji="1" lang="zh-CN" alt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9256" y="2273081"/>
            <a:ext cx="566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33ED9"/>
                </a:solidFill>
                <a:latin typeface="Comic Sans MS"/>
                <a:cs typeface="Comic Sans MS"/>
              </a:rPr>
              <a:t>WCDA/</a:t>
            </a:r>
            <a:r>
              <a:rPr kumimoji="1" lang="zh-CN" altLang="en-US" dirty="0" smtClean="0">
                <a:solidFill>
                  <a:srgbClr val="F33ED9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CN" dirty="0" smtClean="0">
                <a:solidFill>
                  <a:srgbClr val="F33ED9"/>
                </a:solidFill>
                <a:latin typeface="Comic Sans MS"/>
                <a:cs typeface="Comic Sans MS"/>
              </a:rPr>
              <a:t>KM2A</a:t>
            </a:r>
            <a:r>
              <a:rPr kumimoji="1" lang="en-US" altLang="zh-CN" dirty="0" smtClean="0">
                <a:solidFill>
                  <a:srgbClr val="F33ED9"/>
                </a:solidFill>
                <a:latin typeface="Comic Sans MS"/>
                <a:cs typeface="Comic Sans MS"/>
              </a:rPr>
              <a:t>/</a:t>
            </a:r>
            <a:r>
              <a:rPr kumimoji="1" lang="zh-CN" altLang="en-US" dirty="0" smtClean="0">
                <a:solidFill>
                  <a:srgbClr val="F33ED9"/>
                </a:solidFill>
                <a:latin typeface="Comic Sans MS"/>
                <a:cs typeface="Comic Sans MS"/>
              </a:rPr>
              <a:t>                               </a:t>
            </a:r>
            <a:r>
              <a:rPr kumimoji="1" lang="en-US" altLang="zh-CN" dirty="0" smtClean="0">
                <a:solidFill>
                  <a:srgbClr val="F33ED9"/>
                </a:solidFill>
                <a:latin typeface="Comic Sans MS"/>
                <a:cs typeface="Comic Sans MS"/>
              </a:rPr>
              <a:t>detector</a:t>
            </a:r>
            <a:endParaRPr kumimoji="1" lang="zh-CN" altLang="en-US" dirty="0">
              <a:solidFill>
                <a:srgbClr val="F33ED9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051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249"/>
            <a:ext cx="9143999" cy="5873751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203575" y="147638"/>
            <a:ext cx="2323116" cy="520936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WFCTA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085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651</Words>
  <Application>Microsoft Macintosh PowerPoint</Application>
  <PresentationFormat>全屏显示(4:3)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Min Zha 12/10/2016</vt:lpstr>
      <vt:lpstr>Shower mass production</vt:lpstr>
      <vt:lpstr>lasimu/ account</vt:lpstr>
      <vt:lpstr>Simulation details</vt:lpstr>
      <vt:lpstr>Continued</vt:lpstr>
      <vt:lpstr>Simple test: iron lateral distribution</vt:lpstr>
      <vt:lpstr>ARGO corsika data</vt:lpstr>
      <vt:lpstr>LHAASO corsika data</vt:lpstr>
      <vt:lpstr>WFCTA</vt:lpstr>
      <vt:lpstr>WFCTA</vt:lpstr>
      <vt:lpstr>WFCTA</vt:lpstr>
      <vt:lpstr>KM2A</vt:lpstr>
      <vt:lpstr>PowerPoint 演示文稿</vt:lpstr>
      <vt:lpstr>Comments and discussions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Corsika data </dc:title>
  <dc:creator>Min Zha</dc:creator>
  <cp:lastModifiedBy>Min Zha</cp:lastModifiedBy>
  <cp:revision>36</cp:revision>
  <dcterms:created xsi:type="dcterms:W3CDTF">2016-10-11T00:36:44Z</dcterms:created>
  <dcterms:modified xsi:type="dcterms:W3CDTF">2016-10-12T02:14:44Z</dcterms:modified>
</cp:coreProperties>
</file>