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9" r:id="rId6"/>
    <p:sldId id="266" r:id="rId7"/>
    <p:sldId id="288" r:id="rId8"/>
    <p:sldId id="268" r:id="rId9"/>
    <p:sldId id="269" r:id="rId10"/>
    <p:sldId id="305" r:id="rId11"/>
    <p:sldId id="306" r:id="rId12"/>
    <p:sldId id="307" r:id="rId13"/>
    <p:sldId id="285" r:id="rId14"/>
    <p:sldId id="286" r:id="rId15"/>
    <p:sldId id="308" r:id="rId16"/>
    <p:sldId id="309" r:id="rId17"/>
    <p:sldId id="310" r:id="rId18"/>
    <p:sldId id="312" r:id="rId19"/>
    <p:sldId id="313" r:id="rId20"/>
    <p:sldId id="311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4850" y="1122363"/>
            <a:ext cx="5772150" cy="2387600"/>
          </a:xfrm>
        </p:spPr>
        <p:txBody>
          <a:bodyPr anchor="b"/>
          <a:lstStyle>
            <a:lvl1pPr algn="l">
              <a:defRPr sz="6000">
                <a:solidFill>
                  <a:srgbClr val="FBFBFB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57721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B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2711624" y="1561541"/>
            <a:ext cx="6446837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7"/>
          <p:cNvSpPr txBox="1"/>
          <p:nvPr userDrawn="1"/>
        </p:nvSpPr>
        <p:spPr>
          <a:xfrm>
            <a:off x="3780183" y="1247775"/>
            <a:ext cx="4468468" cy="507106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86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0" y="1249200"/>
            <a:ext cx="4467600" cy="511200"/>
          </a:xfrm>
        </p:spPr>
        <p:txBody>
          <a:bodyPr anchor="t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710800" y="1562400"/>
            <a:ext cx="6447600" cy="381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1655954" y="900974"/>
            <a:ext cx="9052996" cy="4378928"/>
            <a:chOff x="1655954" y="900974"/>
            <a:chExt cx="9052996" cy="4378928"/>
          </a:xfrm>
        </p:grpSpPr>
        <p:sp>
          <p:nvSpPr>
            <p:cNvPr id="7" name="菱形 6"/>
            <p:cNvSpPr/>
            <p:nvPr userDrawn="1"/>
          </p:nvSpPr>
          <p:spPr>
            <a:xfrm>
              <a:off x="1849119" y="1689809"/>
              <a:ext cx="2801258" cy="280125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dirty="0">
                <a:solidFill>
                  <a:srgbClr val="FBFBFB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2844673" y="900974"/>
              <a:ext cx="1356215" cy="135621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 flipH="1">
              <a:off x="1655954" y="1305560"/>
              <a:ext cx="1581548" cy="158154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 flipV="1">
              <a:off x="2452334" y="2624773"/>
              <a:ext cx="2655129" cy="26551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平行四边形 10"/>
            <p:cNvSpPr/>
            <p:nvPr userDrawn="1"/>
          </p:nvSpPr>
          <p:spPr>
            <a:xfrm>
              <a:off x="3249748" y="3655060"/>
              <a:ext cx="7459202" cy="604520"/>
            </a:xfrm>
            <a:prstGeom prst="parallelogram">
              <a:avLst>
                <a:gd name="adj" fmla="val 960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FBFBFB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0800" y="3654000"/>
            <a:ext cx="7459200" cy="604800"/>
          </a:xfrm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092521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 txBox="1"/>
          <p:nvPr userDrawn="1"/>
        </p:nvSpPr>
        <p:spPr>
          <a:xfrm>
            <a:off x="1441938" y="389013"/>
            <a:ext cx="9355016" cy="507106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78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 userDrawn="1"/>
        </p:nvSpPr>
        <p:spPr>
          <a:xfrm>
            <a:off x="6332736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93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938" y="389013"/>
            <a:ext cx="9355016" cy="511176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66377" y="1561541"/>
            <a:ext cx="46035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8456" y="1561541"/>
            <a:ext cx="46797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724678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29920" y="724678"/>
            <a:ext cx="121920" cy="53025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5600" y="1123200"/>
            <a:ext cx="5770800" cy="2386800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509760" y="471805"/>
            <a:ext cx="184404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71805"/>
            <a:ext cx="85344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tags" Target="../tags/tag39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40.xml"/><Relationship Id="rId10" Type="http://schemas.openxmlformats.org/officeDocument/2006/relationships/image" Target="../media/image58.png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43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tags" Target="../tags/tag42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64.png"/><Relationship Id="rId2" Type="http://schemas.openxmlformats.org/officeDocument/2006/relationships/tags" Target="../tags/tag45.xml"/><Relationship Id="rId14" Type="http://schemas.openxmlformats.org/officeDocument/2006/relationships/notesSlide" Target="../notesSlides/notesSlide12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46.xml"/><Relationship Id="rId10" Type="http://schemas.openxmlformats.org/officeDocument/2006/relationships/oleObject" Target="../embeddings/oleObject6.bin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49.xm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70.png"/><Relationship Id="rId2" Type="http://schemas.openxmlformats.org/officeDocument/2006/relationships/tags" Target="../tags/tag48.xml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4.v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5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55.xml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tags" Target="../tags/tag54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65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tags" Target="../tags/tag57.xml"/><Relationship Id="rId13" Type="http://schemas.openxmlformats.org/officeDocument/2006/relationships/notesSlide" Target="../notesSlides/notesSlide16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58.xml"/><Relationship Id="rId1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6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7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0.png"/><Relationship Id="rId22" Type="http://schemas.openxmlformats.org/officeDocument/2006/relationships/notesSlide" Target="../notesSlides/notesSlide5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6.xml"/><Relationship Id="rId2" Type="http://schemas.openxmlformats.org/officeDocument/2006/relationships/tags" Target="../tags/tag25.xml"/><Relationship Id="rId19" Type="http://schemas.openxmlformats.org/officeDocument/2006/relationships/tags" Target="../tags/tag26.xml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28.xml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29.xml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tags" Target="../tags/tag31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3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85190" y="1092200"/>
            <a:ext cx="617474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Review of Interacting Felds and Feynman Digrams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59930" y="5796598"/>
            <a:ext cx="5772150" cy="1655762"/>
          </a:xfrm>
        </p:spPr>
        <p:txBody>
          <a:bodyPr/>
          <a:lstStyle/>
          <a:p>
            <a:r>
              <a:rPr lang="en-US" altLang="zh-CN" sz="3600" dirty="0"/>
              <a:t>Spesker: Lei-wang</a:t>
            </a:r>
            <a:endParaRPr lang="en-US" altLang="zh-CN" sz="36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Wick's Theorem</a:t>
            </a:r>
            <a:endParaRPr lang="zh-CN" altLang="en-US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1310"/>
            <a:ext cx="283781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5510"/>
            <a:ext cx="2952750" cy="458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4515" y="2176145"/>
            <a:ext cx="13011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where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630" y="2176145"/>
            <a:ext cx="5838190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68370"/>
            <a:ext cx="6285865" cy="125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98140"/>
            <a:ext cx="3333115" cy="419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8200" y="5156835"/>
            <a:ext cx="46812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normal ordering symbol N</a:t>
            </a:r>
            <a:endParaRPr lang="en-US" altLang="zh-CN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630" y="5156835"/>
            <a:ext cx="1905000" cy="476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864860"/>
            <a:ext cx="3514090" cy="666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785" y="5969635"/>
            <a:ext cx="3466465" cy="45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35195" y="5937250"/>
            <a:ext cx="34480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relation between T and N</a:t>
            </a:r>
            <a:endParaRPr lang="en-US" altLang="zh-CN" sz="280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Wick's Theorem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65" y="1516380"/>
            <a:ext cx="4990465" cy="76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990" y="1424940"/>
            <a:ext cx="364045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generalization to arbitrarily many fields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614680" y="4470400"/>
            <a:ext cx="37172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prove Wick's theorem</a:t>
            </a:r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" y="5224145"/>
            <a:ext cx="5342890" cy="1457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225" y="5224145"/>
            <a:ext cx="5819140" cy="1457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7990" y="2464435"/>
            <a:ext cx="15601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example</a:t>
            </a:r>
            <a:endParaRPr lang="en-US" altLang="zh-CN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970" y="2464435"/>
            <a:ext cx="5552440" cy="1419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875" y="2959735"/>
            <a:ext cx="4047490" cy="9239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Feynman Diagrams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699895"/>
            <a:ext cx="2828290" cy="400050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74515" y="1699895"/>
          <a:ext cx="666115" cy="5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90500" imgH="152400" progId="Equation.KSEE3">
                  <p:embed/>
                </p:oleObj>
              </mc:Choice>
              <mc:Fallback>
                <p:oleObj name="" r:id="rId4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4515" y="1699895"/>
                        <a:ext cx="666115" cy="5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820" y="1228725"/>
            <a:ext cx="5485765" cy="133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175" y="2679065"/>
            <a:ext cx="4495165" cy="457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1700" y="2618105"/>
            <a:ext cx="52463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with the exponential expanded 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1116330" y="3478530"/>
            <a:ext cx="32581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second term</a:t>
            </a:r>
            <a:endParaRPr lang="en-US" altLang="zh-CN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025" y="3275965"/>
            <a:ext cx="5152390" cy="923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8540" y="4306570"/>
            <a:ext cx="4838065" cy="145732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19530" y="4860290"/>
          <a:ext cx="666115" cy="5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190500" imgH="152400" progId="Equation.KSEE3">
                  <p:embed/>
                </p:oleObj>
              </mc:Choice>
              <mc:Fallback>
                <p:oleObj name="" r:id="rId10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530" y="4860290"/>
                        <a:ext cx="666115" cy="5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34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Feynman Diagrams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0" y="1320800"/>
            <a:ext cx="4952365" cy="1066800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7565" y="1588135"/>
          <a:ext cx="666115" cy="5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90500" imgH="152400" progId="Equation.KSEE3">
                  <p:embed/>
                </p:oleObj>
              </mc:Choice>
              <mc:Fallback>
                <p:oleObj name="" r:id="rId4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7565" y="1588135"/>
                        <a:ext cx="666115" cy="5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930" y="3138170"/>
            <a:ext cx="6200140" cy="581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5020" y="3214370"/>
            <a:ext cx="20193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final result</a:t>
            </a:r>
            <a:endParaRPr lang="en-US" altLang="zh-CN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05" y="4147820"/>
            <a:ext cx="5523865" cy="2305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8835" y="4827905"/>
            <a:ext cx="374840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position-space Feynman rules</a:t>
            </a:r>
            <a:endParaRPr lang="en-US" altLang="zh-CN" sz="280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Feynman Diagrams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90" y="1430655"/>
            <a:ext cx="3733165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90" y="2110740"/>
            <a:ext cx="4866640" cy="12287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39190" y="4693285"/>
            <a:ext cx="374840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momentum-space Feynman rules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50" y="3522980"/>
            <a:ext cx="5628640" cy="32854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Feynman Diagrams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0" y="1376045"/>
            <a:ext cx="333311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10" y="2487295"/>
            <a:ext cx="5609590" cy="1609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10" y="4335145"/>
            <a:ext cx="3085465" cy="109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900" y="4335145"/>
            <a:ext cx="3352165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595" y="5478780"/>
            <a:ext cx="4809490" cy="885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6810" y="5662295"/>
            <a:ext cx="37623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disconnected pieces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1223010" y="1531620"/>
            <a:ext cx="22332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Consider T</a:t>
            </a:r>
            <a:endParaRPr lang="en-US" altLang="zh-CN" sz="280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100330"/>
            <a:ext cx="10515600" cy="8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Feynman Diagrams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1092200"/>
            <a:ext cx="3409315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535" y="978535"/>
            <a:ext cx="4571365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41140" y="1181100"/>
            <a:ext cx="34099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sum of all diagrams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650875" y="1902460"/>
            <a:ext cx="37922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for connected pieces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2420620"/>
            <a:ext cx="4571365" cy="92392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22240" y="2616200"/>
          <a:ext cx="666115" cy="5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190500" imgH="152400" progId="Equation.KSEE3">
                  <p:embed/>
                </p:oleObj>
              </mc:Choice>
              <mc:Fallback>
                <p:oleObj name="" r:id="rId6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2240" y="2616200"/>
                        <a:ext cx="666115" cy="5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110" y="1974850"/>
            <a:ext cx="6066790" cy="2457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5530" y="4432300"/>
            <a:ext cx="4980940" cy="2428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0875" y="5387340"/>
            <a:ext cx="21107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then we get</a:t>
            </a:r>
            <a:endParaRPr lang="en-US" altLang="zh-CN" sz="2800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Feynman Diagrams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45" y="1551305"/>
            <a:ext cx="6047740" cy="876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505" y="1730375"/>
            <a:ext cx="21869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denominator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611505" y="2897505"/>
            <a:ext cx="21869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finally</a:t>
            </a:r>
            <a:endParaRPr lang="en-US" altLang="zh-CN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095" y="2461260"/>
            <a:ext cx="5380990" cy="13906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1505" y="3988435"/>
            <a:ext cx="26441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generalization</a:t>
            </a:r>
            <a:endParaRPr lang="en-US" altLang="zh-CN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5" y="3933190"/>
            <a:ext cx="5238115" cy="6286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505" y="5445760"/>
            <a:ext cx="22790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example</a:t>
            </a:r>
            <a:endParaRPr lang="en-US" altLang="zh-CN" sz="2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520" y="4561840"/>
            <a:ext cx="5619115" cy="2286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en-US" altLang="zh-CN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Why do I want to show this to you?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1112520"/>
            <a:ext cx="4036695" cy="4911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2452370"/>
            <a:ext cx="5581015" cy="733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1"/>
          <p:cNvSpPr/>
          <p:nvPr>
            <p:custDataLst>
              <p:tags r:id="rId2"/>
            </p:custDataLst>
          </p:nvPr>
        </p:nvSpPr>
        <p:spPr>
          <a:xfrm>
            <a:off x="6167336" y="0"/>
            <a:ext cx="6024664" cy="6858000"/>
          </a:xfrm>
          <a:custGeom>
            <a:avLst/>
            <a:gdLst>
              <a:gd name="connsiteX0" fmla="*/ 0 w 5809488"/>
              <a:gd name="connsiteY0" fmla="*/ 0 h 6858000"/>
              <a:gd name="connsiteX1" fmla="*/ 5809488 w 5809488"/>
              <a:gd name="connsiteY1" fmla="*/ 0 h 6858000"/>
              <a:gd name="connsiteX2" fmla="*/ 5809488 w 5809488"/>
              <a:gd name="connsiteY2" fmla="*/ 6858000 h 6858000"/>
              <a:gd name="connsiteX3" fmla="*/ 0 w 5809488"/>
              <a:gd name="connsiteY3" fmla="*/ 6858000 h 6858000"/>
              <a:gd name="connsiteX4" fmla="*/ 0 w 5809488"/>
              <a:gd name="connsiteY4" fmla="*/ 0 h 6858000"/>
              <a:gd name="connsiteX0-1" fmla="*/ 0 w 5809488"/>
              <a:gd name="connsiteY0-2" fmla="*/ 0 h 6858000"/>
              <a:gd name="connsiteX1-3" fmla="*/ 5809488 w 5809488"/>
              <a:gd name="connsiteY1-4" fmla="*/ 0 h 6858000"/>
              <a:gd name="connsiteX2-5" fmla="*/ 5809488 w 5809488"/>
              <a:gd name="connsiteY2-6" fmla="*/ 6858000 h 6858000"/>
              <a:gd name="connsiteX3-7" fmla="*/ 4105072 w 5809488"/>
              <a:gd name="connsiteY3-8" fmla="*/ 6848273 h 6858000"/>
              <a:gd name="connsiteX4-9" fmla="*/ 0 w 5809488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488" h="6858000">
                <a:moveTo>
                  <a:pt x="0" y="0"/>
                </a:moveTo>
                <a:lnTo>
                  <a:pt x="5809488" y="0"/>
                </a:lnTo>
                <a:lnTo>
                  <a:pt x="5809488" y="6858000"/>
                </a:lnTo>
                <a:lnTo>
                  <a:pt x="4105072" y="68482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38000"/>
                </a:srgbClr>
              </a:gs>
              <a:gs pos="100000">
                <a:srgbClr val="FBFBF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 bwMode="auto">
          <a:xfrm>
            <a:off x="7570119" y="1540764"/>
            <a:ext cx="3292953" cy="489600"/>
          </a:xfrm>
          <a:prstGeom prst="rect">
            <a:avLst/>
          </a:prstGeom>
          <a:noFill/>
          <a:ln>
            <a:solidFill>
              <a:srgbClr val="FBFBFB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BFBFB"/>
                </a:solidFill>
              </a:rPr>
              <a:t>Perturbation Theory</a:t>
            </a:r>
            <a:endParaRPr lang="en-US" altLang="zh-CN" b="1" dirty="0">
              <a:solidFill>
                <a:srgbClr val="FBFBFB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5925312" y="1540764"/>
            <a:ext cx="1517904" cy="489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mtClean="0">
                <a:solidFill>
                  <a:schemeClr val="accent1"/>
                </a:solidFill>
              </a:rPr>
              <a:t>PART 01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1" name="椭圆 40"/>
          <p:cNvSpPr/>
          <p:nvPr>
            <p:custDataLst>
              <p:tags r:id="rId5"/>
            </p:custDataLst>
          </p:nvPr>
        </p:nvSpPr>
        <p:spPr>
          <a:xfrm>
            <a:off x="1042416" y="1540764"/>
            <a:ext cx="3922776" cy="3922776"/>
          </a:xfrm>
          <a:prstGeom prst="ellipse">
            <a:avLst/>
          </a:prstGeom>
          <a:solidFill>
            <a:srgbClr val="FB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2" name="椭圆 41"/>
          <p:cNvSpPr/>
          <p:nvPr>
            <p:custDataLst>
              <p:tags r:id="rId6"/>
            </p:custDataLst>
          </p:nvPr>
        </p:nvSpPr>
        <p:spPr>
          <a:xfrm>
            <a:off x="2070033" y="2143857"/>
            <a:ext cx="1182430" cy="1182430"/>
          </a:xfrm>
          <a:prstGeom prst="ellipse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5238" y="1892667"/>
            <a:ext cx="2255716" cy="3255546"/>
          </a:xfrm>
          <a:prstGeom prst="rect">
            <a:avLst/>
          </a:prstGeom>
        </p:spPr>
      </p:pic>
      <p:sp>
        <p:nvSpPr>
          <p:cNvPr id="58" name="矩形 57"/>
          <p:cNvSpPr/>
          <p:nvPr>
            <p:custDataLst>
              <p:tags r:id="rId9"/>
            </p:custDataLst>
          </p:nvPr>
        </p:nvSpPr>
        <p:spPr bwMode="auto">
          <a:xfrm>
            <a:off x="7570119" y="2393729"/>
            <a:ext cx="3292953" cy="489600"/>
          </a:xfrm>
          <a:prstGeom prst="rect">
            <a:avLst/>
          </a:prstGeom>
          <a:noFill/>
          <a:ln>
            <a:solidFill>
              <a:srgbClr val="FBFBFB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BFBFB"/>
                </a:solidFill>
              </a:rPr>
              <a:t>Correlation Functions</a:t>
            </a:r>
            <a:endParaRPr lang="en-US" altLang="zh-CN" b="1" dirty="0">
              <a:solidFill>
                <a:srgbClr val="FBFBFB"/>
              </a:solidFill>
            </a:endParaRPr>
          </a:p>
        </p:txBody>
      </p:sp>
      <p:sp>
        <p:nvSpPr>
          <p:cNvPr id="59" name="矩形 58"/>
          <p:cNvSpPr/>
          <p:nvPr>
            <p:custDataLst>
              <p:tags r:id="rId10"/>
            </p:custDataLst>
          </p:nvPr>
        </p:nvSpPr>
        <p:spPr>
          <a:xfrm>
            <a:off x="5925312" y="2393729"/>
            <a:ext cx="1517904" cy="489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mtClean="0">
                <a:solidFill>
                  <a:schemeClr val="accent1"/>
                </a:solidFill>
              </a:rPr>
              <a:t>PART 02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0" name="矩形 59"/>
          <p:cNvSpPr/>
          <p:nvPr>
            <p:custDataLst>
              <p:tags r:id="rId11"/>
            </p:custDataLst>
          </p:nvPr>
        </p:nvSpPr>
        <p:spPr bwMode="auto">
          <a:xfrm>
            <a:off x="7570119" y="3246694"/>
            <a:ext cx="3292953" cy="489600"/>
          </a:xfrm>
          <a:prstGeom prst="rect">
            <a:avLst/>
          </a:prstGeom>
          <a:noFill/>
          <a:ln>
            <a:solidFill>
              <a:srgbClr val="FBFBFB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BFBFB"/>
                </a:solidFill>
              </a:rPr>
              <a:t>Wick's Theorem</a:t>
            </a:r>
            <a:endParaRPr lang="en-US" altLang="zh-CN" b="1" dirty="0">
              <a:solidFill>
                <a:srgbClr val="FBFBFB"/>
              </a:solidFill>
            </a:endParaRPr>
          </a:p>
        </p:txBody>
      </p:sp>
      <p:sp>
        <p:nvSpPr>
          <p:cNvPr id="61" name="矩形 60"/>
          <p:cNvSpPr/>
          <p:nvPr>
            <p:custDataLst>
              <p:tags r:id="rId12"/>
            </p:custDataLst>
          </p:nvPr>
        </p:nvSpPr>
        <p:spPr>
          <a:xfrm>
            <a:off x="5925312" y="3246694"/>
            <a:ext cx="1517904" cy="489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mtClean="0">
                <a:solidFill>
                  <a:schemeClr val="accent1"/>
                </a:solidFill>
              </a:rPr>
              <a:t>PART 03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2" name="矩形 61"/>
          <p:cNvSpPr/>
          <p:nvPr>
            <p:custDataLst>
              <p:tags r:id="rId13"/>
            </p:custDataLst>
          </p:nvPr>
        </p:nvSpPr>
        <p:spPr bwMode="auto">
          <a:xfrm>
            <a:off x="7570119" y="4099659"/>
            <a:ext cx="3292953" cy="489600"/>
          </a:xfrm>
          <a:prstGeom prst="rect">
            <a:avLst/>
          </a:prstGeom>
          <a:noFill/>
          <a:ln>
            <a:solidFill>
              <a:srgbClr val="FBFBFB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BFBFB"/>
                </a:solidFill>
              </a:rPr>
              <a:t>Feynman Diagrams</a:t>
            </a:r>
            <a:endParaRPr lang="en-US" altLang="zh-CN" b="1" dirty="0">
              <a:solidFill>
                <a:srgbClr val="FBFBFB"/>
              </a:solidFill>
            </a:endParaRPr>
          </a:p>
        </p:txBody>
      </p:sp>
      <p:sp>
        <p:nvSpPr>
          <p:cNvPr id="63" name="矩形 62"/>
          <p:cNvSpPr/>
          <p:nvPr>
            <p:custDataLst>
              <p:tags r:id="rId14"/>
            </p:custDataLst>
          </p:nvPr>
        </p:nvSpPr>
        <p:spPr>
          <a:xfrm>
            <a:off x="5925312" y="4099659"/>
            <a:ext cx="1517904" cy="489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mtClean="0">
                <a:solidFill>
                  <a:schemeClr val="accent1"/>
                </a:solidFill>
              </a:rPr>
              <a:t>PART 04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black">
          <a:xfrm>
            <a:off x="5925185" y="659130"/>
            <a:ext cx="2581910" cy="6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rmAutofit/>
          </a:bodyPr>
          <a:lstStyle/>
          <a:p>
            <a:pPr eaLnBrk="0" hangingPunct="0"/>
            <a:r>
              <a:rPr lang="en-US" altLang="zh-CN" sz="2800" b="1" smtClean="0">
                <a:solidFill>
                  <a:schemeClr val="bg1"/>
                </a:solidFill>
              </a:rPr>
              <a:t>Contents</a:t>
            </a:r>
            <a:endParaRPr lang="en-US" altLang="zh-CN" sz="2800" b="1" smtClean="0">
              <a:solidFill>
                <a:schemeClr val="bg1"/>
              </a:solidFill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Perturbation Theory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14400" y="1783080"/>
            <a:ext cx="9814560" cy="3078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preserve causality: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interactions:</a:t>
            </a:r>
            <a:endParaRPr lang="en-US" altLang="zh-CN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2922905"/>
            <a:ext cx="7052310" cy="551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40" y="4189095"/>
            <a:ext cx="5398770" cy="7956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555755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Perturbation Theory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r>
              <a:rPr lang="zh-CN" altLang="en-US"/>
              <a:t>“phi-fourth”throry</a:t>
            </a:r>
            <a:endParaRPr lang="zh-CN" altLang="en-US"/>
          </a:p>
          <a:p>
            <a:r>
              <a:rPr lang="en-US" altLang="zh-CN"/>
              <a:t>QED</a:t>
            </a:r>
            <a:endParaRPr lang="en-US" altLang="zh-CN"/>
          </a:p>
          <a:p>
            <a:r>
              <a:rPr lang="en-US" altLang="zh-CN"/>
              <a:t>yukawa theory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renormalizable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20" y="1844358"/>
            <a:ext cx="2656840" cy="5048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43190" y="1836420"/>
          <a:ext cx="603885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90500" imgH="152400" progId="Equation.KSEE3">
                  <p:embed/>
                </p:oleObj>
              </mc:Choice>
              <mc:Fallback>
                <p:oleObj name="" r:id="rId4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3190" y="1836420"/>
                        <a:ext cx="603885" cy="48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1863408"/>
            <a:ext cx="18669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345" y="2330450"/>
            <a:ext cx="2761615" cy="381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610" y="2359025"/>
            <a:ext cx="1647825" cy="352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3570" y="2358390"/>
            <a:ext cx="1943100" cy="3530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8530" y="2901950"/>
            <a:ext cx="3495040" cy="314325"/>
          </a:xfrm>
          <a:prstGeom prst="rect">
            <a:avLst/>
          </a:prstGeom>
        </p:spPr>
      </p:pic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56970" y="3385185"/>
          <a:ext cx="3550285" cy="69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1" imgW="2336800" imgH="457200" progId="Equation.KSEE3">
                  <p:embed/>
                </p:oleObj>
              </mc:Choice>
              <mc:Fallback>
                <p:oleObj name="" r:id="rId11" imgW="2336800" imgH="457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6970" y="3385185"/>
                        <a:ext cx="3550285" cy="694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64230" y="4509770"/>
          <a:ext cx="622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3" imgW="622300" imgH="215900" progId="Equation.KSEE3">
                  <p:embed/>
                </p:oleObj>
              </mc:Choice>
              <mc:Fallback>
                <p:oleObj name="" r:id="rId13" imgW="6223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64230" y="4509770"/>
                        <a:ext cx="622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3235" y="4379595"/>
            <a:ext cx="782320" cy="438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4935" y="4379595"/>
            <a:ext cx="857250" cy="438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2105" y="4921250"/>
            <a:ext cx="5371465" cy="4286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2105" y="5505450"/>
            <a:ext cx="2209800" cy="4191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-154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Correlation Functions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21385" y="949325"/>
            <a:ext cx="10432415" cy="563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two-point correlation function</a:t>
            </a:r>
            <a:endParaRPr lang="en-US" altLang="zh-CN" sz="2800"/>
          </a:p>
          <a:p>
            <a:r>
              <a:rPr lang="en-US" altLang="zh-CN" sz="2800"/>
              <a:t>Feynman propagator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we would like to know how this expression changes in the interacting interacting theory?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85" y="949325"/>
            <a:ext cx="1562100" cy="419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770" y="1606550"/>
            <a:ext cx="4742815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85" y="3275330"/>
            <a:ext cx="3990340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905" y="3827780"/>
            <a:ext cx="2905760" cy="504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85" y="3827780"/>
            <a:ext cx="3885565" cy="552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790" y="4410075"/>
            <a:ext cx="3885565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1425" y="5047615"/>
            <a:ext cx="4571365" cy="600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385" y="4440555"/>
            <a:ext cx="5400040" cy="492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385" y="5038090"/>
            <a:ext cx="4657090" cy="609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385" y="5854065"/>
            <a:ext cx="3310890" cy="48577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69960" y="3841750"/>
          <a:ext cx="524510" cy="52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254000" imgH="254000" progId="Equation.KSEE3">
                  <p:embed/>
                </p:oleObj>
              </mc:Choice>
              <mc:Fallback>
                <p:oleObj name="" r:id="rId12" imgW="2540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69960" y="3841750"/>
                        <a:ext cx="524510" cy="52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-47625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Correlation Functions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049655"/>
            <a:ext cx="496189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485" y="1869440"/>
            <a:ext cx="4152265" cy="51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01030" y="1865630"/>
            <a:ext cx="13004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where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" y="2553970"/>
            <a:ext cx="5342890" cy="1543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" y="4274185"/>
            <a:ext cx="6247765" cy="800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10" y="2616200"/>
            <a:ext cx="4123690" cy="38665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5" y="5181600"/>
            <a:ext cx="6123940" cy="15906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Correlation Functions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581785"/>
            <a:ext cx="3094990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75" y="2512060"/>
            <a:ext cx="2266950" cy="552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6150" y="2512060"/>
            <a:ext cx="20034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properties</a:t>
            </a:r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3233420"/>
            <a:ext cx="336169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109595"/>
            <a:ext cx="2647315" cy="638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575" y="3747770"/>
            <a:ext cx="2713990" cy="523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760" y="3757295"/>
            <a:ext cx="4333240" cy="51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50" y="4424045"/>
            <a:ext cx="6028690" cy="1343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50" y="5942330"/>
            <a:ext cx="3914140" cy="4191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4041170" y="4096936"/>
            <a:ext cx="1019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Correlation Functions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1005"/>
            <a:ext cx="4980940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6225"/>
            <a:ext cx="5971540" cy="552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9315" y="2850515"/>
            <a:ext cx="12731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where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095" y="2900045"/>
            <a:ext cx="1005840" cy="419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85" y="4723765"/>
            <a:ext cx="6190615" cy="819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6125" y="3977005"/>
            <a:ext cx="42068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our final result:</a:t>
            </a:r>
            <a:endParaRPr lang="en-US" altLang="zh-CN" sz="28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1_11*i*4"/>
  <p:tag name="KSO_WM_TEMPLATE_CATEGORY" val="custom"/>
  <p:tag name="KSO_WM_TEMPLATE_INDEX" val="16016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1_11*i*5"/>
  <p:tag name="KSO_WM_TEMPLATE_CATEGORY" val="custom"/>
  <p:tag name="KSO_WM_TEMPLATE_INDEX" val="16016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d"/>
  <p:tag name="KSO_WM_UNIT_INDEX" val="1"/>
  <p:tag name="KSO_WM_UNIT_ID" val="custom160161_11*d*1"/>
  <p:tag name="KSO_WM_UNIT_CLEAR" val="0"/>
  <p:tag name="KSO_WM_UNIT_LAYERLEVEL" val="1"/>
  <p:tag name="KSO_WM_UNIT_VALUE" val="904*626"/>
  <p:tag name="KSO_WM_UNIT_HIGHLIGHT" val="0"/>
  <p:tag name="KSO_WM_UNIT_COMPATIBLE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h_f"/>
  <p:tag name="KSO_WM_UNIT_INDEX" val="1_2_1"/>
  <p:tag name="KSO_WM_UNIT_ID" val="custom160161_11*l_h_f*1_2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2"/>
  <p:tag name="KSO_WM_UNIT_ID" val="custom160161_11*l_i*1_2"/>
  <p:tag name="KSO_WM_UNIT_CLEAR" val="1"/>
  <p:tag name="KSO_WM_UNIT_LAYERLEVEL" val="1_1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h_f"/>
  <p:tag name="KSO_WM_UNIT_INDEX" val="1_3_1"/>
  <p:tag name="KSO_WM_UNIT_ID" val="custom160161_11*l_h_f*1_3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1*l_i*1_3"/>
  <p:tag name="KSO_WM_UNIT_CLEAR" val="1"/>
  <p:tag name="KSO_WM_UNIT_LAYERLEVEL" val="1_1"/>
  <p:tag name="KSO_WM_DIAGRAM_GROUP_CODE" val="l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h_f"/>
  <p:tag name="KSO_WM_UNIT_INDEX" val="1_4_1"/>
  <p:tag name="KSO_WM_UNIT_ID" val="custom160161_11*l_h_f*1_4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4"/>
  <p:tag name="KSO_WM_UNIT_ID" val="custom160161_11*l_i*1_4"/>
  <p:tag name="KSO_WM_UNIT_CLEAR" val="1"/>
  <p:tag name="KSO_WM_UNIT_LAYERLEVEL" val="1_1"/>
  <p:tag name="KSO_WM_DIAGRAM_GROUP_CODE" val="l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b"/>
  <p:tag name="KSO_WM_UNIT_INDEX" val="1"/>
  <p:tag name="KSO_WM_UNIT_ID" val="custom160161_11*b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Contents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b"/>
  <p:tag name="KSO_WM_UNIT_INDEX" val="1"/>
  <p:tag name="KSO_WM_UNIT_ID" val="custom160161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1"/>
  <p:tag name="KSO_WM_SLIDE_INDEX" val="11"/>
  <p:tag name="KSO_WM_SLIDE_ITEM_CNT" val="7"/>
  <p:tag name="KSO_WM_SLIDE_LAYOUT" val="a_b_d_l"/>
  <p:tag name="KSO_WM_SLIDE_LAYOUT_CNT" val="1_1_1_1"/>
  <p:tag name="KSO_WM_SLIDE_TYPE" val="contents"/>
  <p:tag name="KSO_WM_BEAUTIFY_FLAG" val="#wm#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3*l_i*1_3"/>
  <p:tag name="KSO_WM_UNIT_CLEAR" val="1"/>
  <p:tag name="KSO_WM_UNIT_LAYERLEVEL" val="1_1"/>
  <p:tag name="KSO_WM_DIAGRAM_GROUP_CODE" val="l1-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407*227"/>
  <p:tag name="KSO_WM_SLIDE_SIZE" val="146*165"/>
  <p:tag name="KSO_WM_DIAGRAM_GROUP_CODE" val="l1-2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3.xml><?xml version="1.0" encoding="utf-8"?>
<p:tagLst xmlns:p="http://schemas.openxmlformats.org/presentationml/2006/main">
  <p:tag name="KSO_WM_TEMPLATE_THUMBS_INDEX" val="1、4、8、13、17、21、24、25"/>
  <p:tag name="KSO_WM_TEMPLATE_CATEGORY" val="custom"/>
  <p:tag name="KSO_WM_TEMPLATE_INDEX" val="160161"/>
  <p:tag name="KSO_WM_TAG_VERSION" val="1.0"/>
  <p:tag name="KSO_WM_SLIDE_ID" val="custom16016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40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3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5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5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3"/>
  <p:tag name="KSO_WM_UNIT_ID" val="custom160161_14*l_i*1_3"/>
  <p:tag name="KSO_WM_UNIT_CLEAR" val="1"/>
  <p:tag name="KSO_WM_UNIT_LAYERLEVEL" val="1_1"/>
  <p:tag name="KSO_WM_DIAGRAM_GROUP_CODE" val="l1-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1_11*i*0"/>
  <p:tag name="KSO_WM_TEMPLATE_CATEGORY" val="custom"/>
  <p:tag name="KSO_WM_TEMPLATE_INDEX" val="16016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4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1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7*227"/>
  <p:tag name="KSO_WM_SLIDE_SIZE" val="381*165"/>
  <p:tag name="KSO_WM_DIAGRAM_GROUP_CODE" val="l1-2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30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THANKS"/>
</p:tagLst>
</file>

<file path=ppt/tags/tag63.xml><?xml version="1.0" encoding="utf-8"?>
<p:tagLst xmlns:p="http://schemas.openxmlformats.org/presentationml/2006/main">
  <p:tag name="KSO_WM_TEMPLATE_CATEGORY" val="custom"/>
  <p:tag name="KSO_WM_TEMPLATE_INDEX" val="160161"/>
  <p:tag name="KSO_WM_TAG_VERSION" val="1.0"/>
  <p:tag name="KSO_WM_SLIDE_ID" val="custom160161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1_11*i*1"/>
  <p:tag name="KSO_WM_TEMPLATE_CATEGORY" val="custom"/>
  <p:tag name="KSO_WM_TEMPLATE_INDEX" val="16016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h_f"/>
  <p:tag name="KSO_WM_UNIT_INDEX" val="1_1_1"/>
  <p:tag name="KSO_WM_UNIT_ID" val="custom160161_11*l_h_f*1_1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l_i"/>
  <p:tag name="KSO_WM_UNIT_INDEX" val="1_1"/>
  <p:tag name="KSO_WM_UNIT_ID" val="custom160161_11*l_i*1_1"/>
  <p:tag name="KSO_WM_UNIT_CLEAR" val="1"/>
  <p:tag name="KSO_WM_UNIT_LAYERLEVEL" val="1_1"/>
  <p:tag name="KSO_WM_DIAGRAM_GROUP_CODE" val="l1-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4A5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演示</Application>
  <PresentationFormat>宽屏</PresentationFormat>
  <Paragraphs>131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黑体</vt:lpstr>
      <vt:lpstr>Calibri</vt:lpstr>
      <vt:lpstr>微软雅黑</vt:lpstr>
      <vt:lpstr>Office 主题</vt:lpstr>
      <vt:lpstr>自定义设计方案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Review of Interacting Felds and Feynman Digrams</vt:lpstr>
      <vt:lpstr>Why I want to show this to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wanglei</cp:lastModifiedBy>
  <cp:revision>12</cp:revision>
  <dcterms:created xsi:type="dcterms:W3CDTF">2015-05-05T08:02:00Z</dcterms:created>
  <dcterms:modified xsi:type="dcterms:W3CDTF">2016-10-20T11:39:57Z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