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9" r:id="rId4"/>
    <p:sldId id="263" r:id="rId5"/>
    <p:sldId id="264" r:id="rId6"/>
    <p:sldId id="260" r:id="rId7"/>
    <p:sldId id="265" r:id="rId8"/>
    <p:sldId id="257" r:id="rId9"/>
    <p:sldId id="258" r:id="rId10"/>
    <p:sldId id="261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03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2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D080-1C22-4AD7-B1B3-F4001E8F7523}" type="datetimeFigureOut">
              <a:rPr lang="zh-CN" altLang="en-US" smtClean="0"/>
              <a:t>2016/10/13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5ED3-3C87-4FCE-8832-213538A9A9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349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D080-1C22-4AD7-B1B3-F4001E8F7523}" type="datetimeFigureOut">
              <a:rPr lang="zh-CN" altLang="en-US" smtClean="0"/>
              <a:t>2016/10/13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5ED3-3C87-4FCE-8832-213538A9A9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3467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D080-1C22-4AD7-B1B3-F4001E8F7523}" type="datetimeFigureOut">
              <a:rPr lang="zh-CN" altLang="en-US" smtClean="0"/>
              <a:t>2016/10/13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5ED3-3C87-4FCE-8832-213538A9A9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7212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D080-1C22-4AD7-B1B3-F4001E8F7523}" type="datetimeFigureOut">
              <a:rPr lang="zh-CN" altLang="en-US" smtClean="0"/>
              <a:t>2016/10/13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5ED3-3C87-4FCE-8832-213538A9A9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8141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D080-1C22-4AD7-B1B3-F4001E8F7523}" type="datetimeFigureOut">
              <a:rPr lang="zh-CN" altLang="en-US" smtClean="0"/>
              <a:t>2016/10/13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5ED3-3C87-4FCE-8832-213538A9A9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2985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D080-1C22-4AD7-B1B3-F4001E8F7523}" type="datetimeFigureOut">
              <a:rPr lang="zh-CN" altLang="en-US" smtClean="0"/>
              <a:t>2016/10/13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5ED3-3C87-4FCE-8832-213538A9A9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2898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D080-1C22-4AD7-B1B3-F4001E8F7523}" type="datetimeFigureOut">
              <a:rPr lang="zh-CN" altLang="en-US" smtClean="0"/>
              <a:t>2016/10/13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5ED3-3C87-4FCE-8832-213538A9A9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0709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D080-1C22-4AD7-B1B3-F4001E8F7523}" type="datetimeFigureOut">
              <a:rPr lang="zh-CN" altLang="en-US" smtClean="0"/>
              <a:t>2016/10/13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5ED3-3C87-4FCE-8832-213538A9A9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9962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D080-1C22-4AD7-B1B3-F4001E8F7523}" type="datetimeFigureOut">
              <a:rPr lang="zh-CN" altLang="en-US" smtClean="0"/>
              <a:t>2016/10/13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5ED3-3C87-4FCE-8832-213538A9A9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4747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D080-1C22-4AD7-B1B3-F4001E8F7523}" type="datetimeFigureOut">
              <a:rPr lang="zh-CN" altLang="en-US" smtClean="0"/>
              <a:t>2016/10/13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5ED3-3C87-4FCE-8832-213538A9A9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2842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D080-1C22-4AD7-B1B3-F4001E8F7523}" type="datetimeFigureOut">
              <a:rPr lang="zh-CN" altLang="en-US" smtClean="0"/>
              <a:t>2016/10/13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5ED3-3C87-4FCE-8832-213538A9A9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6506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FD080-1C22-4AD7-B1B3-F4001E8F7523}" type="datetimeFigureOut">
              <a:rPr lang="zh-CN" altLang="en-US" smtClean="0"/>
              <a:t>2016/10/13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D5ED3-3C87-4FCE-8832-213538A9A9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8267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Hough Tracking Status 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109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Fix larger |cos| events could be more useful for physics</a:t>
            </a:r>
          </a:p>
          <a:p>
            <a:pPr lvl="1"/>
            <a:r>
              <a:rPr lang="en-US" altLang="zh-CN" dirty="0" smtClean="0"/>
              <a:t>Some tracks have collected right hits but can’t get good parameters </a:t>
            </a:r>
          </a:p>
          <a:p>
            <a:r>
              <a:rPr lang="en-US" altLang="zh-CN" dirty="0" smtClean="0"/>
              <a:t>Suppose better performance if fix </a:t>
            </a:r>
            <a:r>
              <a:rPr lang="en-US" altLang="zh-CN" dirty="0" err="1" smtClean="0"/>
              <a:t>kalman</a:t>
            </a:r>
            <a:r>
              <a:rPr lang="en-US" altLang="zh-CN" dirty="0" smtClean="0"/>
              <a:t> for lower </a:t>
            </a:r>
            <a:r>
              <a:rPr lang="en-US" altLang="zh-CN" dirty="0" err="1" smtClean="0"/>
              <a:t>pt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5779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Physics tracking analysis</a:t>
            </a:r>
          </a:p>
          <a:p>
            <a:r>
              <a:rPr lang="en-US" altLang="zh-CN" dirty="0" err="1" smtClean="0"/>
              <a:t>Kalman</a:t>
            </a:r>
            <a:r>
              <a:rPr lang="en-US" altLang="zh-CN" dirty="0" smtClean="0"/>
              <a:t> fitting influence for lower </a:t>
            </a:r>
            <a:r>
              <a:rPr lang="en-US" altLang="zh-CN" dirty="0" err="1" smtClean="0"/>
              <a:t>pt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451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2874" y="-37139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MC </a:t>
            </a:r>
            <a:r>
              <a:rPr lang="en-US" altLang="zh-CN" dirty="0" err="1" smtClean="0"/>
              <a:t>Pipijpsi</a:t>
            </a:r>
            <a:r>
              <a:rPr lang="en-US" altLang="zh-CN" dirty="0" smtClean="0"/>
              <a:t> tracking analysis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81" y="893315"/>
            <a:ext cx="3811003" cy="304448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2861" y="4170947"/>
            <a:ext cx="3633456" cy="250744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5042" y="893315"/>
            <a:ext cx="3998493" cy="3097734"/>
          </a:xfrm>
          <a:prstGeom prst="rect">
            <a:avLst/>
          </a:prstGeom>
        </p:spPr>
      </p:pic>
      <p:sp>
        <p:nvSpPr>
          <p:cNvPr id="8" name="下箭头 7"/>
          <p:cNvSpPr/>
          <p:nvPr/>
        </p:nvSpPr>
        <p:spPr>
          <a:xfrm>
            <a:off x="6729662" y="3080084"/>
            <a:ext cx="136358" cy="13314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5903535" y="3834188"/>
            <a:ext cx="13449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|cos|&gt;0.837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2228925" y="3952724"/>
            <a:ext cx="3674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solidFill>
                  <a:srgbClr val="FF0000"/>
                </a:solidFill>
              </a:rPr>
              <a:t>Distrubution</a:t>
            </a:r>
            <a:r>
              <a:rPr lang="en-US" altLang="zh-CN" dirty="0" smtClean="0">
                <a:solidFill>
                  <a:srgbClr val="FF0000"/>
                </a:solidFill>
              </a:rPr>
              <a:t> of all tracks vs </a:t>
            </a:r>
            <a:r>
              <a:rPr lang="en-US" altLang="zh-CN" dirty="0" err="1" smtClean="0">
                <a:solidFill>
                  <a:srgbClr val="FF0000"/>
                </a:solidFill>
              </a:rPr>
              <a:t>pt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931682" y="3938217"/>
            <a:ext cx="3674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cos vs </a:t>
            </a:r>
            <a:r>
              <a:rPr lang="en-US" altLang="zh-CN" dirty="0" err="1" smtClean="0">
                <a:solidFill>
                  <a:srgbClr val="FF0000"/>
                </a:solidFill>
              </a:rPr>
              <a:t>pt</a:t>
            </a:r>
            <a:r>
              <a:rPr lang="en-US" altLang="zh-CN" dirty="0" smtClean="0">
                <a:solidFill>
                  <a:srgbClr val="FF0000"/>
                </a:solidFill>
              </a:rPr>
              <a:t> (</a:t>
            </a:r>
            <a:r>
              <a:rPr lang="en-US" altLang="zh-CN" dirty="0" err="1" smtClean="0">
                <a:solidFill>
                  <a:srgbClr val="FF0000"/>
                </a:solidFill>
              </a:rPr>
              <a:t>uder</a:t>
            </a:r>
            <a:r>
              <a:rPr lang="en-US" altLang="zh-CN" dirty="0" smtClean="0">
                <a:solidFill>
                  <a:srgbClr val="FF0000"/>
                </a:solidFill>
              </a:rPr>
              <a:t> 0.12GeV)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007768" y="6496344"/>
            <a:ext cx="5133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More lost track may be found in when |cos|&gt;0.837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22779" y="4274538"/>
            <a:ext cx="3780756" cy="2514828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3708838" y="4794198"/>
            <a:ext cx="3138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14% track under 120MeV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4302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|cos|&gt;0.837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762000" y="1506022"/>
            <a:ext cx="4195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For one 75 events data sample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897149"/>
              </p:ext>
            </p:extLst>
          </p:nvPr>
        </p:nvGraphicFramePr>
        <p:xfrm>
          <a:off x="540085" y="2021305"/>
          <a:ext cx="7360652" cy="4674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9179"/>
                <a:gridCol w="1764632"/>
                <a:gridCol w="2141620"/>
                <a:gridCol w="465221"/>
              </a:tblGrid>
              <a:tr h="432780">
                <a:tc>
                  <a:txBody>
                    <a:bodyPr/>
                    <a:lstStyle/>
                    <a:p>
                      <a:pPr algn="l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reason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Total:75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Lost or</a:t>
                      </a:r>
                      <a:r>
                        <a:rPr lang="en-US" altLang="zh-CN" baseline="0" dirty="0" smtClean="0">
                          <a:solidFill>
                            <a:srgbClr val="FF0000"/>
                          </a:solidFill>
                        </a:rPr>
                        <a:t> bad par in HOUGH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Total:58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Hits Covered</a:t>
                      </a:r>
                      <a:r>
                        <a:rPr lang="en-US" altLang="zh-CN" baseline="0" dirty="0" smtClean="0"/>
                        <a:t> by other track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Some tracks</a:t>
                      </a:r>
                      <a:r>
                        <a:rPr lang="en-US" altLang="zh-CN" baseline="0" dirty="0" smtClean="0">
                          <a:solidFill>
                            <a:srgbClr val="FF0000"/>
                          </a:solidFill>
                        </a:rPr>
                        <a:t> can be salvaged 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aseline="0" dirty="0" smtClean="0"/>
                        <a:t>A</a:t>
                      </a:r>
                      <a:r>
                        <a:rPr lang="en-US" altLang="zh-CN" baseline="0" dirty="0" smtClean="0"/>
                        <a:t> 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Inner chamber noise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very Leak</a:t>
                      </a:r>
                      <a:r>
                        <a:rPr lang="en-US" altLang="zh-CN" baseline="0" dirty="0" smtClean="0"/>
                        <a:t> of hits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No method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Reconstruction problem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Can be improve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Defort</a:t>
                      </a:r>
                      <a:r>
                        <a:rPr lang="en-US" altLang="zh-CN" baseline="0" dirty="0" smtClean="0"/>
                        <a:t> by decay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No</a:t>
                      </a:r>
                      <a:r>
                        <a:rPr lang="en-US" altLang="zh-CN" baseline="0" dirty="0" smtClean="0"/>
                        <a:t> method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</a:t>
                      </a:r>
                      <a:endParaRPr lang="zh-CN" altLang="en-US" dirty="0"/>
                    </a:p>
                  </a:txBody>
                  <a:tcPr/>
                </a:tc>
              </a:tr>
              <a:tr h="24767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Other</a:t>
                      </a:r>
                      <a:r>
                        <a:rPr lang="en-US" altLang="zh-CN" baseline="0" dirty="0" smtClean="0"/>
                        <a:t> problem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b="1" dirty="0" smtClean="0">
                          <a:solidFill>
                            <a:srgbClr val="FF0000"/>
                          </a:solidFill>
                        </a:rPr>
                        <a:t>Bad par</a:t>
                      </a:r>
                      <a:r>
                        <a:rPr lang="en-US" altLang="zh-CN" b="1" baseline="0" dirty="0" smtClean="0">
                          <a:solidFill>
                            <a:srgbClr val="FF0000"/>
                          </a:solidFill>
                        </a:rPr>
                        <a:t> in PATTSF after fitting</a:t>
                      </a:r>
                      <a:endParaRPr lang="zh-CN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Total:17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Fix</a:t>
                      </a:r>
                      <a:r>
                        <a:rPr lang="en-US" altLang="zh-CN" baseline="0" dirty="0" smtClean="0">
                          <a:solidFill>
                            <a:srgbClr val="FF0000"/>
                          </a:solidFill>
                        </a:rPr>
                        <a:t> in the combining method with HOUGH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Covered</a:t>
                      </a:r>
                      <a:r>
                        <a:rPr lang="en-US" altLang="zh-CN" baseline="0" dirty="0" smtClean="0"/>
                        <a:t> by other track or noise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Reconstruction problem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12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7854103" y="505668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A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8174" y="373527"/>
            <a:ext cx="3181981" cy="281898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2422" y="3397676"/>
            <a:ext cx="3087734" cy="3037779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8138474" y="3397676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B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89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478" y="2041003"/>
            <a:ext cx="2708778" cy="2547039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906429" y="1775944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C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116" y="4751248"/>
            <a:ext cx="2666140" cy="2106752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648105" y="4722300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7984" y="2004998"/>
            <a:ext cx="2844005" cy="2619048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4076223" y="1920504"/>
            <a:ext cx="327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D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10732" y="1920504"/>
            <a:ext cx="2790476" cy="2619048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7622279" y="1920504"/>
            <a:ext cx="29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E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5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D-&gt;</a:t>
            </a:r>
            <a:r>
              <a:rPr lang="en-US" altLang="zh-CN" dirty="0" err="1" smtClean="0"/>
              <a:t>k-pi+pi-pi</a:t>
            </a:r>
            <a:r>
              <a:rPr lang="en-US" altLang="zh-CN" dirty="0" smtClean="0"/>
              <a:t>+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8271" y="1465392"/>
            <a:ext cx="3630499" cy="263396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3188" y="1479667"/>
            <a:ext cx="3768818" cy="2717694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168690" y="3908578"/>
            <a:ext cx="3072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13798 signal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704721" y="3903309"/>
            <a:ext cx="3072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13934 signal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955375" y="1415673"/>
            <a:ext cx="31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PATTSF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333139" y="1386284"/>
            <a:ext cx="31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HOUGH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5233" y="4384498"/>
            <a:ext cx="3594241" cy="2535176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33973" y="4492983"/>
            <a:ext cx="3375665" cy="2365018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3432818" y="4952258"/>
            <a:ext cx="1491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rgbClr val="FF0000"/>
                </a:solidFill>
              </a:rPr>
              <a:t>vs </a:t>
            </a:r>
            <a:r>
              <a:rPr lang="en-US" altLang="zh-CN" sz="2000" dirty="0" err="1" smtClean="0">
                <a:solidFill>
                  <a:srgbClr val="FF0000"/>
                </a:solidFill>
              </a:rPr>
              <a:t>pt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098631" y="4913268"/>
            <a:ext cx="1491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rgbClr val="FF0000"/>
                </a:solidFill>
              </a:rPr>
              <a:t>vs cos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691514" y="4123650"/>
            <a:ext cx="31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For all tracks in MC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6047490" y="4197361"/>
            <a:ext cx="4042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For tracks(</a:t>
            </a:r>
            <a:r>
              <a:rPr lang="en-US" altLang="zh-CN" dirty="0" err="1" smtClean="0">
                <a:solidFill>
                  <a:srgbClr val="FF0000"/>
                </a:solidFill>
              </a:rPr>
              <a:t>pt</a:t>
            </a:r>
            <a:r>
              <a:rPr lang="en-US" altLang="zh-CN" dirty="0" smtClean="0">
                <a:solidFill>
                  <a:srgbClr val="FF0000"/>
                </a:solidFill>
              </a:rPr>
              <a:t> 0.05~0.12MeV)  in MC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584413" y="5567441"/>
            <a:ext cx="3138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16% track under 120MeV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7178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Check in MC Single pi- 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8409" y="2021715"/>
            <a:ext cx="4849046" cy="4235458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767137" y="2287738"/>
            <a:ext cx="543827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Larger |cos| has no clear improvement by HOUGH now – accord with </a:t>
            </a:r>
            <a:r>
              <a:rPr lang="en-US" altLang="zh-CN" dirty="0" err="1" smtClean="0"/>
              <a:t>pipijpsi</a:t>
            </a: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err="1" smtClean="0"/>
              <a:t>Multiturn</a:t>
            </a:r>
            <a:r>
              <a:rPr lang="en-US" altLang="zh-CN" dirty="0" smtClean="0"/>
              <a:t> tracks has improvement ,</a:t>
            </a:r>
            <a:r>
              <a:rPr lang="en-US" altLang="zh-CN" dirty="0" err="1" smtClean="0"/>
              <a:t>inside|cos</a:t>
            </a:r>
            <a:r>
              <a:rPr lang="en-US" altLang="zh-CN" dirty="0" smtClean="0"/>
              <a:t>|&lt;0.4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For some circumstance , hard to get good track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Not clear useful for physics even though much higher </a:t>
            </a:r>
            <a:r>
              <a:rPr lang="en-US" altLang="zh-CN" dirty="0" err="1" smtClean="0"/>
              <a:t>eff</a:t>
            </a: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If large |cos| improve more , tracking for physics could be enhanced clearly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1187114" y="1589230"/>
            <a:ext cx="5943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From </a:t>
            </a:r>
            <a:r>
              <a:rPr lang="en-US" altLang="zh-CN" sz="2400" dirty="0" err="1" smtClean="0"/>
              <a:t>fixpt</a:t>
            </a:r>
            <a:r>
              <a:rPr lang="en-US" altLang="zh-CN" sz="2400" dirty="0" smtClean="0"/>
              <a:t> 60,70,80,90,100,110,120 MeV</a:t>
            </a:r>
            <a:endParaRPr lang="zh-CN" altLang="en-US" sz="2400" dirty="0"/>
          </a:p>
        </p:txBody>
      </p:sp>
      <p:sp>
        <p:nvSpPr>
          <p:cNvPr id="8" name="文本框 7"/>
          <p:cNvSpPr txBox="1"/>
          <p:nvPr/>
        </p:nvSpPr>
        <p:spPr>
          <a:xfrm>
            <a:off x="5719288" y="5285613"/>
            <a:ext cx="3593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Problem in </a:t>
            </a:r>
            <a:r>
              <a:rPr lang="en-US" altLang="zh-CN" dirty="0" err="1" smtClean="0"/>
              <a:t>multiturn</a:t>
            </a:r>
            <a:r>
              <a:rPr lang="en-US" altLang="zh-CN" dirty="0" smtClean="0"/>
              <a:t> tracks</a:t>
            </a:r>
          </a:p>
          <a:p>
            <a:r>
              <a:rPr lang="en-US" altLang="zh-CN" dirty="0" smtClean="0"/>
              <a:t>In 2D fitting ,can’t tell 2</a:t>
            </a:r>
            <a:r>
              <a:rPr lang="en-US" altLang="zh-CN" baseline="30000" dirty="0" smtClean="0"/>
              <a:t>nd</a:t>
            </a:r>
            <a:r>
              <a:rPr lang="en-US" altLang="zh-CN" dirty="0" smtClean="0"/>
              <a:t> turn hits </a:t>
            </a:r>
            <a:endParaRPr lang="zh-CN" altLang="en-US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553" y="4573704"/>
            <a:ext cx="2612578" cy="2284296"/>
          </a:xfrm>
          <a:prstGeom prst="rect">
            <a:avLst/>
          </a:prstGeom>
        </p:spPr>
      </p:pic>
      <p:sp>
        <p:nvSpPr>
          <p:cNvPr id="10" name="右箭头 9"/>
          <p:cNvSpPr/>
          <p:nvPr/>
        </p:nvSpPr>
        <p:spPr>
          <a:xfrm rot="1125984">
            <a:off x="9020192" y="5936476"/>
            <a:ext cx="1572091" cy="240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635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5163" y="86649"/>
            <a:ext cx="10515600" cy="1325563"/>
          </a:xfrm>
        </p:spPr>
        <p:txBody>
          <a:bodyPr/>
          <a:lstStyle/>
          <a:p>
            <a:r>
              <a:rPr lang="en-US" altLang="zh-CN" dirty="0" err="1" smtClean="0"/>
              <a:t>Kalman</a:t>
            </a:r>
            <a:r>
              <a:rPr lang="en-US" altLang="zh-CN" dirty="0" smtClean="0"/>
              <a:t> fitting influence for different </a:t>
            </a:r>
            <a:r>
              <a:rPr lang="en-US" altLang="zh-CN" dirty="0" err="1" smtClean="0"/>
              <a:t>pt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6099" y="1500887"/>
            <a:ext cx="3950232" cy="2645624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039236" y="2594947"/>
            <a:ext cx="2735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Kalman</a:t>
            </a:r>
            <a:r>
              <a:rPr lang="en-US" altLang="zh-CN" dirty="0" smtClean="0"/>
              <a:t> </a:t>
            </a:r>
            <a:r>
              <a:rPr lang="en-US" altLang="zh-CN" dirty="0" smtClean="0"/>
              <a:t>success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6136" y="1548645"/>
            <a:ext cx="3842307" cy="268654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8038" y="4235186"/>
            <a:ext cx="3718502" cy="2542667"/>
          </a:xfrm>
          <a:prstGeom prst="rect">
            <a:avLst/>
          </a:prstGeom>
        </p:spPr>
      </p:pic>
      <p:sp>
        <p:nvSpPr>
          <p:cNvPr id="9" name="下箭头 8"/>
          <p:cNvSpPr/>
          <p:nvPr/>
        </p:nvSpPr>
        <p:spPr>
          <a:xfrm>
            <a:off x="5847347" y="3986463"/>
            <a:ext cx="184485" cy="10908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34229" y="5136425"/>
            <a:ext cx="2458887" cy="171844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34229" y="3407583"/>
            <a:ext cx="2458887" cy="1728842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805163" y="4087033"/>
            <a:ext cx="404477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 smtClean="0"/>
              <a:t>总击中</a:t>
            </a:r>
            <a:r>
              <a:rPr lang="en-US" altLang="zh-CN" dirty="0" smtClean="0"/>
              <a:t>&gt;5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斜</a:t>
            </a:r>
            <a:r>
              <a:rPr lang="zh-CN" altLang="en-US" dirty="0" smtClean="0"/>
              <a:t>丝击中</a:t>
            </a:r>
            <a:r>
              <a:rPr lang="en-US" altLang="zh-CN" dirty="0" smtClean="0"/>
              <a:t>&gt;1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直</a:t>
            </a:r>
            <a:r>
              <a:rPr lang="zh-CN" altLang="en-US" dirty="0" smtClean="0"/>
              <a:t>丝击中</a:t>
            </a:r>
            <a:r>
              <a:rPr lang="en-US" altLang="zh-CN" dirty="0" smtClean="0"/>
              <a:t>&gt;2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err="1" smtClean="0"/>
              <a:t>Chisquare</a:t>
            </a:r>
            <a:r>
              <a:rPr lang="en-US" altLang="zh-CN" dirty="0" smtClean="0"/>
              <a:t>&gt;0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拟</a:t>
            </a:r>
            <a:r>
              <a:rPr lang="zh-CN" altLang="en-US" dirty="0" smtClean="0"/>
              <a:t>合矩阵对角线</a:t>
            </a:r>
            <a:r>
              <a:rPr lang="en-US" altLang="zh-CN" dirty="0" smtClean="0"/>
              <a:t>&gt;0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rgbClr val="FF0000"/>
                </a:solidFill>
              </a:rPr>
              <a:t>参</a:t>
            </a:r>
            <a:r>
              <a:rPr lang="zh-CN" altLang="en-US" dirty="0" smtClean="0">
                <a:solidFill>
                  <a:srgbClr val="FF0000"/>
                </a:solidFill>
              </a:rPr>
              <a:t>与</a:t>
            </a:r>
            <a:r>
              <a:rPr lang="en-US" altLang="zh-CN" dirty="0" err="1" smtClean="0">
                <a:solidFill>
                  <a:srgbClr val="FF0000"/>
                </a:solidFill>
              </a:rPr>
              <a:t>kalmanfit</a:t>
            </a:r>
            <a:r>
              <a:rPr lang="zh-CN" altLang="en-US" dirty="0" smtClean="0">
                <a:solidFill>
                  <a:srgbClr val="FF0000"/>
                </a:solidFill>
              </a:rPr>
              <a:t>前后的击中相差</a:t>
            </a:r>
            <a:r>
              <a:rPr lang="en-US" altLang="zh-CN" dirty="0" smtClean="0">
                <a:solidFill>
                  <a:srgbClr val="FF0000"/>
                </a:solidFill>
              </a:rPr>
              <a:t>&lt;=5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拟</a:t>
            </a:r>
            <a:r>
              <a:rPr lang="zh-CN" altLang="en-US" dirty="0" smtClean="0"/>
              <a:t>合前后的电荷相同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6960209" y="2668825"/>
            <a:ext cx="2735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All events 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6493127" y="5307133"/>
            <a:ext cx="2735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Kalman</a:t>
            </a:r>
            <a:r>
              <a:rPr lang="en-US" altLang="zh-CN" dirty="0" smtClean="0"/>
              <a:t> </a:t>
            </a:r>
            <a:r>
              <a:rPr lang="en-US" altLang="zh-CN" dirty="0" smtClean="0"/>
              <a:t>fail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2277552" y="1248465"/>
            <a:ext cx="1886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Fix </a:t>
            </a:r>
            <a:r>
              <a:rPr lang="en-US" altLang="zh-CN" dirty="0" err="1" smtClean="0">
                <a:solidFill>
                  <a:srgbClr val="FF0000"/>
                </a:solidFill>
              </a:rPr>
              <a:t>pt</a:t>
            </a:r>
            <a:r>
              <a:rPr lang="en-US" altLang="zh-CN" dirty="0" smtClean="0">
                <a:solidFill>
                  <a:srgbClr val="FF0000"/>
                </a:solidFill>
              </a:rPr>
              <a:t> 60MeV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015748" y="3789005"/>
            <a:ext cx="425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solidFill>
                  <a:srgbClr val="FF0000"/>
                </a:solidFill>
              </a:rPr>
              <a:t>dr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9109917" y="5399721"/>
            <a:ext cx="974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solidFill>
                  <a:srgbClr val="FF0000"/>
                </a:solidFill>
              </a:rPr>
              <a:t>dz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073923" y="4371619"/>
            <a:ext cx="2175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Pt -</a:t>
            </a:r>
            <a:r>
              <a:rPr lang="en-US" altLang="zh-CN" dirty="0" err="1">
                <a:solidFill>
                  <a:srgbClr val="FF0000"/>
                </a:solidFill>
              </a:rPr>
              <a:t>p</a:t>
            </a:r>
            <a:r>
              <a:rPr lang="en-US" altLang="zh-CN" dirty="0" err="1" smtClean="0">
                <a:solidFill>
                  <a:srgbClr val="FF0000"/>
                </a:solidFill>
              </a:rPr>
              <a:t>tTruth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391866" y="1699252"/>
            <a:ext cx="2175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Pt -</a:t>
            </a:r>
            <a:r>
              <a:rPr lang="en-US" altLang="zh-CN" dirty="0" err="1">
                <a:solidFill>
                  <a:srgbClr val="FF0000"/>
                </a:solidFill>
              </a:rPr>
              <a:t>p</a:t>
            </a:r>
            <a:r>
              <a:rPr lang="en-US" altLang="zh-CN" dirty="0" err="1" smtClean="0">
                <a:solidFill>
                  <a:srgbClr val="FF0000"/>
                </a:solidFill>
              </a:rPr>
              <a:t>tTruth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975029" y="1722315"/>
            <a:ext cx="2175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Pt -</a:t>
            </a:r>
            <a:r>
              <a:rPr lang="en-US" altLang="zh-CN" dirty="0" err="1">
                <a:solidFill>
                  <a:srgbClr val="FF0000"/>
                </a:solidFill>
              </a:rPr>
              <a:t>p</a:t>
            </a:r>
            <a:r>
              <a:rPr lang="en-US" altLang="zh-CN" dirty="0" err="1" smtClean="0">
                <a:solidFill>
                  <a:srgbClr val="FF0000"/>
                </a:solidFill>
              </a:rPr>
              <a:t>tTruth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9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Other </a:t>
            </a:r>
            <a:r>
              <a:rPr lang="en-US" altLang="zh-CN" dirty="0" err="1" smtClean="0"/>
              <a:t>pt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839" y="4014382"/>
            <a:ext cx="3364732" cy="221757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5217" y="3884569"/>
            <a:ext cx="3235601" cy="21629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6543" y="1516770"/>
            <a:ext cx="3364275" cy="225691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03024" y="1495137"/>
            <a:ext cx="3364731" cy="2372217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1949726" y="2551837"/>
            <a:ext cx="1253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70 MeV 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811475" y="2618553"/>
            <a:ext cx="1038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110 MeV 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1" name="下箭头 10"/>
          <p:cNvSpPr/>
          <p:nvPr/>
        </p:nvSpPr>
        <p:spPr>
          <a:xfrm>
            <a:off x="2646947" y="3866147"/>
            <a:ext cx="45719" cy="8502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下箭头 11"/>
          <p:cNvSpPr/>
          <p:nvPr/>
        </p:nvSpPr>
        <p:spPr>
          <a:xfrm>
            <a:off x="7802072" y="3918102"/>
            <a:ext cx="45719" cy="8502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739889" y="6097376"/>
            <a:ext cx="6770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For lower </a:t>
            </a:r>
            <a:r>
              <a:rPr lang="en-US" altLang="zh-CN" dirty="0" err="1" smtClean="0"/>
              <a:t>pt</a:t>
            </a:r>
            <a:r>
              <a:rPr lang="en-US" altLang="zh-CN" dirty="0" smtClean="0"/>
              <a:t> events , </a:t>
            </a:r>
            <a:r>
              <a:rPr lang="en-US" altLang="zh-CN" dirty="0" err="1" smtClean="0"/>
              <a:t>Kalman</a:t>
            </a:r>
            <a:r>
              <a:rPr lang="en-US" altLang="zh-CN" dirty="0" smtClean="0"/>
              <a:t> more important to fix momentum</a:t>
            </a:r>
          </a:p>
          <a:p>
            <a:r>
              <a:rPr lang="en-US" altLang="zh-CN" dirty="0" smtClean="0"/>
              <a:t>For lower </a:t>
            </a:r>
            <a:r>
              <a:rPr lang="en-US" altLang="zh-CN" dirty="0" err="1" smtClean="0"/>
              <a:t>pt</a:t>
            </a:r>
            <a:r>
              <a:rPr lang="en-US" altLang="zh-CN" dirty="0" smtClean="0"/>
              <a:t> events , fix conditions of drop hits for </a:t>
            </a:r>
            <a:r>
              <a:rPr lang="en-US" altLang="zh-CN" dirty="0" err="1" smtClean="0"/>
              <a:t>kalman</a:t>
            </a:r>
            <a:r>
              <a:rPr lang="en-US" altLang="zh-CN" dirty="0" smtClean="0"/>
              <a:t>?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9449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390</Words>
  <Application>Microsoft Office PowerPoint</Application>
  <PresentationFormat>宽屏</PresentationFormat>
  <Paragraphs>97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宋体</vt:lpstr>
      <vt:lpstr>Arial</vt:lpstr>
      <vt:lpstr>Calibri</vt:lpstr>
      <vt:lpstr>Calibri Light</vt:lpstr>
      <vt:lpstr>Office 主题</vt:lpstr>
      <vt:lpstr>Hough Tracking Status </vt:lpstr>
      <vt:lpstr>Outline</vt:lpstr>
      <vt:lpstr>MC Pipijpsi tracking analysis</vt:lpstr>
      <vt:lpstr>|cos|&gt;0.837</vt:lpstr>
      <vt:lpstr>PowerPoint 演示文稿</vt:lpstr>
      <vt:lpstr>D-&gt;k-pi+pi-pi+</vt:lpstr>
      <vt:lpstr>Check in MC Single pi- </vt:lpstr>
      <vt:lpstr>Kalman fitting influence for different pt</vt:lpstr>
      <vt:lpstr>Other pt</vt:lpstr>
      <vt:lpstr>Conclusion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Hough-10-13</dc:title>
  <dc:creator>dell</dc:creator>
  <cp:lastModifiedBy>dell</cp:lastModifiedBy>
  <cp:revision>153</cp:revision>
  <dcterms:created xsi:type="dcterms:W3CDTF">2016-10-12T11:33:00Z</dcterms:created>
  <dcterms:modified xsi:type="dcterms:W3CDTF">2016-10-13T06:26:14Z</dcterms:modified>
</cp:coreProperties>
</file>