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416" r:id="rId2"/>
    <p:sldId id="446" r:id="rId3"/>
    <p:sldId id="465" r:id="rId4"/>
    <p:sldId id="466" r:id="rId5"/>
    <p:sldId id="467" r:id="rId6"/>
    <p:sldId id="464" r:id="rId7"/>
    <p:sldId id="481" r:id="rId8"/>
    <p:sldId id="483" r:id="rId9"/>
    <p:sldId id="488" r:id="rId10"/>
    <p:sldId id="453" r:id="rId11"/>
    <p:sldId id="479" r:id="rId12"/>
    <p:sldId id="495" r:id="rId13"/>
    <p:sldId id="489" r:id="rId14"/>
    <p:sldId id="490" r:id="rId15"/>
    <p:sldId id="494" r:id="rId16"/>
    <p:sldId id="496" r:id="rId17"/>
    <p:sldId id="497" r:id="rId18"/>
    <p:sldId id="463" r:id="rId19"/>
    <p:sldId id="432" r:id="rId20"/>
    <p:sldId id="433" r:id="rId21"/>
    <p:sldId id="434" r:id="rId22"/>
    <p:sldId id="441" r:id="rId23"/>
    <p:sldId id="444" r:id="rId24"/>
    <p:sldId id="485" r:id="rId25"/>
    <p:sldId id="471" r:id="rId26"/>
    <p:sldId id="472" r:id="rId27"/>
    <p:sldId id="473" r:id="rId28"/>
    <p:sldId id="474" r:id="rId29"/>
    <p:sldId id="475" r:id="rId30"/>
    <p:sldId id="476" r:id="rId31"/>
    <p:sldId id="480" r:id="rId32"/>
    <p:sldId id="484" r:id="rId33"/>
    <p:sldId id="487" r:id="rId34"/>
    <p:sldId id="492" r:id="rId35"/>
    <p:sldId id="493" r:id="rId36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FF3"/>
    <a:srgbClr val="1D0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4"/>
    <p:restoredTop sz="94662"/>
  </p:normalViewPr>
  <p:slideViewPr>
    <p:cSldViewPr>
      <p:cViewPr varScale="1">
        <p:scale>
          <a:sx n="104" d="100"/>
          <a:sy n="104" d="100"/>
        </p:scale>
        <p:origin x="2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989CB-1A8D-FF4B-A61E-5501F189FDD4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C3DDD-F2A8-C142-AADB-548E4C65D28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6761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6508-2458-4940-A066-53EAA9172520}" type="datetimeFigureOut">
              <a:rPr lang="zh-CN" altLang="en-US" smtClean="0"/>
              <a:pPr/>
              <a:t>2017/11/3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8A85-7224-425D-981A-C06FE5B7B5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628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5D824-EB0D-5C47-A772-B15D815FADB8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918D8-AB4A-6943-BDAE-7764C99701A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3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D51A0-330B-DF43-9FCE-6AFB7A252B74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F2886-CE03-8B46-B385-A6EB44A18EE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9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DA25F-EC2B-C04F-ACC6-E209489A2E52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23335-D25C-C84A-8D00-C9E39681D47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3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2D414-F383-504B-8A0C-42E76448D049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61E19-A0A3-2B41-B7C8-C15FB20DBD7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1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39E06-A51D-E94D-8073-AE9FB6F8BD5B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CE1D8-1560-7C48-AE5B-C885CC9DCAB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082EC-A536-324F-8321-FE5BB435ED4E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6380-C30C-5548-A782-2453EE50F10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9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ECEE3-DFA4-1247-BB0A-F17C8E1D1E56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01C01-4DD1-3446-B924-9DFBD4A8E08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D7FBC-81B9-AA49-95BC-25190516407B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67571-1D3A-1A40-9CCA-F2B18EC1866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6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3930E-AA82-4E49-914A-E7FCF5873576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BDEEA-6CD3-8F4C-AF18-70ADDC6CC4C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FE7CF-9697-4F4F-A0BB-3ACFDCA59443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8C661-00E1-6C4B-96FB-8901F09D6D1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4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485FB-D42B-E742-9786-F1D0A8AF1003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63411-5073-FA42-93D8-55141F3655B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4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  <a:cs typeface="宋体" charset="0"/>
            </a:endParaRPr>
          </a:p>
        </p:txBody>
      </p:sp>
      <p:pic>
        <p:nvPicPr>
          <p:cNvPr id="7171" name="Picture 10" descr="symbo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A3F7F-72AE-DF42-B8F7-440387353B37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622E53-BCDD-8544-B567-C7CEEE17C6AC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8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8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28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Study on ATLAS alternative Higgs productions 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(VBF H-&gt;bb &amp; VBF H-&gt;WW)</a:t>
            </a:r>
            <a:endParaRPr lang="en-US" sz="4000" cap="none" dirty="0"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762" y="3523516"/>
            <a:ext cx="7510475" cy="3345366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2E1FF3"/>
                </a:solidFill>
              </a:rPr>
              <a:t>Zhijun </a:t>
            </a:r>
            <a:r>
              <a:rPr lang="en-US" altLang="zh-CN" sz="3200" dirty="0" smtClean="0">
                <a:solidFill>
                  <a:srgbClr val="2E1FF3"/>
                </a:solidFill>
              </a:rPr>
              <a:t>Liang </a:t>
            </a:r>
            <a:r>
              <a:rPr lang="zh-CN" altLang="en-US" sz="3200" dirty="0" smtClean="0">
                <a:solidFill>
                  <a:srgbClr val="2E1FF3"/>
                </a:solidFill>
              </a:rPr>
              <a:t>（梁志均）</a:t>
            </a:r>
            <a:endParaRPr lang="en-US" altLang="zh-CN" sz="3200" dirty="0">
              <a:solidFill>
                <a:srgbClr val="2E1FF3"/>
              </a:solidFill>
            </a:endParaRPr>
          </a:p>
          <a:p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 IHEP, Chinese Academy of Science )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0"/>
            <a:ext cx="6311900" cy="12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02" y="1161811"/>
            <a:ext cx="7886700" cy="4351338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Non-resonant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background (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𝛾+jets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) estimated with 2nd order polynomial fit. 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3023"/>
            <a:ext cx="4029028" cy="3974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504" y="4536716"/>
            <a:ext cx="3190792" cy="1343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719" y="2242324"/>
            <a:ext cx="4741590" cy="18263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5185" y="2510111"/>
            <a:ext cx="268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100DB"/>
                </a:solidFill>
                <a:latin typeface="ComicSansMS" charset="0"/>
              </a:rPr>
              <a:t>High BDT score region </a:t>
            </a:r>
            <a:endParaRPr lang="en-US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1164" y="4102853"/>
            <a:ext cx="4972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VBF</a:t>
            </a:r>
            <a:r>
              <a:rPr lang="zh-CN" altLang="en-US" dirty="0" smtClean="0">
                <a:solidFill>
                  <a:srgbClr val="2100DB"/>
                </a:solidFill>
                <a:latin typeface="ComicSansMS" charset="0"/>
              </a:rPr>
              <a:t> </a:t>
            </a:r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H</a:t>
            </a:r>
            <a:r>
              <a:rPr lang="zh-CN" altLang="en-US" dirty="0" smtClean="0">
                <a:solidFill>
                  <a:srgbClr val="2100DB"/>
                </a:solidFill>
                <a:latin typeface="ComicSansMS" charset="0"/>
              </a:rPr>
              <a:t>（</a:t>
            </a:r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bb</a:t>
            </a:r>
            <a:r>
              <a:rPr lang="zh-CN" altLang="en-US" dirty="0" smtClean="0">
                <a:solidFill>
                  <a:srgbClr val="2100DB"/>
                </a:solidFill>
                <a:latin typeface="ComicSansMS" charset="0"/>
              </a:rPr>
              <a:t>）</a:t>
            </a:r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𝛾 production cross section limit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163697" y="727948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dirty="0" smtClean="0">
                <a:latin typeface="CenturySchoolbook" charset="0"/>
              </a:rPr>
              <a:t>ATLAS-CONF-2016-0</a:t>
            </a:r>
            <a:r>
              <a:rPr lang="en-US" b="1" dirty="0" smtClean="0">
                <a:latin typeface="CenturySchoolbook" charset="0"/>
              </a:rPr>
              <a:t>63</a:t>
            </a:r>
            <a:r>
              <a:rPr lang="mr-IN" b="1" dirty="0" smtClean="0">
                <a:latin typeface="CenturySchoolbook" charset="0"/>
              </a:rPr>
              <a:t> </a:t>
            </a:r>
            <a:endParaRPr lang="mr-IN" dirty="0"/>
          </a:p>
        </p:txBody>
      </p:sp>
      <p:sp>
        <p:nvSpPr>
          <p:cNvPr id="2" name="Rectangle 1"/>
          <p:cNvSpPr/>
          <p:nvPr/>
        </p:nvSpPr>
        <p:spPr>
          <a:xfrm>
            <a:off x="3192531" y="1909446"/>
            <a:ext cx="5942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Statistics uncertainty in </a:t>
            </a:r>
            <a:r>
              <a:rPr lang="en-US" dirty="0" err="1">
                <a:solidFill>
                  <a:srgbClr val="FF0000"/>
                </a:solidFill>
              </a:rPr>
              <a:t>mbb</a:t>
            </a:r>
            <a:r>
              <a:rPr lang="en-US" dirty="0">
                <a:solidFill>
                  <a:srgbClr val="FF0000"/>
                </a:solidFill>
              </a:rPr>
              <a:t> sideband </a:t>
            </a:r>
            <a:r>
              <a:rPr lang="en-US" dirty="0" smtClean="0">
                <a:solidFill>
                  <a:srgbClr val="FF0000"/>
                </a:solidFill>
              </a:rPr>
              <a:t>region dominated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6483" y="-192784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VBF </a:t>
            </a:r>
            <a:r>
              <a:rPr lang="en-US" altLang="zh-CN" dirty="0"/>
              <a:t>H(bb)𝛾 </a:t>
            </a:r>
            <a:r>
              <a:rPr lang="en-US" altLang="zh-CN" dirty="0" smtClean="0"/>
              <a:t>signal extraction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3834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Combined signal strength with 36 fb-1 at √s= 13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TeV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VH(bb): 3.5 </a:t>
            </a:r>
            <a:r>
              <a:rPr lang="en-US" sz="2000" dirty="0" err="1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observed significance  ( 3.0 </a:t>
            </a:r>
            <a:r>
              <a:rPr lang="en-US" sz="2000" dirty="0" err="1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expected )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Systematics dominated, very hard to reach 5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σ</a:t>
            </a:r>
            <a:r>
              <a:rPr lang="en-US" sz="1800" dirty="0" smtClean="0">
                <a:solidFill>
                  <a:srgbClr val="0070C0"/>
                </a:solidFill>
              </a:rPr>
              <a:t> with run 2 data 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VBF (bb) &amp; </a:t>
            </a:r>
            <a:r>
              <a:rPr lang="en-US" altLang="zh-CN" sz="2000" dirty="0" smtClean="0">
                <a:solidFill>
                  <a:srgbClr val="FF0000"/>
                </a:solidFill>
              </a:rPr>
              <a:t>VBF H(bb)𝛾</a:t>
            </a:r>
            <a:r>
              <a:rPr lang="en-US" sz="2000" dirty="0" smtClean="0">
                <a:solidFill>
                  <a:srgbClr val="FF0000"/>
                </a:solidFill>
              </a:rPr>
              <a:t> : 1.8 </a:t>
            </a:r>
            <a:r>
              <a:rPr lang="en-US" sz="2000" dirty="0" err="1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observed significance  ( 0.8 </a:t>
            </a:r>
            <a:r>
              <a:rPr lang="en-US" sz="2000" dirty="0" err="1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expected )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Statistics dominated, will catch up with VH 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Combination of VBF and VH are more likely to reach 5 </a:t>
            </a:r>
            <a:r>
              <a:rPr lang="en-US" sz="1800" dirty="0" err="1" smtClean="0">
                <a:solidFill>
                  <a:srgbClr val="0070C0"/>
                </a:solidFill>
              </a:rPr>
              <a:t>σ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</a:p>
          <a:p>
            <a:pPr marL="889200" lvl="1">
              <a:lnSpc>
                <a:spcPct val="150000"/>
              </a:lnSpc>
            </a:pPr>
            <a:endParaRPr lang="en-US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99" y="3356992"/>
            <a:ext cx="4172349" cy="3168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78" y="3377560"/>
            <a:ext cx="3396213" cy="34445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results on H(bb)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19563" y="457183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VH(bb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28184" y="462041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VH(bb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96336" y="5589240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96336" y="4004785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281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VBF</a:t>
            </a:r>
            <a:r>
              <a:rPr lang="zh-CN" altLang="en-US" sz="4000" dirty="0"/>
              <a:t> </a:t>
            </a:r>
            <a:r>
              <a:rPr lang="en-US" altLang="zh-CN" sz="4000" dirty="0"/>
              <a:t>H-&gt;WW</a:t>
            </a:r>
            <a:endParaRPr lang="en-US" sz="4000" cap="none" dirty="0"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96" y="2840140"/>
            <a:ext cx="7510475" cy="3345366"/>
          </a:xfrm>
        </p:spPr>
        <p:txBody>
          <a:bodyPr>
            <a:normAutofit/>
          </a:bodyPr>
          <a:lstStyle/>
          <a:p>
            <a:r>
              <a:rPr lang="en-US" sz="3200" i="1" dirty="0"/>
              <a:t>C. </a:t>
            </a:r>
            <a:r>
              <a:rPr lang="en-US" sz="3200" i="1" dirty="0" err="1"/>
              <a:t>Bertella</a:t>
            </a:r>
            <a:r>
              <a:rPr lang="en-US" sz="3200" i="1" dirty="0"/>
              <a:t> </a:t>
            </a:r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 IHEP, Chinese Academy of Science )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0"/>
            <a:ext cx="6311900" cy="12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2" y="169872"/>
            <a:ext cx="8813388" cy="63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55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694510" cy="62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8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71" y="0"/>
            <a:ext cx="8645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7" y="0"/>
            <a:ext cx="903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850900"/>
          </a:xfrm>
        </p:spPr>
        <p:txBody>
          <a:bodyPr/>
          <a:lstStyle/>
          <a:p>
            <a:r>
              <a:rPr lang="en-US" altLang="zh-CN" dirty="0"/>
              <a:t>VBF</a:t>
            </a:r>
            <a:r>
              <a:rPr lang="zh-CN" altLang="en-US" dirty="0"/>
              <a:t> </a:t>
            </a:r>
            <a:r>
              <a:rPr lang="en-US" altLang="zh-CN" dirty="0"/>
              <a:t>H-&gt;</a:t>
            </a:r>
            <a:r>
              <a:rPr lang="en-US" altLang="zh-CN" dirty="0" smtClean="0"/>
              <a:t>WW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" y="1322523"/>
            <a:ext cx="8229600" cy="4525962"/>
          </a:xfrm>
        </p:spPr>
        <p:txBody>
          <a:bodyPr/>
          <a:lstStyle/>
          <a:p>
            <a:r>
              <a:rPr lang="en-US" sz="2000" dirty="0"/>
              <a:t>observed (expected) </a:t>
            </a:r>
            <a:r>
              <a:rPr lang="en-US" sz="2000" dirty="0" smtClean="0"/>
              <a:t>significance</a:t>
            </a:r>
          </a:p>
          <a:p>
            <a:pPr lvl="1"/>
            <a:r>
              <a:rPr lang="en-US" dirty="0" smtClean="0"/>
              <a:t>1.9</a:t>
            </a:r>
            <a:r>
              <a:rPr lang="mr-IN" dirty="0" err="1" smtClean="0"/>
              <a:t>σ</a:t>
            </a:r>
            <a:r>
              <a:rPr lang="mr-IN" dirty="0" smtClean="0"/>
              <a:t> </a:t>
            </a:r>
            <a:r>
              <a:rPr lang="mr-IN" dirty="0"/>
              <a:t>(1.2σ) </a:t>
            </a:r>
            <a:r>
              <a:rPr lang="en-US" dirty="0"/>
              <a:t>with </a:t>
            </a:r>
            <a:r>
              <a:rPr lang="en-US" dirty="0" smtClean="0"/>
              <a:t>5.8 </a:t>
            </a:r>
            <a:r>
              <a:rPr lang="mr-IN" dirty="0" smtClean="0"/>
              <a:t>fb</a:t>
            </a:r>
            <a:r>
              <a:rPr lang="mr-IN" baseline="30000" dirty="0" smtClean="0"/>
              <a:t>-1</a:t>
            </a:r>
            <a:r>
              <a:rPr lang="mr-IN" dirty="0" smtClean="0"/>
              <a:t>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sz="2000" dirty="0" smtClean="0"/>
              <a:t>Statistics dominated </a:t>
            </a:r>
          </a:p>
          <a:p>
            <a:pPr lvl="1"/>
            <a:r>
              <a:rPr lang="en-US" sz="2000" dirty="0" smtClean="0"/>
              <a:t>~60% stat. </a:t>
            </a:r>
          </a:p>
          <a:p>
            <a:pPr lvl="1"/>
            <a:r>
              <a:rPr lang="en-US" sz="2000" dirty="0" smtClean="0"/>
              <a:t>~30% syst.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04648"/>
            <a:ext cx="8964488" cy="302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82" y="7494"/>
            <a:ext cx="4038527" cy="31479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8556" y="6031222"/>
            <a:ext cx="1584176" cy="40005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64088" y="552451"/>
            <a:ext cx="3528392" cy="22511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6096" y="2564904"/>
            <a:ext cx="3456384" cy="2160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5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18" y="0"/>
            <a:ext cx="7886700" cy="1325563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79" y="1847851"/>
            <a:ext cx="8798378" cy="45085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The search for the Higgs decays to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b-quarks in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ALTAS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lvl="1"/>
            <a:r>
              <a:rPr lang="en-US" altLang="zh-CN" sz="2000" dirty="0">
                <a:solidFill>
                  <a:srgbClr val="0099FF"/>
                </a:solidFill>
                <a:ea typeface="Microsoft JhengHei" panose="020B0604030504040204" pitchFamily="34" charset="-120"/>
              </a:rPr>
              <a:t>VBF H(bb)𝛾: </a:t>
            </a:r>
            <a:r>
              <a:rPr lang="en-US" sz="2000" dirty="0">
                <a:solidFill>
                  <a:schemeClr val="accent2"/>
                </a:solidFill>
              </a:rPr>
              <a:t>first ATLAS result (ever)</a:t>
            </a:r>
            <a:endParaRPr lang="en-US" altLang="zh-CN" sz="20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  <a:p>
            <a:pPr lvl="1"/>
            <a:r>
              <a:rPr lang="en-US" altLang="zh-CN" sz="2100" dirty="0">
                <a:solidFill>
                  <a:srgbClr val="0099FF"/>
                </a:solidFill>
                <a:ea typeface="Microsoft JhengHei" panose="020B0604030504040204" pitchFamily="34" charset="-120"/>
              </a:rPr>
              <a:t>VH(bb) : </a:t>
            </a:r>
            <a:r>
              <a:rPr lang="en-US" sz="2100" dirty="0"/>
              <a:t>observed (expected ) significance: </a:t>
            </a:r>
            <a:r>
              <a:rPr lang="en-US" sz="2100" dirty="0" smtClean="0"/>
              <a:t>3.5 </a:t>
            </a:r>
            <a:r>
              <a:rPr lang="mr-IN" sz="2000" dirty="0" err="1"/>
              <a:t>σ</a:t>
            </a:r>
            <a:r>
              <a:rPr lang="en-US" sz="2100" dirty="0" smtClean="0"/>
              <a:t>(3.0</a:t>
            </a:r>
            <a:r>
              <a:rPr lang="mr-IN" sz="2000" dirty="0" smtClean="0"/>
              <a:t> </a:t>
            </a:r>
            <a:r>
              <a:rPr lang="mr-IN" sz="2000" dirty="0" err="1"/>
              <a:t>σ</a:t>
            </a:r>
            <a:r>
              <a:rPr lang="en-US" sz="2100" dirty="0" smtClean="0"/>
              <a:t>) </a:t>
            </a:r>
            <a:endParaRPr lang="en-US" sz="2100" dirty="0"/>
          </a:p>
          <a:p>
            <a:pPr lvl="1"/>
            <a:r>
              <a:rPr lang="en-US" sz="2100" dirty="0"/>
              <a:t>Combination of VBF and VH is likely to reach 5 </a:t>
            </a:r>
            <a:r>
              <a:rPr lang="en-US" sz="2100" dirty="0" err="1" smtClean="0"/>
              <a:t>σ</a:t>
            </a:r>
            <a:r>
              <a:rPr lang="en-US" sz="2100" dirty="0" smtClean="0"/>
              <a:t> with full run 2 data</a:t>
            </a:r>
            <a:endParaRPr lang="en-US" sz="2100" dirty="0"/>
          </a:p>
          <a:p>
            <a:pPr lvl="1"/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VBF H(WW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)</a:t>
            </a:r>
          </a:p>
          <a:p>
            <a:pPr lvl="1"/>
            <a:r>
              <a:rPr lang="en-US" sz="2000" dirty="0"/>
              <a:t>observed (expected ) significance </a:t>
            </a:r>
            <a:r>
              <a:rPr lang="en-US" sz="2000" dirty="0" smtClean="0"/>
              <a:t> 1.9</a:t>
            </a:r>
            <a:r>
              <a:rPr lang="mr-IN" sz="2000" dirty="0" err="1"/>
              <a:t>σ</a:t>
            </a:r>
            <a:r>
              <a:rPr lang="mr-IN" sz="2000" dirty="0"/>
              <a:t> (1.2σ) </a:t>
            </a:r>
            <a:r>
              <a:rPr lang="en-US" sz="2000" dirty="0"/>
              <a:t>with 5.8 </a:t>
            </a:r>
            <a:r>
              <a:rPr lang="mr-IN" sz="2000" dirty="0"/>
              <a:t>fb</a:t>
            </a:r>
            <a:r>
              <a:rPr lang="mr-IN" sz="2000" baseline="30000" dirty="0"/>
              <a:t>-1</a:t>
            </a:r>
            <a:r>
              <a:rPr lang="mr-IN" sz="2000" dirty="0"/>
              <a:t> </a:t>
            </a:r>
            <a:r>
              <a:rPr lang="en-US" sz="2000" dirty="0" smtClean="0"/>
              <a:t>data</a:t>
            </a:r>
          </a:p>
          <a:p>
            <a:pPr lvl="1"/>
            <a:r>
              <a:rPr lang="en-US" sz="2000" dirty="0" smtClean="0"/>
              <a:t>Likely to reach 3</a:t>
            </a:r>
            <a:r>
              <a:rPr lang="mr-IN" sz="2000" dirty="0" err="1" smtClean="0"/>
              <a:t>σ</a:t>
            </a:r>
            <a:r>
              <a:rPr lang="en-US" sz="2000" dirty="0" smtClean="0"/>
              <a:t> ~4</a:t>
            </a:r>
            <a:r>
              <a:rPr lang="mr-IN" sz="2000" dirty="0" err="1" smtClean="0"/>
              <a:t>σ</a:t>
            </a:r>
            <a:r>
              <a:rPr lang="en-US" sz="2000" dirty="0" smtClean="0"/>
              <a:t> with full run 2 data </a:t>
            </a:r>
            <a:endParaRPr lang="en-US" sz="2000" dirty="0"/>
          </a:p>
          <a:p>
            <a:pPr lvl="1"/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Introduction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09675"/>
            <a:ext cx="8229600" cy="487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Introduce a new channel in VBF H-&gt;bb </a:t>
            </a:r>
          </a:p>
          <a:p>
            <a:pPr eaLnBrk="1" hangingPunct="1"/>
            <a:r>
              <a:rPr lang="en-US">
                <a:latin typeface="Arial" charset="0"/>
              </a:rPr>
              <a:t>pp-&gt;h(bb) jj +γ  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Measurement of bbH and WWH coupling 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By requiring a central photon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S/B ratio is much better than VBF H-&gt;bb 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Help to do trigger the events</a:t>
            </a:r>
          </a:p>
          <a:p>
            <a:pPr lvl="1" eaLnBrk="1" hangingPunct="1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46475"/>
            <a:ext cx="3846513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745038" y="563563"/>
            <a:ext cx="3941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Inspired by </a:t>
            </a:r>
            <a:r>
              <a:rPr lang="sv-SE"/>
              <a:t> Barbara Mele’s paper </a:t>
            </a:r>
            <a:endParaRPr lang="en-US"/>
          </a:p>
          <a:p>
            <a:r>
              <a:rPr lang="en-US"/>
              <a:t>http://arxiv.org/abs/hep-ph/0702119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65D21-B750-F744-8927-4CAB7B92B5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</a:t>
            </a:r>
            <a:r>
              <a:rPr lang="en-US" dirty="0"/>
              <a:t>­-bottom Yukawa </a:t>
            </a:r>
            <a:r>
              <a:rPr lang="en-US" dirty="0" smtClean="0"/>
              <a:t>couplings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dirty="0" err="1"/>
              <a:t>→bb</a:t>
            </a:r>
            <a:r>
              <a:rPr lang="en-US" dirty="0"/>
              <a:t> has the largest </a:t>
            </a:r>
            <a:r>
              <a:rPr lang="en-US" dirty="0" smtClean="0"/>
              <a:t>branching </a:t>
            </a:r>
            <a:r>
              <a:rPr lang="en-US" dirty="0"/>
              <a:t>ratio </a:t>
            </a:r>
            <a:r>
              <a:rPr lang="mr-IN" dirty="0"/>
              <a:t>(</a:t>
            </a:r>
            <a:r>
              <a:rPr lang="en-US" dirty="0"/>
              <a:t>~</a:t>
            </a:r>
            <a:r>
              <a:rPr lang="mr-IN" dirty="0"/>
              <a:t>58</a:t>
            </a:r>
            <a:r>
              <a:rPr lang="mr-IN" dirty="0" smtClean="0"/>
              <a:t>%)</a:t>
            </a:r>
            <a:endParaRPr lang="en-US" dirty="0" smtClean="0"/>
          </a:p>
          <a:p>
            <a:r>
              <a:rPr lang="en-US" dirty="0"/>
              <a:t>Evidence of fermionic decays in Run 1: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371730"/>
            <a:ext cx="3008591" cy="2322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98837"/>
            <a:ext cx="3295790" cy="34463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96552" y="2196356"/>
            <a:ext cx="4240263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200" lvl="1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→ </a:t>
            </a:r>
            <a:r>
              <a:rPr lang="en-US" sz="2000" dirty="0">
                <a:solidFill>
                  <a:srgbClr val="FF0000"/>
                </a:solidFill>
              </a:rPr>
              <a:t>bb: 2.6σ (expected 3.7σ)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27188"/>
              </p:ext>
            </p:extLst>
          </p:nvPr>
        </p:nvGraphicFramePr>
        <p:xfrm>
          <a:off x="3821947" y="4718107"/>
          <a:ext cx="5251527" cy="183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56"/>
                <a:gridCol w="2155371"/>
                <a:gridCol w="1828800"/>
              </a:tblGrid>
              <a:tr h="5449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channel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Reference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Integrated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Lumiosity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VH(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</a:rPr>
                        <a:t>bb̄ 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arXiv:1708.03299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 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 (</a:t>
                      </a:r>
                      <a:r>
                        <a:rPr lang="en-US" baseline="0" dirty="0" smtClean="0"/>
                        <a:t> 13TeV)</a:t>
                      </a:r>
                      <a:endParaRPr lang="en-US" dirty="0"/>
                    </a:p>
                  </a:txBody>
                  <a:tcPr/>
                </a:tc>
              </a:tr>
              <a:tr h="65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</a:rPr>
                        <a:t>VBF H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ea typeface="Microsoft JhengHei" panose="020B0604030504040204" pitchFamily="34" charset="-120"/>
                        </a:rPr>
                        <a:t>(bb)𝛾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b="1" dirty="0" smtClean="0">
                          <a:latin typeface="CenturySchoolbook" charset="0"/>
                        </a:rPr>
                        <a:t>ATLAS-CONF-2016-0</a:t>
                      </a:r>
                      <a:r>
                        <a:rPr lang="en-US" sz="1200" b="1" dirty="0" smtClean="0">
                          <a:latin typeface="CenturySchoolbook" charset="0"/>
                        </a:rPr>
                        <a:t>63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12.5 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 (</a:t>
                      </a:r>
                      <a:r>
                        <a:rPr lang="en-US" baseline="0" dirty="0" smtClean="0"/>
                        <a:t> 13TeV)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84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40" y="1472259"/>
            <a:ext cx="7904269" cy="4640122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Arial Narrow"/>
              </a:rPr>
              <a:t>Signal samples </a:t>
            </a:r>
            <a:r>
              <a:rPr lang="en-US" b="1" dirty="0" smtClean="0"/>
              <a:t>(</a:t>
            </a:r>
            <a:r>
              <a:rPr lang="en-US" dirty="0">
                <a:cs typeface="Arial Narrow"/>
              </a:rPr>
              <a:t>VBF H(-&gt;bb)</a:t>
            </a:r>
            <a:r>
              <a:rPr lang="en-US" dirty="0" smtClean="0">
                <a:cs typeface="Arial Narrow"/>
              </a:rPr>
              <a:t>+</a:t>
            </a:r>
            <a:r>
              <a:rPr lang="en-US" dirty="0" err="1" smtClean="0">
                <a:cs typeface="Arial Narrow"/>
              </a:rPr>
              <a:t>γ</a:t>
            </a:r>
            <a:r>
              <a:rPr lang="en-US" b="1" dirty="0" smtClean="0"/>
              <a:t>)</a:t>
            </a:r>
            <a:r>
              <a:rPr lang="en-US" b="1" dirty="0"/>
              <a:t>: </a:t>
            </a:r>
            <a:endParaRPr lang="en-US" b="1" dirty="0" smtClean="0"/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  <a:endParaRPr lang="en-US" b="1" dirty="0" smtClean="0"/>
          </a:p>
          <a:p>
            <a:r>
              <a:rPr lang="en-US" dirty="0" smtClean="0">
                <a:cs typeface="Arial Narrow"/>
              </a:rPr>
              <a:t>Z(bb)</a:t>
            </a:r>
            <a:r>
              <a:rPr lang="en-US" dirty="0" err="1" smtClean="0">
                <a:cs typeface="Arial Narrow"/>
              </a:rPr>
              <a:t>γ+jets</a:t>
            </a:r>
            <a:r>
              <a:rPr lang="en-US" dirty="0" smtClean="0">
                <a:cs typeface="Arial Narrow"/>
              </a:rPr>
              <a:t> (resonance </a:t>
            </a:r>
            <a:r>
              <a:rPr lang="en-US" dirty="0">
                <a:cs typeface="Arial Narrow"/>
              </a:rPr>
              <a:t>background </a:t>
            </a:r>
            <a:r>
              <a:rPr lang="en-US" dirty="0" smtClean="0">
                <a:cs typeface="Arial Narrow"/>
              </a:rPr>
              <a:t>)</a:t>
            </a:r>
          </a:p>
          <a:p>
            <a:pPr lvl="1"/>
            <a:r>
              <a:rPr lang="en-US" dirty="0">
                <a:cs typeface="Arial Narrow"/>
              </a:rPr>
              <a:t>EWK VBF H(-&gt;bb)+</a:t>
            </a:r>
            <a:r>
              <a:rPr lang="en-US" dirty="0" err="1" smtClean="0">
                <a:cs typeface="Arial Narrow"/>
              </a:rPr>
              <a:t>γ</a:t>
            </a:r>
            <a:r>
              <a:rPr lang="en-US" dirty="0" smtClean="0">
                <a:cs typeface="Arial Narrow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  <a:endParaRPr lang="en-US" dirty="0">
              <a:cs typeface="Arial Narrow"/>
            </a:endParaRPr>
          </a:p>
          <a:p>
            <a:pPr lvl="1"/>
            <a:r>
              <a:rPr lang="en-US" dirty="0">
                <a:cs typeface="Arial Narrow"/>
              </a:rPr>
              <a:t>QCD</a:t>
            </a:r>
            <a:r>
              <a:rPr lang="en-US" b="1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VBF H(-&gt;bb)+</a:t>
            </a:r>
            <a:r>
              <a:rPr lang="en-US" dirty="0" err="1" smtClean="0">
                <a:cs typeface="Arial Narrow"/>
              </a:rPr>
              <a:t>γ</a:t>
            </a:r>
            <a:endParaRPr lang="en-US" dirty="0" smtClean="0">
              <a:cs typeface="Arial Narrow"/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Pythia8</a:t>
            </a:r>
            <a:endParaRPr lang="en-US" b="1" dirty="0"/>
          </a:p>
          <a:p>
            <a:pPr marL="0" indent="0">
              <a:buNone/>
            </a:pPr>
            <a:endParaRPr lang="en-US" dirty="0">
              <a:cs typeface="Arial Narrow"/>
            </a:endParaRPr>
          </a:p>
          <a:p>
            <a:pPr marL="182880" lvl="1"/>
            <a:r>
              <a:rPr lang="en-US" dirty="0">
                <a:cs typeface="Arial Narrow"/>
              </a:rPr>
              <a:t>QCD </a:t>
            </a:r>
            <a:r>
              <a:rPr lang="en-US" dirty="0" err="1">
                <a:cs typeface="Arial Narrow"/>
              </a:rPr>
              <a:t>γbb+jets</a:t>
            </a:r>
            <a:r>
              <a:rPr lang="en-US" dirty="0">
                <a:cs typeface="Arial Narrow"/>
              </a:rPr>
              <a:t> </a:t>
            </a:r>
            <a:r>
              <a:rPr lang="en-US" dirty="0" smtClean="0">
                <a:cs typeface="Arial Narrow"/>
              </a:rPr>
              <a:t>(Non resonance background 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generated </a:t>
            </a:r>
            <a:r>
              <a:rPr lang="en-US" dirty="0">
                <a:solidFill>
                  <a:srgbClr val="0000FF"/>
                </a:solidFill>
              </a:rPr>
              <a:t>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For MVA training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>
              <a:cs typeface="Arial Narrow"/>
            </a:endParaRPr>
          </a:p>
          <a:p>
            <a:pPr lvl="1"/>
            <a:endParaRPr lang="en-US" dirty="0" smtClean="0"/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266"/>
            <a:ext cx="8229600" cy="990600"/>
          </a:xfrm>
        </p:spPr>
        <p:txBody>
          <a:bodyPr/>
          <a:lstStyle/>
          <a:p>
            <a:r>
              <a:rPr lang="en-US" dirty="0" smtClean="0"/>
              <a:t>Trigger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08001"/>
            <a:ext cx="90170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Threshold for single photon trigger and 4jets triggers are high.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Single photon: trigger EF_g120_loose  (ET&gt;120GeV. too high 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General 4jet triggers : ET&gt;100GeV (too high) </a:t>
            </a:r>
          </a:p>
          <a:p>
            <a:r>
              <a:rPr lang="en-US" dirty="0" smtClean="0"/>
              <a:t>Dedicated trigger developed in 2015 for this analysis.</a:t>
            </a:r>
            <a:endParaRPr lang="en-US" dirty="0"/>
          </a:p>
          <a:p>
            <a:r>
              <a:rPr lang="en-US" dirty="0" smtClean="0"/>
              <a:t>Analysis is mainly based on VBF0b trigger.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L1 item : L1EM22VHI  (trigger on EM object with ET&gt;22GeV)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HLT :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Medium ID photon, </a:t>
            </a:r>
            <a:r>
              <a:rPr lang="en-US" dirty="0" err="1" smtClean="0">
                <a:solidFill>
                  <a:srgbClr val="0000FF"/>
                </a:solidFill>
              </a:rPr>
              <a:t>pT</a:t>
            </a:r>
            <a:r>
              <a:rPr lang="en-US" dirty="0" smtClean="0">
                <a:solidFill>
                  <a:srgbClr val="0000FF"/>
                </a:solidFill>
              </a:rPr>
              <a:t> &gt;25GeV 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4 HLT jets </a:t>
            </a:r>
            <a:r>
              <a:rPr lang="en-US" dirty="0" err="1" smtClean="0">
                <a:solidFill>
                  <a:srgbClr val="0000FF"/>
                </a:solidFill>
              </a:rPr>
              <a:t>pT</a:t>
            </a:r>
            <a:r>
              <a:rPr lang="en-US" dirty="0" smtClean="0">
                <a:solidFill>
                  <a:srgbClr val="0000FF"/>
                </a:solidFill>
              </a:rPr>
              <a:t> &gt;35GeV, |eta|&lt;4.9 </a:t>
            </a: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Mjj</a:t>
            </a:r>
            <a:r>
              <a:rPr lang="en-US" dirty="0" smtClean="0">
                <a:solidFill>
                  <a:srgbClr val="0000FF"/>
                </a:solidFill>
              </a:rPr>
              <a:t>&gt;700GeV 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1688" y="4861379"/>
          <a:ext cx="8922312" cy="128779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49500"/>
                <a:gridCol w="5802239"/>
                <a:gridCol w="1970573"/>
              </a:tblGrid>
              <a:tr h="569659">
                <a:tc>
                  <a:txBody>
                    <a:bodyPr/>
                    <a:lstStyle/>
                    <a:p>
                      <a:r>
                        <a:rPr lang="en-US" dirty="0" smtClean="0"/>
                        <a:t>Nick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d </a:t>
                      </a:r>
                      <a:r>
                        <a:rPr lang="en-US" baseline="0" dirty="0" err="1" smtClean="0"/>
                        <a:t>lumiosity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7711">
                <a:tc>
                  <a:txBody>
                    <a:bodyPr/>
                    <a:lstStyle/>
                    <a:p>
                      <a:r>
                        <a:rPr lang="en-US" dirty="0" smtClean="0"/>
                        <a:t>VBF0b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HLT_g25_medium_L1EM22VHI_4j35_0eta490_invm700 </a:t>
                      </a:r>
                      <a:endParaRPr lang="de-DE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fb-1 (2015)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10.1 fb-1 (2016)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80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900"/>
          </a:xfrm>
        </p:spPr>
        <p:txBody>
          <a:bodyPr/>
          <a:lstStyle/>
          <a:p>
            <a:r>
              <a:rPr lang="en-US" dirty="0" smtClean="0"/>
              <a:t>How to Identify b quark jets in ATLAS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4220369"/>
            <a:ext cx="8229600" cy="4525962"/>
          </a:xfrm>
        </p:spPr>
        <p:txBody>
          <a:bodyPr/>
          <a:lstStyle/>
          <a:p>
            <a:r>
              <a:rPr lang="en-US" altLang="zh-CN" dirty="0" smtClean="0"/>
              <a:t>Two ways to </a:t>
            </a:r>
            <a:r>
              <a:rPr lang="en-US" dirty="0"/>
              <a:t>Identify b </a:t>
            </a:r>
            <a:r>
              <a:rPr lang="en-US" dirty="0" smtClean="0"/>
              <a:t>jets </a:t>
            </a:r>
            <a:endParaRPr lang="en-US" altLang="zh-CN" dirty="0" smtClean="0"/>
          </a:p>
          <a:p>
            <a:pPr lvl="1"/>
            <a:r>
              <a:rPr lang="en-US" dirty="0" smtClean="0"/>
              <a:t>impact parameters</a:t>
            </a:r>
          </a:p>
          <a:p>
            <a:pPr lvl="1"/>
            <a:r>
              <a:rPr lang="en-US" dirty="0" smtClean="0"/>
              <a:t>secondary vertex from B decay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685" y="727475"/>
            <a:ext cx="4006041" cy="2710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94" y="2171916"/>
            <a:ext cx="4455514" cy="4338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310" y="3598108"/>
            <a:ext cx="3586450" cy="32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72" y="2544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each systematics </a:t>
            </a:r>
            <a:br>
              <a:rPr lang="en-US" dirty="0" smtClean="0"/>
            </a:b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3000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178" y="1479034"/>
            <a:ext cx="734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Non-resonance background </a:t>
            </a:r>
            <a:r>
              <a:rPr lang="en-US" dirty="0" smtClean="0"/>
              <a:t>systematics is the leading systematics.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36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r>
              <a:rPr lang="en-US" dirty="0"/>
              <a:t>MVA Input </a:t>
            </a:r>
            <a:r>
              <a:rPr lang="en-US" dirty="0" err="1" smtClean="0"/>
              <a:t>varialbe</a:t>
            </a:r>
            <a:r>
              <a:rPr lang="en-US" dirty="0" smtClean="0"/>
              <a:t>: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soft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15" y="620688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 QCD activity in rapidity gap of two VBF jets for VBF signature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9" y="1755004"/>
            <a:ext cx="4777646" cy="3659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" y="1052736"/>
            <a:ext cx="9144000" cy="566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24" y="4089011"/>
            <a:ext cx="1655427" cy="49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015" y="1714468"/>
            <a:ext cx="4246794" cy="41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8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Major Background process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QCD </a:t>
            </a:r>
            <a:r>
              <a:rPr lang="en-US" dirty="0" err="1">
                <a:latin typeface="Arial" charset="0"/>
              </a:rPr>
              <a:t>pbbjj</a:t>
            </a:r>
            <a:r>
              <a:rPr lang="en-US" dirty="0">
                <a:latin typeface="Arial" charset="0"/>
              </a:rPr>
              <a:t> +</a:t>
            </a:r>
            <a:r>
              <a:rPr lang="en-US" dirty="0" err="1">
                <a:latin typeface="Arial" charset="0"/>
              </a:rPr>
              <a:t>γ</a:t>
            </a:r>
            <a:r>
              <a:rPr lang="en-US" dirty="0">
                <a:latin typeface="Arial" charset="0"/>
              </a:rPr>
              <a:t> production   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2036374"/>
            <a:ext cx="7778377" cy="48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13658" y="1390262"/>
            <a:ext cx="3941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Inspired by </a:t>
            </a:r>
            <a:r>
              <a:rPr lang="sv-SE" dirty="0"/>
              <a:t> Barbara </a:t>
            </a:r>
            <a:r>
              <a:rPr lang="sv-SE" dirty="0" err="1"/>
              <a:t>Mele’s</a:t>
            </a:r>
            <a:r>
              <a:rPr lang="sv-SE" dirty="0"/>
              <a:t> paper 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arxiv.org</a:t>
            </a:r>
            <a:r>
              <a:rPr lang="en-US" dirty="0"/>
              <a:t>/abs/</a:t>
            </a:r>
            <a:r>
              <a:rPr lang="en-US" dirty="0" err="1"/>
              <a:t>hep-ph</a:t>
            </a:r>
            <a:r>
              <a:rPr lang="en-US" dirty="0"/>
              <a:t>/0702119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65D21-B750-F744-8927-4CAB7B92B53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0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pre-selection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7" b="-116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MVA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640"/>
            <a:ext cx="8229600" cy="15364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BDT training samples:</a:t>
            </a:r>
          </a:p>
          <a:p>
            <a:pPr lvl="1"/>
            <a:r>
              <a:rPr lang="en-US" dirty="0" smtClean="0"/>
              <a:t>signal: HbbjjaSM125 (direct tag)</a:t>
            </a:r>
          </a:p>
          <a:p>
            <a:pPr lvl="1"/>
            <a:r>
              <a:rPr lang="en-US" dirty="0" smtClean="0"/>
              <a:t>background: </a:t>
            </a:r>
            <a:r>
              <a:rPr lang="en-US" dirty="0" err="1" smtClean="0"/>
              <a:t>NonResbbjja</a:t>
            </a:r>
            <a:r>
              <a:rPr lang="en-US" dirty="0" smtClean="0"/>
              <a:t> (truth tag)</a:t>
            </a:r>
          </a:p>
          <a:p>
            <a:endParaRPr lang="en-US" dirty="0" smtClean="0"/>
          </a:p>
          <a:p>
            <a:r>
              <a:rPr lang="en-US" dirty="0" smtClean="0"/>
              <a:t>11 BDT input variables: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92799" y="2645307"/>
          <a:ext cx="8395696" cy="33219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98099"/>
                <a:gridCol w="6397597"/>
              </a:tblGrid>
              <a:tr h="445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/>
                </a:tc>
              </a:tr>
              <a:tr h="65009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dRB1Ph, dRB2Ph, dRJ1Ph, dRJ2Ph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angular separation between the selected jets and the photon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mJJ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dEtaJJ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kinematics of the VBF jets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WidthJ1, WidthJ2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calorimeter jet width of the VBF jets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pTBal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 balancing variable for selected final state objects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cenPhJJ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centrality of the photon with</a:t>
                      </a:r>
                      <a:r>
                        <a:rPr lang="en-US" sz="1600" baseline="0" dirty="0" smtClean="0"/>
                        <a:t> respect to </a:t>
                      </a:r>
                      <a:r>
                        <a:rPr lang="en-US" sz="1600" dirty="0" smtClean="0"/>
                        <a:t>the VBF jets</a:t>
                      </a:r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HT_soft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scalar sum </a:t>
                      </a:r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 of the soft </a:t>
                      </a:r>
                      <a:r>
                        <a:rPr lang="en-US" sz="1600" dirty="0" err="1" smtClean="0"/>
                        <a:t>TrkJets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&gt;7GeV)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279" y="1878905"/>
            <a:ext cx="2643306" cy="766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927" y="1088469"/>
            <a:ext cx="3666568" cy="6936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4760"/>
            <a:ext cx="8229600" cy="990600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Fit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20" y="1196752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H+</a:t>
            </a:r>
            <a:r>
              <a:rPr lang="el-GR" dirty="0"/>
              <a:t>γ</a:t>
            </a:r>
            <a:r>
              <a:rPr lang="en-US" dirty="0"/>
              <a:t> fit configuration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</a:t>
            </a:r>
            <a:r>
              <a:rPr lang="en-US" dirty="0" err="1" smtClean="0">
                <a:solidFill>
                  <a:srgbClr val="0000FF"/>
                </a:solidFill>
              </a:rPr>
              <a:t>μ</a:t>
            </a:r>
            <a:r>
              <a:rPr lang="en-US" baseline="-25000" dirty="0" err="1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parameter of interest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and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3366FF"/>
                </a:solidFill>
              </a:rPr>
              <a:t>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from MC predictions</a:t>
            </a:r>
            <a:endParaRPr lang="en-US" dirty="0" smtClean="0">
              <a:solidFill>
                <a:srgbClr val="0000FF"/>
              </a:solidFill>
              <a:cs typeface="Arial Narrow"/>
            </a:endParaRPr>
          </a:p>
          <a:p>
            <a:pPr lvl="2"/>
            <a:r>
              <a:rPr lang="en-US" dirty="0" smtClean="0">
                <a:solidFill>
                  <a:srgbClr val="FF6600"/>
                </a:solidFill>
                <a:cs typeface="Arial Narrow"/>
              </a:rPr>
              <a:t>The normalization of are from MC simulation.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Non-resonance background is fitted as 2</a:t>
            </a:r>
            <a:r>
              <a:rPr lang="en-US" baseline="30000" dirty="0" smtClean="0">
                <a:solidFill>
                  <a:srgbClr val="0000FF"/>
                </a:solidFill>
                <a:cs typeface="Arial Narrow"/>
              </a:rPr>
              <a:t>nd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 order polynomial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Z+</a:t>
            </a:r>
            <a:r>
              <a:rPr lang="el-GR" dirty="0"/>
              <a:t>γ</a:t>
            </a:r>
            <a:r>
              <a:rPr lang="en-US" dirty="0" smtClean="0"/>
              <a:t> fit configuration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EWK Z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and QCD 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Z(bb)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are considered as signal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and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H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is normalization from MC simulation </a:t>
            </a:r>
          </a:p>
          <a:p>
            <a:pPr lvl="1"/>
            <a:r>
              <a:rPr lang="en-US" dirty="0">
                <a:solidFill>
                  <a:srgbClr val="0000FF"/>
                </a:solidFill>
                <a:cs typeface="Arial Narrow"/>
              </a:rPr>
              <a:t>Non-resonance background is fitted as 2</a:t>
            </a:r>
            <a:r>
              <a:rPr lang="en-US" baseline="30000" dirty="0">
                <a:solidFill>
                  <a:srgbClr val="0000FF"/>
                </a:solidFill>
                <a:cs typeface="Arial Narrow"/>
              </a:rPr>
              <a:t>nd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order polynomial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1" y="5496996"/>
            <a:ext cx="8531559" cy="8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7020"/>
            <a:ext cx="8229600" cy="990600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baseline="-25000" dirty="0" smtClean="0"/>
              <a:t> </a:t>
            </a:r>
            <a:r>
              <a:rPr lang="en-US" dirty="0" smtClean="0"/>
              <a:t>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4044" y="1199635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Medium BDT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95792" y="119963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 BDT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905" y="130577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Low BDT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104"/>
            <a:ext cx="2846257" cy="279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107" y="1675104"/>
            <a:ext cx="2832274" cy="279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957" y="1675104"/>
            <a:ext cx="3065150" cy="290730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403118" y="4444988"/>
          <a:ext cx="6096000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BDT categories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mBB</a:t>
                      </a:r>
                      <a:r>
                        <a:rPr lang="en-US" baseline="0" dirty="0" smtClean="0"/>
                        <a:t> fit range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&lt; 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</a:t>
                      </a:r>
                      <a:r>
                        <a:rPr lang="en-US" baseline="0" dirty="0" smtClean="0"/>
                        <a:t> 450] </a:t>
                      </a:r>
                      <a:r>
                        <a:rPr lang="en-US" baseline="0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</a:t>
                      </a:r>
                      <a:r>
                        <a:rPr lang="en-US" baseline="0" dirty="0" smtClean="0"/>
                        <a:t> &lt; BDT &lt;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 350]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&gt;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 250]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55389" y="830303"/>
            <a:ext cx="7264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Mbb</a:t>
            </a:r>
            <a:r>
              <a:rPr lang="en-US" sz="2000" dirty="0">
                <a:solidFill>
                  <a:srgbClr val="0000FF"/>
                </a:solidFill>
              </a:rPr>
              <a:t> fit with 3 category : high/medium/low BDT region</a:t>
            </a:r>
          </a:p>
        </p:txBody>
      </p:sp>
    </p:spTree>
    <p:extLst>
      <p:ext uri="{BB962C8B-B14F-4D97-AF65-F5344CB8AC3E}">
        <p14:creationId xmlns:p14="http://schemas.microsoft.com/office/powerpoint/2010/main" val="115335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900"/>
          </a:xfrm>
        </p:spPr>
        <p:txBody>
          <a:bodyPr/>
          <a:lstStyle/>
          <a:p>
            <a:r>
              <a:rPr lang="en-US" dirty="0" smtClean="0"/>
              <a:t>How to Identify b quark jets in ATLAS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286"/>
            <a:ext cx="8229600" cy="4525962"/>
          </a:xfrm>
        </p:spPr>
        <p:txBody>
          <a:bodyPr/>
          <a:lstStyle/>
          <a:p>
            <a:r>
              <a:rPr lang="en-US" altLang="zh-CN" dirty="0" smtClean="0"/>
              <a:t>Two ways to </a:t>
            </a:r>
            <a:r>
              <a:rPr lang="en-US" dirty="0"/>
              <a:t>Identify b </a:t>
            </a:r>
            <a:r>
              <a:rPr lang="en-US" dirty="0" smtClean="0"/>
              <a:t>jets </a:t>
            </a:r>
            <a:endParaRPr lang="en-US" altLang="zh-CN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impact parameters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secondary vertex from B decay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64904"/>
            <a:ext cx="3549607" cy="345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28" y="2614014"/>
            <a:ext cx="4544798" cy="30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91" y="-119966"/>
            <a:ext cx="8229600" cy="990600"/>
          </a:xfrm>
        </p:spPr>
        <p:txBody>
          <a:bodyPr/>
          <a:lstStyle/>
          <a:p>
            <a:r>
              <a:rPr lang="en-US" dirty="0" smtClean="0"/>
              <a:t>Result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7291" y="76584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H+</a:t>
            </a:r>
            <a:r>
              <a:rPr lang="el-GR" dirty="0"/>
              <a:t>γ</a:t>
            </a:r>
            <a:r>
              <a:rPr lang="en-US" dirty="0"/>
              <a:t> fit configuration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</a:t>
            </a:r>
            <a:r>
              <a:rPr lang="en-US" dirty="0" err="1" smtClean="0">
                <a:solidFill>
                  <a:srgbClr val="0000FF"/>
                </a:solidFill>
              </a:rPr>
              <a:t>μ</a:t>
            </a:r>
            <a:r>
              <a:rPr lang="en-US" baseline="-25000" dirty="0" err="1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parameter of interest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normalization </a:t>
            </a:r>
            <a:r>
              <a:rPr lang="en-US" dirty="0" smtClean="0">
                <a:solidFill>
                  <a:srgbClr val="3366FF"/>
                </a:solidFill>
              </a:rPr>
              <a:t>and </a:t>
            </a:r>
            <a:r>
              <a:rPr lang="en-US" dirty="0">
                <a:solidFill>
                  <a:srgbClr val="3366FF"/>
                </a:solidFill>
              </a:rPr>
              <a:t>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/>
          </a:p>
          <a:p>
            <a:r>
              <a:rPr lang="en-US" dirty="0" smtClean="0"/>
              <a:t>Z+</a:t>
            </a:r>
            <a:r>
              <a:rPr lang="el-GR" dirty="0"/>
              <a:t>γ</a:t>
            </a:r>
            <a:r>
              <a:rPr lang="en-US" dirty="0" smtClean="0"/>
              <a:t> fit configuration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EWK Z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and QCD 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Z(bb)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are signal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normalization and </a:t>
            </a:r>
            <a:r>
              <a:rPr lang="en-US" dirty="0" smtClean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708821"/>
            <a:ext cx="9144000" cy="2723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9734" y="440442"/>
            <a:ext cx="262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ATLAS-CONF-2016-063</a:t>
            </a:r>
          </a:p>
        </p:txBody>
      </p:sp>
    </p:spTree>
    <p:extLst>
      <p:ext uri="{BB962C8B-B14F-4D97-AF65-F5344CB8AC3E}">
        <p14:creationId xmlns:p14="http://schemas.microsoft.com/office/powerpoint/2010/main" val="228644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03"/>
            <a:ext cx="8229600" cy="990600"/>
          </a:xfrm>
        </p:spPr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42" y="1133402"/>
            <a:ext cx="9132916" cy="5402980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uncertainties for </a:t>
            </a:r>
            <a:r>
              <a:rPr lang="en-US" dirty="0" err="1" smtClean="0"/>
              <a:t>H+gamma</a:t>
            </a:r>
            <a:r>
              <a:rPr lang="en-US" dirty="0" smtClean="0"/>
              <a:t> and </a:t>
            </a:r>
            <a:r>
              <a:rPr lang="en-US" dirty="0" err="1" smtClean="0"/>
              <a:t>Z+gamma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QCD scale systematics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Parton shower systematics</a:t>
            </a:r>
          </a:p>
          <a:p>
            <a:r>
              <a:rPr lang="en-US" dirty="0" smtClean="0"/>
              <a:t>Non-resonance background systematics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Statistics in </a:t>
            </a:r>
            <a:r>
              <a:rPr lang="en-US" dirty="0" err="1" smtClean="0">
                <a:solidFill>
                  <a:srgbClr val="FF0000"/>
                </a:solidFill>
              </a:rPr>
              <a:t>mbb</a:t>
            </a:r>
            <a:r>
              <a:rPr lang="en-US" dirty="0" smtClean="0">
                <a:solidFill>
                  <a:srgbClr val="FF0000"/>
                </a:solidFill>
              </a:rPr>
              <a:t> sideband region</a:t>
            </a:r>
          </a:p>
          <a:p>
            <a:r>
              <a:rPr lang="en-US" dirty="0" smtClean="0"/>
              <a:t>Experimental uncertainties</a:t>
            </a:r>
          </a:p>
          <a:p>
            <a:pPr marL="457200" lvl="2"/>
            <a:r>
              <a:rPr lang="en-US" dirty="0" smtClean="0">
                <a:solidFill>
                  <a:srgbClr val="FF0000"/>
                </a:solidFill>
              </a:rPr>
              <a:t>Jet systematics </a:t>
            </a:r>
            <a:r>
              <a:rPr lang="en-US" dirty="0" smtClean="0"/>
              <a:t>(</a:t>
            </a:r>
            <a:r>
              <a:rPr lang="en-US" sz="1800" dirty="0" smtClean="0">
                <a:solidFill>
                  <a:srgbClr val="3366FF"/>
                </a:solidFill>
              </a:rPr>
              <a:t>Jet energy scale) </a:t>
            </a:r>
            <a:endParaRPr lang="en-US" sz="1800" dirty="0">
              <a:solidFill>
                <a:srgbClr val="3366FF"/>
              </a:solidFill>
            </a:endParaRPr>
          </a:p>
          <a:p>
            <a:pPr marL="457200" lvl="2"/>
            <a:r>
              <a:rPr lang="en-US" dirty="0" smtClean="0"/>
              <a:t>B-tagging efficiency </a:t>
            </a:r>
            <a:r>
              <a:rPr lang="en-US" dirty="0"/>
              <a:t>systematics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15" y="93468"/>
            <a:ext cx="8229600" cy="990600"/>
          </a:xfrm>
        </p:spPr>
        <p:txBody>
          <a:bodyPr/>
          <a:lstStyle/>
          <a:p>
            <a:r>
              <a:rPr lang="en-US" dirty="0" smtClean="0"/>
              <a:t>Analysis </a:t>
            </a:r>
            <a:r>
              <a:rPr lang="hu-HU" dirty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886"/>
            <a:ext cx="8229600" cy="4876800"/>
          </a:xfrm>
        </p:spPr>
        <p:txBody>
          <a:bodyPr/>
          <a:lstStyle/>
          <a:p>
            <a:r>
              <a:rPr lang="en-US" sz="2000" dirty="0" smtClean="0"/>
              <a:t>Pre-selection cut  </a:t>
            </a:r>
          </a:p>
          <a:p>
            <a:r>
              <a:rPr lang="en-US" sz="2000" dirty="0" smtClean="0"/>
              <a:t>MVA analysis (boosted decision tree)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category the events into three category</a:t>
            </a:r>
          </a:p>
          <a:p>
            <a:r>
              <a:rPr lang="en-US" sz="2000" dirty="0" smtClean="0"/>
              <a:t>Extract signal from </a:t>
            </a:r>
            <a:r>
              <a:rPr lang="en-US" sz="2000" dirty="0" err="1"/>
              <a:t>m</a:t>
            </a:r>
            <a:r>
              <a:rPr lang="en-US" sz="2000" baseline="-25000" dirty="0" err="1"/>
              <a:t>bb</a:t>
            </a:r>
            <a:r>
              <a:rPr lang="en-US" sz="2000" dirty="0"/>
              <a:t> </a:t>
            </a:r>
            <a:r>
              <a:rPr lang="en-US" sz="2000" dirty="0" smtClean="0"/>
              <a:t>fit 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968"/>
            <a:ext cx="3612715" cy="3512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612715" y="4609341"/>
            <a:ext cx="1280872" cy="43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92080" y="2927856"/>
            <a:ext cx="300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Perform fit in </a:t>
            </a:r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spectrum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056" y="3284984"/>
            <a:ext cx="3266368" cy="32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40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900"/>
          </a:xfrm>
        </p:spPr>
        <p:txBody>
          <a:bodyPr/>
          <a:lstStyle/>
          <a:p>
            <a:r>
              <a:rPr lang="en-US" dirty="0" smtClean="0"/>
              <a:t>How to Identify b quark jets in ATLAS(1)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286"/>
            <a:ext cx="8229600" cy="4525962"/>
          </a:xfrm>
        </p:spPr>
        <p:txBody>
          <a:bodyPr/>
          <a:lstStyle/>
          <a:p>
            <a:r>
              <a:rPr lang="en-US" altLang="zh-CN" dirty="0" smtClean="0"/>
              <a:t>Two ways to </a:t>
            </a:r>
            <a:r>
              <a:rPr lang="en-US" dirty="0"/>
              <a:t>Identify b </a:t>
            </a:r>
            <a:r>
              <a:rPr lang="en-US" dirty="0" smtClean="0"/>
              <a:t>jets </a:t>
            </a:r>
            <a:endParaRPr lang="en-US" altLang="zh-CN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impact parameters</a:t>
            </a:r>
          </a:p>
          <a:p>
            <a:pPr lvl="1"/>
            <a:r>
              <a:rPr lang="en-US" dirty="0" smtClean="0"/>
              <a:t>secondary vertex from B decay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512129"/>
            <a:ext cx="4714951" cy="4238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0" y="2636912"/>
            <a:ext cx="354960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1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34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6586"/>
            <a:ext cx="2609561" cy="5682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728" y="1136586"/>
            <a:ext cx="3086615" cy="5320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343" y="1222288"/>
            <a:ext cx="3307045" cy="51489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VH(bb): 3 channels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35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7979" y="1200348"/>
            <a:ext cx="9144000" cy="5038344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Z+bjets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dominates in 0, 2 lepton channels 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Top quark and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W+jets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in 1 lepton channel 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Multi-jet background </a:t>
            </a:r>
          </a:p>
          <a:p>
            <a:pPr lvl="1"/>
            <a:r>
              <a:rPr lang="en-US" sz="2000" dirty="0" smtClean="0"/>
              <a:t>negligible </a:t>
            </a:r>
            <a:r>
              <a:rPr lang="en-US" sz="2000" dirty="0"/>
              <a:t>in 0/2 lepton channels after anti-QCD cuts </a:t>
            </a:r>
          </a:p>
          <a:p>
            <a:pPr lvl="1"/>
            <a:r>
              <a:rPr lang="en-US" sz="2000" dirty="0" smtClean="0"/>
              <a:t>Data-driven estimate </a:t>
            </a:r>
            <a:r>
              <a:rPr lang="en-US" sz="2000" dirty="0"/>
              <a:t>in 1 lepton channel </a:t>
            </a:r>
          </a:p>
          <a:p>
            <a:endParaRPr lang="en-US" sz="2000" dirty="0"/>
          </a:p>
          <a:p>
            <a:endParaRPr lang="en-US" dirty="0"/>
          </a:p>
          <a:p>
            <a:pPr marL="889200" lvl="1">
              <a:lnSpc>
                <a:spcPct val="150000"/>
              </a:lnSpc>
            </a:pPr>
            <a:endParaRPr lang="en-US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5276" y="29969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0 Lepton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22408" y="30596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Lepton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44121" y="298766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2 Lepton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842" y="-137780"/>
            <a:ext cx="8229600" cy="850900"/>
          </a:xfrm>
        </p:spPr>
        <p:txBody>
          <a:bodyPr/>
          <a:lstStyle/>
          <a:p>
            <a:r>
              <a:rPr lang="en-US" dirty="0" smtClean="0"/>
              <a:t>VH(bb) background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3356992"/>
            <a:ext cx="9144000" cy="31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Detector upgrade from run 1 to run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183"/>
            <a:ext cx="8229600" cy="4525962"/>
          </a:xfrm>
        </p:spPr>
        <p:txBody>
          <a:bodyPr/>
          <a:lstStyle/>
          <a:p>
            <a:r>
              <a:rPr lang="en-US" dirty="0"/>
              <a:t>IBL = New </a:t>
            </a:r>
            <a:r>
              <a:rPr lang="en-US" dirty="0" err="1"/>
              <a:t>Insertable</a:t>
            </a:r>
            <a:r>
              <a:rPr lang="en-US" dirty="0"/>
              <a:t> </a:t>
            </a:r>
            <a:r>
              <a:rPr lang="en-US" dirty="0" smtClean="0"/>
              <a:t>pixel B-Layer </a:t>
            </a:r>
            <a:r>
              <a:rPr lang="en-US" dirty="0"/>
              <a:t>at </a:t>
            </a:r>
            <a:r>
              <a:rPr lang="en-US" dirty="0" smtClean="0"/>
              <a:t>R=33 mm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608" y="3873599"/>
            <a:ext cx="3902844" cy="2973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1477"/>
            <a:ext cx="4643648" cy="4019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48" y="1883205"/>
            <a:ext cx="3453318" cy="20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tagging performance Improvement after upgrade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jet rejection power increases by a factor of 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826628"/>
            <a:ext cx="3976249" cy="4040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41204"/>
            <a:ext cx="3878065" cy="38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7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3" y="-192784"/>
            <a:ext cx="8229600" cy="990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altLang="zh-CN" dirty="0"/>
              <a:t>VBF H(bb)</a:t>
            </a:r>
            <a:r>
              <a:rPr lang="en-US" altLang="zh-CN" dirty="0" smtClean="0"/>
              <a:t>𝛾 final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5597"/>
            <a:ext cx="9389220" cy="47232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Search for H-&gt;bb in VBF events containing a central photon</a:t>
            </a:r>
          </a:p>
          <a:p>
            <a:r>
              <a:rPr lang="en-US" sz="2400" dirty="0" smtClean="0"/>
              <a:t>Advantages of requiring a photon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extra handle for trigger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suppresses QCD background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Sensitive to WWH VBF production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 not sensitive to ZZH VBF  </a:t>
            </a:r>
            <a:endParaRPr lang="en-US" sz="2000" dirty="0" smtClean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26" y="1932035"/>
            <a:ext cx="3072274" cy="45000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0068" y="6093959"/>
            <a:ext cx="262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ATLAS-CONF-2016-063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526" y="1932035"/>
            <a:ext cx="2951946" cy="2145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45" y="1315692"/>
            <a:ext cx="5915025" cy="484305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Trigger: </a:t>
            </a:r>
          </a:p>
          <a:p>
            <a:pPr lvl="1"/>
            <a:r>
              <a:rPr lang="en-US" sz="1500" dirty="0"/>
              <a:t> </a:t>
            </a:r>
            <a:r>
              <a:rPr lang="en-US" sz="1600" dirty="0">
                <a:solidFill>
                  <a:srgbClr val="FF0000"/>
                </a:solidFill>
              </a:rPr>
              <a:t>L1 trigger: single photon (</a:t>
            </a:r>
            <a:r>
              <a:rPr lang="en-US" sz="1600" dirty="0" err="1">
                <a:solidFill>
                  <a:srgbClr val="FF0000"/>
                </a:solidFill>
              </a:rPr>
              <a:t>pT</a:t>
            </a:r>
            <a:r>
              <a:rPr lang="en-US" sz="1600" dirty="0">
                <a:solidFill>
                  <a:srgbClr val="FF0000"/>
                </a:solidFill>
              </a:rPr>
              <a:t> &gt; 25 GeV)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 High level trigger: 4 jets </a:t>
            </a:r>
            <a:r>
              <a:rPr lang="en-US" sz="1600" dirty="0" err="1">
                <a:solidFill>
                  <a:srgbClr val="FF0000"/>
                </a:solidFill>
              </a:rPr>
              <a:t>pT</a:t>
            </a:r>
            <a:r>
              <a:rPr lang="en-US" sz="1600" dirty="0">
                <a:solidFill>
                  <a:srgbClr val="FF0000"/>
                </a:solidFill>
              </a:rPr>
              <a:t> &gt; 35 GeV, </a:t>
            </a:r>
            <a:r>
              <a:rPr lang="en-US" sz="1600" dirty="0" err="1">
                <a:solidFill>
                  <a:srgbClr val="FF0000"/>
                </a:solidFill>
              </a:rPr>
              <a:t>mjj</a:t>
            </a:r>
            <a:r>
              <a:rPr lang="en-US" sz="1600" dirty="0">
                <a:solidFill>
                  <a:srgbClr val="FF0000"/>
                </a:solidFill>
              </a:rPr>
              <a:t>&gt; 700 GeV 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Offline Selection: </a:t>
            </a:r>
          </a:p>
          <a:p>
            <a:pPr lvl="1"/>
            <a:r>
              <a:rPr lang="en-US" sz="1600" dirty="0"/>
              <a:t>Tight ID photon, </a:t>
            </a:r>
            <a:r>
              <a:rPr lang="en-US" sz="1600" dirty="0" err="1"/>
              <a:t>pT</a:t>
            </a:r>
            <a:r>
              <a:rPr lang="en-US" sz="1600" dirty="0"/>
              <a:t> &gt; 30 GeV </a:t>
            </a:r>
          </a:p>
          <a:p>
            <a:pPr lvl="1"/>
            <a:r>
              <a:rPr lang="en-US" sz="1600" dirty="0"/>
              <a:t>4 jets with </a:t>
            </a:r>
            <a:r>
              <a:rPr lang="en-US" sz="1600" dirty="0" err="1"/>
              <a:t>pT</a:t>
            </a:r>
            <a:r>
              <a:rPr lang="en-US" sz="1600" dirty="0"/>
              <a:t>&gt; 40 GeV </a:t>
            </a:r>
          </a:p>
          <a:p>
            <a:pPr lvl="1"/>
            <a:r>
              <a:rPr lang="en-US" sz="1600" dirty="0"/>
              <a:t>2 central(|</a:t>
            </a:r>
            <a:r>
              <a:rPr lang="en-US" altLang="zh-CN" sz="1600" dirty="0" err="1"/>
              <a:t>η</a:t>
            </a:r>
            <a:r>
              <a:rPr lang="en-US" sz="1600" dirty="0"/>
              <a:t>|&lt;2.5)</a:t>
            </a:r>
            <a:r>
              <a:rPr lang="zh-CN" altLang="en-US" sz="1600" dirty="0"/>
              <a:t>  </a:t>
            </a:r>
            <a:r>
              <a:rPr lang="en-US" sz="1600" dirty="0"/>
              <a:t>b-tagged</a:t>
            </a:r>
            <a:r>
              <a:rPr lang="zh-CN" altLang="en-US" sz="1600" dirty="0"/>
              <a:t> </a:t>
            </a:r>
            <a:r>
              <a:rPr lang="en-US" sz="1600" dirty="0"/>
              <a:t>jets </a:t>
            </a:r>
          </a:p>
          <a:p>
            <a:pPr lvl="1"/>
            <a:r>
              <a:rPr lang="en-US" sz="1600" dirty="0" err="1"/>
              <a:t>pT</a:t>
            </a:r>
            <a:r>
              <a:rPr lang="en-US" sz="1600" dirty="0"/>
              <a:t>(bb)&gt;80GeV </a:t>
            </a:r>
          </a:p>
          <a:p>
            <a:pPr lvl="1"/>
            <a:r>
              <a:rPr lang="en-US" sz="1600" dirty="0" err="1"/>
              <a:t>mjj</a:t>
            </a:r>
            <a:r>
              <a:rPr lang="en-US" sz="1600" dirty="0"/>
              <a:t>&gt; </a:t>
            </a:r>
            <a:r>
              <a:rPr lang="en-US" altLang="zh-CN" sz="1600" dirty="0"/>
              <a:t>8</a:t>
            </a:r>
            <a:r>
              <a:rPr lang="en-US" sz="1600" dirty="0"/>
              <a:t>00 GeV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BDT discriminant </a:t>
            </a:r>
          </a:p>
          <a:p>
            <a:endParaRPr lang="en-US" sz="18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Define 3 regions with different S/B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Fit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m</a:t>
            </a:r>
            <a:r>
              <a:rPr lang="en-US" sz="1800" baseline="-250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bb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in 3 regions </a:t>
            </a:r>
          </a:p>
          <a:p>
            <a:endParaRPr lang="en-US" sz="18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5" y="4365104"/>
            <a:ext cx="5063180" cy="4048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7330" y="839405"/>
            <a:ext cx="22781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1350" b="1">
                <a:latin typeface="CenturySchoolbook" charset="0"/>
              </a:rPr>
              <a:t>ATLAS-CONF-2016-0</a:t>
            </a:r>
            <a:r>
              <a:rPr lang="en-US" sz="1350" b="1" dirty="0">
                <a:latin typeface="CenturySchoolbook" charset="0"/>
              </a:rPr>
              <a:t>63</a:t>
            </a:r>
            <a:r>
              <a:rPr lang="mr-IN" sz="1350" b="1" dirty="0">
                <a:latin typeface="CenturySchoolbook" charset="0"/>
              </a:rPr>
              <a:t> </a:t>
            </a:r>
            <a:endParaRPr lang="mr-IN" sz="135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6483" y="-192784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VBF </a:t>
            </a:r>
            <a:r>
              <a:rPr lang="en-US" altLang="zh-CN" dirty="0"/>
              <a:t>H(bb)𝛾 </a:t>
            </a:r>
            <a:r>
              <a:rPr lang="en-US" altLang="zh-CN" dirty="0" smtClean="0"/>
              <a:t>event selection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672" y="2276872"/>
            <a:ext cx="389616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VBF H(bb)𝛾 </a:t>
            </a:r>
            <a:r>
              <a:rPr lang="en-US" dirty="0" smtClean="0"/>
              <a:t>MVA Input </a:t>
            </a:r>
            <a:r>
              <a:rPr lang="en-US" dirty="0" err="1" smtClean="0"/>
              <a:t>varialbe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photon centrality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75" y="1245785"/>
            <a:ext cx="4125220" cy="1196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" y="2927475"/>
            <a:ext cx="4279969" cy="3356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567" y="4680644"/>
            <a:ext cx="1655427" cy="498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075" y="2879850"/>
            <a:ext cx="4643925" cy="384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983328"/>
            <a:ext cx="3338247" cy="18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0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jet energy corrections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8968"/>
            <a:ext cx="8229600" cy="4525962"/>
          </a:xfrm>
        </p:spPr>
        <p:txBody>
          <a:bodyPr/>
          <a:lstStyle/>
          <a:p>
            <a:r>
              <a:rPr lang="en-US" dirty="0" smtClean="0"/>
              <a:t>Using ATLAS default jet energy calibrations</a:t>
            </a:r>
          </a:p>
          <a:p>
            <a:pPr lvl="1"/>
            <a:r>
              <a:rPr lang="en-US" dirty="0" smtClean="0"/>
              <a:t> Higgs mass resolution is not great </a:t>
            </a:r>
          </a:p>
          <a:p>
            <a:pPr lvl="1"/>
            <a:r>
              <a:rPr lang="en-US" dirty="0" smtClean="0"/>
              <a:t>Asymmetry in mass, long tail in low mass region</a:t>
            </a:r>
          </a:p>
          <a:p>
            <a:r>
              <a:rPr lang="en-US" dirty="0" smtClean="0"/>
              <a:t>Dedicated B jet calibration </a:t>
            </a:r>
          </a:p>
          <a:p>
            <a:pPr lvl="1"/>
            <a:r>
              <a:rPr lang="en-US" dirty="0" smtClean="0"/>
              <a:t>Muon-in-jets corrections</a:t>
            </a:r>
          </a:p>
          <a:p>
            <a:pPr lvl="1"/>
            <a:r>
              <a:rPr lang="en-US" dirty="0" smtClean="0"/>
              <a:t>Kinematic likelihood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745" y="2708920"/>
            <a:ext cx="4736255" cy="36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2895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主题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23097</TotalTime>
  <Words>1232</Words>
  <Application>Microsoft Macintosh PowerPoint</Application>
  <PresentationFormat>On-screen Show (4:3)</PresentationFormat>
  <Paragraphs>291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 Narrow</vt:lpstr>
      <vt:lpstr>Calibri</vt:lpstr>
      <vt:lpstr>CenturySchoolbook</vt:lpstr>
      <vt:lpstr>Comic Sans MS</vt:lpstr>
      <vt:lpstr>ComicSansMS</vt:lpstr>
      <vt:lpstr>Microsoft JhengHei</vt:lpstr>
      <vt:lpstr>Wingdings</vt:lpstr>
      <vt:lpstr>仿宋_GB2312</vt:lpstr>
      <vt:lpstr>宋体</vt:lpstr>
      <vt:lpstr>楷体_GB2312</vt:lpstr>
      <vt:lpstr>Arial</vt:lpstr>
      <vt:lpstr>默认主题</vt:lpstr>
      <vt:lpstr>Study on ATLAS alternative Higgs productions  (VBF H-&gt;bb &amp; VBF H-&gt;WW)</vt:lpstr>
      <vt:lpstr>Higgs­-bottom Yukawa couplings </vt:lpstr>
      <vt:lpstr>How to Identify b quark jets in ATLAS  </vt:lpstr>
      <vt:lpstr>ATLAS Detector upgrade from run 1 to run 2</vt:lpstr>
      <vt:lpstr>B tagging performance Improvement after upgrade </vt:lpstr>
      <vt:lpstr> VBF H(bb)𝛾 final state </vt:lpstr>
      <vt:lpstr>VBF H(bb)𝛾 event selection</vt:lpstr>
      <vt:lpstr>VBF H(bb)𝛾 MVA Input varialbe: photon centrality</vt:lpstr>
      <vt:lpstr>B jet energy corrections </vt:lpstr>
      <vt:lpstr>VBF H(bb)𝛾 signal extraction </vt:lpstr>
      <vt:lpstr>Latest results on H(bb)</vt:lpstr>
      <vt:lpstr>VBF H-&gt;WW</vt:lpstr>
      <vt:lpstr>PowerPoint Presentation</vt:lpstr>
      <vt:lpstr>PowerPoint Presentation</vt:lpstr>
      <vt:lpstr>PowerPoint Presentation</vt:lpstr>
      <vt:lpstr>PowerPoint Presentation</vt:lpstr>
      <vt:lpstr>VBF H-&gt;WW result</vt:lpstr>
      <vt:lpstr>Summary </vt:lpstr>
      <vt:lpstr>Introduction </vt:lpstr>
      <vt:lpstr>MC Samples</vt:lpstr>
      <vt:lpstr>Trigger </vt:lpstr>
      <vt:lpstr>How to Identify b quark jets in ATLAS </vt:lpstr>
      <vt:lpstr>Impact of each systematics  </vt:lpstr>
      <vt:lpstr>MVA Input varialbe: HTsoft </vt:lpstr>
      <vt:lpstr>Major Background process</vt:lpstr>
      <vt:lpstr>Event pre-selection</vt:lpstr>
      <vt:lpstr>MVA studies</vt:lpstr>
      <vt:lpstr>mbb Fit configurations</vt:lpstr>
      <vt:lpstr>mbb fit</vt:lpstr>
      <vt:lpstr>Result </vt:lpstr>
      <vt:lpstr>Systematic uncertainties</vt:lpstr>
      <vt:lpstr>Analysis strategy</vt:lpstr>
      <vt:lpstr>How to Identify b quark jets in ATLAS(1) </vt:lpstr>
      <vt:lpstr>VH(bb): 3 channels </vt:lpstr>
      <vt:lpstr>VH(bb) background  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pretzel scheme</dc:title>
  <dc:creator>aloha</dc:creator>
  <cp:lastModifiedBy>zhijun liang</cp:lastModifiedBy>
  <cp:revision>649</cp:revision>
  <cp:lastPrinted>2017-11-03T03:44:50Z</cp:lastPrinted>
  <dcterms:modified xsi:type="dcterms:W3CDTF">2017-11-03T03:49:22Z</dcterms:modified>
</cp:coreProperties>
</file>