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5" r:id="rId2"/>
    <p:sldId id="266" r:id="rId3"/>
    <p:sldId id="269" r:id="rId4"/>
    <p:sldId id="271" r:id="rId5"/>
    <p:sldId id="272" r:id="rId6"/>
    <p:sldId id="270" r:id="rId7"/>
    <p:sldId id="267" r:id="rId8"/>
    <p:sldId id="268" r:id="rId9"/>
    <p:sldId id="273" r:id="rId10"/>
    <p:sldId id="274"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8" autoAdjust="0"/>
    <p:restoredTop sz="96324" autoAdjust="0"/>
  </p:normalViewPr>
  <p:slideViewPr>
    <p:cSldViewPr snapToGrid="0" snapToObjects="1">
      <p:cViewPr varScale="1">
        <p:scale>
          <a:sx n="84" d="100"/>
          <a:sy n="84" d="100"/>
        </p:scale>
        <p:origin x="-139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9DC39-17FE-4FA2-A48D-1F66738B01B9}" type="datetimeFigureOut">
              <a:rPr lang="zh-CN" altLang="en-US" smtClean="0"/>
              <a:t>2016/11/18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28750-7361-4FB1-9849-129003EED9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One uncontrolled</a:t>
            </a:r>
            <a:r>
              <a:rPr lang="en-US" altLang="zh-CN" baseline="0" dirty="0" smtClean="0"/>
              <a:t> approximation is that the vector meson final state is stable in our calculation. The scattering states K\pi are not included in the analysis. The threshold effects are assumed to be small.</a:t>
            </a:r>
          </a:p>
          <a:p>
            <a:r>
              <a:rPr lang="en-US" altLang="zh-CN" baseline="0" dirty="0" smtClean="0"/>
              <a:t>Angular observables: </a:t>
            </a:r>
            <a:r>
              <a:rPr lang="en-US" altLang="zh-CN" baseline="0" dirty="0" err="1" smtClean="0"/>
              <a:t>S_i</a:t>
            </a:r>
            <a:r>
              <a:rPr lang="en-US" altLang="zh-CN" baseline="0" dirty="0" smtClean="0"/>
              <a:t>: Normalized CP averages of the angular coefficients. </a:t>
            </a:r>
            <a:r>
              <a:rPr lang="en-US" altLang="zh-CN" baseline="0" dirty="0" err="1" smtClean="0"/>
              <a:t>P_i</a:t>
            </a:r>
            <a:r>
              <a:rPr lang="en-US" altLang="zh-CN" baseline="0" dirty="0" smtClean="0"/>
              <a:t>: designed to reduce hadronic uncertainties at low q^2.</a:t>
            </a:r>
          </a:p>
          <a:p>
            <a:r>
              <a:rPr lang="en-US" altLang="zh-CN" baseline="0" dirty="0" smtClean="0"/>
              <a:t>The analysis of the </a:t>
            </a:r>
            <a:r>
              <a:rPr lang="en-US" altLang="zh-CN" baseline="0" dirty="0" err="1" smtClean="0"/>
              <a:t>Fermilab</a:t>
            </a:r>
            <a:r>
              <a:rPr lang="en-US" altLang="zh-CN" baseline="0" dirty="0" smtClean="0"/>
              <a:t> lattice and MILC Collaborations on B to K and B to pi rare decays [</a:t>
            </a:r>
            <a:r>
              <a:rPr lang="en-US" altLang="zh-CN" b="1" dirty="0" smtClean="0">
                <a:solidFill>
                  <a:srgbClr val="0070C0"/>
                </a:solidFill>
              </a:rPr>
              <a:t>PRD93_034005(2016)]</a:t>
            </a:r>
            <a:r>
              <a:rPr lang="en-US" altLang="zh-CN" baseline="0" dirty="0" smtClean="0"/>
              <a:t> also find that the partially integrated branching fractions outside the </a:t>
            </a:r>
            <a:r>
              <a:rPr lang="en-US" altLang="zh-CN" baseline="0" dirty="0" err="1" smtClean="0"/>
              <a:t>charmonium</a:t>
            </a:r>
            <a:r>
              <a:rPr lang="en-US" altLang="zh-CN" baseline="0" dirty="0" smtClean="0"/>
              <a:t> resonance region are 1-2sigma higher than the </a:t>
            </a:r>
            <a:r>
              <a:rPr lang="en-US" altLang="zh-CN" baseline="0" dirty="0" err="1" smtClean="0"/>
              <a:t>LHCb</a:t>
            </a:r>
            <a:r>
              <a:rPr lang="en-US" altLang="zh-CN" baseline="0" dirty="0" smtClean="0"/>
              <a:t> measurement.</a:t>
            </a:r>
            <a:endParaRPr lang="zh-CN" altLang="en-US" dirty="0"/>
          </a:p>
        </p:txBody>
      </p:sp>
      <p:sp>
        <p:nvSpPr>
          <p:cNvPr id="4" name="灯片编号占位符 3"/>
          <p:cNvSpPr>
            <a:spLocks noGrp="1"/>
          </p:cNvSpPr>
          <p:nvPr>
            <p:ph type="sldNum" sz="quarter" idx="10"/>
          </p:nvPr>
        </p:nvSpPr>
        <p:spPr/>
        <p:txBody>
          <a:bodyPr/>
          <a:lstStyle/>
          <a:p>
            <a:fld id="{6211ECA3-1CDD-4995-8886-462E3E926927}" type="slidenum">
              <a:rPr lang="zh-CN" altLang="en-US" smtClean="0"/>
              <a:pPr/>
              <a:t>12</a:t>
            </a:fld>
            <a:endParaRPr lang="zh-CN" altLang="en-US"/>
          </a:p>
        </p:txBody>
      </p:sp>
    </p:spTree>
    <p:extLst>
      <p:ext uri="{BB962C8B-B14F-4D97-AF65-F5344CB8AC3E}">
        <p14:creationId xmlns:p14="http://schemas.microsoft.com/office/powerpoint/2010/main" xmlns="" val="420758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392D66E-27BF-4DAD-816B-C61D774488BC}" type="slidenum">
              <a:rPr lang="en-US" altLang="zh-CN" smtClean="0">
                <a:latin typeface="Times New Roman" pitchFamily="16" charset="0"/>
                <a:ea typeface="宋体" charset="-122"/>
              </a:rPr>
              <a:pPr/>
              <a:t>16</a:t>
            </a:fld>
            <a:endParaRPr lang="en-US" altLang="zh-CN" smtClean="0">
              <a:latin typeface="Times New Roman" pitchFamily="16" charset="0"/>
              <a:ea typeface="宋体" charset="-122"/>
            </a:endParaRPr>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tLang="zh-CN" smtClean="0">
              <a:latin typeface="Times New Roman" pitchFamily="16" charset="0"/>
              <a:ea typeface="宋体" charset="-122"/>
            </a:endParaRPr>
          </a:p>
          <a:p>
            <a:pPr eaLnBrk="1" hangingPunct="1"/>
            <a:endParaRPr lang="en-US" altLang="zh-CN" smtClean="0">
              <a:latin typeface="Times New Roman" pitchFamily="16" charset="0"/>
              <a:ea typeface="宋体" charset="-122"/>
            </a:endParaRPr>
          </a:p>
          <a:p>
            <a:pPr eaLnBrk="1" hangingPunct="1"/>
            <a:endParaRPr lang="en-US" altLang="zh-CN" smtClean="0">
              <a:latin typeface="Times New Roman" pitchFamily="16" charset="0"/>
              <a:ea typeface="宋体" charset="-122"/>
            </a:endParaRPr>
          </a:p>
          <a:p>
            <a:pPr eaLnBrk="1" hangingPunct="1"/>
            <a:endParaRPr lang="en-US" altLang="zh-CN" smtClean="0">
              <a:latin typeface="Times New Roman" pitchFamily="16" charset="0"/>
              <a:ea typeface="宋体" charset="-122"/>
            </a:endParaRPr>
          </a:p>
          <a:p>
            <a:pPr eaLnBrk="1" hangingPunct="1"/>
            <a:endParaRPr lang="en-US" altLang="zh-CN" smtClean="0">
              <a:latin typeface="Times New Roman" pitchFamily="16"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164785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2285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63413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232813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395742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218351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105948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338825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370896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141783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479054AD-8083-3445-B2E5-88114E22CEAD}" type="datetimeFigureOut">
              <a:rPr kumimoji="1" lang="zh-CN" altLang="en-US" smtClean="0"/>
              <a:pPr/>
              <a:t>2016/11/17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130039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054AD-8083-3445-B2E5-88114E22CEAD}" type="datetimeFigureOut">
              <a:rPr kumimoji="1" lang="zh-CN" altLang="en-US" smtClean="0"/>
              <a:pPr/>
              <a:t>2016/11/17</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8242A-FEC2-9746-B9EB-5F7874388FA2}" type="slidenum">
              <a:rPr kumimoji="1" lang="zh-CN" altLang="en-US" smtClean="0"/>
              <a:pPr/>
              <a:t>‹#›</a:t>
            </a:fld>
            <a:endParaRPr kumimoji="1" lang="zh-CN" altLang="en-US"/>
          </a:p>
        </p:txBody>
      </p:sp>
    </p:spTree>
    <p:extLst>
      <p:ext uri="{BB962C8B-B14F-4D97-AF65-F5344CB8AC3E}">
        <p14:creationId xmlns:p14="http://schemas.microsoft.com/office/powerpoint/2010/main" xmlns="" val="344575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0409" y="660400"/>
            <a:ext cx="7924045" cy="1470025"/>
          </a:xfrm>
        </p:spPr>
        <p:txBody>
          <a:bodyPr>
            <a:normAutofit/>
          </a:bodyPr>
          <a:lstStyle/>
          <a:p>
            <a:r>
              <a:rPr lang="en-US" altLang="zh-CN" dirty="0" smtClean="0"/>
              <a:t>CEPC</a:t>
            </a:r>
            <a:r>
              <a:rPr lang="zh-CN" altLang="en-US" dirty="0" smtClean="0"/>
              <a:t>上的</a:t>
            </a:r>
            <a:r>
              <a:rPr lang="en-US" altLang="zh-CN" dirty="0" smtClean="0"/>
              <a:t>2016</a:t>
            </a:r>
            <a:r>
              <a:rPr lang="zh-CN" altLang="en-US" dirty="0" smtClean="0"/>
              <a:t>年理论物理进展</a:t>
            </a:r>
            <a:endParaRPr lang="zh-CN" altLang="en-US" dirty="0"/>
          </a:p>
        </p:txBody>
      </p:sp>
      <p:sp>
        <p:nvSpPr>
          <p:cNvPr id="3" name="副标题 2"/>
          <p:cNvSpPr>
            <a:spLocks noGrp="1"/>
          </p:cNvSpPr>
          <p:nvPr>
            <p:ph type="subTitle" idx="1"/>
          </p:nvPr>
        </p:nvSpPr>
        <p:spPr>
          <a:xfrm>
            <a:off x="995881" y="2130425"/>
            <a:ext cx="7005119" cy="4734962"/>
          </a:xfrm>
          <a:solidFill>
            <a:srgbClr val="92D050"/>
          </a:solidFill>
          <a:ln>
            <a:solidFill>
              <a:srgbClr val="C00000"/>
            </a:solidFill>
          </a:ln>
        </p:spPr>
        <p:txBody>
          <a:bodyPr>
            <a:normAutofit/>
          </a:bodyPr>
          <a:lstStyle/>
          <a:p>
            <a:r>
              <a:rPr lang="zh-CN" altLang="en-US" sz="4300" b="1" dirty="0" smtClean="0">
                <a:solidFill>
                  <a:srgbClr val="C00000"/>
                </a:solidFill>
                <a:latin typeface="+mj-ea"/>
                <a:ea typeface="+mj-ea"/>
              </a:rPr>
              <a:t>贾宇</a:t>
            </a:r>
            <a:r>
              <a:rPr lang="zh-CN" altLang="en-US" sz="4300" b="1" dirty="0" smtClean="0">
                <a:solidFill>
                  <a:schemeClr val="bg1"/>
                </a:solidFill>
                <a:latin typeface="+mj-ea"/>
                <a:ea typeface="+mj-ea"/>
              </a:rPr>
              <a:t> </a:t>
            </a:r>
            <a:endParaRPr lang="en-US" altLang="zh-CN" sz="4300" b="1" dirty="0" smtClean="0">
              <a:solidFill>
                <a:schemeClr val="bg1"/>
              </a:solidFill>
              <a:latin typeface="+mj-ea"/>
              <a:ea typeface="+mj-ea"/>
            </a:endParaRPr>
          </a:p>
          <a:p>
            <a:r>
              <a:rPr lang="en-US" altLang="zh-CN" sz="4000" b="1" dirty="0" smtClean="0">
                <a:solidFill>
                  <a:schemeClr val="bg1"/>
                </a:solidFill>
                <a:latin typeface="+mj-ea"/>
                <a:ea typeface="+mj-ea"/>
              </a:rPr>
              <a:t>(on beha</a:t>
            </a:r>
            <a:r>
              <a:rPr lang="en-US" altLang="zh-CN" sz="4400" b="1" dirty="0" smtClean="0">
                <a:solidFill>
                  <a:schemeClr val="bg1"/>
                </a:solidFill>
                <a:latin typeface="+mj-ea"/>
                <a:ea typeface="+mj-ea"/>
              </a:rPr>
              <a:t>lf </a:t>
            </a:r>
            <a:r>
              <a:rPr lang="en-US" altLang="zh-CN" sz="4000" b="1" dirty="0" smtClean="0">
                <a:solidFill>
                  <a:schemeClr val="bg1"/>
                </a:solidFill>
                <a:latin typeface="+mj-ea"/>
                <a:ea typeface="+mj-ea"/>
              </a:rPr>
              <a:t>of </a:t>
            </a:r>
            <a:r>
              <a:rPr lang="zh-CN" altLang="en-US" sz="4000" b="1" dirty="0" smtClean="0">
                <a:solidFill>
                  <a:schemeClr val="bg1"/>
                </a:solidFill>
                <a:latin typeface="PMingLiU" pitchFamily="18" charset="-120"/>
                <a:ea typeface="PMingLiU" pitchFamily="18" charset="-120"/>
              </a:rPr>
              <a:t>吕才典</a:t>
            </a:r>
            <a:r>
              <a:rPr lang="en-US" altLang="zh-CN" sz="4000" b="1" dirty="0" smtClean="0">
                <a:solidFill>
                  <a:schemeClr val="bg1"/>
                </a:solidFill>
                <a:latin typeface="+mj-ea"/>
                <a:ea typeface="+mj-ea"/>
              </a:rPr>
              <a:t>)</a:t>
            </a:r>
          </a:p>
          <a:p>
            <a:endParaRPr lang="en-US" altLang="zh-CN" b="1" dirty="0" smtClean="0">
              <a:solidFill>
                <a:schemeClr val="bg1"/>
              </a:solidFill>
            </a:endParaRPr>
          </a:p>
          <a:p>
            <a:endParaRPr lang="en-US" altLang="zh-CN" b="1" dirty="0" smtClean="0">
              <a:solidFill>
                <a:schemeClr val="bg1"/>
              </a:solidFill>
            </a:endParaRPr>
          </a:p>
          <a:p>
            <a:endParaRPr lang="en-US" altLang="zh-CN" b="1" dirty="0" smtClean="0">
              <a:solidFill>
                <a:schemeClr val="bg1"/>
              </a:solidFill>
            </a:endParaRPr>
          </a:p>
          <a:p>
            <a:r>
              <a:rPr lang="zh-CN" altLang="en-US" sz="2400" b="1" dirty="0" smtClean="0">
                <a:solidFill>
                  <a:schemeClr val="bg1"/>
                </a:solidFill>
                <a:latin typeface="楷体" pitchFamily="49" charset="-122"/>
                <a:ea typeface="楷体" pitchFamily="49" charset="-122"/>
              </a:rPr>
              <a:t>国际</a:t>
            </a:r>
            <a:r>
              <a:rPr lang="zh-CN" altLang="en-US" sz="2400" b="1" dirty="0" smtClean="0">
                <a:solidFill>
                  <a:schemeClr val="bg1"/>
                </a:solidFill>
                <a:latin typeface="楷体" pitchFamily="49" charset="-122"/>
                <a:ea typeface="楷体" pitchFamily="49" charset="-122"/>
              </a:rPr>
              <a:t>创新海外团队，院前沿重点项目暨所创新团队</a:t>
            </a:r>
            <a:r>
              <a:rPr lang="en-US" altLang="zh-CN" sz="2400" b="1" dirty="0" smtClean="0">
                <a:solidFill>
                  <a:schemeClr val="bg1"/>
                </a:solidFill>
                <a:latin typeface="楷体" pitchFamily="49" charset="-122"/>
                <a:ea typeface="楷体" pitchFamily="49" charset="-122"/>
              </a:rPr>
              <a:t>2016</a:t>
            </a:r>
            <a:r>
              <a:rPr lang="zh-CN" altLang="en-US" sz="2400" b="1" dirty="0" smtClean="0">
                <a:solidFill>
                  <a:schemeClr val="bg1"/>
                </a:solidFill>
                <a:latin typeface="楷体" pitchFamily="49" charset="-122"/>
                <a:ea typeface="楷体" pitchFamily="49" charset="-122"/>
              </a:rPr>
              <a:t>年联合</a:t>
            </a:r>
            <a:r>
              <a:rPr lang="zh-CN" altLang="en-US" sz="2400" b="1" dirty="0" smtClean="0">
                <a:solidFill>
                  <a:schemeClr val="bg1"/>
                </a:solidFill>
                <a:latin typeface="楷体" pitchFamily="49" charset="-122"/>
                <a:ea typeface="楷体" pitchFamily="49" charset="-122"/>
              </a:rPr>
              <a:t>年会   </a:t>
            </a:r>
            <a:endParaRPr lang="en-US" altLang="zh-CN" sz="2400" b="1" dirty="0" smtClean="0">
              <a:solidFill>
                <a:schemeClr val="bg1"/>
              </a:solidFill>
              <a:latin typeface="楷体" pitchFamily="49" charset="-122"/>
              <a:ea typeface="楷体" pitchFamily="49" charset="-122"/>
            </a:endParaRPr>
          </a:p>
          <a:p>
            <a:r>
              <a:rPr lang="en-US" altLang="zh-CN" sz="2400" b="1" dirty="0" smtClean="0">
                <a:solidFill>
                  <a:srgbClr val="C00000"/>
                </a:solidFill>
                <a:latin typeface="楷体" pitchFamily="49" charset="-122"/>
                <a:ea typeface="楷体" pitchFamily="49" charset="-122"/>
              </a:rPr>
              <a:t>Nov. 18, 2016</a:t>
            </a:r>
            <a:endParaRPr lang="zh-CN" altLang="en-US" sz="2400" dirty="0">
              <a:solidFill>
                <a:srgbClr val="C00000"/>
              </a:solidFill>
              <a:latin typeface="楷体" pitchFamily="49" charset="-122"/>
              <a:ea typeface="楷体"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122481"/>
          </a:xfrm>
        </p:spPr>
        <p:txBody>
          <a:bodyPr/>
          <a:lstStyle/>
          <a:p>
            <a:r>
              <a:rPr lang="en-US" altLang="zh-CN" b="1" dirty="0" smtClean="0">
                <a:solidFill>
                  <a:srgbClr val="C00000"/>
                </a:solidFill>
              </a:rPr>
              <a:t>Flavor physics and LQCD</a:t>
            </a:r>
            <a:endParaRPr lang="zh-CN" altLang="en-US" b="1" dirty="0">
              <a:solidFill>
                <a:srgbClr val="C00000"/>
              </a:solidFill>
            </a:endParaRPr>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838200" y="1648204"/>
                <a:ext cx="5753669" cy="3606184"/>
              </a:xfrm>
            </p:spPr>
            <p:txBody>
              <a:bodyPr>
                <a:normAutofit/>
              </a:bodyPr>
              <a:lstStyle/>
              <a:p>
                <a:r>
                  <a:rPr lang="en-US" altLang="zh-CN" b="1" dirty="0" smtClean="0"/>
                  <a:t>LQCD can calculate form factors and meson decay constants appearing in weak decays of hadrons.</a:t>
                </a:r>
              </a:p>
              <a:p>
                <a:r>
                  <a:rPr lang="en-US" altLang="zh-CN" b="1" dirty="0" smtClean="0">
                    <a:solidFill>
                      <a:srgbClr val="0070C0"/>
                    </a:solidFill>
                  </a:rPr>
                  <a:t>Combined with experiments, they can give us CKM matrix elements.</a:t>
                </a:r>
              </a:p>
              <a:p>
                <a:r>
                  <a:rPr lang="en-US" altLang="zh-CN" b="1" dirty="0"/>
                  <a:t>T</a:t>
                </a:r>
                <a:r>
                  <a:rPr lang="en-US" altLang="zh-CN" b="1" dirty="0" smtClean="0"/>
                  <a:t>est the SM (is CKM unitary?).</a:t>
                </a:r>
              </a:p>
              <a:p>
                <a:r>
                  <a:rPr lang="en-US" altLang="zh-CN" b="1" dirty="0" smtClean="0">
                    <a:solidFill>
                      <a:srgbClr val="0070C0"/>
                    </a:solidFill>
                  </a:rPr>
                  <a:t>Or use </a:t>
                </a:r>
                <a14:m>
                  <m:oMath xmlns:m="http://schemas.openxmlformats.org/officeDocument/2006/math">
                    <m:sSub>
                      <m:sSubPr>
                        <m:ctrlPr>
                          <a:rPr lang="en-US" altLang="zh-CN" b="1" i="1" smtClean="0">
                            <a:solidFill>
                              <a:srgbClr val="0070C0"/>
                            </a:solidFill>
                            <a:latin typeface="Cambria Math" panose="02040503050406030204" pitchFamily="18" charset="0"/>
                          </a:rPr>
                        </m:ctrlPr>
                      </m:sSubPr>
                      <m:e>
                        <m:r>
                          <a:rPr lang="en-US" altLang="zh-CN" b="1" i="1" smtClean="0">
                            <a:solidFill>
                              <a:srgbClr val="0070C0"/>
                            </a:solidFill>
                            <a:latin typeface="Cambria Math" panose="02040503050406030204" pitchFamily="18" charset="0"/>
                          </a:rPr>
                          <m:t>𝑽</m:t>
                        </m:r>
                      </m:e>
                      <m:sub>
                        <m:r>
                          <a:rPr lang="en-US" altLang="zh-CN" b="1" i="1" smtClean="0">
                            <a:solidFill>
                              <a:srgbClr val="0070C0"/>
                            </a:solidFill>
                            <a:latin typeface="Cambria Math" panose="02040503050406030204" pitchFamily="18" charset="0"/>
                          </a:rPr>
                          <m:t>𝒂𝒃</m:t>
                        </m:r>
                      </m:sub>
                    </m:sSub>
                  </m:oMath>
                </a14:m>
                <a:r>
                  <a:rPr lang="zh-CN" altLang="en-US" b="1" dirty="0" smtClean="0">
                    <a:solidFill>
                      <a:srgbClr val="0070C0"/>
                    </a:solidFill>
                  </a:rPr>
                  <a:t/>
                </a:r>
                <a:r>
                  <a:rPr lang="en-US" altLang="zh-CN" b="1" dirty="0" smtClean="0">
                    <a:solidFill>
                      <a:srgbClr val="0070C0"/>
                    </a:solidFill>
                  </a:rPr>
                  <a:t>to compare QCD/SM results with experiments.</a:t>
                </a:r>
                <a:endParaRPr lang="zh-CN" altLang="en-US" b="1" dirty="0">
                  <a:solidFill>
                    <a:srgbClr val="0070C0"/>
                  </a:solidFill>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28650" y="1648204"/>
                <a:ext cx="4315252" cy="3606184"/>
              </a:xfrm>
              <a:blipFill rotWithShape="0">
                <a:blip r:embed="rId2"/>
                <a:stretch>
                  <a:fillRect l="-1909" t="-2703" r="-3075" b="-3041"/>
                </a:stretch>
              </a:blipFill>
            </p:spPr>
            <p:txBody>
              <a:bodyPr/>
              <a:lstStyle/>
              <a:p>
                <a:r>
                  <a:rPr lang="zh-CN" altLang="en-US" dirty="0">
                    <a:noFill/>
                  </a:rPr>
                  <a:t> </a:t>
                </a:r>
              </a:p>
            </p:txBody>
          </p:sp>
        </mc:Fallback>
      </mc:AlternateContent>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66281" y="5254388"/>
            <a:ext cx="5740589" cy="1253752"/>
          </a:xfrm>
          <a:prstGeom prst="rect">
            <a:avLst/>
          </a:prstGeom>
        </p:spPr>
      </p:pic>
      <mc:AlternateContent xmlns:mc="http://schemas.openxmlformats.org/markup-compatibility/2006">
        <mc:Choice xmlns:a14="http://schemas.microsoft.com/office/drawing/2010/main" xmlns="" Requires="a14">
          <p:sp>
            <p:nvSpPr>
              <p:cNvPr id="4" name="文本框 3"/>
              <p:cNvSpPr txBox="1"/>
              <p:nvPr/>
            </p:nvSpPr>
            <p:spPr>
              <a:xfrm>
                <a:off x="6740857" y="1648204"/>
                <a:ext cx="4612943" cy="2193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4800" b="1" i="1" smtClean="0">
                              <a:solidFill>
                                <a:srgbClr val="FF0000"/>
                              </a:solidFill>
                              <a:latin typeface="Cambria Math" panose="02040503050406030204" pitchFamily="18" charset="0"/>
                            </a:rPr>
                          </m:ctrlPr>
                        </m:dPr>
                        <m:e>
                          <m:m>
                            <m:mPr>
                              <m:mcs>
                                <m:mc>
                                  <m:mcPr>
                                    <m:count m:val="3"/>
                                    <m:mcJc m:val="center"/>
                                  </m:mcPr>
                                </m:mc>
                              </m:mcs>
                              <m:ctrlPr>
                                <a:rPr lang="en-US" altLang="zh-CN" sz="4800" b="1" i="1" smtClean="0">
                                  <a:solidFill>
                                    <a:srgbClr val="FF0000"/>
                                  </a:solidFill>
                                  <a:latin typeface="Cambria Math" panose="02040503050406030204" pitchFamily="18" charset="0"/>
                                </a:rPr>
                              </m:ctrlPr>
                            </m:mPr>
                            <m:mr>
                              <m:e>
                                <m:sSub>
                                  <m:sSubPr>
                                    <m:ctrlPr>
                                      <a:rPr lang="en-US" altLang="zh-CN" sz="4800" b="1" i="1" smtClean="0">
                                        <a:solidFill>
                                          <a:srgbClr val="FF0000"/>
                                        </a:solidFill>
                                        <a:latin typeface="Cambria Math" panose="02040503050406030204" pitchFamily="18" charset="0"/>
                                      </a:rPr>
                                    </m:ctrlPr>
                                  </m:sSubPr>
                                  <m:e>
                                    <m:r>
                                      <a:rPr lang="en-US" altLang="zh-CN" sz="4800" b="1" i="1" smtClean="0">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𝒖𝒅</m:t>
                                    </m:r>
                                  </m:sub>
                                </m:sSub>
                              </m:e>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a:solidFill>
                                          <a:srgbClr val="FF0000"/>
                                        </a:solidFill>
                                        <a:latin typeface="Cambria Math" panose="02040503050406030204" pitchFamily="18" charset="0"/>
                                      </a:rPr>
                                      <m:t>𝒖</m:t>
                                    </m:r>
                                    <m:r>
                                      <a:rPr lang="en-US" altLang="zh-CN" sz="4800" b="1" i="1" smtClean="0">
                                        <a:solidFill>
                                          <a:srgbClr val="FF0000"/>
                                        </a:solidFill>
                                        <a:latin typeface="Cambria Math" panose="02040503050406030204" pitchFamily="18" charset="0"/>
                                      </a:rPr>
                                      <m:t>𝒔</m:t>
                                    </m:r>
                                  </m:sub>
                                </m:sSub>
                              </m:e>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a:solidFill>
                                          <a:srgbClr val="FF0000"/>
                                        </a:solidFill>
                                        <a:latin typeface="Cambria Math" panose="02040503050406030204" pitchFamily="18" charset="0"/>
                                      </a:rPr>
                                      <m:t>𝒖</m:t>
                                    </m:r>
                                    <m:r>
                                      <a:rPr lang="en-US" altLang="zh-CN" sz="4800" b="1" i="1" smtClean="0">
                                        <a:solidFill>
                                          <a:srgbClr val="FF0000"/>
                                        </a:solidFill>
                                        <a:latin typeface="Cambria Math" panose="02040503050406030204" pitchFamily="18" charset="0"/>
                                      </a:rPr>
                                      <m:t>𝒃</m:t>
                                    </m:r>
                                  </m:sub>
                                </m:sSub>
                              </m:e>
                            </m:mr>
                            <m:mr>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𝒄</m:t>
                                    </m:r>
                                    <m:r>
                                      <a:rPr lang="en-US" altLang="zh-CN" sz="4800" b="1" i="1">
                                        <a:solidFill>
                                          <a:srgbClr val="FF0000"/>
                                        </a:solidFill>
                                        <a:latin typeface="Cambria Math" panose="02040503050406030204" pitchFamily="18" charset="0"/>
                                      </a:rPr>
                                      <m:t>𝒅</m:t>
                                    </m:r>
                                  </m:sub>
                                </m:sSub>
                              </m:e>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𝒄𝒔</m:t>
                                    </m:r>
                                  </m:sub>
                                </m:sSub>
                              </m:e>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𝒄𝒃</m:t>
                                    </m:r>
                                  </m:sub>
                                </m:sSub>
                              </m:e>
                            </m:mr>
                            <m:mr>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𝒕</m:t>
                                    </m:r>
                                    <m:r>
                                      <a:rPr lang="en-US" altLang="zh-CN" sz="4800" b="1" i="1">
                                        <a:solidFill>
                                          <a:srgbClr val="FF0000"/>
                                        </a:solidFill>
                                        <a:latin typeface="Cambria Math" panose="02040503050406030204" pitchFamily="18" charset="0"/>
                                      </a:rPr>
                                      <m:t>𝒅</m:t>
                                    </m:r>
                                  </m:sub>
                                </m:sSub>
                              </m:e>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𝒕𝒔</m:t>
                                    </m:r>
                                  </m:sub>
                                </m:sSub>
                              </m:e>
                              <m:e>
                                <m:sSub>
                                  <m:sSubPr>
                                    <m:ctrlPr>
                                      <a:rPr lang="en-US" altLang="zh-CN" sz="4800" b="1" i="1">
                                        <a:solidFill>
                                          <a:srgbClr val="FF0000"/>
                                        </a:solidFill>
                                        <a:latin typeface="Cambria Math" panose="02040503050406030204" pitchFamily="18" charset="0"/>
                                      </a:rPr>
                                    </m:ctrlPr>
                                  </m:sSubPr>
                                  <m:e>
                                    <m:r>
                                      <a:rPr lang="en-US" altLang="zh-CN" sz="4800" b="1" i="1">
                                        <a:solidFill>
                                          <a:srgbClr val="FF0000"/>
                                        </a:solidFill>
                                        <a:latin typeface="Cambria Math" panose="02040503050406030204" pitchFamily="18" charset="0"/>
                                      </a:rPr>
                                      <m:t>𝑽</m:t>
                                    </m:r>
                                  </m:e>
                                  <m:sub>
                                    <m:r>
                                      <a:rPr lang="en-US" altLang="zh-CN" sz="4800" b="1" i="1" smtClean="0">
                                        <a:solidFill>
                                          <a:srgbClr val="FF0000"/>
                                        </a:solidFill>
                                        <a:latin typeface="Cambria Math" panose="02040503050406030204" pitchFamily="18" charset="0"/>
                                      </a:rPr>
                                      <m:t>𝒕𝒃</m:t>
                                    </m:r>
                                  </m:sub>
                                </m:sSub>
                              </m:e>
                            </m:mr>
                          </m:m>
                        </m:e>
                      </m:d>
                    </m:oMath>
                  </m:oMathPara>
                </a14:m>
                <a:endParaRPr lang="zh-CN" altLang="en-US" sz="4800" b="1" dirty="0">
                  <a:solidFill>
                    <a:srgbClr val="FF0000"/>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5055643" y="1648204"/>
                <a:ext cx="3459707" cy="2193164"/>
              </a:xfrm>
              <a:prstGeom prst="rect">
                <a:avLst/>
              </a:prstGeom>
              <a:blipFill rotWithShape="0">
                <a:blip r:embed="rId4"/>
                <a:stretch>
                  <a:fillRect r="-6341"/>
                </a:stretch>
              </a:blipFill>
            </p:spPr>
            <p:txBody>
              <a:bodyPr/>
              <a:lstStyle/>
              <a:p>
                <a:r>
                  <a:rPr lang="zh-CN" altLang="en-US">
                    <a:noFill/>
                  </a:rPr>
                  <a:t> </a:t>
                </a:r>
              </a:p>
            </p:txBody>
          </p:sp>
        </mc:Fallback>
      </mc:AlternateContent>
      <p:sp>
        <p:nvSpPr>
          <p:cNvPr id="6" name="椭圆 5"/>
          <p:cNvSpPr/>
          <p:nvPr/>
        </p:nvSpPr>
        <p:spPr>
          <a:xfrm>
            <a:off x="4943902" y="5405201"/>
            <a:ext cx="533681" cy="952127"/>
          </a:xfrm>
          <a:prstGeom prst="ellipse">
            <a:avLst/>
          </a:prstGeom>
          <a:noFill/>
          <a:ln w="63500">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055643" y="4286268"/>
            <a:ext cx="4130874" cy="523220"/>
          </a:xfrm>
          <a:prstGeom prst="rect">
            <a:avLst/>
          </a:prstGeom>
          <a:noFill/>
        </p:spPr>
        <p:txBody>
          <a:bodyPr wrap="none" rtlCol="0">
            <a:spAutoFit/>
          </a:bodyPr>
          <a:lstStyle/>
          <a:p>
            <a:r>
              <a:rPr lang="en-US" altLang="zh-CN" sz="2800" b="1" dirty="0" smtClean="0"/>
              <a:t>Can be calculated by LQCD</a:t>
            </a:r>
            <a:endParaRPr lang="zh-CN" altLang="en-US" sz="2800" b="1" dirty="0"/>
          </a:p>
        </p:txBody>
      </p:sp>
      <p:sp>
        <p:nvSpPr>
          <p:cNvPr id="8" name="下箭头 7"/>
          <p:cNvSpPr/>
          <p:nvPr/>
        </p:nvSpPr>
        <p:spPr>
          <a:xfrm>
            <a:off x="5595071" y="4604586"/>
            <a:ext cx="363474" cy="978408"/>
          </a:xfrm>
          <a:prstGeom prst="downArrow">
            <a:avLst/>
          </a:prstGeom>
          <a:noFill/>
          <a:ln w="63500">
            <a:solidFill>
              <a:srgbClr val="7030A0">
                <a:alpha val="66000"/>
              </a:srgbClr>
            </a:solid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0844" y="5582995"/>
            <a:ext cx="1420582" cy="584775"/>
          </a:xfrm>
          <a:prstGeom prst="rect">
            <a:avLst/>
          </a:prstGeom>
          <a:noFill/>
        </p:spPr>
        <p:txBody>
          <a:bodyPr wrap="none" rtlCol="0">
            <a:spAutoFit/>
          </a:bodyPr>
          <a:lstStyle/>
          <a:p>
            <a:r>
              <a:rPr lang="zh-CN" altLang="en-US" sz="3200" b="1" dirty="0" smtClean="0"/>
              <a:t>例如：</a:t>
            </a:r>
            <a:endParaRPr lang="zh-CN" altLang="en-US" sz="3200" b="1" dirty="0"/>
          </a:p>
        </p:txBody>
      </p:sp>
    </p:spTree>
    <p:extLst>
      <p:ext uri="{BB962C8B-B14F-4D97-AF65-F5344CB8AC3E}">
        <p14:creationId xmlns:p14="http://schemas.microsoft.com/office/powerpoint/2010/main" xmlns="" val="373071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标题 1"/>
              <p:cNvSpPr>
                <a:spLocks noGrp="1"/>
              </p:cNvSpPr>
              <p:nvPr>
                <p:ph type="title"/>
              </p:nvPr>
            </p:nvSpPr>
            <p:spPr/>
            <p:txBody>
              <a:bodyPr/>
              <a:lstStyle/>
              <a:p>
                <a:r>
                  <a:rPr lang="en-US" altLang="zh-CN" b="1" dirty="0" smtClean="0">
                    <a:solidFill>
                      <a:srgbClr val="C00000"/>
                    </a:solidFill>
                  </a:rPr>
                  <a:t>Rare decays </a:t>
                </a:r>
                <a14:m>
                  <m:oMath xmlns:m="http://schemas.openxmlformats.org/officeDocument/2006/math">
                    <m:r>
                      <a:rPr lang="en-US" altLang="zh-CN" b="1" i="1" smtClean="0">
                        <a:solidFill>
                          <a:srgbClr val="C00000"/>
                        </a:solidFill>
                        <a:latin typeface="Cambria Math" panose="02040503050406030204" pitchFamily="18" charset="0"/>
                      </a:rPr>
                      <m:t>𝒃</m:t>
                    </m:r>
                    <m:r>
                      <a:rPr lang="en-US" altLang="zh-CN" b="1" i="1" smtClean="0">
                        <a:solidFill>
                          <a:srgbClr val="C00000"/>
                        </a:solidFill>
                        <a:latin typeface="Cambria Math" panose="02040503050406030204" pitchFamily="18" charset="0"/>
                        <a:ea typeface="Cambria Math" panose="02040503050406030204" pitchFamily="18" charset="0"/>
                      </a:rPr>
                      <m:t>→</m:t>
                    </m:r>
                    <m:r>
                      <a:rPr lang="en-US" altLang="zh-CN" b="1" i="1" smtClean="0">
                        <a:solidFill>
                          <a:srgbClr val="C00000"/>
                        </a:solidFill>
                        <a:latin typeface="Cambria Math" panose="02040503050406030204" pitchFamily="18" charset="0"/>
                        <a:ea typeface="Cambria Math" panose="02040503050406030204" pitchFamily="18" charset="0"/>
                      </a:rPr>
                      <m:t>𝒅</m:t>
                    </m:r>
                  </m:oMath>
                </a14:m>
                <a:r>
                  <a:rPr lang="en-US" altLang="zh-CN" b="1" dirty="0" smtClean="0">
                    <a:solidFill>
                      <a:srgbClr val="C00000"/>
                    </a:solidFill>
                  </a:rPr>
                  <a:t>, </a:t>
                </a:r>
                <a14:m>
                  <m:oMath xmlns:m="http://schemas.openxmlformats.org/officeDocument/2006/math">
                    <m:r>
                      <a:rPr lang="en-US" altLang="zh-CN" b="1" i="1">
                        <a:solidFill>
                          <a:srgbClr val="C00000"/>
                        </a:solidFill>
                        <a:latin typeface="Cambria Math" panose="02040503050406030204" pitchFamily="18" charset="0"/>
                      </a:rPr>
                      <m:t>𝒃</m:t>
                    </m:r>
                    <m:r>
                      <a:rPr lang="en-US" altLang="zh-CN" b="1" i="1">
                        <a:solidFill>
                          <a:srgbClr val="C00000"/>
                        </a:solidFill>
                        <a:latin typeface="Cambria Math" panose="02040503050406030204" pitchFamily="18" charset="0"/>
                        <a:ea typeface="Cambria Math" panose="02040503050406030204" pitchFamily="18" charset="0"/>
                      </a:rPr>
                      <m:t>→</m:t>
                    </m:r>
                    <m:r>
                      <a:rPr lang="en-US" altLang="zh-CN" b="1" i="1" smtClean="0">
                        <a:solidFill>
                          <a:srgbClr val="C00000"/>
                        </a:solidFill>
                        <a:latin typeface="Cambria Math" panose="02040503050406030204" pitchFamily="18" charset="0"/>
                        <a:ea typeface="Cambria Math" panose="02040503050406030204" pitchFamily="18" charset="0"/>
                      </a:rPr>
                      <m:t>𝒔</m:t>
                    </m:r>
                  </m:oMath>
                </a14:m>
                <a:endParaRPr lang="zh-CN" altLang="en-US" b="1" dirty="0">
                  <a:solidFill>
                    <a:srgbClr val="C00000"/>
                  </a:solidFill>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838200" y="4461641"/>
                <a:ext cx="10515600" cy="2081049"/>
              </a:xfrm>
            </p:spPr>
            <p:txBody>
              <a:bodyPr/>
              <a:lstStyle/>
              <a:p>
                <a:r>
                  <a:rPr lang="en-US" altLang="zh-CN" b="1" dirty="0" smtClean="0"/>
                  <a:t>FCNC processes are forbidden at tree level in the SM, sensitive to possible new physics</a:t>
                </a:r>
              </a:p>
              <a:p>
                <a14:m>
                  <m:oMath xmlns:m="http://schemas.openxmlformats.org/officeDocument/2006/math">
                    <m:r>
                      <a:rPr lang="en-US" altLang="zh-CN" b="1" i="1" smtClean="0">
                        <a:latin typeface="Cambria Math" panose="02040503050406030204" pitchFamily="18" charset="0"/>
                      </a:rPr>
                      <m:t>𝑩</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𝑲</m:t>
                        </m:r>
                      </m:e>
                      <m:sup>
                        <m:r>
                          <a:rPr lang="en-US" altLang="zh-CN" b="1" i="1" smtClean="0">
                            <a:latin typeface="Cambria Math" panose="02040503050406030204" pitchFamily="18" charset="0"/>
                            <a:ea typeface="Cambria Math" panose="02040503050406030204" pitchFamily="18" charset="0"/>
                          </a:rPr>
                          <m:t>∗</m:t>
                        </m:r>
                      </m:sup>
                    </m:sSup>
                    <m:r>
                      <a:rPr lang="zh-CN" altLang="en-US" b="1" i="1" smtClean="0">
                        <a:latin typeface="Cambria Math" panose="02040503050406030204" pitchFamily="18" charset="0"/>
                        <a:ea typeface="Cambria Math" panose="02040503050406030204" pitchFamily="18" charset="0"/>
                      </a:rPr>
                      <m:t>𝜸</m:t>
                    </m:r>
                  </m:oMath>
                </a14:m>
                <a:r>
                  <a:rPr lang="en-US" altLang="zh-CN" b="1" dirty="0" smtClean="0"/>
                  <a:t>, </a:t>
                </a:r>
                <a14:m>
                  <m:oMath xmlns:m="http://schemas.openxmlformats.org/officeDocument/2006/math">
                    <m:r>
                      <a:rPr lang="en-US" altLang="zh-CN" b="1" i="1" smtClean="0">
                        <a:latin typeface="Cambria Math" panose="02040503050406030204" pitchFamily="18" charset="0"/>
                      </a:rPr>
                      <m:t>𝑩</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𝑲</m:t>
                        </m:r>
                      </m:e>
                      <m:sup>
                        <m:r>
                          <a:rPr lang="en-US" altLang="zh-CN" b="1" i="1" smtClean="0">
                            <a:latin typeface="Cambria Math" panose="02040503050406030204" pitchFamily="18" charset="0"/>
                            <a:ea typeface="Cambria Math" panose="02040503050406030204" pitchFamily="18" charset="0"/>
                          </a:rPr>
                          <m:t>(∗)</m:t>
                        </m:r>
                      </m:sup>
                    </m:sSup>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𝒍</m:t>
                        </m:r>
                      </m:e>
                      <m:sup>
                        <m:r>
                          <a:rPr lang="en-US" altLang="zh-CN" b="1" i="1" smtClean="0">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smtClean="0">
                            <a:latin typeface="Cambria Math" panose="02040503050406030204" pitchFamily="18" charset="0"/>
                            <a:ea typeface="Cambria Math" panose="02040503050406030204" pitchFamily="18" charset="0"/>
                          </a:rPr>
                          <m:t>−</m:t>
                        </m:r>
                      </m:sup>
                    </m:sSup>
                  </m:oMath>
                </a14:m>
                <a:r>
                  <a:rPr lang="en-US" altLang="zh-CN" b="1" dirty="0" smtClean="0"/>
                  <a:t>,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𝑩</m:t>
                        </m:r>
                      </m:e>
                      <m:sub>
                        <m:r>
                          <a:rPr lang="en-US" altLang="zh-CN" b="1" i="1" smtClean="0">
                            <a:latin typeface="Cambria Math" panose="02040503050406030204" pitchFamily="18" charset="0"/>
                          </a:rPr>
                          <m:t>𝒔</m:t>
                        </m:r>
                      </m:sub>
                    </m:sSub>
                    <m:r>
                      <a:rPr lang="en-US" altLang="zh-CN" b="1" i="1" smtClean="0">
                        <a:latin typeface="Cambria Math" panose="02040503050406030204" pitchFamily="18" charset="0"/>
                        <a:ea typeface="Cambria Math" panose="02040503050406030204" pitchFamily="18" charset="0"/>
                      </a:rPr>
                      <m:t>→</m:t>
                    </m:r>
                    <m:r>
                      <a:rPr lang="zh-CN" altLang="en-US" b="1" i="1" smtClean="0">
                        <a:latin typeface="Cambria Math" panose="02040503050406030204" pitchFamily="18" charset="0"/>
                        <a:ea typeface="Cambria Math" panose="02040503050406030204" pitchFamily="18" charset="0"/>
                      </a:rPr>
                      <m:t>𝝓𝜸</m:t>
                    </m:r>
                  </m:oMath>
                </a14:m>
                <a:r>
                  <a:rPr lang="en-US" altLang="zh-CN" b="1" dirty="0" smtClean="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𝑩</m:t>
                        </m:r>
                      </m:e>
                      <m:sub>
                        <m:r>
                          <a:rPr lang="en-US" altLang="zh-CN" b="1" i="1">
                            <a:latin typeface="Cambria Math" panose="02040503050406030204" pitchFamily="18" charset="0"/>
                          </a:rPr>
                          <m:t>𝒔</m:t>
                        </m:r>
                      </m:sub>
                    </m:sSub>
                    <m:r>
                      <a:rPr lang="en-US" altLang="zh-CN" b="1" i="1">
                        <a:latin typeface="Cambria Math" panose="02040503050406030204" pitchFamily="18" charset="0"/>
                        <a:ea typeface="Cambria Math" panose="02040503050406030204" pitchFamily="18" charset="0"/>
                      </a:rPr>
                      <m:t>→</m:t>
                    </m:r>
                    <m:r>
                      <a:rPr lang="zh-CN" altLang="en-US" b="1" i="1">
                        <a:latin typeface="Cambria Math" panose="02040503050406030204" pitchFamily="18" charset="0"/>
                        <a:ea typeface="Cambria Math" panose="02040503050406030204" pitchFamily="18" charset="0"/>
                      </a:rPr>
                      <m:t>𝝓</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𝒍</m:t>
                        </m:r>
                      </m:e>
                      <m:sup>
                        <m:r>
                          <a:rPr lang="en-US" altLang="zh-CN" b="1" i="1" smtClean="0">
                            <a:latin typeface="Cambria Math" panose="02040503050406030204" pitchFamily="18" charset="0"/>
                            <a:ea typeface="Cambria Math" panose="02040503050406030204" pitchFamily="18" charset="0"/>
                          </a:rPr>
                          <m:t>+</m:t>
                        </m:r>
                      </m:sup>
                    </m:sSup>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𝒍</m:t>
                        </m:r>
                      </m:e>
                      <m:sup>
                        <m:r>
                          <a:rPr lang="en-US" altLang="zh-CN" b="1" i="1" smtClean="0">
                            <a:latin typeface="Cambria Math" panose="02040503050406030204" pitchFamily="18" charset="0"/>
                            <a:ea typeface="Cambria Math" panose="02040503050406030204" pitchFamily="18" charset="0"/>
                          </a:rPr>
                          <m:t>−</m:t>
                        </m:r>
                      </m:sup>
                    </m:sSup>
                  </m:oMath>
                </a14:m>
                <a:r>
                  <a:rPr lang="en-US" altLang="zh-CN" b="1" dirty="0" smtClean="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𝑩</m:t>
                        </m:r>
                      </m:e>
                      <m:sub>
                        <m:r>
                          <a:rPr lang="en-US" altLang="zh-CN" b="1" i="1">
                            <a:latin typeface="Cambria Math" panose="02040503050406030204" pitchFamily="18" charset="0"/>
                          </a:rPr>
                          <m:t>𝒔</m:t>
                        </m:r>
                      </m:sub>
                    </m:sSub>
                    <m:r>
                      <a:rPr lang="en-US" altLang="zh-CN" b="1" i="1">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acc>
                          <m:accPr>
                            <m:chr m:val="̅"/>
                            <m:ctrlPr>
                              <a:rPr lang="en-US" altLang="zh-CN" b="1" i="1" smtClean="0">
                                <a:latin typeface="Cambria Math" panose="02040503050406030204" pitchFamily="18" charset="0"/>
                                <a:ea typeface="Cambria Math" panose="02040503050406030204" pitchFamily="18" charset="0"/>
                              </a:rPr>
                            </m:ctrlPr>
                          </m:accPr>
                          <m:e>
                            <m:r>
                              <a:rPr lang="en-US" altLang="zh-CN" b="1" i="1" smtClean="0">
                                <a:latin typeface="Cambria Math" panose="02040503050406030204" pitchFamily="18" charset="0"/>
                                <a:ea typeface="Cambria Math" panose="02040503050406030204" pitchFamily="18" charset="0"/>
                              </a:rPr>
                              <m:t>𝑲</m:t>
                            </m:r>
                          </m:e>
                        </m:acc>
                      </m:e>
                      <m: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𝟎</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oMath>
                </a14:m>
                <a:r>
                  <a:rPr lang="en-US" altLang="zh-CN" b="1" dirty="0" smtClean="0"/>
                  <a:t>, </a:t>
                </a:r>
                <a14:m>
                  <m:oMath xmlns:m="http://schemas.openxmlformats.org/officeDocument/2006/math">
                    <m:r>
                      <a:rPr lang="en-US" altLang="zh-CN" b="1" i="1">
                        <a:latin typeface="Cambria Math" panose="02040503050406030204" pitchFamily="18" charset="0"/>
                      </a:rPr>
                      <m:t>𝑩</m:t>
                    </m:r>
                    <m:r>
                      <a:rPr lang="en-US" altLang="zh-CN" b="1" i="1">
                        <a:latin typeface="Cambria Math" panose="02040503050406030204" pitchFamily="18" charset="0"/>
                        <a:ea typeface="Cambria Math" panose="02040503050406030204" pitchFamily="18" charset="0"/>
                      </a:rPr>
                      <m:t>→</m:t>
                    </m:r>
                    <m:r>
                      <a:rPr lang="zh-CN" altLang="en-US" b="1" i="1" smtClean="0">
                        <a:latin typeface="Cambria Math" panose="02040503050406030204" pitchFamily="18" charset="0"/>
                        <a:ea typeface="Cambria Math" panose="02040503050406030204" pitchFamily="18" charset="0"/>
                      </a:rPr>
                      <m:t>𝝅</m:t>
                    </m:r>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oMath>
                </a14:m>
                <a:endParaRPr lang="en-US" altLang="zh-CN" b="1"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28650" y="4461642"/>
                <a:ext cx="7886700" cy="2081049"/>
              </a:xfrm>
              <a:blipFill rotWithShape="0">
                <a:blip r:embed="rId3"/>
                <a:stretch>
                  <a:fillRect l="-1043" t="-4985"/>
                </a:stretch>
              </a:blipFill>
            </p:spPr>
            <p:txBody>
              <a:bodyPr/>
              <a:lstStyle/>
              <a:p>
                <a:r>
                  <a:rPr lang="zh-CN" altLang="en-US">
                    <a:noFill/>
                  </a:rPr>
                  <a:t> </a:t>
                </a:r>
              </a:p>
            </p:txBody>
          </p:sp>
        </mc:Fallback>
      </mc:AlternateContent>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8650" y="1490148"/>
            <a:ext cx="7543800" cy="2766541"/>
          </a:xfrm>
          <a:prstGeom prst="rect">
            <a:avLst/>
          </a:prstGeom>
        </p:spPr>
      </p:pic>
    </p:spTree>
    <p:extLst>
      <p:ext uri="{BB962C8B-B14F-4D97-AF65-F5344CB8AC3E}">
        <p14:creationId xmlns:p14="http://schemas.microsoft.com/office/powerpoint/2010/main" xmlns="" val="725782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标题 1"/>
              <p:cNvSpPr>
                <a:spLocks noGrp="1"/>
              </p:cNvSpPr>
              <p:nvPr>
                <p:ph type="title"/>
              </p:nvPr>
            </p:nvSpPr>
            <p:spPr>
              <a:xfrm>
                <a:off x="838200" y="365125"/>
                <a:ext cx="10515600" cy="1022241"/>
              </a:xfrm>
            </p:spPr>
            <p:txBody>
              <a:bodyPr/>
              <a:lstStyle/>
              <a:p>
                <a14:m>
                  <m:oMath xmlns:m="http://schemas.openxmlformats.org/officeDocument/2006/math">
                    <m:r>
                      <a:rPr lang="en-US" altLang="zh-CN" b="1" i="1" smtClean="0">
                        <a:solidFill>
                          <a:srgbClr val="C00000"/>
                        </a:solidFill>
                        <a:latin typeface="Cambria Math" panose="02040503050406030204" pitchFamily="18" charset="0"/>
                      </a:rPr>
                      <m:t>𝑩</m:t>
                    </m:r>
                    <m:r>
                      <a:rPr lang="en-US" altLang="zh-CN" b="1" i="1">
                        <a:solidFill>
                          <a:srgbClr val="C00000"/>
                        </a:solidFill>
                        <a:latin typeface="Cambria Math" panose="02040503050406030204" pitchFamily="18" charset="0"/>
                        <a:ea typeface="Cambria Math" panose="02040503050406030204" pitchFamily="18" charset="0"/>
                      </a:rPr>
                      <m:t>→</m:t>
                    </m:r>
                    <m:sSup>
                      <m:sSupPr>
                        <m:ctrlPr>
                          <a:rPr lang="en-US" altLang="zh-CN" b="1" i="1">
                            <a:solidFill>
                              <a:srgbClr val="C00000"/>
                            </a:solidFill>
                            <a:latin typeface="Cambria Math" panose="02040503050406030204" pitchFamily="18" charset="0"/>
                            <a:ea typeface="Cambria Math" panose="02040503050406030204" pitchFamily="18" charset="0"/>
                          </a:rPr>
                        </m:ctrlPr>
                      </m:sSupPr>
                      <m:e>
                        <m:r>
                          <a:rPr lang="en-US" altLang="zh-CN" b="1" i="1">
                            <a:solidFill>
                              <a:srgbClr val="C00000"/>
                            </a:solidFill>
                            <a:latin typeface="Cambria Math" panose="02040503050406030204" pitchFamily="18" charset="0"/>
                            <a:ea typeface="Cambria Math" panose="02040503050406030204" pitchFamily="18" charset="0"/>
                          </a:rPr>
                          <m:t>𝑲</m:t>
                        </m:r>
                      </m:e>
                      <m:sup>
                        <m:r>
                          <a:rPr lang="en-US" altLang="zh-CN" b="1" i="1">
                            <a:solidFill>
                              <a:srgbClr val="C00000"/>
                            </a:solidFill>
                            <a:latin typeface="Cambria Math" panose="02040503050406030204" pitchFamily="18" charset="0"/>
                            <a:ea typeface="Cambria Math" panose="02040503050406030204" pitchFamily="18" charset="0"/>
                          </a:rPr>
                          <m:t>∗</m:t>
                        </m:r>
                      </m:sup>
                    </m:sSup>
                    <m:sSup>
                      <m:sSupPr>
                        <m:ctrlPr>
                          <a:rPr lang="en-US" altLang="zh-CN" b="1" i="1">
                            <a:solidFill>
                              <a:srgbClr val="C00000"/>
                            </a:solidFill>
                            <a:latin typeface="Cambria Math" panose="02040503050406030204" pitchFamily="18" charset="0"/>
                            <a:ea typeface="Cambria Math" panose="02040503050406030204" pitchFamily="18" charset="0"/>
                          </a:rPr>
                        </m:ctrlPr>
                      </m:sSupPr>
                      <m:e>
                        <m:r>
                          <a:rPr lang="zh-CN" altLang="en-US" b="1" i="1" smtClean="0">
                            <a:solidFill>
                              <a:srgbClr val="C00000"/>
                            </a:solidFill>
                            <a:latin typeface="Cambria Math" panose="02040503050406030204" pitchFamily="18" charset="0"/>
                            <a:ea typeface="Cambria Math" panose="02040503050406030204" pitchFamily="18" charset="0"/>
                          </a:rPr>
                          <m:t>𝝁</m:t>
                        </m:r>
                      </m:e>
                      <m:sup>
                        <m:r>
                          <a:rPr lang="en-US" altLang="zh-CN" b="1" i="1">
                            <a:solidFill>
                              <a:srgbClr val="C00000"/>
                            </a:solidFill>
                            <a:latin typeface="Cambria Math" panose="02040503050406030204" pitchFamily="18" charset="0"/>
                            <a:ea typeface="Cambria Math" panose="02040503050406030204" pitchFamily="18" charset="0"/>
                          </a:rPr>
                          <m:t>+</m:t>
                        </m:r>
                      </m:sup>
                    </m:sSup>
                    <m:sSup>
                      <m:sSupPr>
                        <m:ctrlPr>
                          <a:rPr lang="en-US" altLang="zh-CN" b="1" i="1">
                            <a:solidFill>
                              <a:srgbClr val="C00000"/>
                            </a:solidFill>
                            <a:latin typeface="Cambria Math" panose="02040503050406030204" pitchFamily="18" charset="0"/>
                            <a:ea typeface="Cambria Math" panose="02040503050406030204" pitchFamily="18" charset="0"/>
                          </a:rPr>
                        </m:ctrlPr>
                      </m:sSupPr>
                      <m:e>
                        <m:r>
                          <a:rPr lang="zh-CN" altLang="en-US" b="1" i="1" smtClean="0">
                            <a:solidFill>
                              <a:srgbClr val="C00000"/>
                            </a:solidFill>
                            <a:latin typeface="Cambria Math" panose="02040503050406030204" pitchFamily="18" charset="0"/>
                            <a:ea typeface="Cambria Math" panose="02040503050406030204" pitchFamily="18" charset="0"/>
                          </a:rPr>
                          <m:t>𝝁</m:t>
                        </m:r>
                      </m:e>
                      <m:sup>
                        <m:r>
                          <a:rPr lang="en-US" altLang="zh-CN" b="1" i="1">
                            <a:solidFill>
                              <a:srgbClr val="C00000"/>
                            </a:solidFill>
                            <a:latin typeface="Cambria Math" panose="02040503050406030204" pitchFamily="18" charset="0"/>
                            <a:ea typeface="Cambria Math" panose="02040503050406030204" pitchFamily="18" charset="0"/>
                          </a:rPr>
                          <m:t>−</m:t>
                        </m:r>
                      </m:sup>
                    </m:sSup>
                  </m:oMath>
                </a14:m>
                <a:r>
                  <a:rPr lang="en-US" altLang="zh-CN" b="1" dirty="0">
                    <a:solidFill>
                      <a:srgbClr val="C00000"/>
                    </a:solidFill>
                  </a:rPr>
                  <a:t>, </a:t>
                </a:r>
                <a14:m>
                  <m:oMath xmlns:m="http://schemas.openxmlformats.org/officeDocument/2006/math">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𝑩</m:t>
                        </m:r>
                      </m:e>
                      <m:sub>
                        <m:r>
                          <a:rPr lang="en-US" altLang="zh-CN" b="1" i="1">
                            <a:solidFill>
                              <a:srgbClr val="C00000"/>
                            </a:solidFill>
                            <a:latin typeface="Cambria Math" panose="02040503050406030204" pitchFamily="18" charset="0"/>
                          </a:rPr>
                          <m:t>𝒔</m:t>
                        </m:r>
                      </m:sub>
                    </m:sSub>
                    <m:r>
                      <a:rPr lang="en-US" altLang="zh-CN" b="1" i="1">
                        <a:solidFill>
                          <a:srgbClr val="C00000"/>
                        </a:solidFill>
                        <a:latin typeface="Cambria Math" panose="02040503050406030204" pitchFamily="18" charset="0"/>
                        <a:ea typeface="Cambria Math" panose="02040503050406030204" pitchFamily="18" charset="0"/>
                      </a:rPr>
                      <m:t>→</m:t>
                    </m:r>
                    <m:r>
                      <a:rPr lang="zh-CN" altLang="en-US" b="1" i="1">
                        <a:solidFill>
                          <a:srgbClr val="C00000"/>
                        </a:solidFill>
                        <a:latin typeface="Cambria Math" panose="02040503050406030204" pitchFamily="18" charset="0"/>
                        <a:ea typeface="Cambria Math" panose="02040503050406030204" pitchFamily="18" charset="0"/>
                      </a:rPr>
                      <m:t>𝝓</m:t>
                    </m:r>
                    <m:sSup>
                      <m:sSupPr>
                        <m:ctrlPr>
                          <a:rPr lang="en-US" altLang="zh-CN" b="1" i="1">
                            <a:solidFill>
                              <a:srgbClr val="C00000"/>
                            </a:solidFill>
                            <a:latin typeface="Cambria Math" panose="02040503050406030204" pitchFamily="18" charset="0"/>
                            <a:ea typeface="Cambria Math" panose="02040503050406030204" pitchFamily="18" charset="0"/>
                          </a:rPr>
                        </m:ctrlPr>
                      </m:sSupPr>
                      <m:e>
                        <m:r>
                          <a:rPr lang="zh-CN" altLang="en-US" b="1" i="1" smtClean="0">
                            <a:solidFill>
                              <a:srgbClr val="C00000"/>
                            </a:solidFill>
                            <a:latin typeface="Cambria Math" panose="02040503050406030204" pitchFamily="18" charset="0"/>
                            <a:ea typeface="Cambria Math" panose="02040503050406030204" pitchFamily="18" charset="0"/>
                          </a:rPr>
                          <m:t>𝝁</m:t>
                        </m:r>
                      </m:e>
                      <m:sup>
                        <m:r>
                          <a:rPr lang="en-US" altLang="zh-CN" b="1" i="1">
                            <a:solidFill>
                              <a:srgbClr val="C00000"/>
                            </a:solidFill>
                            <a:latin typeface="Cambria Math" panose="02040503050406030204" pitchFamily="18" charset="0"/>
                            <a:ea typeface="Cambria Math" panose="02040503050406030204" pitchFamily="18" charset="0"/>
                          </a:rPr>
                          <m:t>+</m:t>
                        </m:r>
                      </m:sup>
                    </m:sSup>
                    <m:sSup>
                      <m:sSupPr>
                        <m:ctrlPr>
                          <a:rPr lang="en-US" altLang="zh-CN" b="1" i="1">
                            <a:solidFill>
                              <a:srgbClr val="C00000"/>
                            </a:solidFill>
                            <a:latin typeface="Cambria Math" panose="02040503050406030204" pitchFamily="18" charset="0"/>
                            <a:ea typeface="Cambria Math" panose="02040503050406030204" pitchFamily="18" charset="0"/>
                          </a:rPr>
                        </m:ctrlPr>
                      </m:sSupPr>
                      <m:e>
                        <m:r>
                          <a:rPr lang="zh-CN" altLang="en-US" b="1" i="1" smtClean="0">
                            <a:solidFill>
                              <a:srgbClr val="C00000"/>
                            </a:solidFill>
                            <a:latin typeface="Cambria Math" panose="02040503050406030204" pitchFamily="18" charset="0"/>
                            <a:ea typeface="Cambria Math" panose="02040503050406030204" pitchFamily="18" charset="0"/>
                          </a:rPr>
                          <m:t>𝝁</m:t>
                        </m:r>
                      </m:e>
                      <m:sup>
                        <m:r>
                          <a:rPr lang="en-US" altLang="zh-CN" b="1" i="1">
                            <a:solidFill>
                              <a:srgbClr val="C00000"/>
                            </a:solidFill>
                            <a:latin typeface="Cambria Math" panose="02040503050406030204" pitchFamily="18" charset="0"/>
                            <a:ea typeface="Cambria Math" panose="02040503050406030204" pitchFamily="18" charset="0"/>
                          </a:rPr>
                          <m:t>−</m:t>
                        </m:r>
                      </m:sup>
                    </m:sSup>
                  </m:oMath>
                </a14:m>
                <a:r>
                  <a:rPr lang="zh-CN" altLang="en-US" b="1" dirty="0" smtClean="0">
                    <a:solidFill>
                      <a:srgbClr val="C00000"/>
                    </a:solidFill>
                  </a:rPr>
                  <a:t/>
                </a:r>
                <a:r>
                  <a:rPr lang="en-US" altLang="zh-CN" b="1" dirty="0" smtClean="0">
                    <a:solidFill>
                      <a:srgbClr val="C00000"/>
                    </a:solidFill>
                  </a:rPr>
                  <a:t>observables</a:t>
                </a:r>
                <a:endParaRPr lang="zh-CN" altLang="en-US" b="1" dirty="0">
                  <a:solidFill>
                    <a:srgbClr val="C00000"/>
                  </a:solidFill>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628650" y="365125"/>
                <a:ext cx="7886700" cy="1022241"/>
              </a:xfrm>
              <a:blipFill rotWithShape="0">
                <a:blip r:embed="rId3"/>
                <a:stretch>
                  <a:fillRect t="-2976"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838200" y="3899648"/>
                <a:ext cx="10515600" cy="2958352"/>
              </a:xfrm>
            </p:spPr>
            <p:txBody>
              <a:bodyPr>
                <a:normAutofit fontScale="92500" lnSpcReduction="10000"/>
              </a:bodyPr>
              <a:lstStyle/>
              <a:p>
                <a14:m>
                  <m:oMath xmlns:m="http://schemas.openxmlformats.org/officeDocument/2006/math">
                    <m:r>
                      <a:rPr lang="en-US" altLang="zh-CN" b="1" i="1" smtClean="0">
                        <a:latin typeface="Cambria Math" panose="02040503050406030204" pitchFamily="18" charset="0"/>
                      </a:rPr>
                      <m:t>𝑩</m:t>
                    </m:r>
                    <m:r>
                      <a:rPr lang="en-US" altLang="zh-CN" b="1" i="1">
                        <a:latin typeface="Cambria Math" panose="02040503050406030204" pitchFamily="18" charset="0"/>
                        <a:ea typeface="Cambria Math" panose="02040503050406030204" pitchFamily="18" charset="0"/>
                      </a:rPr>
                      <m:t>→</m:t>
                    </m:r>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𝑲</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oMath>
                </a14:m>
                <a:r>
                  <a:rPr lang="en-US" altLang="zh-CN" b="1" dirty="0" smtClean="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𝑩</m:t>
                        </m:r>
                      </m:e>
                      <m:sub>
                        <m:r>
                          <a:rPr lang="en-US" altLang="zh-CN" b="1" i="1">
                            <a:latin typeface="Cambria Math" panose="02040503050406030204" pitchFamily="18" charset="0"/>
                          </a:rPr>
                          <m:t>𝒔</m:t>
                        </m:r>
                      </m:sub>
                    </m:sSub>
                    <m:r>
                      <a:rPr lang="en-US" altLang="zh-CN" b="1" i="1">
                        <a:latin typeface="Cambria Math" panose="02040503050406030204" pitchFamily="18" charset="0"/>
                        <a:ea typeface="Cambria Math" panose="02040503050406030204" pitchFamily="18" charset="0"/>
                      </a:rPr>
                      <m:t>→</m:t>
                    </m:r>
                    <m:r>
                      <a:rPr lang="zh-CN" altLang="en-US" b="1" i="1">
                        <a:latin typeface="Cambria Math" panose="02040503050406030204" pitchFamily="18" charset="0"/>
                        <a:ea typeface="Cambria Math" panose="02040503050406030204" pitchFamily="18" charset="0"/>
                      </a:rPr>
                      <m:t>𝝓</m:t>
                    </m:r>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oMath>
                </a14:m>
                <a:r>
                  <a:rPr lang="en-US" altLang="zh-CN" b="1" dirty="0" smtClean="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𝑩</m:t>
                        </m:r>
                      </m:e>
                      <m:sub>
                        <m:r>
                          <a:rPr lang="en-US" altLang="zh-CN" b="1" i="1">
                            <a:latin typeface="Cambria Math" panose="02040503050406030204" pitchFamily="18" charset="0"/>
                          </a:rPr>
                          <m:t>𝒔</m:t>
                        </m:r>
                      </m:sub>
                    </m:sSub>
                    <m:r>
                      <a:rPr lang="en-US" altLang="zh-CN" b="1" i="1">
                        <a:latin typeface="Cambria Math" panose="02040503050406030204" pitchFamily="18" charset="0"/>
                        <a:ea typeface="Cambria Math" panose="02040503050406030204" pitchFamily="18" charset="0"/>
                      </a:rPr>
                      <m:t>→</m:t>
                    </m:r>
                    <m:sSup>
                      <m:sSupPr>
                        <m:ctrlPr>
                          <a:rPr lang="en-US" altLang="zh-CN" b="1" i="1">
                            <a:latin typeface="Cambria Math" panose="02040503050406030204" pitchFamily="18" charset="0"/>
                            <a:ea typeface="Cambria Math" panose="02040503050406030204" pitchFamily="18" charset="0"/>
                          </a:rPr>
                        </m:ctrlPr>
                      </m:sSupPr>
                      <m:e>
                        <m:acc>
                          <m:accPr>
                            <m:chr m:val="̅"/>
                            <m:ctrlPr>
                              <a:rPr lang="en-US" altLang="zh-CN" b="1" i="1">
                                <a:latin typeface="Cambria Math" panose="02040503050406030204" pitchFamily="18" charset="0"/>
                                <a:ea typeface="Cambria Math" panose="02040503050406030204" pitchFamily="18" charset="0"/>
                              </a:rPr>
                            </m:ctrlPr>
                          </m:accPr>
                          <m:e>
                            <m:r>
                              <a:rPr lang="en-US" altLang="zh-CN" b="1" i="1">
                                <a:latin typeface="Cambria Math" panose="02040503050406030204" pitchFamily="18" charset="0"/>
                                <a:ea typeface="Cambria Math" panose="02040503050406030204" pitchFamily="18" charset="0"/>
                              </a:rPr>
                              <m:t>𝑲</m:t>
                            </m:r>
                          </m:e>
                        </m:acc>
                      </m:e>
                      <m:sup>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𝟎</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𝒍</m:t>
                        </m:r>
                      </m:e>
                      <m:sup>
                        <m:r>
                          <a:rPr lang="en-US" altLang="zh-CN" b="1" i="1">
                            <a:latin typeface="Cambria Math" panose="02040503050406030204" pitchFamily="18" charset="0"/>
                            <a:ea typeface="Cambria Math" panose="02040503050406030204" pitchFamily="18" charset="0"/>
                          </a:rPr>
                          <m:t>−</m:t>
                        </m:r>
                      </m:sup>
                    </m:sSup>
                  </m:oMath>
                </a14:m>
                <a:r>
                  <a:rPr lang="en-US" altLang="zh-CN" b="1" dirty="0" smtClean="0"/>
                  <a:t>: 2+1-flavors, first unquenched calculation of all 7 form factors. </a:t>
                </a:r>
              </a:p>
              <a:p>
                <a:r>
                  <a:rPr lang="en-US" altLang="zh-CN" b="1" dirty="0" smtClean="0"/>
                  <a:t>R. Horgan, </a:t>
                </a:r>
                <a:r>
                  <a:rPr lang="en-US" altLang="zh-CN" b="1" dirty="0" err="1" smtClean="0">
                    <a:solidFill>
                      <a:srgbClr val="7030A0"/>
                    </a:solidFill>
                  </a:rPr>
                  <a:t>Zhaofeng</a:t>
                </a:r>
                <a:r>
                  <a:rPr lang="en-US" altLang="zh-CN" b="1" dirty="0" smtClean="0">
                    <a:solidFill>
                      <a:srgbClr val="7030A0"/>
                    </a:solidFill>
                  </a:rPr>
                  <a:t> Liu </a:t>
                </a:r>
                <a:r>
                  <a:rPr lang="en-US" altLang="zh-CN" b="1" dirty="0" smtClean="0"/>
                  <a:t>et </a:t>
                </a:r>
                <a:r>
                  <a:rPr lang="en-US" altLang="zh-CN" b="1" dirty="0"/>
                  <a:t>al. </a:t>
                </a:r>
                <a:r>
                  <a:rPr lang="en-US" altLang="zh-CN" b="1" dirty="0">
                    <a:solidFill>
                      <a:srgbClr val="0070C0"/>
                    </a:solidFill>
                  </a:rPr>
                  <a:t>PRD89,094501(2014), </a:t>
                </a:r>
                <a:r>
                  <a:rPr lang="en-US" altLang="zh-CN" b="1" dirty="0" smtClean="0">
                    <a:solidFill>
                      <a:srgbClr val="0070C0"/>
                    </a:solidFill>
                  </a:rPr>
                  <a:t>PRL112,212003(2014), </a:t>
                </a:r>
                <a:r>
                  <a:rPr lang="en-US" altLang="zh-CN" b="1" dirty="0" err="1" smtClean="0">
                    <a:solidFill>
                      <a:srgbClr val="0070C0"/>
                    </a:solidFill>
                  </a:rPr>
                  <a:t>PoS</a:t>
                </a:r>
                <a:r>
                  <a:rPr lang="en-US" altLang="zh-CN" b="1" dirty="0">
                    <a:solidFill>
                      <a:srgbClr val="0070C0"/>
                    </a:solidFill>
                  </a:rPr>
                  <a:t/>
                </a:r>
                <a:r>
                  <a:rPr lang="en-US" altLang="zh-CN" b="1" dirty="0" smtClean="0">
                    <a:solidFill>
                      <a:srgbClr val="0070C0"/>
                    </a:solidFill>
                  </a:rPr>
                  <a:t>LAT2014 (2015) 372</a:t>
                </a:r>
                <a:endParaRPr lang="en-US" altLang="zh-CN" b="1" dirty="0" smtClean="0"/>
              </a:p>
              <a:p>
                <a:r>
                  <a:rPr lang="en-US" altLang="zh-CN" b="1" dirty="0" smtClean="0"/>
                  <a:t>Theory versus experiment at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𝒒</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&gt;</m:t>
                    </m:r>
                    <m:r>
                      <a:rPr lang="en-US" altLang="zh-CN" b="1" i="1" smtClean="0">
                        <a:latin typeface="Cambria Math" panose="02040503050406030204" pitchFamily="18" charset="0"/>
                      </a:rPr>
                      <m:t>𝟏𝟒</m:t>
                    </m:r>
                    <m:r>
                      <a:rPr lang="en-US" altLang="zh-CN" b="1" i="1" smtClean="0">
                        <a:latin typeface="Cambria Math" panose="02040503050406030204" pitchFamily="18" charset="0"/>
                      </a:rPr>
                      <m:t>.</m:t>
                    </m:r>
                    <m:r>
                      <a:rPr lang="en-US" altLang="zh-CN" b="1" i="1" smtClean="0">
                        <a:latin typeface="Cambria Math" panose="02040503050406030204" pitchFamily="18" charset="0"/>
                      </a:rPr>
                      <m:t>𝟏𝟖</m:t>
                    </m:r>
                    <m:r>
                      <a:rPr lang="en-US" altLang="zh-CN" b="1" i="1" smtClean="0">
                        <a:latin typeface="Cambria Math" panose="02040503050406030204" pitchFamily="18" charset="0"/>
                      </a:rPr>
                      <m:t> </m:t>
                    </m:r>
                    <m:sSup>
                      <m:sSupPr>
                        <m:ctrlPr>
                          <a:rPr lang="en-US" altLang="zh-CN" b="1" i="1" smtClean="0">
                            <a:latin typeface="Cambria Math" panose="02040503050406030204" pitchFamily="18" charset="0"/>
                          </a:rPr>
                        </m:ctrlPr>
                      </m:sSupPr>
                      <m:e>
                        <m:r>
                          <a:rPr lang="en-US" altLang="zh-CN" b="1" i="0" smtClean="0">
                            <a:latin typeface="Cambria Math" panose="02040503050406030204" pitchFamily="18" charset="0"/>
                          </a:rPr>
                          <m:t>𝐆𝐞𝐕</m:t>
                        </m:r>
                      </m:e>
                      <m:sup>
                        <m:r>
                          <a:rPr lang="en-US" altLang="zh-CN" b="1" i="1" smtClean="0">
                            <a:latin typeface="Cambria Math" panose="02040503050406030204" pitchFamily="18" charset="0"/>
                          </a:rPr>
                          <m:t>𝟐</m:t>
                        </m:r>
                      </m:sup>
                    </m:sSup>
                  </m:oMath>
                </a14:m>
                <a:endParaRPr lang="en-US" altLang="zh-CN" b="1" dirty="0" smtClean="0">
                  <a:solidFill>
                    <a:srgbClr val="0070C0"/>
                  </a:solidFill>
                </a:endParaRPr>
              </a:p>
              <a:p>
                <a:r>
                  <a:rPr lang="en-US" altLang="zh-CN" b="1" dirty="0" smtClean="0"/>
                  <a:t>Deviations are also seen in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𝑺</m:t>
                        </m:r>
                      </m:e>
                      <m:sub>
                        <m:r>
                          <a:rPr lang="en-US" altLang="zh-CN" b="1" i="1" smtClean="0">
                            <a:latin typeface="Cambria Math" panose="02040503050406030204" pitchFamily="18" charset="0"/>
                          </a:rPr>
                          <m:t>𝟑</m:t>
                        </m:r>
                      </m:sub>
                    </m:sSub>
                  </m:oMath>
                </a14:m>
                <a:r>
                  <a:rPr lang="en-US" altLang="zh-CN" b="1" dirty="0" smtClean="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𝑺</m:t>
                        </m:r>
                      </m:e>
                      <m:sub>
                        <m:r>
                          <a:rPr lang="en-US" altLang="zh-CN" b="1" i="1" smtClean="0">
                            <a:latin typeface="Cambria Math" panose="02040503050406030204" pitchFamily="18" charset="0"/>
                          </a:rPr>
                          <m:t>𝟒</m:t>
                        </m:r>
                      </m:sub>
                    </m:sSub>
                  </m:oMath>
                </a14:m>
                <a:r>
                  <a:rPr lang="zh-CN" altLang="en-US" b="1" dirty="0" smtClean="0"/>
                  <a:t/>
                </a:r>
                <a:r>
                  <a:rPr lang="en-US" altLang="zh-CN" b="1" dirty="0" smtClean="0"/>
                  <a:t>and </a:t>
                </a:r>
                <a14:m>
                  <m:oMath xmlns:m="http://schemas.openxmlformats.org/officeDocument/2006/math">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𝑷</m:t>
                        </m:r>
                      </m:e>
                      <m:sub>
                        <m:r>
                          <a:rPr lang="en-US" altLang="zh-CN" b="1" i="1" smtClean="0">
                            <a:latin typeface="Cambria Math" panose="02040503050406030204" pitchFamily="18" charset="0"/>
                          </a:rPr>
                          <m:t>𝟒</m:t>
                        </m:r>
                      </m:sub>
                      <m:sup>
                        <m:r>
                          <a:rPr lang="en-US" altLang="zh-CN" b="1" i="1" smtClean="0">
                            <a:latin typeface="Cambria Math" panose="02040503050406030204" pitchFamily="18" charset="0"/>
                          </a:rPr>
                          <m:t>′</m:t>
                        </m:r>
                      </m:sup>
                    </m:sSubSup>
                  </m:oMath>
                </a14:m>
                <a:endParaRPr lang="en-US" altLang="zh-CN" b="1" dirty="0" smtClean="0">
                  <a:solidFill>
                    <a:srgbClr val="0070C0"/>
                  </a:solidFill>
                </a:endParaRPr>
              </a:p>
              <a:p>
                <a:r>
                  <a:rPr lang="en-US" altLang="zh-CN" b="1" dirty="0" smtClean="0"/>
                  <a:t>Two parameter global fit gives </a:t>
                </a:r>
                <a14:m>
                  <m:oMath xmlns:m="http://schemas.openxmlformats.org/officeDocument/2006/math">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𝑪</m:t>
                        </m:r>
                      </m:e>
                      <m:sub>
                        <m:r>
                          <a:rPr lang="en-US" altLang="zh-CN" b="1" i="1" smtClean="0">
                            <a:latin typeface="Cambria Math" panose="02040503050406030204" pitchFamily="18" charset="0"/>
                          </a:rPr>
                          <m:t>𝟗</m:t>
                        </m:r>
                      </m:sub>
                      <m:sup>
                        <m:r>
                          <a:rPr lang="en-US" altLang="zh-CN" b="1" i="1" smtClean="0">
                            <a:latin typeface="Cambria Math" panose="02040503050406030204" pitchFamily="18" charset="0"/>
                          </a:rPr>
                          <m:t>𝑵𝑷</m:t>
                        </m:r>
                      </m:sup>
                    </m:sSubSup>
                    <m:r>
                      <a:rPr lang="en-US" altLang="zh-CN" b="1" i="1" smtClean="0">
                        <a:latin typeface="Cambria Math" panose="02040503050406030204" pitchFamily="18" charset="0"/>
                      </a:rPr>
                      <m:t>=−</m:t>
                    </m:r>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𝟎</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𝟓</m:t>
                    </m:r>
                  </m:oMath>
                </a14:m>
                <a:r>
                  <a:rPr lang="en-US" altLang="zh-CN" b="1" dirty="0" smtClean="0"/>
                  <a:t>, </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𝑪</m:t>
                        </m:r>
                      </m:e>
                      <m:sub>
                        <m:r>
                          <a:rPr lang="en-US" altLang="zh-CN" b="1" i="1">
                            <a:latin typeface="Cambria Math" panose="02040503050406030204" pitchFamily="18" charset="0"/>
                          </a:rPr>
                          <m:t>𝟗</m:t>
                        </m:r>
                      </m:sub>
                      <m:sup>
                        <m:r>
                          <a:rPr lang="en-US" altLang="zh-CN" b="1" i="1" smtClean="0">
                            <a:latin typeface="Cambria Math" panose="02040503050406030204" pitchFamily="18" charset="0"/>
                          </a:rPr>
                          <m:t>′</m:t>
                        </m:r>
                      </m:sup>
                    </m:sSubSup>
                    <m:r>
                      <a:rPr lang="en-US" altLang="zh-CN" b="1" i="1">
                        <a:latin typeface="Cambria Math" panose="02040503050406030204" pitchFamily="18" charset="0"/>
                      </a:rPr>
                      <m:t>=</m:t>
                    </m:r>
                    <m:r>
                      <a:rPr lang="en-US" altLang="zh-CN" b="1" i="1">
                        <a:latin typeface="Cambria Math" panose="02040503050406030204" pitchFamily="18" charset="0"/>
                      </a:rPr>
                      <m:t>𝟏</m:t>
                    </m:r>
                    <m:r>
                      <a:rPr lang="en-US" altLang="zh-CN" b="1" i="1">
                        <a:latin typeface="Cambria Math" panose="02040503050406030204" pitchFamily="18" charset="0"/>
                      </a:rPr>
                      <m:t>.</m:t>
                    </m:r>
                    <m:r>
                      <a:rPr lang="en-US" altLang="zh-CN" b="1" i="1" smtClean="0">
                        <a:latin typeface="Cambria Math" panose="02040503050406030204" pitchFamily="18" charset="0"/>
                      </a:rPr>
                      <m:t>𝟐</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𝟎</m:t>
                    </m:r>
                    <m:r>
                      <a:rPr lang="en-US" altLang="zh-CN" b="1" i="1">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𝟗</m:t>
                    </m:r>
                  </m:oMath>
                </a14:m>
                <a:endParaRPr lang="zh-CN" altLang="en-US" b="1"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28650" y="3899648"/>
                <a:ext cx="7886700" cy="2958352"/>
              </a:xfrm>
              <a:blipFill rotWithShape="0">
                <a:blip r:embed="rId4"/>
                <a:stretch>
                  <a:fillRect l="-928" t="-4124" r="-2261" b="-1856"/>
                </a:stretch>
              </a:blipFill>
            </p:spPr>
            <p:txBody>
              <a:bodyPr/>
              <a:lstStyle/>
              <a:p>
                <a:r>
                  <a:rPr lang="zh-CN" altLang="en-US">
                    <a:noFill/>
                  </a:rPr>
                  <a:t> </a:t>
                </a:r>
              </a:p>
            </p:txBody>
          </p:sp>
        </mc:Fallback>
      </mc:AlternateContent>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51072" y="1387366"/>
            <a:ext cx="4488628" cy="2324022"/>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12414" y="1387366"/>
            <a:ext cx="1709324" cy="2324022"/>
          </a:xfrm>
          <a:prstGeom prst="rect">
            <a:avLst/>
          </a:prstGeom>
        </p:spPr>
      </p:pic>
    </p:spTree>
    <p:extLst>
      <p:ext uri="{BB962C8B-B14F-4D97-AF65-F5344CB8AC3E}">
        <p14:creationId xmlns:p14="http://schemas.microsoft.com/office/powerpoint/2010/main" xmlns="" val="359124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1242" y="1090911"/>
            <a:ext cx="4589159" cy="5105400"/>
          </a:xfrm>
          <a:prstGeom prst="rect">
            <a:avLst/>
          </a:prstGeom>
        </p:spPr>
      </p:pic>
      <mc:AlternateContent xmlns:mc="http://schemas.openxmlformats.org/markup-compatibility/2006">
        <mc:Choice xmlns:a14="http://schemas.microsoft.com/office/drawing/2010/main" xmlns="" Requires="a14">
          <p:sp>
            <p:nvSpPr>
              <p:cNvPr id="2" name="标题 1"/>
              <p:cNvSpPr>
                <a:spLocks noGrp="1"/>
              </p:cNvSpPr>
              <p:nvPr>
                <p:ph type="title"/>
              </p:nvPr>
            </p:nvSpPr>
            <p:spPr>
              <a:xfrm>
                <a:off x="838200" y="365126"/>
                <a:ext cx="3644153" cy="661816"/>
              </a:xfrm>
            </p:spPr>
            <p:txBody>
              <a:bodyPr>
                <a:normAutofit fontScale="90000"/>
              </a:bodyPr>
              <a:lstStyle/>
              <a:p>
                <a:pPr/>
                <a14:m>
                  <m:oMathPara xmlns:m="http://schemas.openxmlformats.org/officeDocument/2006/math">
                    <m:oMathParaPr>
                      <m:jc m:val="left"/>
                    </m:oMathParaPr>
                    <m:oMath xmlns:m="http://schemas.openxmlformats.org/officeDocument/2006/math">
                      <m:sSub>
                        <m:sSubPr>
                          <m:ctrlPr>
                            <a:rPr lang="en-US" altLang="zh-CN" b="1" i="1" smtClean="0">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𝒇</m:t>
                          </m:r>
                        </m:e>
                        <m:sub>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𝑫</m:t>
                              </m:r>
                            </m:e>
                            <m:sub>
                              <m:r>
                                <a:rPr lang="en-US" altLang="zh-CN" b="1" i="1">
                                  <a:solidFill>
                                    <a:srgbClr val="C00000"/>
                                  </a:solidFill>
                                  <a:latin typeface="Cambria Math" panose="02040503050406030204" pitchFamily="18" charset="0"/>
                                </a:rPr>
                                <m:t>𝒔</m:t>
                              </m:r>
                            </m:sub>
                          </m:sSub>
                        </m:sub>
                      </m:sSub>
                    </m:oMath>
                  </m:oMathPara>
                </a14:m>
                <a:endParaRPr lang="zh-CN" altLang="en-US" b="1" dirty="0">
                  <a:solidFill>
                    <a:srgbClr val="C00000"/>
                  </a:solidFill>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628650" y="365126"/>
                <a:ext cx="2733115" cy="661816"/>
              </a:xfrm>
              <a:blipFill rotWithShape="0">
                <a:blip r:embed="rId3"/>
                <a:stretch>
                  <a:fillRect/>
                </a:stretch>
              </a:blipFill>
            </p:spPr>
            <p:txBody>
              <a:bodyPr>
                <a:normAutofit fontScale="90000"/>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6805534" y="1315409"/>
                <a:ext cx="5386466" cy="5205312"/>
              </a:xfrm>
            </p:spPr>
            <p:txBody>
              <a:bodyPr>
                <a:normAutofit/>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a:latin typeface="Cambria Math" panose="02040503050406030204" pitchFamily="18" charset="0"/>
                          </a:rPr>
                          <m:t>𝑵</m:t>
                        </m:r>
                      </m:e>
                      <m:sub>
                        <m:r>
                          <a:rPr lang="en-US" altLang="zh-CN" b="1" i="1">
                            <a:latin typeface="Cambria Math" panose="02040503050406030204" pitchFamily="18" charset="0"/>
                          </a:rPr>
                          <m:t>𝒇</m:t>
                        </m:r>
                      </m:sub>
                    </m:sSub>
                    <m:r>
                      <a:rPr lang="en-US" altLang="zh-CN" b="1" i="1">
                        <a:latin typeface="Cambria Math" panose="02040503050406030204" pitchFamily="18" charset="0"/>
                      </a:rPr>
                      <m:t>=</m:t>
                    </m:r>
                    <m:r>
                      <a:rPr lang="en-US" altLang="zh-CN" b="1" i="1">
                        <a:latin typeface="Cambria Math" panose="02040503050406030204" pitchFamily="18" charset="0"/>
                      </a:rPr>
                      <m:t>𝟐</m:t>
                    </m:r>
                    <m:r>
                      <a:rPr lang="en-US" altLang="zh-CN" b="1" i="1">
                        <a:latin typeface="Cambria Math" panose="02040503050406030204" pitchFamily="18" charset="0"/>
                      </a:rPr>
                      <m:t>+</m:t>
                    </m:r>
                    <m:r>
                      <a:rPr lang="en-US" altLang="zh-CN" b="1" i="1">
                        <a:latin typeface="Cambria Math" panose="02040503050406030204" pitchFamily="18" charset="0"/>
                      </a:rPr>
                      <m:t>𝟏</m:t>
                    </m:r>
                  </m:oMath>
                </a14:m>
                <a:r>
                  <a:rPr lang="en-US" altLang="zh-CN" b="1" dirty="0"/>
                  <a:t>: </a:t>
                </a:r>
                <a:endParaRPr lang="en-US" altLang="zh-CN" b="1" dirty="0">
                  <a:latin typeface="Cambria Math" panose="02040503050406030204" pitchFamily="18" charset="0"/>
                </a:endParaRPr>
              </a:p>
              <a:p>
                <a:pPr marL="0" indent="0">
                  <a:buNone/>
                </a:pPr>
                <a:r>
                  <a:rPr lang="en-US" altLang="zh-CN" b="1" dirty="0"/>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𝒇</m:t>
                        </m:r>
                      </m:e>
                      <m: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𝑫</m:t>
                            </m:r>
                          </m:e>
                          <m:sub>
                            <m:r>
                              <a:rPr lang="en-US" altLang="zh-CN" b="1" i="1">
                                <a:latin typeface="Cambria Math" panose="02040503050406030204" pitchFamily="18" charset="0"/>
                              </a:rPr>
                              <m:t>𝒔</m:t>
                            </m:r>
                          </m:sub>
                        </m:sSub>
                      </m:sub>
                    </m:sSub>
                    <m:r>
                      <a:rPr lang="en-US" altLang="zh-CN" b="1" i="1">
                        <a:latin typeface="Cambria Math" panose="02040503050406030204" pitchFamily="18" charset="0"/>
                      </a:rPr>
                      <m:t>=</m:t>
                    </m:r>
                    <m:r>
                      <a:rPr lang="en-US" altLang="zh-CN" b="1" i="1">
                        <a:latin typeface="Cambria Math" panose="02040503050406030204" pitchFamily="18" charset="0"/>
                      </a:rPr>
                      <m:t>𝟐𝟒𝟗</m:t>
                    </m:r>
                    <m:r>
                      <a:rPr lang="en-US" altLang="zh-CN" b="1" i="1">
                        <a:latin typeface="Cambria Math" panose="02040503050406030204" pitchFamily="18" charset="0"/>
                      </a:rPr>
                      <m:t>.</m:t>
                    </m:r>
                    <m:r>
                      <a:rPr lang="en-US" altLang="zh-CN" b="1" i="1">
                        <a:latin typeface="Cambria Math" panose="02040503050406030204" pitchFamily="18" charset="0"/>
                      </a:rPr>
                      <m:t>𝟖</m:t>
                    </m:r>
                    <m:r>
                      <a:rPr lang="en-US" altLang="zh-CN" b="1" i="1">
                        <a:latin typeface="Cambria Math" panose="02040503050406030204" pitchFamily="18" charset="0"/>
                      </a:rPr>
                      <m:t>(</m:t>
                    </m:r>
                    <m:r>
                      <a:rPr lang="en-US" altLang="zh-CN" b="1" i="1">
                        <a:latin typeface="Cambria Math" panose="02040503050406030204" pitchFamily="18" charset="0"/>
                      </a:rPr>
                      <m:t>𝟐</m:t>
                    </m:r>
                    <m:r>
                      <a:rPr lang="en-US" altLang="zh-CN" b="1" i="1">
                        <a:latin typeface="Cambria Math" panose="02040503050406030204" pitchFamily="18" charset="0"/>
                      </a:rPr>
                      <m:t>.</m:t>
                    </m:r>
                    <m:r>
                      <a:rPr lang="en-US" altLang="zh-CN" b="1" i="1">
                        <a:latin typeface="Cambria Math" panose="02040503050406030204" pitchFamily="18" charset="0"/>
                      </a:rPr>
                      <m:t>𝟑</m:t>
                    </m:r>
                    <m:r>
                      <a:rPr lang="en-US" altLang="zh-CN" b="1" i="1">
                        <a:latin typeface="Cambria Math" panose="02040503050406030204" pitchFamily="18" charset="0"/>
                      </a:rPr>
                      <m:t>)</m:t>
                    </m:r>
                  </m:oMath>
                </a14:m>
                <a:r>
                  <a:rPr lang="en-US" altLang="zh-CN" b="1" dirty="0">
                    <a:latin typeface="Cambria Math" panose="02040503050406030204" pitchFamily="18" charset="0"/>
                  </a:rPr>
                  <a:t/>
                </a:r>
                <a:r>
                  <a:rPr lang="en-US" altLang="zh-CN" b="1" dirty="0" smtClean="0">
                    <a:latin typeface="Cambria Math" panose="02040503050406030204" pitchFamily="18" charset="0"/>
                  </a:rPr>
                  <a:t>MeV</a:t>
                </a:r>
              </a:p>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𝑵</m:t>
                        </m:r>
                      </m:e>
                      <m:sub>
                        <m:r>
                          <a:rPr lang="en-US" altLang="zh-CN" b="1" i="1">
                            <a:latin typeface="Cambria Math" panose="02040503050406030204" pitchFamily="18" charset="0"/>
                          </a:rPr>
                          <m:t>𝒇</m:t>
                        </m:r>
                      </m:sub>
                    </m:sSub>
                    <m:r>
                      <a:rPr lang="en-US" altLang="zh-CN" b="1" i="1">
                        <a:latin typeface="Cambria Math" panose="02040503050406030204" pitchFamily="18" charset="0"/>
                      </a:rPr>
                      <m:t>=</m:t>
                    </m:r>
                    <m:r>
                      <a:rPr lang="en-US" altLang="zh-CN" b="1" i="1">
                        <a:latin typeface="Cambria Math" panose="02040503050406030204" pitchFamily="18" charset="0"/>
                      </a:rPr>
                      <m:t>𝟐</m:t>
                    </m:r>
                    <m:r>
                      <a:rPr lang="en-US" altLang="zh-CN" b="1" i="1">
                        <a:latin typeface="Cambria Math" panose="02040503050406030204" pitchFamily="18" charset="0"/>
                      </a:rPr>
                      <m:t>+</m:t>
                    </m:r>
                    <m:r>
                      <a:rPr lang="en-US" altLang="zh-CN" b="1" i="1">
                        <a:latin typeface="Cambria Math" panose="02040503050406030204" pitchFamily="18" charset="0"/>
                      </a:rPr>
                      <m:t>𝟏</m:t>
                    </m:r>
                    <m:r>
                      <a:rPr lang="en-US" altLang="zh-CN" b="1" i="0" smtClean="0">
                        <a:latin typeface="Cambria Math" panose="02040503050406030204" pitchFamily="18" charset="0"/>
                      </a:rPr>
                      <m:t>+</m:t>
                    </m:r>
                    <m:r>
                      <a:rPr lang="en-US" altLang="zh-CN" b="1" i="0" smtClean="0">
                        <a:latin typeface="Cambria Math" panose="02040503050406030204" pitchFamily="18" charset="0"/>
                      </a:rPr>
                      <m:t>𝟏</m:t>
                    </m:r>
                  </m:oMath>
                </a14:m>
                <a:r>
                  <a:rPr lang="en-US" altLang="zh-CN" b="1" dirty="0" smtClean="0">
                    <a:latin typeface="Cambria Math" panose="02040503050406030204" pitchFamily="18" charset="0"/>
                  </a:rPr>
                  <a:t>:</a:t>
                </a:r>
              </a:p>
              <a:p>
                <a:pPr marL="0" indent="0">
                  <a:buNone/>
                </a:pPr>
                <a:r>
                  <a:rPr lang="en-US" altLang="zh-CN" b="1" dirty="0">
                    <a:solidFill>
                      <a:srgbClr val="0070C0"/>
                    </a:solidFill>
                    <a:latin typeface="Cambria Math" panose="02040503050406030204" pitchFamily="18" charset="0"/>
                  </a:rPr>
                  <a:t/>
                </a:r>
                <a:r>
                  <a:rPr lang="en-US" altLang="zh-CN" b="1" dirty="0" smtClean="0">
                    <a:solidFill>
                      <a:srgbClr val="0070C0"/>
                    </a:solidFill>
                    <a:latin typeface="Cambria Math" panose="02040503050406030204" pitchFamily="18" charset="0"/>
                  </a:rPr>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𝒇</m:t>
                        </m:r>
                      </m:e>
                      <m: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𝑫</m:t>
                            </m:r>
                          </m:e>
                          <m:sub>
                            <m:r>
                              <a:rPr lang="en-US" altLang="zh-CN" b="1" i="1">
                                <a:latin typeface="Cambria Math" panose="02040503050406030204" pitchFamily="18" charset="0"/>
                              </a:rPr>
                              <m:t>𝒔</m:t>
                            </m:r>
                          </m:sub>
                        </m:sSub>
                      </m:sub>
                    </m:sSub>
                    <m:r>
                      <a:rPr lang="en-US" altLang="zh-CN" b="1" i="1">
                        <a:latin typeface="Cambria Math" panose="02040503050406030204" pitchFamily="18" charset="0"/>
                      </a:rPr>
                      <m:t>=</m:t>
                    </m:r>
                    <m:r>
                      <a:rPr lang="en-US" altLang="zh-CN" b="1" i="1">
                        <a:latin typeface="Cambria Math" panose="02040503050406030204" pitchFamily="18" charset="0"/>
                      </a:rPr>
                      <m:t>𝟐𝟒𝟖</m:t>
                    </m:r>
                    <m:r>
                      <a:rPr lang="en-US" altLang="zh-CN" b="1" i="1">
                        <a:latin typeface="Cambria Math" panose="02040503050406030204" pitchFamily="18" charset="0"/>
                      </a:rPr>
                      <m:t>.</m:t>
                    </m:r>
                    <m:r>
                      <a:rPr lang="en-US" altLang="zh-CN" b="1" i="1">
                        <a:latin typeface="Cambria Math" panose="02040503050406030204" pitchFamily="18" charset="0"/>
                      </a:rPr>
                      <m:t>𝟖𝟑</m:t>
                    </m:r>
                    <m:r>
                      <a:rPr lang="en-US" altLang="zh-CN" b="1" i="1">
                        <a:latin typeface="Cambria Math" panose="02040503050406030204" pitchFamily="18" charset="0"/>
                      </a:rPr>
                      <m:t>(</m:t>
                    </m:r>
                    <m:r>
                      <a:rPr lang="en-US" altLang="zh-CN" b="1" i="1" smtClean="0">
                        <a:latin typeface="Cambria Math" panose="02040503050406030204" pitchFamily="18" charset="0"/>
                      </a:rPr>
                      <m:t>𝟏</m:t>
                    </m:r>
                    <m:r>
                      <a:rPr lang="en-US" altLang="zh-CN" b="1" i="1">
                        <a:latin typeface="Cambria Math" panose="02040503050406030204" pitchFamily="18" charset="0"/>
                      </a:rPr>
                      <m:t>.</m:t>
                    </m:r>
                    <m:r>
                      <a:rPr lang="en-US" altLang="zh-CN" b="1" i="1" smtClean="0">
                        <a:latin typeface="Cambria Math" panose="02040503050406030204" pitchFamily="18" charset="0"/>
                      </a:rPr>
                      <m:t>𝟐𝟕</m:t>
                    </m:r>
                    <m:r>
                      <a:rPr lang="en-US" altLang="zh-CN" b="1" i="1">
                        <a:latin typeface="Cambria Math" panose="02040503050406030204" pitchFamily="18" charset="0"/>
                      </a:rPr>
                      <m:t>)</m:t>
                    </m:r>
                  </m:oMath>
                </a14:m>
                <a:r>
                  <a:rPr lang="en-US" altLang="zh-CN" b="1" dirty="0">
                    <a:latin typeface="Cambria Math" panose="02040503050406030204" pitchFamily="18" charset="0"/>
                  </a:rPr>
                  <a:t/>
                </a:r>
                <a:r>
                  <a:rPr lang="en-US" altLang="zh-CN" b="1" dirty="0" smtClean="0">
                    <a:latin typeface="Cambria Math" panose="02040503050406030204" pitchFamily="18" charset="0"/>
                  </a:rPr>
                  <a:t>MeV</a:t>
                </a:r>
                <a:endParaRPr lang="en-US" altLang="zh-CN" b="1" dirty="0">
                  <a:solidFill>
                    <a:srgbClr val="0070C0"/>
                  </a:solidFill>
                  <a:latin typeface="Cambria Math" panose="02040503050406030204" pitchFamily="18" charset="0"/>
                </a:endParaRPr>
              </a:p>
              <a:p>
                <a:r>
                  <a:rPr lang="en-US" altLang="zh-CN" b="1" dirty="0" smtClean="0">
                    <a:solidFill>
                      <a:srgbClr val="0070C0"/>
                    </a:solidFill>
                  </a:rPr>
                  <a:t>PDG2016 (CPC40):</a:t>
                </a:r>
                <a:endParaRPr lang="en-US" altLang="zh-CN" b="1" dirty="0">
                  <a:latin typeface="Cambria Math" panose="02040503050406030204" pitchFamily="18" charset="0"/>
                </a:endParaRPr>
              </a:p>
              <a:p>
                <a:pPr marL="0" indent="0">
                  <a:buNone/>
                </a:pPr>
                <a:r>
                  <a:rPr lang="en-US" altLang="zh-CN" b="1" dirty="0"/>
                  <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𝒇</m:t>
                        </m:r>
                      </m:e>
                      <m:sub>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𝑫</m:t>
                            </m:r>
                          </m:e>
                          <m:sub>
                            <m:r>
                              <a:rPr lang="en-US" altLang="zh-CN" b="1" i="1">
                                <a:latin typeface="Cambria Math" panose="02040503050406030204" pitchFamily="18" charset="0"/>
                              </a:rPr>
                              <m:t>𝒔</m:t>
                            </m:r>
                          </m:sub>
                          <m:sup>
                            <m:r>
                              <a:rPr lang="en-US" altLang="zh-CN" b="1" i="1">
                                <a:latin typeface="Cambria Math" panose="02040503050406030204" pitchFamily="18" charset="0"/>
                              </a:rPr>
                              <m:t>+</m:t>
                            </m:r>
                          </m:sup>
                        </m:sSubSup>
                      </m:sub>
                      <m:sup>
                        <m:r>
                          <a:rPr lang="en-US" altLang="zh-CN" b="1" i="1">
                            <a:latin typeface="Cambria Math" panose="02040503050406030204" pitchFamily="18" charset="0"/>
                          </a:rPr>
                          <m:t>𝒆𝒙𝒑</m:t>
                        </m:r>
                      </m:sup>
                    </m:sSubSup>
                    <m:r>
                      <a:rPr lang="en-US" altLang="zh-CN" b="1" i="1">
                        <a:latin typeface="Cambria Math" panose="02040503050406030204" pitchFamily="18" charset="0"/>
                      </a:rPr>
                      <m:t>=</m:t>
                    </m:r>
                    <m:r>
                      <a:rPr lang="en-US" altLang="zh-CN" b="1" i="1">
                        <a:latin typeface="Cambria Math" panose="02040503050406030204" pitchFamily="18" charset="0"/>
                      </a:rPr>
                      <m:t>𝟐𝟓𝟕</m:t>
                    </m:r>
                    <m:r>
                      <a:rPr lang="en-US" altLang="zh-CN" b="1" i="1">
                        <a:latin typeface="Cambria Math" panose="02040503050406030204" pitchFamily="18" charset="0"/>
                      </a:rPr>
                      <m:t>.</m:t>
                    </m:r>
                    <m:r>
                      <a:rPr lang="en-US" altLang="zh-CN" b="1" i="1" smtClean="0">
                        <a:latin typeface="Cambria Math" panose="02040503050406030204" pitchFamily="18" charset="0"/>
                      </a:rPr>
                      <m:t>𝟖</m:t>
                    </m:r>
                    <m:r>
                      <a:rPr lang="en-US" altLang="zh-CN" b="1" i="1">
                        <a:latin typeface="Cambria Math" panose="02040503050406030204" pitchFamily="18" charset="0"/>
                      </a:rPr>
                      <m:t>(</m:t>
                    </m:r>
                    <m:r>
                      <a:rPr lang="en-US" altLang="zh-CN" b="1" i="1">
                        <a:latin typeface="Cambria Math" panose="02040503050406030204" pitchFamily="18" charset="0"/>
                      </a:rPr>
                      <m:t>𝟒</m:t>
                    </m:r>
                    <m:r>
                      <a:rPr lang="en-US" altLang="zh-CN" b="1" i="1">
                        <a:latin typeface="Cambria Math" panose="02040503050406030204" pitchFamily="18" charset="0"/>
                      </a:rPr>
                      <m:t>.</m:t>
                    </m:r>
                    <m:r>
                      <a:rPr lang="en-US" altLang="zh-CN" b="1" i="1" smtClean="0">
                        <a:latin typeface="Cambria Math" panose="02040503050406030204" pitchFamily="18" charset="0"/>
                      </a:rPr>
                      <m:t>𝟏</m:t>
                    </m:r>
                    <m:r>
                      <a:rPr lang="en-US" altLang="zh-CN" b="1" i="1">
                        <a:latin typeface="Cambria Math" panose="02040503050406030204" pitchFamily="18" charset="0"/>
                      </a:rPr>
                      <m:t>)</m:t>
                    </m:r>
                  </m:oMath>
                </a14:m>
                <a:r>
                  <a:rPr lang="en-US" altLang="zh-CN" b="1" dirty="0">
                    <a:latin typeface="Cambria Math" panose="02040503050406030204" pitchFamily="18" charset="0"/>
                  </a:rPr>
                  <a:t> MeV</a:t>
                </a:r>
                <a:endParaRPr lang="en-US" altLang="zh-CN" b="1" dirty="0"/>
              </a:p>
              <a:p>
                <a:r>
                  <a:rPr lang="zh-CN" altLang="en-US" b="1" dirty="0" smtClean="0">
                    <a:solidFill>
                      <a:srgbClr val="0070C0"/>
                    </a:solidFill>
                  </a:rPr>
                  <a:t>格点结果与实验在</a:t>
                </a:r>
                <a14:m>
                  <m:oMath xmlns:m="http://schemas.openxmlformats.org/officeDocument/2006/math">
                    <m:r>
                      <a:rPr lang="en-US" altLang="zh-CN" b="1" i="1" dirty="0">
                        <a:solidFill>
                          <a:srgbClr val="0070C0"/>
                        </a:solidFill>
                        <a:latin typeface="Cambria Math" panose="02040503050406030204" pitchFamily="18" charset="0"/>
                      </a:rPr>
                      <m:t>𝟐</m:t>
                    </m:r>
                    <m:r>
                      <a:rPr lang="zh-CN" altLang="en-US" b="1" i="1" dirty="0" smtClean="0">
                        <a:solidFill>
                          <a:srgbClr val="0070C0"/>
                        </a:solidFill>
                        <a:latin typeface="Cambria Math" panose="02040503050406030204" pitchFamily="18" charset="0"/>
                      </a:rPr>
                      <m:t>𝝈</m:t>
                    </m:r>
                  </m:oMath>
                </a14:m>
                <a:r>
                  <a:rPr lang="zh-CN" altLang="en-US" b="1" dirty="0" smtClean="0">
                    <a:solidFill>
                      <a:srgbClr val="0070C0"/>
                    </a:solidFill>
                  </a:rPr>
                  <a:t>之内一致</a:t>
                </a:r>
                <a:endParaRPr lang="en-US" altLang="zh-CN" b="1" dirty="0" smtClean="0">
                  <a:solidFill>
                    <a:srgbClr val="0070C0"/>
                  </a:solidFill>
                </a:endParaRPr>
              </a:p>
              <a:p>
                <a:r>
                  <a:rPr lang="en-US" altLang="zh-CN" b="1" dirty="0" smtClean="0">
                    <a:solidFill>
                      <a:srgbClr val="C00000"/>
                    </a:solidFill>
                  </a:rPr>
                  <a:t>2020</a:t>
                </a:r>
                <a:r>
                  <a:rPr lang="zh-CN" altLang="en-US" b="1" dirty="0" smtClean="0">
                    <a:solidFill>
                      <a:srgbClr val="C00000"/>
                    </a:solidFill>
                  </a:rPr>
                  <a:t>年实验精度将与理论持平（</a:t>
                </a:r>
                <a:r>
                  <a:rPr lang="en-US" altLang="zh-CN" b="1" dirty="0" smtClean="0">
                    <a:solidFill>
                      <a:srgbClr val="C00000"/>
                    </a:solidFill>
                    <a:latin typeface="Times New Roman" panose="02020603050405020304" pitchFamily="18" charset="0"/>
                    <a:cs typeface="Times New Roman" panose="02020603050405020304" pitchFamily="18" charset="0"/>
                  </a:rPr>
                  <a:t>BESIII</a:t>
                </a:r>
                <a:r>
                  <a:rPr lang="zh-CN" altLang="en-US" b="1" dirty="0" smtClean="0">
                    <a:solidFill>
                      <a:srgbClr val="C00000"/>
                    </a:solidFill>
                  </a:rPr>
                  <a:t>和</a:t>
                </a:r>
                <a:r>
                  <a:rPr lang="en-US" altLang="zh-CN" b="1" dirty="0" err="1" smtClean="0">
                    <a:solidFill>
                      <a:srgbClr val="C00000"/>
                    </a:solidFill>
                    <a:latin typeface="Times New Roman" panose="02020603050405020304" pitchFamily="18" charset="0"/>
                    <a:cs typeface="Times New Roman" panose="02020603050405020304" pitchFamily="18" charset="0"/>
                  </a:rPr>
                  <a:t>BelleII</a:t>
                </a:r>
                <a:r>
                  <a:rPr lang="zh-CN" altLang="en-US" b="1" dirty="0" smtClean="0">
                    <a:solidFill>
                      <a:srgbClr val="C00000"/>
                    </a:solidFill>
                  </a:rPr>
                  <a:t>）</a:t>
                </a:r>
                <a:endParaRPr lang="en-US" altLang="zh-CN" b="1" dirty="0">
                  <a:solidFill>
                    <a:srgbClr val="C00000"/>
                  </a:solidFill>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104150" y="1315409"/>
                <a:ext cx="4039850" cy="5205312"/>
              </a:xfrm>
              <a:blipFill rotWithShape="0">
                <a:blip r:embed="rId4"/>
                <a:stretch>
                  <a:fillRect l="-2036" t="-1756"/>
                </a:stretch>
              </a:blipFill>
            </p:spPr>
            <p:txBody>
              <a:bodyPr/>
              <a:lstStyle/>
              <a:p>
                <a:r>
                  <a:rPr lang="zh-CN" altLang="en-US">
                    <a:noFill/>
                  </a:rPr>
                  <a:t> </a:t>
                </a:r>
              </a:p>
            </p:txBody>
          </p:sp>
        </mc:Fallback>
      </mc:AlternateContent>
      <p:sp>
        <p:nvSpPr>
          <p:cNvPr id="5" name="文本框 4"/>
          <p:cNvSpPr txBox="1"/>
          <p:nvPr/>
        </p:nvSpPr>
        <p:spPr>
          <a:xfrm>
            <a:off x="1082231" y="6260281"/>
            <a:ext cx="3822906" cy="461665"/>
          </a:xfrm>
          <a:prstGeom prst="rect">
            <a:avLst/>
          </a:prstGeom>
          <a:noFill/>
        </p:spPr>
        <p:txBody>
          <a:bodyPr wrap="none" rtlCol="0">
            <a:spAutoFit/>
          </a:bodyPr>
          <a:lstStyle/>
          <a:p>
            <a:r>
              <a:rPr lang="en-US" altLang="zh-CN" sz="2400" b="1" dirty="0" smtClean="0"/>
              <a:t>FLAG2016, arXiv:1607.00299</a:t>
            </a:r>
            <a:endParaRPr lang="zh-CN" altLang="en-US" sz="2400" b="1" dirty="0"/>
          </a:p>
        </p:txBody>
      </p:sp>
      <p:sp>
        <p:nvSpPr>
          <p:cNvPr id="6" name="下箭头 5"/>
          <p:cNvSpPr/>
          <p:nvPr/>
        </p:nvSpPr>
        <p:spPr>
          <a:xfrm>
            <a:off x="4625079" y="696034"/>
            <a:ext cx="108000" cy="2880000"/>
          </a:xfrm>
          <a:prstGeom prst="downArrow">
            <a:avLst/>
          </a:prstGeom>
          <a:solidFill>
            <a:srgbClr val="FF0000"/>
          </a:solidFill>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79079" y="272144"/>
            <a:ext cx="2881049" cy="1323439"/>
          </a:xfrm>
          <a:prstGeom prst="rect">
            <a:avLst/>
          </a:prstGeom>
          <a:noFill/>
        </p:spPr>
        <p:txBody>
          <a:bodyPr wrap="square" rtlCol="0">
            <a:spAutoFit/>
          </a:bodyPr>
          <a:lstStyle/>
          <a:p>
            <a:r>
              <a:rPr lang="en-US" altLang="zh-CN" sz="2000" b="1" dirty="0" err="1" smtClean="0">
                <a:solidFill>
                  <a:srgbClr val="7030A0"/>
                </a:solidFill>
              </a:rPr>
              <a:t>Zhaofeng</a:t>
            </a:r>
            <a:r>
              <a:rPr lang="en-US" altLang="zh-CN" sz="2000" b="1" dirty="0" smtClean="0">
                <a:solidFill>
                  <a:srgbClr val="7030A0"/>
                </a:solidFill>
              </a:rPr>
              <a:t> Liu </a:t>
            </a:r>
            <a:r>
              <a:rPr lang="en-US" altLang="zh-CN" sz="2000" b="1" dirty="0" smtClean="0"/>
              <a:t>et al., PRD90, 2014</a:t>
            </a:r>
          </a:p>
          <a:p>
            <a:r>
              <a:rPr lang="en-US" altLang="zh-CN" sz="2000" b="1" dirty="0" smtClean="0"/>
              <a:t>Y.-B. Yang,…, </a:t>
            </a:r>
            <a:r>
              <a:rPr lang="en-US" altLang="zh-CN" sz="2000" b="1" dirty="0" smtClean="0">
                <a:solidFill>
                  <a:srgbClr val="7030A0"/>
                </a:solidFill>
              </a:rPr>
              <a:t>ZL</a:t>
            </a:r>
            <a:r>
              <a:rPr lang="en-US" altLang="zh-CN" sz="2000" b="1" dirty="0" smtClean="0"/>
              <a:t> et al., </a:t>
            </a:r>
            <a:r>
              <a:rPr lang="en-US" altLang="zh-CN" sz="2000" b="1" dirty="0"/>
              <a:t>PRD92, </a:t>
            </a:r>
            <a:r>
              <a:rPr lang="en-US" altLang="zh-CN" sz="2000" b="1" dirty="0" smtClean="0"/>
              <a:t>2015</a:t>
            </a:r>
            <a:endParaRPr lang="en-US" altLang="zh-CN" sz="2000" b="1" dirty="0"/>
          </a:p>
        </p:txBody>
      </p:sp>
    </p:spTree>
    <p:extLst>
      <p:ext uri="{BB962C8B-B14F-4D97-AF65-F5344CB8AC3E}">
        <p14:creationId xmlns:p14="http://schemas.microsoft.com/office/powerpoint/2010/main" xmlns="" val="3542678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838200" y="1499016"/>
                <a:ext cx="10515600" cy="5125902"/>
              </a:xfrm>
            </p:spPr>
            <p:txBody>
              <a:bodyPr>
                <a:noAutofit/>
              </a:bodyPr>
              <a:lstStyle/>
              <a:p>
                <a:pPr marL="457200" indent="-457200"/>
                <a:r>
                  <a:rPr lang="en-US" altLang="zh-CN" sz="3200" b="1" dirty="0" smtClean="0">
                    <a:solidFill>
                      <a:schemeClr val="tx1"/>
                    </a:solidFill>
                  </a:rPr>
                  <a:t>Working on a lattice (from RBC-UKQCD </a:t>
                </a:r>
                <a:r>
                  <a:rPr lang="en-US" altLang="zh-CN" sz="3200" b="1" dirty="0">
                    <a:solidFill>
                      <a:schemeClr val="tx1"/>
                    </a:solidFill>
                  </a:rPr>
                  <a:t>Collaborations</a:t>
                </a:r>
                <a:r>
                  <a:rPr lang="en-US" altLang="zh-CN" sz="3200" b="1" dirty="0" smtClean="0">
                    <a:solidFill>
                      <a:schemeClr val="tx1"/>
                    </a:solidFill>
                  </a:rPr>
                  <a:t>) with almost physical pion mass:</a:t>
                </a:r>
              </a:p>
              <a:p>
                <a:pPr marL="0" indent="0">
                  <a:buNone/>
                </a:pPr>
                <a:r>
                  <a:rPr lang="en-US" altLang="zh-CN" sz="3200" b="1" dirty="0">
                    <a:solidFill>
                      <a:schemeClr val="tx1"/>
                    </a:solidFill>
                  </a:rPr>
                  <a:t/>
                </a:r>
                <a14:m>
                  <m:oMath xmlns:m="http://schemas.openxmlformats.org/officeDocument/2006/math">
                    <m:sSubSup>
                      <m:sSubSupPr>
                        <m:ctrlPr>
                          <a:rPr lang="en-US" altLang="zh-CN" sz="3200" b="1" i="1">
                            <a:solidFill>
                              <a:schemeClr val="tx1"/>
                            </a:solidFill>
                            <a:latin typeface="Cambria Math" panose="02040503050406030204" pitchFamily="18" charset="0"/>
                          </a:rPr>
                        </m:ctrlPr>
                      </m:sSubSupPr>
                      <m:e>
                        <m:r>
                          <a:rPr lang="en-US" altLang="zh-CN" sz="3200" b="1" i="1">
                            <a:solidFill>
                              <a:schemeClr val="tx1"/>
                            </a:solidFill>
                            <a:latin typeface="Cambria Math" panose="02040503050406030204" pitchFamily="18" charset="0"/>
                          </a:rPr>
                          <m:t>𝑴</m:t>
                        </m:r>
                      </m:e>
                      <m:sub>
                        <m:r>
                          <a:rPr lang="zh-CN" altLang="en-US" sz="3200" b="1" i="1">
                            <a:solidFill>
                              <a:schemeClr val="tx1"/>
                            </a:solidFill>
                            <a:latin typeface="Cambria Math" panose="02040503050406030204" pitchFamily="18" charset="0"/>
                          </a:rPr>
                          <m:t>𝝅</m:t>
                        </m:r>
                      </m:sub>
                      <m:sup>
                        <m:r>
                          <a:rPr lang="en-US" altLang="zh-CN" sz="3200" b="1">
                            <a:solidFill>
                              <a:schemeClr val="tx1"/>
                            </a:solidFill>
                            <a:latin typeface="Cambria Math" panose="02040503050406030204" pitchFamily="18" charset="0"/>
                          </a:rPr>
                          <m:t>(</m:t>
                        </m:r>
                        <m:r>
                          <a:rPr lang="en-US" altLang="zh-CN" sz="3200" b="1">
                            <a:solidFill>
                              <a:schemeClr val="tx1"/>
                            </a:solidFill>
                            <a:latin typeface="Cambria Math" panose="02040503050406030204" pitchFamily="18" charset="0"/>
                          </a:rPr>
                          <m:t>𝐬𝐞𝐚</m:t>
                        </m:r>
                        <m:r>
                          <a:rPr lang="en-US" altLang="zh-CN" sz="3200" b="1">
                            <a:solidFill>
                              <a:schemeClr val="tx1"/>
                            </a:solidFill>
                            <a:latin typeface="Cambria Math" panose="02040503050406030204" pitchFamily="18" charset="0"/>
                          </a:rPr>
                          <m:t>)</m:t>
                        </m:r>
                      </m:sup>
                    </m:sSubSup>
                    <m:r>
                      <a:rPr lang="en-US" altLang="zh-CN" sz="3200" b="1" i="1">
                        <a:solidFill>
                          <a:schemeClr val="tx1"/>
                        </a:solidFill>
                        <a:latin typeface="Cambria Math" panose="02040503050406030204" pitchFamily="18" charset="0"/>
                      </a:rPr>
                      <m:t>=</m:t>
                    </m:r>
                    <m:r>
                      <a:rPr lang="en-US" altLang="zh-CN" sz="3200" b="1" i="1">
                        <a:solidFill>
                          <a:schemeClr val="tx1"/>
                        </a:solidFill>
                        <a:latin typeface="Cambria Math" panose="02040503050406030204" pitchFamily="18" charset="0"/>
                      </a:rPr>
                      <m:t>𝟏𝟑𝟗</m:t>
                    </m:r>
                    <m:r>
                      <a:rPr lang="en-US" altLang="zh-CN" sz="3200" b="1" i="1">
                        <a:solidFill>
                          <a:schemeClr val="tx1"/>
                        </a:solidFill>
                        <a:latin typeface="Cambria Math" panose="02040503050406030204" pitchFamily="18" charset="0"/>
                      </a:rPr>
                      <m:t>.</m:t>
                    </m:r>
                    <m:r>
                      <a:rPr lang="en-US" altLang="zh-CN" sz="3200" b="1" i="1">
                        <a:solidFill>
                          <a:schemeClr val="tx1"/>
                        </a:solidFill>
                        <a:latin typeface="Cambria Math" panose="02040503050406030204" pitchFamily="18" charset="0"/>
                      </a:rPr>
                      <m:t>𝟐</m:t>
                    </m:r>
                    <m:r>
                      <a:rPr lang="en-US" altLang="zh-CN" sz="3200" b="1" i="1">
                        <a:solidFill>
                          <a:schemeClr val="tx1"/>
                        </a:solidFill>
                        <a:latin typeface="Cambria Math" panose="02040503050406030204" pitchFamily="18" charset="0"/>
                      </a:rPr>
                      <m:t>(</m:t>
                    </m:r>
                    <m:r>
                      <a:rPr lang="en-US" altLang="zh-CN" sz="3200" b="1" i="1">
                        <a:solidFill>
                          <a:schemeClr val="tx1"/>
                        </a:solidFill>
                        <a:latin typeface="Cambria Math" panose="02040503050406030204" pitchFamily="18" charset="0"/>
                      </a:rPr>
                      <m:t>𝟒</m:t>
                    </m:r>
                    <m:r>
                      <a:rPr lang="en-US" altLang="zh-CN" sz="3200" b="1" i="1">
                        <a:solidFill>
                          <a:schemeClr val="tx1"/>
                        </a:solidFill>
                        <a:latin typeface="Cambria Math" panose="02040503050406030204" pitchFamily="18" charset="0"/>
                      </a:rPr>
                      <m:t>)</m:t>
                    </m:r>
                  </m:oMath>
                </a14:m>
                <a:r>
                  <a:rPr lang="en-US" altLang="zh-CN" sz="3200" b="1" dirty="0">
                    <a:solidFill>
                      <a:schemeClr val="tx1"/>
                    </a:solidFill>
                  </a:rPr>
                  <a:t> MeV</a:t>
                </a:r>
              </a:p>
              <a:p>
                <a:pPr marL="0" indent="0">
                  <a:buNone/>
                </a:pPr>
                <a:r>
                  <a:rPr lang="en-US" altLang="zh-CN" sz="3200" b="1" dirty="0">
                    <a:solidFill>
                      <a:schemeClr val="tx1"/>
                    </a:solidFill>
                  </a:rPr>
                  <a:t/>
                </a:r>
                <a14:m>
                  <m:oMath xmlns:m="http://schemas.openxmlformats.org/officeDocument/2006/math">
                    <m:sSup>
                      <m:sSupPr>
                        <m:ctrlPr>
                          <a:rPr lang="en-US" altLang="zh-CN" sz="3200" b="1" i="1">
                            <a:solidFill>
                              <a:schemeClr val="tx1"/>
                            </a:solidFill>
                            <a:latin typeface="Cambria Math" panose="02040503050406030204" pitchFamily="18" charset="0"/>
                          </a:rPr>
                        </m:ctrlPr>
                      </m:sSupPr>
                      <m:e>
                        <m:r>
                          <a:rPr lang="en-US" altLang="zh-CN" sz="3200" b="1" i="1">
                            <a:solidFill>
                              <a:schemeClr val="tx1"/>
                            </a:solidFill>
                            <a:latin typeface="Cambria Math" panose="02040503050406030204" pitchFamily="18" charset="0"/>
                          </a:rPr>
                          <m:t>𝑳</m:t>
                        </m:r>
                      </m:e>
                      <m:sup>
                        <m:r>
                          <a:rPr lang="en-US" altLang="zh-CN" sz="3200" b="1" i="1">
                            <a:solidFill>
                              <a:schemeClr val="tx1"/>
                            </a:solidFill>
                            <a:latin typeface="Cambria Math" panose="02040503050406030204" pitchFamily="18" charset="0"/>
                          </a:rPr>
                          <m:t>𝟑</m:t>
                        </m:r>
                      </m:sup>
                    </m:sSup>
                    <m:r>
                      <a:rPr lang="en-US" altLang="zh-CN" sz="3200" b="1" i="1">
                        <a:solidFill>
                          <a:schemeClr val="tx1"/>
                        </a:solidFill>
                        <a:latin typeface="Cambria Math" panose="02040503050406030204" pitchFamily="18" charset="0"/>
                        <a:ea typeface="Cambria Math" panose="02040503050406030204" pitchFamily="18" charset="0"/>
                      </a:rPr>
                      <m:t>×</m:t>
                    </m:r>
                    <m:r>
                      <a:rPr lang="en-US" altLang="zh-CN" sz="3200" b="1" i="1">
                        <a:solidFill>
                          <a:schemeClr val="tx1"/>
                        </a:solidFill>
                        <a:latin typeface="Cambria Math" panose="02040503050406030204" pitchFamily="18" charset="0"/>
                        <a:ea typeface="Cambria Math" panose="02040503050406030204" pitchFamily="18" charset="0"/>
                      </a:rPr>
                      <m:t>𝑻</m:t>
                    </m:r>
                    <m:r>
                      <a:rPr lang="en-US" altLang="zh-CN" sz="3200" b="1" i="1">
                        <a:solidFill>
                          <a:schemeClr val="tx1"/>
                        </a:solidFill>
                        <a:latin typeface="Cambria Math" panose="02040503050406030204" pitchFamily="18" charset="0"/>
                        <a:ea typeface="Cambria Math" panose="02040503050406030204" pitchFamily="18" charset="0"/>
                      </a:rPr>
                      <m:t>=</m:t>
                    </m:r>
                    <m:sSup>
                      <m:sSupPr>
                        <m:ctrlPr>
                          <a:rPr lang="en-US" altLang="zh-CN" sz="3200" b="1" i="1">
                            <a:solidFill>
                              <a:schemeClr val="tx1"/>
                            </a:solidFill>
                            <a:latin typeface="Cambria Math" panose="02040503050406030204" pitchFamily="18" charset="0"/>
                            <a:ea typeface="Cambria Math" panose="02040503050406030204" pitchFamily="18" charset="0"/>
                          </a:rPr>
                        </m:ctrlPr>
                      </m:sSupPr>
                      <m:e>
                        <m:r>
                          <a:rPr lang="en-US" altLang="zh-CN" sz="3200" b="1" i="1">
                            <a:solidFill>
                              <a:schemeClr val="tx1"/>
                            </a:solidFill>
                            <a:latin typeface="Cambria Math" panose="02040503050406030204" pitchFamily="18" charset="0"/>
                            <a:ea typeface="Cambria Math" panose="02040503050406030204" pitchFamily="18" charset="0"/>
                          </a:rPr>
                          <m:t>𝟒𝟖</m:t>
                        </m:r>
                      </m:e>
                      <m:sup>
                        <m:r>
                          <a:rPr lang="en-US" altLang="zh-CN" sz="3200" b="1" i="1">
                            <a:solidFill>
                              <a:schemeClr val="tx1"/>
                            </a:solidFill>
                            <a:latin typeface="Cambria Math" panose="02040503050406030204" pitchFamily="18" charset="0"/>
                            <a:ea typeface="Cambria Math" panose="02040503050406030204" pitchFamily="18" charset="0"/>
                          </a:rPr>
                          <m:t>𝟑</m:t>
                        </m:r>
                      </m:sup>
                    </m:sSup>
                    <m:r>
                      <a:rPr lang="en-US" altLang="zh-CN" sz="3200" b="1" i="1">
                        <a:solidFill>
                          <a:schemeClr val="tx1"/>
                        </a:solidFill>
                        <a:latin typeface="Cambria Math" panose="02040503050406030204" pitchFamily="18" charset="0"/>
                        <a:ea typeface="Cambria Math" panose="02040503050406030204" pitchFamily="18" charset="0"/>
                      </a:rPr>
                      <m:t>×</m:t>
                    </m:r>
                    <m:r>
                      <a:rPr lang="en-US" altLang="zh-CN" sz="3200" b="1" i="1">
                        <a:solidFill>
                          <a:schemeClr val="tx1"/>
                        </a:solidFill>
                        <a:latin typeface="Cambria Math" panose="02040503050406030204" pitchFamily="18" charset="0"/>
                        <a:ea typeface="Cambria Math" panose="02040503050406030204" pitchFamily="18" charset="0"/>
                      </a:rPr>
                      <m:t>𝟗𝟔</m:t>
                    </m:r>
                  </m:oMath>
                </a14:m>
                <a:endParaRPr lang="en-US" altLang="zh-CN" sz="3200" b="1" dirty="0">
                  <a:solidFill>
                    <a:schemeClr val="tx1"/>
                  </a:solidFill>
                </a:endParaRPr>
              </a:p>
              <a:p>
                <a:pPr marL="0" indent="0">
                  <a:buNone/>
                </a:pPr>
                <a:r>
                  <a:rPr lang="en-US" altLang="zh-CN" sz="3200" b="1" dirty="0">
                    <a:solidFill>
                      <a:schemeClr val="tx1"/>
                    </a:solidFill>
                  </a:rPr>
                  <a:t/>
                </a:r>
                <a14:m>
                  <m:oMath xmlns:m="http://schemas.openxmlformats.org/officeDocument/2006/math">
                    <m:r>
                      <a:rPr lang="en-US" altLang="zh-CN" sz="3200" b="1" i="1">
                        <a:solidFill>
                          <a:schemeClr val="tx1"/>
                        </a:solidFill>
                        <a:latin typeface="Cambria Math" panose="02040503050406030204" pitchFamily="18" charset="0"/>
                      </a:rPr>
                      <m:t>𝑳𝒂</m:t>
                    </m:r>
                    <m:r>
                      <a:rPr lang="en-US" altLang="zh-CN" sz="3200" b="1" i="1">
                        <a:solidFill>
                          <a:schemeClr val="tx1"/>
                        </a:solidFill>
                        <a:latin typeface="Cambria Math" panose="02040503050406030204" pitchFamily="18" charset="0"/>
                        <a:ea typeface="Cambria Math" panose="02040503050406030204" pitchFamily="18" charset="0"/>
                      </a:rPr>
                      <m:t>~</m:t>
                    </m:r>
                    <m:r>
                      <a:rPr lang="en-US" altLang="zh-CN" sz="3200" b="1" i="1">
                        <a:solidFill>
                          <a:schemeClr val="tx1"/>
                        </a:solidFill>
                        <a:latin typeface="Cambria Math" panose="02040503050406030204" pitchFamily="18" charset="0"/>
                        <a:ea typeface="Cambria Math" panose="02040503050406030204" pitchFamily="18" charset="0"/>
                      </a:rPr>
                      <m:t>𝟓</m:t>
                    </m:r>
                    <m:r>
                      <a:rPr lang="en-US" altLang="zh-CN" sz="3200" b="1" i="1">
                        <a:solidFill>
                          <a:schemeClr val="tx1"/>
                        </a:solidFill>
                        <a:latin typeface="Cambria Math" panose="02040503050406030204" pitchFamily="18" charset="0"/>
                        <a:ea typeface="Cambria Math" panose="02040503050406030204" pitchFamily="18" charset="0"/>
                      </a:rPr>
                      <m:t>.</m:t>
                    </m:r>
                    <m:r>
                      <a:rPr lang="en-US" altLang="zh-CN" sz="3200" b="1" i="1">
                        <a:solidFill>
                          <a:schemeClr val="tx1"/>
                        </a:solidFill>
                        <a:latin typeface="Cambria Math" panose="02040503050406030204" pitchFamily="18" charset="0"/>
                        <a:ea typeface="Cambria Math" panose="02040503050406030204" pitchFamily="18" charset="0"/>
                      </a:rPr>
                      <m:t>𝟓</m:t>
                    </m:r>
                  </m:oMath>
                </a14:m>
                <a:r>
                  <a:rPr lang="en-US" altLang="zh-CN" sz="3200" b="1" dirty="0">
                    <a:solidFill>
                      <a:schemeClr val="tx1"/>
                    </a:solidFill>
                  </a:rPr>
                  <a:t> fm</a:t>
                </a:r>
              </a:p>
              <a:p>
                <a:r>
                  <a:rPr lang="zh-CN" altLang="en-US" sz="3200" b="1" dirty="0" smtClean="0">
                    <a:solidFill>
                      <a:srgbClr val="7030A0"/>
                    </a:solidFill>
                  </a:rPr>
                  <a:t>夸克双线性算符重整化常数（用于强子矩阵元的计算）</a:t>
                </a:r>
                <a:endParaRPr lang="en-US" altLang="zh-CN" sz="3200" b="1" dirty="0" smtClean="0">
                  <a:solidFill>
                    <a:srgbClr val="7030A0"/>
                  </a:solidFill>
                </a:endParaRPr>
              </a:p>
              <a:p>
                <a:pPr marL="0" indent="0" algn="ctr">
                  <a:buNone/>
                </a:pPr>
                <a14:m>
                  <m:oMath xmlns:m="http://schemas.openxmlformats.org/officeDocument/2006/math">
                    <m:acc>
                      <m:accPr>
                        <m:chr m:val="̅"/>
                        <m:ctrlPr>
                          <a:rPr lang="zh-CN" altLang="en-US" sz="3200" b="1" i="1" smtClean="0">
                            <a:solidFill>
                              <a:srgbClr val="7030A0"/>
                            </a:solidFill>
                            <a:latin typeface="Cambria Math" panose="02040503050406030204" pitchFamily="18" charset="0"/>
                          </a:rPr>
                        </m:ctrlPr>
                      </m:accPr>
                      <m:e>
                        <m:r>
                          <a:rPr lang="zh-CN" altLang="en-US" sz="3200" b="1" i="1" smtClean="0">
                            <a:solidFill>
                              <a:srgbClr val="7030A0"/>
                            </a:solidFill>
                            <a:latin typeface="Cambria Math" panose="02040503050406030204" pitchFamily="18" charset="0"/>
                          </a:rPr>
                          <m:t>𝝍</m:t>
                        </m:r>
                      </m:e>
                    </m:acc>
                    <m:r>
                      <a:rPr lang="el-GR" altLang="zh-CN" sz="3200" b="1" i="1" smtClean="0">
                        <a:solidFill>
                          <a:srgbClr val="7030A0"/>
                        </a:solidFill>
                        <a:latin typeface="Cambria Math" panose="02040503050406030204" pitchFamily="18" charset="0"/>
                        <a:ea typeface="Cambria Math" panose="02040503050406030204" pitchFamily="18" charset="0"/>
                      </a:rPr>
                      <m:t>𝜞</m:t>
                    </m:r>
                    <m:r>
                      <a:rPr lang="zh-CN" altLang="el-GR" sz="3200" b="1" i="1" smtClean="0">
                        <a:solidFill>
                          <a:srgbClr val="7030A0"/>
                        </a:solidFill>
                        <a:latin typeface="Cambria Math" panose="02040503050406030204" pitchFamily="18" charset="0"/>
                        <a:ea typeface="Cambria Math" panose="02040503050406030204" pitchFamily="18" charset="0"/>
                      </a:rPr>
                      <m:t>𝝍</m:t>
                    </m:r>
                  </m:oMath>
                </a14:m>
                <a:r>
                  <a:rPr lang="en-US" altLang="zh-CN" sz="3200" b="1" dirty="0" smtClean="0">
                    <a:solidFill>
                      <a:srgbClr val="7030A0"/>
                    </a:solidFill>
                  </a:rPr>
                  <a:t>,</a:t>
                </a:r>
                <a:r>
                  <a:rPr lang="zh-CN" altLang="en-US" sz="3200" b="1" dirty="0" smtClean="0">
                    <a:solidFill>
                      <a:srgbClr val="7030A0"/>
                    </a:solidFill>
                  </a:rPr>
                  <a:t/>
                </a:r>
                <a:r>
                  <a:rPr lang="en-US" altLang="zh-CN" sz="3200" b="1" dirty="0" smtClean="0">
                    <a:solidFill>
                      <a:srgbClr val="7030A0"/>
                    </a:solidFill>
                  </a:rPr>
                  <a:t/>
                </a:r>
                <a14:m>
                  <m:oMath xmlns:m="http://schemas.openxmlformats.org/officeDocument/2006/math">
                    <m:r>
                      <a:rPr lang="el-GR" altLang="zh-CN" sz="3200" b="1" i="1" smtClean="0">
                        <a:solidFill>
                          <a:srgbClr val="7030A0"/>
                        </a:solidFill>
                        <a:latin typeface="Cambria Math" panose="02040503050406030204" pitchFamily="18" charset="0"/>
                        <a:ea typeface="Cambria Math" panose="02040503050406030204" pitchFamily="18" charset="0"/>
                      </a:rPr>
                      <m:t>𝜞</m:t>
                    </m:r>
                    <m:r>
                      <a:rPr lang="en-US" altLang="zh-CN" sz="3200" b="1" i="1" smtClean="0">
                        <a:solidFill>
                          <a:srgbClr val="7030A0"/>
                        </a:solidFill>
                        <a:latin typeface="Cambria Math" panose="02040503050406030204" pitchFamily="18" charset="0"/>
                        <a:ea typeface="Cambria Math" panose="02040503050406030204" pitchFamily="18" charset="0"/>
                      </a:rPr>
                      <m:t>=</m:t>
                    </m:r>
                    <m:r>
                      <a:rPr lang="en-US" altLang="zh-CN" sz="3200" b="1" i="1" smtClean="0">
                        <a:solidFill>
                          <a:srgbClr val="7030A0"/>
                        </a:solidFill>
                        <a:latin typeface="Cambria Math" panose="02040503050406030204" pitchFamily="18" charset="0"/>
                        <a:ea typeface="Cambria Math" panose="02040503050406030204" pitchFamily="18" charset="0"/>
                      </a:rPr>
                      <m:t>𝑰</m:t>
                    </m:r>
                    <m:r>
                      <a:rPr lang="en-US" altLang="zh-CN" sz="3200" b="1" i="1" smtClean="0">
                        <a:solidFill>
                          <a:srgbClr val="7030A0"/>
                        </a:solidFill>
                        <a:latin typeface="Cambria Math" panose="02040503050406030204" pitchFamily="18" charset="0"/>
                        <a:ea typeface="Cambria Math" panose="02040503050406030204" pitchFamily="18" charset="0"/>
                      </a:rPr>
                      <m:t>, </m:t>
                    </m:r>
                    <m:sSub>
                      <m:sSubPr>
                        <m:ctrlPr>
                          <a:rPr lang="en-US" altLang="zh-CN" sz="3200" b="1" i="1" smtClean="0">
                            <a:solidFill>
                              <a:srgbClr val="7030A0"/>
                            </a:solidFill>
                            <a:latin typeface="Cambria Math" panose="02040503050406030204" pitchFamily="18" charset="0"/>
                            <a:ea typeface="Cambria Math" panose="02040503050406030204" pitchFamily="18" charset="0"/>
                          </a:rPr>
                        </m:ctrlPr>
                      </m:sSubPr>
                      <m:e>
                        <m:r>
                          <a:rPr lang="zh-CN" altLang="en-US" sz="3200" b="1" i="1" smtClean="0">
                            <a:solidFill>
                              <a:srgbClr val="7030A0"/>
                            </a:solidFill>
                            <a:latin typeface="Cambria Math" panose="02040503050406030204" pitchFamily="18" charset="0"/>
                            <a:ea typeface="Cambria Math" panose="02040503050406030204" pitchFamily="18" charset="0"/>
                          </a:rPr>
                          <m:t>𝜸</m:t>
                        </m:r>
                      </m:e>
                      <m:sub>
                        <m:r>
                          <a:rPr lang="en-US" altLang="zh-CN" sz="3200" b="1" i="1" smtClean="0">
                            <a:solidFill>
                              <a:srgbClr val="7030A0"/>
                            </a:solidFill>
                            <a:latin typeface="Cambria Math" panose="02040503050406030204" pitchFamily="18" charset="0"/>
                            <a:ea typeface="Cambria Math" panose="02040503050406030204" pitchFamily="18" charset="0"/>
                          </a:rPr>
                          <m:t>𝟓</m:t>
                        </m:r>
                      </m:sub>
                    </m:sSub>
                    <m:r>
                      <a:rPr lang="en-US" altLang="zh-CN" sz="3200" b="1" i="1" smtClean="0">
                        <a:solidFill>
                          <a:srgbClr val="7030A0"/>
                        </a:solidFill>
                        <a:latin typeface="Cambria Math" panose="02040503050406030204" pitchFamily="18" charset="0"/>
                        <a:ea typeface="Cambria Math" panose="02040503050406030204" pitchFamily="18" charset="0"/>
                      </a:rPr>
                      <m:t>, </m:t>
                    </m:r>
                    <m:sSub>
                      <m:sSubPr>
                        <m:ctrlPr>
                          <a:rPr lang="en-US" altLang="zh-CN" sz="3200" b="1" i="1" smtClean="0">
                            <a:solidFill>
                              <a:srgbClr val="7030A0"/>
                            </a:solidFill>
                            <a:latin typeface="Cambria Math" panose="02040503050406030204" pitchFamily="18" charset="0"/>
                            <a:ea typeface="Cambria Math" panose="02040503050406030204" pitchFamily="18" charset="0"/>
                          </a:rPr>
                        </m:ctrlPr>
                      </m:sSubPr>
                      <m:e>
                        <m:r>
                          <a:rPr lang="zh-CN" altLang="en-US" sz="3200" b="1" i="1" smtClean="0">
                            <a:solidFill>
                              <a:srgbClr val="7030A0"/>
                            </a:solidFill>
                            <a:latin typeface="Cambria Math" panose="02040503050406030204" pitchFamily="18" charset="0"/>
                            <a:ea typeface="Cambria Math" panose="02040503050406030204" pitchFamily="18" charset="0"/>
                          </a:rPr>
                          <m:t>𝜸</m:t>
                        </m:r>
                      </m:e>
                      <m:sub>
                        <m:r>
                          <a:rPr lang="zh-CN" altLang="en-US" sz="3200" b="1" i="1" smtClean="0">
                            <a:solidFill>
                              <a:srgbClr val="7030A0"/>
                            </a:solidFill>
                            <a:latin typeface="Cambria Math" panose="02040503050406030204" pitchFamily="18" charset="0"/>
                            <a:ea typeface="Cambria Math" panose="02040503050406030204" pitchFamily="18" charset="0"/>
                          </a:rPr>
                          <m:t>𝝁</m:t>
                        </m:r>
                      </m:sub>
                    </m:sSub>
                    <m:r>
                      <a:rPr lang="en-US" altLang="zh-CN" sz="3200" b="1" i="1" smtClean="0">
                        <a:solidFill>
                          <a:srgbClr val="7030A0"/>
                        </a:solidFill>
                        <a:latin typeface="Cambria Math" panose="02040503050406030204" pitchFamily="18" charset="0"/>
                        <a:ea typeface="Cambria Math" panose="02040503050406030204" pitchFamily="18" charset="0"/>
                      </a:rPr>
                      <m:t>,</m:t>
                    </m:r>
                    <m:sSub>
                      <m:sSubPr>
                        <m:ctrlPr>
                          <a:rPr lang="en-US" altLang="zh-CN" sz="3200" b="1" i="1" smtClean="0">
                            <a:solidFill>
                              <a:srgbClr val="7030A0"/>
                            </a:solidFill>
                            <a:latin typeface="Cambria Math" panose="02040503050406030204" pitchFamily="18" charset="0"/>
                            <a:ea typeface="Cambria Math" panose="02040503050406030204" pitchFamily="18" charset="0"/>
                          </a:rPr>
                        </m:ctrlPr>
                      </m:sSubPr>
                      <m:e>
                        <m:r>
                          <a:rPr lang="zh-CN" altLang="en-US" sz="3200" b="1" i="1" smtClean="0">
                            <a:solidFill>
                              <a:srgbClr val="7030A0"/>
                            </a:solidFill>
                            <a:latin typeface="Cambria Math" panose="02040503050406030204" pitchFamily="18" charset="0"/>
                            <a:ea typeface="Cambria Math" panose="02040503050406030204" pitchFamily="18" charset="0"/>
                          </a:rPr>
                          <m:t>𝜸</m:t>
                        </m:r>
                      </m:e>
                      <m:sub>
                        <m:r>
                          <a:rPr lang="zh-CN" altLang="en-US" sz="3200" b="1" i="1" smtClean="0">
                            <a:solidFill>
                              <a:srgbClr val="7030A0"/>
                            </a:solidFill>
                            <a:latin typeface="Cambria Math" panose="02040503050406030204" pitchFamily="18" charset="0"/>
                            <a:ea typeface="Cambria Math" panose="02040503050406030204" pitchFamily="18" charset="0"/>
                          </a:rPr>
                          <m:t>𝝁</m:t>
                        </m:r>
                      </m:sub>
                    </m:sSub>
                    <m:sSub>
                      <m:sSubPr>
                        <m:ctrlPr>
                          <a:rPr lang="en-US" altLang="zh-CN" sz="3200" b="1" i="1" smtClean="0">
                            <a:solidFill>
                              <a:srgbClr val="7030A0"/>
                            </a:solidFill>
                            <a:latin typeface="Cambria Math" panose="02040503050406030204" pitchFamily="18" charset="0"/>
                            <a:ea typeface="Cambria Math" panose="02040503050406030204" pitchFamily="18" charset="0"/>
                          </a:rPr>
                        </m:ctrlPr>
                      </m:sSubPr>
                      <m:e>
                        <m:r>
                          <a:rPr lang="zh-CN" altLang="en-US" sz="3200" b="1" i="1" smtClean="0">
                            <a:solidFill>
                              <a:srgbClr val="7030A0"/>
                            </a:solidFill>
                            <a:latin typeface="Cambria Math" panose="02040503050406030204" pitchFamily="18" charset="0"/>
                            <a:ea typeface="Cambria Math" panose="02040503050406030204" pitchFamily="18" charset="0"/>
                          </a:rPr>
                          <m:t>𝜸</m:t>
                        </m:r>
                      </m:e>
                      <m:sub>
                        <m:r>
                          <a:rPr lang="en-US" altLang="zh-CN" sz="3200" b="1" i="1" smtClean="0">
                            <a:solidFill>
                              <a:srgbClr val="7030A0"/>
                            </a:solidFill>
                            <a:latin typeface="Cambria Math" panose="02040503050406030204" pitchFamily="18" charset="0"/>
                            <a:ea typeface="Cambria Math" panose="02040503050406030204" pitchFamily="18" charset="0"/>
                          </a:rPr>
                          <m:t>𝟓</m:t>
                        </m:r>
                      </m:sub>
                    </m:sSub>
                    <m:r>
                      <a:rPr lang="en-US" altLang="zh-CN" sz="3200" b="1" i="1" smtClean="0">
                        <a:solidFill>
                          <a:srgbClr val="7030A0"/>
                        </a:solidFill>
                        <a:latin typeface="Cambria Math" panose="02040503050406030204" pitchFamily="18" charset="0"/>
                        <a:ea typeface="Cambria Math" panose="02040503050406030204" pitchFamily="18" charset="0"/>
                      </a:rPr>
                      <m:t>, </m:t>
                    </m:r>
                    <m:sSub>
                      <m:sSubPr>
                        <m:ctrlPr>
                          <a:rPr lang="en-US" altLang="zh-CN" sz="3200" b="1" i="1" smtClean="0">
                            <a:solidFill>
                              <a:srgbClr val="7030A0"/>
                            </a:solidFill>
                            <a:latin typeface="Cambria Math" panose="02040503050406030204" pitchFamily="18" charset="0"/>
                            <a:ea typeface="Cambria Math" panose="02040503050406030204" pitchFamily="18" charset="0"/>
                          </a:rPr>
                        </m:ctrlPr>
                      </m:sSubPr>
                      <m:e>
                        <m:r>
                          <a:rPr lang="zh-CN" altLang="en-US" sz="3200" b="1" i="1" smtClean="0">
                            <a:solidFill>
                              <a:srgbClr val="7030A0"/>
                            </a:solidFill>
                            <a:latin typeface="Cambria Math" panose="02040503050406030204" pitchFamily="18" charset="0"/>
                            <a:ea typeface="Cambria Math" panose="02040503050406030204" pitchFamily="18" charset="0"/>
                          </a:rPr>
                          <m:t>𝝈</m:t>
                        </m:r>
                      </m:e>
                      <m:sub>
                        <m:r>
                          <a:rPr lang="zh-CN" altLang="en-US" sz="3200" b="1" i="1" smtClean="0">
                            <a:solidFill>
                              <a:srgbClr val="7030A0"/>
                            </a:solidFill>
                            <a:latin typeface="Cambria Math" panose="02040503050406030204" pitchFamily="18" charset="0"/>
                            <a:ea typeface="Cambria Math" panose="02040503050406030204" pitchFamily="18" charset="0"/>
                          </a:rPr>
                          <m:t>𝝁𝝂</m:t>
                        </m:r>
                      </m:sub>
                    </m:sSub>
                  </m:oMath>
                </a14:m>
                <a:endParaRPr lang="en-US" altLang="zh-CN" sz="3200" b="1" dirty="0" smtClean="0">
                  <a:solidFill>
                    <a:srgbClr val="7030A0"/>
                  </a:solidFill>
                </a:endParaRPr>
              </a:p>
              <a:p>
                <a:r>
                  <a:rPr lang="zh-CN" altLang="en-US" sz="3200" b="1" dirty="0" smtClean="0">
                    <a:solidFill>
                      <a:srgbClr val="C00000"/>
                    </a:solidFill>
                  </a:rPr>
                  <a:t>介子衰变常数</a:t>
                </a:r>
                <a:endParaRPr lang="en-US" altLang="zh-CN" sz="3200" b="1" dirty="0" smtClean="0">
                  <a:solidFill>
                    <a:srgbClr val="C00000"/>
                  </a:solidFill>
                </a:endParaRPr>
              </a:p>
              <a:p>
                <a:r>
                  <a:rPr lang="zh-CN" altLang="en-US" sz="3200" b="1" dirty="0" smtClean="0">
                    <a:solidFill>
                      <a:srgbClr val="0070C0"/>
                    </a:solidFill>
                  </a:rPr>
                  <a:t>计划：</a:t>
                </a:r>
                <a14:m>
                  <m:oMath xmlns:m="http://schemas.openxmlformats.org/officeDocument/2006/math">
                    <m:sSub>
                      <m:sSubPr>
                        <m:ctrlPr>
                          <a:rPr lang="en-US" altLang="zh-CN" sz="3200" b="1" i="1" dirty="0" smtClean="0">
                            <a:solidFill>
                              <a:srgbClr val="0070C0"/>
                            </a:solidFill>
                            <a:latin typeface="Cambria Math" panose="02040503050406030204" pitchFamily="18" charset="0"/>
                          </a:rPr>
                        </m:ctrlPr>
                      </m:sSubPr>
                      <m:e>
                        <m:r>
                          <a:rPr lang="el-GR" altLang="zh-CN" sz="3200" b="1" i="1" dirty="0" smtClean="0">
                            <a:solidFill>
                              <a:srgbClr val="0070C0"/>
                            </a:solidFill>
                            <a:latin typeface="Cambria Math" panose="02040503050406030204" pitchFamily="18" charset="0"/>
                            <a:ea typeface="Cambria Math" panose="02040503050406030204" pitchFamily="18" charset="0"/>
                          </a:rPr>
                          <m:t>𝜦</m:t>
                        </m:r>
                      </m:e>
                      <m:sub>
                        <m:r>
                          <a:rPr lang="en-US" altLang="zh-CN" sz="3200" b="1" i="1" dirty="0" smtClean="0">
                            <a:solidFill>
                              <a:srgbClr val="0070C0"/>
                            </a:solidFill>
                            <a:latin typeface="Cambria Math" panose="02040503050406030204" pitchFamily="18" charset="0"/>
                          </a:rPr>
                          <m:t>𝒄</m:t>
                        </m:r>
                      </m:sub>
                    </m:sSub>
                  </m:oMath>
                </a14:m>
                <a:r>
                  <a:rPr lang="zh-CN" altLang="en-US" sz="3200" b="1" dirty="0" smtClean="0">
                    <a:solidFill>
                      <a:srgbClr val="0070C0"/>
                    </a:solidFill>
                  </a:rPr>
                  <a:t>的半轻衰变</a:t>
                </a:r>
                <a:r>
                  <a:rPr lang="en-US" altLang="zh-CN" sz="3200" b="1" dirty="0" smtClean="0">
                    <a:solidFill>
                      <a:srgbClr val="0070C0"/>
                    </a:solidFill>
                  </a:rPr>
                  <a:t>,  </a:t>
                </a:r>
                <a14:m>
                  <m:oMath xmlns:m="http://schemas.openxmlformats.org/officeDocument/2006/math">
                    <m:r>
                      <a:rPr lang="en-US" altLang="zh-CN" sz="3200" b="1" i="1" smtClean="0">
                        <a:solidFill>
                          <a:srgbClr val="0070C0"/>
                        </a:solidFill>
                        <a:latin typeface="Cambria Math" panose="02040503050406030204" pitchFamily="18" charset="0"/>
                      </a:rPr>
                      <m:t>|</m:t>
                    </m:r>
                    <m:sSub>
                      <m:sSubPr>
                        <m:ctrlPr>
                          <a:rPr lang="en-US" altLang="zh-CN" sz="3200" b="1" i="1">
                            <a:solidFill>
                              <a:srgbClr val="0070C0"/>
                            </a:solidFill>
                            <a:latin typeface="Cambria Math" panose="02040503050406030204" pitchFamily="18" charset="0"/>
                          </a:rPr>
                        </m:ctrlPr>
                      </m:sSubPr>
                      <m:e>
                        <m:r>
                          <a:rPr lang="en-US" altLang="zh-CN" sz="3200" b="1" i="1">
                            <a:solidFill>
                              <a:srgbClr val="0070C0"/>
                            </a:solidFill>
                            <a:latin typeface="Cambria Math" panose="02040503050406030204" pitchFamily="18" charset="0"/>
                          </a:rPr>
                          <m:t>𝑽</m:t>
                        </m:r>
                      </m:e>
                      <m:sub>
                        <m:r>
                          <a:rPr lang="en-US" altLang="zh-CN" sz="3200" b="1" i="1">
                            <a:solidFill>
                              <a:srgbClr val="0070C0"/>
                            </a:solidFill>
                            <a:latin typeface="Cambria Math" panose="02040503050406030204" pitchFamily="18" charset="0"/>
                          </a:rPr>
                          <m:t>𝒄𝒔</m:t>
                        </m:r>
                      </m:sub>
                    </m:sSub>
                    <m:r>
                      <a:rPr lang="en-US" altLang="zh-CN" sz="3200" b="1" i="1">
                        <a:solidFill>
                          <a:srgbClr val="0070C0"/>
                        </a:solidFill>
                        <a:latin typeface="Cambria Math" panose="02040503050406030204" pitchFamily="18" charset="0"/>
                      </a:rPr>
                      <m:t>|</m:t>
                    </m:r>
                  </m:oMath>
                </a14:m>
                <a:r>
                  <a:rPr lang="zh-CN" altLang="en-US" sz="3200" b="1" dirty="0">
                    <a:solidFill>
                      <a:srgbClr val="FF0000"/>
                    </a:solidFill>
                  </a:rPr>
                  <a:t/>
                </a:r>
                <a:endParaRPr lang="zh-CN" altLang="en-US" sz="3200" b="1" dirty="0">
                  <a:solidFill>
                    <a:srgbClr val="C00000"/>
                  </a:solidFill>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28650" y="1499016"/>
                <a:ext cx="7886700" cy="5125902"/>
              </a:xfrm>
              <a:blipFill rotWithShape="0">
                <a:blip r:embed="rId2"/>
                <a:stretch>
                  <a:fillRect l="-1333" t="-2497" b="-2973"/>
                </a:stretch>
              </a:blipFill>
            </p:spPr>
            <p:txBody>
              <a:bodyPr/>
              <a:lstStyle/>
              <a:p>
                <a:r>
                  <a:rPr lang="zh-CN" altLang="en-US">
                    <a:noFill/>
                  </a:rPr>
                  <a:t> </a:t>
                </a:r>
              </a:p>
            </p:txBody>
          </p:sp>
        </mc:Fallback>
      </mc:AlternateContent>
      <p:sp>
        <p:nvSpPr>
          <p:cNvPr id="2" name="标题 1"/>
          <p:cNvSpPr>
            <a:spLocks noGrp="1"/>
          </p:cNvSpPr>
          <p:nvPr>
            <p:ph type="title"/>
          </p:nvPr>
        </p:nvSpPr>
        <p:spPr>
          <a:xfrm>
            <a:off x="628650" y="365126"/>
            <a:ext cx="7886700" cy="1238823"/>
          </a:xfrm>
        </p:spPr>
        <p:txBody>
          <a:bodyPr>
            <a:normAutofit/>
          </a:bodyPr>
          <a:lstStyle/>
          <a:p>
            <a:r>
              <a:rPr lang="zh-CN" altLang="en-US" sz="3600" b="1" dirty="0" smtClean="0">
                <a:solidFill>
                  <a:srgbClr val="C00000"/>
                </a:solidFill>
              </a:rPr>
              <a:t>物理夸克质量点上的</a:t>
            </a:r>
            <a:r>
              <a:rPr lang="zh-CN" altLang="en-US" sz="3600" b="1" dirty="0">
                <a:solidFill>
                  <a:srgbClr val="C00000"/>
                </a:solidFill>
              </a:rPr>
              <a:t>格点</a:t>
            </a:r>
            <a:r>
              <a:rPr lang="zh-CN" altLang="en-US" sz="3600" b="1" dirty="0" smtClean="0">
                <a:solidFill>
                  <a:srgbClr val="C00000"/>
                </a:solidFill>
              </a:rPr>
              <a:t>计算</a:t>
            </a:r>
            <a:r>
              <a:rPr lang="en-US" altLang="zh-CN" sz="3600" b="1" dirty="0" smtClean="0">
                <a:solidFill>
                  <a:srgbClr val="C00000"/>
                </a:solidFill>
              </a:rPr>
              <a:t>(</a:t>
            </a:r>
            <a:r>
              <a:rPr lang="zh-CN" altLang="en-US" sz="3600" b="1" dirty="0" smtClean="0">
                <a:solidFill>
                  <a:srgbClr val="C00000"/>
                </a:solidFill>
              </a:rPr>
              <a:t>正在进行</a:t>
            </a:r>
            <a:r>
              <a:rPr lang="en-US" altLang="zh-CN" sz="3600" b="1" dirty="0" smtClean="0">
                <a:solidFill>
                  <a:srgbClr val="C00000"/>
                </a:solidFill>
              </a:rPr>
              <a:t>)</a:t>
            </a:r>
            <a:endParaRPr lang="zh-CN" altLang="en-US" sz="3600" b="1" dirty="0">
              <a:solidFill>
                <a:srgbClr val="C00000"/>
              </a:solidFill>
            </a:endParaRPr>
          </a:p>
        </p:txBody>
      </p:sp>
    </p:spTree>
    <p:extLst>
      <p:ext uri="{BB962C8B-B14F-4D97-AF65-F5344CB8AC3E}">
        <p14:creationId xmlns:p14="http://schemas.microsoft.com/office/powerpoint/2010/main" xmlns="" val="419591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标题 1"/>
              <p:cNvSpPr>
                <a:spLocks noGrp="1"/>
              </p:cNvSpPr>
              <p:nvPr>
                <p:ph type="title"/>
              </p:nvPr>
            </p:nvSpPr>
            <p:spPr>
              <a:xfrm>
                <a:off x="838200" y="365126"/>
                <a:ext cx="10515600" cy="1147990"/>
              </a:xfrm>
            </p:spPr>
            <p:txBody>
              <a:bodyPr/>
              <a:lstStyle/>
              <a:p>
                <a:r>
                  <a:rPr lang="zh-CN" altLang="en-US" b="1" dirty="0" smtClean="0">
                    <a:solidFill>
                      <a:srgbClr val="C00000"/>
                    </a:solidFill>
                  </a:rPr>
                  <a:t>重整化常数</a:t>
                </a:r>
                <a:r>
                  <a:rPr lang="en-US" altLang="zh-CN" b="1" dirty="0" smtClean="0">
                    <a:solidFill>
                      <a:srgbClr val="C00000"/>
                    </a:solidFill>
                  </a:rPr>
                  <a:t>(</a:t>
                </a:r>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a:rPr lang="en-US" altLang="zh-CN" b="1" i="1" smtClean="0">
                            <a:solidFill>
                              <a:srgbClr val="C00000"/>
                            </a:solidFill>
                            <a:latin typeface="Cambria Math" panose="02040503050406030204" pitchFamily="18" charset="0"/>
                          </a:rPr>
                          <m:t>𝒁</m:t>
                        </m:r>
                      </m:e>
                      <m:sub>
                        <m:r>
                          <a:rPr lang="en-US" altLang="zh-CN" b="1" i="1" smtClean="0">
                            <a:solidFill>
                              <a:srgbClr val="C00000"/>
                            </a:solidFill>
                            <a:latin typeface="Cambria Math" panose="02040503050406030204" pitchFamily="18" charset="0"/>
                          </a:rPr>
                          <m:t>𝑨</m:t>
                        </m:r>
                      </m:sub>
                    </m:sSub>
                  </m:oMath>
                </a14:m>
                <a:r>
                  <a:rPr lang="en-US" altLang="zh-CN" b="1" dirty="0" smtClean="0">
                    <a:solidFill>
                      <a:srgbClr val="C00000"/>
                    </a:solidFill>
                  </a:rPr>
                  <a:t>, </a:t>
                </a:r>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a:rPr lang="en-US" altLang="zh-CN" b="1" i="1" smtClean="0">
                            <a:solidFill>
                              <a:srgbClr val="C00000"/>
                            </a:solidFill>
                            <a:latin typeface="Cambria Math" panose="02040503050406030204" pitchFamily="18" charset="0"/>
                          </a:rPr>
                          <m:t>𝒁</m:t>
                        </m:r>
                      </m:e>
                      <m:sub>
                        <m:r>
                          <a:rPr lang="en-US" altLang="zh-CN" b="1" i="1" smtClean="0">
                            <a:solidFill>
                              <a:srgbClr val="C00000"/>
                            </a:solidFill>
                            <a:latin typeface="Cambria Math" panose="02040503050406030204" pitchFamily="18" charset="0"/>
                          </a:rPr>
                          <m:t>𝑺</m:t>
                        </m:r>
                      </m:sub>
                    </m:sSub>
                  </m:oMath>
                </a14:m>
                <a:r>
                  <a:rPr lang="zh-CN" altLang="en-US" b="1" dirty="0" smtClean="0">
                    <a:solidFill>
                      <a:srgbClr val="C00000"/>
                    </a:solidFill>
                  </a:rPr>
                  <a:t>初步结果</a:t>
                </a:r>
                <a:r>
                  <a:rPr lang="en-US" altLang="zh-CN" b="1" dirty="0" smtClean="0">
                    <a:solidFill>
                      <a:srgbClr val="C00000"/>
                    </a:solidFill>
                  </a:rPr>
                  <a:t>)</a:t>
                </a:r>
                <a:endParaRPr lang="zh-CN" altLang="en-US" b="1" dirty="0">
                  <a:solidFill>
                    <a:srgbClr val="C00000"/>
                  </a:solidFill>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628650" y="365126"/>
                <a:ext cx="7886700" cy="1147990"/>
              </a:xfrm>
              <a:blipFill rotWithShape="0">
                <a:blip r:embed="rId2"/>
                <a:stretch>
                  <a:fillRect l="-2377" b="-69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838200" y="1513115"/>
                <a:ext cx="10515600" cy="631372"/>
              </a:xfrm>
            </p:spPr>
            <p:txBody>
              <a:bodyPr>
                <a:normAutofit/>
              </a:bodyPr>
              <a:lstStyle/>
              <a:p>
                <a:r>
                  <a:rPr lang="zh-CN" altLang="en-US" b="1" dirty="0" smtClean="0">
                    <a:solidFill>
                      <a:schemeClr val="tx1"/>
                    </a:solidFill>
                  </a:rPr>
                  <a:t>使用三种动量减除方案</a:t>
                </a:r>
                <a:r>
                  <a:rPr lang="en-US" altLang="zh-CN" b="1" dirty="0" smtClean="0">
                    <a:solidFill>
                      <a:schemeClr val="tx1"/>
                    </a:solidFill>
                  </a:rPr>
                  <a:t>(</a:t>
                </a:r>
                <a:r>
                  <a:rPr lang="zh-CN" altLang="en-US" b="1" dirty="0" smtClean="0"/>
                  <a:t>检查系统</a:t>
                </a:r>
                <a:r>
                  <a:rPr lang="zh-CN" altLang="en-US" b="1" dirty="0"/>
                  <a:t>误差</a:t>
                </a:r>
                <a:r>
                  <a:rPr lang="en-US" altLang="zh-CN" b="1" dirty="0" smtClean="0">
                    <a:solidFill>
                      <a:schemeClr val="tx1"/>
                    </a:solidFill>
                  </a:rPr>
                  <a:t>)</a:t>
                </a:r>
                <a:r>
                  <a:rPr lang="en-US" altLang="zh-CN" b="1" dirty="0" smtClean="0"/>
                  <a:t>,</a:t>
                </a:r>
                <a:r>
                  <a:rPr lang="zh-CN" altLang="en-US" b="1" dirty="0" smtClean="0"/>
                  <a:t/>
                </a:r>
                <a:r>
                  <a:rPr lang="zh-CN" altLang="en-US" b="1" dirty="0" smtClean="0">
                    <a:solidFill>
                      <a:schemeClr val="tx1"/>
                    </a:solidFill>
                  </a:rPr>
                  <a:t>再转换到常用的</a:t>
                </a:r>
                <a14:m>
                  <m:oMath xmlns:m="http://schemas.openxmlformats.org/officeDocument/2006/math">
                    <m:acc>
                      <m:accPr>
                        <m:chr m:val="̅"/>
                        <m:ctrlPr>
                          <a:rPr lang="en-US" altLang="zh-CN" b="1" i="1" smtClean="0">
                            <a:solidFill>
                              <a:schemeClr val="tx1"/>
                            </a:solidFill>
                            <a:latin typeface="Cambria Math" panose="02040503050406030204" pitchFamily="18" charset="0"/>
                          </a:rPr>
                        </m:ctrlPr>
                      </m:accPr>
                      <m:e>
                        <m:r>
                          <a:rPr lang="en-US" altLang="zh-CN" b="1" i="0" smtClean="0">
                            <a:solidFill>
                              <a:schemeClr val="tx1"/>
                            </a:solidFill>
                            <a:latin typeface="Cambria Math" panose="02040503050406030204" pitchFamily="18" charset="0"/>
                          </a:rPr>
                          <m:t>𝐌𝐒</m:t>
                        </m:r>
                      </m:e>
                    </m:acc>
                  </m:oMath>
                </a14:m>
                <a:r>
                  <a:rPr lang="zh-CN" altLang="en-US" b="1" dirty="0" smtClean="0">
                    <a:solidFill>
                      <a:schemeClr val="tx1"/>
                    </a:solidFill>
                  </a:rPr>
                  <a:t>方案</a:t>
                </a:r>
                <a:endParaRPr lang="zh-CN" altLang="en-US" b="1" dirty="0">
                  <a:solidFill>
                    <a:schemeClr val="tx1"/>
                  </a:solidFill>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28650" y="1513115"/>
                <a:ext cx="7886700" cy="631372"/>
              </a:xfrm>
              <a:blipFill rotWithShape="0">
                <a:blip r:embed="rId3"/>
                <a:stretch>
                  <a:fillRect l="-1043" t="-20192" b="-3846"/>
                </a:stretch>
              </a:blipFill>
            </p:spPr>
            <p:txBody>
              <a:bodyPr/>
              <a:lstStyle/>
              <a:p>
                <a:r>
                  <a:rPr lang="zh-CN" altLang="en-US">
                    <a:noFill/>
                  </a:rPr>
                  <a:t> </a:t>
                </a:r>
              </a:p>
            </p:txBody>
          </p:sp>
        </mc:Fallback>
      </mc:AlternateContent>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8651" y="2394857"/>
            <a:ext cx="3100466" cy="404948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31789" y="2394857"/>
            <a:ext cx="4185590" cy="4052598"/>
          </a:xfrm>
          <a:prstGeom prst="rect">
            <a:avLst/>
          </a:prstGeom>
        </p:spPr>
      </p:pic>
    </p:spTree>
    <p:extLst>
      <p:ext uri="{BB962C8B-B14F-4D97-AF65-F5344CB8AC3E}">
        <p14:creationId xmlns:p14="http://schemas.microsoft.com/office/powerpoint/2010/main" xmlns="" val="79171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spect="1" noMove="1" noResize="1" noEditPoints="1" noAdjustHandles="1" noChangeArrowheads="1" noChangeShapeType="1" noTextEdit="1"/>
          </p:cNvSpPr>
          <p:nvPr>
            <p:ph type="ctrTitle"/>
          </p:nvPr>
        </p:nvSpPr>
        <p:spPr>
          <a:xfrm>
            <a:off x="428625" y="1000125"/>
            <a:ext cx="8093075" cy="1147763"/>
          </a:xfrm>
          <a:blipFill rotWithShape="1">
            <a:blip r:embed="rId3"/>
            <a:stretch>
              <a:fillRect t="-3723" r="-1506" b="-15957"/>
            </a:stretch>
          </a:blipFill>
          <a:extLst>
            <a:ext uri="{91240B29-F687-4F45-9708-019B960494DF}"/>
          </a:extLst>
        </p:spPr>
        <p:txBody>
          <a:bodyPr/>
          <a:lstStyle/>
          <a:p>
            <a:pPr>
              <a:defRPr/>
            </a:pPr>
            <a:r>
              <a:rPr lang="zh-CN" altLang="en-US" dirty="0">
                <a:noFill/>
              </a:rPr>
              <a:t> </a:t>
            </a:r>
          </a:p>
        </p:txBody>
      </p:sp>
      <p:sp>
        <p:nvSpPr>
          <p:cNvPr id="2051" name="Rectangle 3"/>
          <p:cNvSpPr>
            <a:spLocks noGrp="1" noChangeArrowheads="1"/>
          </p:cNvSpPr>
          <p:nvPr>
            <p:ph type="subTitle" idx="1"/>
          </p:nvPr>
        </p:nvSpPr>
        <p:spPr>
          <a:xfrm>
            <a:off x="990600" y="2147888"/>
            <a:ext cx="6629400" cy="3871912"/>
          </a:xfrm>
        </p:spPr>
        <p:txBody>
          <a:bodyPr>
            <a:normAutofit/>
          </a:bodyPr>
          <a:lstStyle/>
          <a:p>
            <a:pPr eaLnBrk="1" hangingPunct="1">
              <a:buFont typeface="Wingdings 2" pitchFamily="18" charset="2"/>
              <a:buNone/>
            </a:pPr>
            <a:r>
              <a:rPr lang="zh-CN" altLang="en-US" sz="2800" b="1" dirty="0" smtClean="0">
                <a:solidFill>
                  <a:srgbClr val="898989"/>
                </a:solidFill>
                <a:effectLst>
                  <a:outerShdw blurRad="38100" dist="38100" dir="2700000" algn="tl">
                    <a:srgbClr val="C0C0C0"/>
                  </a:outerShdw>
                </a:effectLst>
                <a:latin typeface="楷体_GB2312" pitchFamily="49" charset="-122"/>
                <a:ea typeface="楷体_GB2312" pitchFamily="49" charset="-122"/>
              </a:rPr>
              <a:t>孙庆峰，冯峰，贾宇，桑文龙</a:t>
            </a:r>
            <a:endParaRPr lang="en-US" altLang="zh-CN" sz="2800" b="1" dirty="0" smtClean="0">
              <a:solidFill>
                <a:srgbClr val="898989"/>
              </a:solidFill>
              <a:effectLst>
                <a:outerShdw blurRad="38100" dist="38100" dir="2700000" algn="tl">
                  <a:srgbClr val="C0C0C0"/>
                </a:outerShdw>
              </a:effectLst>
              <a:latin typeface="楷体_GB2312" pitchFamily="49" charset="-122"/>
              <a:ea typeface="楷体_GB2312" pitchFamily="49" charset="-122"/>
            </a:endParaRPr>
          </a:p>
          <a:p>
            <a:pPr eaLnBrk="1" hangingPunct="1">
              <a:buFont typeface="Wingdings 2" pitchFamily="18" charset="2"/>
              <a:buNone/>
            </a:pPr>
            <a:r>
              <a:rPr lang="en-US" altLang="zh-CN" sz="2800" b="1" dirty="0" smtClean="0">
                <a:solidFill>
                  <a:srgbClr val="898989"/>
                </a:solidFill>
                <a:effectLst>
                  <a:outerShdw blurRad="38100" dist="38100" dir="2700000" algn="tl">
                    <a:srgbClr val="C0C0C0"/>
                  </a:outerShdw>
                </a:effectLst>
                <a:latin typeface="楷体_GB2312" pitchFamily="49" charset="-122"/>
                <a:ea typeface="楷体_GB2312" pitchFamily="49" charset="-122"/>
              </a:rPr>
              <a:t>arXiv:1609.03995[</a:t>
            </a:r>
            <a:r>
              <a:rPr lang="en-US" altLang="zh-CN" sz="2800" b="1" dirty="0" err="1" smtClean="0">
                <a:solidFill>
                  <a:srgbClr val="898989"/>
                </a:solidFill>
                <a:effectLst>
                  <a:outerShdw blurRad="38100" dist="38100" dir="2700000" algn="tl">
                    <a:srgbClr val="C0C0C0"/>
                  </a:outerShdw>
                </a:effectLst>
                <a:latin typeface="楷体_GB2312" pitchFamily="49" charset="-122"/>
                <a:ea typeface="楷体_GB2312" pitchFamily="49" charset="-122"/>
              </a:rPr>
              <a:t>hep</a:t>
            </a:r>
            <a:r>
              <a:rPr lang="en-US" altLang="zh-CN" sz="2800" b="1" dirty="0" smtClean="0">
                <a:solidFill>
                  <a:srgbClr val="898989"/>
                </a:solidFill>
                <a:effectLst>
                  <a:outerShdw blurRad="38100" dist="38100" dir="2700000" algn="tl">
                    <a:srgbClr val="C0C0C0"/>
                  </a:outerShdw>
                </a:effectLst>
                <a:latin typeface="楷体_GB2312" pitchFamily="49" charset="-122"/>
                <a:ea typeface="楷体_GB2312" pitchFamily="49" charset="-122"/>
              </a:rPr>
              <a:t>-ph]</a:t>
            </a:r>
            <a:endParaRPr lang="zh-CN" altLang="en-US" sz="2800" b="1" dirty="0" smtClean="0">
              <a:solidFill>
                <a:srgbClr val="898989"/>
              </a:solidFill>
              <a:effectLst>
                <a:outerShdw blurRad="38100" dist="38100" dir="2700000" algn="tl">
                  <a:srgbClr val="C0C0C0"/>
                </a:outerShdw>
              </a:effectLst>
              <a:latin typeface="楷体_GB2312" pitchFamily="49" charset="-122"/>
              <a:ea typeface="楷体_GB2312" pitchFamily="49" charset="-122"/>
            </a:endParaRPr>
          </a:p>
          <a:p>
            <a:pPr eaLnBrk="1" hangingPunct="1">
              <a:buFont typeface="Wingdings 2" pitchFamily="18" charset="2"/>
              <a:buNone/>
            </a:pPr>
            <a:endParaRPr lang="zh-CN" altLang="en-US" sz="4000" b="1" dirty="0" smtClean="0">
              <a:solidFill>
                <a:srgbClr val="898989"/>
              </a:solidFill>
              <a:latin typeface="仿宋_GB2312" pitchFamily="49" charset="0"/>
            </a:endParaRPr>
          </a:p>
          <a:p>
            <a:pPr eaLnBrk="1" hangingPunct="1">
              <a:buFont typeface="Wingdings 2" pitchFamily="18" charset="2"/>
              <a:buNone/>
            </a:pPr>
            <a:endParaRPr lang="en-US" altLang="zh-CN" sz="2800" i="1" dirty="0" smtClean="0">
              <a:solidFill>
                <a:srgbClr val="006600"/>
              </a:solidFill>
              <a:ea typeface="新宋体" pitchFamily="49" charset="-122"/>
            </a:endParaRPr>
          </a:p>
        </p:txBody>
      </p:sp>
      <p:sp>
        <p:nvSpPr>
          <p:cNvPr id="3074" name="Rectangle 16"/>
          <p:cNvSpPr>
            <a:spLocks noGrp="1" noChangeArrowheads="1"/>
          </p:cNvSpPr>
          <p:nvPr>
            <p:ph type="sldNum" sz="quarter" idx="12"/>
          </p:nvPr>
        </p:nvSpPr>
        <p:spPr/>
        <p:txBody>
          <a:bodyPr/>
          <a:lstStyle/>
          <a:p>
            <a:pPr>
              <a:defRPr/>
            </a:pPr>
            <a:fld id="{B7299C31-641A-4801-AB13-87F1CCE8186C}" type="slidenum">
              <a:rPr lang="en-US" altLang="zh-CN"/>
              <a:pPr>
                <a:defRPr/>
              </a:pPr>
              <a:t>16</a:t>
            </a:fld>
            <a:endParaRPr lang="en-US" altLang="zh-CN"/>
          </a:p>
        </p:txBody>
      </p:sp>
    </p:spTree>
  </p:cSld>
  <p:clrMapOvr>
    <a:masterClrMapping/>
  </p:clrMapOvr>
  <p:transition advTm="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b="1" dirty="0" smtClean="0">
                <a:solidFill>
                  <a:srgbClr val="CC0000"/>
                </a:solidFill>
                <a:effectLst>
                  <a:outerShdw blurRad="38100" dist="38100" dir="2700000" algn="tl">
                    <a:srgbClr val="C0C0C0"/>
                  </a:outerShdw>
                </a:effectLst>
                <a:ea typeface="仿宋_GB2312" pitchFamily="49" charset="-122"/>
              </a:rPr>
              <a:t>Motivations</a:t>
            </a:r>
            <a:endParaRPr lang="zh-CN" altLang="en-US" dirty="0"/>
          </a:p>
        </p:txBody>
      </p:sp>
      <p:sp>
        <p:nvSpPr>
          <p:cNvPr id="4099" name="内容占位符 2"/>
          <p:cNvSpPr>
            <a:spLocks noGrp="1"/>
          </p:cNvSpPr>
          <p:nvPr>
            <p:ph idx="1"/>
          </p:nvPr>
        </p:nvSpPr>
        <p:spPr>
          <a:xfrm>
            <a:off x="285750" y="1285875"/>
            <a:ext cx="8572500" cy="5286375"/>
          </a:xfrm>
        </p:spPr>
        <p:txBody>
          <a:bodyPr>
            <a:normAutofit lnSpcReduction="10000"/>
          </a:bodyPr>
          <a:lstStyle/>
          <a:p>
            <a:pPr>
              <a:buFont typeface="Arial" charset="0"/>
              <a:buNone/>
            </a:pPr>
            <a:r>
              <a:rPr lang="en-US" altLang="zh-CN" smtClean="0"/>
              <a:t>CEPC can measure production cross section for </a:t>
            </a:r>
            <a:r>
              <a:rPr lang="el-GR" altLang="zh-CN" smtClean="0">
                <a:latin typeface="MingLiU" pitchFamily="49" charset="-120"/>
                <a:ea typeface="MingLiU" pitchFamily="49" charset="-120"/>
              </a:rPr>
              <a:t>σ</a:t>
            </a:r>
            <a:r>
              <a:rPr lang="en-US" altLang="zh-CN" smtClean="0">
                <a:latin typeface="MingLiU" pitchFamily="49" charset="-120"/>
                <a:ea typeface="MingLiU" pitchFamily="49" charset="-120"/>
              </a:rPr>
              <a:t>(</a:t>
            </a:r>
            <a:r>
              <a:rPr lang="en-US" altLang="zh-CN" smtClean="0"/>
              <a:t>ZH) to an exquisite precision of 0.51%</a:t>
            </a:r>
          </a:p>
          <a:p>
            <a:pPr>
              <a:buFont typeface="Arial" charset="0"/>
              <a:buNone/>
            </a:pPr>
            <a:endParaRPr lang="en-US" altLang="zh-CN" smtClean="0"/>
          </a:p>
          <a:p>
            <a:pPr>
              <a:buFont typeface="Arial" charset="0"/>
              <a:buNone/>
            </a:pPr>
            <a:r>
              <a:rPr lang="en-US" altLang="zh-CN" smtClean="0"/>
              <a:t>Knowing the NLO EW correction (a few percent) is not sufficient to meet experimental precision!</a:t>
            </a:r>
          </a:p>
          <a:p>
            <a:pPr>
              <a:buFont typeface="Arial" charset="0"/>
              <a:buNone/>
            </a:pPr>
            <a:endParaRPr lang="en-US" altLang="zh-CN" smtClean="0"/>
          </a:p>
          <a:p>
            <a:pPr>
              <a:buFont typeface="Arial" charset="0"/>
              <a:buNone/>
            </a:pPr>
            <a:r>
              <a:rPr lang="en-US" altLang="zh-CN" smtClean="0"/>
              <a:t>O(</a:t>
            </a:r>
            <a:r>
              <a:rPr lang="el-GR" altLang="zh-CN" smtClean="0">
                <a:latin typeface="MingLiU" pitchFamily="49" charset="-120"/>
                <a:ea typeface="MingLiU" pitchFamily="49" charset="-120"/>
              </a:rPr>
              <a:t>α</a:t>
            </a:r>
            <a:r>
              <a:rPr lang="en-US" altLang="zh-CN" baseline="30000" smtClean="0">
                <a:latin typeface="MingLiU" pitchFamily="49" charset="-120"/>
                <a:ea typeface="MingLiU" pitchFamily="49" charset="-120"/>
              </a:rPr>
              <a:t>2</a:t>
            </a:r>
            <a:r>
              <a:rPr lang="en-US" altLang="zh-CN" smtClean="0"/>
              <a:t>)  and O(</a:t>
            </a:r>
            <a:r>
              <a:rPr lang="el-GR" altLang="zh-CN" smtClean="0">
                <a:latin typeface="MingLiU" pitchFamily="49" charset="-120"/>
                <a:ea typeface="MingLiU" pitchFamily="49" charset="-120"/>
              </a:rPr>
              <a:t>αα</a:t>
            </a:r>
            <a:r>
              <a:rPr lang="en-US" altLang="zh-CN" baseline="-25000" smtClean="0">
                <a:latin typeface="MingLiU" pitchFamily="49" charset="-120"/>
                <a:ea typeface="MingLiU" pitchFamily="49" charset="-120"/>
              </a:rPr>
              <a:t>s</a:t>
            </a:r>
            <a:r>
              <a:rPr lang="en-US" altLang="zh-CN" smtClean="0"/>
              <a:t>) correction need be considered.</a:t>
            </a:r>
          </a:p>
          <a:p>
            <a:pPr>
              <a:buFont typeface="Arial" charset="0"/>
              <a:buNone/>
            </a:pPr>
            <a:r>
              <a:rPr lang="en-US" altLang="zh-CN" smtClean="0"/>
              <a:t>We will investigate the latter, which should be much dominant </a:t>
            </a:r>
            <a:endParaRPr lang="zh-CN" altLang="en-US" smtClean="0"/>
          </a:p>
          <a:p>
            <a:pPr>
              <a:buFont typeface="Arial" charset="0"/>
              <a:buNone/>
            </a:pPr>
            <a:endParaRPr lang="zh-CN" altLang="en-US" smtClean="0"/>
          </a:p>
        </p:txBody>
      </p:sp>
      <p:sp>
        <p:nvSpPr>
          <p:cNvPr id="4" name="灯片编号占位符 3"/>
          <p:cNvSpPr>
            <a:spLocks noGrp="1"/>
          </p:cNvSpPr>
          <p:nvPr>
            <p:ph type="sldNum" sz="quarter" idx="12"/>
          </p:nvPr>
        </p:nvSpPr>
        <p:spPr/>
        <p:txBody>
          <a:bodyPr/>
          <a:lstStyle/>
          <a:p>
            <a:pPr>
              <a:defRPr/>
            </a:pPr>
            <a:fld id="{ADBBBD7B-BB38-4676-A83F-118C86D37F15}" type="slidenum">
              <a:rPr lang="en-US" altLang="zh-CN" smtClean="0"/>
              <a:pPr>
                <a:defRPr/>
              </a:pPr>
              <a:t>17</a:t>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spect="1" noMove="1" noResize="1" noEditPoints="1" noAdjustHandles="1" noChangeArrowheads="1" noChangeShapeType="1" noTextEdit="1"/>
          </p:cNvSpPr>
          <p:nvPr>
            <p:ph idx="1"/>
          </p:nvPr>
        </p:nvSpPr>
        <p:spPr>
          <a:xfrm>
            <a:off x="762000" y="548680"/>
            <a:ext cx="8193088" cy="6080720"/>
          </a:xfrm>
          <a:blipFill rotWithShape="1">
            <a:blip r:embed="rId2"/>
            <a:stretch>
              <a:fillRect l="-1488" t="-1603" b="-802"/>
            </a:stretch>
          </a:blipFill>
          <a:extLst>
            <a:ext uri="{91240B29-F687-4F45-9708-019B960494DF}"/>
          </a:extLst>
        </p:spPr>
        <p:txBody>
          <a:bodyPr/>
          <a:lstStyle/>
          <a:p>
            <a:pPr>
              <a:defRPr/>
            </a:pPr>
            <a:r>
              <a:rPr lang="zh-CN" altLang="en-US">
                <a:noFill/>
              </a:rPr>
              <a:t> </a:t>
            </a:r>
          </a:p>
        </p:txBody>
      </p:sp>
      <p:sp>
        <p:nvSpPr>
          <p:cNvPr id="16386" name="灯片编号占位符 5"/>
          <p:cNvSpPr>
            <a:spLocks noGrp="1"/>
          </p:cNvSpPr>
          <p:nvPr>
            <p:ph type="sldNum" sz="quarter" idx="12"/>
          </p:nvPr>
        </p:nvSpPr>
        <p:spPr/>
        <p:txBody>
          <a:bodyPr/>
          <a:lstStyle/>
          <a:p>
            <a:pPr>
              <a:defRPr/>
            </a:pPr>
            <a:fld id="{DF446CBA-E6C0-42AA-B43D-EC308AF623A3}" type="slidenum">
              <a:rPr lang="en-US" altLang="zh-CN"/>
              <a:pPr>
                <a:defRPr/>
              </a:pPr>
              <a:t>18</a:t>
            </a:fld>
            <a:endParaRPr lang="en-US" altLang="zh-CN"/>
          </a:p>
        </p:txBody>
      </p:sp>
      <p:pic>
        <p:nvPicPr>
          <p:cNvPr id="5124" name="Picture 7"/>
          <p:cNvPicPr>
            <a:picLocks noChangeAspect="1" noChangeArrowheads="1"/>
          </p:cNvPicPr>
          <p:nvPr/>
        </p:nvPicPr>
        <p:blipFill>
          <a:blip r:embed="rId3"/>
          <a:srcRect/>
          <a:stretch>
            <a:fillRect/>
          </a:stretch>
        </p:blipFill>
        <p:spPr bwMode="auto">
          <a:xfrm>
            <a:off x="3563938" y="1285875"/>
            <a:ext cx="5153025" cy="1514475"/>
          </a:xfrm>
          <a:prstGeom prst="rect">
            <a:avLst/>
          </a:prstGeom>
          <a:noFill/>
          <a:ln w="9525">
            <a:noFill/>
            <a:miter lim="800000"/>
            <a:headEnd/>
            <a:tailEnd/>
          </a:ln>
        </p:spPr>
      </p:pic>
      <p:pic>
        <p:nvPicPr>
          <p:cNvPr id="5125" name="Picture 8"/>
          <p:cNvPicPr>
            <a:picLocks noChangeAspect="1" noChangeArrowheads="1"/>
          </p:cNvPicPr>
          <p:nvPr/>
        </p:nvPicPr>
        <p:blipFill>
          <a:blip r:embed="rId4"/>
          <a:srcRect/>
          <a:stretch>
            <a:fillRect/>
          </a:stretch>
        </p:blipFill>
        <p:spPr bwMode="auto">
          <a:xfrm>
            <a:off x="827088" y="1268413"/>
            <a:ext cx="2736850" cy="4321175"/>
          </a:xfrm>
          <a:prstGeom prst="rect">
            <a:avLst/>
          </a:prstGeom>
          <a:noFill/>
          <a:ln w="9525">
            <a:noFill/>
            <a:miter lim="800000"/>
            <a:headEnd/>
            <a:tailEnd/>
          </a:ln>
        </p:spPr>
      </p:pic>
      <p:pic>
        <p:nvPicPr>
          <p:cNvPr id="5126" name="Picture 9"/>
          <p:cNvPicPr>
            <a:picLocks noChangeAspect="1" noChangeArrowheads="1"/>
          </p:cNvPicPr>
          <p:nvPr/>
        </p:nvPicPr>
        <p:blipFill>
          <a:blip r:embed="rId5"/>
          <a:srcRect/>
          <a:stretch>
            <a:fillRect/>
          </a:stretch>
        </p:blipFill>
        <p:spPr bwMode="auto">
          <a:xfrm>
            <a:off x="3665538" y="3284538"/>
            <a:ext cx="4949825" cy="180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p:txBody>
          <a:bodyPr/>
          <a:lstStyle/>
          <a:p>
            <a:pPr>
              <a:defRPr/>
            </a:pPr>
            <a:fld id="{086532D5-E0A1-4D22-88F3-7E9EE9436807}" type="slidenum">
              <a:rPr lang="en-US" altLang="zh-CN"/>
              <a:pPr>
                <a:defRPr/>
              </a:pPr>
              <a:t>19</a:t>
            </a:fld>
            <a:endParaRPr lang="en-US" altLang="zh-CN"/>
          </a:p>
        </p:txBody>
      </p:sp>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l="-2815" b="-8511"/>
            </a:stretch>
          </a:blipFill>
          <a:extLst>
            <a:ext uri="{91240B29-F687-4F45-9708-019B960494DF}"/>
          </a:extLst>
        </p:spPr>
        <p:txBody>
          <a:bodyPr/>
          <a:lstStyle/>
          <a:p>
            <a:pPr>
              <a:defRPr/>
            </a:pPr>
            <a:r>
              <a:rPr lang="zh-CN" altLang="en-US">
                <a:noFill/>
              </a:rPr>
              <a:t> </a:t>
            </a:r>
          </a:p>
        </p:txBody>
      </p:sp>
      <p:sp>
        <p:nvSpPr>
          <p:cNvPr id="3" name="内容占位符 2"/>
          <p:cNvSpPr>
            <a:spLocks noGrp="1" noRot="1" noChangeAspect="1" noMove="1" noResize="1" noEditPoints="1" noAdjustHandles="1" noChangeArrowheads="1" noChangeShapeType="1" noTextEdit="1"/>
          </p:cNvSpPr>
          <p:nvPr>
            <p:ph idx="1"/>
          </p:nvPr>
        </p:nvSpPr>
        <p:spPr>
          <a:xfrm>
            <a:off x="457200" y="1412776"/>
            <a:ext cx="8229600" cy="4713387"/>
          </a:xfrm>
          <a:blipFill rotWithShape="1">
            <a:blip r:embed="rId3"/>
            <a:stretch>
              <a:fillRect l="-1852" t="-1552"/>
            </a:stretch>
          </a:blipFill>
          <a:extLst>
            <a:ext uri="{91240B29-F687-4F45-9708-019B960494DF}"/>
          </a:extLst>
        </p:spPr>
        <p:txBody>
          <a:bodyPr/>
          <a:lstStyle/>
          <a:p>
            <a:pPr>
              <a:defRPr/>
            </a:pPr>
            <a:r>
              <a:rPr lang="zh-CN" altLang="en-US">
                <a:noFill/>
              </a:rPr>
              <a:t> </a:t>
            </a:r>
          </a:p>
        </p:txBody>
      </p:sp>
      <p:pic>
        <p:nvPicPr>
          <p:cNvPr id="6149" name="Picture 5"/>
          <p:cNvPicPr>
            <a:picLocks noChangeAspect="1" noChangeArrowheads="1"/>
          </p:cNvPicPr>
          <p:nvPr/>
        </p:nvPicPr>
        <p:blipFill>
          <a:blip r:embed="rId4"/>
          <a:srcRect/>
          <a:stretch>
            <a:fillRect/>
          </a:stretch>
        </p:blipFill>
        <p:spPr bwMode="auto">
          <a:xfrm>
            <a:off x="4356100" y="2695575"/>
            <a:ext cx="4103688" cy="3200400"/>
          </a:xfrm>
          <a:prstGeom prst="rect">
            <a:avLst/>
          </a:prstGeom>
          <a:noFill/>
          <a:ln w="9525">
            <a:noFill/>
            <a:miter lim="800000"/>
            <a:headEnd/>
            <a:tailEnd/>
          </a:ln>
        </p:spPr>
      </p:pic>
      <p:sp>
        <p:nvSpPr>
          <p:cNvPr id="6" name="矩形 5"/>
          <p:cNvSpPr/>
          <p:nvPr/>
        </p:nvSpPr>
        <p:spPr>
          <a:xfrm>
            <a:off x="4245628" y="3244334"/>
            <a:ext cx="184731" cy="369332"/>
          </a:xfrm>
          <a:prstGeom prst="rect">
            <a:avLst/>
          </a:prstGeom>
        </p:spPr>
        <p:txBody>
          <a:bodyPr wrap="none">
            <a:spAutoFit/>
          </a:bodyPr>
          <a:lstStyle/>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9413" y="663292"/>
            <a:ext cx="8964704" cy="1200328"/>
          </a:xfrm>
          <a:prstGeom prst="rect">
            <a:avLst/>
          </a:prstGeom>
          <a:noFill/>
        </p:spPr>
        <p:txBody>
          <a:bodyPr wrap="square" rtlCol="0">
            <a:spAutoFit/>
          </a:bodyPr>
          <a:lstStyle/>
          <a:p>
            <a:pPr>
              <a:buClr>
                <a:srgbClr val="0000FF"/>
              </a:buClr>
            </a:pPr>
            <a:r>
              <a:rPr kumimoji="1" lang="en-US" altLang="zh-CN" sz="2400" dirty="0" smtClean="0"/>
              <a:t>Using Muon Magnetic </a:t>
            </a:r>
            <a:r>
              <a:rPr kumimoji="1" lang="en-US" altLang="zh-CN" sz="2400" dirty="0"/>
              <a:t>M</a:t>
            </a:r>
            <a:r>
              <a:rPr kumimoji="1" lang="en-US" altLang="zh-CN" sz="2400" dirty="0" smtClean="0"/>
              <a:t>oment &amp; </a:t>
            </a:r>
            <a:r>
              <a:rPr kumimoji="1" lang="en-US" altLang="zh-CN" sz="2400" dirty="0"/>
              <a:t>Higgs </a:t>
            </a:r>
            <a:r>
              <a:rPr kumimoji="1" lang="en-US" altLang="zh-CN" sz="2400" dirty="0" smtClean="0"/>
              <a:t>Coupling;</a:t>
            </a:r>
          </a:p>
          <a:p>
            <a:pPr>
              <a:buClr>
                <a:srgbClr val="0000FF"/>
              </a:buClr>
            </a:pPr>
            <a:r>
              <a:rPr kumimoji="1" lang="en-US" altLang="zh-CN" sz="2400" dirty="0"/>
              <a:t> </a:t>
            </a:r>
            <a:r>
              <a:rPr kumimoji="1" lang="en-US" altLang="zh-CN" sz="2400" dirty="0" smtClean="0"/>
              <a:t>  </a:t>
            </a:r>
            <a:r>
              <a:rPr kumimoji="1" lang="en-US" altLang="zh-CN" sz="2400" dirty="0" smtClean="0">
                <a:latin typeface="Times New Roman"/>
                <a:cs typeface="Times New Roman"/>
              </a:rPr>
              <a:t>“Constraining Natural SUSY using the Higgs Coupling and Muon Magnetic Moment Measurements”      </a:t>
            </a:r>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8328" y="2032779"/>
            <a:ext cx="2404471" cy="197021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09884" y="2019764"/>
            <a:ext cx="2368496" cy="1936246"/>
          </a:xfrm>
          <a:prstGeom prst="rect">
            <a:avLst/>
          </a:prstGeom>
        </p:spPr>
      </p:pic>
      <p:sp>
        <p:nvSpPr>
          <p:cNvPr id="10" name="矩形 9"/>
          <p:cNvSpPr/>
          <p:nvPr/>
        </p:nvSpPr>
        <p:spPr>
          <a:xfrm>
            <a:off x="5854357" y="4296430"/>
            <a:ext cx="3259760" cy="2062103"/>
          </a:xfrm>
          <a:prstGeom prst="rect">
            <a:avLst/>
          </a:prstGeom>
        </p:spPr>
        <p:txBody>
          <a:bodyPr wrap="square">
            <a:spAutoFit/>
          </a:bodyPr>
          <a:lstStyle/>
          <a:p>
            <a:r>
              <a:rPr lang="en-US" altLang="zh-CN" sz="1600" dirty="0" smtClean="0">
                <a:sym typeface="Wingdings"/>
              </a:rPr>
              <a:t> </a:t>
            </a:r>
            <a:r>
              <a:rPr lang="en-US" altLang="zh-CN" sz="1600" dirty="0" smtClean="0"/>
              <a:t>Basic constraints:</a:t>
            </a:r>
          </a:p>
          <a:p>
            <a:r>
              <a:rPr lang="en-US" altLang="zh-CN" sz="1600" dirty="0"/>
              <a:t> </a:t>
            </a:r>
            <a:r>
              <a:rPr lang="en-US" altLang="zh-CN" sz="1600" dirty="0" smtClean="0"/>
              <a:t>    REWSB, neutralino LSP,</a:t>
            </a:r>
          </a:p>
          <a:p>
            <a:r>
              <a:rPr lang="en-US" altLang="zh-CN" sz="1600" dirty="0"/>
              <a:t> </a:t>
            </a:r>
            <a:r>
              <a:rPr lang="en-US" altLang="zh-CN" sz="1600" dirty="0" smtClean="0"/>
              <a:t>    sparticle mass, Higgs mass,</a:t>
            </a:r>
          </a:p>
          <a:p>
            <a:r>
              <a:rPr lang="en-US" altLang="zh-CN" sz="1600" dirty="0"/>
              <a:t> </a:t>
            </a:r>
            <a:r>
              <a:rPr lang="en-US" altLang="zh-CN" sz="1600" dirty="0" smtClean="0"/>
              <a:t>    B-physics, fine-tuning.</a:t>
            </a:r>
          </a:p>
          <a:p>
            <a:endParaRPr lang="en-US" altLang="zh-CN" sz="1600" dirty="0" smtClean="0"/>
          </a:p>
          <a:p>
            <a:r>
              <a:rPr lang="en-US" altLang="zh-CN" sz="1600" dirty="0" smtClean="0">
                <a:sym typeface="Wingdings"/>
              </a:rPr>
              <a:t> </a:t>
            </a:r>
            <a:r>
              <a:rPr lang="en-US" altLang="zh-CN" sz="1600" dirty="0" smtClean="0"/>
              <a:t>Muon magnetic moment</a:t>
            </a:r>
          </a:p>
          <a:p>
            <a:endParaRPr lang="en-US" altLang="zh-CN" sz="1600" dirty="0" smtClean="0"/>
          </a:p>
          <a:p>
            <a:r>
              <a:rPr lang="en-US" altLang="zh-CN" sz="1600" dirty="0" smtClean="0">
                <a:sym typeface="Wingdings"/>
              </a:rPr>
              <a:t> </a:t>
            </a:r>
            <a:r>
              <a:rPr lang="en-US" altLang="zh-CN" sz="1600" dirty="0" smtClean="0"/>
              <a:t>Higgs coupling</a:t>
            </a:r>
            <a:endParaRPr lang="en-US" altLang="zh-CN" sz="1600" dirty="0"/>
          </a:p>
        </p:txBody>
      </p:sp>
      <p:pic>
        <p:nvPicPr>
          <p:cNvPr id="11" name="图片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9372" y="2019250"/>
            <a:ext cx="2405353" cy="2054877"/>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1514" y="4445474"/>
            <a:ext cx="2514600" cy="1737360"/>
          </a:xfrm>
          <a:prstGeom prst="rect">
            <a:avLst/>
          </a:prstGeom>
        </p:spPr>
      </p:pic>
      <p:sp>
        <p:nvSpPr>
          <p:cNvPr id="20" name="文本框 19"/>
          <p:cNvSpPr txBox="1"/>
          <p:nvPr/>
        </p:nvSpPr>
        <p:spPr>
          <a:xfrm>
            <a:off x="568328" y="225040"/>
            <a:ext cx="7772297" cy="461665"/>
          </a:xfrm>
          <a:prstGeom prst="rect">
            <a:avLst/>
          </a:prstGeom>
          <a:noFill/>
        </p:spPr>
        <p:txBody>
          <a:bodyPr wrap="square" rtlCol="0">
            <a:spAutoFit/>
          </a:bodyPr>
          <a:lstStyle/>
          <a:p>
            <a:pPr algn="ctr"/>
            <a:r>
              <a:rPr kumimoji="1" lang="en-US" altLang="zh-CN" sz="2400" dirty="0" smtClean="0"/>
              <a:t>Constraining Natural SUSY @ HL-LHC, ILC &amp; </a:t>
            </a:r>
            <a:r>
              <a:rPr kumimoji="1" lang="en-US" altLang="zh-CN" sz="2400" b="1" dirty="0" smtClean="0">
                <a:solidFill>
                  <a:schemeClr val="tx2">
                    <a:lumMod val="60000"/>
                    <a:lumOff val="40000"/>
                  </a:schemeClr>
                </a:solidFill>
              </a:rPr>
              <a:t>CEPC</a:t>
            </a:r>
            <a:r>
              <a:rPr kumimoji="1" lang="en-US" altLang="zh-CN" sz="2400" dirty="0" smtClean="0"/>
              <a:t>   </a:t>
            </a:r>
            <a:r>
              <a:rPr kumimoji="1" lang="en-US" altLang="zh-CN" sz="2400" dirty="0" smtClean="0">
                <a:solidFill>
                  <a:srgbClr val="FF0000"/>
                </a:solidFill>
              </a:rPr>
              <a:t>by </a:t>
            </a:r>
            <a:r>
              <a:rPr kumimoji="1" lang="zh-CN" altLang="en-US" sz="2400" dirty="0" smtClean="0">
                <a:solidFill>
                  <a:srgbClr val="FF0000"/>
                </a:solidFill>
              </a:rPr>
              <a:t>王科</a:t>
            </a:r>
            <a:r>
              <a:rPr kumimoji="1" lang="zh-CN" altLang="en-US" sz="2400" dirty="0" smtClean="0">
                <a:solidFill>
                  <a:srgbClr val="FF0000"/>
                </a:solidFill>
              </a:rPr>
              <a:t>臣</a:t>
            </a:r>
            <a:endParaRPr kumimoji="1" lang="en-US" altLang="zh-CN" sz="2400" dirty="0"/>
          </a:p>
        </p:txBody>
      </p:sp>
      <p:pic>
        <p:nvPicPr>
          <p:cNvPr id="22" name="图片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40129" y="4343683"/>
            <a:ext cx="2304682" cy="1946923"/>
          </a:xfrm>
          <a:prstGeom prst="rect">
            <a:avLst/>
          </a:prstGeom>
        </p:spPr>
      </p:pic>
      <p:sp>
        <p:nvSpPr>
          <p:cNvPr id="17" name="幻灯片编号占位符 7"/>
          <p:cNvSpPr>
            <a:spLocks noGrp="1"/>
          </p:cNvSpPr>
          <p:nvPr>
            <p:ph type="sldNum" sz="quarter" idx="12"/>
          </p:nvPr>
        </p:nvSpPr>
        <p:spPr>
          <a:xfrm>
            <a:off x="7897906" y="6275668"/>
            <a:ext cx="990600" cy="365125"/>
          </a:xfrm>
        </p:spPr>
        <p:txBody>
          <a:bodyPr/>
          <a:lstStyle/>
          <a:p>
            <a:fld id="{0CFEC368-1D7A-4F81-ABF6-AE0E36BAF64C}" type="slidenum">
              <a:rPr lang="en-US" smtClean="0"/>
              <a:pPr/>
              <a:t>2</a:t>
            </a:fld>
            <a:endParaRPr lang="en-US" dirty="0"/>
          </a:p>
        </p:txBody>
      </p:sp>
      <p:sp>
        <p:nvSpPr>
          <p:cNvPr id="2" name="文本框 1"/>
          <p:cNvSpPr txBox="1"/>
          <p:nvPr/>
        </p:nvSpPr>
        <p:spPr>
          <a:xfrm>
            <a:off x="5043950" y="1473313"/>
            <a:ext cx="3534430" cy="400110"/>
          </a:xfrm>
          <a:prstGeom prst="rect">
            <a:avLst/>
          </a:prstGeom>
          <a:noFill/>
        </p:spPr>
        <p:txBody>
          <a:bodyPr wrap="square" rtlCol="0">
            <a:spAutoFit/>
          </a:bodyPr>
          <a:lstStyle/>
          <a:p>
            <a:r>
              <a:rPr kumimoji="1" lang="zh-CN" altLang="en-US" sz="2000" dirty="0" smtClean="0">
                <a:solidFill>
                  <a:srgbClr val="FF0000"/>
                </a:solidFill>
              </a:rPr>
              <a:t>王科臣</a:t>
            </a:r>
            <a:r>
              <a:rPr kumimoji="1" lang="en-US" altLang="zh-CN" sz="2000" dirty="0" smtClean="0">
                <a:solidFill>
                  <a:srgbClr val="FF0000"/>
                </a:solidFill>
              </a:rPr>
              <a:t> </a:t>
            </a:r>
            <a:r>
              <a:rPr lang="en-US" altLang="zh-CN" sz="2000" dirty="0" smtClean="0"/>
              <a:t>PRD93 </a:t>
            </a:r>
            <a:r>
              <a:rPr lang="en-US" altLang="zh-CN" sz="2000" dirty="0"/>
              <a:t>(2016</a:t>
            </a:r>
            <a:r>
              <a:rPr lang="en-US" altLang="zh-CN" sz="2000" dirty="0" smtClean="0"/>
              <a:t>)  </a:t>
            </a:r>
            <a:r>
              <a:rPr lang="en-US" altLang="zh-CN" sz="2000" dirty="0"/>
              <a:t>055040</a:t>
            </a:r>
            <a:r>
              <a:rPr lang="zh-CN" altLang="zh-CN" sz="2000" dirty="0"/>
              <a:t> </a:t>
            </a:r>
            <a:endParaRPr kumimoji="1" lang="zh-CN" altLang="en-US" sz="2000" dirty="0">
              <a:solidFill>
                <a:srgbClr val="FF0000"/>
              </a:solidFill>
            </a:endParaRPr>
          </a:p>
        </p:txBody>
      </p:sp>
    </p:spTree>
    <p:extLst>
      <p:ext uri="{BB962C8B-B14F-4D97-AF65-F5344CB8AC3E}">
        <p14:creationId xmlns:p14="http://schemas.microsoft.com/office/powerpoint/2010/main" xmlns="" val="4209518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Rot="1" noChangeAspect="1" noMove="1" noResize="1" noEditPoints="1" noAdjustHandles="1" noChangeArrowheads="1" noChangeShapeType="1" noTextEdit="1"/>
          </p:cNvSpPr>
          <p:nvPr>
            <p:ph type="title"/>
          </p:nvPr>
        </p:nvSpPr>
        <p:spPr>
          <a:xfrm>
            <a:off x="457200" y="274638"/>
            <a:ext cx="8229600" cy="1354162"/>
          </a:xfrm>
          <a:blipFill rotWithShape="1">
            <a:blip r:embed="rId2"/>
            <a:stretch>
              <a:fillRect t="-11712" b="-24775"/>
            </a:stretch>
          </a:blipFill>
          <a:extLst>
            <a:ext uri="{91240B29-F687-4F45-9708-019B960494DF}"/>
          </a:extLst>
        </p:spPr>
        <p:txBody>
          <a:bodyPr/>
          <a:lstStyle/>
          <a:p>
            <a:pPr>
              <a:defRPr/>
            </a:pPr>
            <a:r>
              <a:rPr lang="zh-CN" altLang="en-US">
                <a:noFill/>
              </a:rPr>
              <a:t> </a:t>
            </a:r>
          </a:p>
        </p:txBody>
      </p:sp>
      <p:sp>
        <p:nvSpPr>
          <p:cNvPr id="7171" name="内容占位符 2"/>
          <p:cNvSpPr>
            <a:spLocks noGrp="1"/>
          </p:cNvSpPr>
          <p:nvPr>
            <p:ph idx="1"/>
          </p:nvPr>
        </p:nvSpPr>
        <p:spPr>
          <a:xfrm>
            <a:off x="468313" y="1773238"/>
            <a:ext cx="8229600" cy="4608512"/>
          </a:xfrm>
        </p:spPr>
        <p:txBody>
          <a:bodyPr/>
          <a:lstStyle/>
          <a:p>
            <a:pPr marL="0" indent="0">
              <a:buFont typeface="Arial" charset="0"/>
              <a:buNone/>
            </a:pPr>
            <a:r>
              <a:rPr lang="en-US" altLang="zh-CN" dirty="0" smtClean="0">
                <a:cs typeface="Times New Roman" pitchFamily="16" charset="0"/>
              </a:rPr>
              <a:t>arXiv:1609.03995</a:t>
            </a:r>
          </a:p>
          <a:p>
            <a:pPr marL="0" indent="0">
              <a:buFont typeface="Arial" charset="0"/>
              <a:buNone/>
            </a:pPr>
            <a:endParaRPr lang="en-US" altLang="zh-CN" dirty="0" smtClean="0"/>
          </a:p>
          <a:p>
            <a:pPr marL="0" indent="0">
              <a:buFont typeface="Arial" charset="0"/>
              <a:buNone/>
            </a:pPr>
            <a:endParaRPr lang="en-US" altLang="zh-CN" dirty="0" smtClean="0"/>
          </a:p>
          <a:p>
            <a:pPr marL="0" indent="0">
              <a:buFont typeface="Arial" charset="0"/>
              <a:buNone/>
            </a:pPr>
            <a:endParaRPr lang="en-US" altLang="zh-CN" dirty="0" smtClean="0"/>
          </a:p>
          <a:p>
            <a:pPr marL="0" indent="0">
              <a:buFont typeface="Arial" charset="0"/>
              <a:buNone/>
            </a:pPr>
            <a:endParaRPr lang="en-US" altLang="zh-CN" dirty="0" smtClean="0"/>
          </a:p>
          <a:p>
            <a:pPr marL="0" indent="0">
              <a:buFont typeface="Arial" charset="0"/>
              <a:buNone/>
            </a:pPr>
            <a:endParaRPr lang="en-US" altLang="zh-CN" dirty="0" smtClean="0"/>
          </a:p>
          <a:p>
            <a:pPr marL="0" indent="0">
              <a:buFont typeface="Arial" charset="0"/>
              <a:buNone/>
            </a:pPr>
            <a:r>
              <a:rPr lang="en-US" altLang="zh-CN" dirty="0" smtClean="0"/>
              <a:t>Collaborators:  </a:t>
            </a:r>
            <a:r>
              <a:rPr lang="zh-CN" altLang="en-US" dirty="0" smtClean="0"/>
              <a:t>冯锋</a:t>
            </a:r>
            <a:r>
              <a:rPr lang="en-US" altLang="zh-CN" dirty="0" smtClean="0"/>
              <a:t>(</a:t>
            </a:r>
            <a:r>
              <a:rPr lang="zh-CN" altLang="en-US" dirty="0" smtClean="0"/>
              <a:t>中国矿大</a:t>
            </a:r>
            <a:r>
              <a:rPr lang="en-US" altLang="zh-CN" dirty="0" smtClean="0"/>
              <a:t>)</a:t>
            </a:r>
            <a:r>
              <a:rPr lang="zh-CN" altLang="en-US" dirty="0" smtClean="0"/>
              <a:t>，桑文龙</a:t>
            </a:r>
            <a:r>
              <a:rPr lang="en-US" altLang="zh-CN" dirty="0" smtClean="0"/>
              <a:t>(</a:t>
            </a:r>
            <a:r>
              <a:rPr lang="zh-CN" altLang="en-US" dirty="0" smtClean="0"/>
              <a:t>西南大学</a:t>
            </a:r>
            <a:r>
              <a:rPr lang="en-US" altLang="zh-CN" dirty="0" smtClean="0"/>
              <a:t>)</a:t>
            </a:r>
            <a:r>
              <a:rPr lang="zh-CN" altLang="en-US" dirty="0" smtClean="0"/>
              <a:t>，孙庆峰</a:t>
            </a:r>
            <a:r>
              <a:rPr lang="en-US" altLang="zh-CN" dirty="0" smtClean="0"/>
              <a:t>(</a:t>
            </a:r>
            <a:r>
              <a:rPr lang="zh-CN" altLang="en-US" dirty="0" smtClean="0"/>
              <a:t>中科大</a:t>
            </a:r>
            <a:r>
              <a:rPr lang="en-US" altLang="zh-CN" dirty="0" smtClean="0"/>
              <a:t>)</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pPr>
              <a:defRPr/>
            </a:pPr>
            <a:fld id="{3E9ED66D-AA26-4EF8-A877-E51C4F579429}" type="slidenum">
              <a:rPr lang="en-US" altLang="zh-CN" smtClean="0"/>
              <a:pPr>
                <a:defRPr/>
              </a:pPr>
              <a:t>20</a:t>
            </a:fld>
            <a:endParaRPr lang="en-US" altLang="zh-CN"/>
          </a:p>
        </p:txBody>
      </p:sp>
      <p:pic>
        <p:nvPicPr>
          <p:cNvPr id="7173" name="Picture 2"/>
          <p:cNvPicPr>
            <a:picLocks noChangeAspect="1" noChangeArrowheads="1"/>
          </p:cNvPicPr>
          <p:nvPr/>
        </p:nvPicPr>
        <p:blipFill>
          <a:blip r:embed="rId3"/>
          <a:srcRect/>
          <a:stretch>
            <a:fillRect/>
          </a:stretch>
        </p:blipFill>
        <p:spPr bwMode="auto">
          <a:xfrm>
            <a:off x="1258888" y="2420938"/>
            <a:ext cx="626586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57200" y="333375"/>
            <a:ext cx="8229600" cy="1143000"/>
          </a:xfrm>
        </p:spPr>
        <p:txBody>
          <a:bodyPr>
            <a:normAutofit fontScale="90000"/>
          </a:bodyPr>
          <a:lstStyle/>
          <a:p>
            <a:r>
              <a:rPr lang="en-US" altLang="zh-CN" dirty="0" smtClean="0">
                <a:solidFill>
                  <a:srgbClr val="C00000"/>
                </a:solidFill>
              </a:rPr>
              <a:t>Similar results </a:t>
            </a:r>
            <a:r>
              <a:rPr lang="en-US" altLang="zh-CN" dirty="0" smtClean="0">
                <a:solidFill>
                  <a:srgbClr val="C00000"/>
                </a:solidFill>
              </a:rPr>
              <a:t>from different </a:t>
            </a:r>
            <a:r>
              <a:rPr lang="en-US" altLang="zh-CN" dirty="0" smtClean="0">
                <a:solidFill>
                  <a:srgbClr val="C00000"/>
                </a:solidFill>
              </a:rPr>
              <a:t>group</a:t>
            </a:r>
            <a:br>
              <a:rPr lang="en-US" altLang="zh-CN" dirty="0" smtClean="0">
                <a:solidFill>
                  <a:srgbClr val="C00000"/>
                </a:solidFill>
              </a:rPr>
            </a:br>
            <a:r>
              <a:rPr lang="en-US" altLang="zh-CN" dirty="0" smtClean="0">
                <a:solidFill>
                  <a:srgbClr val="C00000"/>
                </a:solidFill>
              </a:rPr>
              <a:t>by </a:t>
            </a:r>
            <a:r>
              <a:rPr lang="zh-CN" altLang="en-US" dirty="0" smtClean="0"/>
              <a:t>李钊，杨李林 </a:t>
            </a:r>
            <a:r>
              <a:rPr lang="en-US" altLang="zh-CN" dirty="0" smtClean="0"/>
              <a:t>et al.</a:t>
            </a:r>
            <a:endParaRPr lang="zh-CN" altLang="en-US" dirty="0" smtClean="0"/>
          </a:p>
        </p:txBody>
      </p:sp>
      <p:sp>
        <p:nvSpPr>
          <p:cNvPr id="14339" name="内容占位符 2"/>
          <p:cNvSpPr>
            <a:spLocks noGrp="1"/>
          </p:cNvSpPr>
          <p:nvPr>
            <p:ph idx="1"/>
          </p:nvPr>
        </p:nvSpPr>
        <p:spPr/>
        <p:txBody>
          <a:bodyPr/>
          <a:lstStyle/>
          <a:p>
            <a:pPr marL="0" indent="0">
              <a:buFont typeface="Arial" charset="0"/>
              <a:buNone/>
            </a:pPr>
            <a:r>
              <a:rPr lang="en-US" altLang="zh-CN" b="1" smtClean="0"/>
              <a:t>arXiv:1609.03955</a:t>
            </a:r>
          </a:p>
          <a:p>
            <a:pPr marL="0" indent="0">
              <a:buFont typeface="Arial" charset="0"/>
              <a:buNone/>
            </a:pPr>
            <a:r>
              <a:rPr lang="en-US" altLang="zh-CN" sz="2800" smtClean="0"/>
              <a:t>Yinqiang Gong, Zhao Li, Xiaofeng Xu, Li Lin Yang</a:t>
            </a:r>
          </a:p>
        </p:txBody>
      </p:sp>
      <p:sp>
        <p:nvSpPr>
          <p:cNvPr id="4" name="灯片编号占位符 3"/>
          <p:cNvSpPr>
            <a:spLocks noGrp="1"/>
          </p:cNvSpPr>
          <p:nvPr>
            <p:ph type="sldNum" sz="quarter" idx="12"/>
          </p:nvPr>
        </p:nvSpPr>
        <p:spPr/>
        <p:txBody>
          <a:bodyPr/>
          <a:lstStyle/>
          <a:p>
            <a:pPr>
              <a:defRPr/>
            </a:pPr>
            <a:fld id="{E0FC320D-B45C-4841-8BDD-5C1C3FE6B1F6}" type="slidenum">
              <a:rPr lang="en-US" altLang="zh-CN" smtClean="0"/>
              <a:pPr>
                <a:defRPr/>
              </a:pPr>
              <a:t>21</a:t>
            </a:fld>
            <a:endParaRPr lang="en-US" altLang="zh-CN"/>
          </a:p>
        </p:txBody>
      </p:sp>
      <p:pic>
        <p:nvPicPr>
          <p:cNvPr id="14341" name="Picture 2"/>
          <p:cNvPicPr>
            <a:picLocks noChangeAspect="1" noChangeArrowheads="1"/>
          </p:cNvPicPr>
          <p:nvPr/>
        </p:nvPicPr>
        <p:blipFill>
          <a:blip r:embed="rId2"/>
          <a:srcRect/>
          <a:stretch>
            <a:fillRect/>
          </a:stretch>
        </p:blipFill>
        <p:spPr bwMode="auto">
          <a:xfrm>
            <a:off x="1042988" y="2781300"/>
            <a:ext cx="7058025" cy="337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idx="1"/>
          </p:nvPr>
        </p:nvSpPr>
        <p:spPr>
          <a:xfrm>
            <a:off x="457200" y="836613"/>
            <a:ext cx="8229600" cy="5289550"/>
          </a:xfrm>
        </p:spPr>
        <p:txBody>
          <a:bodyPr/>
          <a:lstStyle/>
          <a:p>
            <a:pPr marL="0" indent="0">
              <a:buFont typeface="Arial" charset="0"/>
              <a:buNone/>
            </a:pPr>
            <a:r>
              <a:rPr lang="en-US" altLang="zh-CN" smtClean="0"/>
              <a:t>Typical Feynman diagrams for eeZ vertex, self-energy and ZZH vertex.</a:t>
            </a:r>
          </a:p>
          <a:p>
            <a:pPr marL="0" indent="0">
              <a:buFont typeface="Arial" charset="0"/>
              <a:buNone/>
            </a:pPr>
            <a:endParaRPr lang="zh-CN" altLang="en-US" smtClean="0"/>
          </a:p>
        </p:txBody>
      </p:sp>
      <p:sp>
        <p:nvSpPr>
          <p:cNvPr id="4" name="灯片编号占位符 3"/>
          <p:cNvSpPr>
            <a:spLocks noGrp="1"/>
          </p:cNvSpPr>
          <p:nvPr>
            <p:ph type="sldNum" sz="quarter" idx="12"/>
          </p:nvPr>
        </p:nvSpPr>
        <p:spPr/>
        <p:txBody>
          <a:bodyPr/>
          <a:lstStyle/>
          <a:p>
            <a:pPr>
              <a:defRPr/>
            </a:pPr>
            <a:fld id="{01D27A9A-C116-4F61-8101-8C1D86BAC8BD}" type="slidenum">
              <a:rPr lang="en-US" altLang="zh-CN" smtClean="0"/>
              <a:pPr>
                <a:defRPr/>
              </a:pPr>
              <a:t>22</a:t>
            </a:fld>
            <a:endParaRPr lang="en-US" altLang="zh-CN"/>
          </a:p>
        </p:txBody>
      </p:sp>
      <p:pic>
        <p:nvPicPr>
          <p:cNvPr id="9220" name="Picture 2"/>
          <p:cNvPicPr>
            <a:picLocks noChangeAspect="1" noChangeArrowheads="1"/>
          </p:cNvPicPr>
          <p:nvPr/>
        </p:nvPicPr>
        <p:blipFill>
          <a:blip r:embed="rId2"/>
          <a:srcRect/>
          <a:stretch>
            <a:fillRect/>
          </a:stretch>
        </p:blipFill>
        <p:spPr bwMode="auto">
          <a:xfrm>
            <a:off x="725488" y="1844675"/>
            <a:ext cx="7777162"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55DEBC9-550E-4EF6-AE09-F08B1A44645F}" type="slidenum">
              <a:rPr lang="en-US" altLang="zh-CN" smtClean="0"/>
              <a:pPr>
                <a:defRPr/>
              </a:pPr>
              <a:t>23</a:t>
            </a:fld>
            <a:endParaRPr lang="en-US" altLang="zh-CN"/>
          </a:p>
        </p:txBody>
      </p:sp>
      <p:sp>
        <p:nvSpPr>
          <p:cNvPr id="2" name="内容占位符 1"/>
          <p:cNvSpPr>
            <a:spLocks noGrp="1" noRot="1" noChangeAspect="1" noMove="1" noResize="1" noEditPoints="1" noAdjustHandles="1" noChangeArrowheads="1" noChangeShapeType="1" noTextEdit="1"/>
          </p:cNvSpPr>
          <p:nvPr>
            <p:ph idx="1"/>
          </p:nvPr>
        </p:nvSpPr>
        <p:spPr>
          <a:xfrm>
            <a:off x="457200" y="908720"/>
            <a:ext cx="8229600" cy="5217443"/>
          </a:xfrm>
          <a:blipFill rotWithShape="1">
            <a:blip r:embed="rId2"/>
            <a:stretch>
              <a:fillRect l="-1630" t="-1402"/>
            </a:stretch>
          </a:blipFill>
          <a:extLst>
            <a:ext uri="{909E8E84-426E-40DD-AFC4-6F175D3DCCD1}"/>
            <a:ext uri="{91240B29-F687-4F45-9708-019B960494DF}"/>
          </a:extLst>
        </p:spPr>
        <p:txBody>
          <a:bodyPr/>
          <a:lstStyle/>
          <a:p>
            <a:pPr>
              <a:defRPr/>
            </a:pPr>
            <a:r>
              <a:rPr lang="zh-CN" altLang="en-US">
                <a:noFill/>
              </a:rPr>
              <a:t> </a:t>
            </a:r>
          </a:p>
        </p:txBody>
      </p:sp>
      <p:pic>
        <p:nvPicPr>
          <p:cNvPr id="12292" name="Picture 5"/>
          <p:cNvPicPr>
            <a:picLocks noChangeAspect="1" noChangeArrowheads="1"/>
          </p:cNvPicPr>
          <p:nvPr/>
        </p:nvPicPr>
        <p:blipFill>
          <a:blip r:embed="rId3"/>
          <a:srcRect/>
          <a:stretch>
            <a:fillRect/>
          </a:stretch>
        </p:blipFill>
        <p:spPr bwMode="auto">
          <a:xfrm>
            <a:off x="323850" y="1628775"/>
            <a:ext cx="8424863"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9275"/>
            <a:ext cx="8229600" cy="5576888"/>
          </a:xfrm>
        </p:spPr>
        <p:txBody>
          <a:bodyPr/>
          <a:lstStyle/>
          <a:p>
            <a:pPr>
              <a:defRPr/>
            </a:pPr>
            <a:r>
              <a:rPr lang="en-US" altLang="zh-CN" b="1" dirty="0" smtClean="0"/>
              <a:t>(Un)Polarized differential cross sections:</a:t>
            </a:r>
          </a:p>
          <a:p>
            <a:pPr marL="0" indent="0">
              <a:buFont typeface="Arial" charset="0"/>
              <a:buNone/>
              <a:defRPr/>
            </a:pPr>
            <a:endParaRPr lang="en-US" altLang="zh-CN" dirty="0" smtClean="0"/>
          </a:p>
          <a:p>
            <a:pPr marL="0" indent="0">
              <a:buFont typeface="Arial" charset="0"/>
              <a:buNone/>
              <a:defRPr/>
            </a:pPr>
            <a:endParaRPr lang="zh-CN" altLang="en-US" dirty="0"/>
          </a:p>
        </p:txBody>
      </p:sp>
      <p:sp>
        <p:nvSpPr>
          <p:cNvPr id="4" name="灯片编号占位符 3"/>
          <p:cNvSpPr>
            <a:spLocks noGrp="1"/>
          </p:cNvSpPr>
          <p:nvPr>
            <p:ph type="sldNum" sz="quarter" idx="12"/>
          </p:nvPr>
        </p:nvSpPr>
        <p:spPr/>
        <p:txBody>
          <a:bodyPr/>
          <a:lstStyle/>
          <a:p>
            <a:pPr>
              <a:defRPr/>
            </a:pPr>
            <a:fld id="{37DAA279-2BA0-45DC-BFED-08960EC571ED}" type="slidenum">
              <a:rPr lang="en-US" altLang="zh-CN" smtClean="0"/>
              <a:pPr>
                <a:defRPr/>
              </a:pPr>
              <a:t>24</a:t>
            </a:fld>
            <a:endParaRPr lang="en-US" altLang="zh-CN"/>
          </a:p>
        </p:txBody>
      </p:sp>
      <p:pic>
        <p:nvPicPr>
          <p:cNvPr id="13316" name="Picture 2"/>
          <p:cNvPicPr>
            <a:picLocks noChangeAspect="1" noChangeArrowheads="1"/>
          </p:cNvPicPr>
          <p:nvPr/>
        </p:nvPicPr>
        <p:blipFill>
          <a:blip r:embed="rId2"/>
          <a:srcRect/>
          <a:stretch>
            <a:fillRect/>
          </a:stretch>
        </p:blipFill>
        <p:spPr bwMode="auto">
          <a:xfrm>
            <a:off x="1187450" y="1268413"/>
            <a:ext cx="6624638"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noRot="1" noChangeAspect="1" noMove="1" noResize="1" noEditPoints="1" noAdjustHandles="1" noChangeArrowheads="1" noChangeShapeType="1" noTextEdit="1"/>
          </p:cNvSpPr>
          <p:nvPr>
            <p:ph idx="1"/>
          </p:nvPr>
        </p:nvSpPr>
        <p:spPr>
          <a:xfrm>
            <a:off x="457200" y="836612"/>
            <a:ext cx="8229600" cy="5616723"/>
          </a:xfrm>
          <a:blipFill rotWithShape="1">
            <a:blip r:embed="rId2"/>
            <a:stretch>
              <a:fillRect l="-1630" t="-1410"/>
            </a:stretch>
          </a:blipFill>
          <a:extLst>
            <a:ext uri="{909E8E84-426E-40DD-AFC4-6F175D3DCCD1}"/>
            <a:ext uri="{91240B29-F687-4F45-9708-019B960494DF}"/>
          </a:extLst>
        </p:spPr>
        <p:txBody>
          <a:bodyPr/>
          <a:lstStyle/>
          <a:p>
            <a:pPr>
              <a:defRPr/>
            </a:pPr>
            <a:r>
              <a:rPr lang="zh-CN" altLang="en-US">
                <a:noFill/>
              </a:rPr>
              <a:t> </a:t>
            </a:r>
          </a:p>
        </p:txBody>
      </p:sp>
      <p:sp>
        <p:nvSpPr>
          <p:cNvPr id="4" name="灯片编号占位符 3"/>
          <p:cNvSpPr>
            <a:spLocks noGrp="1"/>
          </p:cNvSpPr>
          <p:nvPr>
            <p:ph type="sldNum" sz="quarter" idx="12"/>
          </p:nvPr>
        </p:nvSpPr>
        <p:spPr/>
        <p:txBody>
          <a:bodyPr/>
          <a:lstStyle/>
          <a:p>
            <a:pPr>
              <a:defRPr/>
            </a:pPr>
            <a:fld id="{1ABFB3B6-6909-4ABF-876C-F3990AB65BA6}" type="slidenum">
              <a:rPr lang="en-US" altLang="zh-CN" smtClean="0"/>
              <a:pPr>
                <a:defRPr/>
              </a:pPr>
              <a:t>25</a:t>
            </a:fld>
            <a:endParaRPr lang="en-US" altLang="zh-CN"/>
          </a:p>
        </p:txBody>
      </p:sp>
      <p:pic>
        <p:nvPicPr>
          <p:cNvPr id="15364" name="Picture 2"/>
          <p:cNvPicPr>
            <a:picLocks noChangeAspect="1" noChangeArrowheads="1"/>
          </p:cNvPicPr>
          <p:nvPr/>
        </p:nvPicPr>
        <p:blipFill>
          <a:blip r:embed="rId3"/>
          <a:srcRect/>
          <a:stretch>
            <a:fillRect/>
          </a:stretch>
        </p:blipFill>
        <p:spPr bwMode="auto">
          <a:xfrm>
            <a:off x="395288" y="1484313"/>
            <a:ext cx="3744912" cy="2520950"/>
          </a:xfrm>
          <a:prstGeom prst="rect">
            <a:avLst/>
          </a:prstGeom>
          <a:noFill/>
          <a:ln w="9525">
            <a:noFill/>
            <a:miter lim="800000"/>
            <a:headEnd/>
            <a:tailEnd/>
          </a:ln>
        </p:spPr>
      </p:pic>
      <p:pic>
        <p:nvPicPr>
          <p:cNvPr id="15365" name="Picture 5"/>
          <p:cNvPicPr>
            <a:picLocks noChangeAspect="1" noChangeArrowheads="1"/>
          </p:cNvPicPr>
          <p:nvPr/>
        </p:nvPicPr>
        <p:blipFill>
          <a:blip r:embed="rId4"/>
          <a:srcRect/>
          <a:stretch>
            <a:fillRect/>
          </a:stretch>
        </p:blipFill>
        <p:spPr bwMode="auto">
          <a:xfrm>
            <a:off x="4284663" y="2097088"/>
            <a:ext cx="4021137" cy="188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altLang="zh-CN" b="1" smtClean="0">
                <a:solidFill>
                  <a:srgbClr val="C00000"/>
                </a:solidFill>
              </a:rPr>
              <a:t>Summary and Outlook</a:t>
            </a:r>
            <a:endParaRPr lang="zh-CN" altLang="en-US" smtClean="0"/>
          </a:p>
        </p:txBody>
      </p:sp>
      <p:sp>
        <p:nvSpPr>
          <p:cNvPr id="3" name="内容占位符 2"/>
          <p:cNvSpPr>
            <a:spLocks noGrp="1" noRot="1" noChangeAspect="1" noMove="1" noResize="1" noEditPoints="1" noAdjustHandles="1" noChangeArrowheads="1" noChangeShapeType="1" noTextEdit="1"/>
          </p:cNvSpPr>
          <p:nvPr>
            <p:ph idx="1"/>
          </p:nvPr>
        </p:nvSpPr>
        <p:spPr>
          <a:xfrm>
            <a:off x="457200" y="1600200"/>
            <a:ext cx="8229600" cy="4853136"/>
          </a:xfrm>
          <a:blipFill rotWithShape="1">
            <a:blip r:embed="rId2"/>
            <a:stretch>
              <a:fillRect l="-1111" t="-1131" r="-148"/>
            </a:stretch>
          </a:blipFill>
          <a:extLst>
            <a:ext uri="{909E8E84-426E-40DD-AFC4-6F175D3DCCD1}"/>
            <a:ext uri="{91240B29-F687-4F45-9708-019B960494DF}"/>
          </a:extLst>
        </p:spPr>
        <p:txBody>
          <a:bodyPr/>
          <a:lstStyle/>
          <a:p>
            <a:pPr>
              <a:defRPr/>
            </a:pPr>
            <a:r>
              <a:rPr lang="zh-CN" altLang="en-US">
                <a:noFill/>
              </a:rPr>
              <a:t> </a:t>
            </a:r>
          </a:p>
        </p:txBody>
      </p:sp>
      <p:sp>
        <p:nvSpPr>
          <p:cNvPr id="4" name="灯片编号占位符 3"/>
          <p:cNvSpPr>
            <a:spLocks noGrp="1"/>
          </p:cNvSpPr>
          <p:nvPr>
            <p:ph type="sldNum" sz="quarter" idx="12"/>
          </p:nvPr>
        </p:nvSpPr>
        <p:spPr/>
        <p:txBody>
          <a:bodyPr/>
          <a:lstStyle/>
          <a:p>
            <a:pPr>
              <a:defRPr/>
            </a:pPr>
            <a:fld id="{95B9A867-4B8A-4726-A867-98CC80B0DA54}" type="slidenum">
              <a:rPr lang="en-US" altLang="zh-CN" smtClean="0"/>
              <a:pPr>
                <a:defRPr/>
              </a:pPr>
              <a:t>26</a:t>
            </a:fld>
            <a:endParaRPr lang="en-US" altLang="zh-C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71500" y="1428750"/>
            <a:ext cx="7772400" cy="4216400"/>
          </a:xfrm>
        </p:spPr>
        <p:txBody>
          <a:bodyPr/>
          <a:lstStyle/>
          <a:p>
            <a:pPr eaLnBrk="1" hangingPunct="1">
              <a:buFont typeface="Wingdings" pitchFamily="2" charset="2"/>
              <a:buNone/>
            </a:pPr>
            <a:endParaRPr lang="en-US" altLang="zh-CN" smtClean="0"/>
          </a:p>
          <a:p>
            <a:pPr eaLnBrk="1" hangingPunct="1">
              <a:buFont typeface="Wingdings" pitchFamily="2" charset="2"/>
              <a:buNone/>
            </a:pPr>
            <a:endParaRPr lang="en-US" altLang="zh-CN" smtClean="0"/>
          </a:p>
          <a:p>
            <a:pPr eaLnBrk="1" hangingPunct="1">
              <a:buFont typeface="Wingdings" pitchFamily="2" charset="2"/>
              <a:buNone/>
            </a:pPr>
            <a:r>
              <a:rPr lang="en-US" altLang="zh-CN" sz="5400" b="1" smtClean="0">
                <a:solidFill>
                  <a:srgbClr val="FF0000"/>
                </a:solidFill>
                <a:ea typeface="楷体_GB2312" pitchFamily="49" charset="-122"/>
              </a:rPr>
              <a:t>                 </a:t>
            </a:r>
            <a:r>
              <a:rPr lang="zh-CN" altLang="en-US" sz="6600" b="1" smtClean="0">
                <a:solidFill>
                  <a:srgbClr val="FF0000"/>
                </a:solidFill>
                <a:ea typeface="楷体_GB2312" pitchFamily="49" charset="-122"/>
              </a:rPr>
              <a:t>谢谢！</a:t>
            </a:r>
          </a:p>
        </p:txBody>
      </p:sp>
      <p:sp>
        <p:nvSpPr>
          <p:cNvPr id="45058" name="灯片编号占位符 5"/>
          <p:cNvSpPr>
            <a:spLocks noGrp="1"/>
          </p:cNvSpPr>
          <p:nvPr>
            <p:ph type="sldNum" sz="quarter" idx="12"/>
          </p:nvPr>
        </p:nvSpPr>
        <p:spPr/>
        <p:txBody>
          <a:bodyPr/>
          <a:lstStyle/>
          <a:p>
            <a:pPr>
              <a:defRPr/>
            </a:pPr>
            <a:fld id="{2E1872B2-E053-45F6-B5CE-6A5DB1C8B325}" type="slidenum">
              <a:rPr lang="en-US" altLang="zh-CN"/>
              <a:pPr>
                <a:defRPr/>
              </a:pPr>
              <a:t>27</a:t>
            </a:fld>
            <a:endParaRPr lang="en-US" altLang="zh-CN"/>
          </a:p>
        </p:txBody>
      </p:sp>
    </p:spTree>
  </p:cSld>
  <p:clrMapOvr>
    <a:masterClrMapping/>
  </p:clrMapOvr>
  <p:transition advTm="38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幻灯片编号占位符 7"/>
          <p:cNvSpPr>
            <a:spLocks noGrp="1"/>
          </p:cNvSpPr>
          <p:nvPr>
            <p:ph type="sldNum" sz="quarter" idx="12"/>
          </p:nvPr>
        </p:nvSpPr>
        <p:spPr>
          <a:xfrm>
            <a:off x="7897906" y="6275668"/>
            <a:ext cx="990600" cy="365125"/>
          </a:xfrm>
        </p:spPr>
        <p:txBody>
          <a:bodyPr/>
          <a:lstStyle/>
          <a:p>
            <a:fld id="{0CFEC368-1D7A-4F81-ABF6-AE0E36BAF64C}" type="slidenum">
              <a:rPr lang="en-US" smtClean="0"/>
              <a:pPr/>
              <a:t>3</a:t>
            </a:fld>
            <a:endParaRPr lang="en-US" dirty="0"/>
          </a:p>
        </p:txBody>
      </p:sp>
      <p:pic>
        <p:nvPicPr>
          <p:cNvPr id="4" name="图片 3" descr="未命名 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6010" y="1483486"/>
            <a:ext cx="8582496" cy="4529411"/>
          </a:xfrm>
          <a:prstGeom prst="rect">
            <a:avLst/>
          </a:prstGeom>
        </p:spPr>
      </p:pic>
      <p:sp>
        <p:nvSpPr>
          <p:cNvPr id="5" name="文本框 4"/>
          <p:cNvSpPr txBox="1"/>
          <p:nvPr/>
        </p:nvSpPr>
        <p:spPr>
          <a:xfrm>
            <a:off x="489618" y="244792"/>
            <a:ext cx="8078698" cy="1231106"/>
          </a:xfrm>
          <a:prstGeom prst="rect">
            <a:avLst/>
          </a:prstGeom>
          <a:noFill/>
        </p:spPr>
        <p:txBody>
          <a:bodyPr wrap="square" rtlCol="0">
            <a:spAutoFit/>
          </a:bodyPr>
          <a:lstStyle/>
          <a:p>
            <a:r>
              <a:rPr lang="en-US" altLang="zh-CN" sz="2800" dirty="0"/>
              <a:t>The </a:t>
            </a:r>
            <a:r>
              <a:rPr lang="en-US" altLang="zh-CN" sz="2800" dirty="0" err="1"/>
              <a:t>Zbb</a:t>
            </a:r>
            <a:r>
              <a:rPr lang="en-US" altLang="zh-CN" sz="2800" dirty="0"/>
              <a:t> couplings at future e^+ e^− </a:t>
            </a:r>
            <a:r>
              <a:rPr lang="en-US" altLang="zh-CN" sz="2800" dirty="0" smtClean="0"/>
              <a:t>colliders.</a:t>
            </a:r>
          </a:p>
          <a:p>
            <a:r>
              <a:rPr lang="en-US" altLang="zh-CN" sz="2800" dirty="0" smtClean="0"/>
              <a:t> </a:t>
            </a:r>
            <a:r>
              <a:rPr lang="en-US" altLang="zh-CN" sz="2800" dirty="0"/>
              <a:t>S. </a:t>
            </a:r>
            <a:r>
              <a:rPr lang="en-US" altLang="zh-CN" sz="2800" dirty="0" err="1"/>
              <a:t>Gori</a:t>
            </a:r>
            <a:r>
              <a:rPr lang="en-US" altLang="zh-CN" sz="2800" dirty="0"/>
              <a:t>, J. </a:t>
            </a:r>
            <a:r>
              <a:rPr lang="en-US" altLang="zh-CN" sz="2800" dirty="0" err="1"/>
              <a:t>Gu</a:t>
            </a:r>
            <a:r>
              <a:rPr lang="en-US" altLang="zh-CN" sz="2800" dirty="0"/>
              <a:t> and L.T. </a:t>
            </a:r>
            <a:r>
              <a:rPr lang="en-US" altLang="zh-CN" sz="2800" dirty="0" smtClean="0"/>
              <a:t>Wang, JHEP </a:t>
            </a:r>
            <a:r>
              <a:rPr lang="en-US" altLang="zh-CN" sz="2800" dirty="0"/>
              <a:t>1604, 062 (2016</a:t>
            </a:r>
            <a:r>
              <a:rPr lang="en-US" altLang="zh-CN" sz="2800" dirty="0" smtClean="0"/>
              <a:t>)</a:t>
            </a:r>
            <a:endParaRPr lang="zh-CN" altLang="zh-CN" sz="2800" dirty="0"/>
          </a:p>
          <a:p>
            <a:endParaRPr kumimoji="1" lang="zh-CN" altLang="en-US" dirty="0"/>
          </a:p>
        </p:txBody>
      </p:sp>
    </p:spTree>
    <p:extLst>
      <p:ext uri="{BB962C8B-B14F-4D97-AF65-F5344CB8AC3E}">
        <p14:creationId xmlns:p14="http://schemas.microsoft.com/office/powerpoint/2010/main" xmlns="" val="2380285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命名 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4809" y="423367"/>
            <a:ext cx="8698246" cy="6017722"/>
          </a:xfrm>
          <a:prstGeom prst="rect">
            <a:avLst/>
          </a:prstGeom>
        </p:spPr>
      </p:pic>
    </p:spTree>
    <p:extLst>
      <p:ext uri="{BB962C8B-B14F-4D97-AF65-F5344CB8AC3E}">
        <p14:creationId xmlns:p14="http://schemas.microsoft.com/office/powerpoint/2010/main" xmlns="" val="2835590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命名 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508" y="449536"/>
            <a:ext cx="8660120" cy="5940597"/>
          </a:xfrm>
          <a:prstGeom prst="rect">
            <a:avLst/>
          </a:prstGeom>
        </p:spPr>
      </p:pic>
    </p:spTree>
    <p:extLst>
      <p:ext uri="{BB962C8B-B14F-4D97-AF65-F5344CB8AC3E}">
        <p14:creationId xmlns:p14="http://schemas.microsoft.com/office/powerpoint/2010/main" xmlns="" val="52906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2104" y="718616"/>
            <a:ext cx="8394518" cy="1200328"/>
          </a:xfrm>
          <a:prstGeom prst="rect">
            <a:avLst/>
          </a:prstGeom>
          <a:noFill/>
        </p:spPr>
        <p:txBody>
          <a:bodyPr wrap="square" rtlCol="0">
            <a:spAutoFit/>
          </a:bodyPr>
          <a:lstStyle/>
          <a:p>
            <a:pPr>
              <a:buClr>
                <a:srgbClr val="0000FF"/>
              </a:buClr>
            </a:pPr>
            <a:r>
              <a:rPr kumimoji="1" lang="en-US" altLang="zh-CN" sz="2400" dirty="0" smtClean="0"/>
              <a:t>Distinguishing Majorana and Dirac Using Kinematical Distributions</a:t>
            </a:r>
            <a:endParaRPr kumimoji="1" lang="en-US" altLang="zh-CN" sz="2400" dirty="0"/>
          </a:p>
          <a:p>
            <a:pPr>
              <a:buClr>
                <a:srgbClr val="0000FF"/>
              </a:buClr>
            </a:pPr>
            <a:r>
              <a:rPr kumimoji="1" lang="en-US" altLang="zh-CN" sz="2400" dirty="0" smtClean="0">
                <a:solidFill>
                  <a:srgbClr val="0000FF"/>
                </a:solidFill>
                <a:latin typeface="Times New Roman"/>
                <a:cs typeface="Times New Roman"/>
              </a:rPr>
              <a:t> </a:t>
            </a:r>
            <a:r>
              <a:rPr lang="en-US" altLang="zh-CN" sz="2400" dirty="0">
                <a:solidFill>
                  <a:srgbClr val="0000FF"/>
                </a:solidFill>
              </a:rPr>
              <a:t>C.O. Dib, C.S. Kim, </a:t>
            </a:r>
            <a:r>
              <a:rPr lang="en-US" altLang="zh-CN" sz="2400" dirty="0" err="1">
                <a:solidFill>
                  <a:srgbClr val="0000FF"/>
                </a:solidFill>
              </a:rPr>
              <a:t>Kechen</a:t>
            </a:r>
            <a:r>
              <a:rPr lang="en-US" altLang="zh-CN" sz="2400" dirty="0">
                <a:solidFill>
                  <a:srgbClr val="0000FF"/>
                </a:solidFill>
              </a:rPr>
              <a:t> Wang and J. </a:t>
            </a:r>
            <a:r>
              <a:rPr lang="en-US" altLang="zh-CN" sz="2400" dirty="0" smtClean="0">
                <a:solidFill>
                  <a:srgbClr val="0000FF"/>
                </a:solidFill>
              </a:rPr>
              <a:t>Zhang</a:t>
            </a:r>
            <a:r>
              <a:rPr kumimoji="1" lang="en-US" altLang="zh-CN" sz="2400" dirty="0" smtClean="0">
                <a:solidFill>
                  <a:srgbClr val="0000FF"/>
                </a:solidFill>
                <a:latin typeface="Times New Roman"/>
                <a:cs typeface="Times New Roman"/>
              </a:rPr>
              <a:t>, </a:t>
            </a:r>
            <a:r>
              <a:rPr lang="en-US" altLang="zh-CN" sz="2400" dirty="0" smtClean="0">
                <a:solidFill>
                  <a:srgbClr val="0000FF"/>
                </a:solidFill>
              </a:rPr>
              <a:t>PRD94, </a:t>
            </a:r>
            <a:r>
              <a:rPr lang="en-US" altLang="zh-CN" sz="2400" dirty="0">
                <a:solidFill>
                  <a:srgbClr val="0000FF"/>
                </a:solidFill>
              </a:rPr>
              <a:t>013005 (2016</a:t>
            </a:r>
            <a:r>
              <a:rPr lang="en-US" altLang="zh-CN" sz="2400" dirty="0" smtClean="0">
                <a:solidFill>
                  <a:srgbClr val="0000FF"/>
                </a:solidFill>
              </a:rPr>
              <a:t>)</a:t>
            </a:r>
            <a:endParaRPr lang="zh-CN" altLang="zh-CN" sz="2400" dirty="0">
              <a:solidFill>
                <a:srgbClr val="0000FF"/>
              </a:solidFill>
            </a:endParaRPr>
          </a:p>
        </p:txBody>
      </p:sp>
      <p:sp>
        <p:nvSpPr>
          <p:cNvPr id="37" name="文本框 36"/>
          <p:cNvSpPr txBox="1"/>
          <p:nvPr/>
        </p:nvSpPr>
        <p:spPr>
          <a:xfrm>
            <a:off x="1528768" y="193750"/>
            <a:ext cx="5936691" cy="461665"/>
          </a:xfrm>
          <a:prstGeom prst="rect">
            <a:avLst/>
          </a:prstGeom>
          <a:noFill/>
        </p:spPr>
        <p:txBody>
          <a:bodyPr wrap="none" rtlCol="0">
            <a:spAutoFit/>
          </a:bodyPr>
          <a:lstStyle/>
          <a:p>
            <a:pPr algn="ctr"/>
            <a:r>
              <a:rPr kumimoji="1" lang="en-US" altLang="zh-CN" sz="2400" dirty="0" smtClean="0"/>
              <a:t>Sterile Neutrino Search @</a:t>
            </a:r>
            <a:r>
              <a:rPr kumimoji="1" lang="zh-CN" altLang="en-US" sz="2400" dirty="0" smtClean="0"/>
              <a:t> </a:t>
            </a:r>
            <a:r>
              <a:rPr kumimoji="1" lang="en-US" altLang="zh-CN" sz="2400" dirty="0" smtClean="0"/>
              <a:t>LHC</a:t>
            </a:r>
            <a:r>
              <a:rPr kumimoji="1" lang="zh-CN" altLang="en-US" sz="2400" dirty="0" smtClean="0"/>
              <a:t> </a:t>
            </a:r>
            <a:r>
              <a:rPr kumimoji="1" lang="en-US" altLang="zh-CN" sz="2400" dirty="0" smtClean="0"/>
              <a:t>&amp; CEPC</a:t>
            </a:r>
          </a:p>
        </p:txBody>
      </p:sp>
      <p:pic>
        <p:nvPicPr>
          <p:cNvPr id="4" name="图片 3" descr="mt_metMu.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0017" y="3850669"/>
            <a:ext cx="4669179" cy="2592294"/>
          </a:xfrm>
          <a:prstGeom prst="rect">
            <a:avLst/>
          </a:prstGeom>
        </p:spPr>
      </p:pic>
      <p:pic>
        <p:nvPicPr>
          <p:cNvPr id="5" name="图片 4" descr="dPhi_metMu.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2103" y="4532570"/>
            <a:ext cx="3425265" cy="190168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103" y="2237024"/>
            <a:ext cx="3425264" cy="1901682"/>
          </a:xfrm>
          <a:prstGeom prst="rect">
            <a:avLst/>
          </a:prstGeom>
        </p:spPr>
      </p:pic>
      <p:pic>
        <p:nvPicPr>
          <p:cNvPr id="2" name="图片 1"/>
          <p:cNvPicPr>
            <a:picLocks noChangeAspect="1"/>
          </p:cNvPicPr>
          <p:nvPr/>
        </p:nvPicPr>
        <p:blipFill>
          <a:blip r:embed="rId5"/>
          <a:stretch>
            <a:fillRect/>
          </a:stretch>
        </p:blipFill>
        <p:spPr>
          <a:xfrm>
            <a:off x="4900662" y="1826611"/>
            <a:ext cx="2844837" cy="863177"/>
          </a:xfrm>
          <a:prstGeom prst="rect">
            <a:avLst/>
          </a:prstGeom>
        </p:spPr>
      </p:pic>
      <p:pic>
        <p:nvPicPr>
          <p:cNvPr id="7" name="图片 6"/>
          <p:cNvPicPr>
            <a:picLocks noChangeAspect="1"/>
          </p:cNvPicPr>
          <p:nvPr/>
        </p:nvPicPr>
        <p:blipFill>
          <a:blip r:embed="rId6"/>
          <a:stretch>
            <a:fillRect/>
          </a:stretch>
        </p:blipFill>
        <p:spPr>
          <a:xfrm>
            <a:off x="5029217" y="2864054"/>
            <a:ext cx="2802567" cy="745637"/>
          </a:xfrm>
          <a:prstGeom prst="rect">
            <a:avLst/>
          </a:prstGeom>
        </p:spPr>
      </p:pic>
      <p:sp>
        <p:nvSpPr>
          <p:cNvPr id="8" name="矩形 7"/>
          <p:cNvSpPr/>
          <p:nvPr/>
        </p:nvSpPr>
        <p:spPr>
          <a:xfrm>
            <a:off x="4143660" y="2110850"/>
            <a:ext cx="697389" cy="369332"/>
          </a:xfrm>
          <a:prstGeom prst="rect">
            <a:avLst/>
          </a:prstGeom>
        </p:spPr>
        <p:txBody>
          <a:bodyPr wrap="none">
            <a:spAutoFit/>
          </a:bodyPr>
          <a:lstStyle/>
          <a:p>
            <a:r>
              <a:rPr kumimoji="1" lang="en-US" altLang="zh-CN" dirty="0" smtClean="0"/>
              <a:t>LNV:</a:t>
            </a:r>
            <a:endParaRPr lang="zh-CN" altLang="en-US" dirty="0"/>
          </a:p>
        </p:txBody>
      </p:sp>
      <p:sp>
        <p:nvSpPr>
          <p:cNvPr id="10" name="矩形 9"/>
          <p:cNvSpPr/>
          <p:nvPr/>
        </p:nvSpPr>
        <p:spPr>
          <a:xfrm>
            <a:off x="4203273" y="3073763"/>
            <a:ext cx="720833" cy="369332"/>
          </a:xfrm>
          <a:prstGeom prst="rect">
            <a:avLst/>
          </a:prstGeom>
        </p:spPr>
        <p:txBody>
          <a:bodyPr wrap="none">
            <a:spAutoFit/>
          </a:bodyPr>
          <a:lstStyle/>
          <a:p>
            <a:r>
              <a:rPr kumimoji="1" lang="en-US" altLang="zh-CN" dirty="0" smtClean="0"/>
              <a:t>LNC:</a:t>
            </a:r>
            <a:endParaRPr lang="zh-CN" altLang="en-US" dirty="0"/>
          </a:p>
        </p:txBody>
      </p:sp>
      <p:sp>
        <p:nvSpPr>
          <p:cNvPr id="12" name="幻灯片编号占位符 7"/>
          <p:cNvSpPr>
            <a:spLocks noGrp="1"/>
          </p:cNvSpPr>
          <p:nvPr>
            <p:ph type="sldNum" sz="quarter" idx="12"/>
          </p:nvPr>
        </p:nvSpPr>
        <p:spPr>
          <a:xfrm>
            <a:off x="7897906" y="6275668"/>
            <a:ext cx="990600" cy="365125"/>
          </a:xfrm>
        </p:spPr>
        <p:txBody>
          <a:bodyPr/>
          <a:lstStyle/>
          <a:p>
            <a:fld id="{0CFEC368-1D7A-4F81-ABF6-AE0E36BAF64C}" type="slidenum">
              <a:rPr lang="en-US" smtClean="0"/>
              <a:pPr/>
              <a:t>6</a:t>
            </a:fld>
            <a:endParaRPr lang="en-US" dirty="0"/>
          </a:p>
        </p:txBody>
      </p:sp>
    </p:spTree>
    <p:extLst>
      <p:ext uri="{BB962C8B-B14F-4D97-AF65-F5344CB8AC3E}">
        <p14:creationId xmlns:p14="http://schemas.microsoft.com/office/powerpoint/2010/main" xmlns="" val="62433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40432" y="2366365"/>
            <a:ext cx="4493602" cy="1354236"/>
          </a:xfrm>
          <a:prstGeom prst="rect">
            <a:avLst/>
          </a:prstGeom>
        </p:spPr>
      </p:pic>
      <p:pic>
        <p:nvPicPr>
          <p:cNvPr id="6" name="图片 5"/>
          <p:cNvPicPr>
            <a:picLocks noChangeAspect="1"/>
          </p:cNvPicPr>
          <p:nvPr/>
        </p:nvPicPr>
        <p:blipFill>
          <a:blip r:embed="rId3"/>
          <a:stretch>
            <a:fillRect/>
          </a:stretch>
        </p:blipFill>
        <p:spPr>
          <a:xfrm>
            <a:off x="240432" y="4254445"/>
            <a:ext cx="4493602" cy="2053297"/>
          </a:xfrm>
          <a:prstGeom prst="rect">
            <a:avLst/>
          </a:prstGeom>
        </p:spPr>
      </p:pic>
      <p:pic>
        <p:nvPicPr>
          <p:cNvPr id="10" name="图片 9" descr="sigma_vs_operator.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61493" y="2347030"/>
            <a:ext cx="1962932" cy="3251923"/>
          </a:xfrm>
          <a:prstGeom prst="rect">
            <a:avLst/>
          </a:prstGeom>
        </p:spPr>
      </p:pic>
      <p:pic>
        <p:nvPicPr>
          <p:cNvPr id="11" name="图片 10" descr="aPhi4_vs_operator.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25310" y="2366365"/>
            <a:ext cx="1935681" cy="3232587"/>
          </a:xfrm>
          <a:prstGeom prst="rect">
            <a:avLst/>
          </a:prstGeom>
        </p:spPr>
      </p:pic>
      <p:sp>
        <p:nvSpPr>
          <p:cNvPr id="16" name="文本框 15"/>
          <p:cNvSpPr txBox="1"/>
          <p:nvPr/>
        </p:nvSpPr>
        <p:spPr>
          <a:xfrm>
            <a:off x="1011633" y="178402"/>
            <a:ext cx="6970979" cy="461665"/>
          </a:xfrm>
          <a:prstGeom prst="rect">
            <a:avLst/>
          </a:prstGeom>
          <a:noFill/>
        </p:spPr>
        <p:txBody>
          <a:bodyPr wrap="none" rtlCol="0">
            <a:spAutoFit/>
          </a:bodyPr>
          <a:lstStyle/>
          <a:p>
            <a:pPr algn="ctr"/>
            <a:r>
              <a:rPr kumimoji="1" lang="en-US" altLang="zh-CN" sz="2400" dirty="0"/>
              <a:t>Angular Asymmetry </a:t>
            </a:r>
            <a:r>
              <a:rPr kumimoji="1" lang="en-US" altLang="zh-CN" sz="2400" dirty="0" smtClean="0"/>
              <a:t>in </a:t>
            </a:r>
            <a:r>
              <a:rPr kumimoji="1" lang="en-US" altLang="zh-CN" sz="2400" dirty="0"/>
              <a:t>HZ </a:t>
            </a:r>
            <a:r>
              <a:rPr kumimoji="1" lang="en-US" altLang="zh-CN" sz="2400" dirty="0" smtClean="0"/>
              <a:t>Production @ CEPC</a:t>
            </a:r>
          </a:p>
        </p:txBody>
      </p:sp>
      <p:sp>
        <p:nvSpPr>
          <p:cNvPr id="12" name="文本框 11"/>
          <p:cNvSpPr txBox="1"/>
          <p:nvPr/>
        </p:nvSpPr>
        <p:spPr>
          <a:xfrm>
            <a:off x="434926" y="610724"/>
            <a:ext cx="8305662" cy="1569660"/>
          </a:xfrm>
          <a:prstGeom prst="rect">
            <a:avLst/>
          </a:prstGeom>
          <a:noFill/>
        </p:spPr>
        <p:txBody>
          <a:bodyPr wrap="square" rtlCol="0">
            <a:spAutoFit/>
          </a:bodyPr>
          <a:lstStyle/>
          <a:p>
            <a:pPr>
              <a:buClr>
                <a:srgbClr val="0000FF"/>
              </a:buClr>
            </a:pPr>
            <a:r>
              <a:rPr kumimoji="1" lang="en-US" altLang="zh-CN" sz="2400" dirty="0" smtClean="0"/>
              <a:t>To Constraining New Physics;</a:t>
            </a:r>
          </a:p>
          <a:p>
            <a:pPr>
              <a:buClr>
                <a:srgbClr val="0000FF"/>
              </a:buClr>
            </a:pPr>
            <a:r>
              <a:rPr kumimoji="1" lang="en-US" altLang="zh-CN" sz="2400" dirty="0"/>
              <a:t> </a:t>
            </a:r>
            <a:r>
              <a:rPr kumimoji="1" lang="en-US" altLang="zh-CN" sz="2400" dirty="0" smtClean="0"/>
              <a:t>   </a:t>
            </a:r>
            <a:r>
              <a:rPr kumimoji="1" lang="en-US" altLang="zh-CN" sz="2400" dirty="0" smtClean="0">
                <a:latin typeface="Times New Roman"/>
                <a:cs typeface="Times New Roman"/>
              </a:rPr>
              <a:t>“</a:t>
            </a:r>
            <a:r>
              <a:rPr kumimoji="1" lang="en-US" altLang="zh-CN" sz="2400" i="1" dirty="0" smtClean="0">
                <a:latin typeface="Times New Roman"/>
                <a:cs typeface="Times New Roman"/>
              </a:rPr>
              <a:t>Beyond Higgs Couplings: Probing the Higgs with Angular Observables at Future </a:t>
            </a:r>
            <a:r>
              <a:rPr kumimoji="1" lang="en-US" altLang="zh-CN" sz="2400" i="1" dirty="0" err="1" smtClean="0">
                <a:latin typeface="Times New Roman"/>
                <a:cs typeface="Times New Roman"/>
              </a:rPr>
              <a:t>e</a:t>
            </a:r>
            <a:r>
              <a:rPr kumimoji="1" lang="en-US" altLang="zh-CN" sz="2400" i="1" baseline="30000" dirty="0" err="1" smtClean="0">
                <a:latin typeface="Times New Roman"/>
                <a:cs typeface="Times New Roman"/>
              </a:rPr>
              <a:t>+</a:t>
            </a:r>
            <a:r>
              <a:rPr kumimoji="1" lang="en-US" altLang="zh-CN" sz="2400" i="1" dirty="0" err="1" smtClean="0">
                <a:latin typeface="Times New Roman"/>
                <a:cs typeface="Times New Roman"/>
              </a:rPr>
              <a:t>e</a:t>
            </a:r>
            <a:r>
              <a:rPr kumimoji="1" lang="en-US" altLang="zh-CN" sz="2400" i="1" baseline="30000" dirty="0" smtClean="0">
                <a:latin typeface="Times New Roman"/>
                <a:cs typeface="Times New Roman"/>
              </a:rPr>
              <a:t>-</a:t>
            </a:r>
            <a:r>
              <a:rPr kumimoji="1" lang="en-US" altLang="zh-CN" sz="2400" i="1" dirty="0" smtClean="0">
                <a:latin typeface="Times New Roman"/>
                <a:cs typeface="Times New Roman"/>
              </a:rPr>
              <a:t> Colliders</a:t>
            </a:r>
            <a:r>
              <a:rPr kumimoji="1" lang="en-US" altLang="zh-CN" sz="2400" dirty="0" smtClean="0">
                <a:latin typeface="Times New Roman"/>
                <a:cs typeface="Times New Roman"/>
              </a:rPr>
              <a:t>”, </a:t>
            </a:r>
            <a:r>
              <a:rPr lang="en-US" altLang="zh-CN" sz="2400" dirty="0" smtClean="0">
                <a:solidFill>
                  <a:srgbClr val="0000FF"/>
                </a:solidFill>
              </a:rPr>
              <a:t>Nathaniel </a:t>
            </a:r>
            <a:r>
              <a:rPr lang="en-US" altLang="zh-CN" sz="2400" dirty="0">
                <a:solidFill>
                  <a:srgbClr val="0000FF"/>
                </a:solidFill>
              </a:rPr>
              <a:t>Craig, </a:t>
            </a:r>
            <a:r>
              <a:rPr lang="en-US" altLang="zh-CN" sz="2400" dirty="0" err="1">
                <a:solidFill>
                  <a:srgbClr val="0000FF"/>
                </a:solidFill>
              </a:rPr>
              <a:t>Jiayin</a:t>
            </a:r>
            <a:r>
              <a:rPr lang="en-US" altLang="zh-CN" sz="2400" dirty="0">
                <a:solidFill>
                  <a:srgbClr val="0000FF"/>
                </a:solidFill>
              </a:rPr>
              <a:t> </a:t>
            </a:r>
            <a:r>
              <a:rPr lang="en-US" altLang="zh-CN" sz="2400" dirty="0" err="1">
                <a:solidFill>
                  <a:srgbClr val="0000FF"/>
                </a:solidFill>
              </a:rPr>
              <a:t>Gu</a:t>
            </a:r>
            <a:r>
              <a:rPr lang="en-US" altLang="zh-CN" sz="2400" dirty="0">
                <a:solidFill>
                  <a:srgbClr val="0000FF"/>
                </a:solidFill>
              </a:rPr>
              <a:t>, Zhen Liu and </a:t>
            </a:r>
            <a:r>
              <a:rPr lang="en-US" altLang="zh-CN" sz="2400" dirty="0" err="1">
                <a:solidFill>
                  <a:srgbClr val="0000FF"/>
                </a:solidFill>
              </a:rPr>
              <a:t>Kechen</a:t>
            </a:r>
            <a:r>
              <a:rPr lang="en-US" altLang="zh-CN" sz="2400" dirty="0">
                <a:solidFill>
                  <a:srgbClr val="0000FF"/>
                </a:solidFill>
              </a:rPr>
              <a:t> </a:t>
            </a:r>
            <a:r>
              <a:rPr lang="en-US" altLang="zh-CN" sz="2400" dirty="0" smtClean="0">
                <a:solidFill>
                  <a:srgbClr val="0000FF"/>
                </a:solidFill>
              </a:rPr>
              <a:t>Wang</a:t>
            </a:r>
            <a:r>
              <a:rPr lang="en-US" altLang="zh-CN" sz="2400" dirty="0">
                <a:solidFill>
                  <a:srgbClr val="0000FF"/>
                </a:solidFill>
              </a:rPr>
              <a:t>,</a:t>
            </a:r>
            <a:r>
              <a:rPr lang="zh-CN" altLang="zh-CN" sz="2400" dirty="0" smtClean="0">
                <a:solidFill>
                  <a:srgbClr val="0000FF"/>
                </a:solidFill>
              </a:rPr>
              <a:t> </a:t>
            </a:r>
            <a:r>
              <a:rPr lang="en-US" altLang="zh-CN" sz="2400" dirty="0" smtClean="0">
                <a:solidFill>
                  <a:srgbClr val="0000FF"/>
                </a:solidFill>
              </a:rPr>
              <a:t>JHEP </a:t>
            </a:r>
            <a:r>
              <a:rPr lang="en-US" altLang="zh-CN" sz="2400" dirty="0">
                <a:solidFill>
                  <a:srgbClr val="0000FF"/>
                </a:solidFill>
              </a:rPr>
              <a:t>1603 (2016) 050</a:t>
            </a:r>
            <a:endParaRPr lang="zh-CN" altLang="zh-CN" sz="2400" dirty="0">
              <a:solidFill>
                <a:srgbClr val="0000FF"/>
              </a:solidFill>
            </a:endParaRPr>
          </a:p>
        </p:txBody>
      </p:sp>
      <p:sp>
        <p:nvSpPr>
          <p:cNvPr id="17" name="幻灯片编号占位符 7"/>
          <p:cNvSpPr>
            <a:spLocks noGrp="1"/>
          </p:cNvSpPr>
          <p:nvPr>
            <p:ph type="sldNum" sz="quarter" idx="12"/>
          </p:nvPr>
        </p:nvSpPr>
        <p:spPr>
          <a:xfrm>
            <a:off x="7897906" y="6275668"/>
            <a:ext cx="990600" cy="365125"/>
          </a:xfrm>
        </p:spPr>
        <p:txBody>
          <a:bodyPr/>
          <a:lstStyle/>
          <a:p>
            <a:fld id="{0CFEC368-1D7A-4F81-ABF6-AE0E36BAF64C}" type="slidenum">
              <a:rPr lang="en-US" smtClean="0"/>
              <a:pPr/>
              <a:t>7</a:t>
            </a:fld>
            <a:endParaRPr lang="en-US" dirty="0"/>
          </a:p>
        </p:txBody>
      </p:sp>
      <p:sp>
        <p:nvSpPr>
          <p:cNvPr id="9" name="文本框 8"/>
          <p:cNvSpPr txBox="1"/>
          <p:nvPr/>
        </p:nvSpPr>
        <p:spPr>
          <a:xfrm>
            <a:off x="6781799" y="610724"/>
            <a:ext cx="2179191" cy="461665"/>
          </a:xfrm>
          <a:prstGeom prst="rect">
            <a:avLst/>
          </a:prstGeom>
          <a:noFill/>
        </p:spPr>
        <p:txBody>
          <a:bodyPr wrap="square" rtlCol="0">
            <a:spAutoFit/>
          </a:bodyPr>
          <a:lstStyle/>
          <a:p>
            <a:r>
              <a:rPr kumimoji="1" lang="zh-CN" altLang="en-US" sz="2400" b="1" dirty="0" smtClean="0">
                <a:solidFill>
                  <a:srgbClr val="FF0000"/>
                </a:solidFill>
              </a:rPr>
              <a:t>王科</a:t>
            </a:r>
            <a:r>
              <a:rPr kumimoji="1" lang="zh-CN" altLang="en-US" sz="2400" b="1" dirty="0" smtClean="0">
                <a:solidFill>
                  <a:srgbClr val="FF0000"/>
                </a:solidFill>
              </a:rPr>
              <a:t>臣 </a:t>
            </a:r>
            <a:r>
              <a:rPr kumimoji="1" lang="en-US" altLang="zh-CN" sz="2400" b="1" dirty="0" smtClean="0">
                <a:solidFill>
                  <a:srgbClr val="FF0000"/>
                </a:solidFill>
              </a:rPr>
              <a:t> </a:t>
            </a:r>
            <a:r>
              <a:rPr kumimoji="1" lang="zh-CN" altLang="en-US" sz="2400" b="1" dirty="0" smtClean="0">
                <a:solidFill>
                  <a:srgbClr val="FF0000"/>
                </a:solidFill>
              </a:rPr>
              <a:t>顾嘉荫</a:t>
            </a:r>
            <a:endParaRPr kumimoji="1" lang="zh-CN" altLang="en-US" sz="2400" b="1" dirty="0">
              <a:solidFill>
                <a:srgbClr val="FF0000"/>
              </a:solidFill>
            </a:endParaRPr>
          </a:p>
        </p:txBody>
      </p:sp>
    </p:spTree>
    <p:extLst>
      <p:ext uri="{BB962C8B-B14F-4D97-AF65-F5344CB8AC3E}">
        <p14:creationId xmlns:p14="http://schemas.microsoft.com/office/powerpoint/2010/main" xmlns="" val="826982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011633" y="223632"/>
            <a:ext cx="6970979" cy="461665"/>
          </a:xfrm>
          <a:prstGeom prst="rect">
            <a:avLst/>
          </a:prstGeom>
          <a:noFill/>
        </p:spPr>
        <p:txBody>
          <a:bodyPr wrap="none" rtlCol="0">
            <a:spAutoFit/>
          </a:bodyPr>
          <a:lstStyle/>
          <a:p>
            <a:pPr algn="ctr"/>
            <a:r>
              <a:rPr kumimoji="1" lang="en-US" altLang="zh-CN" sz="2400" dirty="0"/>
              <a:t>Angular Asymmetry </a:t>
            </a:r>
            <a:r>
              <a:rPr kumimoji="1" lang="en-US" altLang="zh-CN" sz="2400" dirty="0" smtClean="0"/>
              <a:t>in </a:t>
            </a:r>
            <a:r>
              <a:rPr kumimoji="1" lang="en-US" altLang="zh-CN" sz="2400" dirty="0"/>
              <a:t>HZ </a:t>
            </a:r>
            <a:r>
              <a:rPr kumimoji="1" lang="en-US" altLang="zh-CN" sz="2400" dirty="0" smtClean="0"/>
              <a:t>Production @ CEPC</a:t>
            </a:r>
          </a:p>
        </p:txBody>
      </p:sp>
      <p:pic>
        <p:nvPicPr>
          <p:cNvPr id="3" name="图片 2"/>
          <p:cNvPicPr>
            <a:picLocks noChangeAspect="1"/>
          </p:cNvPicPr>
          <p:nvPr/>
        </p:nvPicPr>
        <p:blipFill rotWithShape="1">
          <a:blip r:embed="rId2"/>
          <a:srcRect b="32571"/>
          <a:stretch/>
        </p:blipFill>
        <p:spPr>
          <a:xfrm>
            <a:off x="434926" y="2276122"/>
            <a:ext cx="5982588" cy="3681590"/>
          </a:xfrm>
          <a:prstGeom prst="rect">
            <a:avLst/>
          </a:prstGeom>
        </p:spPr>
      </p:pic>
      <p:pic>
        <p:nvPicPr>
          <p:cNvPr id="13" name="图片 12"/>
          <p:cNvPicPr>
            <a:picLocks noChangeAspect="1"/>
          </p:cNvPicPr>
          <p:nvPr/>
        </p:nvPicPr>
        <p:blipFill rotWithShape="1">
          <a:blip r:embed="rId3"/>
          <a:srcRect r="66296"/>
          <a:stretch/>
        </p:blipFill>
        <p:spPr>
          <a:xfrm>
            <a:off x="6831520" y="2311272"/>
            <a:ext cx="1909068" cy="1676400"/>
          </a:xfrm>
          <a:prstGeom prst="rect">
            <a:avLst/>
          </a:prstGeom>
        </p:spPr>
      </p:pic>
      <p:pic>
        <p:nvPicPr>
          <p:cNvPr id="14" name="图片 13"/>
          <p:cNvPicPr>
            <a:picLocks noChangeAspect="1"/>
          </p:cNvPicPr>
          <p:nvPr/>
        </p:nvPicPr>
        <p:blipFill rotWithShape="1">
          <a:blip r:embed="rId3"/>
          <a:srcRect l="66596"/>
          <a:stretch/>
        </p:blipFill>
        <p:spPr>
          <a:xfrm>
            <a:off x="6831520" y="4179712"/>
            <a:ext cx="1892078" cy="1676400"/>
          </a:xfrm>
          <a:prstGeom prst="rect">
            <a:avLst/>
          </a:prstGeom>
        </p:spPr>
      </p:pic>
      <p:sp>
        <p:nvSpPr>
          <p:cNvPr id="15" name="幻灯片编号占位符 7"/>
          <p:cNvSpPr>
            <a:spLocks noGrp="1"/>
          </p:cNvSpPr>
          <p:nvPr>
            <p:ph type="sldNum" sz="quarter" idx="12"/>
          </p:nvPr>
        </p:nvSpPr>
        <p:spPr>
          <a:xfrm>
            <a:off x="7897906" y="6275668"/>
            <a:ext cx="990600" cy="365125"/>
          </a:xfrm>
        </p:spPr>
        <p:txBody>
          <a:bodyPr/>
          <a:lstStyle/>
          <a:p>
            <a:fld id="{0CFEC368-1D7A-4F81-ABF6-AE0E36BAF64C}" type="slidenum">
              <a:rPr lang="en-US" smtClean="0"/>
              <a:pPr/>
              <a:t>8</a:t>
            </a:fld>
            <a:endParaRPr lang="en-US" dirty="0"/>
          </a:p>
        </p:txBody>
      </p:sp>
      <p:sp>
        <p:nvSpPr>
          <p:cNvPr id="8" name="文本框 7"/>
          <p:cNvSpPr txBox="1"/>
          <p:nvPr/>
        </p:nvSpPr>
        <p:spPr>
          <a:xfrm>
            <a:off x="434926" y="610724"/>
            <a:ext cx="8305662" cy="1569660"/>
          </a:xfrm>
          <a:prstGeom prst="rect">
            <a:avLst/>
          </a:prstGeom>
          <a:noFill/>
        </p:spPr>
        <p:txBody>
          <a:bodyPr wrap="square" rtlCol="0">
            <a:spAutoFit/>
          </a:bodyPr>
          <a:lstStyle/>
          <a:p>
            <a:pPr>
              <a:buClr>
                <a:srgbClr val="0000FF"/>
              </a:buClr>
            </a:pPr>
            <a:r>
              <a:rPr kumimoji="1" lang="en-US" altLang="zh-CN" sz="2400" dirty="0" smtClean="0"/>
              <a:t>To Constraining New Physics;</a:t>
            </a:r>
          </a:p>
          <a:p>
            <a:pPr>
              <a:buClr>
                <a:srgbClr val="0000FF"/>
              </a:buClr>
            </a:pPr>
            <a:r>
              <a:rPr kumimoji="1" lang="en-US" altLang="zh-CN" sz="2400" dirty="0"/>
              <a:t> </a:t>
            </a:r>
            <a:r>
              <a:rPr kumimoji="1" lang="en-US" altLang="zh-CN" sz="2400" dirty="0" smtClean="0"/>
              <a:t>   </a:t>
            </a:r>
            <a:r>
              <a:rPr kumimoji="1" lang="en-US" altLang="zh-CN" sz="2400" dirty="0" smtClean="0">
                <a:latin typeface="Times New Roman"/>
                <a:cs typeface="Times New Roman"/>
              </a:rPr>
              <a:t>“</a:t>
            </a:r>
            <a:r>
              <a:rPr kumimoji="1" lang="en-US" altLang="zh-CN" sz="2400" i="1" dirty="0" smtClean="0">
                <a:latin typeface="Times New Roman"/>
                <a:cs typeface="Times New Roman"/>
              </a:rPr>
              <a:t>Beyond Higgs Couplings: Probing the Higgs with Angular Observables at Future </a:t>
            </a:r>
            <a:r>
              <a:rPr kumimoji="1" lang="en-US" altLang="zh-CN" sz="2400" i="1" dirty="0" err="1" smtClean="0">
                <a:latin typeface="Times New Roman"/>
                <a:cs typeface="Times New Roman"/>
              </a:rPr>
              <a:t>e</a:t>
            </a:r>
            <a:r>
              <a:rPr kumimoji="1" lang="en-US" altLang="zh-CN" sz="2400" i="1" baseline="30000" dirty="0" err="1" smtClean="0">
                <a:latin typeface="Times New Roman"/>
                <a:cs typeface="Times New Roman"/>
              </a:rPr>
              <a:t>+</a:t>
            </a:r>
            <a:r>
              <a:rPr kumimoji="1" lang="en-US" altLang="zh-CN" sz="2400" i="1" dirty="0" err="1" smtClean="0">
                <a:latin typeface="Times New Roman"/>
                <a:cs typeface="Times New Roman"/>
              </a:rPr>
              <a:t>e</a:t>
            </a:r>
            <a:r>
              <a:rPr kumimoji="1" lang="en-US" altLang="zh-CN" sz="2400" i="1" baseline="30000" dirty="0" smtClean="0">
                <a:latin typeface="Times New Roman"/>
                <a:cs typeface="Times New Roman"/>
              </a:rPr>
              <a:t>-</a:t>
            </a:r>
            <a:r>
              <a:rPr kumimoji="1" lang="en-US" altLang="zh-CN" sz="2400" i="1" dirty="0" smtClean="0">
                <a:latin typeface="Times New Roman"/>
                <a:cs typeface="Times New Roman"/>
              </a:rPr>
              <a:t> Colliders</a:t>
            </a:r>
            <a:r>
              <a:rPr kumimoji="1" lang="en-US" altLang="zh-CN" sz="2400" dirty="0" smtClean="0">
                <a:latin typeface="Times New Roman"/>
                <a:cs typeface="Times New Roman"/>
              </a:rPr>
              <a:t>”, </a:t>
            </a:r>
            <a:r>
              <a:rPr lang="en-US" altLang="zh-CN" sz="2400" dirty="0" smtClean="0">
                <a:solidFill>
                  <a:srgbClr val="0000FF"/>
                </a:solidFill>
              </a:rPr>
              <a:t>Nathaniel </a:t>
            </a:r>
            <a:r>
              <a:rPr lang="en-US" altLang="zh-CN" sz="2400" dirty="0">
                <a:solidFill>
                  <a:srgbClr val="0000FF"/>
                </a:solidFill>
              </a:rPr>
              <a:t>Craig, </a:t>
            </a:r>
            <a:r>
              <a:rPr lang="en-US" altLang="zh-CN" sz="2400" dirty="0" err="1">
                <a:solidFill>
                  <a:srgbClr val="0000FF"/>
                </a:solidFill>
              </a:rPr>
              <a:t>Jiayin</a:t>
            </a:r>
            <a:r>
              <a:rPr lang="en-US" altLang="zh-CN" sz="2400" dirty="0">
                <a:solidFill>
                  <a:srgbClr val="0000FF"/>
                </a:solidFill>
              </a:rPr>
              <a:t> </a:t>
            </a:r>
            <a:r>
              <a:rPr lang="en-US" altLang="zh-CN" sz="2400" dirty="0" err="1">
                <a:solidFill>
                  <a:srgbClr val="0000FF"/>
                </a:solidFill>
              </a:rPr>
              <a:t>Gu</a:t>
            </a:r>
            <a:r>
              <a:rPr lang="en-US" altLang="zh-CN" sz="2400" dirty="0">
                <a:solidFill>
                  <a:srgbClr val="0000FF"/>
                </a:solidFill>
              </a:rPr>
              <a:t>, Zhen Liu and </a:t>
            </a:r>
            <a:r>
              <a:rPr lang="en-US" altLang="zh-CN" sz="2400" dirty="0" err="1">
                <a:solidFill>
                  <a:srgbClr val="0000FF"/>
                </a:solidFill>
              </a:rPr>
              <a:t>Kechen</a:t>
            </a:r>
            <a:r>
              <a:rPr lang="en-US" altLang="zh-CN" sz="2400" dirty="0">
                <a:solidFill>
                  <a:srgbClr val="0000FF"/>
                </a:solidFill>
              </a:rPr>
              <a:t> </a:t>
            </a:r>
            <a:r>
              <a:rPr lang="en-US" altLang="zh-CN" sz="2400" dirty="0" smtClean="0">
                <a:solidFill>
                  <a:srgbClr val="0000FF"/>
                </a:solidFill>
              </a:rPr>
              <a:t>Wang</a:t>
            </a:r>
            <a:r>
              <a:rPr lang="en-US" altLang="zh-CN" sz="2400" dirty="0">
                <a:solidFill>
                  <a:srgbClr val="0000FF"/>
                </a:solidFill>
              </a:rPr>
              <a:t>,</a:t>
            </a:r>
            <a:r>
              <a:rPr lang="zh-CN" altLang="zh-CN" sz="2400" dirty="0" smtClean="0">
                <a:solidFill>
                  <a:srgbClr val="0000FF"/>
                </a:solidFill>
              </a:rPr>
              <a:t> </a:t>
            </a:r>
            <a:r>
              <a:rPr lang="en-US" altLang="zh-CN" sz="2400" dirty="0" smtClean="0">
                <a:solidFill>
                  <a:srgbClr val="0000FF"/>
                </a:solidFill>
              </a:rPr>
              <a:t>JHEP </a:t>
            </a:r>
            <a:r>
              <a:rPr lang="en-US" altLang="zh-CN" sz="2400" dirty="0">
                <a:solidFill>
                  <a:srgbClr val="0000FF"/>
                </a:solidFill>
              </a:rPr>
              <a:t>1603 (2016) 050</a:t>
            </a:r>
            <a:endParaRPr lang="zh-CN" altLang="zh-CN" sz="2400" dirty="0">
              <a:solidFill>
                <a:srgbClr val="0000FF"/>
              </a:solidFill>
            </a:endParaRPr>
          </a:p>
        </p:txBody>
      </p:sp>
    </p:spTree>
    <p:extLst>
      <p:ext uri="{BB962C8B-B14F-4D97-AF65-F5344CB8AC3E}">
        <p14:creationId xmlns:p14="http://schemas.microsoft.com/office/powerpoint/2010/main" xmlns="" val="241991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834" y="365125"/>
            <a:ext cx="8035516" cy="1081538"/>
          </a:xfrm>
        </p:spPr>
        <p:txBody>
          <a:bodyPr>
            <a:normAutofit fontScale="90000"/>
          </a:bodyPr>
          <a:lstStyle/>
          <a:p>
            <a:r>
              <a:rPr lang="en-US" altLang="zh-CN" sz="4000" b="1" dirty="0" smtClean="0"/>
              <a:t>Progress in lattice QCD study</a:t>
            </a:r>
            <a:r>
              <a:rPr lang="zh-CN" altLang="en-US" sz="4000" b="1" dirty="0" smtClean="0">
                <a:solidFill>
                  <a:srgbClr val="C00000"/>
                </a:solidFill>
              </a:rPr>
              <a:t>（</a:t>
            </a:r>
            <a:r>
              <a:rPr kumimoji="1" lang="en-US" altLang="zh-CN" sz="4000" dirty="0" smtClean="0">
                <a:solidFill>
                  <a:srgbClr val="FF0000"/>
                </a:solidFill>
              </a:rPr>
              <a:t>by </a:t>
            </a:r>
            <a:r>
              <a:rPr kumimoji="1" lang="zh-CN" altLang="en-US" sz="4000" dirty="0" smtClean="0">
                <a:solidFill>
                  <a:srgbClr val="FF0000"/>
                </a:solidFill>
              </a:rPr>
              <a:t>刘朝峰）</a:t>
            </a:r>
            <a:r>
              <a:rPr kumimoji="1" lang="en-US" altLang="zh-CN" sz="4800" dirty="0" smtClean="0"/>
              <a:t/>
            </a:r>
            <a:br>
              <a:rPr kumimoji="1" lang="en-US" altLang="zh-CN" sz="4800" dirty="0" smtClean="0"/>
            </a:br>
            <a:r>
              <a:rPr lang="en-US" altLang="zh-CN" sz="4800" b="1" dirty="0" smtClean="0">
                <a:solidFill>
                  <a:srgbClr val="C00000"/>
                </a:solidFill>
              </a:rPr>
              <a:t> CEPC</a:t>
            </a:r>
            <a:r>
              <a:rPr lang="zh-CN" altLang="en-US" sz="4800" b="1" dirty="0" smtClean="0">
                <a:solidFill>
                  <a:srgbClr val="C00000"/>
                </a:solidFill>
              </a:rPr>
              <a:t> </a:t>
            </a:r>
            <a:r>
              <a:rPr lang="en-US" altLang="zh-CN" sz="4800" b="1" dirty="0" smtClean="0">
                <a:solidFill>
                  <a:srgbClr val="C00000"/>
                </a:solidFill>
              </a:rPr>
              <a:t>is also a flavor factory </a:t>
            </a:r>
            <a:endParaRPr lang="zh-CN" altLang="en-US" sz="4800" b="1" dirty="0">
              <a:solidFill>
                <a:srgbClr val="C00000"/>
              </a:solidFill>
            </a:endParaRPr>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838200" y="1446663"/>
                <a:ext cx="10515600" cy="2341566"/>
              </a:xfrm>
            </p:spPr>
            <p:txBody>
              <a:bodyPr>
                <a:normAutofit fontScale="92500"/>
              </a:bodyPr>
              <a:lstStyle/>
              <a:p>
                <a:r>
                  <a:rPr lang="en-US" altLang="zh-CN" b="1" dirty="0" smtClean="0">
                    <a:solidFill>
                      <a:schemeClr val="tx1"/>
                    </a:solidFill>
                  </a:rPr>
                  <a:t>CEPC</a:t>
                </a:r>
                <a:r>
                  <a:rPr lang="zh-CN" altLang="en-US" b="1" dirty="0" smtClean="0">
                    <a:solidFill>
                      <a:schemeClr val="tx1"/>
                    </a:solidFill>
                  </a:rPr>
                  <a:t>上</a:t>
                </a:r>
                <a:r>
                  <a:rPr lang="zh-CN" altLang="en-US" b="1" dirty="0">
                    <a:solidFill>
                      <a:schemeClr val="tx1"/>
                    </a:solidFill>
                  </a:rPr>
                  <a:t>的</a:t>
                </a:r>
                <a14:m>
                  <m:oMath xmlns:m="http://schemas.openxmlformats.org/officeDocument/2006/math">
                    <m:sSup>
                      <m:sSupPr>
                        <m:ctrlPr>
                          <a:rPr lang="en-US"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𝑫</m:t>
                        </m:r>
                      </m:e>
                      <m:sup>
                        <m:r>
                          <a:rPr lang="en-US" altLang="zh-CN" b="1" i="1" smtClean="0">
                            <a:solidFill>
                              <a:schemeClr val="tx1"/>
                            </a:solidFill>
                            <a:latin typeface="Cambria Math" panose="02040503050406030204" pitchFamily="18" charset="0"/>
                          </a:rPr>
                          <m:t>𝟎</m:t>
                        </m:r>
                      </m:sup>
                    </m:sSup>
                  </m:oMath>
                </a14:m>
                <a:r>
                  <a:rPr lang="en-US" altLang="zh-CN" b="1" dirty="0" smtClean="0">
                    <a:solidFill>
                      <a:schemeClr val="tx1"/>
                    </a:solidFill>
                  </a:rPr>
                  <a:t>/</a:t>
                </a:r>
                <a14:m>
                  <m:oMath xmlns:m="http://schemas.openxmlformats.org/officeDocument/2006/math">
                    <m:sSup>
                      <m:sSupPr>
                        <m:ctrlPr>
                          <a:rPr lang="en-US"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𝑫</m:t>
                        </m:r>
                      </m:e>
                      <m:sup>
                        <m:r>
                          <a:rPr lang="en-US" altLang="zh-CN" b="1" i="1">
                            <a:solidFill>
                              <a:schemeClr val="tx1"/>
                            </a:solidFill>
                            <a:latin typeface="Cambria Math" panose="02040503050406030204" pitchFamily="18" charset="0"/>
                            <a:ea typeface="Cambria Math" panose="02040503050406030204" pitchFamily="18" charset="0"/>
                          </a:rPr>
                          <m:t>±</m:t>
                        </m:r>
                      </m:sup>
                    </m:sSup>
                  </m:oMath>
                </a14:m>
                <a:r>
                  <a:rPr lang="en-US" altLang="zh-CN" b="1" dirty="0" smtClean="0">
                    <a:solidFill>
                      <a:schemeClr val="tx1"/>
                    </a:solidFill>
                  </a:rPr>
                  <a:t>/Ds/</a:t>
                </a:r>
                <a14:m>
                  <m:oMath xmlns:m="http://schemas.openxmlformats.org/officeDocument/2006/math">
                    <m:sSup>
                      <m:sSupPr>
                        <m:ctrlPr>
                          <a:rPr lang="en-US" altLang="zh-CN" b="1" i="1" smtClean="0">
                            <a:solidFill>
                              <a:schemeClr val="tx1"/>
                            </a:solidFill>
                            <a:latin typeface="Cambria Math" panose="02040503050406030204" pitchFamily="18" charset="0"/>
                          </a:rPr>
                        </m:ctrlPr>
                      </m:sSupPr>
                      <m:e>
                        <m:r>
                          <a:rPr lang="en-US" altLang="zh-CN" b="1" i="1" smtClean="0">
                            <a:solidFill>
                              <a:schemeClr val="tx1"/>
                            </a:solidFill>
                            <a:latin typeface="Cambria Math" panose="02040503050406030204" pitchFamily="18" charset="0"/>
                          </a:rPr>
                          <m:t>𝑫</m:t>
                        </m:r>
                      </m:e>
                      <m:sup>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m:t>
                        </m:r>
                      </m:sup>
                    </m:sSup>
                  </m:oMath>
                </a14:m>
                <a:r>
                  <a:rPr lang="zh-CN" altLang="en-US" b="1" dirty="0" smtClean="0">
                    <a:solidFill>
                      <a:schemeClr val="tx1"/>
                    </a:solidFill>
                  </a:rPr>
                  <a:t>的事例：</a:t>
                </a:r>
                <a:endParaRPr lang="en-US" altLang="zh-CN" b="1" dirty="0" smtClean="0">
                  <a:solidFill>
                    <a:schemeClr val="tx1"/>
                  </a:solidFill>
                </a:endParaRPr>
              </a:p>
              <a:p>
                <a:pPr marL="0" indent="0">
                  <a:buNone/>
                </a:pPr>
                <a14:m>
                  <m:oMath xmlns:m="http://schemas.openxmlformats.org/officeDocument/2006/math">
                    <m:r>
                      <a:rPr lang="en-US" altLang="zh-CN" b="1" i="1" dirty="0" smtClean="0">
                        <a:solidFill>
                          <a:schemeClr val="tx1"/>
                        </a:solidFill>
                        <a:latin typeface="Cambria Math" panose="02040503050406030204" pitchFamily="18" charset="0"/>
                        <a:ea typeface="Cambria Math" panose="02040503050406030204" pitchFamily="18" charset="0"/>
                      </a:rPr>
                      <m:t>𝑶</m:t>
                    </m:r>
                    <m:r>
                      <a:rPr lang="en-US" altLang="zh-CN" b="1" i="1" dirty="0" smtClean="0">
                        <a:solidFill>
                          <a:schemeClr val="tx1"/>
                        </a:solidFill>
                        <a:latin typeface="Cambria Math" panose="02040503050406030204" pitchFamily="18" charset="0"/>
                        <a:ea typeface="Cambria Math" panose="02040503050406030204" pitchFamily="18" charset="0"/>
                      </a:rPr>
                      <m:t>(</m:t>
                    </m:r>
                    <m:sSup>
                      <m:sSupPr>
                        <m:ctrlPr>
                          <a:rPr lang="en-US" altLang="zh-CN" b="1" i="1" dirty="0">
                            <a:solidFill>
                              <a:schemeClr val="tx1"/>
                            </a:solidFill>
                            <a:latin typeface="Cambria Math" panose="02040503050406030204" pitchFamily="18" charset="0"/>
                            <a:ea typeface="Cambria Math" panose="02040503050406030204" pitchFamily="18" charset="0"/>
                          </a:rPr>
                        </m:ctrlPr>
                      </m:sSupPr>
                      <m:e>
                        <m:r>
                          <a:rPr lang="en-US" altLang="zh-CN" b="1" i="1" dirty="0">
                            <a:solidFill>
                              <a:schemeClr val="tx1"/>
                            </a:solidFill>
                            <a:latin typeface="Cambria Math" panose="02040503050406030204" pitchFamily="18" charset="0"/>
                            <a:ea typeface="Cambria Math" panose="02040503050406030204" pitchFamily="18" charset="0"/>
                          </a:rPr>
                          <m:t>𝟏𝟎</m:t>
                        </m:r>
                      </m:e>
                      <m:sup>
                        <m:r>
                          <a:rPr lang="en-US" altLang="zh-CN" b="1" i="1" dirty="0">
                            <a:solidFill>
                              <a:schemeClr val="tx1"/>
                            </a:solidFill>
                            <a:latin typeface="Cambria Math" panose="02040503050406030204" pitchFamily="18" charset="0"/>
                            <a:ea typeface="Cambria Math" panose="02040503050406030204" pitchFamily="18" charset="0"/>
                          </a:rPr>
                          <m:t>𝟗</m:t>
                        </m:r>
                      </m:sup>
                    </m:sSup>
                    <m:r>
                      <a:rPr lang="en-US" altLang="zh-CN" b="1" i="1" dirty="0" smtClean="0">
                        <a:solidFill>
                          <a:schemeClr val="tx1"/>
                        </a:solidFill>
                        <a:latin typeface="Cambria Math" panose="02040503050406030204" pitchFamily="18" charset="0"/>
                        <a:ea typeface="Cambria Math" panose="02040503050406030204" pitchFamily="18" charset="0"/>
                      </a:rPr>
                      <m:t>)</m:t>
                    </m:r>
                  </m:oMath>
                </a14:m>
                <a:r>
                  <a:rPr lang="en-US" altLang="zh-CN" b="1" dirty="0" smtClean="0">
                    <a:solidFill>
                      <a:schemeClr val="tx1"/>
                    </a:solidFill>
                  </a:rPr>
                  <a:t> (Pre-CDR</a:t>
                </a:r>
                <a:r>
                  <a:rPr lang="zh-CN" altLang="en-US" b="1" dirty="0" smtClean="0">
                    <a:solidFill>
                      <a:schemeClr val="tx1"/>
                    </a:solidFill>
                  </a:rPr>
                  <a:t>，瞬时亮度</a:t>
                </a:r>
                <a14:m>
                  <m:oMath xmlns:m="http://schemas.openxmlformats.org/officeDocument/2006/math">
                    <m:r>
                      <a:rPr lang="en-US" altLang="zh-CN" b="1" i="1" smtClean="0">
                        <a:solidFill>
                          <a:schemeClr val="tx1"/>
                        </a:solidFill>
                        <a:latin typeface="Cambria Math" panose="02040503050406030204" pitchFamily="18" charset="0"/>
                      </a:rPr>
                      <m:t>𝟏</m:t>
                    </m:r>
                    <m:r>
                      <a:rPr lang="en-US" altLang="zh-CN" b="1" i="1" smtClean="0">
                        <a:solidFill>
                          <a:schemeClr val="tx1"/>
                        </a:solidFill>
                        <a:latin typeface="Cambria Math" panose="02040503050406030204" pitchFamily="18" charset="0"/>
                        <a:ea typeface="Cambria Math" panose="02040503050406030204" pitchFamily="18" charset="0"/>
                      </a:rPr>
                      <m:t>×</m:t>
                    </m:r>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𝟏𝟎</m:t>
                        </m:r>
                      </m:e>
                      <m:sup>
                        <m:r>
                          <a:rPr lang="en-US" altLang="zh-CN" b="1" i="1" smtClean="0">
                            <a:solidFill>
                              <a:schemeClr val="tx1"/>
                            </a:solidFill>
                            <a:latin typeface="Cambria Math" panose="02040503050406030204" pitchFamily="18" charset="0"/>
                            <a:ea typeface="Cambria Math" panose="02040503050406030204" pitchFamily="18" charset="0"/>
                          </a:rPr>
                          <m:t>𝟑𝟓</m:t>
                        </m:r>
                      </m:sup>
                    </m:sSup>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𝒄𝒎</m:t>
                        </m:r>
                      </m:e>
                      <m:sup>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𝟐</m:t>
                        </m:r>
                      </m:sup>
                    </m:sSup>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𝒔</m:t>
                        </m:r>
                      </m:e>
                      <m:sup>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𝟏</m:t>
                        </m:r>
                      </m:sup>
                    </m:sSup>
                  </m:oMath>
                </a14:m>
                <a:r>
                  <a:rPr lang="zh-CN" altLang="en-US" b="1" dirty="0" smtClean="0">
                    <a:solidFill>
                      <a:schemeClr val="tx1"/>
                    </a:solidFill>
                  </a:rPr>
                  <a:t>，</a:t>
                </a:r>
                <a:r>
                  <a:rPr lang="en-US" altLang="zh-CN" b="1" dirty="0" smtClean="0">
                    <a:solidFill>
                      <a:schemeClr val="tx1"/>
                    </a:solidFill>
                  </a:rPr>
                  <a:t>Z-pole</a:t>
                </a:r>
                <a:r>
                  <a:rPr lang="zh-CN" altLang="en-US" b="1" dirty="0" smtClean="0">
                    <a:solidFill>
                      <a:schemeClr val="tx1"/>
                    </a:solidFill>
                  </a:rPr>
                  <a:t>上运行一年，两个对撞点</a:t>
                </a:r>
                <a:r>
                  <a:rPr lang="en-US" altLang="zh-CN" b="1" dirty="0" smtClean="0">
                    <a:solidFill>
                      <a:schemeClr val="tx1"/>
                    </a:solidFill>
                  </a:rPr>
                  <a:t>)</a:t>
                </a:r>
              </a:p>
              <a:p>
                <a14:m>
                  <m:oMath xmlns:m="http://schemas.openxmlformats.org/officeDocument/2006/math">
                    <m:r>
                      <a:rPr lang="en-US" altLang="zh-CN" b="1" i="1" dirty="0" smtClean="0">
                        <a:solidFill>
                          <a:srgbClr val="C00000"/>
                        </a:solidFill>
                        <a:latin typeface="Cambria Math" panose="02040503050406030204" pitchFamily="18" charset="0"/>
                        <a:ea typeface="Cambria Math" panose="02040503050406030204" pitchFamily="18" charset="0"/>
                      </a:rPr>
                      <m:t>~</m:t>
                    </m:r>
                    <m:r>
                      <a:rPr lang="en-US" altLang="zh-CN" b="1" i="1" dirty="0">
                        <a:solidFill>
                          <a:srgbClr val="C00000"/>
                        </a:solidFill>
                        <a:latin typeface="Cambria Math" panose="02040503050406030204" pitchFamily="18" charset="0"/>
                      </a:rPr>
                      <m:t>𝟑</m:t>
                    </m:r>
                    <m:r>
                      <a:rPr lang="en-US" altLang="zh-CN" b="1" i="1" dirty="0" smtClean="0">
                        <a:solidFill>
                          <a:srgbClr val="C00000"/>
                        </a:solidFill>
                        <a:latin typeface="Cambria Math" panose="02040503050406030204" pitchFamily="18" charset="0"/>
                        <a:ea typeface="Cambria Math" panose="02040503050406030204" pitchFamily="18" charset="0"/>
                      </a:rPr>
                      <m:t>×</m:t>
                    </m:r>
                    <m:sSup>
                      <m:sSupPr>
                        <m:ctrlPr>
                          <a:rPr lang="en-US" altLang="zh-CN" b="1" i="1" dirty="0" smtClean="0">
                            <a:solidFill>
                              <a:srgbClr val="C00000"/>
                            </a:solidFill>
                            <a:latin typeface="Cambria Math" panose="02040503050406030204" pitchFamily="18" charset="0"/>
                            <a:ea typeface="Cambria Math" panose="02040503050406030204" pitchFamily="18" charset="0"/>
                          </a:rPr>
                        </m:ctrlPr>
                      </m:sSupPr>
                      <m:e>
                        <m:r>
                          <a:rPr lang="en-US" altLang="zh-CN" b="1" i="1" dirty="0">
                            <a:solidFill>
                              <a:srgbClr val="C00000"/>
                            </a:solidFill>
                            <a:latin typeface="Cambria Math" panose="02040503050406030204" pitchFamily="18" charset="0"/>
                            <a:ea typeface="Cambria Math" panose="02040503050406030204" pitchFamily="18" charset="0"/>
                          </a:rPr>
                          <m:t>𝟏</m:t>
                        </m:r>
                        <m:r>
                          <a:rPr lang="en-US" altLang="zh-CN" b="1" i="1" dirty="0" smtClean="0">
                            <a:solidFill>
                              <a:srgbClr val="C00000"/>
                            </a:solidFill>
                            <a:latin typeface="Cambria Math" panose="02040503050406030204" pitchFamily="18" charset="0"/>
                            <a:ea typeface="Cambria Math" panose="02040503050406030204" pitchFamily="18" charset="0"/>
                          </a:rPr>
                          <m:t>𝟎</m:t>
                        </m:r>
                      </m:e>
                      <m:sup>
                        <m:r>
                          <a:rPr lang="en-US" altLang="zh-CN" b="1" i="1" dirty="0">
                            <a:solidFill>
                              <a:srgbClr val="C00000"/>
                            </a:solidFill>
                            <a:latin typeface="Cambria Math" panose="02040503050406030204" pitchFamily="18" charset="0"/>
                            <a:ea typeface="Cambria Math" panose="02040503050406030204" pitchFamily="18" charset="0"/>
                          </a:rPr>
                          <m:t>𝟗</m:t>
                        </m:r>
                      </m:sup>
                    </m:sSup>
                  </m:oMath>
                </a14:m>
                <a:r>
                  <a:rPr lang="zh-CN" altLang="en-US" b="1" dirty="0" smtClean="0">
                    <a:solidFill>
                      <a:srgbClr val="C00000"/>
                    </a:solidFill>
                  </a:rPr>
                  <a:t>个</a:t>
                </a:r>
                <a14:m>
                  <m:oMath xmlns:m="http://schemas.openxmlformats.org/officeDocument/2006/math">
                    <m:sSub>
                      <m:sSubPr>
                        <m:ctrlPr>
                          <a:rPr lang="en-US" altLang="zh-CN" b="1" i="1" dirty="0" smtClean="0">
                            <a:solidFill>
                              <a:srgbClr val="C00000"/>
                            </a:solidFill>
                            <a:latin typeface="Cambria Math" panose="02040503050406030204" pitchFamily="18" charset="0"/>
                          </a:rPr>
                        </m:ctrlPr>
                      </m:sSubPr>
                      <m:e>
                        <m:r>
                          <a:rPr lang="el-GR" altLang="zh-CN" b="1" i="1" dirty="0" smtClean="0">
                            <a:solidFill>
                              <a:srgbClr val="C00000"/>
                            </a:solidFill>
                            <a:latin typeface="Cambria Math" panose="02040503050406030204" pitchFamily="18" charset="0"/>
                            <a:ea typeface="Cambria Math" panose="02040503050406030204" pitchFamily="18" charset="0"/>
                          </a:rPr>
                          <m:t>𝜦</m:t>
                        </m:r>
                      </m:e>
                      <m:sub>
                        <m:r>
                          <a:rPr lang="en-US" altLang="zh-CN" b="1" i="1" dirty="0" smtClean="0">
                            <a:solidFill>
                              <a:srgbClr val="C00000"/>
                            </a:solidFill>
                            <a:latin typeface="Cambria Math" panose="02040503050406030204" pitchFamily="18" charset="0"/>
                          </a:rPr>
                          <m:t>𝒄</m:t>
                        </m:r>
                      </m:sub>
                    </m:sSub>
                  </m:oMath>
                </a14:m>
                <a:r>
                  <a:rPr lang="en-US" altLang="zh-CN" b="1" dirty="0" smtClean="0">
                    <a:solidFill>
                      <a:srgbClr val="C00000"/>
                    </a:solidFill>
                  </a:rPr>
                  <a:t> (Pre-CDR</a:t>
                </a:r>
                <a:r>
                  <a:rPr lang="zh-CN" altLang="en-US" b="1" dirty="0" smtClean="0">
                    <a:solidFill>
                      <a:srgbClr val="C00000"/>
                    </a:solidFill>
                  </a:rPr>
                  <a:t>，</a:t>
                </a:r>
                <a:r>
                  <a:rPr lang="en-US" altLang="zh-CN" b="1" dirty="0" smtClean="0">
                    <a:solidFill>
                      <a:srgbClr val="C00000"/>
                    </a:solidFill>
                  </a:rPr>
                  <a:t>Z-pole</a:t>
                </a:r>
                <a:r>
                  <a:rPr lang="zh-CN" altLang="en-US" b="1" dirty="0" smtClean="0">
                    <a:solidFill>
                      <a:srgbClr val="C00000"/>
                    </a:solidFill>
                  </a:rPr>
                  <a:t>上</a:t>
                </a:r>
                <a:r>
                  <a:rPr lang="zh-CN" altLang="en-US" b="1" dirty="0">
                    <a:solidFill>
                      <a:srgbClr val="C00000"/>
                    </a:solidFill>
                  </a:rPr>
                  <a:t>运行</a:t>
                </a:r>
                <a:r>
                  <a:rPr lang="zh-CN" altLang="en-US" b="1" dirty="0" smtClean="0">
                    <a:solidFill>
                      <a:srgbClr val="C00000"/>
                    </a:solidFill>
                  </a:rPr>
                  <a:t>两年</a:t>
                </a:r>
                <a:r>
                  <a:rPr lang="en-US" altLang="zh-CN" b="1" dirty="0" smtClean="0">
                    <a:solidFill>
                      <a:srgbClr val="C00000"/>
                    </a:solidFill>
                  </a:rPr>
                  <a:t>), </a:t>
                </a:r>
                <a:r>
                  <a:rPr lang="zh-CN" altLang="en-US" b="1" dirty="0" smtClean="0">
                    <a:solidFill>
                      <a:srgbClr val="C00000"/>
                    </a:solidFill>
                  </a:rPr>
                  <a:t>比</a:t>
                </a:r>
                <a:r>
                  <a:rPr lang="en-US" altLang="zh-CN" b="1" dirty="0" smtClean="0">
                    <a:solidFill>
                      <a:srgbClr val="C00000"/>
                    </a:solidFill>
                  </a:rPr>
                  <a:t>super-tau-charm</a:t>
                </a:r>
                <a:r>
                  <a:rPr lang="zh-CN" altLang="en-US" b="1" dirty="0" smtClean="0">
                    <a:solidFill>
                      <a:srgbClr val="C00000"/>
                    </a:solidFill>
                  </a:rPr>
                  <a:t>以及</a:t>
                </a:r>
                <a:r>
                  <a:rPr lang="en-US" altLang="zh-CN" b="1" dirty="0" smtClean="0">
                    <a:solidFill>
                      <a:srgbClr val="C00000"/>
                    </a:solidFill>
                  </a:rPr>
                  <a:t>super-B</a:t>
                </a:r>
                <a:r>
                  <a:rPr lang="zh-CN" altLang="en-US" b="1" dirty="0" smtClean="0">
                    <a:solidFill>
                      <a:srgbClr val="C00000"/>
                    </a:solidFill>
                  </a:rPr>
                  <a:t>多很多 </a:t>
                </a:r>
                <a:r>
                  <a:rPr lang="en-US" altLang="zh-CN" b="1" dirty="0" smtClean="0">
                    <a:solidFill>
                      <a:srgbClr val="C00000"/>
                    </a:solidFill>
                  </a:rPr>
                  <a:t>(PDG2016: </a:t>
                </a:r>
                <a14:m>
                  <m:oMath xmlns:m="http://schemas.openxmlformats.org/officeDocument/2006/math">
                    <m:sSup>
                      <m:sSupPr>
                        <m:ctrlPr>
                          <a:rPr lang="en-US" altLang="zh-CN" b="1" i="1" smtClean="0">
                            <a:solidFill>
                              <a:srgbClr val="C00000"/>
                            </a:solidFill>
                            <a:latin typeface="Cambria Math" panose="02040503050406030204" pitchFamily="18" charset="0"/>
                          </a:rPr>
                        </m:ctrlPr>
                      </m:sSupPr>
                      <m:e>
                        <m:r>
                          <a:rPr lang="en-US" altLang="zh-CN" b="1" i="1" smtClean="0">
                            <a:solidFill>
                              <a:srgbClr val="C00000"/>
                            </a:solidFill>
                            <a:latin typeface="Cambria Math" panose="02040503050406030204" pitchFamily="18" charset="0"/>
                          </a:rPr>
                          <m:t>𝒁</m:t>
                        </m:r>
                      </m:e>
                      <m:sup>
                        <m:r>
                          <a:rPr lang="en-US" altLang="zh-CN" b="1" i="1" smtClean="0">
                            <a:solidFill>
                              <a:srgbClr val="C00000"/>
                            </a:solidFill>
                            <a:latin typeface="Cambria Math" panose="02040503050406030204" pitchFamily="18" charset="0"/>
                          </a:rPr>
                          <m:t>𝟎</m:t>
                        </m:r>
                      </m:sup>
                    </m:sSup>
                    <m:r>
                      <a:rPr lang="en-US" altLang="zh-CN" b="1" i="1" smtClean="0">
                        <a:solidFill>
                          <a:srgbClr val="C00000"/>
                        </a:solidFill>
                        <a:latin typeface="Cambria Math" panose="02040503050406030204" pitchFamily="18" charset="0"/>
                        <a:ea typeface="Cambria Math" panose="02040503050406030204" pitchFamily="18" charset="0"/>
                      </a:rPr>
                      <m:t>→</m:t>
                    </m:r>
                    <m:sSub>
                      <m:sSubPr>
                        <m:ctrlPr>
                          <a:rPr lang="en-US" altLang="zh-CN" b="1" i="1" smtClean="0">
                            <a:solidFill>
                              <a:srgbClr val="C00000"/>
                            </a:solidFill>
                            <a:latin typeface="Cambria Math" panose="02040503050406030204" pitchFamily="18" charset="0"/>
                            <a:ea typeface="Cambria Math" panose="02040503050406030204" pitchFamily="18" charset="0"/>
                          </a:rPr>
                        </m:ctrlPr>
                      </m:sSubPr>
                      <m:e>
                        <m:r>
                          <a:rPr lang="zh-CN" altLang="en-US" b="1" i="1" smtClean="0">
                            <a:solidFill>
                              <a:srgbClr val="C00000"/>
                            </a:solidFill>
                            <a:latin typeface="Cambria Math" panose="02040503050406030204" pitchFamily="18" charset="0"/>
                            <a:ea typeface="Cambria Math" panose="02040503050406030204" pitchFamily="18" charset="0"/>
                          </a:rPr>
                          <m:t>𝚲</m:t>
                        </m:r>
                      </m:e>
                      <m:sub>
                        <m:r>
                          <a:rPr lang="en-US" altLang="zh-CN" b="1" i="1" smtClean="0">
                            <a:solidFill>
                              <a:srgbClr val="C00000"/>
                            </a:solidFill>
                            <a:latin typeface="Cambria Math" panose="02040503050406030204" pitchFamily="18" charset="0"/>
                            <a:ea typeface="Cambria Math" panose="02040503050406030204" pitchFamily="18" charset="0"/>
                          </a:rPr>
                          <m:t>𝒄</m:t>
                        </m:r>
                      </m:sub>
                    </m:sSub>
                    <m:r>
                      <a:rPr lang="en-US" altLang="zh-CN" b="1" i="1" smtClean="0">
                        <a:solidFill>
                          <a:srgbClr val="C00000"/>
                        </a:solidFill>
                        <a:latin typeface="Cambria Math" panose="02040503050406030204" pitchFamily="18" charset="0"/>
                        <a:ea typeface="Cambria Math" panose="02040503050406030204" pitchFamily="18" charset="0"/>
                      </a:rPr>
                      <m:t>𝑿</m:t>
                    </m:r>
                  </m:oMath>
                </a14:m>
                <a:r>
                  <a:rPr lang="en-US" altLang="zh-CN" b="1" dirty="0" smtClean="0">
                    <a:solidFill>
                      <a:srgbClr val="C00000"/>
                    </a:solidFill>
                  </a:rPr>
                  <a:t>, 1.54(33)%)</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28650" y="1446663"/>
                <a:ext cx="7886700" cy="2341566"/>
              </a:xfrm>
              <a:blipFill rotWithShape="0">
                <a:blip r:embed="rId2"/>
                <a:stretch>
                  <a:fillRect l="-1043" t="-4688"/>
                </a:stretch>
              </a:blipFill>
            </p:spPr>
            <p:txBody>
              <a:bodyPr/>
              <a:lstStyle/>
              <a:p>
                <a:r>
                  <a:rPr lang="zh-CN" altLang="en-US" dirty="0">
                    <a:noFill/>
                  </a:rPr>
                  <a:t> </a:t>
                </a:r>
              </a:p>
            </p:txBody>
          </p:sp>
        </mc:Fallback>
      </mc:AlternateContent>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18607" y="3788229"/>
            <a:ext cx="5306786" cy="2904870"/>
          </a:xfrm>
          <a:prstGeom prst="rect">
            <a:avLst/>
          </a:prstGeom>
        </p:spPr>
      </p:pic>
    </p:spTree>
    <p:extLst>
      <p:ext uri="{BB962C8B-B14F-4D97-AF65-F5344CB8AC3E}">
        <p14:creationId xmlns:p14="http://schemas.microsoft.com/office/powerpoint/2010/main" xmlns="" val="2462003565"/>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601</Words>
  <Application>Microsoft Macintosh PowerPoint</Application>
  <PresentationFormat>全屏显示(4:3)</PresentationFormat>
  <Paragraphs>112</Paragraphs>
  <Slides>27</Slides>
  <Notes>2</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CEPC上的2016年理论物理进展</vt:lpstr>
      <vt:lpstr>幻灯片 2</vt:lpstr>
      <vt:lpstr>幻灯片 3</vt:lpstr>
      <vt:lpstr>幻灯片 4</vt:lpstr>
      <vt:lpstr>幻灯片 5</vt:lpstr>
      <vt:lpstr>幻灯片 6</vt:lpstr>
      <vt:lpstr>幻灯片 7</vt:lpstr>
      <vt:lpstr>幻灯片 8</vt:lpstr>
      <vt:lpstr>Progress in lattice QCD study（by 刘朝峰）  CEPC is also a flavor factory </vt:lpstr>
      <vt:lpstr>Flavor physics and LQCD</vt:lpstr>
      <vt:lpstr> </vt:lpstr>
      <vt:lpstr> </vt:lpstr>
      <vt:lpstr> </vt:lpstr>
      <vt:lpstr>物理夸克质量点上的格点计算(正在进行)</vt:lpstr>
      <vt:lpstr> </vt:lpstr>
      <vt:lpstr> </vt:lpstr>
      <vt:lpstr>Motivations</vt:lpstr>
      <vt:lpstr>幻灯片 18</vt:lpstr>
      <vt:lpstr> </vt:lpstr>
      <vt:lpstr> </vt:lpstr>
      <vt:lpstr>Similar results from different group by 李钊，杨李林 et al.</vt:lpstr>
      <vt:lpstr>幻灯片 22</vt:lpstr>
      <vt:lpstr>幻灯片 23</vt:lpstr>
      <vt:lpstr>幻灯片 24</vt:lpstr>
      <vt:lpstr>幻灯片 25</vt:lpstr>
      <vt:lpstr>Summary and Outlook</vt:lpstr>
      <vt:lpstr>幻灯片 27</vt:lpstr>
    </vt:vector>
  </TitlesOfParts>
  <Company>IHEP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CEPC2016</dc:title>
  <dc:creator>贾宇</dc:creator>
  <cp:lastModifiedBy>Microsoft</cp:lastModifiedBy>
  <cp:revision>44</cp:revision>
  <dcterms:created xsi:type="dcterms:W3CDTF">2015-12-03T02:10:30Z</dcterms:created>
  <dcterms:modified xsi:type="dcterms:W3CDTF">2016-11-17T16:46:52Z</dcterms:modified>
</cp:coreProperties>
</file>