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78" r:id="rId2"/>
    <p:sldMasterId id="2147484122" r:id="rId3"/>
    <p:sldMasterId id="2147484328" r:id="rId4"/>
    <p:sldMasterId id="2147484346" r:id="rId5"/>
    <p:sldMasterId id="2147484358" r:id="rId6"/>
    <p:sldMasterId id="2147484360" r:id="rId7"/>
    <p:sldMasterId id="2147484368" r:id="rId8"/>
    <p:sldMasterId id="2147484398" r:id="rId9"/>
    <p:sldMasterId id="2147484410" r:id="rId10"/>
    <p:sldMasterId id="2147484422" r:id="rId11"/>
    <p:sldMasterId id="2147484434" r:id="rId12"/>
    <p:sldMasterId id="2147484448" r:id="rId13"/>
    <p:sldMasterId id="2147484461" r:id="rId14"/>
    <p:sldMasterId id="2147484473" r:id="rId15"/>
    <p:sldMasterId id="2147484479" r:id="rId16"/>
    <p:sldMasterId id="2147484495" r:id="rId17"/>
    <p:sldMasterId id="2147484507" r:id="rId18"/>
  </p:sldMasterIdLst>
  <p:notesMasterIdLst>
    <p:notesMasterId r:id="rId62"/>
  </p:notesMasterIdLst>
  <p:sldIdLst>
    <p:sldId id="270" r:id="rId19"/>
    <p:sldId id="540" r:id="rId20"/>
    <p:sldId id="541" r:id="rId21"/>
    <p:sldId id="542" r:id="rId22"/>
    <p:sldId id="543" r:id="rId23"/>
    <p:sldId id="544" r:id="rId24"/>
    <p:sldId id="572" r:id="rId25"/>
    <p:sldId id="573" r:id="rId26"/>
    <p:sldId id="574" r:id="rId27"/>
    <p:sldId id="548" r:id="rId28"/>
    <p:sldId id="562" r:id="rId29"/>
    <p:sldId id="557" r:id="rId30"/>
    <p:sldId id="558" r:id="rId31"/>
    <p:sldId id="560" r:id="rId32"/>
    <p:sldId id="570" r:id="rId33"/>
    <p:sldId id="559" r:id="rId34"/>
    <p:sldId id="567" r:id="rId35"/>
    <p:sldId id="568" r:id="rId36"/>
    <p:sldId id="569" r:id="rId37"/>
    <p:sldId id="563" r:id="rId38"/>
    <p:sldId id="561" r:id="rId39"/>
    <p:sldId id="550" r:id="rId40"/>
    <p:sldId id="551" r:id="rId41"/>
    <p:sldId id="554" r:id="rId42"/>
    <p:sldId id="552" r:id="rId43"/>
    <p:sldId id="553" r:id="rId44"/>
    <p:sldId id="545" r:id="rId45"/>
    <p:sldId id="546" r:id="rId46"/>
    <p:sldId id="547" r:id="rId47"/>
    <p:sldId id="549" r:id="rId48"/>
    <p:sldId id="556" r:id="rId49"/>
    <p:sldId id="565" r:id="rId50"/>
    <p:sldId id="566" r:id="rId51"/>
    <p:sldId id="531" r:id="rId52"/>
    <p:sldId id="532" r:id="rId53"/>
    <p:sldId id="571" r:id="rId54"/>
    <p:sldId id="508" r:id="rId55"/>
    <p:sldId id="517" r:id="rId56"/>
    <p:sldId id="518" r:id="rId57"/>
    <p:sldId id="519" r:id="rId58"/>
    <p:sldId id="520" r:id="rId59"/>
    <p:sldId id="522" r:id="rId60"/>
    <p:sldId id="52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B7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69" autoAdjust="0"/>
    <p:restoredTop sz="94660"/>
  </p:normalViewPr>
  <p:slideViewPr>
    <p:cSldViewPr>
      <p:cViewPr varScale="1">
        <p:scale>
          <a:sx n="73" d="100"/>
          <a:sy n="73" d="100"/>
        </p:scale>
        <p:origin x="398" y="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ou\Desktop\Chou_driveC\misc\China\CEPC\CEPC%20cost%20references\CEPC%20power%20consump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Sheet1!$C$2:$C$9</c:f>
              <c:strCache>
                <c:ptCount val="8"/>
                <c:pt idx="0">
                  <c:v>Linac &amp; transport lines</c:v>
                </c:pt>
                <c:pt idx="1">
                  <c:v>Booster</c:v>
                </c:pt>
                <c:pt idx="2">
                  <c:v>Magnet</c:v>
                </c:pt>
                <c:pt idx="3">
                  <c:v>SRF</c:v>
                </c:pt>
                <c:pt idx="4">
                  <c:v>Cryogenics</c:v>
                </c:pt>
                <c:pt idx="5">
                  <c:v>Regular electricity</c:v>
                </c:pt>
                <c:pt idx="6">
                  <c:v>Utilities</c:v>
                </c:pt>
                <c:pt idx="7">
                  <c:v>Detectors</c:v>
                </c:pt>
              </c:strCache>
            </c:strRef>
          </c:cat>
          <c:val>
            <c:numRef>
              <c:f>Sheet1!$D$2:$D$9</c:f>
              <c:numCache>
                <c:formatCode>General</c:formatCode>
                <c:ptCount val="8"/>
                <c:pt idx="0">
                  <c:v>10</c:v>
                </c:pt>
                <c:pt idx="1">
                  <c:v>43</c:v>
                </c:pt>
                <c:pt idx="2">
                  <c:v>75</c:v>
                </c:pt>
                <c:pt idx="3">
                  <c:v>220</c:v>
                </c:pt>
                <c:pt idx="4">
                  <c:v>25</c:v>
                </c:pt>
                <c:pt idx="5">
                  <c:v>30</c:v>
                </c:pt>
                <c:pt idx="6">
                  <c:v>45</c:v>
                </c:pt>
                <c:pt idx="7">
                  <c:v>15</c:v>
                </c:pt>
              </c:numCache>
            </c:numRef>
          </c:val>
          <c:extLst>
            <c:ext xmlns:c16="http://schemas.microsoft.com/office/drawing/2014/chart" uri="{C3380CC4-5D6E-409C-BE32-E72D297353CC}">
              <c16:uniqueId val="{00000000-C7B0-49F4-8A8C-B5621F71F405}"/>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9E7F85-B32A-4CA9-9320-15D31B124260}" type="datetimeFigureOut">
              <a:rPr lang="en-US" smtClean="0"/>
              <a:t>11/17/2016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06F3D-0C12-4BB2-9B33-E700C28ED4E1}" type="slidenum">
              <a:rPr lang="en-US" smtClean="0"/>
              <a:t>‹#›</a:t>
            </a:fld>
            <a:endParaRPr lang="en-US"/>
          </a:p>
        </p:txBody>
      </p:sp>
    </p:spTree>
    <p:extLst>
      <p:ext uri="{BB962C8B-B14F-4D97-AF65-F5344CB8AC3E}">
        <p14:creationId xmlns:p14="http://schemas.microsoft.com/office/powerpoint/2010/main" val="272920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1006F3D-0C12-4BB2-9B33-E700C28ED4E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3630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1006F3D-0C12-4BB2-9B33-E700C28ED4E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0072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F61B4B1-486D-450C-B126-2FDD8EBCB24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7539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5604DCD-C511-4B12-9DBB-AC80DD19A492}"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3223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クライストロン電源は既存の構成を出来るだけ保持する方式を考える。下図は</a:t>
            </a:r>
            <a:r>
              <a:rPr lang="en-US" altLang="ja-JP" dirty="0" err="1"/>
              <a:t>Vk</a:t>
            </a:r>
            <a:r>
              <a:rPr lang="ja-JP" altLang="en-US" dirty="0"/>
              <a:t>と</a:t>
            </a:r>
            <a:r>
              <a:rPr lang="en-US" altLang="ja-JP" dirty="0" err="1"/>
              <a:t>Vc</a:t>
            </a:r>
            <a:r>
              <a:rPr lang="ja-JP" altLang="en-US" dirty="0"/>
              <a:t>を直列にする「</a:t>
            </a:r>
            <a:r>
              <a:rPr lang="en-US" altLang="ja-JP" dirty="0"/>
              <a:t>Power=(</a:t>
            </a:r>
            <a:r>
              <a:rPr lang="en-US" altLang="ja-JP" dirty="0" err="1"/>
              <a:t>Vk+Vc</a:t>
            </a:r>
            <a:r>
              <a:rPr lang="en-US" altLang="ja-JP" dirty="0"/>
              <a:t>)</a:t>
            </a:r>
            <a:r>
              <a:rPr lang="ja-JP" altLang="en-US" dirty="0"/>
              <a:t>*</a:t>
            </a:r>
            <a:r>
              <a:rPr lang="en-US" altLang="ja-JP" dirty="0" err="1"/>
              <a:t>Ib</a:t>
            </a:r>
            <a:r>
              <a:rPr lang="ja-JP" altLang="en-US" dirty="0"/>
              <a:t>」が、</a:t>
            </a:r>
            <a:endParaRPr lang="en-US" altLang="ja-JP" dirty="0"/>
          </a:p>
          <a:p>
            <a:r>
              <a:rPr lang="ja-JP" altLang="en-US" dirty="0"/>
              <a:t>後述する並列「</a:t>
            </a:r>
            <a:r>
              <a:rPr lang="en-US" altLang="ja-JP" dirty="0"/>
              <a:t>Power=</a:t>
            </a:r>
            <a:r>
              <a:rPr lang="en-US" altLang="ja-JP" dirty="0" err="1"/>
              <a:t>Vk</a:t>
            </a:r>
            <a:r>
              <a:rPr lang="ja-JP" altLang="en-US" dirty="0"/>
              <a:t>*</a:t>
            </a:r>
            <a:r>
              <a:rPr lang="en-US" altLang="ja-JP" dirty="0"/>
              <a:t>(</a:t>
            </a:r>
            <a:r>
              <a:rPr lang="en-US" altLang="ja-JP" dirty="0" err="1"/>
              <a:t>Ik+Ic</a:t>
            </a:r>
            <a:r>
              <a:rPr lang="en-US" altLang="ja-JP" dirty="0"/>
              <a:t>)</a:t>
            </a:r>
            <a:r>
              <a:rPr lang="ja-JP" altLang="en-US" dirty="0"/>
              <a:t>」または、</a:t>
            </a:r>
            <a:r>
              <a:rPr lang="en-US" altLang="ja-JP" dirty="0"/>
              <a:t>6.6kV</a:t>
            </a:r>
            <a:r>
              <a:rPr lang="ja-JP" altLang="en-US" dirty="0"/>
              <a:t>交流へ変換し既存電源の入力とする方式を考えている</a:t>
            </a:r>
            <a:r>
              <a:rPr lang="en-US" altLang="ja-JP" dirty="0"/>
              <a:t>(</a:t>
            </a:r>
            <a:r>
              <a:rPr lang="ja-JP" altLang="en-US" dirty="0"/>
              <a:t>詳細検討未だ</a:t>
            </a:r>
            <a:r>
              <a:rPr lang="en-US" altLang="ja-JP" dirty="0"/>
              <a:t>)</a:t>
            </a:r>
            <a:r>
              <a:rPr lang="ja-JP" altLang="en-US" dirty="0" err="1"/>
              <a:t>。</a:t>
            </a:r>
            <a:endParaRPr lang="en-GB" dirty="0"/>
          </a:p>
        </p:txBody>
      </p:sp>
      <p:sp>
        <p:nvSpPr>
          <p:cNvPr id="4" name="スライド番号プレースホルダ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E2A7392-8B34-4253-BFBF-1B2293A15229}"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1613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GB"/>
          </a:p>
        </p:txBody>
      </p:sp>
      <p:sp>
        <p:nvSpPr>
          <p:cNvPr id="4" name="スライド番号プレースホルダ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E2A7392-8B34-4253-BFBF-1B2293A15229}"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632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3651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4456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8670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25"/>
          <p:cNvGrpSpPr>
            <a:grpSpLocks/>
          </p:cNvGrpSpPr>
          <p:nvPr/>
        </p:nvGrpSpPr>
        <p:grpSpPr bwMode="auto">
          <a:xfrm>
            <a:off x="4" y="68273"/>
            <a:ext cx="8678863" cy="6713537"/>
            <a:chOff x="0" y="43"/>
            <a:chExt cx="5467" cy="4229"/>
          </a:xfrm>
        </p:grpSpPr>
        <p:sp>
          <p:nvSpPr>
            <p:cNvPr id="5" name="Rectangle 217"/>
            <p:cNvSpPr>
              <a:spLocks noChangeArrowheads="1"/>
            </p:cNvSpPr>
            <p:nvPr userDrawn="1"/>
          </p:nvSpPr>
          <p:spPr bwMode="auto">
            <a:xfrm>
              <a:off x="692" y="494"/>
              <a:ext cx="4775" cy="936"/>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grpSp>
          <p:nvGrpSpPr>
            <p:cNvPr id="3" name="Group 324"/>
            <p:cNvGrpSpPr>
              <a:grpSpLocks/>
            </p:cNvGrpSpPr>
            <p:nvPr userDrawn="1"/>
          </p:nvGrpSpPr>
          <p:grpSpPr bwMode="auto">
            <a:xfrm>
              <a:off x="0" y="43"/>
              <a:ext cx="624" cy="4229"/>
              <a:chOff x="0" y="43"/>
              <a:chExt cx="624" cy="4229"/>
            </a:xfrm>
          </p:grpSpPr>
          <p:sp>
            <p:nvSpPr>
              <p:cNvPr id="7" name="Line 224"/>
              <p:cNvSpPr>
                <a:spLocks noChangeShapeType="1"/>
              </p:cNvSpPr>
              <p:nvPr userDrawn="1"/>
            </p:nvSpPr>
            <p:spPr bwMode="auto">
              <a:xfrm>
                <a:off x="0" y="420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 name="Line 225"/>
              <p:cNvSpPr>
                <a:spLocks noChangeShapeType="1"/>
              </p:cNvSpPr>
              <p:nvPr userDrawn="1"/>
            </p:nvSpPr>
            <p:spPr bwMode="auto">
              <a:xfrm>
                <a:off x="0" y="423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 name="Line 226"/>
              <p:cNvSpPr>
                <a:spLocks noChangeShapeType="1"/>
              </p:cNvSpPr>
              <p:nvPr userDrawn="1"/>
            </p:nvSpPr>
            <p:spPr bwMode="auto">
              <a:xfrm>
                <a:off x="0" y="4272"/>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 name="Line 227"/>
              <p:cNvSpPr>
                <a:spLocks noChangeShapeType="1"/>
              </p:cNvSpPr>
              <p:nvPr userDrawn="1"/>
            </p:nvSpPr>
            <p:spPr bwMode="auto">
              <a:xfrm>
                <a:off x="0" y="4113"/>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 name="Line 228"/>
              <p:cNvSpPr>
                <a:spLocks noChangeShapeType="1"/>
              </p:cNvSpPr>
              <p:nvPr userDrawn="1"/>
            </p:nvSpPr>
            <p:spPr bwMode="auto">
              <a:xfrm>
                <a:off x="0" y="4065"/>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2" name="Line 229"/>
              <p:cNvSpPr>
                <a:spLocks noChangeShapeType="1"/>
              </p:cNvSpPr>
              <p:nvPr userDrawn="1"/>
            </p:nvSpPr>
            <p:spPr bwMode="auto">
              <a:xfrm>
                <a:off x="0" y="4158"/>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3" name="Line 230"/>
              <p:cNvSpPr>
                <a:spLocks noChangeShapeType="1"/>
              </p:cNvSpPr>
              <p:nvPr userDrawn="1"/>
            </p:nvSpPr>
            <p:spPr bwMode="auto">
              <a:xfrm>
                <a:off x="0" y="366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4" name="Line 231"/>
              <p:cNvSpPr>
                <a:spLocks noChangeShapeType="1"/>
              </p:cNvSpPr>
              <p:nvPr userDrawn="1"/>
            </p:nvSpPr>
            <p:spPr bwMode="auto">
              <a:xfrm>
                <a:off x="0" y="363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5" name="Line 232"/>
              <p:cNvSpPr>
                <a:spLocks noChangeShapeType="1"/>
              </p:cNvSpPr>
              <p:nvPr userDrawn="1"/>
            </p:nvSpPr>
            <p:spPr bwMode="auto">
              <a:xfrm>
                <a:off x="0" y="4020"/>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6" name="Line 233"/>
              <p:cNvSpPr>
                <a:spLocks noChangeShapeType="1"/>
              </p:cNvSpPr>
              <p:nvPr userDrawn="1"/>
            </p:nvSpPr>
            <p:spPr bwMode="auto">
              <a:xfrm>
                <a:off x="0" y="389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7" name="Line 234"/>
              <p:cNvSpPr>
                <a:spLocks noChangeShapeType="1"/>
              </p:cNvSpPr>
              <p:nvPr userDrawn="1"/>
            </p:nvSpPr>
            <p:spPr bwMode="auto">
              <a:xfrm>
                <a:off x="0" y="3813"/>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8" name="Line 235"/>
              <p:cNvSpPr>
                <a:spLocks noChangeShapeType="1"/>
              </p:cNvSpPr>
              <p:nvPr userDrawn="1"/>
            </p:nvSpPr>
            <p:spPr bwMode="auto">
              <a:xfrm>
                <a:off x="0" y="3999"/>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9" name="Line 236"/>
              <p:cNvSpPr>
                <a:spLocks noChangeShapeType="1"/>
              </p:cNvSpPr>
              <p:nvPr userDrawn="1"/>
            </p:nvSpPr>
            <p:spPr bwMode="auto">
              <a:xfrm>
                <a:off x="0" y="3687"/>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0" name="Line 237"/>
              <p:cNvSpPr>
                <a:spLocks noChangeShapeType="1"/>
              </p:cNvSpPr>
              <p:nvPr userDrawn="1"/>
            </p:nvSpPr>
            <p:spPr bwMode="auto">
              <a:xfrm>
                <a:off x="0" y="374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1" name="Line 238"/>
              <p:cNvSpPr>
                <a:spLocks noChangeShapeType="1"/>
              </p:cNvSpPr>
              <p:nvPr userDrawn="1"/>
            </p:nvSpPr>
            <p:spPr bwMode="auto">
              <a:xfrm>
                <a:off x="0" y="393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2" name="Line 239"/>
              <p:cNvSpPr>
                <a:spLocks noChangeShapeType="1"/>
              </p:cNvSpPr>
              <p:nvPr userDrawn="1"/>
            </p:nvSpPr>
            <p:spPr bwMode="auto">
              <a:xfrm>
                <a:off x="0" y="391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3" name="Line 240"/>
              <p:cNvSpPr>
                <a:spLocks noChangeShapeType="1"/>
              </p:cNvSpPr>
              <p:nvPr userDrawn="1"/>
            </p:nvSpPr>
            <p:spPr bwMode="auto">
              <a:xfrm>
                <a:off x="0" y="351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4" name="Line 241"/>
              <p:cNvSpPr>
                <a:spLocks noChangeShapeType="1"/>
              </p:cNvSpPr>
              <p:nvPr userDrawn="1"/>
            </p:nvSpPr>
            <p:spPr bwMode="auto">
              <a:xfrm>
                <a:off x="0" y="354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5" name="Line 242"/>
              <p:cNvSpPr>
                <a:spLocks noChangeShapeType="1"/>
              </p:cNvSpPr>
              <p:nvPr userDrawn="1"/>
            </p:nvSpPr>
            <p:spPr bwMode="auto">
              <a:xfrm>
                <a:off x="0" y="357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6" name="Line 243"/>
              <p:cNvSpPr>
                <a:spLocks noChangeShapeType="1"/>
              </p:cNvSpPr>
              <p:nvPr userDrawn="1"/>
            </p:nvSpPr>
            <p:spPr bwMode="auto">
              <a:xfrm>
                <a:off x="0" y="342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7" name="Line 244"/>
              <p:cNvSpPr>
                <a:spLocks noChangeShapeType="1"/>
              </p:cNvSpPr>
              <p:nvPr userDrawn="1"/>
            </p:nvSpPr>
            <p:spPr bwMode="auto">
              <a:xfrm>
                <a:off x="0" y="3372"/>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8" name="Line 245"/>
              <p:cNvSpPr>
                <a:spLocks noChangeShapeType="1"/>
              </p:cNvSpPr>
              <p:nvPr userDrawn="1"/>
            </p:nvSpPr>
            <p:spPr bwMode="auto">
              <a:xfrm>
                <a:off x="0" y="346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29" name="Line 246"/>
              <p:cNvSpPr>
                <a:spLocks noChangeShapeType="1"/>
              </p:cNvSpPr>
              <p:nvPr userDrawn="1"/>
            </p:nvSpPr>
            <p:spPr bwMode="auto">
              <a:xfrm>
                <a:off x="0" y="297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0" name="Line 247"/>
              <p:cNvSpPr>
                <a:spLocks noChangeShapeType="1"/>
              </p:cNvSpPr>
              <p:nvPr userDrawn="1"/>
            </p:nvSpPr>
            <p:spPr bwMode="auto">
              <a:xfrm>
                <a:off x="0" y="294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1" name="Line 248"/>
              <p:cNvSpPr>
                <a:spLocks noChangeShapeType="1"/>
              </p:cNvSpPr>
              <p:nvPr userDrawn="1"/>
            </p:nvSpPr>
            <p:spPr bwMode="auto">
              <a:xfrm>
                <a:off x="0" y="332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2" name="Line 249"/>
              <p:cNvSpPr>
                <a:spLocks noChangeShapeType="1"/>
              </p:cNvSpPr>
              <p:nvPr userDrawn="1"/>
            </p:nvSpPr>
            <p:spPr bwMode="auto">
              <a:xfrm>
                <a:off x="0" y="320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3" name="Line 250"/>
              <p:cNvSpPr>
                <a:spLocks noChangeShapeType="1"/>
              </p:cNvSpPr>
              <p:nvPr userDrawn="1"/>
            </p:nvSpPr>
            <p:spPr bwMode="auto">
              <a:xfrm>
                <a:off x="0" y="312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4" name="Line 251"/>
              <p:cNvSpPr>
                <a:spLocks noChangeShapeType="1"/>
              </p:cNvSpPr>
              <p:nvPr userDrawn="1"/>
            </p:nvSpPr>
            <p:spPr bwMode="auto">
              <a:xfrm>
                <a:off x="0" y="330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5" name="Line 252"/>
              <p:cNvSpPr>
                <a:spLocks noChangeShapeType="1"/>
              </p:cNvSpPr>
              <p:nvPr userDrawn="1"/>
            </p:nvSpPr>
            <p:spPr bwMode="auto">
              <a:xfrm>
                <a:off x="0" y="299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6" name="Line 253"/>
              <p:cNvSpPr>
                <a:spLocks noChangeShapeType="1"/>
              </p:cNvSpPr>
              <p:nvPr userDrawn="1"/>
            </p:nvSpPr>
            <p:spPr bwMode="auto">
              <a:xfrm>
                <a:off x="0" y="304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7" name="Line 254"/>
              <p:cNvSpPr>
                <a:spLocks noChangeShapeType="1"/>
              </p:cNvSpPr>
              <p:nvPr userDrawn="1"/>
            </p:nvSpPr>
            <p:spPr bwMode="auto">
              <a:xfrm>
                <a:off x="0" y="324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8" name="Line 255"/>
              <p:cNvSpPr>
                <a:spLocks noChangeShapeType="1"/>
              </p:cNvSpPr>
              <p:nvPr userDrawn="1"/>
            </p:nvSpPr>
            <p:spPr bwMode="auto">
              <a:xfrm>
                <a:off x="0" y="322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39" name="Line 256"/>
              <p:cNvSpPr>
                <a:spLocks noChangeShapeType="1"/>
              </p:cNvSpPr>
              <p:nvPr userDrawn="1"/>
            </p:nvSpPr>
            <p:spPr bwMode="auto">
              <a:xfrm>
                <a:off x="0" y="283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0" name="Line 257"/>
              <p:cNvSpPr>
                <a:spLocks noChangeShapeType="1"/>
              </p:cNvSpPr>
              <p:nvPr userDrawn="1"/>
            </p:nvSpPr>
            <p:spPr bwMode="auto">
              <a:xfrm>
                <a:off x="0" y="275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1" name="Line 258"/>
              <p:cNvSpPr>
                <a:spLocks noChangeShapeType="1"/>
              </p:cNvSpPr>
              <p:nvPr userDrawn="1"/>
            </p:nvSpPr>
            <p:spPr bwMode="auto">
              <a:xfrm>
                <a:off x="0" y="267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2" name="Line 259"/>
              <p:cNvSpPr>
                <a:spLocks noChangeShapeType="1"/>
              </p:cNvSpPr>
              <p:nvPr userDrawn="1"/>
            </p:nvSpPr>
            <p:spPr bwMode="auto">
              <a:xfrm>
                <a:off x="0" y="287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3" name="Line 260"/>
              <p:cNvSpPr>
                <a:spLocks noChangeShapeType="1"/>
              </p:cNvSpPr>
              <p:nvPr userDrawn="1"/>
            </p:nvSpPr>
            <p:spPr bwMode="auto">
              <a:xfrm>
                <a:off x="0" y="285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4" name="Line 261"/>
              <p:cNvSpPr>
                <a:spLocks noChangeShapeType="1"/>
              </p:cNvSpPr>
              <p:nvPr userDrawn="1"/>
            </p:nvSpPr>
            <p:spPr bwMode="auto">
              <a:xfrm>
                <a:off x="0" y="2554"/>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5" name="Line 262"/>
              <p:cNvSpPr>
                <a:spLocks noChangeShapeType="1"/>
              </p:cNvSpPr>
              <p:nvPr userDrawn="1"/>
            </p:nvSpPr>
            <p:spPr bwMode="auto">
              <a:xfrm>
                <a:off x="0" y="2590"/>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6" name="Line 263"/>
              <p:cNvSpPr>
                <a:spLocks noChangeShapeType="1"/>
              </p:cNvSpPr>
              <p:nvPr userDrawn="1"/>
            </p:nvSpPr>
            <p:spPr bwMode="auto">
              <a:xfrm>
                <a:off x="0" y="2623"/>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7" name="Line 264"/>
              <p:cNvSpPr>
                <a:spLocks noChangeShapeType="1"/>
              </p:cNvSpPr>
              <p:nvPr userDrawn="1"/>
            </p:nvSpPr>
            <p:spPr bwMode="auto">
              <a:xfrm>
                <a:off x="0" y="246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8" name="Line 265"/>
              <p:cNvSpPr>
                <a:spLocks noChangeShapeType="1"/>
              </p:cNvSpPr>
              <p:nvPr userDrawn="1"/>
            </p:nvSpPr>
            <p:spPr bwMode="auto">
              <a:xfrm>
                <a:off x="0" y="2416"/>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49" name="Line 266"/>
              <p:cNvSpPr>
                <a:spLocks noChangeShapeType="1"/>
              </p:cNvSpPr>
              <p:nvPr userDrawn="1"/>
            </p:nvSpPr>
            <p:spPr bwMode="auto">
              <a:xfrm>
                <a:off x="0" y="250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0" name="Line 267"/>
              <p:cNvSpPr>
                <a:spLocks noChangeShapeType="1"/>
              </p:cNvSpPr>
              <p:nvPr userDrawn="1"/>
            </p:nvSpPr>
            <p:spPr bwMode="auto">
              <a:xfrm>
                <a:off x="0" y="2371"/>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1" name="Line 268"/>
              <p:cNvSpPr>
                <a:spLocks noChangeShapeType="1"/>
              </p:cNvSpPr>
              <p:nvPr userDrawn="1"/>
            </p:nvSpPr>
            <p:spPr bwMode="auto">
              <a:xfrm>
                <a:off x="0" y="2245"/>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2" name="Line 269"/>
              <p:cNvSpPr>
                <a:spLocks noChangeShapeType="1"/>
              </p:cNvSpPr>
              <p:nvPr userDrawn="1"/>
            </p:nvSpPr>
            <p:spPr bwMode="auto">
              <a:xfrm>
                <a:off x="0" y="235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3" name="Line 270"/>
              <p:cNvSpPr>
                <a:spLocks noChangeShapeType="1"/>
              </p:cNvSpPr>
              <p:nvPr userDrawn="1"/>
            </p:nvSpPr>
            <p:spPr bwMode="auto">
              <a:xfrm>
                <a:off x="0" y="2290"/>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4" name="Line 271"/>
              <p:cNvSpPr>
                <a:spLocks noChangeShapeType="1"/>
              </p:cNvSpPr>
              <p:nvPr userDrawn="1"/>
            </p:nvSpPr>
            <p:spPr bwMode="auto">
              <a:xfrm>
                <a:off x="0" y="2269"/>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5" name="Line 272"/>
              <p:cNvSpPr>
                <a:spLocks noChangeShapeType="1"/>
              </p:cNvSpPr>
              <p:nvPr userDrawn="1"/>
            </p:nvSpPr>
            <p:spPr bwMode="auto">
              <a:xfrm>
                <a:off x="0" y="213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6" name="Line 273"/>
              <p:cNvSpPr>
                <a:spLocks noChangeShapeType="1"/>
              </p:cNvSpPr>
              <p:nvPr userDrawn="1"/>
            </p:nvSpPr>
            <p:spPr bwMode="auto">
              <a:xfrm>
                <a:off x="0" y="216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7" name="Line 274"/>
              <p:cNvSpPr>
                <a:spLocks noChangeShapeType="1"/>
              </p:cNvSpPr>
              <p:nvPr userDrawn="1"/>
            </p:nvSpPr>
            <p:spPr bwMode="auto">
              <a:xfrm>
                <a:off x="0" y="219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8" name="Line 275"/>
              <p:cNvSpPr>
                <a:spLocks noChangeShapeType="1"/>
              </p:cNvSpPr>
              <p:nvPr userDrawn="1"/>
            </p:nvSpPr>
            <p:spPr bwMode="auto">
              <a:xfrm>
                <a:off x="0" y="204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59" name="Line 276"/>
              <p:cNvSpPr>
                <a:spLocks noChangeShapeType="1"/>
              </p:cNvSpPr>
              <p:nvPr userDrawn="1"/>
            </p:nvSpPr>
            <p:spPr bwMode="auto">
              <a:xfrm>
                <a:off x="0" y="1992"/>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0" name="Line 277"/>
              <p:cNvSpPr>
                <a:spLocks noChangeShapeType="1"/>
              </p:cNvSpPr>
              <p:nvPr userDrawn="1"/>
            </p:nvSpPr>
            <p:spPr bwMode="auto">
              <a:xfrm>
                <a:off x="0" y="208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1" name="Line 278"/>
              <p:cNvSpPr>
                <a:spLocks noChangeShapeType="1"/>
              </p:cNvSpPr>
              <p:nvPr userDrawn="1"/>
            </p:nvSpPr>
            <p:spPr bwMode="auto">
              <a:xfrm>
                <a:off x="0" y="159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2" name="Line 279"/>
              <p:cNvSpPr>
                <a:spLocks noChangeShapeType="1"/>
              </p:cNvSpPr>
              <p:nvPr userDrawn="1"/>
            </p:nvSpPr>
            <p:spPr bwMode="auto">
              <a:xfrm>
                <a:off x="0" y="156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3" name="Line 280"/>
              <p:cNvSpPr>
                <a:spLocks noChangeShapeType="1"/>
              </p:cNvSpPr>
              <p:nvPr userDrawn="1"/>
            </p:nvSpPr>
            <p:spPr bwMode="auto">
              <a:xfrm>
                <a:off x="0" y="194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4" name="Line 281"/>
              <p:cNvSpPr>
                <a:spLocks noChangeShapeType="1"/>
              </p:cNvSpPr>
              <p:nvPr userDrawn="1"/>
            </p:nvSpPr>
            <p:spPr bwMode="auto">
              <a:xfrm>
                <a:off x="0" y="182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5" name="Line 282"/>
              <p:cNvSpPr>
                <a:spLocks noChangeShapeType="1"/>
              </p:cNvSpPr>
              <p:nvPr userDrawn="1"/>
            </p:nvSpPr>
            <p:spPr bwMode="auto">
              <a:xfrm>
                <a:off x="0" y="174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6" name="Line 283"/>
              <p:cNvSpPr>
                <a:spLocks noChangeShapeType="1"/>
              </p:cNvSpPr>
              <p:nvPr userDrawn="1"/>
            </p:nvSpPr>
            <p:spPr bwMode="auto">
              <a:xfrm>
                <a:off x="0" y="192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7" name="Line 284"/>
              <p:cNvSpPr>
                <a:spLocks noChangeShapeType="1"/>
              </p:cNvSpPr>
              <p:nvPr userDrawn="1"/>
            </p:nvSpPr>
            <p:spPr bwMode="auto">
              <a:xfrm>
                <a:off x="0" y="161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8" name="Line 285"/>
              <p:cNvSpPr>
                <a:spLocks noChangeShapeType="1"/>
              </p:cNvSpPr>
              <p:nvPr userDrawn="1"/>
            </p:nvSpPr>
            <p:spPr bwMode="auto">
              <a:xfrm>
                <a:off x="0" y="166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69" name="Line 286"/>
              <p:cNvSpPr>
                <a:spLocks noChangeShapeType="1"/>
              </p:cNvSpPr>
              <p:nvPr userDrawn="1"/>
            </p:nvSpPr>
            <p:spPr bwMode="auto">
              <a:xfrm>
                <a:off x="0" y="186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0" name="Line 287"/>
              <p:cNvSpPr>
                <a:spLocks noChangeShapeType="1"/>
              </p:cNvSpPr>
              <p:nvPr userDrawn="1"/>
            </p:nvSpPr>
            <p:spPr bwMode="auto">
              <a:xfrm>
                <a:off x="0" y="184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1" name="Line 288"/>
              <p:cNvSpPr>
                <a:spLocks noChangeShapeType="1"/>
              </p:cNvSpPr>
              <p:nvPr userDrawn="1"/>
            </p:nvSpPr>
            <p:spPr bwMode="auto">
              <a:xfrm>
                <a:off x="0" y="1437"/>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2" name="Line 289"/>
              <p:cNvSpPr>
                <a:spLocks noChangeShapeType="1"/>
              </p:cNvSpPr>
              <p:nvPr userDrawn="1"/>
            </p:nvSpPr>
            <p:spPr bwMode="auto">
              <a:xfrm>
                <a:off x="0" y="1473"/>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3" name="Line 290"/>
              <p:cNvSpPr>
                <a:spLocks noChangeShapeType="1"/>
              </p:cNvSpPr>
              <p:nvPr userDrawn="1"/>
            </p:nvSpPr>
            <p:spPr bwMode="auto">
              <a:xfrm>
                <a:off x="0" y="150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4" name="Line 291"/>
              <p:cNvSpPr>
                <a:spLocks noChangeShapeType="1"/>
              </p:cNvSpPr>
              <p:nvPr userDrawn="1"/>
            </p:nvSpPr>
            <p:spPr bwMode="auto">
              <a:xfrm>
                <a:off x="0" y="1347"/>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5" name="Line 292"/>
              <p:cNvSpPr>
                <a:spLocks noChangeShapeType="1"/>
              </p:cNvSpPr>
              <p:nvPr userDrawn="1"/>
            </p:nvSpPr>
            <p:spPr bwMode="auto">
              <a:xfrm>
                <a:off x="0" y="1392"/>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6" name="Line 293"/>
              <p:cNvSpPr>
                <a:spLocks noChangeShapeType="1"/>
              </p:cNvSpPr>
              <p:nvPr userDrawn="1"/>
            </p:nvSpPr>
            <p:spPr bwMode="auto">
              <a:xfrm>
                <a:off x="0" y="101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7" name="Line 294"/>
              <p:cNvSpPr>
                <a:spLocks noChangeShapeType="1"/>
              </p:cNvSpPr>
              <p:nvPr userDrawn="1"/>
            </p:nvSpPr>
            <p:spPr bwMode="auto">
              <a:xfrm>
                <a:off x="0" y="98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8" name="Line 295"/>
              <p:cNvSpPr>
                <a:spLocks noChangeShapeType="1"/>
              </p:cNvSpPr>
              <p:nvPr userDrawn="1"/>
            </p:nvSpPr>
            <p:spPr bwMode="auto">
              <a:xfrm>
                <a:off x="0" y="124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79" name="Line 296"/>
              <p:cNvSpPr>
                <a:spLocks noChangeShapeType="1"/>
              </p:cNvSpPr>
              <p:nvPr userDrawn="1"/>
            </p:nvSpPr>
            <p:spPr bwMode="auto">
              <a:xfrm>
                <a:off x="0" y="1163"/>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0" name="Line 297"/>
              <p:cNvSpPr>
                <a:spLocks noChangeShapeType="1"/>
              </p:cNvSpPr>
              <p:nvPr userDrawn="1"/>
            </p:nvSpPr>
            <p:spPr bwMode="auto">
              <a:xfrm>
                <a:off x="0" y="1037"/>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1" name="Line 298"/>
              <p:cNvSpPr>
                <a:spLocks noChangeShapeType="1"/>
              </p:cNvSpPr>
              <p:nvPr userDrawn="1"/>
            </p:nvSpPr>
            <p:spPr bwMode="auto">
              <a:xfrm>
                <a:off x="0" y="109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2" name="Line 299"/>
              <p:cNvSpPr>
                <a:spLocks noChangeShapeType="1"/>
              </p:cNvSpPr>
              <p:nvPr userDrawn="1"/>
            </p:nvSpPr>
            <p:spPr bwMode="auto">
              <a:xfrm>
                <a:off x="0" y="128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3" name="Line 300"/>
              <p:cNvSpPr>
                <a:spLocks noChangeShapeType="1"/>
              </p:cNvSpPr>
              <p:nvPr userDrawn="1"/>
            </p:nvSpPr>
            <p:spPr bwMode="auto">
              <a:xfrm>
                <a:off x="0" y="126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4" name="Line 301"/>
              <p:cNvSpPr>
                <a:spLocks noChangeShapeType="1"/>
              </p:cNvSpPr>
              <p:nvPr userDrawn="1"/>
            </p:nvSpPr>
            <p:spPr bwMode="auto">
              <a:xfrm>
                <a:off x="0" y="86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5" name="Line 302"/>
              <p:cNvSpPr>
                <a:spLocks noChangeShapeType="1"/>
              </p:cNvSpPr>
              <p:nvPr userDrawn="1"/>
            </p:nvSpPr>
            <p:spPr bwMode="auto">
              <a:xfrm>
                <a:off x="0" y="89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6" name="Line 303"/>
              <p:cNvSpPr>
                <a:spLocks noChangeShapeType="1"/>
              </p:cNvSpPr>
              <p:nvPr userDrawn="1"/>
            </p:nvSpPr>
            <p:spPr bwMode="auto">
              <a:xfrm>
                <a:off x="0" y="92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7" name="Line 304"/>
              <p:cNvSpPr>
                <a:spLocks noChangeShapeType="1"/>
              </p:cNvSpPr>
              <p:nvPr userDrawn="1"/>
            </p:nvSpPr>
            <p:spPr bwMode="auto">
              <a:xfrm>
                <a:off x="0" y="77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8" name="Line 305"/>
              <p:cNvSpPr>
                <a:spLocks noChangeShapeType="1"/>
              </p:cNvSpPr>
              <p:nvPr userDrawn="1"/>
            </p:nvSpPr>
            <p:spPr bwMode="auto">
              <a:xfrm>
                <a:off x="0" y="81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89" name="Line 306"/>
              <p:cNvSpPr>
                <a:spLocks noChangeShapeType="1"/>
              </p:cNvSpPr>
              <p:nvPr userDrawn="1"/>
            </p:nvSpPr>
            <p:spPr bwMode="auto">
              <a:xfrm>
                <a:off x="0" y="71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0" name="Line 307"/>
              <p:cNvSpPr>
                <a:spLocks noChangeShapeType="1"/>
              </p:cNvSpPr>
              <p:nvPr userDrawn="1"/>
            </p:nvSpPr>
            <p:spPr bwMode="auto">
              <a:xfrm>
                <a:off x="0" y="646"/>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1" name="Line 308"/>
              <p:cNvSpPr>
                <a:spLocks noChangeShapeType="1"/>
              </p:cNvSpPr>
              <p:nvPr userDrawn="1"/>
            </p:nvSpPr>
            <p:spPr bwMode="auto">
              <a:xfrm>
                <a:off x="0" y="522"/>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2" name="Line 309"/>
              <p:cNvSpPr>
                <a:spLocks noChangeShapeType="1"/>
              </p:cNvSpPr>
              <p:nvPr userDrawn="1"/>
            </p:nvSpPr>
            <p:spPr bwMode="auto">
              <a:xfrm>
                <a:off x="0" y="558"/>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3" name="Line 310"/>
              <p:cNvSpPr>
                <a:spLocks noChangeShapeType="1"/>
              </p:cNvSpPr>
              <p:nvPr userDrawn="1"/>
            </p:nvSpPr>
            <p:spPr bwMode="auto">
              <a:xfrm>
                <a:off x="0" y="591"/>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4" name="Line 311"/>
              <p:cNvSpPr>
                <a:spLocks noChangeShapeType="1"/>
              </p:cNvSpPr>
              <p:nvPr userDrawn="1"/>
            </p:nvSpPr>
            <p:spPr bwMode="auto">
              <a:xfrm>
                <a:off x="0" y="432"/>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5" name="Line 312"/>
              <p:cNvSpPr>
                <a:spLocks noChangeShapeType="1"/>
              </p:cNvSpPr>
              <p:nvPr userDrawn="1"/>
            </p:nvSpPr>
            <p:spPr bwMode="auto">
              <a:xfrm>
                <a:off x="0" y="38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6" name="Line 313"/>
              <p:cNvSpPr>
                <a:spLocks noChangeShapeType="1"/>
              </p:cNvSpPr>
              <p:nvPr userDrawn="1"/>
            </p:nvSpPr>
            <p:spPr bwMode="auto">
              <a:xfrm>
                <a:off x="0" y="47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7" name="Line 314"/>
              <p:cNvSpPr>
                <a:spLocks noChangeShapeType="1"/>
              </p:cNvSpPr>
              <p:nvPr userDrawn="1"/>
            </p:nvSpPr>
            <p:spPr bwMode="auto">
              <a:xfrm>
                <a:off x="0" y="33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8" name="Line 315"/>
              <p:cNvSpPr>
                <a:spLocks noChangeShapeType="1"/>
              </p:cNvSpPr>
              <p:nvPr userDrawn="1"/>
            </p:nvSpPr>
            <p:spPr bwMode="auto">
              <a:xfrm>
                <a:off x="0" y="31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99" name="Line 316"/>
              <p:cNvSpPr>
                <a:spLocks noChangeShapeType="1"/>
              </p:cNvSpPr>
              <p:nvPr userDrawn="1"/>
            </p:nvSpPr>
            <p:spPr bwMode="auto">
              <a:xfrm>
                <a:off x="0" y="258"/>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0" name="Line 317"/>
              <p:cNvSpPr>
                <a:spLocks noChangeShapeType="1"/>
              </p:cNvSpPr>
              <p:nvPr userDrawn="1"/>
            </p:nvSpPr>
            <p:spPr bwMode="auto">
              <a:xfrm>
                <a:off x="0" y="7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1" name="Line 318"/>
              <p:cNvSpPr>
                <a:spLocks noChangeShapeType="1"/>
              </p:cNvSpPr>
              <p:nvPr userDrawn="1"/>
            </p:nvSpPr>
            <p:spPr bwMode="auto">
              <a:xfrm>
                <a:off x="0" y="43"/>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2" name="Line 319"/>
              <p:cNvSpPr>
                <a:spLocks noChangeShapeType="1"/>
              </p:cNvSpPr>
              <p:nvPr userDrawn="1"/>
            </p:nvSpPr>
            <p:spPr bwMode="auto">
              <a:xfrm>
                <a:off x="0" y="9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3" name="Line 320"/>
              <p:cNvSpPr>
                <a:spLocks noChangeShapeType="1"/>
              </p:cNvSpPr>
              <p:nvPr userDrawn="1"/>
            </p:nvSpPr>
            <p:spPr bwMode="auto">
              <a:xfrm>
                <a:off x="0" y="145"/>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 name="Line 321"/>
              <p:cNvSpPr>
                <a:spLocks noChangeShapeType="1"/>
              </p:cNvSpPr>
              <p:nvPr userDrawn="1"/>
            </p:nvSpPr>
            <p:spPr bwMode="auto">
              <a:xfrm>
                <a:off x="0" y="202"/>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grpSp>
      </p:grpSp>
      <p:sp>
        <p:nvSpPr>
          <p:cNvPr id="105" name="Rectangle 220"/>
          <p:cNvSpPr>
            <a:spLocks noChangeArrowheads="1"/>
          </p:cNvSpPr>
          <p:nvPr/>
        </p:nvSpPr>
        <p:spPr bwMode="auto">
          <a:xfrm>
            <a:off x="3124206" y="2438400"/>
            <a:ext cx="5662613" cy="77788"/>
          </a:xfrm>
          <a:prstGeom prst="rect">
            <a:avLst/>
          </a:prstGeom>
          <a:solidFill>
            <a:schemeClr val="hlink"/>
          </a:solidFill>
          <a:ln w="9525">
            <a:noFill/>
            <a:miter lim="800000"/>
            <a:headEnd/>
            <a:tailEnd/>
          </a:ln>
        </p:spPr>
        <p:txBody>
          <a:bodyPr wrap="none" lIns="91420" tIns="45711" rIns="91420" bIns="45711" anchor="ctr"/>
          <a:lstStyle/>
          <a:p>
            <a:pPr algn="ctr" defTabSz="914210" fontAlgn="base">
              <a:spcBef>
                <a:spcPct val="0"/>
              </a:spcBef>
              <a:spcAft>
                <a:spcPct val="0"/>
              </a:spcAft>
            </a:pPr>
            <a:endParaRPr kumimoji="1" lang="en-US" sz="2400" dirty="0">
              <a:solidFill>
                <a:srgbClr val="003366"/>
              </a:solidFill>
            </a:endParaRPr>
          </a:p>
        </p:txBody>
      </p:sp>
      <p:sp>
        <p:nvSpPr>
          <p:cNvPr id="106" name="Rectangle 219"/>
          <p:cNvSpPr>
            <a:spLocks noChangeArrowheads="1"/>
          </p:cNvSpPr>
          <p:nvPr/>
        </p:nvSpPr>
        <p:spPr bwMode="auto">
          <a:xfrm>
            <a:off x="990604" y="533402"/>
            <a:ext cx="5662613" cy="77788"/>
          </a:xfrm>
          <a:prstGeom prst="rect">
            <a:avLst/>
          </a:prstGeom>
          <a:solidFill>
            <a:schemeClr val="hlink"/>
          </a:solidFill>
          <a:ln w="9525">
            <a:noFill/>
            <a:miter lim="800000"/>
            <a:headEnd/>
            <a:tailEnd/>
          </a:ln>
        </p:spPr>
        <p:txBody>
          <a:bodyPr wrap="none" lIns="91420" tIns="45711" rIns="91420" bIns="45711" anchor="ctr"/>
          <a:lstStyle/>
          <a:p>
            <a:pPr algn="ctr" defTabSz="914210" fontAlgn="base">
              <a:spcBef>
                <a:spcPct val="0"/>
              </a:spcBef>
              <a:spcAft>
                <a:spcPct val="0"/>
              </a:spcAft>
            </a:pPr>
            <a:endParaRPr kumimoji="1" lang="en-US" sz="2400" dirty="0">
              <a:solidFill>
                <a:srgbClr val="003366"/>
              </a:solidFill>
            </a:endParaRPr>
          </a:p>
        </p:txBody>
      </p:sp>
      <p:sp>
        <p:nvSpPr>
          <p:cNvPr id="3175" name="Rectangle 103"/>
          <p:cNvSpPr>
            <a:spLocks noGrp="1" noChangeArrowheads="1"/>
          </p:cNvSpPr>
          <p:nvPr>
            <p:ph type="ctrTitle"/>
          </p:nvPr>
        </p:nvSpPr>
        <p:spPr>
          <a:xfrm>
            <a:off x="1219200" y="762000"/>
            <a:ext cx="7380288" cy="1524000"/>
          </a:xfrm>
        </p:spPr>
        <p:txBody>
          <a:bodyPr/>
          <a:lstStyle>
            <a:lvl1pPr>
              <a:defRPr/>
            </a:lvl1pPr>
          </a:lstStyle>
          <a:p>
            <a:r>
              <a:rPr lang="en-US"/>
              <a:t>Click to edit Master title style</a:t>
            </a:r>
          </a:p>
        </p:txBody>
      </p:sp>
      <p:sp>
        <p:nvSpPr>
          <p:cNvPr id="3293" name="Rectangle 221"/>
          <p:cNvSpPr>
            <a:spLocks noGrp="1" noChangeArrowheads="1"/>
          </p:cNvSpPr>
          <p:nvPr>
            <p:ph type="subTitle" idx="1"/>
          </p:nvPr>
        </p:nvSpPr>
        <p:spPr>
          <a:xfrm>
            <a:off x="1566869" y="2693995"/>
            <a:ext cx="6662737" cy="2994025"/>
          </a:xfrm>
        </p:spPr>
        <p:txBody>
          <a:bodyPr/>
          <a:lstStyle>
            <a:lvl1pPr marL="0" indent="0" algn="ctr">
              <a:buFont typeface="Wingdings" pitchFamily="2" charset="2"/>
              <a:buNone/>
              <a:defRPr/>
            </a:lvl1pPr>
          </a:lstStyle>
          <a:p>
            <a:r>
              <a:rPr lang="en-US"/>
              <a:t>Click to edit Master subtitle style</a:t>
            </a:r>
          </a:p>
        </p:txBody>
      </p:sp>
      <p:sp>
        <p:nvSpPr>
          <p:cNvPr id="107" name="Rectangle 105"/>
          <p:cNvSpPr>
            <a:spLocks noGrp="1" noChangeArrowheads="1"/>
          </p:cNvSpPr>
          <p:nvPr>
            <p:ph type="dt" sz="half" idx="10"/>
          </p:nvPr>
        </p:nvSpPr>
        <p:spPr>
          <a:xfrm>
            <a:off x="1387481" y="6357938"/>
            <a:ext cx="1355725" cy="457200"/>
          </a:xfrm>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108" name="Rectangle 106"/>
          <p:cNvSpPr>
            <a:spLocks noGrp="1" noChangeArrowheads="1"/>
          </p:cNvSpPr>
          <p:nvPr>
            <p:ph type="ftr" sz="quarter" idx="11"/>
          </p:nvPr>
        </p:nvSpPr>
        <p:spPr>
          <a:xfrm>
            <a:off x="2743200" y="6357938"/>
            <a:ext cx="5105400" cy="457200"/>
          </a:xfrm>
        </p:spPr>
        <p:txBody>
          <a:bodyPr/>
          <a:lstStyle>
            <a:lvl1pPr>
              <a:defRPr/>
            </a:lvl1pPr>
          </a:lstStyle>
          <a:p>
            <a:pPr>
              <a:defRPr/>
            </a:pPr>
            <a:r>
              <a:rPr lang="en-US">
                <a:solidFill>
                  <a:srgbClr val="800000"/>
                </a:solidFill>
              </a:rPr>
              <a:t>Creative Team Meeting, Nov 18, 2016, IHEP</a:t>
            </a:r>
          </a:p>
        </p:txBody>
      </p:sp>
      <p:sp>
        <p:nvSpPr>
          <p:cNvPr id="109" name="Rectangle 107"/>
          <p:cNvSpPr>
            <a:spLocks noGrp="1" noChangeArrowheads="1"/>
          </p:cNvSpPr>
          <p:nvPr>
            <p:ph type="sldNum" sz="quarter" idx="12"/>
          </p:nvPr>
        </p:nvSpPr>
        <p:spPr>
          <a:xfrm>
            <a:off x="7924802" y="6400800"/>
            <a:ext cx="838200" cy="457200"/>
          </a:xfrm>
        </p:spPr>
        <p:txBody>
          <a:bodyPr/>
          <a:lstStyle>
            <a:lvl1pPr>
              <a:defRPr/>
            </a:lvl1pPr>
          </a:lstStyle>
          <a:p>
            <a:pPr>
              <a:defRPr/>
            </a:pPr>
            <a:fld id="{DFBDB2C9-0C31-449B-B24A-BB0E6CD4713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9924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lide(fromRight)">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utoUpdateAnimBg="0"/>
      <p:bldP spid="106" grpId="0" animBg="1"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6" name="Rectangle 6"/>
          <p:cNvSpPr>
            <a:spLocks noGrp="1" noChangeArrowheads="1"/>
          </p:cNvSpPr>
          <p:nvPr>
            <p:ph type="sldNum" sz="quarter" idx="12"/>
          </p:nvPr>
        </p:nvSpPr>
        <p:spPr>
          <a:ln/>
        </p:spPr>
        <p:txBody>
          <a:bodyPr/>
          <a:lstStyle>
            <a:lvl1pPr>
              <a:defRPr/>
            </a:lvl1pPr>
          </a:lstStyle>
          <a:p>
            <a:pPr>
              <a:defRPr/>
            </a:pPr>
            <a:fld id="{070B4FFD-CE2F-4122-AB4D-C6AF0056D36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86653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4021119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82575" y="977900"/>
            <a:ext cx="418306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18038" y="977900"/>
            <a:ext cx="418465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49186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89252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186554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732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374957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0742995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59422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0200" y="103188"/>
            <a:ext cx="2132013" cy="566737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82575" y="103188"/>
            <a:ext cx="6245225" cy="56673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89945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37501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230" y="762000"/>
            <a:ext cx="20224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9625" y="762000"/>
            <a:ext cx="5918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6" name="Rectangle 6"/>
          <p:cNvSpPr>
            <a:spLocks noGrp="1" noChangeArrowheads="1"/>
          </p:cNvSpPr>
          <p:nvPr>
            <p:ph type="sldNum" sz="quarter" idx="12"/>
          </p:nvPr>
        </p:nvSpPr>
        <p:spPr>
          <a:ln/>
        </p:spPr>
        <p:txBody>
          <a:bodyPr/>
          <a:lstStyle>
            <a:lvl1pPr>
              <a:defRPr/>
            </a:lvl1pPr>
          </a:lstStyle>
          <a:p>
            <a:pPr>
              <a:defRPr/>
            </a:pPr>
            <a:fld id="{AF97D906-5202-4C99-B649-3269924CD899}"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9643604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256184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093750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2529111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327496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12368141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2132486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16282926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9544220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40034901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109253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1" y="762000"/>
            <a:ext cx="7378700" cy="838200"/>
          </a:xfrm>
        </p:spPr>
        <p:txBody>
          <a:bodyPr/>
          <a:lstStyle/>
          <a:p>
            <a:r>
              <a:rPr lang="en-US"/>
              <a:t>Click to edit Master title style</a:t>
            </a:r>
          </a:p>
        </p:txBody>
      </p:sp>
      <p:sp>
        <p:nvSpPr>
          <p:cNvPr id="3" name="Text Placeholder 2"/>
          <p:cNvSpPr>
            <a:spLocks noGrp="1"/>
          </p:cNvSpPr>
          <p:nvPr>
            <p:ph type="body" sz="half" idx="1"/>
          </p:nvPr>
        </p:nvSpPr>
        <p:spPr>
          <a:xfrm>
            <a:off x="809626" y="2214572"/>
            <a:ext cx="7958138" cy="1863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09626" y="4230688"/>
            <a:ext cx="7958138" cy="1865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7" name="Rectangle 6"/>
          <p:cNvSpPr>
            <a:spLocks noGrp="1" noChangeArrowheads="1"/>
          </p:cNvSpPr>
          <p:nvPr>
            <p:ph type="sldNum" sz="quarter" idx="12"/>
          </p:nvPr>
        </p:nvSpPr>
        <p:spPr>
          <a:ln/>
        </p:spPr>
        <p:txBody>
          <a:bodyPr/>
          <a:lstStyle>
            <a:lvl1pPr>
              <a:defRPr/>
            </a:lvl1pPr>
          </a:lstStyle>
          <a:p>
            <a:pPr>
              <a:defRPr/>
            </a:pPr>
            <a:fld id="{F8984FD7-47BD-40BA-A756-85F4A2B2E16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278249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886200" y="0"/>
            <a:ext cx="5257800" cy="1066800"/>
          </a:xfrm>
          <a:prstGeom prst="rect">
            <a:avLst/>
          </a:prstGeom>
          <a:noFill/>
          <a:effectLst/>
          <a:scene3d>
            <a:camera prst="orthographicFront"/>
            <a:lightRig rig="glow" dir="t">
              <a:rot lat="0" lon="0" rev="6360000"/>
            </a:lightRig>
          </a:scene3d>
          <a:sp3d contourW="1000" prstMaterial="flat">
            <a:bevelT w="95250" h="101600"/>
            <a:contourClr>
              <a:schemeClr val="dk1">
                <a:satMod val="300000"/>
              </a:schemeClr>
            </a:contourClr>
          </a:sp3d>
        </p:spPr>
        <p:style>
          <a:lnRef idx="0">
            <a:schemeClr val="dk1"/>
          </a:lnRef>
          <a:fillRef idx="3">
            <a:schemeClr val="dk1"/>
          </a:fillRef>
          <a:effectRef idx="3">
            <a:schemeClr val="dk1"/>
          </a:effectRef>
          <a:fontRef idx="none"/>
        </p:style>
        <p:txBody>
          <a:bodyPr anchor="t">
            <a:normAutofit/>
          </a:bodyPr>
          <a:lstStyle>
            <a:lvl1pPr algn="r">
              <a:defRPr sz="3200">
                <a:ln>
                  <a:noFill/>
                </a:ln>
                <a:solidFill>
                  <a:srgbClr val="FFFFCC"/>
                </a:solidFill>
              </a:defRPr>
            </a:lvl1pPr>
          </a:lstStyle>
          <a:p>
            <a:r>
              <a:rPr lang="en-US" dirty="0"/>
              <a:t>Click to edit Master title style</a:t>
            </a:r>
          </a:p>
        </p:txBody>
      </p:sp>
      <p:sp>
        <p:nvSpPr>
          <p:cNvPr id="8" name="Slide Number Placeholder 5"/>
          <p:cNvSpPr txBox="1">
            <a:spLocks/>
          </p:cNvSpPr>
          <p:nvPr userDrawn="1"/>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9FF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CC"/>
                </a:solidFill>
                <a:latin typeface="+mj-lt"/>
              </a:rPr>
              <a:t> Page </a:t>
            </a:r>
            <a:fld id="{77AA60D7-E052-4FF8-8EB3-82792E6B1490}" type="slidenum">
              <a:rPr lang="en-US" smtClean="0">
                <a:solidFill>
                  <a:srgbClr val="FFFFCC"/>
                </a:solidFill>
                <a:latin typeface="+mj-lt"/>
              </a:rPr>
              <a:pPr/>
              <a:t>‹#›</a:t>
            </a:fld>
            <a:endParaRPr lang="en-US" dirty="0">
              <a:solidFill>
                <a:srgbClr val="FFFFCC"/>
              </a:solidFill>
              <a:latin typeface="+mj-lt"/>
            </a:endParaRPr>
          </a:p>
        </p:txBody>
      </p:sp>
    </p:spTree>
    <p:extLst>
      <p:ext uri="{BB962C8B-B14F-4D97-AF65-F5344CB8AC3E}">
        <p14:creationId xmlns:p14="http://schemas.microsoft.com/office/powerpoint/2010/main" val="38182764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6" name="Picture 5" descr="BNL-SMD Logo.png"/>
          <p:cNvPicPr>
            <a:picLocks noChangeAspect="1"/>
          </p:cNvPicPr>
          <p:nvPr userDrawn="1"/>
        </p:nvPicPr>
        <p:blipFill>
          <a:blip r:embed="rId2" cstate="print"/>
          <a:stretch>
            <a:fillRect/>
          </a:stretch>
        </p:blipFill>
        <p:spPr>
          <a:xfrm>
            <a:off x="17755" y="0"/>
            <a:ext cx="1465321" cy="914399"/>
          </a:xfrm>
          <a:prstGeom prst="rect">
            <a:avLst/>
          </a:prstGeom>
        </p:spPr>
      </p:pic>
      <p:sp>
        <p:nvSpPr>
          <p:cNvPr id="7" name="TextBox 6"/>
          <p:cNvSpPr txBox="1"/>
          <p:nvPr userDrawn="1"/>
        </p:nvSpPr>
        <p:spPr>
          <a:xfrm>
            <a:off x="1267484" y="603850"/>
            <a:ext cx="7876515" cy="584775"/>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1600" spc="100" baseline="0" dirty="0">
                <a:solidFill>
                  <a:srgbClr val="777777"/>
                </a:solidFill>
              </a:rPr>
              <a:t>• • • • • • • • • • • • • • • • • • • • • • • • • • • • • • • • • • • •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600" dirty="0">
              <a:solidFill>
                <a:srgbClr val="777777"/>
              </a:solidFill>
            </a:endParaRPr>
          </a:p>
        </p:txBody>
      </p:sp>
      <p:sp>
        <p:nvSpPr>
          <p:cNvPr id="9" name="Rectangle 20"/>
          <p:cNvSpPr>
            <a:spLocks noGrp="1" noChangeArrowheads="1"/>
          </p:cNvSpPr>
          <p:nvPr>
            <p:ph type="title"/>
          </p:nvPr>
        </p:nvSpPr>
        <p:spPr bwMode="auto">
          <a:xfrm>
            <a:off x="1295400" y="0"/>
            <a:ext cx="7848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defRPr sz="3600" b="1">
                <a:solidFill>
                  <a:srgbClr val="19194B"/>
                </a:solidFill>
                <a:latin typeface="Arial" panose="020B0604020202020204" pitchFamily="34" charset="0"/>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642839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412219-FB2A-A641-B831-08D5E7270941}"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32441134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412219-FB2A-A641-B831-08D5E7270941}"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1712784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12219-FB2A-A641-B831-08D5E7270941}"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42260960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412219-FB2A-A641-B831-08D5E7270941}" type="datetimeFigureOut">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1986948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412219-FB2A-A641-B831-08D5E7270941}" type="datetimeFigureOut">
              <a:rPr lang="en-US" smtClean="0"/>
              <a:t>11/17/2016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3356794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412219-FB2A-A641-B831-08D5E7270941}" type="datetimeFigureOut">
              <a:rPr lang="en-US" smtClean="0"/>
              <a:t>11/17/2016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41439032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12219-FB2A-A641-B831-08D5E7270941}" type="datetimeFigureOut">
              <a:rPr lang="en-US" smtClean="0"/>
              <a:t>11/17/2016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3834993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12219-FB2A-A641-B831-08D5E7270941}" type="datetimeFigureOut">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67334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3"/>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259632" y="3861048"/>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9083620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12219-FB2A-A641-B831-08D5E7270941}" type="datetimeFigureOut">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40584910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412219-FB2A-A641-B831-08D5E7270941}"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3571615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412219-FB2A-A641-B831-08D5E7270941}"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FFC14-FC16-E54D-8D0B-6749D690CA8C}" type="slidenum">
              <a:rPr lang="en-US" smtClean="0"/>
              <a:t>‹#›</a:t>
            </a:fld>
            <a:endParaRPr lang="en-US"/>
          </a:p>
        </p:txBody>
      </p:sp>
    </p:spTree>
    <p:extLst>
      <p:ext uri="{BB962C8B-B14F-4D97-AF65-F5344CB8AC3E}">
        <p14:creationId xmlns:p14="http://schemas.microsoft.com/office/powerpoint/2010/main" val="29742568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a:t>Click to edit Master title style</a:t>
            </a:r>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Fermilab Colloquium, 20 January 2016</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843557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520F80-D5CB-4919-B86C-48D82B478F6B}"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16220756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20F80-D5CB-4919-B86C-48D82B478F6B}"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6839859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20F80-D5CB-4919-B86C-48D82B478F6B}"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1145568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20F80-D5CB-4919-B86C-48D82B478F6B}"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1286356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520F80-D5CB-4919-B86C-48D82B478F6B}"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3276765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520F80-D5CB-4919-B86C-48D82B478F6B}"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4132619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6"/>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338933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20F80-D5CB-4919-B86C-48D82B478F6B}" type="datetimeFigureOut">
              <a:rPr lang="en-GB" smtClean="0"/>
              <a:t>17/11/2016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21066749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520F80-D5CB-4919-B86C-48D82B478F6B}"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25122032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520F80-D5CB-4919-B86C-48D82B478F6B}"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32296540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20F80-D5CB-4919-B86C-48D82B478F6B}"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441235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20F80-D5CB-4919-B86C-48D82B478F6B}"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0C40C-B41B-4BD5-8EB4-7F1A6057740B}" type="slidenum">
              <a:rPr lang="en-GB" smtClean="0"/>
              <a:t>‹#›</a:t>
            </a:fld>
            <a:endParaRPr lang="en-GB"/>
          </a:p>
        </p:txBody>
      </p:sp>
    </p:spTree>
    <p:extLst>
      <p:ext uri="{BB962C8B-B14F-4D97-AF65-F5344CB8AC3E}">
        <p14:creationId xmlns:p14="http://schemas.microsoft.com/office/powerpoint/2010/main" val="46475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000" u="sng">
                <a:solidFill>
                  <a:schemeClr val="accent1">
                    <a:lumMod val="75000"/>
                  </a:schemeClr>
                </a:solidFill>
                <a:latin typeface="Arial"/>
                <a:cs typeface="Arial"/>
              </a:defRPr>
            </a:lvl1pPr>
          </a:lstStyle>
          <a:p>
            <a:r>
              <a:rPr lang="en-US" dirty="0"/>
              <a:t>Click to edit Master title style</a:t>
            </a:r>
          </a:p>
        </p:txBody>
      </p:sp>
      <p:sp>
        <p:nvSpPr>
          <p:cNvPr id="4" name="Date Placeholder 3"/>
          <p:cNvSpPr>
            <a:spLocks noGrp="1"/>
          </p:cNvSpPr>
          <p:nvPr>
            <p:ph type="dt" sz="half" idx="10"/>
          </p:nvPr>
        </p:nvSpPr>
        <p:spPr/>
        <p:txBody>
          <a:bodyPr/>
          <a:lstStyle/>
          <a:p>
            <a:fld id="{A83D8199-1716-C44D-B7BE-191DFCC2B5D2}" type="datetimeFigureOut">
              <a:rPr lang="en-US" smtClean="0"/>
              <a:t>11/17/2016</a:t>
            </a:fld>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sp>
        <p:nvSpPr>
          <p:cNvPr id="7" name="Content Placeholder 2"/>
          <p:cNvSpPr>
            <a:spLocks noGrp="1"/>
          </p:cNvSpPr>
          <p:nvPr>
            <p:ph idx="1"/>
          </p:nvPr>
        </p:nvSpPr>
        <p:spPr>
          <a:xfrm>
            <a:off x="457200" y="1600200"/>
            <a:ext cx="8229600" cy="4525963"/>
          </a:xfrm>
          <a:prstGeom prst="rect">
            <a:avLst/>
          </a:prstGeom>
        </p:spPr>
        <p:txBody>
          <a:bodyPr/>
          <a:lstStyle>
            <a:lvl1pPr marL="173038" indent="-173038">
              <a:spcBef>
                <a:spcPts val="24"/>
              </a:spcBef>
              <a:defRPr/>
            </a:lvl1pPr>
            <a:lvl2pPr marL="342900" indent="-171450">
              <a:buClr>
                <a:schemeClr val="tx2"/>
              </a:buClr>
              <a:defRPr/>
            </a:lvl2pPr>
            <a:lvl3pPr marL="571500" indent="-171450">
              <a:tabLst/>
              <a:defRPr/>
            </a:lvl3pPr>
            <a:lvl4pPr marL="742950" indent="-171450">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9290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7" name="Footer Placeholder 4"/>
          <p:cNvSpPr txBox="1">
            <a:spLocks/>
          </p:cNvSpPr>
          <p:nvPr userDrawn="1"/>
        </p:nvSpPr>
        <p:spPr>
          <a:xfrm>
            <a:off x="3124200" y="6430654"/>
            <a:ext cx="2895600" cy="365125"/>
          </a:xfrm>
          <a:prstGeom prst="rect">
            <a:avLst/>
          </a:prstGeom>
        </p:spPr>
        <p:txBody>
          <a:bodyPr vert="horz" lIns="91440" tIns="45720" rIns="91440" bIns="4572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1200" kern="1200">
                <a:solidFill>
                  <a:srgbClr val="37609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4B9DEA-D37F-6747-A0C3-C8AC2004C2A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138554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87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5406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3D8199-1716-C44D-B7BE-191DFCC2B5D2}" type="datetimeFigureOut">
              <a:rPr lang="en-US" smtClean="0"/>
              <a:t>11/17/2016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pic>
        <p:nvPicPr>
          <p:cNvPr id="7" name="Picture 6" descr="NSLS-II Review Presentation_rev042015_ver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3114814" y="913512"/>
            <a:ext cx="5343386" cy="1211623"/>
          </a:xfrm>
          <a:effectLst>
            <a:outerShdw blurRad="50800" dist="38100" dir="2700000" algn="tl" rotWithShape="0">
              <a:prstClr val="black">
                <a:alpha val="40000"/>
              </a:prstClr>
            </a:outerShdw>
          </a:effectLst>
        </p:spPr>
        <p:txBody>
          <a:bodyPr>
            <a:normAutofit/>
          </a:bodyPr>
          <a:lstStyle>
            <a:lvl1pPr>
              <a:defRPr sz="3000" u="sng">
                <a:solidFill>
                  <a:srgbClr val="376092"/>
                </a:solidFill>
                <a:latin typeface="Arial"/>
                <a:cs typeface="Arial"/>
              </a:defRPr>
            </a:lvl1pPr>
          </a:lstStyle>
          <a:p>
            <a:pPr algn="r"/>
            <a:endParaRPr lang="en-US" sz="3300" dirty="0"/>
          </a:p>
        </p:txBody>
      </p:sp>
      <p:sp>
        <p:nvSpPr>
          <p:cNvPr id="9" name="Subtitle 2"/>
          <p:cNvSpPr>
            <a:spLocks noGrp="1"/>
          </p:cNvSpPr>
          <p:nvPr>
            <p:ph type="subTitle" idx="1"/>
          </p:nvPr>
        </p:nvSpPr>
        <p:spPr>
          <a:xfrm>
            <a:off x="2057400" y="2125135"/>
            <a:ext cx="6400800" cy="1752600"/>
          </a:xfrm>
        </p:spPr>
        <p:txBody>
          <a:bodyPr>
            <a:normAutofit/>
          </a:bodyPr>
          <a:lstStyle>
            <a:lvl1pPr marL="0" indent="0">
              <a:buNone/>
              <a:defRPr i="0">
                <a:solidFill>
                  <a:schemeClr val="tx1">
                    <a:lumMod val="50000"/>
                    <a:lumOff val="50000"/>
                  </a:schemeClr>
                </a:solidFill>
                <a:latin typeface="Arial"/>
                <a:cs typeface="Arial"/>
              </a:defRPr>
            </a:lvl1pPr>
          </a:lstStyle>
          <a:p>
            <a:pPr algn="r"/>
            <a:endParaRPr lang="en-US" sz="2400" i="1" dirty="0"/>
          </a:p>
        </p:txBody>
      </p:sp>
    </p:spTree>
    <p:extLst>
      <p:ext uri="{BB962C8B-B14F-4D97-AF65-F5344CB8AC3E}">
        <p14:creationId xmlns:p14="http://schemas.microsoft.com/office/powerpoint/2010/main" val="376959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8"/>
            <a:ext cx="77724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517136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1131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52171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80956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665918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448795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95252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12496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844008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383084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64929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9558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864682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8229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3938588"/>
            <a:ext cx="8229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0A50EAF5-85C7-AF40-8DFC-4CD91D1F2D35}" type="slidenum">
              <a:rPr lang="en-US" altLang="ja-JP">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73061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685800" y="6248400"/>
            <a:ext cx="1905000" cy="45720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a:xfrm>
            <a:off x="3124200" y="6248400"/>
            <a:ext cx="2895600" cy="457200"/>
          </a:xfrm>
        </p:spPr>
        <p:txBody>
          <a:bodyPr/>
          <a:lstStyle>
            <a:lvl1pPr>
              <a:defRPr/>
            </a:lvl1pPr>
          </a:lstStyle>
          <a:p>
            <a:endParaRPr lang="en-US" altLang="ja-JP">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a:xfrm>
            <a:off x="6553200" y="6248400"/>
            <a:ext cx="1905000" cy="457200"/>
          </a:xfrm>
        </p:spPr>
        <p:txBody>
          <a:bodyPr/>
          <a:lstStyle>
            <a:lvl1pPr>
              <a:defRPr/>
            </a:lvl1pPr>
          </a:lstStyle>
          <a:p>
            <a:fld id="{28752C81-C6B8-2942-BCC2-5EC8A1FCDA66}" type="slidenum">
              <a:rPr lang="en-US" altLang="ja-JP">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47783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85800" y="1981200"/>
            <a:ext cx="7772400" cy="4114800"/>
          </a:xfrm>
        </p:spPr>
        <p:txBody>
          <a:bodyPr/>
          <a:lstStyle/>
          <a:p>
            <a:endParaRPr lang="ja-JP" altLang="en-US"/>
          </a:p>
        </p:txBody>
      </p:sp>
      <p:sp>
        <p:nvSpPr>
          <p:cNvPr id="4" name="日付プレースホルダー 3"/>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8400"/>
            <a:ext cx="1905000" cy="457200"/>
          </a:xfrm>
        </p:spPr>
        <p:txBody>
          <a:bodyPr/>
          <a:lstStyle>
            <a:lvl1pPr>
              <a:defRPr/>
            </a:lvl1pPr>
          </a:lstStyle>
          <a:p>
            <a:fld id="{E112E4B4-4EF5-C847-BDD1-8124C978AB83}" type="slidenum">
              <a:rPr lang="en-US" altLang="ja-JP"/>
              <a:pPr/>
              <a:t>‹#›</a:t>
            </a:fld>
            <a:endParaRPr lang="en-US" altLang="ja-JP"/>
          </a:p>
        </p:txBody>
      </p:sp>
    </p:spTree>
    <p:extLst>
      <p:ext uri="{BB962C8B-B14F-4D97-AF65-F5344CB8AC3E}">
        <p14:creationId xmlns:p14="http://schemas.microsoft.com/office/powerpoint/2010/main" val="19653201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981200"/>
            <a:ext cx="381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4114800"/>
            <a:ext cx="381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7" name="フッター プレースホルダー 6"/>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6553200" y="6248400"/>
            <a:ext cx="1905000" cy="457200"/>
          </a:xfrm>
        </p:spPr>
        <p:txBody>
          <a:bodyPr/>
          <a:lstStyle>
            <a:lvl1pPr>
              <a:defRPr/>
            </a:lvl1pPr>
          </a:lstStyle>
          <a:p>
            <a:fld id="{52D82187-6ACC-AD43-BCC9-D32DBF637843}" type="slidenum">
              <a:rPr lang="en-US" altLang="ja-JP"/>
              <a:pPr/>
              <a:t>‹#›</a:t>
            </a:fld>
            <a:endParaRPr lang="en-US" altLang="ja-JP"/>
          </a:p>
        </p:txBody>
      </p:sp>
    </p:spTree>
    <p:extLst>
      <p:ext uri="{BB962C8B-B14F-4D97-AF65-F5344CB8AC3E}">
        <p14:creationId xmlns:p14="http://schemas.microsoft.com/office/powerpoint/2010/main" val="26657607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44213B-AE01-4EEB-9D38-1AA168C9B4A1}" type="slidenum">
              <a:rPr lang="en-US"/>
              <a:pPr/>
              <a:t>‹#›</a:t>
            </a:fld>
            <a:endParaRPr lang="en-US"/>
          </a:p>
        </p:txBody>
      </p:sp>
    </p:spTree>
    <p:extLst>
      <p:ext uri="{BB962C8B-B14F-4D97-AF65-F5344CB8AC3E}">
        <p14:creationId xmlns:p14="http://schemas.microsoft.com/office/powerpoint/2010/main" val="766819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2AE827-3174-4A09-B6BD-1E204BF30FAA}" type="slidenum">
              <a:rPr lang="en-US"/>
              <a:pPr/>
              <a:t>‹#›</a:t>
            </a:fld>
            <a:endParaRPr lang="en-US"/>
          </a:p>
        </p:txBody>
      </p:sp>
    </p:spTree>
    <p:extLst>
      <p:ext uri="{BB962C8B-B14F-4D97-AF65-F5344CB8AC3E}">
        <p14:creationId xmlns:p14="http://schemas.microsoft.com/office/powerpoint/2010/main" val="156042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01BDA3-35C1-4466-A1DC-8326D7654F51}" type="slidenum">
              <a:rPr lang="en-US"/>
              <a:pPr/>
              <a:t>‹#›</a:t>
            </a:fld>
            <a:endParaRPr lang="en-US"/>
          </a:p>
        </p:txBody>
      </p:sp>
    </p:spTree>
    <p:extLst>
      <p:ext uri="{BB962C8B-B14F-4D97-AF65-F5344CB8AC3E}">
        <p14:creationId xmlns:p14="http://schemas.microsoft.com/office/powerpoint/2010/main" val="30941358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D48E73-A07C-4B8C-9E0B-6EF048DABFB6}" type="slidenum">
              <a:rPr lang="en-US"/>
              <a:pPr/>
              <a:t>‹#›</a:t>
            </a:fld>
            <a:endParaRPr lang="en-US"/>
          </a:p>
        </p:txBody>
      </p:sp>
    </p:spTree>
    <p:extLst>
      <p:ext uri="{BB962C8B-B14F-4D97-AF65-F5344CB8AC3E}">
        <p14:creationId xmlns:p14="http://schemas.microsoft.com/office/powerpoint/2010/main" val="42449528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F6FAF0C-9BB1-4134-9BBC-D0BB9BE4B297}" type="slidenum">
              <a:rPr lang="en-US"/>
              <a:pPr/>
              <a:t>‹#›</a:t>
            </a:fld>
            <a:endParaRPr lang="en-US"/>
          </a:p>
        </p:txBody>
      </p:sp>
    </p:spTree>
    <p:extLst>
      <p:ext uri="{BB962C8B-B14F-4D97-AF65-F5344CB8AC3E}">
        <p14:creationId xmlns:p14="http://schemas.microsoft.com/office/powerpoint/2010/main" val="23739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33446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39DC6F8-B26B-4B7D-8175-D2286D111819}" type="slidenum">
              <a:rPr lang="en-US"/>
              <a:pPr/>
              <a:t>‹#›</a:t>
            </a:fld>
            <a:endParaRPr lang="en-US"/>
          </a:p>
        </p:txBody>
      </p:sp>
    </p:spTree>
    <p:extLst>
      <p:ext uri="{BB962C8B-B14F-4D97-AF65-F5344CB8AC3E}">
        <p14:creationId xmlns:p14="http://schemas.microsoft.com/office/powerpoint/2010/main" val="18744206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E011D3E-03DF-4FE3-ADA7-633439DE3F0A}" type="slidenum">
              <a:rPr lang="en-US"/>
              <a:pPr/>
              <a:t>‹#›</a:t>
            </a:fld>
            <a:endParaRPr lang="en-US"/>
          </a:p>
        </p:txBody>
      </p:sp>
    </p:spTree>
    <p:extLst>
      <p:ext uri="{BB962C8B-B14F-4D97-AF65-F5344CB8AC3E}">
        <p14:creationId xmlns:p14="http://schemas.microsoft.com/office/powerpoint/2010/main" val="6559505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4E35B8-A03A-40D8-9AC3-6FB720928943}" type="slidenum">
              <a:rPr lang="en-US"/>
              <a:pPr/>
              <a:t>‹#›</a:t>
            </a:fld>
            <a:endParaRPr lang="en-US"/>
          </a:p>
        </p:txBody>
      </p:sp>
    </p:spTree>
    <p:extLst>
      <p:ext uri="{BB962C8B-B14F-4D97-AF65-F5344CB8AC3E}">
        <p14:creationId xmlns:p14="http://schemas.microsoft.com/office/powerpoint/2010/main" val="15890642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E18B17D-6DD5-4D01-BB39-1967B4ADC365}" type="slidenum">
              <a:rPr lang="en-US"/>
              <a:pPr/>
              <a:t>‹#›</a:t>
            </a:fld>
            <a:endParaRPr lang="en-US"/>
          </a:p>
        </p:txBody>
      </p:sp>
    </p:spTree>
    <p:extLst>
      <p:ext uri="{BB962C8B-B14F-4D97-AF65-F5344CB8AC3E}">
        <p14:creationId xmlns:p14="http://schemas.microsoft.com/office/powerpoint/2010/main" val="2234948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65B58-6680-422F-B2ED-0F49D035876C}" type="slidenum">
              <a:rPr lang="en-US"/>
              <a:pPr/>
              <a:t>‹#›</a:t>
            </a:fld>
            <a:endParaRPr lang="en-US"/>
          </a:p>
        </p:txBody>
      </p:sp>
    </p:spTree>
    <p:extLst>
      <p:ext uri="{BB962C8B-B14F-4D97-AF65-F5344CB8AC3E}">
        <p14:creationId xmlns:p14="http://schemas.microsoft.com/office/powerpoint/2010/main" val="10284095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B48DAD-7D77-4506-8767-00B0F964FBAD}" type="slidenum">
              <a:rPr lang="en-US"/>
              <a:pPr/>
              <a:t>‹#›</a:t>
            </a:fld>
            <a:endParaRPr lang="en-US"/>
          </a:p>
        </p:txBody>
      </p:sp>
    </p:spTree>
    <p:extLst>
      <p:ext uri="{BB962C8B-B14F-4D97-AF65-F5344CB8AC3E}">
        <p14:creationId xmlns:p14="http://schemas.microsoft.com/office/powerpoint/2010/main" val="24729533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05EEDA5-BB72-4116-8711-566482E1532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3422179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5EEDA5-BB72-4116-8711-566482E1532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808890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EEDA5-BB72-4116-8711-566482E1532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5692279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05EEDA5-BB72-4116-8711-566482E1532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64055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188099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5EEDA5-BB72-4116-8711-566482E15323}"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9063195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05EEDA5-BB72-4116-8711-566482E15323}"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28799307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EEDA5-BB72-4116-8711-566482E15323}" type="datetimeFigureOut">
              <a:rPr lang="en-GB" smtClean="0"/>
              <a:t>17/11/2016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8074975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5EEDA5-BB72-4116-8711-566482E1532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2962469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5EEDA5-BB72-4116-8711-566482E1532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3787594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5EEDA5-BB72-4116-8711-566482E1532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24463576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5EEDA5-BB72-4116-8711-566482E1532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681326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32942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6" name="Rectangle 6"/>
          <p:cNvSpPr>
            <a:spLocks noGrp="1" noChangeArrowheads="1"/>
          </p:cNvSpPr>
          <p:nvPr>
            <p:ph type="sldNum" sz="quarter" idx="12"/>
          </p:nvPr>
        </p:nvSpPr>
        <p:spPr>
          <a:ln/>
        </p:spPr>
        <p:txBody>
          <a:bodyPr/>
          <a:lstStyle>
            <a:lvl1pPr>
              <a:defRPr/>
            </a:lvl1pPr>
          </a:lstStyle>
          <a:p>
            <a:pPr>
              <a:defRPr/>
            </a:pPr>
            <a:fld id="{AC030F56-F100-4F86-B447-EF61D5B65C0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102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6"/>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58771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6"/>
            <a:ext cx="20574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6"/>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9823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38596"/>
            <a:ext cx="4038600" cy="21875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38596"/>
            <a:ext cx="4038600" cy="21875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55914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表格占位符 2"/>
          <p:cNvSpPr>
            <a:spLocks noGrp="1"/>
          </p:cNvSpPr>
          <p:nvPr>
            <p:ph type="tbl" idx="1"/>
          </p:nvPr>
        </p:nvSpPr>
        <p:spPr>
          <a:xfrm>
            <a:off x="457200" y="1600206"/>
            <a:ext cx="8229600" cy="4525963"/>
          </a:xfrm>
          <a:prstGeom prst="rect">
            <a:avLst/>
          </a:prstGeom>
        </p:spPr>
        <p:txBody>
          <a:bodyPr/>
          <a:lstStyle/>
          <a:p>
            <a:pPr lvl="0"/>
            <a:endParaRPr lang="zh-CN" altLang="en-US" noProof="0"/>
          </a:p>
        </p:txBody>
      </p:sp>
    </p:spTree>
    <p:extLst>
      <p:ext uri="{BB962C8B-B14F-4D97-AF65-F5344CB8AC3E}">
        <p14:creationId xmlns:p14="http://schemas.microsoft.com/office/powerpoint/2010/main" val="2243243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8875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300"/>
            </a:lvl1pPr>
          </a:lstStyle>
          <a:p>
            <a:r>
              <a:rPr lang="zh-CN" altLang="en-US" dirty="0"/>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a:t> 单击此处编辑母版文本样式</a:t>
            </a:r>
          </a:p>
          <a:p>
            <a:pPr lvl="1"/>
            <a:r>
              <a:rPr lang="zh-CN" altLang="en-US" dirty="0"/>
              <a:t> 第二级</a:t>
            </a:r>
          </a:p>
          <a:p>
            <a:pPr lvl="2"/>
            <a:r>
              <a:rPr lang="zh-CN" altLang="en-US" dirty="0"/>
              <a:t> 第三级</a:t>
            </a:r>
          </a:p>
          <a:p>
            <a:pPr lvl="3"/>
            <a:r>
              <a:rPr lang="zh-CN" altLang="en-US" dirty="0"/>
              <a:t> 第四级</a:t>
            </a:r>
          </a:p>
          <a:p>
            <a:pPr lvl="4"/>
            <a:r>
              <a:rPr lang="zh-CN" altLang="en-US" dirty="0"/>
              <a:t> 第五级</a:t>
            </a:r>
          </a:p>
        </p:txBody>
      </p:sp>
      <p:sp>
        <p:nvSpPr>
          <p:cNvPr id="4" name="日期占位符 3"/>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70027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6279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71487" y="1825625"/>
            <a:ext cx="2900363"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86150" y="1825625"/>
            <a:ext cx="2900363"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6" name="页脚占位符 5"/>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6123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8" name="页脚占位符 7"/>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04544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4" name="页脚占位符 3"/>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6654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6" name="Rectangle 6"/>
          <p:cNvSpPr>
            <a:spLocks noGrp="1" noChangeArrowheads="1"/>
          </p:cNvSpPr>
          <p:nvPr>
            <p:ph type="sldNum" sz="quarter" idx="12"/>
          </p:nvPr>
        </p:nvSpPr>
        <p:spPr>
          <a:ln/>
        </p:spPr>
        <p:txBody>
          <a:bodyPr/>
          <a:lstStyle>
            <a:lvl1pPr>
              <a:defRPr/>
            </a:lvl1pPr>
          </a:lstStyle>
          <a:p>
            <a:pPr>
              <a:defRPr/>
            </a:pPr>
            <a:fld id="{BB1440F5-2FC7-499D-9809-3B66F5B56130}"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365536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3" name="页脚占位符 2"/>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6463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6" name="页脚占位符 5"/>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18687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6" name="页脚占位符 5"/>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435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3235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87114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365138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266941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712038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W. Chou</a:t>
            </a:r>
            <a:endParaRPr lang="en-GB"/>
          </a:p>
        </p:txBody>
      </p:sp>
      <p:sp>
        <p:nvSpPr>
          <p:cNvPr id="6" name="Footer Placeholder 5"/>
          <p:cNvSpPr>
            <a:spLocks noGrp="1"/>
          </p:cNvSpPr>
          <p:nvPr>
            <p:ph type="ftr" sz="quarter" idx="11"/>
          </p:nvPr>
        </p:nvSpPr>
        <p:spPr/>
        <p:txBody>
          <a:bodyPr/>
          <a:lstStyle/>
          <a:p>
            <a:r>
              <a:rPr lang="en-US"/>
              <a:t>Creative Team Meeting, Nov 18, 2016, IHEP</a:t>
            </a:r>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165943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W. Chou</a:t>
            </a:r>
            <a:endParaRPr lang="en-GB"/>
          </a:p>
        </p:txBody>
      </p:sp>
      <p:sp>
        <p:nvSpPr>
          <p:cNvPr id="8" name="Footer Placeholder 7"/>
          <p:cNvSpPr>
            <a:spLocks noGrp="1"/>
          </p:cNvSpPr>
          <p:nvPr>
            <p:ph type="ftr" sz="quarter" idx="11"/>
          </p:nvPr>
        </p:nvSpPr>
        <p:spPr/>
        <p:txBody>
          <a:bodyPr/>
          <a:lstStyle/>
          <a:p>
            <a:r>
              <a:rPr lang="en-US"/>
              <a:t>Creative Team Meeting, Nov 18, 2016, IHEP</a:t>
            </a:r>
            <a:endParaRPr lang="en-GB"/>
          </a:p>
        </p:txBody>
      </p:sp>
      <p:sp>
        <p:nvSpPr>
          <p:cNvPr id="9" name="Slide Number Placeholder 8"/>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32151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631" y="2214572"/>
            <a:ext cx="3902075"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4103" y="2214572"/>
            <a:ext cx="3903663"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7" name="Rectangle 6"/>
          <p:cNvSpPr>
            <a:spLocks noGrp="1" noChangeArrowheads="1"/>
          </p:cNvSpPr>
          <p:nvPr>
            <p:ph type="sldNum" sz="quarter" idx="12"/>
          </p:nvPr>
        </p:nvSpPr>
        <p:spPr>
          <a:ln/>
        </p:spPr>
        <p:txBody>
          <a:bodyPr/>
          <a:lstStyle>
            <a:lvl1pPr>
              <a:defRPr/>
            </a:lvl1pPr>
          </a:lstStyle>
          <a:p>
            <a:pPr>
              <a:defRPr/>
            </a:pPr>
            <a:fld id="{B9A5F702-4931-4FDB-9C3D-EC015A5CEA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507337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W. Chou</a:t>
            </a:r>
            <a:endParaRPr lang="en-GB"/>
          </a:p>
        </p:txBody>
      </p:sp>
      <p:sp>
        <p:nvSpPr>
          <p:cNvPr id="4" name="Footer Placeholder 3"/>
          <p:cNvSpPr>
            <a:spLocks noGrp="1"/>
          </p:cNvSpPr>
          <p:nvPr>
            <p:ph type="ftr" sz="quarter" idx="11"/>
          </p:nvPr>
        </p:nvSpPr>
        <p:spPr/>
        <p:txBody>
          <a:bodyPr/>
          <a:lstStyle/>
          <a:p>
            <a:r>
              <a:rPr lang="en-US"/>
              <a:t>Creative Team Meeting, Nov 18, 2016, IHEP</a:t>
            </a:r>
            <a:endParaRPr lang="en-GB"/>
          </a:p>
        </p:txBody>
      </p:sp>
      <p:sp>
        <p:nvSpPr>
          <p:cNvPr id="5" name="Slide Number Placeholder 4"/>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2027465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 Chou</a:t>
            </a:r>
            <a:endParaRPr lang="en-GB"/>
          </a:p>
        </p:txBody>
      </p:sp>
      <p:sp>
        <p:nvSpPr>
          <p:cNvPr id="3" name="Footer Placeholder 2"/>
          <p:cNvSpPr>
            <a:spLocks noGrp="1"/>
          </p:cNvSpPr>
          <p:nvPr>
            <p:ph type="ftr" sz="quarter" idx="11"/>
          </p:nvPr>
        </p:nvSpPr>
        <p:spPr/>
        <p:txBody>
          <a:bodyPr/>
          <a:lstStyle/>
          <a:p>
            <a:r>
              <a:rPr lang="en-US"/>
              <a:t>Creative Team Meeting, Nov 18, 2016, IHEP</a:t>
            </a:r>
            <a:endParaRPr lang="en-GB"/>
          </a:p>
        </p:txBody>
      </p:sp>
      <p:sp>
        <p:nvSpPr>
          <p:cNvPr id="4" name="Slide Number Placeholder 3"/>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03216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 Chou</a:t>
            </a:r>
            <a:endParaRPr lang="en-GB"/>
          </a:p>
        </p:txBody>
      </p:sp>
      <p:sp>
        <p:nvSpPr>
          <p:cNvPr id="6" name="Footer Placeholder 5"/>
          <p:cNvSpPr>
            <a:spLocks noGrp="1"/>
          </p:cNvSpPr>
          <p:nvPr>
            <p:ph type="ftr" sz="quarter" idx="11"/>
          </p:nvPr>
        </p:nvSpPr>
        <p:spPr/>
        <p:txBody>
          <a:bodyPr/>
          <a:lstStyle/>
          <a:p>
            <a:r>
              <a:rPr lang="en-US"/>
              <a:t>Creative Team Meeting, Nov 18, 2016, IHEP</a:t>
            </a:r>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1375853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 Chou</a:t>
            </a:r>
            <a:endParaRPr lang="en-GB"/>
          </a:p>
        </p:txBody>
      </p:sp>
      <p:sp>
        <p:nvSpPr>
          <p:cNvPr id="6" name="Footer Placeholder 5"/>
          <p:cNvSpPr>
            <a:spLocks noGrp="1"/>
          </p:cNvSpPr>
          <p:nvPr>
            <p:ph type="ftr" sz="quarter" idx="11"/>
          </p:nvPr>
        </p:nvSpPr>
        <p:spPr/>
        <p:txBody>
          <a:bodyPr/>
          <a:lstStyle/>
          <a:p>
            <a:r>
              <a:rPr lang="en-US"/>
              <a:t>Creative Team Meeting, Nov 18, 2016, IHEP</a:t>
            </a:r>
            <a:endParaRPr lang="en-GB"/>
          </a:p>
        </p:txBody>
      </p:sp>
      <p:sp>
        <p:nvSpPr>
          <p:cNvPr id="7" name="Slide Number Placeholder 6"/>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460863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405926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
        <p:nvSpPr>
          <p:cNvPr id="6" name="Slide Number Placeholder 5"/>
          <p:cNvSpPr>
            <a:spLocks noGrp="1"/>
          </p:cNvSpPr>
          <p:nvPr>
            <p:ph type="sldNum" sz="quarter" idx="12"/>
          </p:nvPr>
        </p:nvSpPr>
        <p:spPr/>
        <p:txBody>
          <a:bodyPr/>
          <a:lstStyle/>
          <a:p>
            <a:fld id="{5FC28AC0-96EF-4296-8DEB-A533ECE70878}" type="slidenum">
              <a:rPr lang="en-GB" smtClean="0"/>
              <a:t>‹#›</a:t>
            </a:fld>
            <a:endParaRPr lang="en-GB"/>
          </a:p>
        </p:txBody>
      </p:sp>
    </p:spTree>
    <p:extLst>
      <p:ext uri="{BB962C8B-B14F-4D97-AF65-F5344CB8AC3E}">
        <p14:creationId xmlns:p14="http://schemas.microsoft.com/office/powerpoint/2010/main" val="3010982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endParaRPr lang="en-GB"/>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lang="en-GB"/>
          </a:p>
        </p:txBody>
      </p:sp>
      <p:sp>
        <p:nvSpPr>
          <p:cNvPr id="4" name="日付プレースホルダ 3"/>
          <p:cNvSpPr>
            <a:spLocks noGrp="1"/>
          </p:cNvSpPr>
          <p:nvPr>
            <p:ph type="dt" sz="half" idx="10"/>
          </p:nvPr>
        </p:nvSpPr>
        <p:spPr/>
        <p:txBody>
          <a:bodyPr/>
          <a:lstStyle/>
          <a:p>
            <a:r>
              <a:rPr lang="en-US"/>
              <a:t>W. Chou</a:t>
            </a:r>
            <a:endParaRPr lang="en-GB"/>
          </a:p>
        </p:txBody>
      </p:sp>
      <p:sp>
        <p:nvSpPr>
          <p:cNvPr id="5" name="フッター プレースホルダ 4"/>
          <p:cNvSpPr>
            <a:spLocks noGrp="1"/>
          </p:cNvSpPr>
          <p:nvPr>
            <p:ph type="ftr" sz="quarter" idx="11"/>
          </p:nvPr>
        </p:nvSpPr>
        <p:spPr/>
        <p:txBody>
          <a:bodyPr/>
          <a:lstStyle/>
          <a:p>
            <a:r>
              <a:rPr lang="en-US"/>
              <a:t>Creative Team Meeting, Nov 18, 2016, IHEP</a:t>
            </a:r>
            <a:endParaRPr lang="en-GB"/>
          </a:p>
        </p:txBody>
      </p:sp>
      <p:sp>
        <p:nvSpPr>
          <p:cNvPr id="6" name="スライド番号プレースホルダ 5"/>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2601120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GB"/>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日付プレースホルダ 3"/>
          <p:cNvSpPr>
            <a:spLocks noGrp="1"/>
          </p:cNvSpPr>
          <p:nvPr>
            <p:ph type="dt" sz="half" idx="10"/>
          </p:nvPr>
        </p:nvSpPr>
        <p:spPr/>
        <p:txBody>
          <a:bodyPr/>
          <a:lstStyle/>
          <a:p>
            <a:r>
              <a:rPr lang="en-US"/>
              <a:t>W. Chou</a:t>
            </a:r>
            <a:endParaRPr lang="en-GB"/>
          </a:p>
        </p:txBody>
      </p:sp>
      <p:sp>
        <p:nvSpPr>
          <p:cNvPr id="5" name="フッター プレースホルダ 4"/>
          <p:cNvSpPr>
            <a:spLocks noGrp="1"/>
          </p:cNvSpPr>
          <p:nvPr>
            <p:ph type="ftr" sz="quarter" idx="11"/>
          </p:nvPr>
        </p:nvSpPr>
        <p:spPr/>
        <p:txBody>
          <a:bodyPr/>
          <a:lstStyle/>
          <a:p>
            <a:r>
              <a:rPr lang="en-US"/>
              <a:t>Creative Team Meeting, Nov 18, 2016, IHEP</a:t>
            </a:r>
            <a:endParaRPr lang="en-GB"/>
          </a:p>
        </p:txBody>
      </p:sp>
      <p:sp>
        <p:nvSpPr>
          <p:cNvPr id="6" name="スライド番号プレースホルダ 5"/>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1025003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endParaRPr lang="en-GB"/>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p>
            <a:r>
              <a:rPr lang="en-US"/>
              <a:t>W. Chou</a:t>
            </a:r>
            <a:endParaRPr lang="en-GB"/>
          </a:p>
        </p:txBody>
      </p:sp>
      <p:sp>
        <p:nvSpPr>
          <p:cNvPr id="5" name="フッター プレースホルダ 4"/>
          <p:cNvSpPr>
            <a:spLocks noGrp="1"/>
          </p:cNvSpPr>
          <p:nvPr>
            <p:ph type="ftr" sz="quarter" idx="11"/>
          </p:nvPr>
        </p:nvSpPr>
        <p:spPr/>
        <p:txBody>
          <a:bodyPr/>
          <a:lstStyle/>
          <a:p>
            <a:r>
              <a:rPr lang="en-US"/>
              <a:t>Creative Team Meeting, Nov 18, 2016, IHEP</a:t>
            </a:r>
            <a:endParaRPr lang="en-GB"/>
          </a:p>
        </p:txBody>
      </p:sp>
      <p:sp>
        <p:nvSpPr>
          <p:cNvPr id="6" name="スライド番号プレースホルダ 5"/>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2408994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GB"/>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日付プレースホルダ 4"/>
          <p:cNvSpPr>
            <a:spLocks noGrp="1"/>
          </p:cNvSpPr>
          <p:nvPr>
            <p:ph type="dt" sz="half" idx="10"/>
          </p:nvPr>
        </p:nvSpPr>
        <p:spPr/>
        <p:txBody>
          <a:bodyPr/>
          <a:lstStyle/>
          <a:p>
            <a:r>
              <a:rPr lang="en-US"/>
              <a:t>W. Chou</a:t>
            </a:r>
            <a:endParaRPr lang="en-GB"/>
          </a:p>
        </p:txBody>
      </p:sp>
      <p:sp>
        <p:nvSpPr>
          <p:cNvPr id="6" name="フッター プレースホルダ 5"/>
          <p:cNvSpPr>
            <a:spLocks noGrp="1"/>
          </p:cNvSpPr>
          <p:nvPr>
            <p:ph type="ftr" sz="quarter" idx="11"/>
          </p:nvPr>
        </p:nvSpPr>
        <p:spPr/>
        <p:txBody>
          <a:bodyPr/>
          <a:lstStyle/>
          <a:p>
            <a:r>
              <a:rPr lang="en-US"/>
              <a:t>Creative Team Meeting, Nov 18, 2016, IHEP</a:t>
            </a:r>
            <a:endParaRPr lang="en-GB"/>
          </a:p>
        </p:txBody>
      </p:sp>
      <p:sp>
        <p:nvSpPr>
          <p:cNvPr id="7" name="スライド番号プレースホルダ 6"/>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204514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9" name="Rectangle 6"/>
          <p:cNvSpPr>
            <a:spLocks noGrp="1" noChangeArrowheads="1"/>
          </p:cNvSpPr>
          <p:nvPr>
            <p:ph type="sldNum" sz="quarter" idx="12"/>
          </p:nvPr>
        </p:nvSpPr>
        <p:spPr>
          <a:ln/>
        </p:spPr>
        <p:txBody>
          <a:bodyPr/>
          <a:lstStyle>
            <a:lvl1pPr>
              <a:defRPr/>
            </a:lvl1pPr>
          </a:lstStyle>
          <a:p>
            <a:pPr>
              <a:defRPr/>
            </a:pPr>
            <a:fld id="{37D2E036-452D-40B1-8AF7-1A023394F84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129235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en-GB"/>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7" name="日付プレースホルダ 6"/>
          <p:cNvSpPr>
            <a:spLocks noGrp="1"/>
          </p:cNvSpPr>
          <p:nvPr>
            <p:ph type="dt" sz="half" idx="10"/>
          </p:nvPr>
        </p:nvSpPr>
        <p:spPr/>
        <p:txBody>
          <a:bodyPr/>
          <a:lstStyle/>
          <a:p>
            <a:r>
              <a:rPr lang="en-US"/>
              <a:t>W. Chou</a:t>
            </a:r>
            <a:endParaRPr lang="en-GB"/>
          </a:p>
        </p:txBody>
      </p:sp>
      <p:sp>
        <p:nvSpPr>
          <p:cNvPr id="8" name="フッター プレースホルダ 7"/>
          <p:cNvSpPr>
            <a:spLocks noGrp="1"/>
          </p:cNvSpPr>
          <p:nvPr>
            <p:ph type="ftr" sz="quarter" idx="11"/>
          </p:nvPr>
        </p:nvSpPr>
        <p:spPr/>
        <p:txBody>
          <a:bodyPr/>
          <a:lstStyle/>
          <a:p>
            <a:r>
              <a:rPr lang="en-US"/>
              <a:t>Creative Team Meeting, Nov 18, 2016, IHEP</a:t>
            </a:r>
            <a:endParaRPr lang="en-GB"/>
          </a:p>
        </p:txBody>
      </p:sp>
      <p:sp>
        <p:nvSpPr>
          <p:cNvPr id="9" name="スライド番号プレースホルダ 8"/>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1285631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GB"/>
          </a:p>
        </p:txBody>
      </p:sp>
      <p:sp>
        <p:nvSpPr>
          <p:cNvPr id="3" name="日付プレースホルダ 2"/>
          <p:cNvSpPr>
            <a:spLocks noGrp="1"/>
          </p:cNvSpPr>
          <p:nvPr>
            <p:ph type="dt" sz="half" idx="10"/>
          </p:nvPr>
        </p:nvSpPr>
        <p:spPr/>
        <p:txBody>
          <a:bodyPr/>
          <a:lstStyle/>
          <a:p>
            <a:r>
              <a:rPr lang="en-US"/>
              <a:t>W. Chou</a:t>
            </a:r>
            <a:endParaRPr lang="en-GB"/>
          </a:p>
        </p:txBody>
      </p:sp>
      <p:sp>
        <p:nvSpPr>
          <p:cNvPr id="4" name="フッター プレースホルダ 3"/>
          <p:cNvSpPr>
            <a:spLocks noGrp="1"/>
          </p:cNvSpPr>
          <p:nvPr>
            <p:ph type="ftr" sz="quarter" idx="11"/>
          </p:nvPr>
        </p:nvSpPr>
        <p:spPr/>
        <p:txBody>
          <a:bodyPr/>
          <a:lstStyle/>
          <a:p>
            <a:r>
              <a:rPr lang="en-US"/>
              <a:t>Creative Team Meeting, Nov 18, 2016, IHEP</a:t>
            </a:r>
            <a:endParaRPr lang="en-GB"/>
          </a:p>
        </p:txBody>
      </p:sp>
      <p:sp>
        <p:nvSpPr>
          <p:cNvPr id="5" name="スライド番号プレースホルダ 4"/>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3130715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t>W. Chou</a:t>
            </a:r>
            <a:endParaRPr lang="en-GB"/>
          </a:p>
        </p:txBody>
      </p:sp>
      <p:sp>
        <p:nvSpPr>
          <p:cNvPr id="3" name="フッター プレースホルダ 2"/>
          <p:cNvSpPr>
            <a:spLocks noGrp="1"/>
          </p:cNvSpPr>
          <p:nvPr>
            <p:ph type="ftr" sz="quarter" idx="11"/>
          </p:nvPr>
        </p:nvSpPr>
        <p:spPr/>
        <p:txBody>
          <a:bodyPr/>
          <a:lstStyle/>
          <a:p>
            <a:r>
              <a:rPr lang="en-US"/>
              <a:t>Creative Team Meeting, Nov 18, 2016, IHEP</a:t>
            </a:r>
            <a:endParaRPr lang="en-GB"/>
          </a:p>
        </p:txBody>
      </p:sp>
      <p:sp>
        <p:nvSpPr>
          <p:cNvPr id="4" name="スライド番号プレースホルダ 3"/>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356297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endParaRPr lang="en-GB"/>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r>
              <a:rPr lang="en-US"/>
              <a:t>W. Chou</a:t>
            </a:r>
            <a:endParaRPr lang="en-GB"/>
          </a:p>
        </p:txBody>
      </p:sp>
      <p:sp>
        <p:nvSpPr>
          <p:cNvPr id="6" name="フッター プレースホルダ 5"/>
          <p:cNvSpPr>
            <a:spLocks noGrp="1"/>
          </p:cNvSpPr>
          <p:nvPr>
            <p:ph type="ftr" sz="quarter" idx="11"/>
          </p:nvPr>
        </p:nvSpPr>
        <p:spPr/>
        <p:txBody>
          <a:bodyPr/>
          <a:lstStyle/>
          <a:p>
            <a:r>
              <a:rPr lang="en-US"/>
              <a:t>Creative Team Meeting, Nov 18, 2016, IHEP</a:t>
            </a:r>
            <a:endParaRPr lang="en-GB"/>
          </a:p>
        </p:txBody>
      </p:sp>
      <p:sp>
        <p:nvSpPr>
          <p:cNvPr id="7" name="スライド番号プレースホルダ 6"/>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2220065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endParaRPr lang="en-GB"/>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r>
              <a:rPr lang="en-US"/>
              <a:t>W. Chou</a:t>
            </a:r>
            <a:endParaRPr lang="en-GB"/>
          </a:p>
        </p:txBody>
      </p:sp>
      <p:sp>
        <p:nvSpPr>
          <p:cNvPr id="6" name="フッター プレースホルダ 5"/>
          <p:cNvSpPr>
            <a:spLocks noGrp="1"/>
          </p:cNvSpPr>
          <p:nvPr>
            <p:ph type="ftr" sz="quarter" idx="11"/>
          </p:nvPr>
        </p:nvSpPr>
        <p:spPr/>
        <p:txBody>
          <a:bodyPr/>
          <a:lstStyle/>
          <a:p>
            <a:r>
              <a:rPr lang="en-US"/>
              <a:t>Creative Team Meeting, Nov 18, 2016, IHEP</a:t>
            </a:r>
            <a:endParaRPr lang="en-GB"/>
          </a:p>
        </p:txBody>
      </p:sp>
      <p:sp>
        <p:nvSpPr>
          <p:cNvPr id="7" name="スライド番号プレースホルダ 6"/>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3516056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GB"/>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日付プレースホルダ 3"/>
          <p:cNvSpPr>
            <a:spLocks noGrp="1"/>
          </p:cNvSpPr>
          <p:nvPr>
            <p:ph type="dt" sz="half" idx="10"/>
          </p:nvPr>
        </p:nvSpPr>
        <p:spPr/>
        <p:txBody>
          <a:bodyPr/>
          <a:lstStyle/>
          <a:p>
            <a:r>
              <a:rPr lang="en-US"/>
              <a:t>W. Chou</a:t>
            </a:r>
            <a:endParaRPr lang="en-GB"/>
          </a:p>
        </p:txBody>
      </p:sp>
      <p:sp>
        <p:nvSpPr>
          <p:cNvPr id="5" name="フッター プレースホルダ 4"/>
          <p:cNvSpPr>
            <a:spLocks noGrp="1"/>
          </p:cNvSpPr>
          <p:nvPr>
            <p:ph type="ftr" sz="quarter" idx="11"/>
          </p:nvPr>
        </p:nvSpPr>
        <p:spPr/>
        <p:txBody>
          <a:bodyPr/>
          <a:lstStyle/>
          <a:p>
            <a:r>
              <a:rPr lang="en-US"/>
              <a:t>Creative Team Meeting, Nov 18, 2016, IHEP</a:t>
            </a:r>
            <a:endParaRPr lang="en-GB"/>
          </a:p>
        </p:txBody>
      </p:sp>
      <p:sp>
        <p:nvSpPr>
          <p:cNvPr id="6" name="スライド番号プレースホルダ 5"/>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4061265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endParaRPr lang="en-GB"/>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日付プレースホルダ 3"/>
          <p:cNvSpPr>
            <a:spLocks noGrp="1"/>
          </p:cNvSpPr>
          <p:nvPr>
            <p:ph type="dt" sz="half" idx="10"/>
          </p:nvPr>
        </p:nvSpPr>
        <p:spPr/>
        <p:txBody>
          <a:bodyPr/>
          <a:lstStyle/>
          <a:p>
            <a:r>
              <a:rPr lang="en-US"/>
              <a:t>W. Chou</a:t>
            </a:r>
            <a:endParaRPr lang="en-GB"/>
          </a:p>
        </p:txBody>
      </p:sp>
      <p:sp>
        <p:nvSpPr>
          <p:cNvPr id="5" name="フッター プレースホルダ 4"/>
          <p:cNvSpPr>
            <a:spLocks noGrp="1"/>
          </p:cNvSpPr>
          <p:nvPr>
            <p:ph type="ftr" sz="quarter" idx="11"/>
          </p:nvPr>
        </p:nvSpPr>
        <p:spPr/>
        <p:txBody>
          <a:bodyPr/>
          <a:lstStyle/>
          <a:p>
            <a:r>
              <a:rPr lang="en-US"/>
              <a:t>Creative Team Meeting, Nov 18, 2016, IHEP</a:t>
            </a:r>
            <a:endParaRPr lang="en-GB"/>
          </a:p>
        </p:txBody>
      </p:sp>
      <p:sp>
        <p:nvSpPr>
          <p:cNvPr id="6" name="スライド番号プレースホルダ 5"/>
          <p:cNvSpPr>
            <a:spLocks noGrp="1"/>
          </p:cNvSpPr>
          <p:nvPr>
            <p:ph type="sldNum" sz="quarter" idx="12"/>
          </p:nvPr>
        </p:nvSpPr>
        <p:spPr/>
        <p:txBody>
          <a:bodyPr/>
          <a:lstStyle/>
          <a:p>
            <a:fld id="{2ACAA283-4BAE-4353-A918-5C29C83C23A8}" type="slidenum">
              <a:rPr lang="en-GB" smtClean="0"/>
              <a:pPr/>
              <a:t>‹#›</a:t>
            </a:fld>
            <a:endParaRPr lang="en-GB"/>
          </a:p>
        </p:txBody>
      </p:sp>
    </p:spTree>
    <p:extLst>
      <p:ext uri="{BB962C8B-B14F-4D97-AF65-F5344CB8AC3E}">
        <p14:creationId xmlns:p14="http://schemas.microsoft.com/office/powerpoint/2010/main" val="1976783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2"/>
          </p:nvPr>
        </p:nvSpPr>
        <p:spPr>
          <a:xfrm>
            <a:off x="8759625" y="6529800"/>
            <a:ext cx="432000" cy="252000"/>
          </a:xfrm>
          <a:prstGeom prst="rect">
            <a:avLst/>
          </a:prstGeom>
          <a:ln/>
        </p:spPr>
        <p:txBody>
          <a:bodyPr/>
          <a:lstStyle>
            <a:lvl1pPr algn="ctr">
              <a:defRPr sz="1400" i="0">
                <a:solidFill>
                  <a:srgbClr val="C0C0C0"/>
                </a:solidFill>
                <a:latin typeface="Calibri Light" panose="020F0302020204030204" pitchFamily="34" charset="0"/>
              </a:defRPr>
            </a:lvl1pPr>
          </a:lstStyle>
          <a:p>
            <a:pPr>
              <a:defRPr/>
            </a:pPr>
            <a:fld id="{C2DE59A0-3DC2-48C0-A52D-31A153E83E0D}" type="slidenum">
              <a:rPr lang="en-US" smtClean="0"/>
              <a:pPr>
                <a:defRPr/>
              </a:pPr>
              <a:t>‹#›</a:t>
            </a:fld>
            <a:endParaRPr lang="en-US" dirty="0"/>
          </a:p>
        </p:txBody>
      </p:sp>
    </p:spTree>
    <p:extLst>
      <p:ext uri="{BB962C8B-B14F-4D97-AF65-F5344CB8AC3E}">
        <p14:creationId xmlns:p14="http://schemas.microsoft.com/office/powerpoint/2010/main" val="3225507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400">
                <a:solidFill>
                  <a:srgbClr val="FF0000"/>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rgbClr val="0000FF"/>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7" name="Rectangle 4"/>
          <p:cNvSpPr>
            <a:spLocks noGrp="1" noChangeArrowheads="1"/>
          </p:cNvSpPr>
          <p:nvPr>
            <p:ph type="dt" sz="half" idx="2"/>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8" name="Rectangle 5"/>
          <p:cNvSpPr>
            <a:spLocks noGrp="1" noChangeArrowheads="1"/>
          </p:cNvSpPr>
          <p:nvPr>
            <p:ph type="ftr" sz="quarter" idx="3"/>
          </p:nvPr>
        </p:nvSpPr>
        <p:spPr bwMode="auto">
          <a:xfrm>
            <a:off x="2159732" y="6534448"/>
            <a:ext cx="493254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lang="en-GB" sz="1200" b="0" i="0" baseline="0" smtClean="0">
                <a:effectLst/>
              </a:defRPr>
            </a:lvl1pPr>
          </a:lstStyle>
          <a:p>
            <a:r>
              <a:rPr lang="en-US"/>
              <a:t>Creative Team Meeting, Nov 18, 2016, IHEP</a:t>
            </a:r>
            <a:endParaRPr lang="en-GB" dirty="0"/>
          </a:p>
        </p:txBody>
      </p:sp>
      <p:sp>
        <p:nvSpPr>
          <p:cNvPr id="9" name="Rectangle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979EF89-1816-48F1-856B-113D2679BC1F}" type="slidenum">
              <a:rPr lang="en-US" smtClean="0"/>
              <a:pPr>
                <a:defRPr/>
              </a:pPr>
              <a:t>‹#›</a:t>
            </a:fld>
            <a:endParaRPr lang="en-US" dirty="0"/>
          </a:p>
        </p:txBody>
      </p:sp>
    </p:spTree>
    <p:extLst>
      <p:ext uri="{BB962C8B-B14F-4D97-AF65-F5344CB8AC3E}">
        <p14:creationId xmlns:p14="http://schemas.microsoft.com/office/powerpoint/2010/main" val="2136620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lstStyle>
            <a:lvl1pPr>
              <a:defRPr>
                <a:solidFill>
                  <a:srgbClr val="FF0000"/>
                </a:solidFill>
                <a:latin typeface="Arial" pitchFamily="34" charset="0"/>
                <a:cs typeface="Arial" pitchFamily="34" charset="0"/>
              </a:defRPr>
            </a:lvl1pPr>
          </a:lstStyle>
          <a:p>
            <a:r>
              <a:rPr lang="en-US" dirty="0"/>
              <a:t>Click to edit Master title style</a:t>
            </a:r>
          </a:p>
        </p:txBody>
      </p:sp>
      <p:sp>
        <p:nvSpPr>
          <p:cNvPr id="9" name="Rectangle 4"/>
          <p:cNvSpPr>
            <a:spLocks noGrp="1" noChangeArrowheads="1"/>
          </p:cNvSpPr>
          <p:nvPr>
            <p:ph type="dt" sz="half" idx="2"/>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10" name="Rectangle 5"/>
          <p:cNvSpPr>
            <a:spLocks noGrp="1" noChangeArrowheads="1"/>
          </p:cNvSpPr>
          <p:nvPr>
            <p:ph type="ftr" sz="quarter" idx="3"/>
          </p:nvPr>
        </p:nvSpPr>
        <p:spPr bwMode="auto">
          <a:xfrm>
            <a:off x="2051720" y="6534448"/>
            <a:ext cx="511256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r>
              <a:rPr lang="en-US"/>
              <a:t>Creative Team Meeting, Nov 18, 2016, IHEP</a:t>
            </a:r>
            <a:endParaRPr lang="en-GB" dirty="0"/>
          </a:p>
        </p:txBody>
      </p:sp>
      <p:sp>
        <p:nvSpPr>
          <p:cNvPr id="11" name="Rectangle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979EF89-1816-48F1-856B-113D2679BC1F}" type="slidenum">
              <a:rPr lang="en-US" smtClean="0"/>
              <a:pPr>
                <a:defRPr/>
              </a:pPr>
              <a:t>‹#›</a:t>
            </a:fld>
            <a:endParaRPr lang="en-US" dirty="0"/>
          </a:p>
        </p:txBody>
      </p:sp>
    </p:spTree>
    <p:extLst>
      <p:ext uri="{BB962C8B-B14F-4D97-AF65-F5344CB8AC3E}">
        <p14:creationId xmlns:p14="http://schemas.microsoft.com/office/powerpoint/2010/main" val="414142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5" name="Rectangle 6"/>
          <p:cNvSpPr>
            <a:spLocks noGrp="1" noChangeArrowheads="1"/>
          </p:cNvSpPr>
          <p:nvPr>
            <p:ph type="sldNum" sz="quarter" idx="12"/>
          </p:nvPr>
        </p:nvSpPr>
        <p:spPr>
          <a:ln/>
        </p:spPr>
        <p:txBody>
          <a:bodyPr/>
          <a:lstStyle>
            <a:lvl1pPr>
              <a:defRPr/>
            </a:lvl1pPr>
          </a:lstStyle>
          <a:p>
            <a:pPr>
              <a:defRPr/>
            </a:pPr>
            <a:fld id="{E3A71199-DD8C-4648-B3F1-614F001431E5}"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029699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p:cNvSpPr>
            <a:spLocks noGrp="1" noChangeArrowheads="1"/>
          </p:cNvSpPr>
          <p:nvPr>
            <p:ph type="dt" sz="half" idx="2"/>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6" name="Footer Placeholder 5"/>
          <p:cNvSpPr>
            <a:spLocks noGrp="1" noChangeArrowheads="1"/>
          </p:cNvSpPr>
          <p:nvPr>
            <p:ph type="ftr" sz="quarter" idx="3"/>
          </p:nvPr>
        </p:nvSpPr>
        <p:spPr bwMode="auto">
          <a:xfrm>
            <a:off x="2051720" y="6534448"/>
            <a:ext cx="511256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r>
              <a:rPr lang="en-US"/>
              <a:t>Creative Team Meeting, Nov 18, 2016, IHEP</a:t>
            </a:r>
            <a:endParaRPr lang="en-GB" dirty="0"/>
          </a:p>
        </p:txBody>
      </p:sp>
      <p:sp>
        <p:nvSpPr>
          <p:cNvPr id="7" name="Slide Number Placeholder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979EF89-1816-48F1-856B-113D2679BC1F}" type="slidenum">
              <a:rPr lang="en-US" smtClean="0"/>
              <a:pPr>
                <a:defRPr/>
              </a:pPr>
              <a:t>‹#›</a:t>
            </a:fld>
            <a:endParaRPr lang="en-US" dirty="0"/>
          </a:p>
        </p:txBody>
      </p:sp>
    </p:spTree>
    <p:extLst>
      <p:ext uri="{BB962C8B-B14F-4D97-AF65-F5344CB8AC3E}">
        <p14:creationId xmlns:p14="http://schemas.microsoft.com/office/powerpoint/2010/main" val="1988218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57338"/>
            <a:ext cx="3810000" cy="4391942"/>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Rectangle 4"/>
          <p:cNvSpPr>
            <a:spLocks noGrp="1" noChangeArrowheads="1"/>
          </p:cNvSpPr>
          <p:nvPr>
            <p:ph type="dt" sz="half" idx="10"/>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9" name="Rectangle 5"/>
          <p:cNvSpPr>
            <a:spLocks noGrp="1" noChangeArrowheads="1"/>
          </p:cNvSpPr>
          <p:nvPr>
            <p:ph type="ftr" sz="quarter" idx="3"/>
          </p:nvPr>
        </p:nvSpPr>
        <p:spPr bwMode="auto">
          <a:xfrm>
            <a:off x="2051720" y="6534448"/>
            <a:ext cx="511256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r>
              <a:rPr lang="en-US"/>
              <a:t>Creative Team Meeting, Nov 18, 2016, IHEP</a:t>
            </a:r>
            <a:endParaRPr lang="en-GB" dirty="0"/>
          </a:p>
        </p:txBody>
      </p:sp>
      <p:sp>
        <p:nvSpPr>
          <p:cNvPr id="10" name="Rectangle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r>
              <a:rPr lang="en-US" dirty="0"/>
              <a:t>slide </a:t>
            </a:r>
            <a:fld id="{7979EF89-1816-48F1-856B-113D2679BC1F}" type="slidenum">
              <a:rPr lang="en-US" smtClean="0"/>
              <a:pPr>
                <a:defRPr/>
              </a:pPr>
              <a:t>‹#›</a:t>
            </a:fld>
            <a:endParaRPr lang="en-US" dirty="0"/>
          </a:p>
        </p:txBody>
      </p:sp>
    </p:spTree>
    <p:extLst>
      <p:ext uri="{BB962C8B-B14F-4D97-AF65-F5344CB8AC3E}">
        <p14:creationId xmlns:p14="http://schemas.microsoft.com/office/powerpoint/2010/main" val="1743166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880608"/>
          </a:xfrm>
        </p:spPr>
        <p:txBody>
          <a:bodyPr/>
          <a:lstStyle>
            <a:lvl1pPr marL="342900" indent="-342900" algn="l">
              <a:buFont typeface="Arial" pitchFamily="34" charset="0"/>
              <a:buChar char="•"/>
              <a:defRPr sz="2800">
                <a:solidFill>
                  <a:srgbClr val="0000FF"/>
                </a:solidFill>
                <a:latin typeface="Arial" pitchFamily="34" charset="0"/>
                <a:cs typeface="Arial" pitchFamily="34" charset="0"/>
              </a:defRPr>
            </a:lvl1pPr>
            <a:lvl2pPr marL="800100" indent="-342900">
              <a:buFont typeface="Arial" pitchFamily="34" charset="0"/>
              <a:buChar char="•"/>
              <a:defRPr sz="2400">
                <a:solidFill>
                  <a:srgbClr val="006600"/>
                </a:solidFill>
                <a:latin typeface="Arial" pitchFamily="34" charset="0"/>
                <a:cs typeface="Arial" pitchFamily="34" charset="0"/>
              </a:defRPr>
            </a:lvl2pPr>
            <a:lvl3pPr marL="1257300" indent="-342900">
              <a:buFont typeface="Arial" pitchFamily="34" charset="0"/>
              <a:buChar char="•"/>
              <a:defRPr sz="2400">
                <a:solidFill>
                  <a:srgbClr val="663300"/>
                </a:solidFill>
                <a:latin typeface="Arial" pitchFamily="34" charset="0"/>
                <a:cs typeface="Arial" pitchFamily="34" charset="0"/>
              </a:defRPr>
            </a:lvl3pPr>
            <a:lvl4pPr marL="1657350" indent="-285750">
              <a:buFont typeface="Arial" pitchFamily="34" charset="0"/>
              <a:buChar char="•"/>
              <a:defRPr sz="2000">
                <a:latin typeface="Arial" pitchFamily="34" charset="0"/>
                <a:cs typeface="Arial" pitchFamily="34" charset="0"/>
              </a:defRPr>
            </a:lvl4pPr>
            <a:lvl5pPr marL="2152650" indent="-271463">
              <a:buFont typeface="Arial" pitchFamily="34" charset="0"/>
              <a:buChar cha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4"/>
          <p:cNvSpPr txBox="1">
            <a:spLocks noChangeArrowheads="1"/>
          </p:cNvSpPr>
          <p:nvPr userDrawn="1"/>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l" rtl="0" eaLnBrk="0" fontAlgn="base" hangingPunct="0">
              <a:spcBef>
                <a:spcPct val="0"/>
              </a:spcBef>
              <a:spcAft>
                <a:spcPct val="0"/>
              </a:spcAft>
              <a:defRPr sz="1400" kern="1200">
                <a:solidFill>
                  <a:schemeClr val="tx1"/>
                </a:solidFill>
                <a:latin typeface="Arial" pitchFamily="34" charset="0"/>
                <a:ea typeface="Arial" pitchFamily="34" charset="0"/>
                <a:cs typeface="Arial" pitchFamily="34" charset="0"/>
              </a:defRPr>
            </a:lvl1pPr>
            <a:lvl2pPr marL="457200" algn="l" rtl="0" fontAlgn="base">
              <a:spcBef>
                <a:spcPct val="0"/>
              </a:spcBef>
              <a:spcAft>
                <a:spcPct val="0"/>
              </a:spcAft>
              <a:defRPr sz="2400" kern="1200">
                <a:solidFill>
                  <a:schemeClr val="tx1"/>
                </a:solidFill>
                <a:latin typeface="Lucida Grande"/>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a:ea typeface="ヒラギノ角ゴ Pro W3"/>
                <a:cs typeface="ヒラギノ角ゴ Pro W3"/>
              </a:defRPr>
            </a:lvl5pPr>
            <a:lvl6pPr marL="2286000" algn="l" defTabSz="914400" rtl="0" eaLnBrk="1" latinLnBrk="0" hangingPunct="1">
              <a:defRPr sz="2400" kern="1200">
                <a:solidFill>
                  <a:schemeClr val="tx1"/>
                </a:solidFill>
                <a:latin typeface="Lucida Grande"/>
                <a:ea typeface="ヒラギノ角ゴ Pro W3"/>
                <a:cs typeface="ヒラギノ角ゴ Pro W3"/>
              </a:defRPr>
            </a:lvl6pPr>
            <a:lvl7pPr marL="2743200" algn="l" defTabSz="914400" rtl="0" eaLnBrk="1" latinLnBrk="0" hangingPunct="1">
              <a:defRPr sz="2400" kern="1200">
                <a:solidFill>
                  <a:schemeClr val="tx1"/>
                </a:solidFill>
                <a:latin typeface="Lucida Grande"/>
                <a:ea typeface="ヒラギノ角ゴ Pro W3"/>
                <a:cs typeface="ヒラギノ角ゴ Pro W3"/>
              </a:defRPr>
            </a:lvl7pPr>
            <a:lvl8pPr marL="3200400" algn="l" defTabSz="914400" rtl="0" eaLnBrk="1" latinLnBrk="0" hangingPunct="1">
              <a:defRPr sz="2400" kern="1200">
                <a:solidFill>
                  <a:schemeClr val="tx1"/>
                </a:solidFill>
                <a:latin typeface="Lucida Grande"/>
                <a:ea typeface="ヒラギノ角ゴ Pro W3"/>
                <a:cs typeface="ヒラギノ角ゴ Pro W3"/>
              </a:defRPr>
            </a:lvl8pPr>
            <a:lvl9pPr marL="3657600" algn="l" defTabSz="914400" rtl="0" eaLnBrk="1" latinLnBrk="0" hangingPunct="1">
              <a:defRPr sz="2400" kern="1200">
                <a:solidFill>
                  <a:schemeClr val="tx1"/>
                </a:solidFill>
                <a:latin typeface="Lucida Grande"/>
                <a:ea typeface="ヒラギノ角ゴ Pro W3"/>
                <a:cs typeface="ヒラギノ角ゴ Pro W3"/>
              </a:defRPr>
            </a:lvl9pPr>
          </a:lstStyle>
          <a:p>
            <a:pPr>
              <a:defRPr/>
            </a:pPr>
            <a:r>
              <a:rPr lang="en-US"/>
              <a:t>O.B. Malyshev</a:t>
            </a:r>
            <a:endParaRPr lang="en-US" dirty="0"/>
          </a:p>
        </p:txBody>
      </p:sp>
      <p:sp>
        <p:nvSpPr>
          <p:cNvPr id="9" name="Rectangle 5"/>
          <p:cNvSpPr txBox="1">
            <a:spLocks noChangeArrowheads="1"/>
          </p:cNvSpPr>
          <p:nvPr userDrawn="1"/>
        </p:nvSpPr>
        <p:spPr bwMode="auto">
          <a:xfrm>
            <a:off x="2012504" y="6534448"/>
            <a:ext cx="5151784"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ctr" rtl="0" eaLnBrk="0" fontAlgn="base" hangingPunct="0">
              <a:spcBef>
                <a:spcPct val="0"/>
              </a:spcBef>
              <a:spcAft>
                <a:spcPct val="0"/>
              </a:spcAft>
              <a:defRPr sz="1400" kern="1200">
                <a:solidFill>
                  <a:schemeClr val="tx1"/>
                </a:solidFill>
                <a:latin typeface="Arial" pitchFamily="34" charset="0"/>
                <a:ea typeface="Arial" pitchFamily="34" charset="0"/>
                <a:cs typeface="Arial" pitchFamily="34" charset="0"/>
              </a:defRPr>
            </a:lvl1pPr>
            <a:lvl2pPr marL="457200" algn="l" rtl="0" fontAlgn="base">
              <a:spcBef>
                <a:spcPct val="0"/>
              </a:spcBef>
              <a:spcAft>
                <a:spcPct val="0"/>
              </a:spcAft>
              <a:defRPr sz="2400" kern="1200">
                <a:solidFill>
                  <a:schemeClr val="tx1"/>
                </a:solidFill>
                <a:latin typeface="Lucida Grande"/>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a:ea typeface="ヒラギノ角ゴ Pro W3"/>
                <a:cs typeface="ヒラギノ角ゴ Pro W3"/>
              </a:defRPr>
            </a:lvl5pPr>
            <a:lvl6pPr marL="2286000" algn="l" defTabSz="914400" rtl="0" eaLnBrk="1" latinLnBrk="0" hangingPunct="1">
              <a:defRPr sz="2400" kern="1200">
                <a:solidFill>
                  <a:schemeClr val="tx1"/>
                </a:solidFill>
                <a:latin typeface="Lucida Grande"/>
                <a:ea typeface="ヒラギノ角ゴ Pro W3"/>
                <a:cs typeface="ヒラギノ角ゴ Pro W3"/>
              </a:defRPr>
            </a:lvl6pPr>
            <a:lvl7pPr marL="2743200" algn="l" defTabSz="914400" rtl="0" eaLnBrk="1" latinLnBrk="0" hangingPunct="1">
              <a:defRPr sz="2400" kern="1200">
                <a:solidFill>
                  <a:schemeClr val="tx1"/>
                </a:solidFill>
                <a:latin typeface="Lucida Grande"/>
                <a:ea typeface="ヒラギノ角ゴ Pro W3"/>
                <a:cs typeface="ヒラギノ角ゴ Pro W3"/>
              </a:defRPr>
            </a:lvl7pPr>
            <a:lvl8pPr marL="3200400" algn="l" defTabSz="914400" rtl="0" eaLnBrk="1" latinLnBrk="0" hangingPunct="1">
              <a:defRPr sz="2400" kern="1200">
                <a:solidFill>
                  <a:schemeClr val="tx1"/>
                </a:solidFill>
                <a:latin typeface="Lucida Grande"/>
                <a:ea typeface="ヒラギノ角ゴ Pro W3"/>
                <a:cs typeface="ヒラギノ角ゴ Pro W3"/>
              </a:defRPr>
            </a:lvl8pPr>
            <a:lvl9pPr marL="3657600" algn="l" defTabSz="914400" rtl="0" eaLnBrk="1" latinLnBrk="0" hangingPunct="1">
              <a:defRPr sz="2400" kern="1200">
                <a:solidFill>
                  <a:schemeClr val="tx1"/>
                </a:solidFill>
                <a:latin typeface="Lucida Grande"/>
                <a:ea typeface="ヒラギノ角ゴ Pro W3"/>
                <a:cs typeface="ヒラギノ角ゴ Pro W3"/>
              </a:defRPr>
            </a:lvl9pPr>
          </a:lstStyle>
          <a:p>
            <a:r>
              <a:rPr lang="en-GB" dirty="0"/>
              <a:t>eeFACT2016, 24-27 October 2016, Daresbury Laboratory, UK</a:t>
            </a:r>
          </a:p>
        </p:txBody>
      </p:sp>
      <p:sp>
        <p:nvSpPr>
          <p:cNvPr id="10" name="Rectangle 6"/>
          <p:cNvSpPr txBox="1">
            <a:spLocks noChangeArrowheads="1"/>
          </p:cNvSpPr>
          <p:nvPr userDrawn="1"/>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GB"/>
            </a:defPPr>
            <a:lvl1pPr algn="r" rtl="0" eaLnBrk="0" fontAlgn="base" hangingPunct="0">
              <a:spcBef>
                <a:spcPct val="0"/>
              </a:spcBef>
              <a:spcAft>
                <a:spcPct val="0"/>
              </a:spcAft>
              <a:defRPr sz="1400" kern="1200">
                <a:solidFill>
                  <a:schemeClr val="tx1"/>
                </a:solidFill>
                <a:latin typeface="Arial" pitchFamily="34" charset="0"/>
                <a:ea typeface="Arial" pitchFamily="34" charset="0"/>
                <a:cs typeface="Arial" pitchFamily="34" charset="0"/>
              </a:defRPr>
            </a:lvl1pPr>
            <a:lvl2pPr marL="457200" algn="l" rtl="0" fontAlgn="base">
              <a:spcBef>
                <a:spcPct val="0"/>
              </a:spcBef>
              <a:spcAft>
                <a:spcPct val="0"/>
              </a:spcAft>
              <a:defRPr sz="2400" kern="1200">
                <a:solidFill>
                  <a:schemeClr val="tx1"/>
                </a:solidFill>
                <a:latin typeface="Lucida Grande"/>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a:ea typeface="ヒラギノ角ゴ Pro W3"/>
                <a:cs typeface="ヒラギノ角ゴ Pro W3"/>
              </a:defRPr>
            </a:lvl5pPr>
            <a:lvl6pPr marL="2286000" algn="l" defTabSz="914400" rtl="0" eaLnBrk="1" latinLnBrk="0" hangingPunct="1">
              <a:defRPr sz="2400" kern="1200">
                <a:solidFill>
                  <a:schemeClr val="tx1"/>
                </a:solidFill>
                <a:latin typeface="Lucida Grande"/>
                <a:ea typeface="ヒラギノ角ゴ Pro W3"/>
                <a:cs typeface="ヒラギノ角ゴ Pro W3"/>
              </a:defRPr>
            </a:lvl6pPr>
            <a:lvl7pPr marL="2743200" algn="l" defTabSz="914400" rtl="0" eaLnBrk="1" latinLnBrk="0" hangingPunct="1">
              <a:defRPr sz="2400" kern="1200">
                <a:solidFill>
                  <a:schemeClr val="tx1"/>
                </a:solidFill>
                <a:latin typeface="Lucida Grande"/>
                <a:ea typeface="ヒラギノ角ゴ Pro W3"/>
                <a:cs typeface="ヒラギノ角ゴ Pro W3"/>
              </a:defRPr>
            </a:lvl7pPr>
            <a:lvl8pPr marL="3200400" algn="l" defTabSz="914400" rtl="0" eaLnBrk="1" latinLnBrk="0" hangingPunct="1">
              <a:defRPr sz="2400" kern="1200">
                <a:solidFill>
                  <a:schemeClr val="tx1"/>
                </a:solidFill>
                <a:latin typeface="Lucida Grande"/>
                <a:ea typeface="ヒラギノ角ゴ Pro W3"/>
                <a:cs typeface="ヒラギノ角ゴ Pro W3"/>
              </a:defRPr>
            </a:lvl8pPr>
            <a:lvl9pPr marL="3657600" algn="l" defTabSz="914400" rtl="0" eaLnBrk="1" latinLnBrk="0" hangingPunct="1">
              <a:defRPr sz="2400" kern="1200">
                <a:solidFill>
                  <a:schemeClr val="tx1"/>
                </a:solidFill>
                <a:latin typeface="Lucida Grande"/>
                <a:ea typeface="ヒラギノ角ゴ Pro W3"/>
                <a:cs typeface="ヒラギノ角ゴ Pro W3"/>
              </a:defRPr>
            </a:lvl9pPr>
          </a:lstStyle>
          <a:p>
            <a:pPr>
              <a:defRPr/>
            </a:pPr>
            <a:fld id="{7979EF89-1816-48F1-856B-113D2679BC1F}" type="slidenum">
              <a:rPr lang="en-US" smtClean="0"/>
              <a:pPr>
                <a:defRPr/>
              </a:pPr>
              <a:t>‹#›</a:t>
            </a:fld>
            <a:endParaRPr lang="en-US" dirty="0"/>
          </a:p>
        </p:txBody>
      </p:sp>
      <p:sp>
        <p:nvSpPr>
          <p:cNvPr id="11" name="Title 1"/>
          <p:cNvSpPr>
            <a:spLocks noGrp="1"/>
          </p:cNvSpPr>
          <p:nvPr>
            <p:ph type="title"/>
          </p:nvPr>
        </p:nvSpPr>
        <p:spPr>
          <a:xfrm>
            <a:off x="251520" y="764704"/>
            <a:ext cx="8640960" cy="576064"/>
          </a:xfrm>
        </p:spPr>
        <p:txBody>
          <a:bodyPr anchor="b"/>
          <a:lstStyle>
            <a:lvl1pPr algn="ctr">
              <a:defRPr sz="3200" b="1">
                <a:effectLst>
                  <a:outerShdw blurRad="38100" dist="38100" dir="2700000" algn="tl">
                    <a:srgbClr val="000000">
                      <a:alpha val="43137"/>
                    </a:srgbClr>
                  </a:outerShdw>
                </a:effectLst>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143756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3008313" cy="1162050"/>
          </a:xfrm>
        </p:spPr>
        <p:txBody>
          <a:bodyPr anchor="b"/>
          <a:lstStyle>
            <a:lvl1pPr algn="l">
              <a:defRPr sz="2800"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707904" y="126876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2132856"/>
            <a:ext cx="3008313" cy="4153663"/>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Rectangle 4"/>
          <p:cNvSpPr>
            <a:spLocks noGrp="1" noChangeArrowheads="1"/>
          </p:cNvSpPr>
          <p:nvPr>
            <p:ph type="dt" sz="half" idx="10"/>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9" name="Rectangle 5"/>
          <p:cNvSpPr>
            <a:spLocks noGrp="1" noChangeArrowheads="1"/>
          </p:cNvSpPr>
          <p:nvPr>
            <p:ph type="ftr" sz="quarter" idx="3"/>
          </p:nvPr>
        </p:nvSpPr>
        <p:spPr bwMode="auto">
          <a:xfrm>
            <a:off x="2051720" y="6534448"/>
            <a:ext cx="511256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r>
              <a:rPr lang="en-US"/>
              <a:t>Creative Team Meeting, Nov 18, 2016, IHEP</a:t>
            </a:r>
            <a:endParaRPr lang="en-GB" dirty="0"/>
          </a:p>
        </p:txBody>
      </p:sp>
      <p:sp>
        <p:nvSpPr>
          <p:cNvPr id="10" name="Rectangle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979EF89-1816-48F1-856B-113D2679BC1F}" type="slidenum">
              <a:rPr lang="en-US" smtClean="0"/>
              <a:pPr>
                <a:defRPr/>
              </a:pPr>
              <a:t>‹#›</a:t>
            </a:fld>
            <a:endParaRPr lang="en-US" dirty="0"/>
          </a:p>
        </p:txBody>
      </p:sp>
    </p:spTree>
    <p:extLst>
      <p:ext uri="{BB962C8B-B14F-4D97-AF65-F5344CB8AC3E}">
        <p14:creationId xmlns:p14="http://schemas.microsoft.com/office/powerpoint/2010/main" val="694738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0825" y="1371600"/>
            <a:ext cx="4244975"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71600"/>
            <a:ext cx="4244975"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a:t>W. Chou</a:t>
            </a:r>
            <a:endParaRPr lang="en-GB" altLang="en-US"/>
          </a:p>
        </p:txBody>
      </p:sp>
      <p:sp>
        <p:nvSpPr>
          <p:cNvPr id="6" name="Rectangle 6"/>
          <p:cNvSpPr>
            <a:spLocks noGrp="1" noChangeArrowheads="1"/>
          </p:cNvSpPr>
          <p:nvPr>
            <p:ph type="ftr" sz="quarter" idx="11"/>
          </p:nvPr>
        </p:nvSpPr>
        <p:spPr>
          <a:xfrm>
            <a:off x="2627313" y="6524625"/>
            <a:ext cx="3925887" cy="217488"/>
          </a:xfrm>
          <a:ln/>
        </p:spPr>
        <p:txBody>
          <a:bodyPr/>
          <a:lstStyle>
            <a:lvl1pPr>
              <a:defRPr>
                <a:solidFill>
                  <a:schemeClr val="bg1"/>
                </a:solidFill>
              </a:defRPr>
            </a:lvl1pPr>
          </a:lstStyle>
          <a:p>
            <a:pPr>
              <a:defRPr/>
            </a:pPr>
            <a:r>
              <a:rPr lang="en-US" altLang="en-US">
                <a:solidFill>
                  <a:schemeClr val="bg1"/>
                </a:solidFill>
              </a:rPr>
              <a:t>Creative Team Meeting, Nov 18, 2016, IHEP</a:t>
            </a:r>
            <a:endParaRPr lang="en-GB" altLang="en-US" dirty="0">
              <a:solidFill>
                <a:schemeClr val="bg1"/>
              </a:solidFill>
            </a:endParaRPr>
          </a:p>
        </p:txBody>
      </p:sp>
      <p:sp>
        <p:nvSpPr>
          <p:cNvPr id="7" name="Rectangle 7"/>
          <p:cNvSpPr>
            <a:spLocks noGrp="1" noChangeArrowheads="1"/>
          </p:cNvSpPr>
          <p:nvPr>
            <p:ph type="sldNum" sz="quarter" idx="12"/>
          </p:nvPr>
        </p:nvSpPr>
        <p:spPr>
          <a:ln/>
        </p:spPr>
        <p:txBody>
          <a:bodyPr/>
          <a:lstStyle>
            <a:lvl1pPr>
              <a:defRPr>
                <a:solidFill>
                  <a:schemeClr val="bg1"/>
                </a:solidFill>
              </a:defRPr>
            </a:lvl1pPr>
          </a:lstStyle>
          <a:p>
            <a:pPr>
              <a:defRPr/>
            </a:pPr>
            <a:fld id="{2B6E3803-0C5A-4304-9219-2587F2C7179D}" type="slidenum">
              <a:rPr lang="en-GB" altLang="en-US" smtClean="0"/>
              <a:pPr>
                <a:defRPr/>
              </a:pPr>
              <a:t>‹#›</a:t>
            </a:fld>
            <a:r>
              <a:rPr lang="en-GB" altLang="en-US" dirty="0"/>
              <a:t>/40</a:t>
            </a:r>
          </a:p>
        </p:txBody>
      </p:sp>
    </p:spTree>
    <p:extLst>
      <p:ext uri="{BB962C8B-B14F-4D97-AF65-F5344CB8AC3E}">
        <p14:creationId xmlns:p14="http://schemas.microsoft.com/office/powerpoint/2010/main" val="1729694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368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012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73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926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W. Chou</a:t>
            </a:r>
          </a:p>
        </p:txBody>
      </p:sp>
      <p:sp>
        <p:nvSpPr>
          <p:cNvPr id="8" name="Footer Placeholder 7"/>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59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4" name="Rectangle 6"/>
          <p:cNvSpPr>
            <a:spLocks noGrp="1" noChangeArrowheads="1"/>
          </p:cNvSpPr>
          <p:nvPr>
            <p:ph type="sldNum" sz="quarter" idx="12"/>
          </p:nvPr>
        </p:nvSpPr>
        <p:spPr>
          <a:ln/>
        </p:spPr>
        <p:txBody>
          <a:bodyPr/>
          <a:lstStyle>
            <a:lvl1pPr>
              <a:defRPr/>
            </a:lvl1pPr>
          </a:lstStyle>
          <a:p>
            <a:pPr>
              <a:defRPr/>
            </a:pPr>
            <a:fld id="{C1E85DE8-DE14-4502-8754-9B732DB3BA4C}"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98415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W. Chou</a:t>
            </a:r>
          </a:p>
        </p:txBody>
      </p:sp>
      <p:sp>
        <p:nvSpPr>
          <p:cNvPr id="4" name="Footer Placeholder 3"/>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94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W. Chou</a:t>
            </a:r>
          </a:p>
        </p:txBody>
      </p:sp>
      <p:sp>
        <p:nvSpPr>
          <p:cNvPr id="3" name="Footer Placeholder 2"/>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243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394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118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61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5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3025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4620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5858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8298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7" name="Rectangle 6"/>
          <p:cNvSpPr>
            <a:spLocks noGrp="1" noChangeArrowheads="1"/>
          </p:cNvSpPr>
          <p:nvPr>
            <p:ph type="sldNum" sz="quarter" idx="12"/>
          </p:nvPr>
        </p:nvSpPr>
        <p:spPr>
          <a:ln/>
        </p:spPr>
        <p:txBody>
          <a:bodyPr/>
          <a:lstStyle>
            <a:lvl1pPr>
              <a:defRPr/>
            </a:lvl1pPr>
          </a:lstStyle>
          <a:p>
            <a:pPr>
              <a:defRPr/>
            </a:pPr>
            <a:fld id="{1BADF6B2-4591-495B-BC5C-9A35DDC2DF6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727449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6007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292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0791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6803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151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536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8239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CEPC-SPPC Review, Feb 14-16, 2015</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491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CEPC-SPPC Review, Feb 14-16, 2015</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274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CEPC-SPPC Review, Feb 14-16, 2015</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77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solidFill>
                  <a:srgbClr val="800000"/>
                </a:solidFill>
              </a:rPr>
              <a:t>W. Chou</a:t>
            </a:r>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Creative Team Meeting, Nov 18, 2016, IHEP</a:t>
            </a:r>
          </a:p>
        </p:txBody>
      </p:sp>
      <p:sp>
        <p:nvSpPr>
          <p:cNvPr id="7" name="Rectangle 6"/>
          <p:cNvSpPr>
            <a:spLocks noGrp="1" noChangeArrowheads="1"/>
          </p:cNvSpPr>
          <p:nvPr>
            <p:ph type="sldNum" sz="quarter" idx="12"/>
          </p:nvPr>
        </p:nvSpPr>
        <p:spPr>
          <a:ln/>
        </p:spPr>
        <p:txBody>
          <a:bodyPr/>
          <a:lstStyle>
            <a:lvl1pPr>
              <a:defRPr/>
            </a:lvl1pPr>
          </a:lstStyle>
          <a:p>
            <a:pPr>
              <a:defRPr/>
            </a:pPr>
            <a:fld id="{91EEDAB7-806D-43BF-8B7D-4614997221F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352307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CEPC-SPPC Review, Feb 14-16, 2015</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91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W. Chou</a:t>
            </a:r>
          </a:p>
        </p:txBody>
      </p:sp>
      <p:sp>
        <p:nvSpPr>
          <p:cNvPr id="8" name="Footer Placeholder 7"/>
          <p:cNvSpPr>
            <a:spLocks noGrp="1"/>
          </p:cNvSpPr>
          <p:nvPr>
            <p:ph type="ftr" sz="quarter" idx="11"/>
          </p:nvPr>
        </p:nvSpPr>
        <p:spPr/>
        <p:txBody>
          <a:bodyPr/>
          <a:lstStyle/>
          <a:p>
            <a:r>
              <a:rPr lang="en-US">
                <a:solidFill>
                  <a:prstClr val="black">
                    <a:tint val="75000"/>
                  </a:prstClr>
                </a:solidFill>
              </a:rPr>
              <a:t>CEPC-SPPC Review, Feb 14-16, 2015</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417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W. Chou</a:t>
            </a:r>
          </a:p>
        </p:txBody>
      </p:sp>
      <p:sp>
        <p:nvSpPr>
          <p:cNvPr id="4" name="Footer Placeholder 3"/>
          <p:cNvSpPr>
            <a:spLocks noGrp="1"/>
          </p:cNvSpPr>
          <p:nvPr>
            <p:ph type="ftr" sz="quarter" idx="11"/>
          </p:nvPr>
        </p:nvSpPr>
        <p:spPr/>
        <p:txBody>
          <a:bodyPr/>
          <a:lstStyle/>
          <a:p>
            <a:r>
              <a:rPr lang="en-US">
                <a:solidFill>
                  <a:prstClr val="black">
                    <a:tint val="75000"/>
                  </a:prstClr>
                </a:solidFill>
              </a:rPr>
              <a:t>CEPC-SPPC Review, Feb 14-16, 2015</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071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W. Chou</a:t>
            </a:r>
          </a:p>
        </p:txBody>
      </p:sp>
      <p:sp>
        <p:nvSpPr>
          <p:cNvPr id="3" name="Footer Placeholder 2"/>
          <p:cNvSpPr>
            <a:spLocks noGrp="1"/>
          </p:cNvSpPr>
          <p:nvPr>
            <p:ph type="ftr" sz="quarter" idx="11"/>
          </p:nvPr>
        </p:nvSpPr>
        <p:spPr/>
        <p:txBody>
          <a:bodyPr/>
          <a:lstStyle/>
          <a:p>
            <a:r>
              <a:rPr lang="en-US">
                <a:solidFill>
                  <a:prstClr val="black">
                    <a:tint val="75000"/>
                  </a:prstClr>
                </a:solidFill>
              </a:rPr>
              <a:t>CEPC-SPPC Review, Feb 14-16, 2015</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289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CEPC-SPPC Review, Feb 14-16, 2015</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00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W. Chou</a:t>
            </a:r>
          </a:p>
        </p:txBody>
      </p:sp>
      <p:sp>
        <p:nvSpPr>
          <p:cNvPr id="6" name="Footer Placeholder 5"/>
          <p:cNvSpPr>
            <a:spLocks noGrp="1"/>
          </p:cNvSpPr>
          <p:nvPr>
            <p:ph type="ftr" sz="quarter" idx="11"/>
          </p:nvPr>
        </p:nvSpPr>
        <p:spPr/>
        <p:txBody>
          <a:bodyPr/>
          <a:lstStyle/>
          <a:p>
            <a:r>
              <a:rPr lang="en-US">
                <a:solidFill>
                  <a:prstClr val="black">
                    <a:tint val="75000"/>
                  </a:prstClr>
                </a:solidFill>
              </a:rPr>
              <a:t>CEPC-SPPC Review, Feb 14-16, 2015</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692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CEPC-SPPC Review, Feb 14-16, 2015</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1566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W. Chou</a:t>
            </a:r>
          </a:p>
        </p:txBody>
      </p:sp>
      <p:sp>
        <p:nvSpPr>
          <p:cNvPr id="5" name="Footer Placeholder 4"/>
          <p:cNvSpPr>
            <a:spLocks noGrp="1"/>
          </p:cNvSpPr>
          <p:nvPr>
            <p:ph type="ftr" sz="quarter" idx="11"/>
          </p:nvPr>
        </p:nvSpPr>
        <p:spPr/>
        <p:txBody>
          <a:bodyPr/>
          <a:lstStyle/>
          <a:p>
            <a:r>
              <a:rPr lang="en-US">
                <a:solidFill>
                  <a:prstClr val="black">
                    <a:tint val="75000"/>
                  </a:prstClr>
                </a:solidFill>
              </a:rPr>
              <a:t>CEPC-SPPC Review, Feb 14-16, 2015</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008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1254125"/>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de-DE" sz="1600">
              <a:solidFill>
                <a:srgbClr val="000000"/>
              </a:solidFill>
              <a:latin typeface="Arial" charset="0"/>
              <a:ea typeface="ＭＳ Ｐゴシック" charset="0"/>
              <a:cs typeface="ＭＳ Ｐゴシック" charset="0"/>
            </a:endParaRPr>
          </a:p>
        </p:txBody>
      </p:sp>
      <p:sp>
        <p:nvSpPr>
          <p:cNvPr id="6" name="Text Box 16"/>
          <p:cNvSpPr txBox="1">
            <a:spLocks noChangeArrowheads="1"/>
          </p:cNvSpPr>
          <p:nvPr userDrawn="1"/>
        </p:nvSpPr>
        <p:spPr bwMode="auto">
          <a:xfrm>
            <a:off x="2003425" y="2481263"/>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fontAlgn="base">
              <a:spcBef>
                <a:spcPct val="50000"/>
              </a:spcBef>
              <a:spcAft>
                <a:spcPct val="0"/>
              </a:spcAft>
              <a:defRPr/>
            </a:pPr>
            <a:endParaRPr lang="de-DE">
              <a:solidFill>
                <a:srgbClr val="000000"/>
              </a:solidFill>
            </a:endParaRPr>
          </a:p>
        </p:txBody>
      </p:sp>
      <p:pic>
        <p:nvPicPr>
          <p:cNvPr id="7" name="Picture 21" descr="HG_LOGO_70_ENG_K"/>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2425" y="5949950"/>
            <a:ext cx="14732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Rectangle 3"/>
          <p:cNvSpPr>
            <a:spLocks noGrp="1" noChangeArrowheads="1"/>
          </p:cNvSpPr>
          <p:nvPr>
            <p:ph type="subTitle" idx="1"/>
          </p:nvPr>
        </p:nvSpPr>
        <p:spPr>
          <a:xfrm>
            <a:off x="292100" y="1363663"/>
            <a:ext cx="8520113" cy="485775"/>
          </a:xfrm>
        </p:spPr>
        <p:txBody>
          <a:bodyPr/>
          <a:lstStyle>
            <a:lvl1pPr marL="0" indent="0">
              <a:buFont typeface="Arial Black" pitchFamily="34" charset="0"/>
              <a:buNone/>
              <a:defRPr b="1">
                <a:solidFill>
                  <a:srgbClr val="F28E00"/>
                </a:solidFill>
              </a:defRPr>
            </a:lvl1pPr>
          </a:lstStyle>
          <a:p>
            <a:pPr lvl="0"/>
            <a:r>
              <a:rPr lang="en-GB" noProof="0"/>
              <a:t>Untertitel durch Klicken bearbeiten</a:t>
            </a:r>
          </a:p>
        </p:txBody>
      </p:sp>
      <p:sp>
        <p:nvSpPr>
          <p:cNvPr id="402436" name="Rectangle 4"/>
          <p:cNvSpPr>
            <a:spLocks noGrp="1" noChangeArrowheads="1"/>
          </p:cNvSpPr>
          <p:nvPr>
            <p:ph type="ctrTitle" sz="quarter"/>
          </p:nvPr>
        </p:nvSpPr>
        <p:spPr>
          <a:xfrm>
            <a:off x="282575" y="0"/>
            <a:ext cx="8520113" cy="1266825"/>
          </a:xfrm>
        </p:spPr>
        <p:txBody>
          <a:bodyPr anchor="b"/>
          <a:lstStyle>
            <a:lvl1pPr>
              <a:lnSpc>
                <a:spcPct val="80000"/>
              </a:lnSpc>
              <a:defRPr sz="4000"/>
            </a:lvl1pPr>
          </a:lstStyle>
          <a:p>
            <a:pPr lvl="0"/>
            <a:r>
              <a:rPr lang="en-GB" noProof="0"/>
              <a:t>TITELMASTER</a:t>
            </a:r>
            <a:br>
              <a:rPr lang="en-GB" noProof="0"/>
            </a:br>
            <a:r>
              <a:rPr lang="en-GB" noProof="0"/>
              <a:t>FORMAT </a:t>
            </a:r>
          </a:p>
        </p:txBody>
      </p:sp>
    </p:spTree>
    <p:extLst>
      <p:ext uri="{BB962C8B-B14F-4D97-AF65-F5344CB8AC3E}">
        <p14:creationId xmlns:p14="http://schemas.microsoft.com/office/powerpoint/2010/main" val="30569219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52638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4.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3.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7.xml"/><Relationship Id="rId7" Type="http://schemas.openxmlformats.org/officeDocument/2006/relationships/image" Target="../media/image7.jpe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theme" Target="../theme/theme15.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theme" Target="../theme/theme1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09626" y="2214572"/>
            <a:ext cx="7958138" cy="3881437"/>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809627" y="6373813"/>
            <a:ext cx="1628775"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l">
              <a:defRPr sz="1400">
                <a:solidFill>
                  <a:schemeClr val="folHlink"/>
                </a:solidFill>
                <a:latin typeface="+mn-lt"/>
              </a:defRPr>
            </a:lvl1pPr>
          </a:lstStyle>
          <a:p>
            <a:pPr defTabSz="914210" fontAlgn="base">
              <a:spcBef>
                <a:spcPct val="0"/>
              </a:spcBef>
              <a:spcAft>
                <a:spcPct val="0"/>
              </a:spcAft>
              <a:defRPr/>
            </a:pPr>
            <a:r>
              <a:rPr lang="en-US" altLang="zh-CN">
                <a:solidFill>
                  <a:srgbClr val="800000"/>
                </a:solidFill>
              </a:rPr>
              <a:t>W. Chou</a:t>
            </a:r>
            <a:endParaRPr lang="en-US">
              <a:solidFill>
                <a:srgbClr val="800000"/>
              </a:solidFill>
            </a:endParaRPr>
          </a:p>
        </p:txBody>
      </p:sp>
      <p:sp>
        <p:nvSpPr>
          <p:cNvPr id="1029" name="Rectangle 5"/>
          <p:cNvSpPr>
            <a:spLocks noGrp="1" noChangeArrowheads="1"/>
          </p:cNvSpPr>
          <p:nvPr>
            <p:ph type="ftr" sz="quarter" idx="3"/>
          </p:nvPr>
        </p:nvSpPr>
        <p:spPr bwMode="auto">
          <a:xfrm>
            <a:off x="2514600" y="6376988"/>
            <a:ext cx="4876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400">
                <a:solidFill>
                  <a:schemeClr val="folHlink"/>
                </a:solidFill>
                <a:latin typeface="+mn-lt"/>
              </a:defRPr>
            </a:lvl1pPr>
          </a:lstStyle>
          <a:p>
            <a:pPr algn="ctr" defTabSz="914210" fontAlgn="base">
              <a:spcBef>
                <a:spcPct val="0"/>
              </a:spcBef>
              <a:spcAft>
                <a:spcPct val="0"/>
              </a:spcAft>
              <a:defRPr/>
            </a:pPr>
            <a:r>
              <a:rPr lang="en-US">
                <a:solidFill>
                  <a:srgbClr val="800000"/>
                </a:solidFill>
              </a:rPr>
              <a:t>Creative Team Meeting, Nov 18, 2016, IHEP</a:t>
            </a:r>
          </a:p>
        </p:txBody>
      </p:sp>
      <p:sp>
        <p:nvSpPr>
          <p:cNvPr id="1030" name="Rectangle 6"/>
          <p:cNvSpPr>
            <a:spLocks noGrp="1" noChangeArrowheads="1"/>
          </p:cNvSpPr>
          <p:nvPr>
            <p:ph type="sldNum" sz="quarter" idx="4"/>
          </p:nvPr>
        </p:nvSpPr>
        <p:spPr bwMode="auto">
          <a:xfrm>
            <a:off x="7467600" y="6376988"/>
            <a:ext cx="1316038"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400">
                <a:solidFill>
                  <a:schemeClr val="folHlink"/>
                </a:solidFill>
                <a:latin typeface="+mn-lt"/>
              </a:defRPr>
            </a:lvl1pPr>
          </a:lstStyle>
          <a:p>
            <a:pPr defTabSz="914210" fontAlgn="base">
              <a:spcBef>
                <a:spcPct val="0"/>
              </a:spcBef>
              <a:spcAft>
                <a:spcPct val="0"/>
              </a:spcAft>
              <a:defRPr/>
            </a:pPr>
            <a:fld id="{6BDFCD85-98F9-4566-9B29-FF644B9211A0}" type="slidenum">
              <a:rPr lang="en-US">
                <a:solidFill>
                  <a:srgbClr val="800000"/>
                </a:solidFill>
              </a:rPr>
              <a:pPr defTabSz="914210" fontAlgn="base">
                <a:spcBef>
                  <a:spcPct val="0"/>
                </a:spcBef>
                <a:spcAft>
                  <a:spcPct val="0"/>
                </a:spcAft>
                <a:defRPr/>
              </a:pPr>
              <a:t>‹#›</a:t>
            </a:fld>
            <a:endParaRPr lang="en-US">
              <a:solidFill>
                <a:srgbClr val="800000"/>
              </a:solidFill>
            </a:endParaRPr>
          </a:p>
        </p:txBody>
      </p:sp>
      <p:sp>
        <p:nvSpPr>
          <p:cNvPr id="2" name="Rectangle 2"/>
          <p:cNvSpPr>
            <a:spLocks noGrp="1" noChangeArrowheads="1"/>
          </p:cNvSpPr>
          <p:nvPr>
            <p:ph type="title"/>
          </p:nvPr>
        </p:nvSpPr>
        <p:spPr bwMode="auto">
          <a:xfrm>
            <a:off x="1524001" y="762000"/>
            <a:ext cx="7378700" cy="8382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grpSp>
        <p:nvGrpSpPr>
          <p:cNvPr id="3" name="Group 226"/>
          <p:cNvGrpSpPr>
            <a:grpSpLocks/>
          </p:cNvGrpSpPr>
          <p:nvPr userDrawn="1"/>
        </p:nvGrpSpPr>
        <p:grpSpPr bwMode="auto">
          <a:xfrm>
            <a:off x="0" y="0"/>
            <a:ext cx="8915400" cy="6713538"/>
            <a:chOff x="0" y="43"/>
            <a:chExt cx="5616" cy="4229"/>
          </a:xfrm>
        </p:grpSpPr>
        <p:grpSp>
          <p:nvGrpSpPr>
            <p:cNvPr id="4" name="Group 227"/>
            <p:cNvGrpSpPr>
              <a:grpSpLocks/>
            </p:cNvGrpSpPr>
            <p:nvPr userDrawn="1"/>
          </p:nvGrpSpPr>
          <p:grpSpPr bwMode="auto">
            <a:xfrm>
              <a:off x="0" y="43"/>
              <a:ext cx="408" cy="4229"/>
              <a:chOff x="0" y="43"/>
              <a:chExt cx="5760" cy="4229"/>
            </a:xfrm>
          </p:grpSpPr>
          <p:sp>
            <p:nvSpPr>
              <p:cNvPr id="1038" name="Line 228"/>
              <p:cNvSpPr>
                <a:spLocks noChangeShapeType="1"/>
              </p:cNvSpPr>
              <p:nvPr userDrawn="1"/>
            </p:nvSpPr>
            <p:spPr bwMode="auto">
              <a:xfrm>
                <a:off x="0" y="420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39" name="Line 229"/>
              <p:cNvSpPr>
                <a:spLocks noChangeShapeType="1"/>
              </p:cNvSpPr>
              <p:nvPr userDrawn="1"/>
            </p:nvSpPr>
            <p:spPr bwMode="auto">
              <a:xfrm>
                <a:off x="0" y="423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0" name="Line 230"/>
              <p:cNvSpPr>
                <a:spLocks noChangeShapeType="1"/>
              </p:cNvSpPr>
              <p:nvPr userDrawn="1"/>
            </p:nvSpPr>
            <p:spPr bwMode="auto">
              <a:xfrm>
                <a:off x="0" y="4272"/>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1" name="Line 231"/>
              <p:cNvSpPr>
                <a:spLocks noChangeShapeType="1"/>
              </p:cNvSpPr>
              <p:nvPr userDrawn="1"/>
            </p:nvSpPr>
            <p:spPr bwMode="auto">
              <a:xfrm>
                <a:off x="0" y="4113"/>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2" name="Line 232"/>
              <p:cNvSpPr>
                <a:spLocks noChangeShapeType="1"/>
              </p:cNvSpPr>
              <p:nvPr userDrawn="1"/>
            </p:nvSpPr>
            <p:spPr bwMode="auto">
              <a:xfrm>
                <a:off x="0" y="4065"/>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3" name="Line 233"/>
              <p:cNvSpPr>
                <a:spLocks noChangeShapeType="1"/>
              </p:cNvSpPr>
              <p:nvPr userDrawn="1"/>
            </p:nvSpPr>
            <p:spPr bwMode="auto">
              <a:xfrm>
                <a:off x="0" y="4158"/>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4" name="Line 234"/>
              <p:cNvSpPr>
                <a:spLocks noChangeShapeType="1"/>
              </p:cNvSpPr>
              <p:nvPr userDrawn="1"/>
            </p:nvSpPr>
            <p:spPr bwMode="auto">
              <a:xfrm>
                <a:off x="0" y="366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5" name="Line 235"/>
              <p:cNvSpPr>
                <a:spLocks noChangeShapeType="1"/>
              </p:cNvSpPr>
              <p:nvPr userDrawn="1"/>
            </p:nvSpPr>
            <p:spPr bwMode="auto">
              <a:xfrm>
                <a:off x="0" y="363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6" name="Line 236"/>
              <p:cNvSpPr>
                <a:spLocks noChangeShapeType="1"/>
              </p:cNvSpPr>
              <p:nvPr userDrawn="1"/>
            </p:nvSpPr>
            <p:spPr bwMode="auto">
              <a:xfrm>
                <a:off x="0" y="4020"/>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7" name="Line 237"/>
              <p:cNvSpPr>
                <a:spLocks noChangeShapeType="1"/>
              </p:cNvSpPr>
              <p:nvPr userDrawn="1"/>
            </p:nvSpPr>
            <p:spPr bwMode="auto">
              <a:xfrm>
                <a:off x="0" y="389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8" name="Line 238"/>
              <p:cNvSpPr>
                <a:spLocks noChangeShapeType="1"/>
              </p:cNvSpPr>
              <p:nvPr userDrawn="1"/>
            </p:nvSpPr>
            <p:spPr bwMode="auto">
              <a:xfrm>
                <a:off x="0" y="3813"/>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49" name="Line 239"/>
              <p:cNvSpPr>
                <a:spLocks noChangeShapeType="1"/>
              </p:cNvSpPr>
              <p:nvPr userDrawn="1"/>
            </p:nvSpPr>
            <p:spPr bwMode="auto">
              <a:xfrm>
                <a:off x="0" y="3999"/>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0" name="Line 240"/>
              <p:cNvSpPr>
                <a:spLocks noChangeShapeType="1"/>
              </p:cNvSpPr>
              <p:nvPr userDrawn="1"/>
            </p:nvSpPr>
            <p:spPr bwMode="auto">
              <a:xfrm>
                <a:off x="0" y="3687"/>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1" name="Line 241"/>
              <p:cNvSpPr>
                <a:spLocks noChangeShapeType="1"/>
              </p:cNvSpPr>
              <p:nvPr userDrawn="1"/>
            </p:nvSpPr>
            <p:spPr bwMode="auto">
              <a:xfrm>
                <a:off x="0" y="374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2" name="Line 242"/>
              <p:cNvSpPr>
                <a:spLocks noChangeShapeType="1"/>
              </p:cNvSpPr>
              <p:nvPr userDrawn="1"/>
            </p:nvSpPr>
            <p:spPr bwMode="auto">
              <a:xfrm>
                <a:off x="0" y="393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3" name="Line 243"/>
              <p:cNvSpPr>
                <a:spLocks noChangeShapeType="1"/>
              </p:cNvSpPr>
              <p:nvPr userDrawn="1"/>
            </p:nvSpPr>
            <p:spPr bwMode="auto">
              <a:xfrm>
                <a:off x="0" y="391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4" name="Line 244"/>
              <p:cNvSpPr>
                <a:spLocks noChangeShapeType="1"/>
              </p:cNvSpPr>
              <p:nvPr userDrawn="1"/>
            </p:nvSpPr>
            <p:spPr bwMode="auto">
              <a:xfrm>
                <a:off x="0" y="351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5" name="Line 245"/>
              <p:cNvSpPr>
                <a:spLocks noChangeShapeType="1"/>
              </p:cNvSpPr>
              <p:nvPr userDrawn="1"/>
            </p:nvSpPr>
            <p:spPr bwMode="auto">
              <a:xfrm>
                <a:off x="0" y="354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6" name="Line 246"/>
              <p:cNvSpPr>
                <a:spLocks noChangeShapeType="1"/>
              </p:cNvSpPr>
              <p:nvPr userDrawn="1"/>
            </p:nvSpPr>
            <p:spPr bwMode="auto">
              <a:xfrm>
                <a:off x="0" y="357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7" name="Line 247"/>
              <p:cNvSpPr>
                <a:spLocks noChangeShapeType="1"/>
              </p:cNvSpPr>
              <p:nvPr userDrawn="1"/>
            </p:nvSpPr>
            <p:spPr bwMode="auto">
              <a:xfrm>
                <a:off x="0" y="342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8" name="Line 248"/>
              <p:cNvSpPr>
                <a:spLocks noChangeShapeType="1"/>
              </p:cNvSpPr>
              <p:nvPr userDrawn="1"/>
            </p:nvSpPr>
            <p:spPr bwMode="auto">
              <a:xfrm>
                <a:off x="0" y="3372"/>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59" name="Line 249"/>
              <p:cNvSpPr>
                <a:spLocks noChangeShapeType="1"/>
              </p:cNvSpPr>
              <p:nvPr userDrawn="1"/>
            </p:nvSpPr>
            <p:spPr bwMode="auto">
              <a:xfrm>
                <a:off x="0" y="346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0" name="Line 250"/>
              <p:cNvSpPr>
                <a:spLocks noChangeShapeType="1"/>
              </p:cNvSpPr>
              <p:nvPr userDrawn="1"/>
            </p:nvSpPr>
            <p:spPr bwMode="auto">
              <a:xfrm>
                <a:off x="0" y="297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1" name="Line 251"/>
              <p:cNvSpPr>
                <a:spLocks noChangeShapeType="1"/>
              </p:cNvSpPr>
              <p:nvPr userDrawn="1"/>
            </p:nvSpPr>
            <p:spPr bwMode="auto">
              <a:xfrm>
                <a:off x="0" y="294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2" name="Line 252"/>
              <p:cNvSpPr>
                <a:spLocks noChangeShapeType="1"/>
              </p:cNvSpPr>
              <p:nvPr userDrawn="1"/>
            </p:nvSpPr>
            <p:spPr bwMode="auto">
              <a:xfrm>
                <a:off x="0" y="332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3" name="Line 253"/>
              <p:cNvSpPr>
                <a:spLocks noChangeShapeType="1"/>
              </p:cNvSpPr>
              <p:nvPr userDrawn="1"/>
            </p:nvSpPr>
            <p:spPr bwMode="auto">
              <a:xfrm>
                <a:off x="0" y="320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4" name="Line 254"/>
              <p:cNvSpPr>
                <a:spLocks noChangeShapeType="1"/>
              </p:cNvSpPr>
              <p:nvPr userDrawn="1"/>
            </p:nvSpPr>
            <p:spPr bwMode="auto">
              <a:xfrm>
                <a:off x="0" y="312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5" name="Line 255"/>
              <p:cNvSpPr>
                <a:spLocks noChangeShapeType="1"/>
              </p:cNvSpPr>
              <p:nvPr userDrawn="1"/>
            </p:nvSpPr>
            <p:spPr bwMode="auto">
              <a:xfrm>
                <a:off x="0" y="330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6" name="Line 256"/>
              <p:cNvSpPr>
                <a:spLocks noChangeShapeType="1"/>
              </p:cNvSpPr>
              <p:nvPr userDrawn="1"/>
            </p:nvSpPr>
            <p:spPr bwMode="auto">
              <a:xfrm>
                <a:off x="0" y="299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7" name="Line 257"/>
              <p:cNvSpPr>
                <a:spLocks noChangeShapeType="1"/>
              </p:cNvSpPr>
              <p:nvPr userDrawn="1"/>
            </p:nvSpPr>
            <p:spPr bwMode="auto">
              <a:xfrm>
                <a:off x="0" y="304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8" name="Line 258"/>
              <p:cNvSpPr>
                <a:spLocks noChangeShapeType="1"/>
              </p:cNvSpPr>
              <p:nvPr userDrawn="1"/>
            </p:nvSpPr>
            <p:spPr bwMode="auto">
              <a:xfrm>
                <a:off x="0" y="324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69" name="Line 259"/>
              <p:cNvSpPr>
                <a:spLocks noChangeShapeType="1"/>
              </p:cNvSpPr>
              <p:nvPr userDrawn="1"/>
            </p:nvSpPr>
            <p:spPr bwMode="auto">
              <a:xfrm>
                <a:off x="0" y="322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0" name="Line 260"/>
              <p:cNvSpPr>
                <a:spLocks noChangeShapeType="1"/>
              </p:cNvSpPr>
              <p:nvPr userDrawn="1"/>
            </p:nvSpPr>
            <p:spPr bwMode="auto">
              <a:xfrm>
                <a:off x="0" y="283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1" name="Line 261"/>
              <p:cNvSpPr>
                <a:spLocks noChangeShapeType="1"/>
              </p:cNvSpPr>
              <p:nvPr userDrawn="1"/>
            </p:nvSpPr>
            <p:spPr bwMode="auto">
              <a:xfrm>
                <a:off x="0" y="275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2" name="Line 262"/>
              <p:cNvSpPr>
                <a:spLocks noChangeShapeType="1"/>
              </p:cNvSpPr>
              <p:nvPr userDrawn="1"/>
            </p:nvSpPr>
            <p:spPr bwMode="auto">
              <a:xfrm>
                <a:off x="0" y="267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3" name="Line 263"/>
              <p:cNvSpPr>
                <a:spLocks noChangeShapeType="1"/>
              </p:cNvSpPr>
              <p:nvPr userDrawn="1"/>
            </p:nvSpPr>
            <p:spPr bwMode="auto">
              <a:xfrm>
                <a:off x="0" y="287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4" name="Line 264"/>
              <p:cNvSpPr>
                <a:spLocks noChangeShapeType="1"/>
              </p:cNvSpPr>
              <p:nvPr userDrawn="1"/>
            </p:nvSpPr>
            <p:spPr bwMode="auto">
              <a:xfrm>
                <a:off x="0" y="285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5" name="Line 265"/>
              <p:cNvSpPr>
                <a:spLocks noChangeShapeType="1"/>
              </p:cNvSpPr>
              <p:nvPr userDrawn="1"/>
            </p:nvSpPr>
            <p:spPr bwMode="auto">
              <a:xfrm>
                <a:off x="0" y="2554"/>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6" name="Line 266"/>
              <p:cNvSpPr>
                <a:spLocks noChangeShapeType="1"/>
              </p:cNvSpPr>
              <p:nvPr userDrawn="1"/>
            </p:nvSpPr>
            <p:spPr bwMode="auto">
              <a:xfrm>
                <a:off x="0" y="2590"/>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7" name="Line 267"/>
              <p:cNvSpPr>
                <a:spLocks noChangeShapeType="1"/>
              </p:cNvSpPr>
              <p:nvPr userDrawn="1"/>
            </p:nvSpPr>
            <p:spPr bwMode="auto">
              <a:xfrm>
                <a:off x="0" y="2623"/>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8" name="Line 268"/>
              <p:cNvSpPr>
                <a:spLocks noChangeShapeType="1"/>
              </p:cNvSpPr>
              <p:nvPr userDrawn="1"/>
            </p:nvSpPr>
            <p:spPr bwMode="auto">
              <a:xfrm>
                <a:off x="0" y="246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79" name="Line 269"/>
              <p:cNvSpPr>
                <a:spLocks noChangeShapeType="1"/>
              </p:cNvSpPr>
              <p:nvPr userDrawn="1"/>
            </p:nvSpPr>
            <p:spPr bwMode="auto">
              <a:xfrm>
                <a:off x="0" y="2416"/>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0" name="Line 270"/>
              <p:cNvSpPr>
                <a:spLocks noChangeShapeType="1"/>
              </p:cNvSpPr>
              <p:nvPr userDrawn="1"/>
            </p:nvSpPr>
            <p:spPr bwMode="auto">
              <a:xfrm>
                <a:off x="0" y="250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1" name="Line 271"/>
              <p:cNvSpPr>
                <a:spLocks noChangeShapeType="1"/>
              </p:cNvSpPr>
              <p:nvPr userDrawn="1"/>
            </p:nvSpPr>
            <p:spPr bwMode="auto">
              <a:xfrm>
                <a:off x="0" y="2371"/>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2" name="Line 272"/>
              <p:cNvSpPr>
                <a:spLocks noChangeShapeType="1"/>
              </p:cNvSpPr>
              <p:nvPr userDrawn="1"/>
            </p:nvSpPr>
            <p:spPr bwMode="auto">
              <a:xfrm>
                <a:off x="0" y="2245"/>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3" name="Line 273"/>
              <p:cNvSpPr>
                <a:spLocks noChangeShapeType="1"/>
              </p:cNvSpPr>
              <p:nvPr userDrawn="1"/>
            </p:nvSpPr>
            <p:spPr bwMode="auto">
              <a:xfrm>
                <a:off x="0" y="235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4" name="Line 274"/>
              <p:cNvSpPr>
                <a:spLocks noChangeShapeType="1"/>
              </p:cNvSpPr>
              <p:nvPr userDrawn="1"/>
            </p:nvSpPr>
            <p:spPr bwMode="auto">
              <a:xfrm>
                <a:off x="0" y="2290"/>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5" name="Line 275"/>
              <p:cNvSpPr>
                <a:spLocks noChangeShapeType="1"/>
              </p:cNvSpPr>
              <p:nvPr userDrawn="1"/>
            </p:nvSpPr>
            <p:spPr bwMode="auto">
              <a:xfrm>
                <a:off x="0" y="2269"/>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6" name="Line 276"/>
              <p:cNvSpPr>
                <a:spLocks noChangeShapeType="1"/>
              </p:cNvSpPr>
              <p:nvPr userDrawn="1"/>
            </p:nvSpPr>
            <p:spPr bwMode="auto">
              <a:xfrm>
                <a:off x="0" y="213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7" name="Line 277"/>
              <p:cNvSpPr>
                <a:spLocks noChangeShapeType="1"/>
              </p:cNvSpPr>
              <p:nvPr userDrawn="1"/>
            </p:nvSpPr>
            <p:spPr bwMode="auto">
              <a:xfrm>
                <a:off x="0" y="216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8" name="Line 278"/>
              <p:cNvSpPr>
                <a:spLocks noChangeShapeType="1"/>
              </p:cNvSpPr>
              <p:nvPr userDrawn="1"/>
            </p:nvSpPr>
            <p:spPr bwMode="auto">
              <a:xfrm>
                <a:off x="0" y="219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89" name="Line 279"/>
              <p:cNvSpPr>
                <a:spLocks noChangeShapeType="1"/>
              </p:cNvSpPr>
              <p:nvPr userDrawn="1"/>
            </p:nvSpPr>
            <p:spPr bwMode="auto">
              <a:xfrm>
                <a:off x="0" y="204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0" name="Line 280"/>
              <p:cNvSpPr>
                <a:spLocks noChangeShapeType="1"/>
              </p:cNvSpPr>
              <p:nvPr userDrawn="1"/>
            </p:nvSpPr>
            <p:spPr bwMode="auto">
              <a:xfrm>
                <a:off x="0" y="1992"/>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1" name="Line 281"/>
              <p:cNvSpPr>
                <a:spLocks noChangeShapeType="1"/>
              </p:cNvSpPr>
              <p:nvPr userDrawn="1"/>
            </p:nvSpPr>
            <p:spPr bwMode="auto">
              <a:xfrm>
                <a:off x="0" y="208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2" name="Line 282"/>
              <p:cNvSpPr>
                <a:spLocks noChangeShapeType="1"/>
              </p:cNvSpPr>
              <p:nvPr userDrawn="1"/>
            </p:nvSpPr>
            <p:spPr bwMode="auto">
              <a:xfrm>
                <a:off x="0" y="159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3" name="Line 283"/>
              <p:cNvSpPr>
                <a:spLocks noChangeShapeType="1"/>
              </p:cNvSpPr>
              <p:nvPr userDrawn="1"/>
            </p:nvSpPr>
            <p:spPr bwMode="auto">
              <a:xfrm>
                <a:off x="0" y="156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4" name="Line 284"/>
              <p:cNvSpPr>
                <a:spLocks noChangeShapeType="1"/>
              </p:cNvSpPr>
              <p:nvPr userDrawn="1"/>
            </p:nvSpPr>
            <p:spPr bwMode="auto">
              <a:xfrm>
                <a:off x="0" y="194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5" name="Line 285"/>
              <p:cNvSpPr>
                <a:spLocks noChangeShapeType="1"/>
              </p:cNvSpPr>
              <p:nvPr userDrawn="1"/>
            </p:nvSpPr>
            <p:spPr bwMode="auto">
              <a:xfrm>
                <a:off x="0" y="182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6" name="Line 286"/>
              <p:cNvSpPr>
                <a:spLocks noChangeShapeType="1"/>
              </p:cNvSpPr>
              <p:nvPr userDrawn="1"/>
            </p:nvSpPr>
            <p:spPr bwMode="auto">
              <a:xfrm>
                <a:off x="0" y="174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7" name="Line 287"/>
              <p:cNvSpPr>
                <a:spLocks noChangeShapeType="1"/>
              </p:cNvSpPr>
              <p:nvPr userDrawn="1"/>
            </p:nvSpPr>
            <p:spPr bwMode="auto">
              <a:xfrm>
                <a:off x="0" y="192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8" name="Line 288"/>
              <p:cNvSpPr>
                <a:spLocks noChangeShapeType="1"/>
              </p:cNvSpPr>
              <p:nvPr userDrawn="1"/>
            </p:nvSpPr>
            <p:spPr bwMode="auto">
              <a:xfrm>
                <a:off x="0" y="161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99" name="Line 289"/>
              <p:cNvSpPr>
                <a:spLocks noChangeShapeType="1"/>
              </p:cNvSpPr>
              <p:nvPr userDrawn="1"/>
            </p:nvSpPr>
            <p:spPr bwMode="auto">
              <a:xfrm>
                <a:off x="0" y="166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0" name="Line 290"/>
              <p:cNvSpPr>
                <a:spLocks noChangeShapeType="1"/>
              </p:cNvSpPr>
              <p:nvPr userDrawn="1"/>
            </p:nvSpPr>
            <p:spPr bwMode="auto">
              <a:xfrm>
                <a:off x="0" y="186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1" name="Line 291"/>
              <p:cNvSpPr>
                <a:spLocks noChangeShapeType="1"/>
              </p:cNvSpPr>
              <p:nvPr userDrawn="1"/>
            </p:nvSpPr>
            <p:spPr bwMode="auto">
              <a:xfrm>
                <a:off x="0" y="184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2" name="Line 292"/>
              <p:cNvSpPr>
                <a:spLocks noChangeShapeType="1"/>
              </p:cNvSpPr>
              <p:nvPr userDrawn="1"/>
            </p:nvSpPr>
            <p:spPr bwMode="auto">
              <a:xfrm>
                <a:off x="0" y="1437"/>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3" name="Line 293"/>
              <p:cNvSpPr>
                <a:spLocks noChangeShapeType="1"/>
              </p:cNvSpPr>
              <p:nvPr userDrawn="1"/>
            </p:nvSpPr>
            <p:spPr bwMode="auto">
              <a:xfrm>
                <a:off x="0" y="1473"/>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4" name="Line 294"/>
              <p:cNvSpPr>
                <a:spLocks noChangeShapeType="1"/>
              </p:cNvSpPr>
              <p:nvPr userDrawn="1"/>
            </p:nvSpPr>
            <p:spPr bwMode="auto">
              <a:xfrm>
                <a:off x="0" y="150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5" name="Line 295"/>
              <p:cNvSpPr>
                <a:spLocks noChangeShapeType="1"/>
              </p:cNvSpPr>
              <p:nvPr userDrawn="1"/>
            </p:nvSpPr>
            <p:spPr bwMode="auto">
              <a:xfrm>
                <a:off x="0" y="1347"/>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6" name="Line 296"/>
              <p:cNvSpPr>
                <a:spLocks noChangeShapeType="1"/>
              </p:cNvSpPr>
              <p:nvPr userDrawn="1"/>
            </p:nvSpPr>
            <p:spPr bwMode="auto">
              <a:xfrm>
                <a:off x="0" y="1392"/>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7" name="Line 297"/>
              <p:cNvSpPr>
                <a:spLocks noChangeShapeType="1"/>
              </p:cNvSpPr>
              <p:nvPr userDrawn="1"/>
            </p:nvSpPr>
            <p:spPr bwMode="auto">
              <a:xfrm>
                <a:off x="0" y="101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8" name="Line 298"/>
              <p:cNvSpPr>
                <a:spLocks noChangeShapeType="1"/>
              </p:cNvSpPr>
              <p:nvPr userDrawn="1"/>
            </p:nvSpPr>
            <p:spPr bwMode="auto">
              <a:xfrm>
                <a:off x="0" y="98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09" name="Line 299"/>
              <p:cNvSpPr>
                <a:spLocks noChangeShapeType="1"/>
              </p:cNvSpPr>
              <p:nvPr userDrawn="1"/>
            </p:nvSpPr>
            <p:spPr bwMode="auto">
              <a:xfrm>
                <a:off x="0" y="124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0" name="Line 300"/>
              <p:cNvSpPr>
                <a:spLocks noChangeShapeType="1"/>
              </p:cNvSpPr>
              <p:nvPr userDrawn="1"/>
            </p:nvSpPr>
            <p:spPr bwMode="auto">
              <a:xfrm>
                <a:off x="0" y="1163"/>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1" name="Line 301"/>
              <p:cNvSpPr>
                <a:spLocks noChangeShapeType="1"/>
              </p:cNvSpPr>
              <p:nvPr userDrawn="1"/>
            </p:nvSpPr>
            <p:spPr bwMode="auto">
              <a:xfrm>
                <a:off x="0" y="1037"/>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2" name="Line 302"/>
              <p:cNvSpPr>
                <a:spLocks noChangeShapeType="1"/>
              </p:cNvSpPr>
              <p:nvPr userDrawn="1"/>
            </p:nvSpPr>
            <p:spPr bwMode="auto">
              <a:xfrm>
                <a:off x="0" y="109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3" name="Line 303"/>
              <p:cNvSpPr>
                <a:spLocks noChangeShapeType="1"/>
              </p:cNvSpPr>
              <p:nvPr userDrawn="1"/>
            </p:nvSpPr>
            <p:spPr bwMode="auto">
              <a:xfrm>
                <a:off x="0" y="128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4" name="Line 304"/>
              <p:cNvSpPr>
                <a:spLocks noChangeShapeType="1"/>
              </p:cNvSpPr>
              <p:nvPr userDrawn="1"/>
            </p:nvSpPr>
            <p:spPr bwMode="auto">
              <a:xfrm>
                <a:off x="0" y="126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5" name="Line 305"/>
              <p:cNvSpPr>
                <a:spLocks noChangeShapeType="1"/>
              </p:cNvSpPr>
              <p:nvPr userDrawn="1"/>
            </p:nvSpPr>
            <p:spPr bwMode="auto">
              <a:xfrm>
                <a:off x="0" y="86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6" name="Line 306"/>
              <p:cNvSpPr>
                <a:spLocks noChangeShapeType="1"/>
              </p:cNvSpPr>
              <p:nvPr userDrawn="1"/>
            </p:nvSpPr>
            <p:spPr bwMode="auto">
              <a:xfrm>
                <a:off x="0" y="89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7" name="Line 307"/>
              <p:cNvSpPr>
                <a:spLocks noChangeShapeType="1"/>
              </p:cNvSpPr>
              <p:nvPr userDrawn="1"/>
            </p:nvSpPr>
            <p:spPr bwMode="auto">
              <a:xfrm>
                <a:off x="0" y="92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8" name="Line 308"/>
              <p:cNvSpPr>
                <a:spLocks noChangeShapeType="1"/>
              </p:cNvSpPr>
              <p:nvPr userDrawn="1"/>
            </p:nvSpPr>
            <p:spPr bwMode="auto">
              <a:xfrm>
                <a:off x="0" y="77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19" name="Line 309"/>
              <p:cNvSpPr>
                <a:spLocks noChangeShapeType="1"/>
              </p:cNvSpPr>
              <p:nvPr userDrawn="1"/>
            </p:nvSpPr>
            <p:spPr bwMode="auto">
              <a:xfrm>
                <a:off x="0" y="81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0" name="Line 310"/>
              <p:cNvSpPr>
                <a:spLocks noChangeShapeType="1"/>
              </p:cNvSpPr>
              <p:nvPr userDrawn="1"/>
            </p:nvSpPr>
            <p:spPr bwMode="auto">
              <a:xfrm>
                <a:off x="0" y="71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1" name="Line 311"/>
              <p:cNvSpPr>
                <a:spLocks noChangeShapeType="1"/>
              </p:cNvSpPr>
              <p:nvPr userDrawn="1"/>
            </p:nvSpPr>
            <p:spPr bwMode="auto">
              <a:xfrm>
                <a:off x="0" y="646"/>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2" name="Line 312"/>
              <p:cNvSpPr>
                <a:spLocks noChangeShapeType="1"/>
              </p:cNvSpPr>
              <p:nvPr userDrawn="1"/>
            </p:nvSpPr>
            <p:spPr bwMode="auto">
              <a:xfrm>
                <a:off x="0" y="522"/>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3" name="Line 313"/>
              <p:cNvSpPr>
                <a:spLocks noChangeShapeType="1"/>
              </p:cNvSpPr>
              <p:nvPr userDrawn="1"/>
            </p:nvSpPr>
            <p:spPr bwMode="auto">
              <a:xfrm>
                <a:off x="0" y="558"/>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4" name="Line 314"/>
              <p:cNvSpPr>
                <a:spLocks noChangeShapeType="1"/>
              </p:cNvSpPr>
              <p:nvPr userDrawn="1"/>
            </p:nvSpPr>
            <p:spPr bwMode="auto">
              <a:xfrm>
                <a:off x="0" y="591"/>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5" name="Line 315"/>
              <p:cNvSpPr>
                <a:spLocks noChangeShapeType="1"/>
              </p:cNvSpPr>
              <p:nvPr userDrawn="1"/>
            </p:nvSpPr>
            <p:spPr bwMode="auto">
              <a:xfrm>
                <a:off x="0" y="432"/>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6" name="Line 316"/>
              <p:cNvSpPr>
                <a:spLocks noChangeShapeType="1"/>
              </p:cNvSpPr>
              <p:nvPr userDrawn="1"/>
            </p:nvSpPr>
            <p:spPr bwMode="auto">
              <a:xfrm>
                <a:off x="0" y="38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7" name="Line 317"/>
              <p:cNvSpPr>
                <a:spLocks noChangeShapeType="1"/>
              </p:cNvSpPr>
              <p:nvPr userDrawn="1"/>
            </p:nvSpPr>
            <p:spPr bwMode="auto">
              <a:xfrm>
                <a:off x="0" y="47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8" name="Line 318"/>
              <p:cNvSpPr>
                <a:spLocks noChangeShapeType="1"/>
              </p:cNvSpPr>
              <p:nvPr userDrawn="1"/>
            </p:nvSpPr>
            <p:spPr bwMode="auto">
              <a:xfrm>
                <a:off x="0" y="33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29" name="Line 319"/>
              <p:cNvSpPr>
                <a:spLocks noChangeShapeType="1"/>
              </p:cNvSpPr>
              <p:nvPr userDrawn="1"/>
            </p:nvSpPr>
            <p:spPr bwMode="auto">
              <a:xfrm>
                <a:off x="0" y="31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0" name="Line 320"/>
              <p:cNvSpPr>
                <a:spLocks noChangeShapeType="1"/>
              </p:cNvSpPr>
              <p:nvPr userDrawn="1"/>
            </p:nvSpPr>
            <p:spPr bwMode="auto">
              <a:xfrm>
                <a:off x="0" y="258"/>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1" name="Line 321"/>
              <p:cNvSpPr>
                <a:spLocks noChangeShapeType="1"/>
              </p:cNvSpPr>
              <p:nvPr userDrawn="1"/>
            </p:nvSpPr>
            <p:spPr bwMode="auto">
              <a:xfrm>
                <a:off x="0" y="7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2" name="Line 322"/>
              <p:cNvSpPr>
                <a:spLocks noChangeShapeType="1"/>
              </p:cNvSpPr>
              <p:nvPr userDrawn="1"/>
            </p:nvSpPr>
            <p:spPr bwMode="auto">
              <a:xfrm>
                <a:off x="0" y="43"/>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3" name="Line 323"/>
              <p:cNvSpPr>
                <a:spLocks noChangeShapeType="1"/>
              </p:cNvSpPr>
              <p:nvPr userDrawn="1"/>
            </p:nvSpPr>
            <p:spPr bwMode="auto">
              <a:xfrm>
                <a:off x="0" y="9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4" name="Line 324"/>
              <p:cNvSpPr>
                <a:spLocks noChangeShapeType="1"/>
              </p:cNvSpPr>
              <p:nvPr userDrawn="1"/>
            </p:nvSpPr>
            <p:spPr bwMode="auto">
              <a:xfrm>
                <a:off x="0" y="145"/>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135" name="Line 325"/>
              <p:cNvSpPr>
                <a:spLocks noChangeShapeType="1"/>
              </p:cNvSpPr>
              <p:nvPr userDrawn="1"/>
            </p:nvSpPr>
            <p:spPr bwMode="auto">
              <a:xfrm>
                <a:off x="0" y="202"/>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grpSp>
        <p:grpSp>
          <p:nvGrpSpPr>
            <p:cNvPr id="5" name="Group 326"/>
            <p:cNvGrpSpPr>
              <a:grpSpLocks/>
            </p:cNvGrpSpPr>
            <p:nvPr userDrawn="1"/>
          </p:nvGrpSpPr>
          <p:grpSpPr bwMode="auto">
            <a:xfrm>
              <a:off x="400" y="205"/>
              <a:ext cx="5216" cy="1123"/>
              <a:chOff x="400" y="205"/>
              <a:chExt cx="5216" cy="1123"/>
            </a:xfrm>
          </p:grpSpPr>
          <p:sp>
            <p:nvSpPr>
              <p:cNvPr id="1034" name="Rectangle 327"/>
              <p:cNvSpPr>
                <a:spLocks noChangeArrowheads="1"/>
              </p:cNvSpPr>
              <p:nvPr userDrawn="1"/>
            </p:nvSpPr>
            <p:spPr bwMode="auto">
              <a:xfrm>
                <a:off x="557" y="205"/>
                <a:ext cx="313" cy="914"/>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35" name="Rectangle 328"/>
              <p:cNvSpPr>
                <a:spLocks noChangeArrowheads="1"/>
              </p:cNvSpPr>
              <p:nvPr userDrawn="1"/>
            </p:nvSpPr>
            <p:spPr bwMode="auto">
              <a:xfrm>
                <a:off x="400" y="288"/>
                <a:ext cx="3567" cy="49"/>
              </a:xfrm>
              <a:prstGeom prst="rect">
                <a:avLst/>
              </a:prstGeom>
              <a:solidFill>
                <a:schemeClr val="hlink"/>
              </a:solidFill>
              <a:ln w="9525">
                <a:noFill/>
                <a:miter lim="800000"/>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36" name="Rectangle 329"/>
              <p:cNvSpPr>
                <a:spLocks noChangeArrowheads="1"/>
              </p:cNvSpPr>
              <p:nvPr userDrawn="1"/>
            </p:nvSpPr>
            <p:spPr bwMode="auto">
              <a:xfrm>
                <a:off x="4599" y="1115"/>
                <a:ext cx="929" cy="213"/>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sp>
            <p:nvSpPr>
              <p:cNvPr id="1037" name="Rectangle 330"/>
              <p:cNvSpPr>
                <a:spLocks noChangeArrowheads="1"/>
              </p:cNvSpPr>
              <p:nvPr userDrawn="1"/>
            </p:nvSpPr>
            <p:spPr bwMode="auto">
              <a:xfrm>
                <a:off x="2049" y="1211"/>
                <a:ext cx="3567" cy="49"/>
              </a:xfrm>
              <a:prstGeom prst="rect">
                <a:avLst/>
              </a:prstGeom>
              <a:solidFill>
                <a:schemeClr val="hlink"/>
              </a:solidFill>
              <a:ln w="9525">
                <a:noFill/>
                <a:miter lim="800000"/>
                <a:headEnd/>
                <a:tailEnd/>
              </a:ln>
            </p:spPr>
            <p:txBody>
              <a:bodyPr wrap="none" anchor="ctr"/>
              <a:lstStyle/>
              <a:p>
                <a:pPr algn="ctr" defTabSz="914210" fontAlgn="base">
                  <a:spcBef>
                    <a:spcPct val="0"/>
                  </a:spcBef>
                  <a:spcAft>
                    <a:spcPct val="0"/>
                  </a:spcAft>
                </a:pPr>
                <a:endParaRPr lang="en-US" sz="1700" dirty="0">
                  <a:solidFill>
                    <a:srgbClr val="003366"/>
                  </a:solidFill>
                  <a:latin typeface="Tahoma" pitchFamily="34" charset="0"/>
                </a:endParaRPr>
              </a:p>
            </p:txBody>
          </p:sp>
        </p:grpSp>
      </p:grpSp>
    </p:spTree>
    <p:extLst>
      <p:ext uri="{BB962C8B-B14F-4D97-AF65-F5344CB8AC3E}">
        <p14:creationId xmlns:p14="http://schemas.microsoft.com/office/powerpoint/2010/main" val="8617867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p:txStyles>
    <p:titleStyle>
      <a:lvl1pPr algn="ctr" rtl="0" eaLnBrk="0" fontAlgn="base" hangingPunct="0">
        <a:lnSpc>
          <a:spcPct val="85000"/>
        </a:lnSpc>
        <a:spcBef>
          <a:spcPct val="0"/>
        </a:spcBef>
        <a:spcAft>
          <a:spcPct val="0"/>
        </a:spcAft>
        <a:defRPr sz="3600">
          <a:solidFill>
            <a:schemeClr val="tx2"/>
          </a:solidFill>
          <a:latin typeface="+mj-lt"/>
          <a:ea typeface="+mj-ea"/>
          <a:cs typeface="+mj-cs"/>
        </a:defRPr>
      </a:lvl1pPr>
      <a:lvl2pPr algn="ctr" rtl="0" eaLnBrk="0" fontAlgn="base" hangingPunct="0">
        <a:lnSpc>
          <a:spcPct val="85000"/>
        </a:lnSpc>
        <a:spcBef>
          <a:spcPct val="0"/>
        </a:spcBef>
        <a:spcAft>
          <a:spcPct val="0"/>
        </a:spcAft>
        <a:defRPr sz="3600">
          <a:solidFill>
            <a:schemeClr val="tx2"/>
          </a:solidFill>
          <a:latin typeface="Times New Roman" pitchFamily="18" charset="0"/>
        </a:defRPr>
      </a:lvl2pPr>
      <a:lvl3pPr algn="ctr" rtl="0" eaLnBrk="0" fontAlgn="base" hangingPunct="0">
        <a:lnSpc>
          <a:spcPct val="85000"/>
        </a:lnSpc>
        <a:spcBef>
          <a:spcPct val="0"/>
        </a:spcBef>
        <a:spcAft>
          <a:spcPct val="0"/>
        </a:spcAft>
        <a:defRPr sz="3600">
          <a:solidFill>
            <a:schemeClr val="tx2"/>
          </a:solidFill>
          <a:latin typeface="Times New Roman" pitchFamily="18" charset="0"/>
        </a:defRPr>
      </a:lvl3pPr>
      <a:lvl4pPr algn="ctr" rtl="0" eaLnBrk="0" fontAlgn="base" hangingPunct="0">
        <a:lnSpc>
          <a:spcPct val="85000"/>
        </a:lnSpc>
        <a:spcBef>
          <a:spcPct val="0"/>
        </a:spcBef>
        <a:spcAft>
          <a:spcPct val="0"/>
        </a:spcAft>
        <a:defRPr sz="3600">
          <a:solidFill>
            <a:schemeClr val="tx2"/>
          </a:solidFill>
          <a:latin typeface="Times New Roman" pitchFamily="18" charset="0"/>
        </a:defRPr>
      </a:lvl4pPr>
      <a:lvl5pPr algn="ctr" rtl="0" eaLnBrk="0" fontAlgn="base" hangingPunct="0">
        <a:lnSpc>
          <a:spcPct val="85000"/>
        </a:lnSpc>
        <a:spcBef>
          <a:spcPct val="0"/>
        </a:spcBef>
        <a:spcAft>
          <a:spcPct val="0"/>
        </a:spcAft>
        <a:defRPr sz="3600">
          <a:solidFill>
            <a:schemeClr val="tx2"/>
          </a:solidFill>
          <a:latin typeface="Times New Roman" pitchFamily="18" charset="0"/>
        </a:defRPr>
      </a:lvl5pPr>
      <a:lvl6pPr marL="457106" algn="ctr" rtl="0" fontAlgn="base">
        <a:lnSpc>
          <a:spcPct val="85000"/>
        </a:lnSpc>
        <a:spcBef>
          <a:spcPct val="0"/>
        </a:spcBef>
        <a:spcAft>
          <a:spcPct val="0"/>
        </a:spcAft>
        <a:defRPr sz="3600">
          <a:solidFill>
            <a:schemeClr val="tx2"/>
          </a:solidFill>
          <a:latin typeface="Times New Roman" pitchFamily="18" charset="0"/>
        </a:defRPr>
      </a:lvl6pPr>
      <a:lvl7pPr marL="914210" algn="ctr" rtl="0" fontAlgn="base">
        <a:lnSpc>
          <a:spcPct val="85000"/>
        </a:lnSpc>
        <a:spcBef>
          <a:spcPct val="0"/>
        </a:spcBef>
        <a:spcAft>
          <a:spcPct val="0"/>
        </a:spcAft>
        <a:defRPr sz="3600">
          <a:solidFill>
            <a:schemeClr val="tx2"/>
          </a:solidFill>
          <a:latin typeface="Times New Roman" pitchFamily="18" charset="0"/>
        </a:defRPr>
      </a:lvl7pPr>
      <a:lvl8pPr marL="1371316" algn="ctr" rtl="0" fontAlgn="base">
        <a:lnSpc>
          <a:spcPct val="85000"/>
        </a:lnSpc>
        <a:spcBef>
          <a:spcPct val="0"/>
        </a:spcBef>
        <a:spcAft>
          <a:spcPct val="0"/>
        </a:spcAft>
        <a:defRPr sz="3600">
          <a:solidFill>
            <a:schemeClr val="tx2"/>
          </a:solidFill>
          <a:latin typeface="Times New Roman" pitchFamily="18" charset="0"/>
        </a:defRPr>
      </a:lvl8pPr>
      <a:lvl9pPr marL="1828421" algn="ctr" rtl="0" fontAlgn="base">
        <a:lnSpc>
          <a:spcPct val="85000"/>
        </a:lnSpc>
        <a:spcBef>
          <a:spcPct val="0"/>
        </a:spcBef>
        <a:spcAft>
          <a:spcPct val="0"/>
        </a:spcAft>
        <a:defRPr sz="36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accent2"/>
        </a:buClr>
        <a:buFont typeface="Wingdings" pitchFamily="2" charset="2"/>
        <a:buChar char="w"/>
        <a:defRPr sz="3200">
          <a:solidFill>
            <a:schemeClr val="tx1"/>
          </a:solidFill>
          <a:latin typeface="+mn-lt"/>
          <a:ea typeface="+mn-ea"/>
          <a:cs typeface="+mn-cs"/>
        </a:defRPr>
      </a:lvl1pPr>
      <a:lvl2pPr marL="742796" indent="-285690" algn="l" rtl="0" eaLnBrk="0" fontAlgn="base" hangingPunct="0">
        <a:spcBef>
          <a:spcPct val="20000"/>
        </a:spcBef>
        <a:spcAft>
          <a:spcPct val="0"/>
        </a:spcAft>
        <a:buClr>
          <a:schemeClr val="accent2"/>
        </a:buClr>
        <a:buSzPct val="55000"/>
        <a:buFont typeface="Wingdings" pitchFamily="2" charset="2"/>
        <a:buChar char="n"/>
        <a:defRPr sz="2800">
          <a:solidFill>
            <a:schemeClr val="tx1"/>
          </a:solidFill>
          <a:latin typeface="+mn-lt"/>
        </a:defRPr>
      </a:lvl2pPr>
      <a:lvl3pPr marL="1085625" indent="-228553"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defRPr>
      </a:lvl3pPr>
      <a:lvl4pPr marL="1428454" indent="-228553"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mn-lt"/>
        </a:defRPr>
      </a:lvl4pPr>
      <a:lvl5pPr marL="1771283" indent="-228553" algn="l" rtl="0" eaLnBrk="0" fontAlgn="base" hangingPunct="0">
        <a:spcBef>
          <a:spcPct val="20000"/>
        </a:spcBef>
        <a:spcAft>
          <a:spcPct val="0"/>
        </a:spcAft>
        <a:buClr>
          <a:schemeClr val="accent2"/>
        </a:buClr>
        <a:buSzPct val="80000"/>
        <a:buFont typeface="Wingdings" pitchFamily="2" charset="2"/>
        <a:buChar char="§"/>
        <a:defRPr>
          <a:solidFill>
            <a:schemeClr val="tx1"/>
          </a:solidFill>
          <a:latin typeface="+mn-lt"/>
        </a:defRPr>
      </a:lvl5pPr>
      <a:lvl6pPr marL="222838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6pPr>
      <a:lvl7pPr marL="2685493"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7pPr>
      <a:lvl8pPr marL="314259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8pPr>
      <a:lvl9pPr marL="3599704"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W. Chou</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CEPC-SPPC Review, Feb 14-16, 2015</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040847"/>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1124744"/>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de-DE" sz="1600">
              <a:solidFill>
                <a:srgbClr val="000000"/>
              </a:solidFill>
              <a:latin typeface="Arial" charset="0"/>
              <a:ea typeface="ＭＳ Ｐゴシック" charset="0"/>
              <a:cs typeface="ＭＳ Ｐゴシック" charset="0"/>
            </a:endParaRPr>
          </a:p>
        </p:txBody>
      </p:sp>
      <p:sp>
        <p:nvSpPr>
          <p:cNvPr id="1027" name="Rectangle 3"/>
          <p:cNvSpPr>
            <a:spLocks noGrp="1" noChangeArrowheads="1"/>
          </p:cNvSpPr>
          <p:nvPr>
            <p:ph type="body" idx="1"/>
          </p:nvPr>
        </p:nvSpPr>
        <p:spPr bwMode="auto">
          <a:xfrm>
            <a:off x="282575" y="1340768"/>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Textmasterformate durch Klicken bearbeiten</a:t>
            </a:r>
          </a:p>
          <a:p>
            <a:pPr lvl="1"/>
            <a:r>
              <a:rPr lang="en-GB"/>
              <a:t>Zweite Ebene</a:t>
            </a:r>
          </a:p>
        </p:txBody>
      </p:sp>
      <p:sp>
        <p:nvSpPr>
          <p:cNvPr id="1028" name="Rectangle 4"/>
          <p:cNvSpPr>
            <a:spLocks noGrp="1" noChangeArrowheads="1"/>
          </p:cNvSpPr>
          <p:nvPr>
            <p:ph type="title"/>
          </p:nvPr>
        </p:nvSpPr>
        <p:spPr bwMode="auto">
          <a:xfrm>
            <a:off x="292100" y="103188"/>
            <a:ext cx="8520113" cy="94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Titelmasterformat durch Klicken bearbeiten</a:t>
            </a:r>
          </a:p>
        </p:txBody>
      </p:sp>
      <p:sp>
        <p:nvSpPr>
          <p:cNvPr id="1029"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marL="0" marR="0" indent="0" algn="r" defTabSz="914400" rtl="0" eaLnBrk="1" fontAlgn="base" latinLnBrk="0" hangingPunct="1">
              <a:lnSpc>
                <a:spcPct val="100000"/>
              </a:lnSpc>
              <a:spcBef>
                <a:spcPct val="0"/>
              </a:spcBef>
              <a:spcAft>
                <a:spcPct val="0"/>
              </a:spcAft>
              <a:buClrTx/>
              <a:buSzTx/>
              <a:buFontTx/>
              <a:buNone/>
              <a:tabLst/>
              <a:defRPr/>
            </a:pPr>
            <a:r>
              <a:rPr lang="de-DE" sz="900" b="1" noProof="0" dirty="0">
                <a:solidFill>
                  <a:srgbClr val="808080"/>
                </a:solidFill>
                <a:latin typeface="Arial" charset="0"/>
                <a:ea typeface="ＭＳ Ｐゴシック" charset="0"/>
                <a:cs typeface="ＭＳ Ｐゴシック" charset="0"/>
              </a:rPr>
              <a:t>Ralph Aßmann </a:t>
            </a:r>
            <a:r>
              <a:rPr lang="de-DE" sz="900" noProof="0" dirty="0">
                <a:solidFill>
                  <a:srgbClr val="808080"/>
                </a:solidFill>
                <a:latin typeface="Arial" charset="0"/>
                <a:ea typeface="ＭＳ Ｐゴシック" charset="0"/>
                <a:cs typeface="ＭＳ Ｐゴシック" charset="0"/>
              </a:rPr>
              <a:t> |</a:t>
            </a:r>
            <a:r>
              <a:rPr lang="de-DE" sz="900" baseline="0" noProof="0" dirty="0">
                <a:solidFill>
                  <a:srgbClr val="808080"/>
                </a:solidFill>
                <a:latin typeface="Arial" charset="0"/>
                <a:ea typeface="ＭＳ Ｐゴシック" charset="0"/>
                <a:cs typeface="ＭＳ Ｐゴシック" charset="0"/>
              </a:rPr>
              <a:t> </a:t>
            </a:r>
            <a:r>
              <a:rPr lang="de-DE" sz="900" noProof="0" dirty="0">
                <a:solidFill>
                  <a:srgbClr val="808080"/>
                </a:solidFill>
                <a:latin typeface="Arial" charset="0"/>
                <a:ea typeface="ＭＳ Ｐゴシック" charset="0"/>
                <a:cs typeface="ＭＳ Ｐゴシック" charset="0"/>
              </a:rPr>
              <a:t>DESY |  26.10.2016 |  </a:t>
            </a:r>
            <a:r>
              <a:rPr lang="de-DE" sz="900" b="1" noProof="0" dirty="0">
                <a:solidFill>
                  <a:srgbClr val="808080"/>
                </a:solidFill>
                <a:latin typeface="Arial" charset="0"/>
                <a:ea typeface="ＭＳ Ｐゴシック" charset="0"/>
                <a:cs typeface="ＭＳ Ｐゴシック" charset="0"/>
              </a:rPr>
              <a:t>Page </a:t>
            </a:r>
            <a:fld id="{42CDA96A-44A8-454A-BC7C-6149D8E9FB8A}" type="slidenum">
              <a:rPr lang="de-DE" sz="900" b="1" noProof="0" smtClean="0">
                <a:solidFill>
                  <a:srgbClr val="808080"/>
                </a:solidFill>
                <a:latin typeface="Arial" charset="0"/>
                <a:ea typeface="ＭＳ Ｐゴシック" charset="0"/>
                <a:cs typeface="ＭＳ Ｐゴシック" charset="0"/>
              </a:rPr>
              <a:pPr marL="0" marR="0" indent="0" algn="r" defTabSz="914400" rtl="0" eaLnBrk="1" fontAlgn="base" latinLnBrk="0" hangingPunct="1">
                <a:lnSpc>
                  <a:spcPct val="100000"/>
                </a:lnSpc>
                <a:spcBef>
                  <a:spcPct val="0"/>
                </a:spcBef>
                <a:spcAft>
                  <a:spcPct val="0"/>
                </a:spcAft>
                <a:buClrTx/>
                <a:buSzTx/>
                <a:buFontTx/>
                <a:buNone/>
                <a:tabLst/>
                <a:defRPr/>
              </a:pPr>
              <a:t>‹#›</a:t>
            </a:fld>
            <a:endParaRPr lang="de-DE" sz="900" b="1" noProof="0" dirty="0">
              <a:solidFill>
                <a:srgbClr val="808080"/>
              </a:solidFill>
              <a:latin typeface="Arial" charset="0"/>
              <a:ea typeface="ＭＳ Ｐゴシック" charset="0"/>
              <a:cs typeface="ＭＳ Ｐゴシック" charset="0"/>
            </a:endParaRPr>
          </a:p>
        </p:txBody>
      </p:sp>
      <p:pic>
        <p:nvPicPr>
          <p:cNvPr id="6" name="Picture 9" descr="DESY-Logo-cyan-RGB_ger"/>
          <p:cNvPicPr>
            <a:picLocks noChangeAspect="1" noChangeArrowheads="1"/>
          </p:cNvPicPr>
          <p:nvPr userDrawn="1"/>
        </p:nvPicPr>
        <p:blipFill>
          <a:blip r:embed="rId13" cstate="print">
            <a:extLst>
              <a:ext uri="{28A0092B-C50C-407E-A947-70E740481C1C}">
                <a14:useLocalDpi xmlns:a14="http://schemas.microsoft.com/office/drawing/2010/main"/>
              </a:ext>
            </a:extLst>
          </a:blip>
          <a:srcRect l="-3554" t="-4523" r="-13409"/>
          <a:stretch>
            <a:fillRect/>
          </a:stretch>
        </p:blipFill>
        <p:spPr bwMode="auto">
          <a:xfrm>
            <a:off x="8230718" y="5949280"/>
            <a:ext cx="80577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290132"/>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hf sldNum="0" hdr="0" ftr="0" dt="0"/>
  <p:txStyles>
    <p:titleStyle>
      <a:lvl1pPr algn="l" rtl="0" eaLnBrk="0" fontAlgn="base" hangingPunct="0">
        <a:spcBef>
          <a:spcPct val="0"/>
        </a:spcBef>
        <a:spcAft>
          <a:spcPct val="0"/>
        </a:spcAft>
        <a:defRPr sz="2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p:titleStyle>
    <p:bodyStyle>
      <a:lvl1pPr marL="265113" indent="-265113" algn="l" rtl="0" eaLnBrk="0" fontAlgn="base" hangingPunct="0">
        <a:spcBef>
          <a:spcPct val="0"/>
        </a:spcBef>
        <a:spcAft>
          <a:spcPct val="50000"/>
        </a:spcAft>
        <a:buClr>
          <a:srgbClr val="F28E00"/>
        </a:buClr>
        <a:buFont typeface="Arial Black" charset="0"/>
        <a:buChar char="&gt;"/>
        <a:defRPr sz="2000">
          <a:solidFill>
            <a:schemeClr val="tx1"/>
          </a:solidFill>
          <a:latin typeface="+mn-lt"/>
          <a:ea typeface="ＭＳ Ｐゴシック" charset="0"/>
          <a:cs typeface="ＭＳ Ｐゴシック" charset="0"/>
        </a:defRPr>
      </a:lvl1pPr>
      <a:lvl2pPr marL="628650" indent="-184150" algn="l" rtl="0" eaLnBrk="0" fontAlgn="base" hangingPunct="0">
        <a:spcBef>
          <a:spcPct val="0"/>
        </a:spcBef>
        <a:spcAft>
          <a:spcPct val="50000"/>
        </a:spcAft>
        <a:buClr>
          <a:schemeClr val="bg2"/>
        </a:buClr>
        <a:buFont typeface="Wingdings" charset="0"/>
        <a:buChar char="§"/>
        <a:defRPr sz="1600">
          <a:solidFill>
            <a:schemeClr val="tx1"/>
          </a:solidFill>
          <a:latin typeface="+mn-lt"/>
          <a:ea typeface="ＭＳ Ｐゴシック" charset="0"/>
        </a:defRPr>
      </a:lvl2pPr>
      <a:lvl3pPr marL="1236663" indent="-228600" algn="l" rtl="0" eaLnBrk="0" fontAlgn="base" hangingPunct="0">
        <a:spcBef>
          <a:spcPct val="0"/>
        </a:spcBef>
        <a:spcAft>
          <a:spcPct val="0"/>
        </a:spcAft>
        <a:buClr>
          <a:srgbClr val="FF9900"/>
        </a:buClr>
        <a:buFont typeface="Arial Black" charset="0"/>
        <a:defRPr sz="1200">
          <a:solidFill>
            <a:schemeClr val="tx1"/>
          </a:solidFill>
          <a:latin typeface="+mn-lt"/>
          <a:ea typeface="ＭＳ Ｐゴシック" charset="0"/>
        </a:defRPr>
      </a:lvl3pPr>
      <a:lvl4pPr marL="1644650" indent="-228600" algn="l" rtl="0" eaLnBrk="0" fontAlgn="base" hangingPunct="0">
        <a:spcBef>
          <a:spcPct val="0"/>
        </a:spcBef>
        <a:spcAft>
          <a:spcPct val="0"/>
        </a:spcAft>
        <a:buFont typeface="Wingdings" charset="0"/>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0"/>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C2A1D-7F1C-6841-96BD-67206F9C27C0}" type="datetimeFigureOut">
              <a:rPr kumimoji="1" lang="ja-JP" altLang="en-US" smtClean="0"/>
              <a:t>2016/11/17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1AB12-0E8E-454D-BB7B-66B4CAB73FED}" type="slidenum">
              <a:rPr kumimoji="1" lang="ja-JP" altLang="en-US" smtClean="0"/>
              <a:t>‹#›</a:t>
            </a:fld>
            <a:endParaRPr kumimoji="1" lang="ja-JP" altLang="en-US"/>
          </a:p>
        </p:txBody>
      </p:sp>
    </p:spTree>
    <p:extLst>
      <p:ext uri="{BB962C8B-B14F-4D97-AF65-F5344CB8AC3E}">
        <p14:creationId xmlns:p14="http://schemas.microsoft.com/office/powerpoint/2010/main" val="394245183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Lst>
  <p:txStyles>
    <p:titleStyle>
      <a:lvl1pPr algn="ctr" defTabSz="457200" rtl="0" eaLnBrk="1" latinLnBrk="0" hangingPunct="1">
        <a:spcBef>
          <a:spcPct val="0"/>
        </a:spcBef>
        <a:buNone/>
        <a:defRPr kumimoji="1" sz="4400" b="1" i="0" kern="1200">
          <a:solidFill>
            <a:srgbClr val="000090"/>
          </a:solidFill>
          <a:latin typeface="メイリオ"/>
          <a:ea typeface="メイリオ"/>
          <a:cs typeface="メイリオ"/>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12219-FB2A-A641-B831-08D5E7270941}" type="datetimeFigureOut">
              <a:rPr lang="en-US" smtClean="0"/>
              <a:t>11/17/2016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FFC14-FC16-E54D-8D0B-6749D690CA8C}" type="slidenum">
              <a:rPr lang="en-US" smtClean="0"/>
              <a:t>‹#›</a:t>
            </a:fld>
            <a:endParaRPr lang="en-US"/>
          </a:p>
        </p:txBody>
      </p:sp>
    </p:spTree>
    <p:extLst>
      <p:ext uri="{BB962C8B-B14F-4D97-AF65-F5344CB8AC3E}">
        <p14:creationId xmlns:p14="http://schemas.microsoft.com/office/powerpoint/2010/main" val="1496968862"/>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20F80-D5CB-4919-B86C-48D82B478F6B}" type="datetimeFigureOut">
              <a:rPr lang="en-GB" smtClean="0"/>
              <a:t>17/11/2016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0C40C-B41B-4BD5-8EB4-7F1A6057740B}" type="slidenum">
              <a:rPr lang="en-GB" smtClean="0"/>
              <a:t>‹#›</a:t>
            </a:fld>
            <a:endParaRPr lang="en-GB"/>
          </a:p>
        </p:txBody>
      </p:sp>
    </p:spTree>
    <p:extLst>
      <p:ext uri="{BB962C8B-B14F-4D97-AF65-F5344CB8AC3E}">
        <p14:creationId xmlns:p14="http://schemas.microsoft.com/office/powerpoint/2010/main" val="3912718731"/>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7"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D8199-1716-C44D-B7BE-191DFCC2B5D2}" type="datetimeFigureOut">
              <a:rPr lang="en-US" smtClean="0"/>
              <a:t>11/17/2016</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8E077-3101-C549-BE4A-CFD136CD1B4F}" type="slidenum">
              <a:rPr lang="en-US" smtClean="0"/>
              <a:t>‹#›</a:t>
            </a:fld>
            <a:endParaRPr lang="en-US"/>
          </a:p>
        </p:txBody>
      </p:sp>
      <p:sp>
        <p:nvSpPr>
          <p:cNvPr id="9" name="Title Placeholder 1"/>
          <p:cNvSpPr>
            <a:spLocks noGrp="1"/>
          </p:cNvSpPr>
          <p:nvPr>
            <p:ph type="title"/>
          </p:nvPr>
        </p:nvSpPr>
        <p:spPr>
          <a:xfrm>
            <a:off x="457200" y="274638"/>
            <a:ext cx="8229600" cy="114300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10"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txBox="1">
            <a:spLocks/>
          </p:cNvSpPr>
          <p:nvPr userDrawn="1"/>
        </p:nvSpPr>
        <p:spPr>
          <a:xfrm>
            <a:off x="3124200" y="6430654"/>
            <a:ext cx="2895600" cy="365125"/>
          </a:xfrm>
          <a:prstGeom prst="rect">
            <a:avLst/>
          </a:prstGeom>
        </p:spPr>
        <p:txBody>
          <a:bodyPr vert="horz" lIns="91440" tIns="45720" rIns="91440" bIns="4572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1200" kern="1200">
                <a:solidFill>
                  <a:srgbClr val="37609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4B9DEA-D37F-6747-A0C3-C8AC2004C2A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55921618"/>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Lst>
  <p:txStyles>
    <p:titleStyle>
      <a:lvl1pPr algn="l" defTabSz="457200" rtl="0" eaLnBrk="1" latinLnBrk="0" hangingPunct="1">
        <a:spcBef>
          <a:spcPct val="0"/>
        </a:spcBef>
        <a:buNone/>
        <a:defRPr sz="3000" u="sng" kern="1200">
          <a:solidFill>
            <a:srgbClr val="376092"/>
          </a:solidFill>
          <a:latin typeface="Arial"/>
          <a:ea typeface="+mj-ea"/>
          <a:cs typeface="Arial"/>
        </a:defRPr>
      </a:lvl1pPr>
    </p:titleStyle>
    <p:bodyStyle>
      <a:lvl1pPr marL="173038" indent="-173038" algn="l" defTabSz="457200" rtl="0" eaLnBrk="1" latinLnBrk="0" hangingPunct="1">
        <a:spcBef>
          <a:spcPct val="20000"/>
        </a:spcBef>
        <a:buClr>
          <a:schemeClr val="tx2"/>
        </a:buClr>
        <a:buFont typeface="Arial"/>
        <a:buChar char="•"/>
        <a:tabLst>
          <a:tab pos="173038" algn="l"/>
        </a:tabLst>
        <a:defRPr sz="3000" kern="1200">
          <a:solidFill>
            <a:schemeClr val="tx1"/>
          </a:solidFill>
          <a:latin typeface="+mn-lt"/>
          <a:ea typeface="+mn-ea"/>
          <a:cs typeface="+mn-cs"/>
        </a:defRPr>
      </a:lvl1pPr>
      <a:lvl2pPr marL="342900" indent="-171450" algn="l" defTabSz="457200" rtl="0" eaLnBrk="1" latinLnBrk="0" hangingPunct="1">
        <a:spcBef>
          <a:spcPct val="20000"/>
        </a:spcBef>
        <a:buClr>
          <a:schemeClr val="tx2"/>
        </a:buClr>
        <a:buFont typeface="Arial"/>
        <a:buChar char="–"/>
        <a:defRPr sz="2800" kern="1200">
          <a:solidFill>
            <a:schemeClr val="tx1"/>
          </a:solidFill>
          <a:latin typeface="+mn-lt"/>
          <a:ea typeface="+mn-ea"/>
          <a:cs typeface="+mn-cs"/>
        </a:defRPr>
      </a:lvl2pPr>
      <a:lvl3pPr marL="571500" indent="-171450" algn="l" defTabSz="457200" rtl="0" eaLnBrk="1" latinLnBrk="0" hangingPunct="1">
        <a:spcBef>
          <a:spcPct val="20000"/>
        </a:spcBef>
        <a:buClr>
          <a:schemeClr val="tx2"/>
        </a:buClr>
        <a:buFont typeface="Arial"/>
        <a:buChar char="•"/>
        <a:tabLst/>
        <a:defRPr sz="2400" kern="1200">
          <a:solidFill>
            <a:schemeClr val="tx1"/>
          </a:solidFill>
          <a:latin typeface="+mn-lt"/>
          <a:ea typeface="+mn-ea"/>
          <a:cs typeface="+mn-cs"/>
        </a:defRPr>
      </a:lvl3pPr>
      <a:lvl4pPr marL="742950" indent="-171450" algn="l" defTabSz="457200" rtl="0" eaLnBrk="1" latinLnBrk="0" hangingPunct="1">
        <a:spcBef>
          <a:spcPct val="20000"/>
        </a:spcBef>
        <a:buClr>
          <a:schemeClr val="tx2"/>
        </a:buClr>
        <a:buFont typeface="Arial"/>
        <a:buChar char="–"/>
        <a:defRPr sz="2000" kern="1200">
          <a:solidFill>
            <a:schemeClr val="tx1"/>
          </a:solidFill>
          <a:latin typeface="+mn-lt"/>
          <a:ea typeface="+mn-ea"/>
          <a:cs typeface="+mn-cs"/>
        </a:defRPr>
      </a:lvl4pPr>
      <a:lvl5pPr marL="914400" indent="-171450" algn="l" defTabSz="457200" rtl="0" eaLnBrk="1" latinLnBrk="0" hangingPunct="1">
        <a:spcBef>
          <a:spcPct val="20000"/>
        </a:spcBef>
        <a:buClr>
          <a:schemeClr val="tx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15B4-5F38-B54D-8939-D9FA92EAFF55}" type="datetimeFigureOut">
              <a:rPr lang="ja-JP" altLang="en-US" smtClean="0">
                <a:solidFill>
                  <a:prstClr val="black">
                    <a:tint val="75000"/>
                  </a:prstClr>
                </a:solidFill>
                <a:latin typeface="Calibri"/>
                <a:ea typeface="ＭＳ Ｐゴシック"/>
              </a:rPr>
              <a:pPr/>
              <a:t>2016/11/17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F2DE5-E68C-584C-9CD3-1D7E6D93819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94147883"/>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 id="2147484493" r:id="rId14"/>
    <p:sldLayoutId id="2147484494" r:id="rId15"/>
  </p:sldLayoutIdLst>
  <p:txStyles>
    <p:titleStyle>
      <a:lvl1pPr algn="ctr" defTabSz="457200" rtl="0" eaLnBrk="1" latinLnBrk="0" hangingPunct="1">
        <a:spcBef>
          <a:spcPct val="0"/>
        </a:spcBef>
        <a:buNone/>
        <a:defRPr kumimoji="1" sz="4400" kern="1200">
          <a:solidFill>
            <a:srgbClr val="660066"/>
          </a:solidFill>
          <a:latin typeface="Marker Felt Thin"/>
          <a:ea typeface=""/>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B78DA86-4116-4AA3-8BE9-D7AE762ADEC6}" type="slidenum">
              <a:rPr lang="en-US"/>
              <a:pPr/>
              <a:t>‹#›</a:t>
            </a:fld>
            <a:endParaRPr lang="en-US"/>
          </a:p>
        </p:txBody>
      </p:sp>
    </p:spTree>
    <p:extLst>
      <p:ext uri="{BB962C8B-B14F-4D97-AF65-F5344CB8AC3E}">
        <p14:creationId xmlns:p14="http://schemas.microsoft.com/office/powerpoint/2010/main" val="2697281519"/>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EEDA5-BB72-4116-8711-566482E15323}" type="datetimeFigureOut">
              <a:rPr lang="en-GB" smtClean="0"/>
              <a:t>17/11/2016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28AC0-96EF-4296-8DEB-A533ECE70878}" type="slidenum">
              <a:rPr lang="en-GB" smtClean="0"/>
              <a:t>‹#›</a:t>
            </a:fld>
            <a:endParaRPr lang="en-GB"/>
          </a:p>
        </p:txBody>
      </p:sp>
    </p:spTree>
    <p:extLst>
      <p:ext uri="{BB962C8B-B14F-4D97-AF65-F5344CB8AC3E}">
        <p14:creationId xmlns:p14="http://schemas.microsoft.com/office/powerpoint/2010/main" val="332160925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7946" y="6444044"/>
            <a:ext cx="5112568" cy="369332"/>
          </a:xfrm>
          <a:prstGeom prst="rect">
            <a:avLst/>
          </a:prstGeom>
          <a:noFill/>
        </p:spPr>
        <p:txBody>
          <a:bodyPr wrap="square" rtlCol="0">
            <a:spAutoFit/>
          </a:bodyPr>
          <a:lstStyle/>
          <a:p>
            <a:pPr fontAlgn="base">
              <a:spcBef>
                <a:spcPct val="0"/>
              </a:spcBef>
              <a:spcAft>
                <a:spcPct val="0"/>
              </a:spcAft>
            </a:pPr>
            <a:r>
              <a:rPr lang="zh-CN" altLang="en-US" dirty="0">
                <a:solidFill>
                  <a:srgbClr val="0000FF"/>
                </a:solidFill>
                <a:latin typeface="黑体" pitchFamily="49" charset="-122"/>
                <a:ea typeface="黑体" pitchFamily="49" charset="-122"/>
              </a:rPr>
              <a:t>联系方式：洪智勇，</a:t>
            </a:r>
            <a:r>
              <a:rPr lang="en-US" altLang="zh-CN" dirty="0">
                <a:solidFill>
                  <a:srgbClr val="0000FF"/>
                </a:solidFill>
                <a:latin typeface="黑体" pitchFamily="49" charset="-122"/>
                <a:ea typeface="黑体" pitchFamily="49" charset="-122"/>
              </a:rPr>
              <a:t>zhiyong</a:t>
            </a:r>
            <a:r>
              <a:rPr lang="en-US" altLang="zh-CN" b="1" dirty="0">
                <a:solidFill>
                  <a:srgbClr val="0000FF"/>
                </a:solidFill>
                <a:latin typeface="黑体" pitchFamily="49" charset="-122"/>
                <a:ea typeface="黑体" pitchFamily="49" charset="-122"/>
              </a:rPr>
              <a:t>.</a:t>
            </a:r>
            <a:r>
              <a:rPr lang="en-US" altLang="zh-CN" dirty="0">
                <a:solidFill>
                  <a:srgbClr val="0000FF"/>
                </a:solidFill>
                <a:latin typeface="黑体" pitchFamily="49" charset="-122"/>
                <a:ea typeface="黑体" pitchFamily="49" charset="-122"/>
              </a:rPr>
              <a:t>hong@sjtu</a:t>
            </a:r>
            <a:r>
              <a:rPr lang="en-US" altLang="zh-CN" b="1" dirty="0">
                <a:solidFill>
                  <a:srgbClr val="0000FF"/>
                </a:solidFill>
                <a:latin typeface="黑体" pitchFamily="49" charset="-122"/>
                <a:ea typeface="黑体" pitchFamily="49" charset="-122"/>
              </a:rPr>
              <a:t>.</a:t>
            </a:r>
            <a:r>
              <a:rPr lang="en-US" altLang="zh-CN" dirty="0">
                <a:solidFill>
                  <a:srgbClr val="0000FF"/>
                </a:solidFill>
                <a:latin typeface="黑体" pitchFamily="49" charset="-122"/>
                <a:ea typeface="黑体" pitchFamily="49" charset="-122"/>
              </a:rPr>
              <a:t>edu</a:t>
            </a:r>
            <a:r>
              <a:rPr lang="en-US" altLang="zh-CN" b="1" dirty="0">
                <a:solidFill>
                  <a:srgbClr val="0000FF"/>
                </a:solidFill>
                <a:latin typeface="黑体" pitchFamily="49" charset="-122"/>
                <a:ea typeface="黑体" pitchFamily="49" charset="-122"/>
              </a:rPr>
              <a:t>.</a:t>
            </a:r>
            <a:r>
              <a:rPr lang="en-US" altLang="zh-CN" dirty="0">
                <a:solidFill>
                  <a:srgbClr val="0000FF"/>
                </a:solidFill>
                <a:latin typeface="黑体" pitchFamily="49" charset="-122"/>
                <a:ea typeface="黑体" pitchFamily="49" charset="-122"/>
              </a:rPr>
              <a:t>cn</a:t>
            </a:r>
            <a:endParaRPr lang="zh-CN" altLang="en-US" dirty="0">
              <a:solidFill>
                <a:srgbClr val="0000FF"/>
              </a:solidFill>
              <a:latin typeface="黑体" pitchFamily="49" charset="-122"/>
              <a:ea typeface="黑体" pitchFamily="49" charset="-122"/>
            </a:endParaRPr>
          </a:p>
        </p:txBody>
      </p:sp>
      <p:sp>
        <p:nvSpPr>
          <p:cNvPr id="10" name="TextBox 9"/>
          <p:cNvSpPr txBox="1"/>
          <p:nvPr userDrawn="1"/>
        </p:nvSpPr>
        <p:spPr>
          <a:xfrm>
            <a:off x="21276" y="6438523"/>
            <a:ext cx="5112568" cy="369332"/>
          </a:xfrm>
          <a:prstGeom prst="rect">
            <a:avLst/>
          </a:prstGeom>
          <a:noFill/>
        </p:spPr>
        <p:txBody>
          <a:bodyPr wrap="square" rtlCol="0">
            <a:spAutoFit/>
          </a:bodyPr>
          <a:lstStyle/>
          <a:p>
            <a:pPr fontAlgn="base">
              <a:spcBef>
                <a:spcPct val="0"/>
              </a:spcBef>
              <a:spcAft>
                <a:spcPct val="0"/>
              </a:spcAft>
            </a:pPr>
            <a:r>
              <a:rPr lang="en-US" altLang="zh-CN" dirty="0">
                <a:solidFill>
                  <a:srgbClr val="0000FF"/>
                </a:solidFill>
                <a:latin typeface="黑体" pitchFamily="49" charset="-122"/>
                <a:ea typeface="黑体" pitchFamily="49" charset="-122"/>
              </a:rPr>
              <a:t>2014</a:t>
            </a:r>
            <a:r>
              <a:rPr lang="zh-CN" altLang="en-US" dirty="0">
                <a:solidFill>
                  <a:srgbClr val="0000FF"/>
                </a:solidFill>
                <a:latin typeface="黑体" pitchFamily="49" charset="-122"/>
                <a:ea typeface="黑体" pitchFamily="49" charset="-122"/>
              </a:rPr>
              <a:t>年</a:t>
            </a:r>
            <a:r>
              <a:rPr lang="en-US" altLang="zh-CN" dirty="0">
                <a:solidFill>
                  <a:srgbClr val="0000FF"/>
                </a:solidFill>
                <a:latin typeface="黑体" pitchFamily="49" charset="-122"/>
                <a:ea typeface="黑体" pitchFamily="49" charset="-122"/>
              </a:rPr>
              <a:t>7</a:t>
            </a:r>
            <a:r>
              <a:rPr lang="zh-CN" altLang="en-US" dirty="0">
                <a:solidFill>
                  <a:srgbClr val="0000FF"/>
                </a:solidFill>
                <a:latin typeface="黑体" pitchFamily="49" charset="-122"/>
                <a:ea typeface="黑体" pitchFamily="49" charset="-122"/>
              </a:rPr>
              <a:t>月</a:t>
            </a:r>
            <a:r>
              <a:rPr lang="en-US" altLang="zh-CN" dirty="0">
                <a:solidFill>
                  <a:srgbClr val="0000FF"/>
                </a:solidFill>
                <a:latin typeface="黑体" pitchFamily="49" charset="-122"/>
                <a:ea typeface="黑体" pitchFamily="49" charset="-122"/>
              </a:rPr>
              <a:t>21</a:t>
            </a:r>
            <a:r>
              <a:rPr lang="zh-CN" altLang="en-US" dirty="0">
                <a:solidFill>
                  <a:srgbClr val="0000FF"/>
                </a:solidFill>
                <a:latin typeface="黑体" pitchFamily="49" charset="-122"/>
                <a:ea typeface="黑体" pitchFamily="49" charset="-122"/>
              </a:rPr>
              <a:t>日高能物理所汇报</a:t>
            </a:r>
          </a:p>
        </p:txBody>
      </p:sp>
      <p:pic>
        <p:nvPicPr>
          <p:cNvPr id="6" name="Picture 13" descr="学术报告"/>
          <p:cNvPicPr>
            <a:picLocks noChangeAspect="1" noChangeArrowheads="1"/>
          </p:cNvPicPr>
          <p:nvPr userDrawn="1"/>
        </p:nvPicPr>
        <p:blipFill>
          <a:blip r:embed="rId13"/>
          <a:srcRect/>
          <a:stretch>
            <a:fillRect/>
          </a:stretch>
        </p:blipFill>
        <p:spPr bwMode="auto">
          <a:xfrm>
            <a:off x="6804252" y="166688"/>
            <a:ext cx="2016125" cy="455612"/>
          </a:xfrm>
          <a:prstGeom prst="rect">
            <a:avLst/>
          </a:prstGeom>
          <a:noFill/>
          <a:ln w="9525">
            <a:noFill/>
            <a:miter lim="800000"/>
            <a:headEnd/>
            <a:tailEnd/>
          </a:ln>
        </p:spPr>
      </p:pic>
      <p:cxnSp>
        <p:nvCxnSpPr>
          <p:cNvPr id="7" name="直接连接符 6"/>
          <p:cNvCxnSpPr/>
          <p:nvPr userDrawn="1"/>
        </p:nvCxnSpPr>
        <p:spPr bwMode="auto">
          <a:xfrm>
            <a:off x="0" y="765175"/>
            <a:ext cx="9144000" cy="0"/>
          </a:xfrm>
          <a:prstGeom prst="line">
            <a:avLst/>
          </a:prstGeom>
          <a:ln>
            <a:gradFill>
              <a:gsLst>
                <a:gs pos="0">
                  <a:srgbClr val="00B0F0"/>
                </a:gs>
                <a:gs pos="41000">
                  <a:schemeClr val="accent1">
                    <a:tint val="44500"/>
                    <a:satMod val="160000"/>
                  </a:schemeClr>
                </a:gs>
                <a:gs pos="100000">
                  <a:srgbClr val="C00000"/>
                </a:gs>
              </a:gsLst>
              <a:lin ang="0" scaled="0"/>
            </a:gradFill>
          </a:ln>
          <a:extLst/>
        </p:spPr>
        <p:style>
          <a:lnRef idx="2">
            <a:schemeClr val="accent1"/>
          </a:lnRef>
          <a:fillRef idx="0">
            <a:schemeClr val="accent1"/>
          </a:fillRef>
          <a:effectRef idx="1">
            <a:schemeClr val="accent1"/>
          </a:effectRef>
          <a:fontRef idx="minor">
            <a:schemeClr val="tx1"/>
          </a:fontRef>
        </p:style>
      </p:cxnSp>
      <p:sp>
        <p:nvSpPr>
          <p:cNvPr id="8" name="矩形 7"/>
          <p:cNvSpPr/>
          <p:nvPr userDrawn="1"/>
        </p:nvSpPr>
        <p:spPr>
          <a:xfrm>
            <a:off x="515888" y="68445"/>
            <a:ext cx="3048000" cy="646331"/>
          </a:xfrm>
          <a:prstGeom prst="rect">
            <a:avLst/>
          </a:prstGeom>
          <a:noFill/>
        </p:spPr>
        <p:txBody>
          <a:bodyPr>
            <a:spAutoFit/>
          </a:bodyPr>
          <a:lstStyle>
            <a:defPPr>
              <a:defRPr lang="zh-CN"/>
            </a:defPPr>
            <a:lvl1pPr algn="ctr" rtl="0" fontAlgn="base">
              <a:spcBef>
                <a:spcPct val="0"/>
              </a:spcBef>
              <a:spcAft>
                <a:spcPct val="0"/>
              </a:spcAft>
              <a:defRPr sz="2400" kern="1200">
                <a:solidFill>
                  <a:schemeClr val="tx1"/>
                </a:solidFill>
                <a:latin typeface="Arial" charset="0"/>
                <a:ea typeface="黑体" pitchFamily="49" charset="-122"/>
                <a:cs typeface="+mn-cs"/>
              </a:defRPr>
            </a:lvl1pPr>
            <a:lvl2pPr marL="457200" algn="ctr" rtl="0" fontAlgn="base">
              <a:spcBef>
                <a:spcPct val="0"/>
              </a:spcBef>
              <a:spcAft>
                <a:spcPct val="0"/>
              </a:spcAft>
              <a:defRPr sz="2400" kern="1200">
                <a:solidFill>
                  <a:schemeClr val="tx1"/>
                </a:solidFill>
                <a:latin typeface="Arial" charset="0"/>
                <a:ea typeface="黑体" pitchFamily="49" charset="-122"/>
                <a:cs typeface="+mn-cs"/>
              </a:defRPr>
            </a:lvl2pPr>
            <a:lvl3pPr marL="914400" algn="ctr" rtl="0" fontAlgn="base">
              <a:spcBef>
                <a:spcPct val="0"/>
              </a:spcBef>
              <a:spcAft>
                <a:spcPct val="0"/>
              </a:spcAft>
              <a:defRPr sz="2400" kern="1200">
                <a:solidFill>
                  <a:schemeClr val="tx1"/>
                </a:solidFill>
                <a:latin typeface="Arial" charset="0"/>
                <a:ea typeface="黑体" pitchFamily="49" charset="-122"/>
                <a:cs typeface="+mn-cs"/>
              </a:defRPr>
            </a:lvl3pPr>
            <a:lvl4pPr marL="1371600" algn="ctr" rtl="0" fontAlgn="base">
              <a:spcBef>
                <a:spcPct val="0"/>
              </a:spcBef>
              <a:spcAft>
                <a:spcPct val="0"/>
              </a:spcAft>
              <a:defRPr sz="2400" kern="1200">
                <a:solidFill>
                  <a:schemeClr val="tx1"/>
                </a:solidFill>
                <a:latin typeface="Arial" charset="0"/>
                <a:ea typeface="黑体" pitchFamily="49" charset="-122"/>
                <a:cs typeface="+mn-cs"/>
              </a:defRPr>
            </a:lvl4pPr>
            <a:lvl5pPr marL="1828800" algn="ctr" rtl="0" fontAlgn="base">
              <a:spcBef>
                <a:spcPct val="0"/>
              </a:spcBef>
              <a:spcAft>
                <a:spcPct val="0"/>
              </a:spcAft>
              <a:defRPr sz="2400" kern="1200">
                <a:solidFill>
                  <a:schemeClr val="tx1"/>
                </a:solidFill>
                <a:latin typeface="Arial" charset="0"/>
                <a:ea typeface="黑体" pitchFamily="49" charset="-122"/>
                <a:cs typeface="+mn-cs"/>
              </a:defRPr>
            </a:lvl5pPr>
            <a:lvl6pPr marL="2286000" algn="l" defTabSz="914400" rtl="0" eaLnBrk="1" latinLnBrk="0" hangingPunct="1">
              <a:defRPr sz="2400" kern="1200">
                <a:solidFill>
                  <a:schemeClr val="tx1"/>
                </a:solidFill>
                <a:latin typeface="Arial" charset="0"/>
                <a:ea typeface="黑体" pitchFamily="49" charset="-122"/>
                <a:cs typeface="+mn-cs"/>
              </a:defRPr>
            </a:lvl6pPr>
            <a:lvl7pPr marL="2743200" algn="l" defTabSz="914400" rtl="0" eaLnBrk="1" latinLnBrk="0" hangingPunct="1">
              <a:defRPr sz="2400" kern="1200">
                <a:solidFill>
                  <a:schemeClr val="tx1"/>
                </a:solidFill>
                <a:latin typeface="Arial" charset="0"/>
                <a:ea typeface="黑体" pitchFamily="49" charset="-122"/>
                <a:cs typeface="+mn-cs"/>
              </a:defRPr>
            </a:lvl7pPr>
            <a:lvl8pPr marL="3200400" algn="l" defTabSz="914400" rtl="0" eaLnBrk="1" latinLnBrk="0" hangingPunct="1">
              <a:defRPr sz="2400" kern="1200">
                <a:solidFill>
                  <a:schemeClr val="tx1"/>
                </a:solidFill>
                <a:latin typeface="Arial" charset="0"/>
                <a:ea typeface="黑体" pitchFamily="49" charset="-122"/>
                <a:cs typeface="+mn-cs"/>
              </a:defRPr>
            </a:lvl8pPr>
            <a:lvl9pPr marL="3657600" algn="l" defTabSz="914400" rtl="0" eaLnBrk="1" latinLnBrk="0" hangingPunct="1">
              <a:defRPr sz="2400" kern="1200">
                <a:solidFill>
                  <a:schemeClr val="tx1"/>
                </a:solidFill>
                <a:latin typeface="Arial" charset="0"/>
                <a:ea typeface="黑体" pitchFamily="49" charset="-122"/>
                <a:cs typeface="+mn-cs"/>
              </a:defRPr>
            </a:lvl9pPr>
          </a:lstStyle>
          <a:p>
            <a:pPr algn="l">
              <a:defRPr/>
            </a:pPr>
            <a:r>
              <a:rPr lang="zh-CN" altLang="en-US" sz="2000" b="1" dirty="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rPr>
              <a:t>上海超导</a:t>
            </a:r>
            <a:endParaRPr lang="en-US" altLang="zh-CN" sz="2000" b="1" dirty="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endParaRPr>
          </a:p>
          <a:p>
            <a:pPr algn="l">
              <a:defRPr/>
            </a:pPr>
            <a:r>
              <a:rPr lang="en-US" altLang="zh-CN" sz="1600" b="1" dirty="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rPr>
              <a:t>Shanghai Superconductor</a:t>
            </a:r>
          </a:p>
        </p:txBody>
      </p:sp>
      <p:pic>
        <p:nvPicPr>
          <p:cNvPr id="9" name="图片 8" descr="E:\Dropbox\File_Dropbox\logo\图片2.png"/>
          <p:cNvPicPr>
            <a:picLocks noChangeAspect="1" noChangeArrowheads="1"/>
          </p:cNvPicPr>
          <p:nvPr userDrawn="1"/>
        </p:nvPicPr>
        <p:blipFill>
          <a:blip r:embed="rId14">
            <a:extLst>
              <a:ext uri="{28A0092B-C50C-407E-A947-70E740481C1C}">
                <a14:useLocalDpi xmlns:a14="http://schemas.microsoft.com/office/drawing/2010/main" val="0"/>
              </a:ext>
            </a:extLst>
          </a:blip>
          <a:srcRect l="3091" r="69189" b="9505"/>
          <a:stretch>
            <a:fillRect/>
          </a:stretch>
        </p:blipFill>
        <p:spPr bwMode="auto">
          <a:xfrm>
            <a:off x="109216" y="44624"/>
            <a:ext cx="502344" cy="64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5373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p:txStyles>
    <p:titleStyle>
      <a:lvl1pPr algn="ctr" rtl="0" eaLnBrk="0" fontAlgn="base" hangingPunct="0">
        <a:spcBef>
          <a:spcPct val="0"/>
        </a:spcBef>
        <a:spcAft>
          <a:spcPct val="0"/>
        </a:spcAft>
        <a:defRPr sz="2800" b="1">
          <a:solidFill>
            <a:srgbClr val="0000CC"/>
          </a:solidFill>
          <a:latin typeface="+mj-lt"/>
          <a:ea typeface="+mj-ea"/>
          <a:cs typeface="+mj-cs"/>
        </a:defRPr>
      </a:lvl1pPr>
      <a:lvl2pPr algn="ctr" rtl="0" eaLnBrk="0" fontAlgn="base" hangingPunct="0">
        <a:spcBef>
          <a:spcPct val="0"/>
        </a:spcBef>
        <a:spcAft>
          <a:spcPct val="0"/>
        </a:spcAft>
        <a:defRPr sz="2800" b="1">
          <a:solidFill>
            <a:srgbClr val="0000CC"/>
          </a:solidFill>
          <a:latin typeface="Tw Cen MT" pitchFamily="34" charset="0"/>
          <a:ea typeface="宋体" pitchFamily="2" charset="-122"/>
        </a:defRPr>
      </a:lvl2pPr>
      <a:lvl3pPr algn="ctr" rtl="0" eaLnBrk="0" fontAlgn="base" hangingPunct="0">
        <a:spcBef>
          <a:spcPct val="0"/>
        </a:spcBef>
        <a:spcAft>
          <a:spcPct val="0"/>
        </a:spcAft>
        <a:defRPr sz="2800" b="1">
          <a:solidFill>
            <a:srgbClr val="0000CC"/>
          </a:solidFill>
          <a:latin typeface="Tw Cen MT" pitchFamily="34" charset="0"/>
          <a:ea typeface="宋体" pitchFamily="2" charset="-122"/>
        </a:defRPr>
      </a:lvl3pPr>
      <a:lvl4pPr algn="ctr" rtl="0" eaLnBrk="0" fontAlgn="base" hangingPunct="0">
        <a:spcBef>
          <a:spcPct val="0"/>
        </a:spcBef>
        <a:spcAft>
          <a:spcPct val="0"/>
        </a:spcAft>
        <a:defRPr sz="2800" b="1">
          <a:solidFill>
            <a:srgbClr val="0000CC"/>
          </a:solidFill>
          <a:latin typeface="Tw Cen MT" pitchFamily="34" charset="0"/>
          <a:ea typeface="宋体" pitchFamily="2" charset="-122"/>
        </a:defRPr>
      </a:lvl4pPr>
      <a:lvl5pPr algn="ctr" rtl="0" eaLnBrk="0" fontAlgn="base" hangingPunct="0">
        <a:spcBef>
          <a:spcPct val="0"/>
        </a:spcBef>
        <a:spcAft>
          <a:spcPct val="0"/>
        </a:spcAft>
        <a:defRPr sz="2800" b="1">
          <a:solidFill>
            <a:srgbClr val="0000CC"/>
          </a:solidFill>
          <a:latin typeface="Tw Cen MT" pitchFamily="34" charset="0"/>
          <a:ea typeface="宋体" pitchFamily="2" charset="-122"/>
        </a:defRPr>
      </a:lvl5pPr>
      <a:lvl6pPr marL="457200" algn="ctr" rtl="0" fontAlgn="base">
        <a:spcBef>
          <a:spcPct val="0"/>
        </a:spcBef>
        <a:spcAft>
          <a:spcPct val="0"/>
        </a:spcAft>
        <a:defRPr sz="2800" b="1">
          <a:solidFill>
            <a:srgbClr val="0000CC"/>
          </a:solidFill>
          <a:latin typeface="Tw Cen MT" pitchFamily="34" charset="0"/>
          <a:ea typeface="宋体" pitchFamily="2" charset="-122"/>
        </a:defRPr>
      </a:lvl6pPr>
      <a:lvl7pPr marL="914400" algn="ctr" rtl="0" fontAlgn="base">
        <a:spcBef>
          <a:spcPct val="0"/>
        </a:spcBef>
        <a:spcAft>
          <a:spcPct val="0"/>
        </a:spcAft>
        <a:defRPr sz="2800" b="1">
          <a:solidFill>
            <a:srgbClr val="0000CC"/>
          </a:solidFill>
          <a:latin typeface="Tw Cen MT" pitchFamily="34" charset="0"/>
          <a:ea typeface="宋体" pitchFamily="2" charset="-122"/>
        </a:defRPr>
      </a:lvl7pPr>
      <a:lvl8pPr marL="1371600" algn="ctr" rtl="0" fontAlgn="base">
        <a:spcBef>
          <a:spcPct val="0"/>
        </a:spcBef>
        <a:spcAft>
          <a:spcPct val="0"/>
        </a:spcAft>
        <a:defRPr sz="2800" b="1">
          <a:solidFill>
            <a:srgbClr val="0000CC"/>
          </a:solidFill>
          <a:latin typeface="Tw Cen MT" pitchFamily="34" charset="0"/>
          <a:ea typeface="宋体" pitchFamily="2" charset="-122"/>
        </a:defRPr>
      </a:lvl8pPr>
      <a:lvl9pPr marL="1828800" algn="ctr" rtl="0" fontAlgn="base">
        <a:spcBef>
          <a:spcPct val="0"/>
        </a:spcBef>
        <a:spcAft>
          <a:spcPct val="0"/>
        </a:spcAft>
        <a:defRPr sz="2800" b="1">
          <a:solidFill>
            <a:srgbClr val="0000CC"/>
          </a:solidFill>
          <a:latin typeface="Tw Cen MT" pitchFamily="34" charset="0"/>
          <a:ea typeface="宋体" pitchFamily="2" charset="-122"/>
        </a:defRPr>
      </a:lvl9pPr>
    </p:titleStyle>
    <p:bodyStyle>
      <a:lvl1pPr marL="342900" indent="-342900" algn="l" rtl="0" eaLnBrk="0" fontAlgn="base" hangingPunct="0">
        <a:spcBef>
          <a:spcPct val="20000"/>
        </a:spcBef>
        <a:spcAft>
          <a:spcPct val="0"/>
        </a:spcAft>
        <a:buFont typeface="Wingdings" pitchFamily="2" charset="2"/>
        <a:buChar char="n"/>
        <a:defRPr sz="2400" b="1">
          <a:solidFill>
            <a:srgbClr val="0000CC"/>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CC"/>
          </a:solidFill>
          <a:latin typeface="+mn-lt"/>
          <a:ea typeface="+mn-ea"/>
        </a:defRPr>
      </a:lvl2pPr>
      <a:lvl3pPr marL="1143000" indent="-228600" algn="l" rtl="0" eaLnBrk="0" fontAlgn="base" hangingPunct="0">
        <a:spcBef>
          <a:spcPct val="20000"/>
        </a:spcBef>
        <a:spcAft>
          <a:spcPct val="0"/>
        </a:spcAft>
        <a:buChar char="•"/>
        <a:defRPr sz="2000" b="1">
          <a:solidFill>
            <a:srgbClr val="0000CC"/>
          </a:solidFill>
          <a:latin typeface="+mn-lt"/>
          <a:ea typeface="+mn-ea"/>
        </a:defRPr>
      </a:lvl3pPr>
      <a:lvl4pPr marL="1600200" indent="-228600" algn="l" rtl="0" eaLnBrk="0" fontAlgn="base" hangingPunct="0">
        <a:spcBef>
          <a:spcPct val="20000"/>
        </a:spcBef>
        <a:spcAft>
          <a:spcPct val="0"/>
        </a:spcAft>
        <a:buChar char="–"/>
        <a:defRPr sz="2000" b="1">
          <a:solidFill>
            <a:srgbClr val="0000CC"/>
          </a:solidFill>
          <a:latin typeface="+mn-lt"/>
          <a:ea typeface="+mn-ea"/>
        </a:defRPr>
      </a:lvl4pPr>
      <a:lvl5pPr marL="2057400" indent="-228600" algn="l" rtl="0" eaLnBrk="0" fontAlgn="base" hangingPunct="0">
        <a:spcBef>
          <a:spcPct val="20000"/>
        </a:spcBef>
        <a:spcAft>
          <a:spcPct val="0"/>
        </a:spcAft>
        <a:buChar char="»"/>
        <a:defRPr sz="2000" b="1">
          <a:solidFill>
            <a:srgbClr val="0000CC"/>
          </a:solidFill>
          <a:latin typeface="+mn-lt"/>
          <a:ea typeface="+mn-ea"/>
        </a:defRPr>
      </a:lvl5pPr>
      <a:lvl6pPr marL="2514600" indent="-228600" algn="l" rtl="0" fontAlgn="base">
        <a:spcBef>
          <a:spcPct val="20000"/>
        </a:spcBef>
        <a:spcAft>
          <a:spcPct val="0"/>
        </a:spcAft>
        <a:buChar char="»"/>
        <a:defRPr sz="2000" b="1">
          <a:solidFill>
            <a:srgbClr val="0000CC"/>
          </a:solidFill>
          <a:latin typeface="+mn-lt"/>
          <a:ea typeface="+mn-ea"/>
        </a:defRPr>
      </a:lvl6pPr>
      <a:lvl7pPr marL="2971800" indent="-228600" algn="l" rtl="0" fontAlgn="base">
        <a:spcBef>
          <a:spcPct val="20000"/>
        </a:spcBef>
        <a:spcAft>
          <a:spcPct val="0"/>
        </a:spcAft>
        <a:buChar char="»"/>
        <a:defRPr sz="2000" b="1">
          <a:solidFill>
            <a:srgbClr val="0000CC"/>
          </a:solidFill>
          <a:latin typeface="+mn-lt"/>
          <a:ea typeface="+mn-ea"/>
        </a:defRPr>
      </a:lvl7pPr>
      <a:lvl8pPr marL="3429000" indent="-228600" algn="l" rtl="0" fontAlgn="base">
        <a:spcBef>
          <a:spcPct val="20000"/>
        </a:spcBef>
        <a:spcAft>
          <a:spcPct val="0"/>
        </a:spcAft>
        <a:buChar char="»"/>
        <a:defRPr sz="2000" b="1">
          <a:solidFill>
            <a:srgbClr val="0000CC"/>
          </a:solidFill>
          <a:latin typeface="+mn-lt"/>
          <a:ea typeface="+mn-ea"/>
        </a:defRPr>
      </a:lvl8pPr>
      <a:lvl9pPr marL="3886200" indent="-228600" algn="l" rtl="0" fontAlgn="base">
        <a:spcBef>
          <a:spcPct val="20000"/>
        </a:spcBef>
        <a:spcAft>
          <a:spcPct val="0"/>
        </a:spcAft>
        <a:buChar char="»"/>
        <a:defRPr sz="2000" b="1">
          <a:solidFill>
            <a:srgbClr val="0000CC"/>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altLang="zh-CN">
                <a:solidFill>
                  <a:prstClr val="black"/>
                </a:solidFill>
              </a:rPr>
              <a:t>W. Chou</a:t>
            </a:r>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r>
              <a:rPr lang="en-US" altLang="zh-CN">
                <a:solidFill>
                  <a:prstClr val="black"/>
                </a:solidFill>
              </a:rPr>
              <a:t>Creative Team Meeting, Nov 18, 2016, IHEP</a:t>
            </a:r>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71984750"/>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hf hdr="0"/>
  <p:txStyles>
    <p:titleStyle>
      <a:lvl1pPr algn="ctr" defTabSz="685800" rtl="0" eaLnBrk="1" latinLnBrk="0" hangingPunct="1">
        <a:lnSpc>
          <a:spcPct val="90000"/>
        </a:lnSpc>
        <a:spcBef>
          <a:spcPct val="0"/>
        </a:spcBef>
        <a:buNone/>
        <a:defRPr sz="3200" b="1"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 Chou</a:t>
            </a:r>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Creative Team Meeting, Nov 18, 2016, IHEP</a:t>
            </a: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28AC0-96EF-4296-8DEB-A533ECE70878}" type="slidenum">
              <a:rPr lang="en-GB" smtClean="0"/>
              <a:t>‹#›</a:t>
            </a:fld>
            <a:endParaRPr lang="en-GB"/>
          </a:p>
        </p:txBody>
      </p:sp>
    </p:spTree>
    <p:extLst>
      <p:ext uri="{BB962C8B-B14F-4D97-AF65-F5344CB8AC3E}">
        <p14:creationId xmlns:p14="http://schemas.microsoft.com/office/powerpoint/2010/main" val="302651245"/>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endParaRPr lang="en-GB"/>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 Chou</a:t>
            </a:r>
            <a:endParaRPr lang="en-GB"/>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Creative Team Meeting, Nov 18, 2016, IHEP</a:t>
            </a:r>
            <a:endParaRPr lang="en-GB"/>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AA283-4BAE-4353-A918-5C29C83C23A8}" type="slidenum">
              <a:rPr lang="en-GB" smtClean="0"/>
              <a:pPr/>
              <a:t>‹#›</a:t>
            </a:fld>
            <a:endParaRPr lang="en-GB"/>
          </a:p>
        </p:txBody>
      </p:sp>
    </p:spTree>
    <p:extLst>
      <p:ext uri="{BB962C8B-B14F-4D97-AF65-F5344CB8AC3E}">
        <p14:creationId xmlns:p14="http://schemas.microsoft.com/office/powerpoint/2010/main" val="1772603220"/>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Grp="1" noChangeArrowheads="1"/>
          </p:cNvSpPr>
          <p:nvPr>
            <p:ph type="sldNum" sz="quarter" idx="4"/>
          </p:nvPr>
        </p:nvSpPr>
        <p:spPr>
          <a:xfrm>
            <a:off x="6948264" y="6381328"/>
            <a:ext cx="1905000" cy="333375"/>
          </a:xfrm>
          <a:prstGeom prst="rect">
            <a:avLst/>
          </a:prstGeom>
          <a:ln/>
        </p:spPr>
        <p:txBody>
          <a:bodyPr/>
          <a:lstStyle>
            <a:lvl1pPr>
              <a:defRPr/>
            </a:lvl1pPr>
          </a:lstStyle>
          <a:p>
            <a:pPr>
              <a:defRPr/>
            </a:pPr>
            <a:fld id="{57C56237-DB4A-4DAD-B516-6786BA5B7607}" type="slidenum">
              <a:rPr lang="en-US" smtClean="0"/>
              <a:pPr>
                <a:defRPr/>
              </a:pPr>
              <a:t>‹#›</a:t>
            </a:fld>
            <a:endParaRPr lang="en-US" dirty="0"/>
          </a:p>
        </p:txBody>
      </p:sp>
      <p:sp>
        <p:nvSpPr>
          <p:cNvPr id="6" name="Slide Number Placeholder 6"/>
          <p:cNvSpPr txBox="1">
            <a:spLocks noChangeArrowheads="1"/>
          </p:cNvSpPr>
          <p:nvPr userDrawn="1"/>
        </p:nvSpPr>
        <p:spPr>
          <a:xfrm>
            <a:off x="-26511" y="6529800"/>
            <a:ext cx="1080000" cy="252000"/>
          </a:xfrm>
          <a:prstGeom prst="rect">
            <a:avLst/>
          </a:prstGeom>
          <a:ln/>
        </p:spPr>
        <p:txBody>
          <a:bodyPr/>
          <a:lstStyle>
            <a:defPPr>
              <a:defRPr lang="en-US"/>
            </a:defPPr>
            <a:lvl1pPr algn="ctr" rtl="0" fontAlgn="base">
              <a:spcBef>
                <a:spcPct val="0"/>
              </a:spcBef>
              <a:spcAft>
                <a:spcPct val="0"/>
              </a:spcAft>
              <a:defRPr sz="1400" b="1" i="0" kern="1200">
                <a:solidFill>
                  <a:srgbClr val="C0C0C0"/>
                </a:solidFill>
                <a:latin typeface="Calibri Light" panose="020F0302020204030204" pitchFamily="34" charset="0"/>
                <a:ea typeface="+mn-ea"/>
                <a:cs typeface="+mn-cs"/>
              </a:defRPr>
            </a:lvl1pPr>
            <a:lvl2pPr marL="457200" algn="l" rtl="0" fontAlgn="base">
              <a:spcBef>
                <a:spcPct val="0"/>
              </a:spcBef>
              <a:spcAft>
                <a:spcPct val="0"/>
              </a:spcAft>
              <a:defRPr sz="2400" b="1" i="1" kern="1200">
                <a:solidFill>
                  <a:schemeClr val="tx1"/>
                </a:solidFill>
                <a:latin typeface="Times New Roman" pitchFamily="18" charset="0"/>
                <a:ea typeface="+mn-ea"/>
                <a:cs typeface="+mn-cs"/>
              </a:defRPr>
            </a:lvl2pPr>
            <a:lvl3pPr marL="914400" algn="l" rtl="0" fontAlgn="base">
              <a:spcBef>
                <a:spcPct val="0"/>
              </a:spcBef>
              <a:spcAft>
                <a:spcPct val="0"/>
              </a:spcAft>
              <a:defRPr sz="2400" b="1" i="1" kern="1200">
                <a:solidFill>
                  <a:schemeClr val="tx1"/>
                </a:solidFill>
                <a:latin typeface="Times New Roman" pitchFamily="18" charset="0"/>
                <a:ea typeface="+mn-ea"/>
                <a:cs typeface="+mn-cs"/>
              </a:defRPr>
            </a:lvl3pPr>
            <a:lvl4pPr marL="1371600" algn="l" rtl="0" fontAlgn="base">
              <a:spcBef>
                <a:spcPct val="0"/>
              </a:spcBef>
              <a:spcAft>
                <a:spcPct val="0"/>
              </a:spcAft>
              <a:defRPr sz="2400" b="1" i="1" kern="1200">
                <a:solidFill>
                  <a:schemeClr val="tx1"/>
                </a:solidFill>
                <a:latin typeface="Times New Roman" pitchFamily="18" charset="0"/>
                <a:ea typeface="+mn-ea"/>
                <a:cs typeface="+mn-cs"/>
              </a:defRPr>
            </a:lvl4pPr>
            <a:lvl5pPr marL="1828800" algn="l" rtl="0" fontAlgn="base">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a:defRPr/>
            </a:pPr>
            <a:r>
              <a:rPr lang="en-US" dirty="0"/>
              <a:t>25 10.</a:t>
            </a:r>
            <a:r>
              <a:rPr lang="en-US" baseline="0" dirty="0"/>
              <a:t> 2016</a:t>
            </a:r>
            <a:endParaRPr lang="en-US" dirty="0"/>
          </a:p>
        </p:txBody>
      </p:sp>
    </p:spTree>
    <p:extLst>
      <p:ext uri="{BB962C8B-B14F-4D97-AF65-F5344CB8AC3E}">
        <p14:creationId xmlns:p14="http://schemas.microsoft.com/office/powerpoint/2010/main" val="3114910370"/>
      </p:ext>
    </p:extLst>
  </p:cSld>
  <p:clrMap bg1="lt1" tx1="dk1" bg2="lt2" tx2="dk2" accent1="accent1" accent2="accent2" accent3="accent3" accent4="accent4" accent5="accent5" accent6="accent6" hlink="hlink" folHlink="folHlink"/>
  <p:sldLayoutIdLst>
    <p:sldLayoutId id="2147484359" r:id="rId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sp>
        <p:nvSpPr>
          <p:cNvPr id="1028" name="Rectangle 4"/>
          <p:cNvSpPr>
            <a:spLocks noGrp="1" noChangeArrowheads="1"/>
          </p:cNvSpPr>
          <p:nvPr>
            <p:ph type="dt" sz="half" idx="2"/>
          </p:nvPr>
        </p:nvSpPr>
        <p:spPr bwMode="auto">
          <a:xfrm>
            <a:off x="107504" y="6525344"/>
            <a:ext cx="1905000" cy="31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r>
              <a:rPr lang="en-US"/>
              <a:t>W. Chou</a:t>
            </a:r>
            <a:endParaRPr lang="en-US" dirty="0"/>
          </a:p>
        </p:txBody>
      </p:sp>
      <p:sp>
        <p:nvSpPr>
          <p:cNvPr id="1029" name="Rectangle 5"/>
          <p:cNvSpPr>
            <a:spLocks noGrp="1" noChangeArrowheads="1"/>
          </p:cNvSpPr>
          <p:nvPr>
            <p:ph type="ftr" sz="quarter" idx="3"/>
          </p:nvPr>
        </p:nvSpPr>
        <p:spPr bwMode="auto">
          <a:xfrm>
            <a:off x="2051720" y="6534448"/>
            <a:ext cx="5112568" cy="305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Arial" pitchFamily="34" charset="0"/>
                <a:ea typeface="Arial" pitchFamily="34" charset="0"/>
                <a:cs typeface="Arial" pitchFamily="34" charset="0"/>
              </a:defRPr>
            </a:lvl1pPr>
          </a:lstStyle>
          <a:p>
            <a:r>
              <a:rPr lang="en-US"/>
              <a:t>Creative Team Meeting, Nov 18, 2016, IHEP</a:t>
            </a:r>
            <a:endParaRPr lang="en-GB" dirty="0"/>
          </a:p>
        </p:txBody>
      </p:sp>
      <p:sp>
        <p:nvSpPr>
          <p:cNvPr id="1030" name="Rectangle 6"/>
          <p:cNvSpPr>
            <a:spLocks noGrp="1" noChangeArrowheads="1"/>
          </p:cNvSpPr>
          <p:nvPr>
            <p:ph type="sldNum" sz="quarter" idx="4"/>
          </p:nvPr>
        </p:nvSpPr>
        <p:spPr bwMode="auto">
          <a:xfrm>
            <a:off x="7164288" y="6525344"/>
            <a:ext cx="1905000" cy="304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979EF89-1816-48F1-856B-113D2679BC1F}" type="slidenum">
              <a:rPr lang="en-US" smtClean="0"/>
              <a:pPr>
                <a:defRPr/>
              </a:pPr>
              <a:t>‹#›</a:t>
            </a:fld>
            <a:endParaRPr lang="en-US" dirty="0"/>
          </a:p>
        </p:txBody>
      </p:sp>
      <p:pic>
        <p:nvPicPr>
          <p:cNvPr id="1031" name="Picture 19" descr="STFC_t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514031"/>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Lst>
  <p:hf hdr="0"/>
  <p:txStyles>
    <p:titleStyle>
      <a:lvl1pPr algn="ctr" rtl="0" eaLnBrk="0" fontAlgn="base" hangingPunct="0">
        <a:spcBef>
          <a:spcPct val="0"/>
        </a:spcBef>
        <a:spcAft>
          <a:spcPct val="0"/>
        </a:spcAft>
        <a:defRPr sz="4400" b="1">
          <a:solidFill>
            <a:srgbClr val="FF000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defRPr sz="2400">
          <a:solidFill>
            <a:srgbClr val="006600"/>
          </a:solidFill>
          <a:latin typeface="Arial" pitchFamily="34" charset="0"/>
          <a:ea typeface="+mn-ea"/>
          <a:cs typeface="Arial" pitchFamily="34" charset="0"/>
        </a:defRPr>
      </a:lvl1pPr>
      <a:lvl2pPr marL="742950" indent="-28575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W. Chou</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Creative Team Meeting, Nov 18, 2016, IHEP</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518605"/>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C7852-46FB-4770-8DC4-AE15AFA4274B}" type="datetimeFigureOut">
              <a:rPr lang="en-GB" smtClean="0">
                <a:solidFill>
                  <a:prstClr val="black">
                    <a:tint val="75000"/>
                  </a:prstClr>
                </a:solidFill>
              </a:rPr>
              <a:pPr/>
              <a:t>17/11/2016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E6B7D-7B1E-4B20-8048-8F4BF54C85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8153669"/>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2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3.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6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0.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6.png"/><Relationship Id="rId7" Type="http://schemas.openxmlformats.org/officeDocument/2006/relationships/image" Target="../media/image63.emf"/><Relationship Id="rId2" Type="http://schemas.openxmlformats.org/officeDocument/2006/relationships/slideLayout" Target="../slideLayouts/slideLayout14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5.emf"/><Relationship Id="rId5" Type="http://schemas.openxmlformats.org/officeDocument/2006/relationships/image" Target="../media/image68.emf"/><Relationship Id="rId10" Type="http://schemas.openxmlformats.org/officeDocument/2006/relationships/oleObject" Target="../embeddings/oleObject3.bin"/><Relationship Id="rId4" Type="http://schemas.openxmlformats.org/officeDocument/2006/relationships/image" Target="../media/image67.emf"/><Relationship Id="rId9" Type="http://schemas.openxmlformats.org/officeDocument/2006/relationships/image" Target="../media/image64.emf"/></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1.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30.xml"/><Relationship Id="rId1" Type="http://schemas.openxmlformats.org/officeDocument/2006/relationships/vmlDrawing" Target="../drawings/vmlDrawing2.vml"/><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82.xml"/><Relationship Id="rId5" Type="http://schemas.openxmlformats.org/officeDocument/2006/relationships/image" Target="../media/image73.wmf"/><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066800" y="762000"/>
            <a:ext cx="7620000" cy="1524000"/>
          </a:xfrm>
        </p:spPr>
        <p:txBody>
          <a:bodyPr/>
          <a:lstStyle/>
          <a:p>
            <a:pPr eaLnBrk="1" hangingPunct="1">
              <a:lnSpc>
                <a:spcPct val="100000"/>
              </a:lnSpc>
            </a:pPr>
            <a:r>
              <a:rPr lang="en-US" b="1" dirty="0">
                <a:solidFill>
                  <a:srgbClr val="000000"/>
                </a:solidFill>
                <a:latin typeface="Tahoma" pitchFamily="34" charset="0"/>
              </a:rPr>
              <a:t>ICFA Higgs Factory Workshop: eeFACT2016</a:t>
            </a:r>
          </a:p>
        </p:txBody>
      </p:sp>
      <p:sp>
        <p:nvSpPr>
          <p:cNvPr id="38915" name="Rectangle 3"/>
          <p:cNvSpPr>
            <a:spLocks noGrp="1" noChangeArrowheads="1"/>
          </p:cNvSpPr>
          <p:nvPr>
            <p:ph type="subTitle" idx="1"/>
          </p:nvPr>
        </p:nvSpPr>
        <p:spPr>
          <a:xfrm>
            <a:off x="381000" y="3025783"/>
            <a:ext cx="8382000" cy="2994025"/>
          </a:xfrm>
        </p:spPr>
        <p:txBody>
          <a:bodyPr/>
          <a:lstStyle/>
          <a:p>
            <a:pPr eaLnBrk="1" hangingPunct="1"/>
            <a:r>
              <a:rPr lang="en-US" sz="2400" dirty="0">
                <a:latin typeface="Tahoma" pitchFamily="34" charset="0"/>
              </a:rPr>
              <a:t>Weiren Chou</a:t>
            </a:r>
          </a:p>
          <a:p>
            <a:pPr eaLnBrk="1" hangingPunct="1"/>
            <a:endParaRPr lang="en-US" sz="2000" dirty="0">
              <a:latin typeface="Tahoma" pitchFamily="34" charset="0"/>
            </a:endParaRPr>
          </a:p>
          <a:p>
            <a:pPr eaLnBrk="1" hangingPunct="1"/>
            <a:r>
              <a:rPr lang="en-US" sz="1800" dirty="0">
                <a:latin typeface="Tahoma" pitchFamily="34" charset="0"/>
              </a:rPr>
              <a:t>International Creative Team Meeting</a:t>
            </a:r>
          </a:p>
          <a:p>
            <a:pPr eaLnBrk="1" hangingPunct="1"/>
            <a:r>
              <a:rPr lang="en-US" sz="1800" dirty="0">
                <a:latin typeface="Tahoma" pitchFamily="34" charset="0"/>
              </a:rPr>
              <a:t>November 18, 2016, IHEP, Beijing, China</a:t>
            </a:r>
          </a:p>
        </p:txBody>
      </p:sp>
      <p:sp>
        <p:nvSpPr>
          <p:cNvPr id="2" name="Slide Number Placeholder 1"/>
          <p:cNvSpPr>
            <a:spLocks noGrp="1"/>
          </p:cNvSpPr>
          <p:nvPr>
            <p:ph type="sldNum" sz="quarter" idx="12"/>
          </p:nvPr>
        </p:nvSpPr>
        <p:spPr/>
        <p:txBody>
          <a:bodyPr/>
          <a:lstStyle/>
          <a:p>
            <a:pPr>
              <a:defRPr/>
            </a:pPr>
            <a:fld id="{DFBDB2C9-0C31-449B-B24A-BB0E6CD47132}" type="slidenum">
              <a:rPr lang="en-US" smtClean="0">
                <a:solidFill>
                  <a:srgbClr val="800000"/>
                </a:solidFill>
              </a:rPr>
              <a:pPr>
                <a:defRPr/>
              </a:pPr>
              <a:t>1</a:t>
            </a:fld>
            <a:endParaRPr lang="en-US">
              <a:solidFill>
                <a:srgbClr val="800000"/>
              </a:solidFill>
            </a:endParaRPr>
          </a:p>
        </p:txBody>
      </p:sp>
      <p:sp>
        <p:nvSpPr>
          <p:cNvPr id="3" name="Date Placeholder 2"/>
          <p:cNvSpPr>
            <a:spLocks noGrp="1"/>
          </p:cNvSpPr>
          <p:nvPr>
            <p:ph type="dt" sz="half" idx="10"/>
          </p:nvPr>
        </p:nvSpPr>
        <p:spPr/>
        <p:txBody>
          <a:bodyPr/>
          <a:lstStyle/>
          <a:p>
            <a:pPr>
              <a:defRPr/>
            </a:pPr>
            <a:r>
              <a:rPr lang="en-US" altLang="zh-CN">
                <a:solidFill>
                  <a:srgbClr val="800000"/>
                </a:solidFill>
              </a:rPr>
              <a:t>W. Chou</a:t>
            </a:r>
            <a:endParaRPr lang="en-US">
              <a:solidFill>
                <a:srgbClr val="800000"/>
              </a:solidFill>
            </a:endParaRPr>
          </a:p>
        </p:txBody>
      </p:sp>
      <p:sp>
        <p:nvSpPr>
          <p:cNvPr id="4" name="Footer Placeholder 3"/>
          <p:cNvSpPr>
            <a:spLocks noGrp="1"/>
          </p:cNvSpPr>
          <p:nvPr>
            <p:ph type="ftr" sz="quarter" idx="11"/>
          </p:nvPr>
        </p:nvSpPr>
        <p:spPr/>
        <p:txBody>
          <a:bodyPr/>
          <a:lstStyle/>
          <a:p>
            <a:pPr algn="ctr">
              <a:defRPr/>
            </a:pPr>
            <a:r>
              <a:rPr lang="en-US">
                <a:solidFill>
                  <a:srgbClr val="800000"/>
                </a:solidFill>
              </a:rPr>
              <a:t>Creative Team Meeting, Nov 18, 2016, IHEP</a:t>
            </a:r>
            <a:endParaRPr lang="en-US" dirty="0">
              <a:solidFill>
                <a:srgbClr val="800000"/>
              </a:solidFill>
            </a:endParaRPr>
          </a:p>
        </p:txBody>
      </p:sp>
    </p:spTree>
    <p:extLst>
      <p:ext uri="{BB962C8B-B14F-4D97-AF65-F5344CB8AC3E}">
        <p14:creationId xmlns:p14="http://schemas.microsoft.com/office/powerpoint/2010/main" val="168036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Talk 2 - Higgs Factory Concept, F. Zimmermann (CERN)</a:t>
            </a:r>
          </a:p>
        </p:txBody>
      </p:sp>
      <p:sp>
        <p:nvSpPr>
          <p:cNvPr id="3" name="Content Placeholder 2"/>
          <p:cNvSpPr>
            <a:spLocks noGrp="1"/>
          </p:cNvSpPr>
          <p:nvPr>
            <p:ph idx="1"/>
          </p:nvPr>
        </p:nvSpPr>
        <p:spPr>
          <a:xfrm>
            <a:off x="251520" y="1196752"/>
            <a:ext cx="8681913" cy="5184576"/>
          </a:xfrm>
        </p:spPr>
        <p:txBody>
          <a:bodyPr/>
          <a:lstStyle/>
          <a:p>
            <a:r>
              <a:rPr lang="en-US" dirty="0"/>
              <a:t>Key points:</a:t>
            </a:r>
          </a:p>
          <a:p>
            <a:pPr lvl="1"/>
            <a:r>
              <a:rPr lang="en-US" b="1" u="sng" dirty="0"/>
              <a:t>FCC-</a:t>
            </a:r>
            <a:r>
              <a:rPr lang="en-US" b="1" u="sng" dirty="0" err="1"/>
              <a:t>ee</a:t>
            </a:r>
            <a:r>
              <a:rPr lang="en-US" b="1" u="sng" dirty="0"/>
              <a:t> &amp; CEPC exploit lessons &amp; recipes from past &amp; present </a:t>
            </a:r>
            <a:r>
              <a:rPr lang="en-US" b="1" u="sng" dirty="0" err="1"/>
              <a:t>e+e</a:t>
            </a:r>
            <a:r>
              <a:rPr lang="en-US" b="1" u="sng" dirty="0"/>
              <a:t>- and </a:t>
            </a:r>
            <a:r>
              <a:rPr lang="en-US" b="1" u="sng" dirty="0" err="1"/>
              <a:t>pp</a:t>
            </a:r>
            <a:r>
              <a:rPr lang="en-US" b="1" u="sng" dirty="0"/>
              <a:t> colliders</a:t>
            </a:r>
            <a:r>
              <a:rPr lang="en-US" dirty="0"/>
              <a:t>: combining successful ingredients of recent colliders → extremely high luminosity at high energies – up to and beyond 10</a:t>
            </a:r>
            <a:r>
              <a:rPr lang="en-US" baseline="30000" dirty="0"/>
              <a:t>36</a:t>
            </a:r>
            <a:r>
              <a:rPr lang="en-US" dirty="0"/>
              <a:t> cm</a:t>
            </a:r>
            <a:r>
              <a:rPr lang="en-US" baseline="30000" dirty="0"/>
              <a:t>-2</a:t>
            </a:r>
            <a:r>
              <a:rPr lang="en-US" dirty="0"/>
              <a:t>s</a:t>
            </a:r>
            <a:r>
              <a:rPr lang="en-US" baseline="30000" dirty="0"/>
              <a:t>-1</a:t>
            </a:r>
          </a:p>
          <a:p>
            <a:pPr lvl="1"/>
            <a:r>
              <a:rPr lang="en-US" b="1" u="sng" dirty="0"/>
              <a:t>Crab waist </a:t>
            </a:r>
            <a:r>
              <a:rPr lang="en-US" dirty="0"/>
              <a:t>successfully implemented in design. </a:t>
            </a:r>
            <a:r>
              <a:rPr lang="en-US" b="1" u="sng" dirty="0"/>
              <a:t>Low </a:t>
            </a:r>
            <a:r>
              <a:rPr lang="en-US" b="1" u="sng" dirty="0" err="1"/>
              <a:t>emittance</a:t>
            </a:r>
            <a:r>
              <a:rPr lang="en-US" dirty="0"/>
              <a:t> “easy” for large rings.</a:t>
            </a:r>
          </a:p>
          <a:p>
            <a:pPr lvl="1"/>
            <a:r>
              <a:rPr lang="en-US" b="1" u="sng" dirty="0"/>
              <a:t>Limitations</a:t>
            </a:r>
            <a:r>
              <a:rPr lang="en-US" dirty="0"/>
              <a:t> are being carefully studied: </a:t>
            </a:r>
            <a:r>
              <a:rPr lang="en-US" dirty="0" err="1"/>
              <a:t>Beamstrahlung</a:t>
            </a:r>
            <a:r>
              <a:rPr lang="en-US" dirty="0"/>
              <a:t>, energy </a:t>
            </a:r>
            <a:r>
              <a:rPr lang="en-US" dirty="0" err="1"/>
              <a:t>sawtooth</a:t>
            </a:r>
            <a:r>
              <a:rPr lang="en-US" dirty="0"/>
              <a:t>, luminosity lifetime, SR fans in interaction region, the “</a:t>
            </a:r>
            <a:r>
              <a:rPr lang="en-US" dirty="0" err="1"/>
              <a:t>Talman</a:t>
            </a:r>
            <a:r>
              <a:rPr lang="en-US" dirty="0"/>
              <a:t> barrier”, energy consumption, </a:t>
            </a:r>
            <a:r>
              <a:rPr lang="en-US" dirty="0" err="1"/>
              <a:t>emittance</a:t>
            </a:r>
            <a:r>
              <a:rPr lang="en-US" dirty="0"/>
              <a:t> growth from </a:t>
            </a:r>
            <a:r>
              <a:rPr lang="en-US" dirty="0" err="1"/>
              <a:t>beamstrahlung</a:t>
            </a:r>
            <a:r>
              <a:rPr lang="en-US" dirty="0"/>
              <a:t>, ...</a:t>
            </a:r>
          </a:p>
          <a:p>
            <a:pPr lvl="1"/>
            <a:r>
              <a:rPr lang="en-US" b="1" u="sng" dirty="0"/>
              <a:t>Mitigations and innovative schemes</a:t>
            </a:r>
            <a:r>
              <a:rPr lang="en-US" dirty="0"/>
              <a:t> are being implemented: more RF sections, double ring, partial double ring, magnet tapering, top-up injection, weak bends, asymmetric IR optics, improved klystron efficiency, 2-in-1 arc magnets, ...</a:t>
            </a:r>
          </a:p>
          <a:p>
            <a:r>
              <a:rPr lang="en-US" dirty="0"/>
              <a:t>Discussion:</a:t>
            </a:r>
          </a:p>
          <a:p>
            <a:pPr lvl="1"/>
            <a:r>
              <a:rPr lang="en-US" dirty="0"/>
              <a:t>It was asked when FCC-</a:t>
            </a:r>
            <a:r>
              <a:rPr lang="en-US" dirty="0" err="1"/>
              <a:t>ee</a:t>
            </a:r>
            <a:r>
              <a:rPr lang="en-US" dirty="0"/>
              <a:t> could </a:t>
            </a:r>
            <a:r>
              <a:rPr lang="en-US" b="1" u="sng" dirty="0"/>
              <a:t>start operation</a:t>
            </a:r>
            <a:r>
              <a:rPr lang="en-US" dirty="0"/>
              <a:t>. The answer was not before ~2035-2037 given the present schedule of the HL-LHC.</a:t>
            </a:r>
          </a:p>
          <a:p>
            <a:pPr lvl="1"/>
            <a:r>
              <a:rPr lang="en-US" dirty="0"/>
              <a:t>The </a:t>
            </a:r>
            <a:r>
              <a:rPr lang="en-US" b="1" u="sng" dirty="0"/>
              <a:t>technical readiness </a:t>
            </a:r>
            <a:r>
              <a:rPr lang="en-US" dirty="0"/>
              <a:t>for a large </a:t>
            </a:r>
            <a:r>
              <a:rPr lang="en-US" dirty="0" err="1"/>
              <a:t>e+e</a:t>
            </a:r>
            <a:r>
              <a:rPr lang="en-US" dirty="0"/>
              <a:t>- collider like FCC-</a:t>
            </a:r>
            <a:r>
              <a:rPr lang="en-US" dirty="0" err="1"/>
              <a:t>ee</a:t>
            </a:r>
            <a:r>
              <a:rPr lang="en-US" dirty="0"/>
              <a:t> or CEPC was discussed. It was concluded that the required technologies exist, feasibility is guaranteed and performance estimates are realistic. R&amp;D will improve the power efficiency.</a:t>
            </a:r>
          </a:p>
          <a:p>
            <a:pPr lvl="1"/>
            <a:endParaRPr lang="en-US" dirty="0"/>
          </a:p>
        </p:txBody>
      </p:sp>
      <p:sp>
        <p:nvSpPr>
          <p:cNvPr id="4" name="Oval 3"/>
          <p:cNvSpPr/>
          <p:nvPr/>
        </p:nvSpPr>
        <p:spPr bwMode="auto">
          <a:xfrm>
            <a:off x="251520" y="4724400"/>
            <a:ext cx="8681913" cy="10668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9706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2400"/>
            <a:ext cx="8907268" cy="6629400"/>
          </a:xfrm>
          <a:prstGeom prst="rect">
            <a:avLst/>
          </a:prstGeom>
        </p:spPr>
      </p:pic>
      <p:sp>
        <p:nvSpPr>
          <p:cNvPr id="3" name="TextBox 2"/>
          <p:cNvSpPr txBox="1"/>
          <p:nvPr/>
        </p:nvSpPr>
        <p:spPr>
          <a:xfrm>
            <a:off x="0" y="0"/>
            <a:ext cx="40386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FCC-</a:t>
            </a: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ee</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injector</a:t>
            </a:r>
          </a:p>
        </p:txBody>
      </p:sp>
    </p:spTree>
    <p:extLst>
      <p:ext uri="{BB962C8B-B14F-4D97-AF65-F5344CB8AC3E}">
        <p14:creationId xmlns:p14="http://schemas.microsoft.com/office/powerpoint/2010/main" val="2979522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 y="5154613"/>
            <a:ext cx="35941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09613"/>
          </a:xfrm>
          <a:solidFill>
            <a:srgbClr val="FFFFFF"/>
          </a:solidFill>
        </p:spPr>
        <p:txBody>
          <a:bodyPr/>
          <a:lstStyle/>
          <a:p>
            <a:pPr>
              <a:defRPr/>
            </a:pPr>
            <a:r>
              <a:rPr lang="en-US" dirty="0">
                <a:latin typeface="+mn-lt"/>
              </a:rPr>
              <a:t>New designs are coming</a:t>
            </a:r>
            <a:r>
              <a:rPr lang="is-IS" dirty="0">
                <a:latin typeface="+mn-lt"/>
              </a:rPr>
              <a:t>…</a:t>
            </a:r>
            <a:endParaRPr lang="en-US" dirty="0">
              <a:latin typeface="+mn-lt"/>
            </a:endParaRPr>
          </a:p>
        </p:txBody>
      </p:sp>
      <p:sp>
        <p:nvSpPr>
          <p:cNvPr id="307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Blip>
                <a:blip r:embed="rId3"/>
              </a:buBlip>
              <a:defRPr sz="2000">
                <a:solidFill>
                  <a:schemeClr val="tx1"/>
                </a:solidFill>
                <a:latin typeface="Arial" charset="0"/>
                <a:ea typeface="ＭＳ Ｐゴシック" charset="-128"/>
                <a:cs typeface="Arial" charset="0"/>
              </a:defRPr>
            </a:lvl1pPr>
            <a:lvl2pPr marL="742950" indent="-285750">
              <a:spcBef>
                <a:spcPct val="20000"/>
              </a:spcBef>
              <a:buFont typeface="Arial" charset="0"/>
              <a:buChar char="–"/>
              <a:defRPr>
                <a:solidFill>
                  <a:schemeClr val="tx1"/>
                </a:solidFill>
                <a:latin typeface="Arial" charset="0"/>
                <a:ea typeface="Arial" charset="0"/>
                <a:cs typeface="Arial" charset="0"/>
              </a:defRPr>
            </a:lvl2pPr>
            <a:lvl3pPr marL="1143000" indent="-228600">
              <a:spcBef>
                <a:spcPct val="20000"/>
              </a:spcBef>
              <a:buFont typeface="Wingdings" charset="2"/>
              <a:buChar char="§"/>
              <a:defRPr sz="1600">
                <a:solidFill>
                  <a:schemeClr val="tx1"/>
                </a:solidFill>
                <a:latin typeface="Arial" charset="0"/>
                <a:ea typeface="Arial" charset="0"/>
                <a:cs typeface="Arial" charset="0"/>
              </a:defRPr>
            </a:lvl3pPr>
            <a:lvl4pPr marL="1600200" indent="-228600">
              <a:spcBef>
                <a:spcPct val="20000"/>
              </a:spcBef>
              <a:buFont typeface="Arial" charset="0"/>
              <a:buChar char="–"/>
              <a:defRPr sz="1600">
                <a:solidFill>
                  <a:schemeClr val="tx1"/>
                </a:solidFill>
                <a:latin typeface="Arial" charset="0"/>
                <a:ea typeface="Arial" charset="0"/>
                <a:cs typeface="Arial" charset="0"/>
              </a:defRPr>
            </a:lvl4pPr>
            <a:lvl5pPr marL="2057400" indent="-228600">
              <a:spcBef>
                <a:spcPct val="20000"/>
              </a:spcBef>
              <a:buFont typeface="Arial" charset="0"/>
              <a:buChar char="»"/>
              <a:defRPr sz="16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19D18CA-47E1-7144-9D18-8D18AFE1A1AE}" type="slidenum">
              <a:rPr kumimoji="0" lang="en-US" altLang="en-US" sz="3600" b="0" i="0" u="none" strike="noStrike" kern="0" cap="none" spc="0" normalizeH="0" baseline="0" noProof="0">
                <a:ln>
                  <a:noFill/>
                </a:ln>
                <a:solidFill>
                  <a:srgbClr val="FFC000"/>
                </a:solidFill>
                <a:effectLst/>
                <a:uLnTx/>
                <a:uFillTx/>
                <a:latin typeface="Times New Roman" charset="0"/>
                <a:ea typeface="ＭＳ Ｐゴシック" charset="-128"/>
                <a:cs typeface="Arial" charset="0"/>
              </a:rPr>
              <a:pPr marL="0" marR="0" lvl="0" indent="0" defTabSz="914400" eaLnBrk="1" fontAlgn="auto" latinLnBrk="0" hangingPunct="1">
                <a:lnSpc>
                  <a:spcPct val="100000"/>
                </a:lnSpc>
                <a:spcBef>
                  <a:spcPct val="0"/>
                </a:spcBef>
                <a:spcAft>
                  <a:spcPts val="0"/>
                </a:spcAft>
                <a:buClrTx/>
                <a:buSzTx/>
                <a:buFontTx/>
                <a:buNone/>
                <a:tabLst/>
                <a:defRPr/>
              </a:pPr>
              <a:t>12</a:t>
            </a:fld>
            <a:endParaRPr kumimoji="0" lang="en-US" altLang="en-US" sz="3600" b="0" i="0" u="none" strike="noStrike" kern="0" cap="none" spc="0" normalizeH="0" baseline="0" noProof="0">
              <a:ln>
                <a:noFill/>
              </a:ln>
              <a:solidFill>
                <a:srgbClr val="FFC000"/>
              </a:solidFill>
              <a:effectLst/>
              <a:uLnTx/>
              <a:uFillTx/>
              <a:latin typeface="Times New Roman" charset="0"/>
              <a:ea typeface="ＭＳ Ｐゴシック" charset="-128"/>
              <a:cs typeface="Arial" charset="0"/>
            </a:endParaRPr>
          </a:p>
        </p:txBody>
      </p:sp>
      <p:grpSp>
        <p:nvGrpSpPr>
          <p:cNvPr id="30724" name="Group 136"/>
          <p:cNvGrpSpPr>
            <a:grpSpLocks noChangeAspect="1"/>
          </p:cNvGrpSpPr>
          <p:nvPr/>
        </p:nvGrpSpPr>
        <p:grpSpPr bwMode="auto">
          <a:xfrm>
            <a:off x="5465763" y="2946400"/>
            <a:ext cx="2451100" cy="1423988"/>
            <a:chOff x="-158" y="515540"/>
            <a:chExt cx="6946390" cy="4038239"/>
          </a:xfrm>
        </p:grpSpPr>
        <p:pic>
          <p:nvPicPr>
            <p:cNvPr id="5" name="Screen shot 2011-12-07 at 10.36.44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118732" y="515540"/>
              <a:ext cx="5827500" cy="4038240"/>
            </a:xfrm>
            <a:custGeom>
              <a:avLst/>
              <a:gdLst/>
              <a:ahLst/>
              <a:cxnLst>
                <a:cxn ang="0">
                  <a:pos x="wd2" y="hd2"/>
                </a:cxn>
                <a:cxn ang="5400000">
                  <a:pos x="wd2" y="hd2"/>
                </a:cxn>
                <a:cxn ang="10800000">
                  <a:pos x="wd2" y="hd2"/>
                </a:cxn>
                <a:cxn ang="16200000">
                  <a:pos x="wd2" y="hd2"/>
                </a:cxn>
              </a:cxnLst>
              <a:rect l="0" t="0" r="r" b="b"/>
              <a:pathLst>
                <a:path w="21556" h="21349" extrusionOk="0">
                  <a:moveTo>
                    <a:pt x="4389" y="0"/>
                  </a:moveTo>
                  <a:cubicBezTo>
                    <a:pt x="3945" y="1"/>
                    <a:pt x="3500" y="122"/>
                    <a:pt x="3152" y="363"/>
                  </a:cubicBezTo>
                  <a:cubicBezTo>
                    <a:pt x="2308" y="949"/>
                    <a:pt x="1821" y="1676"/>
                    <a:pt x="1326" y="3089"/>
                  </a:cubicBezTo>
                  <a:cubicBezTo>
                    <a:pt x="1122" y="3670"/>
                    <a:pt x="881" y="4516"/>
                    <a:pt x="868" y="4696"/>
                  </a:cubicBezTo>
                  <a:cubicBezTo>
                    <a:pt x="851" y="4928"/>
                    <a:pt x="645" y="5764"/>
                    <a:pt x="589" y="5831"/>
                  </a:cubicBezTo>
                  <a:cubicBezTo>
                    <a:pt x="479" y="5961"/>
                    <a:pt x="435" y="5766"/>
                    <a:pt x="402" y="5013"/>
                  </a:cubicBezTo>
                  <a:cubicBezTo>
                    <a:pt x="385" y="4615"/>
                    <a:pt x="349" y="4131"/>
                    <a:pt x="323" y="3939"/>
                  </a:cubicBezTo>
                  <a:cubicBezTo>
                    <a:pt x="297" y="3747"/>
                    <a:pt x="268" y="3469"/>
                    <a:pt x="257" y="3322"/>
                  </a:cubicBezTo>
                  <a:cubicBezTo>
                    <a:pt x="246" y="3174"/>
                    <a:pt x="192" y="2874"/>
                    <a:pt x="138" y="2653"/>
                  </a:cubicBezTo>
                  <a:cubicBezTo>
                    <a:pt x="84" y="2431"/>
                    <a:pt x="22" y="2159"/>
                    <a:pt x="1" y="2048"/>
                  </a:cubicBezTo>
                  <a:cubicBezTo>
                    <a:pt x="1" y="2046"/>
                    <a:pt x="0" y="2044"/>
                    <a:pt x="0" y="2042"/>
                  </a:cubicBezTo>
                  <a:lnTo>
                    <a:pt x="0" y="12367"/>
                  </a:lnTo>
                  <a:cubicBezTo>
                    <a:pt x="18" y="12425"/>
                    <a:pt x="27" y="12528"/>
                    <a:pt x="32" y="12709"/>
                  </a:cubicBezTo>
                  <a:cubicBezTo>
                    <a:pt x="54" y="13489"/>
                    <a:pt x="143" y="14658"/>
                    <a:pt x="216" y="15114"/>
                  </a:cubicBezTo>
                  <a:cubicBezTo>
                    <a:pt x="256" y="15367"/>
                    <a:pt x="295" y="15652"/>
                    <a:pt x="301" y="15749"/>
                  </a:cubicBezTo>
                  <a:cubicBezTo>
                    <a:pt x="319" y="16030"/>
                    <a:pt x="598" y="16959"/>
                    <a:pt x="807" y="17434"/>
                  </a:cubicBezTo>
                  <a:cubicBezTo>
                    <a:pt x="1559" y="19137"/>
                    <a:pt x="2975" y="19908"/>
                    <a:pt x="4265" y="19316"/>
                  </a:cubicBezTo>
                  <a:cubicBezTo>
                    <a:pt x="4743" y="19097"/>
                    <a:pt x="5221" y="18686"/>
                    <a:pt x="5527" y="18232"/>
                  </a:cubicBezTo>
                  <a:cubicBezTo>
                    <a:pt x="5712" y="17957"/>
                    <a:pt x="6198" y="16883"/>
                    <a:pt x="6198" y="16750"/>
                  </a:cubicBezTo>
                  <a:cubicBezTo>
                    <a:pt x="6198" y="16717"/>
                    <a:pt x="6242" y="16548"/>
                    <a:pt x="6295" y="16375"/>
                  </a:cubicBezTo>
                  <a:cubicBezTo>
                    <a:pt x="6456" y="15851"/>
                    <a:pt x="6705" y="14847"/>
                    <a:pt x="6749" y="14551"/>
                  </a:cubicBezTo>
                  <a:cubicBezTo>
                    <a:pt x="6785" y="14303"/>
                    <a:pt x="7085" y="13890"/>
                    <a:pt x="7262" y="13842"/>
                  </a:cubicBezTo>
                  <a:cubicBezTo>
                    <a:pt x="7573" y="13759"/>
                    <a:pt x="7810" y="13979"/>
                    <a:pt x="7970" y="14501"/>
                  </a:cubicBezTo>
                  <a:cubicBezTo>
                    <a:pt x="8001" y="14602"/>
                    <a:pt x="8072" y="15402"/>
                    <a:pt x="8128" y="16278"/>
                  </a:cubicBezTo>
                  <a:cubicBezTo>
                    <a:pt x="8225" y="17787"/>
                    <a:pt x="8241" y="17903"/>
                    <a:pt x="8407" y="18515"/>
                  </a:cubicBezTo>
                  <a:cubicBezTo>
                    <a:pt x="8808" y="19984"/>
                    <a:pt x="9611" y="20976"/>
                    <a:pt x="10637" y="21265"/>
                  </a:cubicBezTo>
                  <a:cubicBezTo>
                    <a:pt x="11823" y="21600"/>
                    <a:pt x="12949" y="20922"/>
                    <a:pt x="13593" y="19486"/>
                  </a:cubicBezTo>
                  <a:cubicBezTo>
                    <a:pt x="13680" y="19290"/>
                    <a:pt x="13842" y="18846"/>
                    <a:pt x="13951" y="18500"/>
                  </a:cubicBezTo>
                  <a:cubicBezTo>
                    <a:pt x="14060" y="18154"/>
                    <a:pt x="14199" y="17719"/>
                    <a:pt x="14260" y="17535"/>
                  </a:cubicBezTo>
                  <a:cubicBezTo>
                    <a:pt x="14322" y="17351"/>
                    <a:pt x="14372" y="17177"/>
                    <a:pt x="14372" y="17149"/>
                  </a:cubicBezTo>
                  <a:cubicBezTo>
                    <a:pt x="14372" y="17121"/>
                    <a:pt x="14439" y="16911"/>
                    <a:pt x="14522" y="16681"/>
                  </a:cubicBezTo>
                  <a:cubicBezTo>
                    <a:pt x="14604" y="16451"/>
                    <a:pt x="14678" y="16224"/>
                    <a:pt x="14683" y="16177"/>
                  </a:cubicBezTo>
                  <a:cubicBezTo>
                    <a:pt x="14697" y="16070"/>
                    <a:pt x="14921" y="15687"/>
                    <a:pt x="15043" y="15565"/>
                  </a:cubicBezTo>
                  <a:cubicBezTo>
                    <a:pt x="15225" y="15382"/>
                    <a:pt x="16492" y="15502"/>
                    <a:pt x="16703" y="15722"/>
                  </a:cubicBezTo>
                  <a:cubicBezTo>
                    <a:pt x="16781" y="15803"/>
                    <a:pt x="16782" y="15868"/>
                    <a:pt x="16730" y="16639"/>
                  </a:cubicBezTo>
                  <a:cubicBezTo>
                    <a:pt x="16635" y="18046"/>
                    <a:pt x="16635" y="18041"/>
                    <a:pt x="16768" y="18181"/>
                  </a:cubicBezTo>
                  <a:cubicBezTo>
                    <a:pt x="16844" y="18262"/>
                    <a:pt x="17064" y="18339"/>
                    <a:pt x="17399" y="18406"/>
                  </a:cubicBezTo>
                  <a:cubicBezTo>
                    <a:pt x="18023" y="18529"/>
                    <a:pt x="18339" y="18536"/>
                    <a:pt x="18402" y="18425"/>
                  </a:cubicBezTo>
                  <a:cubicBezTo>
                    <a:pt x="18428" y="18378"/>
                    <a:pt x="18485" y="17902"/>
                    <a:pt x="18530" y="17367"/>
                  </a:cubicBezTo>
                  <a:cubicBezTo>
                    <a:pt x="18611" y="16389"/>
                    <a:pt x="18679" y="16093"/>
                    <a:pt x="18820" y="16093"/>
                  </a:cubicBezTo>
                  <a:cubicBezTo>
                    <a:pt x="18862" y="16093"/>
                    <a:pt x="19034" y="15980"/>
                    <a:pt x="19200" y="15842"/>
                  </a:cubicBezTo>
                  <a:cubicBezTo>
                    <a:pt x="19622" y="15492"/>
                    <a:pt x="19641" y="15476"/>
                    <a:pt x="19808" y="15305"/>
                  </a:cubicBezTo>
                  <a:cubicBezTo>
                    <a:pt x="20039" y="15068"/>
                    <a:pt x="20285" y="14974"/>
                    <a:pt x="20526" y="15030"/>
                  </a:cubicBezTo>
                  <a:cubicBezTo>
                    <a:pt x="20642" y="15057"/>
                    <a:pt x="20836" y="15082"/>
                    <a:pt x="20955" y="15084"/>
                  </a:cubicBezTo>
                  <a:lnTo>
                    <a:pt x="21171" y="15088"/>
                  </a:lnTo>
                  <a:lnTo>
                    <a:pt x="21314" y="14234"/>
                  </a:lnTo>
                  <a:cubicBezTo>
                    <a:pt x="21467" y="13329"/>
                    <a:pt x="21600" y="11422"/>
                    <a:pt x="21542" y="10980"/>
                  </a:cubicBezTo>
                  <a:cubicBezTo>
                    <a:pt x="21514" y="10765"/>
                    <a:pt x="21496" y="10745"/>
                    <a:pt x="21294" y="10705"/>
                  </a:cubicBezTo>
                  <a:cubicBezTo>
                    <a:pt x="21174" y="10682"/>
                    <a:pt x="20993" y="10663"/>
                    <a:pt x="20889" y="10663"/>
                  </a:cubicBezTo>
                  <a:cubicBezTo>
                    <a:pt x="20710" y="10663"/>
                    <a:pt x="20667" y="10619"/>
                    <a:pt x="20108" y="9835"/>
                  </a:cubicBezTo>
                  <a:lnTo>
                    <a:pt x="19516" y="9004"/>
                  </a:lnTo>
                  <a:lnTo>
                    <a:pt x="19101" y="8962"/>
                  </a:lnTo>
                  <a:cubicBezTo>
                    <a:pt x="18871" y="8938"/>
                    <a:pt x="18665" y="8902"/>
                    <a:pt x="18643" y="8882"/>
                  </a:cubicBezTo>
                  <a:cubicBezTo>
                    <a:pt x="18620" y="8862"/>
                    <a:pt x="18614" y="8547"/>
                    <a:pt x="18631" y="8181"/>
                  </a:cubicBezTo>
                  <a:lnTo>
                    <a:pt x="18662" y="7516"/>
                  </a:lnTo>
                  <a:lnTo>
                    <a:pt x="18534" y="7447"/>
                  </a:lnTo>
                  <a:cubicBezTo>
                    <a:pt x="18384" y="7366"/>
                    <a:pt x="18224" y="7361"/>
                    <a:pt x="18145" y="7432"/>
                  </a:cubicBezTo>
                  <a:cubicBezTo>
                    <a:pt x="18114" y="7460"/>
                    <a:pt x="18069" y="7719"/>
                    <a:pt x="18044" y="8009"/>
                  </a:cubicBezTo>
                  <a:cubicBezTo>
                    <a:pt x="18018" y="8299"/>
                    <a:pt x="17967" y="8580"/>
                    <a:pt x="17931" y="8632"/>
                  </a:cubicBezTo>
                  <a:cubicBezTo>
                    <a:pt x="17874" y="8713"/>
                    <a:pt x="17781" y="8715"/>
                    <a:pt x="17351" y="8653"/>
                  </a:cubicBezTo>
                  <a:cubicBezTo>
                    <a:pt x="16045" y="8465"/>
                    <a:pt x="15841" y="8387"/>
                    <a:pt x="15651" y="8001"/>
                  </a:cubicBezTo>
                  <a:cubicBezTo>
                    <a:pt x="15513" y="7722"/>
                    <a:pt x="15372" y="6806"/>
                    <a:pt x="15221" y="5200"/>
                  </a:cubicBezTo>
                  <a:cubicBezTo>
                    <a:pt x="15057" y="3471"/>
                    <a:pt x="14543" y="2201"/>
                    <a:pt x="13738" y="1536"/>
                  </a:cubicBezTo>
                  <a:cubicBezTo>
                    <a:pt x="12912" y="855"/>
                    <a:pt x="11734" y="875"/>
                    <a:pt x="10830" y="1585"/>
                  </a:cubicBezTo>
                  <a:cubicBezTo>
                    <a:pt x="10196" y="2082"/>
                    <a:pt x="9611" y="3085"/>
                    <a:pt x="9348" y="4128"/>
                  </a:cubicBezTo>
                  <a:cubicBezTo>
                    <a:pt x="9302" y="4312"/>
                    <a:pt x="9214" y="4658"/>
                    <a:pt x="9155" y="4898"/>
                  </a:cubicBezTo>
                  <a:cubicBezTo>
                    <a:pt x="9095" y="5137"/>
                    <a:pt x="8988" y="5555"/>
                    <a:pt x="8915" y="5827"/>
                  </a:cubicBezTo>
                  <a:cubicBezTo>
                    <a:pt x="8843" y="6099"/>
                    <a:pt x="8782" y="6360"/>
                    <a:pt x="8782" y="6406"/>
                  </a:cubicBezTo>
                  <a:cubicBezTo>
                    <a:pt x="8782" y="6518"/>
                    <a:pt x="8400" y="7016"/>
                    <a:pt x="8268" y="7075"/>
                  </a:cubicBezTo>
                  <a:cubicBezTo>
                    <a:pt x="8002" y="7196"/>
                    <a:pt x="7686" y="6924"/>
                    <a:pt x="7571" y="6473"/>
                  </a:cubicBezTo>
                  <a:cubicBezTo>
                    <a:pt x="7542" y="6363"/>
                    <a:pt x="7497" y="5911"/>
                    <a:pt x="7469" y="5468"/>
                  </a:cubicBezTo>
                  <a:cubicBezTo>
                    <a:pt x="7333" y="3267"/>
                    <a:pt x="7244" y="2755"/>
                    <a:pt x="6838" y="1847"/>
                  </a:cubicBezTo>
                  <a:cubicBezTo>
                    <a:pt x="6519" y="1133"/>
                    <a:pt x="6234" y="784"/>
                    <a:pt x="5626" y="361"/>
                  </a:cubicBezTo>
                  <a:cubicBezTo>
                    <a:pt x="5279" y="121"/>
                    <a:pt x="4834" y="0"/>
                    <a:pt x="4389" y="0"/>
                  </a:cubicBezTo>
                  <a:close/>
                </a:path>
              </a:pathLst>
            </a:custGeom>
            <a:ln w="12700" cap="flat">
              <a:noFill/>
              <a:miter lim="400000"/>
            </a:ln>
            <a:effectLst/>
          </p:spPr>
        </p:pic>
        <p:pic>
          <p:nvPicPr>
            <p:cNvPr id="6" name="Screen shot 2011-12-07 at 10.36.44 PM.png"/>
            <p:cNvPicPr>
              <a:picLocks noChangeAspect="1"/>
            </p:cNvPicPr>
            <p:nvPr/>
          </p:nvPicPr>
          <p:blipFill>
            <a:blip r:embed="rId5" cstate="print">
              <a:alphaModFix amt="93454"/>
              <a:extLst>
                <a:ext uri="{28A0092B-C50C-407E-A947-70E740481C1C}">
                  <a14:useLocalDpi xmlns:a14="http://schemas.microsoft.com/office/drawing/2010/main"/>
                </a:ext>
              </a:extLst>
            </a:blip>
            <a:srcRect/>
            <a:stretch>
              <a:fillRect/>
            </a:stretch>
          </p:blipFill>
          <p:spPr>
            <a:xfrm>
              <a:off x="-159" y="1070337"/>
              <a:ext cx="1347550" cy="2334454"/>
            </a:xfrm>
            <a:custGeom>
              <a:avLst/>
              <a:gdLst/>
              <a:ahLst/>
              <a:cxnLst>
                <a:cxn ang="0">
                  <a:pos x="wd2" y="hd2"/>
                </a:cxn>
                <a:cxn ang="5400000">
                  <a:pos x="wd2" y="hd2"/>
                </a:cxn>
                <a:cxn ang="10800000">
                  <a:pos x="wd2" y="hd2"/>
                </a:cxn>
                <a:cxn ang="16200000">
                  <a:pos x="wd2" y="hd2"/>
                </a:cxn>
              </a:cxnLst>
              <a:rect l="0" t="0" r="r" b="b"/>
              <a:pathLst>
                <a:path w="21584" h="21589" extrusionOk="0">
                  <a:moveTo>
                    <a:pt x="13428" y="0"/>
                  </a:moveTo>
                  <a:cubicBezTo>
                    <a:pt x="11839" y="7"/>
                    <a:pt x="11165" y="72"/>
                    <a:pt x="9633" y="367"/>
                  </a:cubicBezTo>
                  <a:cubicBezTo>
                    <a:pt x="8609" y="564"/>
                    <a:pt x="7510" y="825"/>
                    <a:pt x="7192" y="951"/>
                  </a:cubicBezTo>
                  <a:cubicBezTo>
                    <a:pt x="6874" y="1076"/>
                    <a:pt x="6228" y="1326"/>
                    <a:pt x="5756" y="1505"/>
                  </a:cubicBezTo>
                  <a:cubicBezTo>
                    <a:pt x="4709" y="1901"/>
                    <a:pt x="3664" y="2802"/>
                    <a:pt x="3664" y="3307"/>
                  </a:cubicBezTo>
                  <a:cubicBezTo>
                    <a:pt x="3664" y="3628"/>
                    <a:pt x="4265" y="4506"/>
                    <a:pt x="5228" y="5586"/>
                  </a:cubicBezTo>
                  <a:cubicBezTo>
                    <a:pt x="5629" y="6036"/>
                    <a:pt x="5432" y="6140"/>
                    <a:pt x="4192" y="6140"/>
                  </a:cubicBezTo>
                  <a:cubicBezTo>
                    <a:pt x="3410" y="6140"/>
                    <a:pt x="2927" y="6216"/>
                    <a:pt x="2431" y="6408"/>
                  </a:cubicBezTo>
                  <a:cubicBezTo>
                    <a:pt x="994" y="6967"/>
                    <a:pt x="58" y="8182"/>
                    <a:pt x="3" y="9359"/>
                  </a:cubicBezTo>
                  <a:cubicBezTo>
                    <a:pt x="-16" y="9752"/>
                    <a:pt x="67" y="10139"/>
                    <a:pt x="257" y="10497"/>
                  </a:cubicBezTo>
                  <a:cubicBezTo>
                    <a:pt x="608" y="11160"/>
                    <a:pt x="1994" y="12006"/>
                    <a:pt x="2730" y="12006"/>
                  </a:cubicBezTo>
                  <a:cubicBezTo>
                    <a:pt x="3409" y="12006"/>
                    <a:pt x="4173" y="12441"/>
                    <a:pt x="4878" y="13232"/>
                  </a:cubicBezTo>
                  <a:cubicBezTo>
                    <a:pt x="5480" y="13906"/>
                    <a:pt x="6491" y="14409"/>
                    <a:pt x="7726" y="14645"/>
                  </a:cubicBezTo>
                  <a:cubicBezTo>
                    <a:pt x="8888" y="14867"/>
                    <a:pt x="14468" y="15407"/>
                    <a:pt x="15602" y="15408"/>
                  </a:cubicBezTo>
                  <a:cubicBezTo>
                    <a:pt x="17184" y="15409"/>
                    <a:pt x="17288" y="15466"/>
                    <a:pt x="18615" y="17049"/>
                  </a:cubicBezTo>
                  <a:cubicBezTo>
                    <a:pt x="18751" y="17210"/>
                    <a:pt x="19069" y="17819"/>
                    <a:pt x="19321" y="18399"/>
                  </a:cubicBezTo>
                  <a:cubicBezTo>
                    <a:pt x="19573" y="18980"/>
                    <a:pt x="20005" y="19711"/>
                    <a:pt x="20281" y="20025"/>
                  </a:cubicBezTo>
                  <a:cubicBezTo>
                    <a:pt x="20557" y="20340"/>
                    <a:pt x="20819" y="20697"/>
                    <a:pt x="20859" y="20818"/>
                  </a:cubicBezTo>
                  <a:cubicBezTo>
                    <a:pt x="20893" y="20918"/>
                    <a:pt x="21202" y="21229"/>
                    <a:pt x="21584" y="21589"/>
                  </a:cubicBezTo>
                  <a:lnTo>
                    <a:pt x="21584" y="3729"/>
                  </a:lnTo>
                  <a:cubicBezTo>
                    <a:pt x="21111" y="4268"/>
                    <a:pt x="20637" y="4761"/>
                    <a:pt x="20535" y="4797"/>
                  </a:cubicBezTo>
                  <a:cubicBezTo>
                    <a:pt x="20343" y="4866"/>
                    <a:pt x="19399" y="3832"/>
                    <a:pt x="19486" y="3648"/>
                  </a:cubicBezTo>
                  <a:cubicBezTo>
                    <a:pt x="19510" y="3599"/>
                    <a:pt x="19212" y="3196"/>
                    <a:pt x="18825" y="2753"/>
                  </a:cubicBezTo>
                  <a:cubicBezTo>
                    <a:pt x="18438" y="2310"/>
                    <a:pt x="18161" y="1929"/>
                    <a:pt x="18202" y="1905"/>
                  </a:cubicBezTo>
                  <a:cubicBezTo>
                    <a:pt x="18243" y="1881"/>
                    <a:pt x="18030" y="1572"/>
                    <a:pt x="17732" y="1218"/>
                  </a:cubicBezTo>
                  <a:cubicBezTo>
                    <a:pt x="16922" y="258"/>
                    <a:pt x="15973" y="-11"/>
                    <a:pt x="13428" y="0"/>
                  </a:cubicBezTo>
                  <a:close/>
                </a:path>
              </a:pathLst>
            </a:custGeom>
            <a:ln w="12700" cap="flat">
              <a:noFill/>
              <a:miter lim="400000"/>
            </a:ln>
            <a:effectLst/>
          </p:spPr>
        </p:pic>
        <p:sp>
          <p:nvSpPr>
            <p:cNvPr id="30745" name="Shape 135"/>
            <p:cNvSpPr>
              <a:spLocks/>
            </p:cNvSpPr>
            <p:nvPr/>
          </p:nvSpPr>
          <p:spPr bwMode="auto">
            <a:xfrm>
              <a:off x="1006643" y="905042"/>
              <a:ext cx="287190" cy="675036"/>
            </a:xfrm>
            <a:custGeom>
              <a:avLst/>
              <a:gdLst>
                <a:gd name="T0" fmla="*/ 1909215 w 21600"/>
                <a:gd name="T1" fmla="*/ 10548000 h 21600"/>
                <a:gd name="T2" fmla="*/ 1909215 w 21600"/>
                <a:gd name="T3" fmla="*/ 10548000 h 21600"/>
                <a:gd name="T4" fmla="*/ 1909215 w 21600"/>
                <a:gd name="T5" fmla="*/ 10548000 h 21600"/>
                <a:gd name="T6" fmla="*/ 1909215 w 21600"/>
                <a:gd name="T7" fmla="*/ 1054800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600"/>
                  </a:moveTo>
                  <a:lnTo>
                    <a:pt x="21600" y="0"/>
                  </a:lnTo>
                  <a:lnTo>
                    <a:pt x="0" y="0"/>
                  </a:lnTo>
                  <a:lnTo>
                    <a:pt x="21600" y="21600"/>
                  </a:ln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0725" name="Group 8"/>
          <p:cNvGrpSpPr>
            <a:grpSpLocks noChangeAspect="1"/>
          </p:cNvGrpSpPr>
          <p:nvPr/>
        </p:nvGrpSpPr>
        <p:grpSpPr bwMode="auto">
          <a:xfrm>
            <a:off x="5513388" y="1308100"/>
            <a:ext cx="3057525" cy="1330325"/>
            <a:chOff x="8153098" y="2218598"/>
            <a:chExt cx="4728158" cy="2057115"/>
          </a:xfrm>
        </p:grpSpPr>
        <p:grpSp>
          <p:nvGrpSpPr>
            <p:cNvPr id="30736" name="Group 350"/>
            <p:cNvGrpSpPr>
              <a:grpSpLocks/>
            </p:cNvGrpSpPr>
            <p:nvPr/>
          </p:nvGrpSpPr>
          <p:grpSpPr bwMode="auto">
            <a:xfrm>
              <a:off x="8153098" y="2218598"/>
              <a:ext cx="2647344" cy="2057115"/>
              <a:chOff x="-90" y="379778"/>
              <a:chExt cx="2647340" cy="2057111"/>
            </a:xfrm>
          </p:grpSpPr>
          <p:grpSp>
            <p:nvGrpSpPr>
              <p:cNvPr id="30738" name="Group 348"/>
              <p:cNvGrpSpPr>
                <a:grpSpLocks/>
              </p:cNvGrpSpPr>
              <p:nvPr/>
            </p:nvGrpSpPr>
            <p:grpSpPr bwMode="auto">
              <a:xfrm>
                <a:off x="-91" y="386512"/>
                <a:ext cx="1492383" cy="2050379"/>
                <a:chOff x="-90" y="286543"/>
                <a:chExt cx="1492381" cy="2050378"/>
              </a:xfrm>
            </p:grpSpPr>
            <p:pic>
              <p:nvPicPr>
                <p:cNvPr id="17" name="Screen shot 2011-12-07 at 10.36.44 P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21547" y="286543"/>
                  <a:ext cx="870745" cy="2050379"/>
                </a:xfrm>
                <a:custGeom>
                  <a:avLst/>
                  <a:gdLst/>
                  <a:ahLst/>
                  <a:cxnLst>
                    <a:cxn ang="0">
                      <a:pos x="wd2" y="hd2"/>
                    </a:cxn>
                    <a:cxn ang="5400000">
                      <a:pos x="wd2" y="hd2"/>
                    </a:cxn>
                    <a:cxn ang="10800000">
                      <a:pos x="wd2" y="hd2"/>
                    </a:cxn>
                    <a:cxn ang="16200000">
                      <a:pos x="wd2" y="hd2"/>
                    </a:cxn>
                  </a:cxnLst>
                  <a:rect l="0" t="0" r="r" b="b"/>
                  <a:pathLst>
                    <a:path w="21600" h="21172" extrusionOk="0">
                      <a:moveTo>
                        <a:pt x="16353" y="0"/>
                      </a:moveTo>
                      <a:cubicBezTo>
                        <a:pt x="14695" y="1"/>
                        <a:pt x="13041" y="132"/>
                        <a:pt x="11745" y="394"/>
                      </a:cubicBezTo>
                      <a:cubicBezTo>
                        <a:pt x="8602" y="1030"/>
                        <a:pt x="6787" y="1819"/>
                        <a:pt x="4942" y="3353"/>
                      </a:cubicBezTo>
                      <a:cubicBezTo>
                        <a:pt x="4184" y="3983"/>
                        <a:pt x="3278" y="4899"/>
                        <a:pt x="3229" y="5094"/>
                      </a:cubicBezTo>
                      <a:cubicBezTo>
                        <a:pt x="3166" y="5346"/>
                        <a:pt x="2406" y="6255"/>
                        <a:pt x="2195" y="6328"/>
                      </a:cubicBezTo>
                      <a:cubicBezTo>
                        <a:pt x="1788" y="6468"/>
                        <a:pt x="1618" y="6256"/>
                        <a:pt x="1496" y="5439"/>
                      </a:cubicBezTo>
                      <a:cubicBezTo>
                        <a:pt x="1432" y="5007"/>
                        <a:pt x="1297" y="4483"/>
                        <a:pt x="1201" y="4275"/>
                      </a:cubicBezTo>
                      <a:cubicBezTo>
                        <a:pt x="1105" y="4066"/>
                        <a:pt x="996" y="3763"/>
                        <a:pt x="955" y="3603"/>
                      </a:cubicBezTo>
                      <a:cubicBezTo>
                        <a:pt x="914" y="3443"/>
                        <a:pt x="714" y="3117"/>
                        <a:pt x="512" y="2877"/>
                      </a:cubicBezTo>
                      <a:cubicBezTo>
                        <a:pt x="310" y="2637"/>
                        <a:pt x="87" y="2342"/>
                        <a:pt x="10" y="2222"/>
                      </a:cubicBezTo>
                      <a:cubicBezTo>
                        <a:pt x="8" y="2219"/>
                        <a:pt x="2" y="2216"/>
                        <a:pt x="0" y="2213"/>
                      </a:cubicBezTo>
                      <a:lnTo>
                        <a:pt x="0" y="13434"/>
                      </a:lnTo>
                      <a:cubicBezTo>
                        <a:pt x="60" y="13498"/>
                        <a:pt x="100" y="13603"/>
                        <a:pt x="118" y="13790"/>
                      </a:cubicBezTo>
                      <a:cubicBezTo>
                        <a:pt x="199" y="14637"/>
                        <a:pt x="537" y="15902"/>
                        <a:pt x="807" y="16397"/>
                      </a:cubicBezTo>
                      <a:cubicBezTo>
                        <a:pt x="958" y="16672"/>
                        <a:pt x="1099" y="16984"/>
                        <a:pt x="1122" y="17089"/>
                      </a:cubicBezTo>
                      <a:cubicBezTo>
                        <a:pt x="1189" y="17393"/>
                        <a:pt x="2231" y="18401"/>
                        <a:pt x="3013" y="18917"/>
                      </a:cubicBezTo>
                      <a:cubicBezTo>
                        <a:pt x="5812" y="20765"/>
                        <a:pt x="11083" y="21600"/>
                        <a:pt x="15890" y="20958"/>
                      </a:cubicBezTo>
                      <a:cubicBezTo>
                        <a:pt x="17673" y="20720"/>
                        <a:pt x="19456" y="20275"/>
                        <a:pt x="20596" y="19782"/>
                      </a:cubicBezTo>
                      <a:cubicBezTo>
                        <a:pt x="20825" y="19683"/>
                        <a:pt x="21229" y="19430"/>
                        <a:pt x="21600" y="19208"/>
                      </a:cubicBezTo>
                      <a:lnTo>
                        <a:pt x="21600" y="533"/>
                      </a:lnTo>
                      <a:cubicBezTo>
                        <a:pt x="21384" y="485"/>
                        <a:pt x="21202" y="439"/>
                        <a:pt x="20960" y="390"/>
                      </a:cubicBezTo>
                      <a:cubicBezTo>
                        <a:pt x="19668" y="129"/>
                        <a:pt x="18010" y="0"/>
                        <a:pt x="16353" y="0"/>
                      </a:cubicBezTo>
                      <a:close/>
                    </a:path>
                  </a:pathLst>
                </a:custGeom>
                <a:ln w="12700" cap="flat">
                  <a:noFill/>
                  <a:miter lim="400000"/>
                </a:ln>
                <a:effectLst/>
              </p:spPr>
            </p:pic>
            <p:pic>
              <p:nvPicPr>
                <p:cNvPr id="18" name="Screen shot 2011-12-07 at 10.36.44 PM.png"/>
                <p:cNvPicPr>
                  <a:picLocks noChangeAspect="1"/>
                </p:cNvPicPr>
                <p:nvPr/>
              </p:nvPicPr>
              <p:blipFill>
                <a:blip r:embed="rId7" cstate="print">
                  <a:alphaModFix amt="93454"/>
                  <a:extLst>
                    <a:ext uri="{28A0092B-C50C-407E-A947-70E740481C1C}">
                      <a14:useLocalDpi xmlns:a14="http://schemas.microsoft.com/office/drawing/2010/main"/>
                    </a:ext>
                  </a:extLst>
                </a:blip>
                <a:srcRect/>
                <a:stretch>
                  <a:fillRect/>
                </a:stretch>
              </p:blipFill>
              <p:spPr>
                <a:xfrm>
                  <a:off x="-91" y="594605"/>
                  <a:ext cx="748598" cy="1294626"/>
                </a:xfrm>
                <a:custGeom>
                  <a:avLst/>
                  <a:gdLst/>
                  <a:ahLst/>
                  <a:cxnLst>
                    <a:cxn ang="0">
                      <a:pos x="wd2" y="hd2"/>
                    </a:cxn>
                    <a:cxn ang="5400000">
                      <a:pos x="wd2" y="hd2"/>
                    </a:cxn>
                    <a:cxn ang="10800000">
                      <a:pos x="wd2" y="hd2"/>
                    </a:cxn>
                    <a:cxn ang="16200000">
                      <a:pos x="wd2" y="hd2"/>
                    </a:cxn>
                  </a:cxnLst>
                  <a:rect l="0" t="0" r="r" b="b"/>
                  <a:pathLst>
                    <a:path w="21584" h="21589" extrusionOk="0">
                      <a:moveTo>
                        <a:pt x="13425" y="0"/>
                      </a:moveTo>
                      <a:cubicBezTo>
                        <a:pt x="11836" y="7"/>
                        <a:pt x="11158" y="68"/>
                        <a:pt x="9626" y="364"/>
                      </a:cubicBezTo>
                      <a:cubicBezTo>
                        <a:pt x="8601" y="562"/>
                        <a:pt x="7507" y="828"/>
                        <a:pt x="7189" y="953"/>
                      </a:cubicBezTo>
                      <a:cubicBezTo>
                        <a:pt x="6871" y="1078"/>
                        <a:pt x="6231" y="1330"/>
                        <a:pt x="5758" y="1509"/>
                      </a:cubicBezTo>
                      <a:cubicBezTo>
                        <a:pt x="4712" y="1906"/>
                        <a:pt x="3664" y="2810"/>
                        <a:pt x="3664" y="3316"/>
                      </a:cubicBezTo>
                      <a:cubicBezTo>
                        <a:pt x="3664" y="3637"/>
                        <a:pt x="4269" y="4516"/>
                        <a:pt x="5232" y="5599"/>
                      </a:cubicBezTo>
                      <a:cubicBezTo>
                        <a:pt x="5633" y="6050"/>
                        <a:pt x="5432" y="6155"/>
                        <a:pt x="4191" y="6155"/>
                      </a:cubicBezTo>
                      <a:cubicBezTo>
                        <a:pt x="3409" y="6155"/>
                        <a:pt x="2925" y="6227"/>
                        <a:pt x="2428" y="6420"/>
                      </a:cubicBezTo>
                      <a:cubicBezTo>
                        <a:pt x="991" y="6979"/>
                        <a:pt x="58" y="8199"/>
                        <a:pt x="3" y="9378"/>
                      </a:cubicBezTo>
                      <a:cubicBezTo>
                        <a:pt x="-16" y="9771"/>
                        <a:pt x="65" y="10158"/>
                        <a:pt x="254" y="10517"/>
                      </a:cubicBezTo>
                      <a:cubicBezTo>
                        <a:pt x="605" y="11181"/>
                        <a:pt x="1990" y="12032"/>
                        <a:pt x="2726" y="12032"/>
                      </a:cubicBezTo>
                      <a:cubicBezTo>
                        <a:pt x="3405" y="12032"/>
                        <a:pt x="4172" y="12465"/>
                        <a:pt x="4877" y="13257"/>
                      </a:cubicBezTo>
                      <a:cubicBezTo>
                        <a:pt x="5479" y="13932"/>
                        <a:pt x="6492" y="14436"/>
                        <a:pt x="7727" y="14673"/>
                      </a:cubicBezTo>
                      <a:cubicBezTo>
                        <a:pt x="8888" y="14895"/>
                        <a:pt x="14465" y="15433"/>
                        <a:pt x="15599" y="15434"/>
                      </a:cubicBezTo>
                      <a:cubicBezTo>
                        <a:pt x="17182" y="15435"/>
                        <a:pt x="17293" y="15496"/>
                        <a:pt x="18620" y="17082"/>
                      </a:cubicBezTo>
                      <a:cubicBezTo>
                        <a:pt x="18755" y="17243"/>
                        <a:pt x="19066" y="17850"/>
                        <a:pt x="19318" y="18432"/>
                      </a:cubicBezTo>
                      <a:cubicBezTo>
                        <a:pt x="19570" y="19014"/>
                        <a:pt x="20003" y="19745"/>
                        <a:pt x="20280" y="20060"/>
                      </a:cubicBezTo>
                      <a:cubicBezTo>
                        <a:pt x="20556" y="20375"/>
                        <a:pt x="20823" y="20733"/>
                        <a:pt x="20863" y="20854"/>
                      </a:cubicBezTo>
                      <a:cubicBezTo>
                        <a:pt x="20891" y="20938"/>
                        <a:pt x="21295" y="21308"/>
                        <a:pt x="21584" y="21589"/>
                      </a:cubicBezTo>
                      <a:lnTo>
                        <a:pt x="21584" y="3733"/>
                      </a:lnTo>
                      <a:cubicBezTo>
                        <a:pt x="21109" y="4275"/>
                        <a:pt x="20633" y="4768"/>
                        <a:pt x="20531" y="4805"/>
                      </a:cubicBezTo>
                      <a:cubicBezTo>
                        <a:pt x="20339" y="4873"/>
                        <a:pt x="19402" y="3837"/>
                        <a:pt x="19490" y="3653"/>
                      </a:cubicBezTo>
                      <a:cubicBezTo>
                        <a:pt x="19513" y="3604"/>
                        <a:pt x="19213" y="3203"/>
                        <a:pt x="18826" y="2760"/>
                      </a:cubicBezTo>
                      <a:cubicBezTo>
                        <a:pt x="18439" y="2316"/>
                        <a:pt x="18156" y="1930"/>
                        <a:pt x="18197" y="1906"/>
                      </a:cubicBezTo>
                      <a:cubicBezTo>
                        <a:pt x="18238" y="1882"/>
                        <a:pt x="18037" y="1572"/>
                        <a:pt x="17739" y="1218"/>
                      </a:cubicBezTo>
                      <a:cubicBezTo>
                        <a:pt x="16929" y="255"/>
                        <a:pt x="15970" y="-11"/>
                        <a:pt x="13425" y="0"/>
                      </a:cubicBezTo>
                      <a:close/>
                    </a:path>
                  </a:pathLst>
                </a:custGeom>
                <a:ln w="12700" cap="flat">
                  <a:noFill/>
                  <a:miter lim="400000"/>
                </a:ln>
                <a:effectLst/>
              </p:spPr>
            </p:pic>
            <p:sp>
              <p:nvSpPr>
                <p:cNvPr id="30742" name="Shape 347"/>
                <p:cNvSpPr>
                  <a:spLocks/>
                </p:cNvSpPr>
                <p:nvPr/>
              </p:nvSpPr>
              <p:spPr bwMode="auto">
                <a:xfrm>
                  <a:off x="559272" y="502824"/>
                  <a:ext cx="159558" cy="375038"/>
                </a:xfrm>
                <a:custGeom>
                  <a:avLst/>
                  <a:gdLst>
                    <a:gd name="T0" fmla="*/ 589323 w 21600"/>
                    <a:gd name="T1" fmla="*/ 3255868 h 21600"/>
                    <a:gd name="T2" fmla="*/ 589323 w 21600"/>
                    <a:gd name="T3" fmla="*/ 3255868 h 21600"/>
                    <a:gd name="T4" fmla="*/ 589323 w 21600"/>
                    <a:gd name="T5" fmla="*/ 3255868 h 21600"/>
                    <a:gd name="T6" fmla="*/ 589323 w 21600"/>
                    <a:gd name="T7" fmla="*/ 325586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600"/>
                      </a:moveTo>
                      <a:lnTo>
                        <a:pt x="21600" y="0"/>
                      </a:lnTo>
                      <a:lnTo>
                        <a:pt x="0" y="0"/>
                      </a:lnTo>
                      <a:lnTo>
                        <a:pt x="21600" y="21600"/>
                      </a:ln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6" name="Screen shot 2011-12-07 at 10.36.44 PM.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212142" y="379778"/>
                <a:ext cx="1435109" cy="2043938"/>
              </a:xfrm>
              <a:custGeom>
                <a:avLst/>
                <a:gdLst/>
                <a:ahLst/>
                <a:cxnLst>
                  <a:cxn ang="0">
                    <a:pos x="wd2" y="hd2"/>
                  </a:cxn>
                  <a:cxn ang="5400000">
                    <a:pos x="wd2" y="hd2"/>
                  </a:cxn>
                  <a:cxn ang="10800000">
                    <a:pos x="wd2" y="hd2"/>
                  </a:cxn>
                  <a:cxn ang="16200000">
                    <a:pos x="wd2" y="hd2"/>
                  </a:cxn>
                </a:cxnLst>
                <a:rect l="0" t="0" r="r" b="b"/>
                <a:pathLst>
                  <a:path w="21504" h="21591" extrusionOk="0">
                    <a:moveTo>
                      <a:pt x="1540" y="0"/>
                    </a:moveTo>
                    <a:cubicBezTo>
                      <a:pt x="1026" y="4"/>
                      <a:pt x="506" y="50"/>
                      <a:pt x="0" y="134"/>
                    </a:cubicBezTo>
                    <a:lnTo>
                      <a:pt x="0" y="21591"/>
                    </a:lnTo>
                    <a:cubicBezTo>
                      <a:pt x="1747" y="21431"/>
                      <a:pt x="3295" y="20760"/>
                      <a:pt x="4300" y="19654"/>
                    </a:cubicBezTo>
                    <a:cubicBezTo>
                      <a:pt x="4490" y="19445"/>
                      <a:pt x="4838" y="18971"/>
                      <a:pt x="5073" y="18602"/>
                    </a:cubicBezTo>
                    <a:cubicBezTo>
                      <a:pt x="5308" y="18233"/>
                      <a:pt x="5612" y="17771"/>
                      <a:pt x="5745" y="17575"/>
                    </a:cubicBezTo>
                    <a:cubicBezTo>
                      <a:pt x="5878" y="17378"/>
                      <a:pt x="5983" y="17193"/>
                      <a:pt x="5983" y="17164"/>
                    </a:cubicBezTo>
                    <a:cubicBezTo>
                      <a:pt x="5982" y="17134"/>
                      <a:pt x="6131" y="16910"/>
                      <a:pt x="6310" y="16665"/>
                    </a:cubicBezTo>
                    <a:cubicBezTo>
                      <a:pt x="6488" y="16420"/>
                      <a:pt x="6642" y="16177"/>
                      <a:pt x="6655" y="16128"/>
                    </a:cubicBezTo>
                    <a:cubicBezTo>
                      <a:pt x="6684" y="16013"/>
                      <a:pt x="7171" y="15604"/>
                      <a:pt x="7434" y="15474"/>
                    </a:cubicBezTo>
                    <a:cubicBezTo>
                      <a:pt x="7827" y="15279"/>
                      <a:pt x="10564" y="15407"/>
                      <a:pt x="11020" y="15642"/>
                    </a:cubicBezTo>
                    <a:cubicBezTo>
                      <a:pt x="11187" y="15728"/>
                      <a:pt x="11191" y="15797"/>
                      <a:pt x="11079" y="16619"/>
                    </a:cubicBezTo>
                    <a:cubicBezTo>
                      <a:pt x="10875" y="18118"/>
                      <a:pt x="10875" y="18113"/>
                      <a:pt x="11162" y="18262"/>
                    </a:cubicBezTo>
                    <a:cubicBezTo>
                      <a:pt x="11328" y="18348"/>
                      <a:pt x="11801" y="18431"/>
                      <a:pt x="12524" y="18501"/>
                    </a:cubicBezTo>
                    <a:cubicBezTo>
                      <a:pt x="13872" y="18633"/>
                      <a:pt x="14554" y="18641"/>
                      <a:pt x="14689" y="18522"/>
                    </a:cubicBezTo>
                    <a:cubicBezTo>
                      <a:pt x="14745" y="18473"/>
                      <a:pt x="14866" y="17964"/>
                      <a:pt x="14963" y="17394"/>
                    </a:cubicBezTo>
                    <a:cubicBezTo>
                      <a:pt x="15139" y="16353"/>
                      <a:pt x="15287" y="16040"/>
                      <a:pt x="15593" y="16040"/>
                    </a:cubicBezTo>
                    <a:cubicBezTo>
                      <a:pt x="15684" y="16040"/>
                      <a:pt x="16053" y="15919"/>
                      <a:pt x="16414" y="15772"/>
                    </a:cubicBezTo>
                    <a:cubicBezTo>
                      <a:pt x="17325" y="15399"/>
                      <a:pt x="17367" y="15380"/>
                      <a:pt x="17728" y="15198"/>
                    </a:cubicBezTo>
                    <a:cubicBezTo>
                      <a:pt x="18226" y="14946"/>
                      <a:pt x="18760" y="14845"/>
                      <a:pt x="19280" y="14904"/>
                    </a:cubicBezTo>
                    <a:cubicBezTo>
                      <a:pt x="19531" y="14933"/>
                      <a:pt x="19945" y="14960"/>
                      <a:pt x="20202" y="14963"/>
                    </a:cubicBezTo>
                    <a:lnTo>
                      <a:pt x="20672" y="14967"/>
                    </a:lnTo>
                    <a:lnTo>
                      <a:pt x="20981" y="14057"/>
                    </a:lnTo>
                    <a:cubicBezTo>
                      <a:pt x="21310" y="13093"/>
                      <a:pt x="21600" y="11061"/>
                      <a:pt x="21475" y="10590"/>
                    </a:cubicBezTo>
                    <a:cubicBezTo>
                      <a:pt x="21413" y="10361"/>
                      <a:pt x="21376" y="10339"/>
                      <a:pt x="20939" y="10297"/>
                    </a:cubicBezTo>
                    <a:cubicBezTo>
                      <a:pt x="20681" y="10272"/>
                      <a:pt x="20284" y="10255"/>
                      <a:pt x="20059" y="10255"/>
                    </a:cubicBezTo>
                    <a:cubicBezTo>
                      <a:pt x="19673" y="10255"/>
                      <a:pt x="19583" y="10206"/>
                      <a:pt x="18376" y="9370"/>
                    </a:cubicBezTo>
                    <a:lnTo>
                      <a:pt x="17098" y="8485"/>
                    </a:lnTo>
                    <a:lnTo>
                      <a:pt x="16200" y="8439"/>
                    </a:lnTo>
                    <a:cubicBezTo>
                      <a:pt x="15705" y="8414"/>
                      <a:pt x="15256" y="8377"/>
                      <a:pt x="15206" y="8355"/>
                    </a:cubicBezTo>
                    <a:cubicBezTo>
                      <a:pt x="15157" y="8334"/>
                      <a:pt x="15146" y="7998"/>
                      <a:pt x="15183" y="7609"/>
                    </a:cubicBezTo>
                    <a:lnTo>
                      <a:pt x="15248" y="6901"/>
                    </a:lnTo>
                    <a:lnTo>
                      <a:pt x="14974" y="6825"/>
                    </a:lnTo>
                    <a:cubicBezTo>
                      <a:pt x="14651" y="6739"/>
                      <a:pt x="14306" y="6732"/>
                      <a:pt x="14136" y="6808"/>
                    </a:cubicBezTo>
                    <a:cubicBezTo>
                      <a:pt x="14069" y="6838"/>
                      <a:pt x="13970" y="7116"/>
                      <a:pt x="13916" y="7425"/>
                    </a:cubicBezTo>
                    <a:cubicBezTo>
                      <a:pt x="13861" y="7733"/>
                      <a:pt x="13752" y="8031"/>
                      <a:pt x="13672" y="8087"/>
                    </a:cubicBezTo>
                    <a:cubicBezTo>
                      <a:pt x="13551" y="8173"/>
                      <a:pt x="13353" y="8178"/>
                      <a:pt x="12423" y="8112"/>
                    </a:cubicBezTo>
                    <a:cubicBezTo>
                      <a:pt x="9603" y="7911"/>
                      <a:pt x="9160" y="7828"/>
                      <a:pt x="8748" y="7416"/>
                    </a:cubicBezTo>
                    <a:cubicBezTo>
                      <a:pt x="8450" y="7119"/>
                      <a:pt x="8148" y="6143"/>
                      <a:pt x="7820" y="4431"/>
                    </a:cubicBezTo>
                    <a:cubicBezTo>
                      <a:pt x="7467" y="2589"/>
                      <a:pt x="6354" y="1236"/>
                      <a:pt x="4615" y="528"/>
                    </a:cubicBezTo>
                    <a:cubicBezTo>
                      <a:pt x="3723" y="165"/>
                      <a:pt x="2644" y="-9"/>
                      <a:pt x="1540" y="0"/>
                    </a:cubicBezTo>
                    <a:close/>
                  </a:path>
                </a:pathLst>
              </a:custGeom>
              <a:ln w="12700" cap="flat">
                <a:noFill/>
                <a:miter lim="400000"/>
              </a:ln>
              <a:effectLst/>
            </p:spPr>
          </p:pic>
        </p:grpSp>
        <p:sp>
          <p:nvSpPr>
            <p:cNvPr id="30737" name="Rectangle 11"/>
            <p:cNvSpPr>
              <a:spLocks noChangeArrowheads="1"/>
            </p:cNvSpPr>
            <p:nvPr/>
          </p:nvSpPr>
          <p:spPr bwMode="auto">
            <a:xfrm>
              <a:off x="10800441" y="2685044"/>
              <a:ext cx="2080815" cy="15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22300">
                <a:spcBef>
                  <a:spcPct val="20000"/>
                </a:spcBef>
                <a:buFont typeface="Arial" charset="0"/>
                <a:buBlip>
                  <a:blip r:embed="rId3"/>
                </a:buBlip>
                <a:defRPr sz="2000">
                  <a:solidFill>
                    <a:schemeClr val="tx1"/>
                  </a:solidFill>
                  <a:latin typeface="Arial" charset="0"/>
                  <a:ea typeface="ＭＳ Ｐゴシック" charset="-128"/>
                  <a:cs typeface="Arial" charset="0"/>
                </a:defRPr>
              </a:lvl1pPr>
              <a:lvl2pPr marL="742950" indent="-285750" defTabSz="622300">
                <a:spcBef>
                  <a:spcPct val="20000"/>
                </a:spcBef>
                <a:buFont typeface="Arial" charset="0"/>
                <a:buChar char="–"/>
                <a:defRPr>
                  <a:solidFill>
                    <a:schemeClr val="tx1"/>
                  </a:solidFill>
                  <a:latin typeface="Arial" charset="0"/>
                  <a:ea typeface="Arial" charset="0"/>
                  <a:cs typeface="Arial" charset="0"/>
                </a:defRPr>
              </a:lvl2pPr>
              <a:lvl3pPr marL="1143000" indent="-228600" defTabSz="622300">
                <a:spcBef>
                  <a:spcPct val="20000"/>
                </a:spcBef>
                <a:buFont typeface="Wingdings" charset="2"/>
                <a:buChar char="§"/>
                <a:defRPr sz="1600">
                  <a:solidFill>
                    <a:schemeClr val="tx1"/>
                  </a:solidFill>
                  <a:latin typeface="Arial" charset="0"/>
                  <a:ea typeface="Arial" charset="0"/>
                  <a:cs typeface="Arial" charset="0"/>
                </a:defRPr>
              </a:lvl3pPr>
              <a:lvl4pPr marL="1600200" indent="-228600" defTabSz="622300">
                <a:spcBef>
                  <a:spcPct val="20000"/>
                </a:spcBef>
                <a:buFont typeface="Arial" charset="0"/>
                <a:buChar char="–"/>
                <a:defRPr sz="1600">
                  <a:solidFill>
                    <a:schemeClr val="tx1"/>
                  </a:solidFill>
                  <a:latin typeface="Arial" charset="0"/>
                  <a:ea typeface="Arial" charset="0"/>
                  <a:cs typeface="Arial" charset="0"/>
                </a:defRPr>
              </a:lvl4pPr>
              <a:lvl5pPr marL="2057400" indent="-228600" defTabSz="622300">
                <a:spcBef>
                  <a:spcPct val="20000"/>
                </a:spcBef>
                <a:buFont typeface="Arial" charset="0"/>
                <a:buChar char="»"/>
                <a:defRPr sz="1600">
                  <a:solidFill>
                    <a:schemeClr val="tx1"/>
                  </a:solidFill>
                  <a:latin typeface="Arial" charset="0"/>
                  <a:ea typeface="Arial" charset="0"/>
                  <a:cs typeface="Arial" charset="0"/>
                </a:defRPr>
              </a:lvl5pPr>
              <a:lvl6pPr marL="25146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6pPr>
              <a:lvl7pPr marL="29718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7pPr>
              <a:lvl8pPr marL="34290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8pPr>
              <a:lvl9pPr marL="38862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9p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GB" altLang="en-US" sz="1800" b="0" i="0" u="none" strike="noStrike" kern="0" cap="none" spc="0" normalizeH="0" baseline="0" noProof="0">
                  <a:ln>
                    <a:noFill/>
                  </a:ln>
                  <a:solidFill>
                    <a:srgbClr val="002060"/>
                  </a:solidFill>
                  <a:effectLst/>
                  <a:uLnTx/>
                  <a:uFillTx/>
                  <a:latin typeface="Arial" charset="0"/>
                  <a:ea typeface="ＭＳ Ｐゴシック" charset="-128"/>
                  <a:cs typeface="Arial" charset="0"/>
                </a:rPr>
                <a:t>400MHz, </a:t>
              </a:r>
            </a:p>
            <a:p>
              <a:pPr marL="0" marR="0" lvl="0" indent="0" algn="ctr" defTabSz="622300" eaLnBrk="1" fontAlgn="auto" latinLnBrk="0" hangingPunct="1">
                <a:lnSpc>
                  <a:spcPct val="100000"/>
                </a:lnSpc>
                <a:spcBef>
                  <a:spcPct val="0"/>
                </a:spcBef>
                <a:spcAft>
                  <a:spcPct val="35000"/>
                </a:spcAft>
                <a:buClrTx/>
                <a:buSzTx/>
                <a:buFontTx/>
                <a:buNone/>
                <a:tabLst/>
                <a:defRPr/>
              </a:pPr>
              <a:r>
                <a:rPr kumimoji="0" lang="en-GB" altLang="en-US" sz="1800" b="0" i="0" u="none" strike="noStrike" kern="0" cap="none" spc="0" normalizeH="0" baseline="0" noProof="0">
                  <a:ln>
                    <a:noFill/>
                  </a:ln>
                  <a:solidFill>
                    <a:srgbClr val="002060"/>
                  </a:solidFill>
                  <a:effectLst/>
                  <a:uLnTx/>
                  <a:uFillTx/>
                  <a:latin typeface="Arial" charset="0"/>
                  <a:ea typeface="ＭＳ Ｐゴシック" charset="-128"/>
                  <a:cs typeface="Arial" charset="0"/>
                </a:rPr>
                <a:t>1 cell, Nb/Cu</a:t>
              </a:r>
            </a:p>
          </p:txBody>
        </p:sp>
      </p:grpSp>
      <p:grpSp>
        <p:nvGrpSpPr>
          <p:cNvPr id="20" name="Group 19"/>
          <p:cNvGrpSpPr>
            <a:grpSpLocks noChangeAspect="1"/>
          </p:cNvGrpSpPr>
          <p:nvPr/>
        </p:nvGrpSpPr>
        <p:grpSpPr bwMode="auto">
          <a:xfrm>
            <a:off x="5073805" y="4649674"/>
            <a:ext cx="3747933" cy="1721744"/>
            <a:chOff x="7375053" y="5022475"/>
            <a:chExt cx="5535901" cy="2542940"/>
          </a:xfrm>
        </p:grpSpPr>
        <p:pic>
          <p:nvPicPr>
            <p:cNvPr id="30734"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95469" y="5022475"/>
              <a:ext cx="4601182" cy="21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Rectangle 22"/>
            <p:cNvSpPr>
              <a:spLocks noChangeArrowheads="1"/>
            </p:cNvSpPr>
            <p:nvPr/>
          </p:nvSpPr>
          <p:spPr bwMode="auto">
            <a:xfrm>
              <a:off x="7375053" y="7065386"/>
              <a:ext cx="5535901" cy="5000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22300">
                <a:spcBef>
                  <a:spcPct val="20000"/>
                </a:spcBef>
                <a:buFont typeface="Arial" charset="0"/>
                <a:buBlip>
                  <a:blip r:embed="rId3"/>
                </a:buBlip>
                <a:defRPr sz="2000">
                  <a:solidFill>
                    <a:schemeClr val="tx1"/>
                  </a:solidFill>
                  <a:latin typeface="Arial" charset="0"/>
                  <a:ea typeface="ＭＳ Ｐゴシック" charset="-128"/>
                  <a:cs typeface="Arial" charset="0"/>
                </a:defRPr>
              </a:lvl1pPr>
              <a:lvl2pPr marL="742950" indent="-285750" defTabSz="622300">
                <a:spcBef>
                  <a:spcPct val="20000"/>
                </a:spcBef>
                <a:buFont typeface="Arial" charset="0"/>
                <a:buChar char="–"/>
                <a:defRPr>
                  <a:solidFill>
                    <a:schemeClr val="tx1"/>
                  </a:solidFill>
                  <a:latin typeface="Arial" charset="0"/>
                  <a:ea typeface="Arial" charset="0"/>
                  <a:cs typeface="Arial" charset="0"/>
                </a:defRPr>
              </a:lvl2pPr>
              <a:lvl3pPr marL="1143000" indent="-228600" defTabSz="622300">
                <a:spcBef>
                  <a:spcPct val="20000"/>
                </a:spcBef>
                <a:buFont typeface="Wingdings" charset="2"/>
                <a:buChar char="§"/>
                <a:defRPr sz="1600">
                  <a:solidFill>
                    <a:schemeClr val="tx1"/>
                  </a:solidFill>
                  <a:latin typeface="Arial" charset="0"/>
                  <a:ea typeface="Arial" charset="0"/>
                  <a:cs typeface="Arial" charset="0"/>
                </a:defRPr>
              </a:lvl3pPr>
              <a:lvl4pPr marL="1600200" indent="-228600" defTabSz="622300">
                <a:spcBef>
                  <a:spcPct val="20000"/>
                </a:spcBef>
                <a:buFont typeface="Arial" charset="0"/>
                <a:buChar char="–"/>
                <a:defRPr sz="1600">
                  <a:solidFill>
                    <a:schemeClr val="tx1"/>
                  </a:solidFill>
                  <a:latin typeface="Arial" charset="0"/>
                  <a:ea typeface="Arial" charset="0"/>
                  <a:cs typeface="Arial" charset="0"/>
                </a:defRPr>
              </a:lvl4pPr>
              <a:lvl5pPr marL="2057400" indent="-228600" defTabSz="622300">
                <a:spcBef>
                  <a:spcPct val="20000"/>
                </a:spcBef>
                <a:buFont typeface="Arial" charset="0"/>
                <a:buChar char="»"/>
                <a:defRPr sz="1600">
                  <a:solidFill>
                    <a:schemeClr val="tx1"/>
                  </a:solidFill>
                  <a:latin typeface="Arial" charset="0"/>
                  <a:ea typeface="Arial" charset="0"/>
                  <a:cs typeface="Arial" charset="0"/>
                </a:defRPr>
              </a:lvl5pPr>
              <a:lvl6pPr marL="25146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6pPr>
              <a:lvl7pPr marL="29718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7pPr>
              <a:lvl8pPr marL="34290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8pPr>
              <a:lvl9pPr marL="3886200" indent="-228600" defTabSz="622300" eaLnBrk="0" fontAlgn="base" hangingPunct="0">
                <a:spcBef>
                  <a:spcPct val="20000"/>
                </a:spcBef>
                <a:spcAft>
                  <a:spcPct val="0"/>
                </a:spcAft>
                <a:buFont typeface="Arial" charset="0"/>
                <a:buChar char="»"/>
                <a:defRPr sz="1600">
                  <a:solidFill>
                    <a:schemeClr val="tx1"/>
                  </a:solidFill>
                  <a:latin typeface="Arial" charset="0"/>
                  <a:ea typeface="Arial" charset="0"/>
                  <a:cs typeface="Arial" charset="0"/>
                </a:defRPr>
              </a:lvl9pPr>
            </a:lstStyle>
            <a:p>
              <a:pPr marL="0" marR="0" lvl="0" indent="0" algn="r" defTabSz="622300" eaLnBrk="1" fontAlgn="auto" latinLnBrk="0" hangingPunct="1">
                <a:lnSpc>
                  <a:spcPct val="100000"/>
                </a:lnSpc>
                <a:spcBef>
                  <a:spcPct val="0"/>
                </a:spcBef>
                <a:spcAft>
                  <a:spcPct val="35000"/>
                </a:spcAft>
                <a:buClrTx/>
                <a:buSzTx/>
                <a:buFontTx/>
                <a:buNone/>
                <a:tabLst/>
                <a:defRPr/>
              </a:pPr>
              <a:r>
                <a:rPr kumimoji="0" lang="en-GB" altLang="en-US" sz="1600" b="0" i="0" u="none" strike="noStrike" kern="0" cap="none" spc="0" normalizeH="0" baseline="0" noProof="0">
                  <a:ln>
                    <a:noFill/>
                  </a:ln>
                  <a:solidFill>
                    <a:srgbClr val="002060"/>
                  </a:solidFill>
                  <a:effectLst/>
                  <a:uLnTx/>
                  <a:uFillTx/>
                  <a:latin typeface="Arial" charset="0"/>
                  <a:ea typeface="ＭＳ Ｐゴシック" charset="-128"/>
                  <a:cs typeface="Arial" charset="0"/>
                </a:rPr>
                <a:t>CERN 400/800 MHz, multi-cells, </a:t>
              </a:r>
              <a:r>
                <a:rPr kumimoji="0" lang="en-GB" altLang="en-US" sz="1600" b="0" i="0" u="none" strike="noStrike" kern="0" cap="none" spc="0" normalizeH="0" baseline="0" noProof="0" dirty="0" err="1">
                  <a:ln>
                    <a:noFill/>
                  </a:ln>
                  <a:solidFill>
                    <a:srgbClr val="002060"/>
                  </a:solidFill>
                  <a:effectLst/>
                  <a:uLnTx/>
                  <a:uFillTx/>
                  <a:latin typeface="Arial" charset="0"/>
                  <a:ea typeface="ＭＳ Ｐゴシック" charset="-128"/>
                  <a:cs typeface="Arial" charset="0"/>
                </a:rPr>
                <a:t>Nb</a:t>
              </a:r>
              <a:r>
                <a:rPr kumimoji="0" lang="en-GB" altLang="en-US" sz="1600" b="0" i="0" u="none" strike="noStrike" kern="0" cap="none" spc="0" normalizeH="0" baseline="0" noProof="0" dirty="0">
                  <a:ln>
                    <a:noFill/>
                  </a:ln>
                  <a:solidFill>
                    <a:srgbClr val="002060"/>
                  </a:solidFill>
                  <a:effectLst/>
                  <a:uLnTx/>
                  <a:uFillTx/>
                  <a:latin typeface="Arial" charset="0"/>
                  <a:ea typeface="ＭＳ Ｐゴシック" charset="-128"/>
                  <a:cs typeface="Arial" charset="0"/>
                </a:rPr>
                <a:t>/Cu</a:t>
              </a:r>
            </a:p>
          </p:txBody>
        </p:sp>
      </p:grpSp>
      <p:pic>
        <p:nvPicPr>
          <p:cNvPr id="30727" name="tabl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4650" y="1025525"/>
            <a:ext cx="457676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5776913" y="876300"/>
            <a:ext cx="2862262" cy="3079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lumMod val="85000"/>
                    <a:lumOff val="15000"/>
                  </a:schemeClr>
                </a:solidFill>
                <a:effectLst/>
                <a:uLnTx/>
                <a:uFillTx/>
                <a:ea typeface="ＭＳ Ｐゴシック" charset="0"/>
                <a:cs typeface="ＭＳ Ｐゴシック" charset="0"/>
              </a:rPr>
              <a:t>O. Brunner,</a:t>
            </a:r>
            <a:r>
              <a:rPr kumimoji="0" lang="en-US" sz="1400" b="0" i="0" u="none" strike="noStrike" kern="0" cap="none" spc="0" normalizeH="0" baseline="0" noProof="0" dirty="0">
                <a:ln>
                  <a:noFill/>
                </a:ln>
                <a:solidFill>
                  <a:srgbClr val="002060"/>
                </a:solidFill>
                <a:effectLst/>
                <a:uLnTx/>
                <a:uFillTx/>
                <a:latin typeface="Calibri"/>
                <a:ea typeface="ＭＳ Ｐゴシック" charset="0"/>
                <a:cs typeface="Calibri"/>
              </a:rPr>
              <a:t> FCC Week 2016</a:t>
            </a:r>
            <a:r>
              <a:rPr kumimoji="0" lang="en-US" sz="1400" b="0" i="0" u="none" strike="noStrike" kern="0" cap="none" spc="0" normalizeH="0" baseline="0" noProof="0" dirty="0">
                <a:ln>
                  <a:noFill/>
                </a:ln>
                <a:solidFill>
                  <a:sysClr val="windowText" lastClr="000000"/>
                </a:solidFill>
                <a:effectLst/>
                <a:uLnTx/>
                <a:uFillTx/>
                <a:ea typeface="ＭＳ Ｐゴシック" charset="0"/>
                <a:cs typeface="ＭＳ Ｐゴシック" charset="0"/>
              </a:rPr>
              <a:t>, Rome</a:t>
            </a:r>
            <a:endParaRPr kumimoji="0" lang="en-US" sz="1400" b="0" i="0" u="none" strike="noStrike" kern="0" cap="none" spc="0" normalizeH="0" baseline="0" noProof="0" dirty="0">
              <a:ln>
                <a:noFill/>
              </a:ln>
              <a:solidFill>
                <a:srgbClr val="002060"/>
              </a:solidFill>
              <a:effectLst/>
              <a:uLnTx/>
              <a:uFillTx/>
              <a:latin typeface="Calibri"/>
              <a:ea typeface="ＭＳ Ｐゴシック" charset="0"/>
              <a:cs typeface="Calibri"/>
            </a:endParaRPr>
          </a:p>
        </p:txBody>
      </p:sp>
      <p:pic>
        <p:nvPicPr>
          <p:cNvPr id="30729"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9463" y="413385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463" y="3073400"/>
            <a:ext cx="1211262"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1" name="Picture 2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87588" y="3009900"/>
            <a:ext cx="15621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24"/>
          <p:cNvSpPr txBox="1">
            <a:spLocks noChangeArrowheads="1"/>
          </p:cNvSpPr>
          <p:nvPr/>
        </p:nvSpPr>
        <p:spPr bwMode="auto">
          <a:xfrm>
            <a:off x="298450" y="6003925"/>
            <a:ext cx="4621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a:defRPr sz="3600">
                <a:solidFill>
                  <a:schemeClr val="tx1"/>
                </a:solidFill>
                <a:latin typeface="Arial" charset="0"/>
                <a:ea typeface="ＭＳ Ｐゴシック" charset="-128"/>
              </a:defRPr>
            </a:lvl1pPr>
            <a:lvl2pPr marL="742950" indent="-285750" algn="r">
              <a:defRPr sz="3600">
                <a:solidFill>
                  <a:schemeClr val="tx1"/>
                </a:solidFill>
                <a:latin typeface="Arial" charset="0"/>
                <a:ea typeface="ＭＳ Ｐゴシック" charset="-128"/>
              </a:defRPr>
            </a:lvl2pPr>
            <a:lvl3pPr marL="1143000" indent="-228600" algn="r">
              <a:defRPr sz="3600">
                <a:solidFill>
                  <a:schemeClr val="tx1"/>
                </a:solidFill>
                <a:latin typeface="Arial" charset="0"/>
                <a:ea typeface="ＭＳ Ｐゴシック" charset="-128"/>
              </a:defRPr>
            </a:lvl3pPr>
            <a:lvl4pPr marL="1600200" indent="-228600" algn="r">
              <a:defRPr sz="3600">
                <a:solidFill>
                  <a:schemeClr val="tx1"/>
                </a:solidFill>
                <a:latin typeface="Arial" charset="0"/>
                <a:ea typeface="ＭＳ Ｐゴシック" charset="-128"/>
              </a:defRPr>
            </a:lvl4pPr>
            <a:lvl5pPr marL="2057400" indent="-228600" algn="r">
              <a:defRPr sz="3600">
                <a:solidFill>
                  <a:schemeClr val="tx1"/>
                </a:solidFill>
                <a:latin typeface="Arial" charset="0"/>
                <a:ea typeface="ＭＳ Ｐゴシック" charset="-128"/>
              </a:defRPr>
            </a:lvl5pPr>
            <a:lvl6pPr marL="2514600" indent="-228600" algn="r" defTabSz="457200" eaLnBrk="0" fontAlgn="base" hangingPunct="0">
              <a:spcBef>
                <a:spcPct val="0"/>
              </a:spcBef>
              <a:spcAft>
                <a:spcPct val="0"/>
              </a:spcAft>
              <a:defRPr sz="3600">
                <a:solidFill>
                  <a:schemeClr val="tx1"/>
                </a:solidFill>
                <a:latin typeface="Arial" charset="0"/>
                <a:ea typeface="ＭＳ Ｐゴシック" charset="-128"/>
              </a:defRPr>
            </a:lvl6pPr>
            <a:lvl7pPr marL="2971800" indent="-228600" algn="r" defTabSz="457200" eaLnBrk="0" fontAlgn="base" hangingPunct="0">
              <a:spcBef>
                <a:spcPct val="0"/>
              </a:spcBef>
              <a:spcAft>
                <a:spcPct val="0"/>
              </a:spcAft>
              <a:defRPr sz="3600">
                <a:solidFill>
                  <a:schemeClr val="tx1"/>
                </a:solidFill>
                <a:latin typeface="Arial" charset="0"/>
                <a:ea typeface="ＭＳ Ｐゴシック" charset="-128"/>
              </a:defRPr>
            </a:lvl7pPr>
            <a:lvl8pPr marL="3429000" indent="-228600" algn="r" defTabSz="457200" eaLnBrk="0" fontAlgn="base" hangingPunct="0">
              <a:spcBef>
                <a:spcPct val="0"/>
              </a:spcBef>
              <a:spcAft>
                <a:spcPct val="0"/>
              </a:spcAft>
              <a:defRPr sz="3600">
                <a:solidFill>
                  <a:schemeClr val="tx1"/>
                </a:solidFill>
                <a:latin typeface="Arial" charset="0"/>
                <a:ea typeface="ＭＳ Ｐゴシック" charset="-128"/>
              </a:defRPr>
            </a:lvl8pPr>
            <a:lvl9pPr marL="3886200" indent="-228600" algn="r" defTabSz="457200" eaLnBrk="0" fontAlgn="base" hangingPunct="0">
              <a:spcBef>
                <a:spcPct val="0"/>
              </a:spcBef>
              <a:spcAft>
                <a:spcPct val="0"/>
              </a:spcAft>
              <a:defRPr sz="3600">
                <a:solidFill>
                  <a:schemeClr val="tx1"/>
                </a:solidFill>
                <a:latin typeface="Arial" charset="0"/>
                <a:ea typeface="ＭＳ Ｐゴシック" charset="-128"/>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chemeClr val="tx1"/>
                </a:solidFill>
                <a:effectLst/>
                <a:uLnTx/>
                <a:uFillTx/>
                <a:latin typeface="Arial" charset="0"/>
                <a:ea typeface="ＭＳ Ｐゴシック" charset="-128"/>
              </a:rPr>
              <a:t>Jlab cavities with coax and on-cell dampers</a:t>
            </a:r>
          </a:p>
        </p:txBody>
      </p:sp>
      <p:sp>
        <p:nvSpPr>
          <p:cNvPr id="30733" name="TextBox 25"/>
          <p:cNvSpPr txBox="1">
            <a:spLocks noChangeArrowheads="1"/>
          </p:cNvSpPr>
          <p:nvPr/>
        </p:nvSpPr>
        <p:spPr bwMode="auto">
          <a:xfrm>
            <a:off x="2746375" y="4352925"/>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a:defRPr sz="3600">
                <a:solidFill>
                  <a:schemeClr val="tx1"/>
                </a:solidFill>
                <a:latin typeface="Arial" charset="0"/>
                <a:ea typeface="ＭＳ Ｐゴシック" charset="-128"/>
              </a:defRPr>
            </a:lvl1pPr>
            <a:lvl2pPr marL="742950" indent="-285750" algn="r">
              <a:defRPr sz="3600">
                <a:solidFill>
                  <a:schemeClr val="tx1"/>
                </a:solidFill>
                <a:latin typeface="Arial" charset="0"/>
                <a:ea typeface="ＭＳ Ｐゴシック" charset="-128"/>
              </a:defRPr>
            </a:lvl2pPr>
            <a:lvl3pPr marL="1143000" indent="-228600" algn="r">
              <a:defRPr sz="3600">
                <a:solidFill>
                  <a:schemeClr val="tx1"/>
                </a:solidFill>
                <a:latin typeface="Arial" charset="0"/>
                <a:ea typeface="ＭＳ Ｐゴシック" charset="-128"/>
              </a:defRPr>
            </a:lvl3pPr>
            <a:lvl4pPr marL="1600200" indent="-228600" algn="r">
              <a:defRPr sz="3600">
                <a:solidFill>
                  <a:schemeClr val="tx1"/>
                </a:solidFill>
                <a:latin typeface="Arial" charset="0"/>
                <a:ea typeface="ＭＳ Ｐゴシック" charset="-128"/>
              </a:defRPr>
            </a:lvl4pPr>
            <a:lvl5pPr marL="2057400" indent="-228600" algn="r">
              <a:defRPr sz="3600">
                <a:solidFill>
                  <a:schemeClr val="tx1"/>
                </a:solidFill>
                <a:latin typeface="Arial" charset="0"/>
                <a:ea typeface="ＭＳ Ｐゴシック" charset="-128"/>
              </a:defRPr>
            </a:lvl5pPr>
            <a:lvl6pPr marL="2514600" indent="-228600" algn="r" defTabSz="457200" eaLnBrk="0" fontAlgn="base" hangingPunct="0">
              <a:spcBef>
                <a:spcPct val="0"/>
              </a:spcBef>
              <a:spcAft>
                <a:spcPct val="0"/>
              </a:spcAft>
              <a:defRPr sz="3600">
                <a:solidFill>
                  <a:schemeClr val="tx1"/>
                </a:solidFill>
                <a:latin typeface="Arial" charset="0"/>
                <a:ea typeface="ＭＳ Ｐゴシック" charset="-128"/>
              </a:defRPr>
            </a:lvl6pPr>
            <a:lvl7pPr marL="2971800" indent="-228600" algn="r" defTabSz="457200" eaLnBrk="0" fontAlgn="base" hangingPunct="0">
              <a:spcBef>
                <a:spcPct val="0"/>
              </a:spcBef>
              <a:spcAft>
                <a:spcPct val="0"/>
              </a:spcAft>
              <a:defRPr sz="3600">
                <a:solidFill>
                  <a:schemeClr val="tx1"/>
                </a:solidFill>
                <a:latin typeface="Arial" charset="0"/>
                <a:ea typeface="ＭＳ Ｐゴシック" charset="-128"/>
              </a:defRPr>
            </a:lvl7pPr>
            <a:lvl8pPr marL="3429000" indent="-228600" algn="r" defTabSz="457200" eaLnBrk="0" fontAlgn="base" hangingPunct="0">
              <a:spcBef>
                <a:spcPct val="0"/>
              </a:spcBef>
              <a:spcAft>
                <a:spcPct val="0"/>
              </a:spcAft>
              <a:defRPr sz="3600">
                <a:solidFill>
                  <a:schemeClr val="tx1"/>
                </a:solidFill>
                <a:latin typeface="Arial" charset="0"/>
                <a:ea typeface="ＭＳ Ｐゴシック" charset="-128"/>
              </a:defRPr>
            </a:lvl8pPr>
            <a:lvl9pPr marL="3886200" indent="-228600" algn="r" defTabSz="457200" eaLnBrk="0" fontAlgn="base" hangingPunct="0">
              <a:spcBef>
                <a:spcPct val="0"/>
              </a:spcBef>
              <a:spcAft>
                <a:spcPct val="0"/>
              </a:spcAft>
              <a:defRPr sz="3600">
                <a:solidFill>
                  <a:schemeClr val="tx1"/>
                </a:solidFill>
                <a:latin typeface="Arial" charset="0"/>
                <a:ea typeface="ＭＳ Ｐゴシック" charset="-128"/>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chemeClr val="tx1"/>
                </a:solidFill>
                <a:effectLst/>
                <a:uLnTx/>
                <a:uFillTx/>
                <a:latin typeface="Arial" charset="0"/>
                <a:ea typeface="ＭＳ Ｐゴシック" charset="-128"/>
              </a:rPr>
              <a:t>952.6 MHz</a:t>
            </a:r>
          </a:p>
        </p:txBody>
      </p:sp>
    </p:spTree>
    <p:extLst>
      <p:ext uri="{BB962C8B-B14F-4D97-AF65-F5344CB8AC3E}">
        <p14:creationId xmlns:p14="http://schemas.microsoft.com/office/powerpoint/2010/main" val="652227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p:cNvPicPr>
            <a:picLocks noChangeAspect="1"/>
          </p:cNvPicPr>
          <p:nvPr/>
        </p:nvPicPr>
        <p:blipFill rotWithShape="1">
          <a:blip r:embed="rId2"/>
          <a:srcRect r="3499"/>
          <a:stretch/>
        </p:blipFill>
        <p:spPr>
          <a:xfrm>
            <a:off x="4693063" y="1047931"/>
            <a:ext cx="3543508" cy="2917619"/>
          </a:xfrm>
          <a:prstGeom prst="rect">
            <a:avLst/>
          </a:prstGeom>
        </p:spPr>
      </p:pic>
      <p:sp>
        <p:nvSpPr>
          <p:cNvPr id="2" name="Title 1"/>
          <p:cNvSpPr>
            <a:spLocks noGrp="1"/>
          </p:cNvSpPr>
          <p:nvPr>
            <p:ph type="title"/>
          </p:nvPr>
        </p:nvSpPr>
        <p:spPr>
          <a:xfrm>
            <a:off x="349870" y="0"/>
            <a:ext cx="7886700" cy="1025911"/>
          </a:xfrm>
        </p:spPr>
        <p:txBody>
          <a:bodyPr/>
          <a:lstStyle/>
          <a:p>
            <a:r>
              <a:rPr lang="en-US" dirty="0"/>
              <a:t>New materials and processes</a:t>
            </a:r>
          </a:p>
        </p:txBody>
      </p:sp>
      <p:pic>
        <p:nvPicPr>
          <p:cNvPr id="3" name="图片 8"/>
          <p:cNvPicPr>
            <a:picLocks noChangeAspect="1"/>
          </p:cNvPicPr>
          <p:nvPr/>
        </p:nvPicPr>
        <p:blipFill>
          <a:blip r:embed="rId3"/>
          <a:stretch>
            <a:fillRect/>
          </a:stretch>
        </p:blipFill>
        <p:spPr>
          <a:xfrm>
            <a:off x="5019736" y="3735658"/>
            <a:ext cx="3360217" cy="2765501"/>
          </a:xfrm>
          <a:prstGeom prst="rect">
            <a:avLst/>
          </a:prstGeom>
        </p:spPr>
      </p:pic>
      <p:sp>
        <p:nvSpPr>
          <p:cNvPr id="4" name="TextBox 3"/>
          <p:cNvSpPr txBox="1"/>
          <p:nvPr/>
        </p:nvSpPr>
        <p:spPr>
          <a:xfrm>
            <a:off x="4713212" y="6457890"/>
            <a:ext cx="414299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Advanced N2 doping </a:t>
            </a:r>
            <a:r>
              <a:rPr kumimoji="0" lang="en-US" sz="2000" b="0" i="0" u="none" strike="noStrike" kern="0" cap="none" spc="0" normalizeH="0" baseline="0" noProof="0">
                <a:ln>
                  <a:noFill/>
                </a:ln>
                <a:solidFill>
                  <a:sysClr val="windowText" lastClr="000000"/>
                </a:solidFill>
                <a:effectLst/>
                <a:uLnTx/>
                <a:uFillTx/>
              </a:rPr>
              <a:t>1.3 GHz at FNAL</a:t>
            </a:r>
            <a:endParaRPr kumimoji="0" lang="en-US" sz="20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7983745" y="167936"/>
            <a:ext cx="113011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Peng </a:t>
            </a:r>
            <a:r>
              <a:rPr kumimoji="0" lang="en-US" sz="2000" b="0" i="0" u="none" strike="noStrike" kern="0" cap="none" spc="0" normalizeH="0" baseline="0" noProof="0" dirty="0" err="1">
                <a:ln>
                  <a:noFill/>
                </a:ln>
                <a:solidFill>
                  <a:sysClr val="windowText" lastClr="000000"/>
                </a:solidFill>
                <a:effectLst/>
                <a:uLnTx/>
                <a:uFillTx/>
              </a:rPr>
              <a:t>Sha</a:t>
            </a:r>
            <a:endParaRPr kumimoji="0" lang="en-US" sz="2000" b="0" i="0" u="none" strike="noStrike" kern="0" cap="none" spc="0" normalizeH="0" baseline="0" noProof="0" dirty="0">
              <a:ln>
                <a:noFill/>
              </a:ln>
              <a:solidFill>
                <a:sysClr val="windowText" lastClr="000000"/>
              </a:solidFill>
              <a:effectLst/>
              <a:uLnTx/>
              <a:uFillTx/>
            </a:endParaRPr>
          </a:p>
        </p:txBody>
      </p:sp>
      <p:pic>
        <p:nvPicPr>
          <p:cNvPr id="6" name="图片 8"/>
          <p:cNvPicPr>
            <a:picLocks noChangeAspect="1"/>
          </p:cNvPicPr>
          <p:nvPr/>
        </p:nvPicPr>
        <p:blipFill>
          <a:blip r:embed="rId4"/>
          <a:stretch>
            <a:fillRect/>
          </a:stretch>
        </p:blipFill>
        <p:spPr>
          <a:xfrm>
            <a:off x="611506" y="3729840"/>
            <a:ext cx="3475299" cy="2771319"/>
          </a:xfrm>
          <a:prstGeom prst="rect">
            <a:avLst/>
          </a:prstGeom>
        </p:spPr>
      </p:pic>
      <p:sp>
        <p:nvSpPr>
          <p:cNvPr id="7" name="Rectangle 6"/>
          <p:cNvSpPr/>
          <p:nvPr/>
        </p:nvSpPr>
        <p:spPr>
          <a:xfrm>
            <a:off x="598542" y="6457890"/>
            <a:ext cx="3752759"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0" i="0" u="none" strike="noStrike" kern="0" cap="none" spc="0" normalizeH="0" baseline="0" noProof="0">
                <a:ln>
                  <a:noFill/>
                </a:ln>
                <a:solidFill>
                  <a:sysClr val="windowText" lastClr="000000"/>
                </a:solidFill>
                <a:effectLst/>
                <a:uLnTx/>
                <a:uFillTx/>
              </a:rPr>
              <a:t>650 MHz cavities for PIP-II at FNAL</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a:off x="349870" y="744685"/>
            <a:ext cx="611577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Nitrogen doping for high </a:t>
            </a:r>
            <a:r>
              <a:rPr kumimoji="0" lang="en-US" sz="2400" b="0" i="0" u="none" strike="noStrike" kern="0" cap="none" spc="0" normalizeH="0" baseline="0" noProof="0" dirty="0" err="1">
                <a:ln>
                  <a:noFill/>
                </a:ln>
                <a:solidFill>
                  <a:sysClr val="windowText" lastClr="000000"/>
                </a:solidFill>
                <a:effectLst/>
                <a:uLnTx/>
                <a:uFillTx/>
              </a:rPr>
              <a:t>Qo</a:t>
            </a:r>
            <a:r>
              <a:rPr kumimoji="0" lang="en-US" sz="2400" b="0" i="0" u="none" strike="noStrike" kern="0" cap="none" spc="0" normalizeH="0" baseline="0" noProof="0" dirty="0">
                <a:ln>
                  <a:noFill/>
                </a:ln>
                <a:solidFill>
                  <a:sysClr val="windowText" lastClr="000000"/>
                </a:solidFill>
                <a:effectLst/>
                <a:uLnTx/>
                <a:uFillTx/>
              </a:rPr>
              <a:t>, adopted by LCLS-II</a:t>
            </a:r>
          </a:p>
        </p:txBody>
      </p:sp>
      <p:pic>
        <p:nvPicPr>
          <p:cNvPr id="9" name="图片 2"/>
          <p:cNvPicPr>
            <a:picLocks noChangeAspect="1"/>
          </p:cNvPicPr>
          <p:nvPr/>
        </p:nvPicPr>
        <p:blipFill>
          <a:blip r:embed="rId5"/>
          <a:stretch>
            <a:fillRect/>
          </a:stretch>
        </p:blipFill>
        <p:spPr>
          <a:xfrm>
            <a:off x="486003" y="1372599"/>
            <a:ext cx="4199516" cy="2357241"/>
          </a:xfrm>
          <a:prstGeom prst="rect">
            <a:avLst/>
          </a:prstGeom>
        </p:spPr>
      </p:pic>
      <p:sp>
        <p:nvSpPr>
          <p:cNvPr id="11" name="TextBox 10"/>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N</a:t>
            </a:r>
            <a:r>
              <a:rPr kumimoji="0" lang="en-US" sz="2800" b="1" i="0" u="none" strike="noStrike" kern="0" cap="none" spc="0" normalizeH="0" baseline="-25000" noProof="0" dirty="0">
                <a:ln>
                  <a:noFill/>
                </a:ln>
                <a:solidFill>
                  <a:sysClr val="windowText" lastClr="000000"/>
                </a:solidFill>
                <a:effectLst/>
                <a:uLnTx/>
                <a:uFillTx/>
                <a:latin typeface="Tahoma" pitchFamily="34" charset="0"/>
                <a:cs typeface="Tahoma" pitchFamily="34" charset="0"/>
              </a:rPr>
              <a:t>2</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doping</a:t>
            </a:r>
          </a:p>
        </p:txBody>
      </p:sp>
    </p:spTree>
    <p:extLst>
      <p:ext uri="{BB962C8B-B14F-4D97-AF65-F5344CB8AC3E}">
        <p14:creationId xmlns:p14="http://schemas.microsoft.com/office/powerpoint/2010/main" val="117962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04" y="0"/>
            <a:ext cx="8800209" cy="1143000"/>
          </a:xfrm>
        </p:spPr>
        <p:txBody>
          <a:bodyPr>
            <a:normAutofit fontScale="90000"/>
          </a:bodyPr>
          <a:lstStyle/>
          <a:p>
            <a:r>
              <a:rPr lang="en-US" sz="4000" dirty="0"/>
              <a:t>Nb</a:t>
            </a:r>
            <a:r>
              <a:rPr lang="en-US" sz="4000" baseline="-25000" dirty="0"/>
              <a:t>3</a:t>
            </a:r>
            <a:r>
              <a:rPr lang="en-US" sz="4000" dirty="0"/>
              <a:t>Sn: </a:t>
            </a:r>
            <a:br>
              <a:rPr lang="en-US" sz="4000" dirty="0"/>
            </a:br>
            <a:r>
              <a:rPr lang="en-US" sz="4000" dirty="0"/>
              <a:t>State of the Art and Repeatability</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p:cNvSpPr/>
          <p:nvPr/>
        </p:nvSpPr>
        <p:spPr>
          <a:xfrm>
            <a:off x="197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dirty="0">
              <a:ln>
                <a:noFill/>
              </a:ln>
              <a:solidFill>
                <a:sysClr val="windowText" lastClr="000000"/>
              </a:solidFill>
              <a:effectLst/>
              <a:uLnTx/>
              <a:uFillTx/>
            </a:endParaRPr>
          </a:p>
        </p:txBody>
      </p:sp>
      <p:grpSp>
        <p:nvGrpSpPr>
          <p:cNvPr id="3" name="Group 2"/>
          <p:cNvGrpSpPr/>
          <p:nvPr/>
        </p:nvGrpSpPr>
        <p:grpSpPr>
          <a:xfrm>
            <a:off x="141941" y="1493973"/>
            <a:ext cx="4753445" cy="3773747"/>
            <a:chOff x="264604" y="1389267"/>
            <a:chExt cx="8623300" cy="5233547"/>
          </a:xfrm>
        </p:grpSpPr>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endParaRPr>
            </a:p>
          </p:txBody>
        </p:sp>
        <p:sp>
          <p:nvSpPr>
            <p:cNvPr id="11" name="Rectangle 10"/>
            <p:cNvSpPr/>
            <p:nvPr/>
          </p:nvSpPr>
          <p:spPr>
            <a:xfrm>
              <a:off x="2247806" y="1389267"/>
              <a:ext cx="4772663" cy="426834"/>
            </a:xfrm>
            <a:prstGeom prst="rect">
              <a:avLst/>
            </a:prstGeom>
            <a:solidFill>
              <a:srgbClr val="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Single-cell 1.3 GHz cavity at 4.2K </a:t>
              </a:r>
              <a:endParaRPr kumimoji="0" lang="en-US" sz="1400" b="0" i="0" u="none" strike="noStrike" kern="0" cap="none" spc="0" normalizeH="0" baseline="0" noProof="0" dirty="0">
                <a:ln>
                  <a:noFill/>
                </a:ln>
                <a:solidFill>
                  <a:sysClr val="windowText" lastClr="000000"/>
                </a:solidFill>
                <a:effectLst/>
                <a:uLnTx/>
                <a:uFillTx/>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718" y="1826265"/>
              <a:ext cx="7318967" cy="4651624"/>
            </a:xfrm>
            <a:prstGeom prst="rect">
              <a:avLst/>
            </a:prstGeom>
          </p:spPr>
        </p:pic>
        <p:sp>
          <p:nvSpPr>
            <p:cNvPr id="14" name="Rectangle 13"/>
            <p:cNvSpPr/>
            <p:nvPr/>
          </p:nvSpPr>
          <p:spPr>
            <a:xfrm>
              <a:off x="1615150" y="1952239"/>
              <a:ext cx="3659377" cy="666727"/>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Franklin Gothic Medium" panose="020B0603020102020204" pitchFamily="34" charset="0"/>
                </a:rPr>
                <a:t>4.2 K performance</a:t>
              </a:r>
            </a:p>
          </p:txBody>
        </p:sp>
        <p:sp>
          <p:nvSpPr>
            <p:cNvPr id="12" name="Rectangle 11"/>
            <p:cNvSpPr/>
            <p:nvPr/>
          </p:nvSpPr>
          <p:spPr>
            <a:xfrm>
              <a:off x="1615150" y="4380227"/>
              <a:ext cx="6893230" cy="1451235"/>
            </a:xfrm>
            <a:prstGeom prst="rect">
              <a:avLst/>
            </a:prstGeom>
            <a:solidFill>
              <a:srgbClr val="FFFFFF"/>
            </a:solidFill>
          </p:spPr>
          <p:txBody>
            <a:bodyPr wrap="square">
              <a:spAutoFit/>
            </a:bodyPr>
            <a:lstStyle/>
            <a:p>
              <a:pPr marL="342900" marR="0" lvl="0" indent="-342900" defTabSz="914400" eaLnBrk="1" fontAlgn="auto" latinLnBrk="0" hangingPunct="1">
                <a:lnSpc>
                  <a:spcPct val="100000"/>
                </a:lnSpc>
                <a:spcBef>
                  <a:spcPts val="1200"/>
                </a:spcBef>
                <a:spcAft>
                  <a:spcPts val="0"/>
                </a:spcAft>
                <a:buClrTx/>
                <a:buSzTx/>
                <a:buFont typeface="Arial"/>
                <a:buChar char="•"/>
                <a:tabLst/>
                <a:defRPr/>
              </a:pPr>
              <a:r>
                <a:rPr kumimoji="0" lang="en-US" sz="1400" b="1" i="0" u="none" strike="noStrike" kern="0" cap="none" spc="0" normalizeH="0" baseline="0" noProof="0" dirty="0">
                  <a:ln>
                    <a:noFill/>
                  </a:ln>
                  <a:solidFill>
                    <a:sysClr val="windowText" lastClr="000000"/>
                  </a:solidFill>
                  <a:effectLst/>
                  <a:uLnTx/>
                  <a:uFillTx/>
                </a:rPr>
                <a:t>Q</a:t>
              </a:r>
              <a:r>
                <a:rPr kumimoji="0" lang="en-US" sz="1400" b="1" i="0" u="none" strike="noStrike" kern="0" cap="none" spc="0" normalizeH="0" baseline="-25000" noProof="0" dirty="0">
                  <a:ln>
                    <a:noFill/>
                  </a:ln>
                  <a:solidFill>
                    <a:sysClr val="windowText" lastClr="000000"/>
                  </a:solidFill>
                  <a:effectLst/>
                  <a:uLnTx/>
                  <a:uFillTx/>
                </a:rPr>
                <a:t>0</a:t>
              </a:r>
              <a:r>
                <a:rPr kumimoji="0" lang="en-US" sz="1400" b="1" i="0" u="none" strike="noStrike" kern="0" cap="none" spc="0" normalizeH="0" baseline="0" noProof="0" dirty="0">
                  <a:ln>
                    <a:noFill/>
                  </a:ln>
                  <a:solidFill>
                    <a:sysClr val="windowText" lastClr="000000"/>
                  </a:solidFill>
                  <a:effectLst/>
                  <a:uLnTx/>
                  <a:uFillTx/>
                </a:rPr>
                <a:t> &gt; 1x10</a:t>
              </a:r>
              <a:r>
                <a:rPr kumimoji="0" lang="en-US" sz="1400" b="1" i="0" u="none" strike="noStrike" kern="0" cap="none" spc="0" normalizeH="0" baseline="30000" noProof="0" dirty="0">
                  <a:ln>
                    <a:noFill/>
                  </a:ln>
                  <a:solidFill>
                    <a:sysClr val="windowText" lastClr="000000"/>
                  </a:solidFill>
                  <a:effectLst/>
                  <a:uLnTx/>
                  <a:uFillTx/>
                </a:rPr>
                <a:t>10</a:t>
              </a:r>
              <a:r>
                <a:rPr kumimoji="0" lang="en-US" sz="1400" b="1" i="0" u="none" strike="noStrike" kern="0" cap="none" spc="0" normalizeH="0" baseline="0" noProof="0" dirty="0">
                  <a:ln>
                    <a:noFill/>
                  </a:ln>
                  <a:solidFill>
                    <a:sysClr val="windowText" lastClr="000000"/>
                  </a:solidFill>
                  <a:effectLst/>
                  <a:uLnTx/>
                  <a:uFillTx/>
                </a:rPr>
                <a:t> at 4.2K</a:t>
              </a:r>
            </a:p>
            <a:p>
              <a:pPr marL="342900" marR="0" lvl="0" indent="-342900" defTabSz="914400" eaLnBrk="1" fontAlgn="auto" latinLnBrk="0" hangingPunct="1">
                <a:lnSpc>
                  <a:spcPct val="100000"/>
                </a:lnSpc>
                <a:spcBef>
                  <a:spcPts val="1200"/>
                </a:spcBef>
                <a:spcAft>
                  <a:spcPts val="0"/>
                </a:spcAft>
                <a:buClrTx/>
                <a:buSzTx/>
                <a:buFont typeface="Arial"/>
                <a:buChar char="•"/>
                <a:tabLst/>
                <a:defRPr/>
              </a:pPr>
              <a:r>
                <a:rPr kumimoji="0" lang="en-US" sz="1400" b="1" i="0" u="none" strike="noStrike" kern="0" cap="none" spc="0" normalizeH="0" baseline="0" noProof="0" dirty="0">
                  <a:ln>
                    <a:noFill/>
                  </a:ln>
                  <a:solidFill>
                    <a:sysClr val="windowText" lastClr="000000"/>
                  </a:solidFill>
                  <a:effectLst/>
                  <a:uLnTx/>
                  <a:uFillTx/>
                </a:rPr>
                <a:t>Current quench field ~17 MV/m </a:t>
              </a:r>
            </a:p>
            <a:p>
              <a:pPr marL="342900" marR="0" lvl="0" indent="-342900" defTabSz="914400" eaLnBrk="1" fontAlgn="auto" latinLnBrk="0" hangingPunct="1">
                <a:lnSpc>
                  <a:spcPct val="100000"/>
                </a:lnSpc>
                <a:spcBef>
                  <a:spcPts val="1200"/>
                </a:spcBef>
                <a:spcAft>
                  <a:spcPts val="0"/>
                </a:spcAft>
                <a:buClrTx/>
                <a:buSzTx/>
                <a:buFont typeface="Arial"/>
                <a:buChar char="•"/>
                <a:tabLst/>
                <a:defRPr/>
              </a:pPr>
              <a:r>
                <a:rPr kumimoji="0" lang="en-US" sz="1400" b="0" i="0" u="none" strike="noStrike" kern="0" cap="none" spc="0" normalizeH="0" baseline="0" noProof="0" dirty="0">
                  <a:ln>
                    <a:noFill/>
                  </a:ln>
                  <a:solidFill>
                    <a:sysClr val="windowText" lastClr="000000"/>
                  </a:solidFill>
                  <a:effectLst/>
                  <a:uLnTx/>
                  <a:uFillTx/>
                </a:rPr>
                <a:t>Residual resistance </a:t>
              </a:r>
              <a:r>
                <a:rPr kumimoji="0" lang="en-US" sz="1400" b="0" i="0" u="none" strike="noStrike" kern="0" cap="none" spc="0" normalizeH="0" baseline="0" noProof="0" dirty="0" err="1">
                  <a:ln>
                    <a:noFill/>
                  </a:ln>
                  <a:solidFill>
                    <a:sysClr val="windowText" lastClr="000000"/>
                  </a:solidFill>
                  <a:effectLst/>
                  <a:uLnTx/>
                  <a:uFillTx/>
                </a:rPr>
                <a:t>R</a:t>
              </a:r>
              <a:r>
                <a:rPr kumimoji="0" lang="en-US" sz="1400" b="0" i="0" u="none" strike="noStrike" kern="0" cap="none" spc="0" normalizeH="0" baseline="-25000" noProof="0" dirty="0" err="1">
                  <a:ln>
                    <a:noFill/>
                  </a:ln>
                  <a:solidFill>
                    <a:sysClr val="windowText" lastClr="000000"/>
                  </a:solidFill>
                  <a:effectLst/>
                  <a:uLnTx/>
                  <a:uFillTx/>
                </a:rPr>
                <a:t>res</a:t>
              </a:r>
              <a:r>
                <a:rPr kumimoji="0" lang="en-US" sz="1400" b="0" i="0" u="none" strike="noStrike" kern="0" cap="none" spc="0" normalizeH="0" baseline="-25000" noProof="0" dirty="0">
                  <a:ln>
                    <a:noFill/>
                  </a:ln>
                  <a:solidFill>
                    <a:sysClr val="windowText" lastClr="000000"/>
                  </a:solidFill>
                  <a:effectLst/>
                  <a:uLnTx/>
                  <a:uFillTx/>
                </a:rPr>
                <a:t> </a:t>
              </a:r>
              <a:r>
                <a:rPr kumimoji="0" lang="en-US" sz="1400" b="0" i="0" u="none" strike="noStrike" kern="0" cap="none" spc="0" normalizeH="0" baseline="0" noProof="0" dirty="0">
                  <a:ln>
                    <a:noFill/>
                  </a:ln>
                  <a:solidFill>
                    <a:sysClr val="windowText" lastClr="000000"/>
                  </a:solidFill>
                  <a:effectLst/>
                  <a:uLnTx/>
                  <a:uFillTx/>
                </a:rPr>
                <a:t>= 11nΩ at max field</a:t>
              </a:r>
            </a:p>
          </p:txBody>
        </p:sp>
      </p:grpSp>
      <p:sp>
        <p:nvSpPr>
          <p:cNvPr id="10" name="Rectangle 9"/>
          <p:cNvSpPr/>
          <p:nvPr/>
        </p:nvSpPr>
        <p:spPr>
          <a:xfrm>
            <a:off x="7294050" y="189812"/>
            <a:ext cx="1763303"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Matthias </a:t>
            </a:r>
            <a:r>
              <a:rPr kumimoji="0" lang="en-US" sz="2000" b="0" i="0" u="none" strike="noStrike" kern="0" cap="none" spc="0" normalizeH="0" baseline="0" noProof="0" dirty="0" err="1">
                <a:ln>
                  <a:noFill/>
                </a:ln>
                <a:solidFill>
                  <a:sysClr val="windowText" lastClr="000000"/>
                </a:solidFill>
                <a:effectLst/>
                <a:uLnTx/>
                <a:uFillTx/>
              </a:rPr>
              <a:t>Liepe</a:t>
            </a:r>
            <a:endParaRPr kumimoji="0" lang="en-US" sz="2000" b="0" i="0" u="none" strike="noStrike" kern="0" cap="none" spc="0" normalizeH="0" baseline="0" noProof="0" dirty="0">
              <a:ln>
                <a:noFill/>
              </a:ln>
              <a:solidFill>
                <a:sysClr val="windowText" lastClr="000000"/>
              </a:solidFill>
              <a:effectLst/>
              <a:uLnTx/>
              <a:uFillTx/>
            </a:endParaRPr>
          </a:p>
        </p:txBody>
      </p:sp>
      <p:pic>
        <p:nvPicPr>
          <p:cNvPr id="15" name="Picture 14" descr="Screen Shot 2015-03-20 at 2.17.29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9709" y="1899914"/>
            <a:ext cx="4012926" cy="3169596"/>
          </a:xfrm>
          <a:prstGeom prst="rect">
            <a:avLst/>
          </a:prstGeom>
        </p:spPr>
      </p:pic>
      <p:grpSp>
        <p:nvGrpSpPr>
          <p:cNvPr id="16" name="Group 15"/>
          <p:cNvGrpSpPr/>
          <p:nvPr/>
        </p:nvGrpSpPr>
        <p:grpSpPr>
          <a:xfrm>
            <a:off x="8320664" y="3877702"/>
            <a:ext cx="719517" cy="592357"/>
            <a:chOff x="6495322" y="4352635"/>
            <a:chExt cx="1378799" cy="1090502"/>
          </a:xfrm>
        </p:grpSpPr>
        <p:sp>
          <p:nvSpPr>
            <p:cNvPr id="17" name="Down Arrow 16"/>
            <p:cNvSpPr/>
            <p:nvPr/>
          </p:nvSpPr>
          <p:spPr>
            <a:xfrm>
              <a:off x="6495322" y="4467302"/>
              <a:ext cx="226105" cy="91301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TextBox 17"/>
            <p:cNvSpPr txBox="1"/>
            <p:nvPr/>
          </p:nvSpPr>
          <p:spPr>
            <a:xfrm>
              <a:off x="7086450" y="4352635"/>
              <a:ext cx="7876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- 50%</a:t>
              </a:r>
            </a:p>
          </p:txBody>
        </p:sp>
        <p:sp>
          <p:nvSpPr>
            <p:cNvPr id="19" name="TextBox 18"/>
            <p:cNvSpPr txBox="1"/>
            <p:nvPr/>
          </p:nvSpPr>
          <p:spPr>
            <a:xfrm>
              <a:off x="7086450" y="5073805"/>
              <a:ext cx="7876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- 75%</a:t>
              </a:r>
            </a:p>
          </p:txBody>
        </p:sp>
        <p:sp>
          <p:nvSpPr>
            <p:cNvPr id="20" name="Down Arrow 19"/>
            <p:cNvSpPr/>
            <p:nvPr/>
          </p:nvSpPr>
          <p:spPr>
            <a:xfrm>
              <a:off x="6820905" y="4444997"/>
              <a:ext cx="265545" cy="62880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1" name="TextBox 20"/>
          <p:cNvSpPr txBox="1"/>
          <p:nvPr/>
        </p:nvSpPr>
        <p:spPr>
          <a:xfrm>
            <a:off x="4980788" y="4993888"/>
            <a:ext cx="4163212" cy="1220847"/>
          </a:xfrm>
          <a:prstGeom prst="rect">
            <a:avLst/>
          </a:prstGeom>
          <a:noFill/>
        </p:spPr>
        <p:txBody>
          <a:bodyPr wrap="square" rtlCol="0">
            <a:spAutoFit/>
          </a:bodyPr>
          <a:lstStyle/>
          <a:p>
            <a:pPr marL="173038" marR="0" lvl="0" indent="-173038" defTabSz="914400" eaLnBrk="1" fontAlgn="auto" latinLnBrk="0" hangingPunct="1">
              <a:lnSpc>
                <a:spcPct val="100000"/>
              </a:lnSpc>
              <a:spcBef>
                <a:spcPts val="0"/>
              </a:spcBef>
              <a:spcAft>
                <a:spcPts val="800"/>
              </a:spcAft>
              <a:buClrTx/>
              <a:buSzTx/>
              <a:buFont typeface="Arial"/>
              <a:buChar char="•"/>
              <a:tabLst/>
              <a:defRPr/>
            </a:pPr>
            <a:r>
              <a:rPr kumimoji="0" lang="en-US" sz="2000" b="1" i="0" u="none" strike="noStrike" kern="0" cap="none" spc="0" normalizeH="0" baseline="0" noProof="0" dirty="0">
                <a:ln>
                  <a:noFill/>
                </a:ln>
                <a:solidFill>
                  <a:srgbClr val="0000FF"/>
                </a:solidFill>
                <a:effectLst/>
                <a:uLnTx/>
                <a:uFillTx/>
              </a:rPr>
              <a:t>SRF operation at ~4K instead of 2K!</a:t>
            </a:r>
          </a:p>
          <a:p>
            <a:pPr marL="173038" marR="0" lvl="0" indent="-173038" defTabSz="914400" eaLnBrk="1" fontAlgn="auto" latinLnBrk="0" hangingPunct="1">
              <a:lnSpc>
                <a:spcPct val="100000"/>
              </a:lnSpc>
              <a:spcBef>
                <a:spcPts val="0"/>
              </a:spcBef>
              <a:spcAft>
                <a:spcPts val="800"/>
              </a:spcAft>
              <a:buClrTx/>
              <a:buSzTx/>
              <a:buFont typeface="Arial"/>
              <a:buChar char="•"/>
              <a:tabLst/>
              <a:defRPr/>
            </a:pPr>
            <a:r>
              <a:rPr kumimoji="0" lang="en-US" sz="2000" b="1" i="0" u="none" strike="noStrike" kern="0" cap="none" spc="0" normalizeH="0" baseline="0" noProof="0" dirty="0">
                <a:ln>
                  <a:noFill/>
                </a:ln>
                <a:solidFill>
                  <a:srgbClr val="0000FF"/>
                </a:solidFill>
                <a:effectLst/>
                <a:uLnTx/>
                <a:uFillTx/>
              </a:rPr>
              <a:t>Greatly simplified </a:t>
            </a:r>
            <a:r>
              <a:rPr kumimoji="0" lang="en-US" sz="2000" b="1" i="0" u="none" strike="noStrike" kern="0" cap="none" spc="0" normalizeH="0" baseline="0" noProof="0" dirty="0" err="1">
                <a:ln>
                  <a:noFill/>
                </a:ln>
                <a:solidFill>
                  <a:srgbClr val="0000FF"/>
                </a:solidFill>
                <a:effectLst/>
                <a:uLnTx/>
                <a:uFillTx/>
              </a:rPr>
              <a:t>cryo</a:t>
            </a:r>
            <a:r>
              <a:rPr kumimoji="0" lang="en-US" sz="2000" b="1" i="0" u="none" strike="noStrike" kern="0" cap="none" spc="0" normalizeH="0" baseline="0" noProof="0" dirty="0">
                <a:ln>
                  <a:noFill/>
                </a:ln>
                <a:solidFill>
                  <a:srgbClr val="0000FF"/>
                </a:solidFill>
                <a:effectLst/>
                <a:uLnTx/>
                <a:uFillTx/>
              </a:rPr>
              <a:t>-system</a:t>
            </a:r>
          </a:p>
          <a:p>
            <a:pPr marL="173038" marR="0" lvl="0" indent="-173038" defTabSz="914400" eaLnBrk="1" fontAlgn="auto" latinLnBrk="0" hangingPunct="1">
              <a:lnSpc>
                <a:spcPct val="100000"/>
              </a:lnSpc>
              <a:spcBef>
                <a:spcPts val="0"/>
              </a:spcBef>
              <a:spcAft>
                <a:spcPts val="800"/>
              </a:spcAft>
              <a:buClrTx/>
              <a:buSzTx/>
              <a:buFont typeface="Arial"/>
              <a:buChar char="•"/>
              <a:tabLst/>
              <a:defRPr/>
            </a:pPr>
            <a:r>
              <a:rPr kumimoji="0" lang="en-US" sz="2000" b="1" i="0" u="none" strike="noStrike" kern="0" cap="none" spc="0" normalizeH="0" baseline="0" noProof="0" dirty="0">
                <a:ln>
                  <a:noFill/>
                </a:ln>
                <a:solidFill>
                  <a:srgbClr val="0000FF"/>
                </a:solidFill>
                <a:effectLst/>
                <a:uLnTx/>
                <a:uFillTx/>
              </a:rPr>
              <a:t>Greatly reduced </a:t>
            </a:r>
            <a:r>
              <a:rPr kumimoji="0" lang="en-US" sz="2000" b="1" i="0" u="none" strike="noStrike" kern="0" cap="none" spc="0" normalizeH="0" baseline="0" noProof="0" dirty="0" err="1">
                <a:ln>
                  <a:noFill/>
                </a:ln>
                <a:solidFill>
                  <a:srgbClr val="0000FF"/>
                </a:solidFill>
                <a:effectLst/>
                <a:uLnTx/>
                <a:uFillTx/>
              </a:rPr>
              <a:t>cryo</a:t>
            </a:r>
            <a:r>
              <a:rPr kumimoji="0" lang="en-US" sz="2000" b="1" i="0" u="none" strike="noStrike" kern="0" cap="none" spc="0" normalizeH="0" baseline="0" noProof="0" dirty="0">
                <a:ln>
                  <a:noFill/>
                </a:ln>
                <a:solidFill>
                  <a:srgbClr val="0000FF"/>
                </a:solidFill>
                <a:effectLst/>
                <a:uLnTx/>
                <a:uFillTx/>
              </a:rPr>
              <a:t> AC power </a:t>
            </a:r>
          </a:p>
        </p:txBody>
      </p:sp>
      <p:sp>
        <p:nvSpPr>
          <p:cNvPr id="22" name="TextBox 21"/>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Nb</a:t>
            </a:r>
            <a:r>
              <a:rPr kumimoji="0" lang="en-US" sz="2800" b="1" i="0" u="none" strike="noStrike" kern="0" cap="none" spc="0" normalizeH="0" baseline="-25000" noProof="0" dirty="0">
                <a:ln>
                  <a:noFill/>
                </a:ln>
                <a:solidFill>
                  <a:sysClr val="windowText" lastClr="000000"/>
                </a:solidFill>
                <a:effectLst/>
                <a:uLnTx/>
                <a:uFillTx/>
                <a:latin typeface="Tahoma" pitchFamily="34" charset="0"/>
                <a:cs typeface="Tahoma" pitchFamily="34" charset="0"/>
              </a:rPr>
              <a:t>3</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Sn</a:t>
            </a:r>
          </a:p>
        </p:txBody>
      </p:sp>
    </p:spTree>
    <p:extLst>
      <p:ext uri="{BB962C8B-B14F-4D97-AF65-F5344CB8AC3E}">
        <p14:creationId xmlns:p14="http://schemas.microsoft.com/office/powerpoint/2010/main" val="110354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57" y="0"/>
            <a:ext cx="8229600" cy="1143000"/>
          </a:xfrm>
        </p:spPr>
        <p:txBody>
          <a:bodyPr/>
          <a:lstStyle/>
          <a:p>
            <a:r>
              <a:rPr lang="en-US" sz="3600" dirty="0"/>
              <a:t>Beyond Niobium: Next Generation Nb</a:t>
            </a:r>
            <a:r>
              <a:rPr lang="en-US" sz="3600" baseline="-25000" dirty="0"/>
              <a:t>3</a:t>
            </a:r>
            <a:r>
              <a:rPr lang="en-US" sz="3600" dirty="0"/>
              <a:t>Sn SRF Cavities</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23" name="Table 22"/>
          <p:cNvGraphicFramePr>
            <a:graphicFrameLocks noGrp="1"/>
          </p:cNvGraphicFramePr>
          <p:nvPr>
            <p:extLst/>
          </p:nvPr>
        </p:nvGraphicFramePr>
        <p:xfrm>
          <a:off x="396874" y="2415295"/>
          <a:ext cx="8457265" cy="2286000"/>
        </p:xfrm>
        <a:graphic>
          <a:graphicData uri="http://schemas.openxmlformats.org/drawingml/2006/table">
            <a:tbl>
              <a:tblPr firstRow="1" bandRow="1">
                <a:tableStyleId>{284E427A-3D55-4303-BF80-6455036E1DE7}</a:tableStyleId>
              </a:tblPr>
              <a:tblGrid>
                <a:gridCol w="3768547">
                  <a:extLst>
                    <a:ext uri="{9D8B030D-6E8A-4147-A177-3AD203B41FA5}">
                      <a16:colId xmlns:a16="http://schemas.microsoft.com/office/drawing/2014/main" val="20000"/>
                    </a:ext>
                  </a:extLst>
                </a:gridCol>
                <a:gridCol w="2344359">
                  <a:extLst>
                    <a:ext uri="{9D8B030D-6E8A-4147-A177-3AD203B41FA5}">
                      <a16:colId xmlns:a16="http://schemas.microsoft.com/office/drawing/2014/main" val="20001"/>
                    </a:ext>
                  </a:extLst>
                </a:gridCol>
                <a:gridCol w="2344359">
                  <a:extLst>
                    <a:ext uri="{9D8B030D-6E8A-4147-A177-3AD203B41FA5}">
                      <a16:colId xmlns:a16="http://schemas.microsoft.com/office/drawing/2014/main" val="20002"/>
                    </a:ext>
                  </a:extLst>
                </a:gridCol>
              </a:tblGrid>
              <a:tr h="370840">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pPr algn="ctr"/>
                      <a:endParaRPr lang="en-US" sz="2400" dirty="0"/>
                    </a:p>
                  </a:txBody>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pPr algn="ctr"/>
                      <a:r>
                        <a:rPr lang="en-US" sz="2400" dirty="0"/>
                        <a:t>Niobium</a:t>
                      </a:r>
                    </a:p>
                  </a:txBody>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pPr algn="ctr"/>
                      <a:r>
                        <a:rPr lang="en-US" sz="2400" dirty="0"/>
                        <a:t>Nb</a:t>
                      </a:r>
                      <a:r>
                        <a:rPr lang="en-US" sz="2400" baseline="-25000" dirty="0"/>
                        <a:t>3</a:t>
                      </a:r>
                      <a:r>
                        <a:rPr lang="en-US" sz="2400" dirty="0"/>
                        <a:t>Sn</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sz="2400" dirty="0"/>
                        <a:t>Critical Temperature</a:t>
                      </a:r>
                      <a:r>
                        <a:rPr lang="en-US" sz="2400" baseline="0" dirty="0"/>
                        <a:t> </a:t>
                      </a:r>
                      <a:r>
                        <a:rPr lang="en-US" sz="2400" dirty="0"/>
                        <a:t>T</a:t>
                      </a:r>
                      <a:r>
                        <a:rPr lang="en-US" sz="2400" baseline="-25000" dirty="0"/>
                        <a:t>c</a:t>
                      </a:r>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algn="ctr"/>
                      <a:r>
                        <a:rPr lang="en-US" sz="2400" dirty="0"/>
                        <a:t>9 K</a:t>
                      </a:r>
                      <a:endParaRPr lang="en-US" sz="2400" baseline="30000" dirty="0"/>
                    </a:p>
                  </a:txBody>
                  <a:tcPr anchor="ct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algn="ctr"/>
                      <a:r>
                        <a:rPr lang="en-US" sz="2400" baseline="0" dirty="0"/>
                        <a:t>18 K</a:t>
                      </a:r>
                    </a:p>
                  </a:txBody>
                  <a:tcPr anchor="ct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sz="2400" dirty="0"/>
                        <a:t>Q</a:t>
                      </a:r>
                      <a:r>
                        <a:rPr lang="en-US" sz="2400" baseline="-25000" dirty="0"/>
                        <a:t>0</a:t>
                      </a:r>
                      <a:r>
                        <a:rPr lang="en-US" sz="2400" dirty="0"/>
                        <a:t> at 4.2 K</a:t>
                      </a:r>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6 x 10</a:t>
                      </a:r>
                      <a:r>
                        <a:rPr lang="en-US" sz="2400" baseline="30000" dirty="0"/>
                        <a:t>8</a:t>
                      </a:r>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6 x 10</a:t>
                      </a:r>
                      <a:r>
                        <a:rPr lang="en-US" sz="2400" baseline="30000" dirty="0"/>
                        <a:t>10</a:t>
                      </a:r>
                      <a:endParaRPr lang="en-US" sz="2400" b="1" baseline="30000" dirty="0">
                        <a:solidFill>
                          <a:srgbClr val="002060"/>
                        </a:solidFill>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sz="2400" dirty="0"/>
                        <a:t>Q</a:t>
                      </a:r>
                      <a:r>
                        <a:rPr lang="en-US" sz="2400" baseline="-25000" dirty="0"/>
                        <a:t>0</a:t>
                      </a:r>
                      <a:r>
                        <a:rPr lang="en-US" sz="2400" dirty="0"/>
                        <a:t> at 2.0 K</a:t>
                      </a:r>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2.5 x 10</a:t>
                      </a:r>
                      <a:r>
                        <a:rPr lang="en-US" sz="2400" baseline="30000" dirty="0"/>
                        <a:t>10</a:t>
                      </a:r>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&gt;10</a:t>
                      </a:r>
                      <a:r>
                        <a:rPr lang="en-US" sz="2400" baseline="30000" dirty="0"/>
                        <a:t>11</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sz="2400" dirty="0"/>
                        <a:t>Max. gradient </a:t>
                      </a:r>
                      <a:r>
                        <a:rPr lang="en-US" sz="2400" baseline="0" dirty="0" err="1"/>
                        <a:t>E</a:t>
                      </a:r>
                      <a:r>
                        <a:rPr lang="en-US" sz="2400" baseline="-25000" dirty="0" err="1"/>
                        <a:t>acc</a:t>
                      </a:r>
                      <a:r>
                        <a:rPr lang="en-US" sz="2400" dirty="0"/>
                        <a:t> (theory)</a:t>
                      </a:r>
                      <a:endParaRPr lang="en-US" sz="2400" baseline="-25000" dirty="0"/>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50 MV/m</a:t>
                      </a:r>
                      <a:endParaRPr lang="en-US" sz="2400" baseline="30000" dirty="0"/>
                    </a:p>
                  </a:txBody>
                  <a:tcPr/>
                </a:tc>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100 MV/m</a:t>
                      </a:r>
                      <a:endParaRPr lang="en-US" sz="2400" b="1" baseline="0"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24" name="Oval 23"/>
          <p:cNvSpPr/>
          <p:nvPr/>
        </p:nvSpPr>
        <p:spPr bwMode="auto">
          <a:xfrm>
            <a:off x="6672581" y="4236316"/>
            <a:ext cx="1859510" cy="4572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sp>
        <p:nvSpPr>
          <p:cNvPr id="25" name="Oval 24"/>
          <p:cNvSpPr/>
          <p:nvPr/>
        </p:nvSpPr>
        <p:spPr bwMode="auto">
          <a:xfrm>
            <a:off x="6946660" y="3314455"/>
            <a:ext cx="1418772" cy="4572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sp>
        <p:nvSpPr>
          <p:cNvPr id="26" name="TextBox 25"/>
          <p:cNvSpPr txBox="1"/>
          <p:nvPr/>
        </p:nvSpPr>
        <p:spPr>
          <a:xfrm>
            <a:off x="422818" y="4789461"/>
            <a:ext cx="775788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Approximate </a:t>
            </a:r>
            <a:r>
              <a:rPr kumimoji="0" lang="en-US" sz="1800" b="0" i="1" u="none" strike="noStrike" kern="0" cap="none" spc="0" normalizeH="0" baseline="0" noProof="0" dirty="0" err="1">
                <a:ln>
                  <a:noFill/>
                </a:ln>
                <a:solidFill>
                  <a:sysClr val="windowText" lastClr="000000"/>
                </a:solidFill>
                <a:effectLst/>
                <a:uLnTx/>
                <a:uFillTx/>
                <a:latin typeface="Calibri"/>
                <a:cs typeface="Times New Roman" panose="02020603050405020304" pitchFamily="18" charset="0"/>
              </a:rPr>
              <a:t>E</a:t>
            </a:r>
            <a:r>
              <a:rPr kumimoji="0" lang="en-US" sz="1800" b="0" i="1" u="none" strike="noStrike" kern="0" cap="none" spc="0" normalizeH="0" baseline="-25000" noProof="0" dirty="0" err="1">
                <a:ln>
                  <a:noFill/>
                </a:ln>
                <a:solidFill>
                  <a:sysClr val="windowText" lastClr="000000"/>
                </a:solidFill>
                <a:effectLst/>
                <a:uLnTx/>
                <a:uFillTx/>
                <a:latin typeface="Calibri"/>
                <a:cs typeface="Times New Roman" panose="02020603050405020304" pitchFamily="18" charset="0"/>
              </a:rPr>
              <a:t>acc</a:t>
            </a:r>
            <a:r>
              <a:rPr kumimoji="0" lang="en-US" sz="18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and Q</a:t>
            </a:r>
            <a:r>
              <a:rPr kumimoji="0" lang="en-US" sz="1800" b="0" i="1" u="none" strike="noStrike" kern="0" cap="none" spc="0" normalizeH="0" baseline="-25000" noProof="0" dirty="0">
                <a:ln>
                  <a:noFill/>
                </a:ln>
                <a:solidFill>
                  <a:sysClr val="windowText" lastClr="000000"/>
                </a:solidFill>
                <a:effectLst/>
                <a:uLnTx/>
                <a:uFillTx/>
                <a:latin typeface="Calibri"/>
                <a:cs typeface="Times New Roman" panose="02020603050405020304" pitchFamily="18" charset="0"/>
              </a:rPr>
              <a:t>0</a:t>
            </a:r>
            <a:r>
              <a:rPr kumimoji="0" lang="en-US" sz="18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given for 1.3 GHz TESLA cavities with </a:t>
            </a:r>
            <a:r>
              <a:rPr kumimoji="0" lang="en-US" sz="1800" b="0" i="1" u="none" strike="noStrike" kern="0" cap="none" spc="0" normalizeH="0" baseline="0" noProof="0" dirty="0" err="1">
                <a:ln>
                  <a:noFill/>
                </a:ln>
                <a:solidFill>
                  <a:sysClr val="windowText" lastClr="000000"/>
                </a:solidFill>
                <a:effectLst/>
                <a:uLnTx/>
                <a:uFillTx/>
                <a:latin typeface="Calibri"/>
                <a:cs typeface="Times New Roman" panose="02020603050405020304" pitchFamily="18" charset="0"/>
              </a:rPr>
              <a:t>R</a:t>
            </a:r>
            <a:r>
              <a:rPr kumimoji="0" lang="en-US" sz="1800" b="0" i="1" u="none" strike="noStrike" kern="0" cap="none" spc="0" normalizeH="0" baseline="-25000" noProof="0" dirty="0" err="1">
                <a:ln>
                  <a:noFill/>
                </a:ln>
                <a:solidFill>
                  <a:sysClr val="windowText" lastClr="000000"/>
                </a:solidFill>
                <a:effectLst/>
                <a:uLnTx/>
                <a:uFillTx/>
                <a:latin typeface="Calibri"/>
                <a:cs typeface="Times New Roman" panose="02020603050405020304" pitchFamily="18" charset="0"/>
              </a:rPr>
              <a:t>res</a:t>
            </a:r>
            <a:r>
              <a:rPr kumimoji="0" lang="en-US" sz="18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small</a:t>
            </a:r>
          </a:p>
        </p:txBody>
      </p:sp>
      <p:sp>
        <p:nvSpPr>
          <p:cNvPr id="27" name="TextBox 26"/>
          <p:cNvSpPr txBox="1"/>
          <p:nvPr/>
        </p:nvSpPr>
        <p:spPr>
          <a:xfrm>
            <a:off x="5031509" y="1402342"/>
            <a:ext cx="292576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η</a:t>
            </a:r>
            <a:r>
              <a:rPr kumimoji="0" lang="en-US" sz="2400" b="0" i="0" u="none" strike="noStrike" kern="0" cap="none" spc="0" normalizeH="0" baseline="-25000" noProof="0" dirty="0">
                <a:ln>
                  <a:noFill/>
                </a:ln>
                <a:solidFill>
                  <a:sysClr val="windowText" lastClr="000000"/>
                </a:solidFill>
                <a:effectLst/>
                <a:uLnTx/>
                <a:uFillTx/>
                <a:latin typeface="Calibri"/>
                <a:cs typeface="Times New Roman" panose="02020603050405020304" pitchFamily="18" charset="0"/>
              </a:rPr>
              <a:t>4.2 K</a:t>
            </a: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 </a:t>
            </a:r>
            <a:r>
              <a:rPr kumimoji="0" lang="el-GR" sz="2400" b="0" i="1"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η</a:t>
            </a:r>
            <a:r>
              <a:rPr kumimoji="0" lang="en-US" sz="2400" b="0" i="0" u="none" strike="noStrike" kern="0" cap="none" spc="0" normalizeH="0" baseline="-25000" noProof="0" dirty="0">
                <a:ln>
                  <a:noFill/>
                </a:ln>
                <a:solidFill>
                  <a:sysClr val="windowText" lastClr="000000"/>
                </a:solidFill>
                <a:effectLst/>
                <a:uLnTx/>
                <a:uFillTx/>
                <a:latin typeface="Calibri"/>
                <a:cs typeface="Times New Roman" panose="02020603050405020304" pitchFamily="18" charset="0"/>
              </a:rPr>
              <a:t>2.0 K</a:t>
            </a: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 3.6,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simpler </a:t>
            </a:r>
            <a:r>
              <a:rPr kumimoji="0" lang="en-US" sz="2400" b="0" i="0" u="none" strike="noStrike" kern="0" cap="none" spc="0" normalizeH="0" baseline="0" noProof="0" dirty="0" err="1">
                <a:ln>
                  <a:noFill/>
                </a:ln>
                <a:solidFill>
                  <a:sysClr val="windowText" lastClr="000000"/>
                </a:solidFill>
                <a:effectLst/>
                <a:uLnTx/>
                <a:uFillTx/>
                <a:latin typeface="Calibri"/>
                <a:cs typeface="Times New Roman" panose="02020603050405020304" pitchFamily="18" charset="0"/>
              </a:rPr>
              <a:t>cryoplant</a:t>
            </a:r>
            <a:endPar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endParaRPr>
          </a:p>
        </p:txBody>
      </p:sp>
      <p:sp>
        <p:nvSpPr>
          <p:cNvPr id="28" name="TextBox 27"/>
          <p:cNvSpPr txBox="1"/>
          <p:nvPr/>
        </p:nvSpPr>
        <p:spPr>
          <a:xfrm>
            <a:off x="6338383" y="5347843"/>
            <a:ext cx="245925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Halve # of cavities to reach energy?</a:t>
            </a:r>
          </a:p>
        </p:txBody>
      </p:sp>
      <p:sp>
        <p:nvSpPr>
          <p:cNvPr id="30" name="Right Arrow 29"/>
          <p:cNvSpPr/>
          <p:nvPr/>
        </p:nvSpPr>
        <p:spPr bwMode="auto">
          <a:xfrm rot="4515250">
            <a:off x="6203331" y="2612260"/>
            <a:ext cx="1178838" cy="271924"/>
          </a:xfrm>
          <a:prstGeom prst="rightArrow">
            <a:avLst/>
          </a:prstGeom>
          <a:solidFill>
            <a:srgbClr val="00B0F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sp>
        <p:nvSpPr>
          <p:cNvPr id="31" name="Right Arrow 30"/>
          <p:cNvSpPr/>
          <p:nvPr/>
        </p:nvSpPr>
        <p:spPr bwMode="auto">
          <a:xfrm rot="16200000">
            <a:off x="7771374" y="4922981"/>
            <a:ext cx="625693" cy="312474"/>
          </a:xfrm>
          <a:prstGeom prst="rightArrow">
            <a:avLst/>
          </a:prstGeom>
          <a:solidFill>
            <a:srgbClr val="00B0F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grpSp>
        <p:nvGrpSpPr>
          <p:cNvPr id="3" name="Group 2"/>
          <p:cNvGrpSpPr/>
          <p:nvPr/>
        </p:nvGrpSpPr>
        <p:grpSpPr>
          <a:xfrm>
            <a:off x="2133600" y="1458183"/>
            <a:ext cx="4031624" cy="2768666"/>
            <a:chOff x="2133600" y="1458183"/>
            <a:chExt cx="4031624" cy="2768666"/>
          </a:xfrm>
        </p:grpSpPr>
        <p:sp>
          <p:nvSpPr>
            <p:cNvPr id="34" name="TextBox 33"/>
            <p:cNvSpPr txBox="1"/>
            <p:nvPr/>
          </p:nvSpPr>
          <p:spPr>
            <a:xfrm>
              <a:off x="4569386" y="3795962"/>
              <a:ext cx="1595838" cy="430887"/>
            </a:xfrm>
            <a:prstGeom prst="rect">
              <a:avLst/>
            </a:prstGeom>
            <a:solidFill>
              <a:srgbClr val="8788CD"/>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Calibri"/>
                </a:rPr>
                <a:t>4 x 10</a:t>
              </a:r>
              <a:r>
                <a:rPr kumimoji="0" lang="en-US" sz="2200" b="0" i="0" u="none" strike="noStrike" kern="0" cap="none" spc="0" normalizeH="0" baseline="30000" noProof="0" dirty="0">
                  <a:ln>
                    <a:noFill/>
                  </a:ln>
                  <a:solidFill>
                    <a:sysClr val="windowText" lastClr="000000"/>
                  </a:solidFill>
                  <a:effectLst/>
                  <a:uLnTx/>
                  <a:uFillTx/>
                  <a:latin typeface="Calibri"/>
                </a:rPr>
                <a:t>10</a:t>
              </a:r>
            </a:p>
          </p:txBody>
        </p:sp>
        <p:sp>
          <p:nvSpPr>
            <p:cNvPr id="35" name="TextBox 34"/>
            <p:cNvSpPr txBox="1"/>
            <p:nvPr/>
          </p:nvSpPr>
          <p:spPr>
            <a:xfrm>
              <a:off x="2133600" y="1458183"/>
              <a:ext cx="193516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Increase in Q</a:t>
              </a:r>
              <a:r>
                <a:rPr kumimoji="0" lang="en-US" sz="2400" b="0" i="0" u="none" strike="noStrike" kern="0" cap="none" spc="0" normalizeH="0" baseline="-25000" noProof="0" dirty="0">
                  <a:ln>
                    <a:noFill/>
                  </a:ln>
                  <a:solidFill>
                    <a:sysClr val="windowText" lastClr="000000"/>
                  </a:solidFill>
                  <a:effectLst/>
                  <a:uLnTx/>
                  <a:uFillTx/>
                  <a:latin typeface="Calibri"/>
                  <a:cs typeface="Times New Roman" panose="02020603050405020304" pitchFamily="18" charset="0"/>
                </a:rPr>
                <a:t>0</a:t>
              </a:r>
              <a:r>
                <a:rPr kumimoji="0" lang="en-US" sz="2400" b="0" i="0" u="none" strike="noStrike" kern="0" cap="none" spc="0" normalizeH="0" baseline="0" noProof="0" dirty="0">
                  <a:ln>
                    <a:noFill/>
                  </a:ln>
                  <a:solidFill>
                    <a:sysClr val="windowText" lastClr="000000"/>
                  </a:solidFill>
                  <a:effectLst/>
                  <a:uLnTx/>
                  <a:uFillTx/>
                  <a:latin typeface="Calibri"/>
                  <a:cs typeface="Times New Roman" panose="02020603050405020304" pitchFamily="18" charset="0"/>
                </a:rPr>
                <a:t> via N-doping</a:t>
              </a:r>
            </a:p>
          </p:txBody>
        </p:sp>
        <p:sp>
          <p:nvSpPr>
            <p:cNvPr id="36" name="Right Arrow 35"/>
            <p:cNvSpPr/>
            <p:nvPr/>
          </p:nvSpPr>
          <p:spPr bwMode="auto">
            <a:xfrm rot="3234339">
              <a:off x="3080819" y="2922544"/>
              <a:ext cx="1918418" cy="312474"/>
            </a:xfrm>
            <a:prstGeom prst="rightArrow">
              <a:avLst/>
            </a:prstGeom>
            <a:solidFill>
              <a:srgbClr val="00B0F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grpSp>
      <p:sp>
        <p:nvSpPr>
          <p:cNvPr id="29" name="Left-Right Arrow 28"/>
          <p:cNvSpPr/>
          <p:nvPr/>
        </p:nvSpPr>
        <p:spPr bwMode="auto">
          <a:xfrm rot="20833131">
            <a:off x="6072618" y="3651462"/>
            <a:ext cx="837752" cy="264739"/>
          </a:xfrm>
          <a:prstGeom prst="leftRightArrow">
            <a:avLst/>
          </a:prstGeom>
          <a:solidFill>
            <a:srgbClr val="00B0F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ヒラギノ角ゴ ProN W3" charset="0"/>
              <a:cs typeface="ヒラギノ角ゴ ProN W3" charset="0"/>
            </a:endParaRPr>
          </a:p>
        </p:txBody>
      </p:sp>
      <p:sp>
        <p:nvSpPr>
          <p:cNvPr id="22" name="Rectangle 21"/>
          <p:cNvSpPr/>
          <p:nvPr/>
        </p:nvSpPr>
        <p:spPr>
          <a:xfrm>
            <a:off x="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Nb</a:t>
            </a:r>
            <a:r>
              <a:rPr kumimoji="0" lang="en-US" sz="2800" b="1" i="0" u="none" strike="noStrike" kern="0" cap="none" spc="0" normalizeH="0" baseline="-25000" noProof="0" dirty="0">
                <a:ln>
                  <a:noFill/>
                </a:ln>
                <a:solidFill>
                  <a:sysClr val="windowText" lastClr="000000"/>
                </a:solidFill>
                <a:effectLst/>
                <a:uLnTx/>
                <a:uFillTx/>
                <a:latin typeface="Tahoma" pitchFamily="34" charset="0"/>
                <a:cs typeface="Tahoma" pitchFamily="34" charset="0"/>
              </a:rPr>
              <a:t>3</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Sn</a:t>
            </a:r>
          </a:p>
        </p:txBody>
      </p:sp>
    </p:spTree>
    <p:extLst>
      <p:ext uri="{BB962C8B-B14F-4D97-AF65-F5344CB8AC3E}">
        <p14:creationId xmlns:p14="http://schemas.microsoft.com/office/powerpoint/2010/main" val="89490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P spid="28" grpId="0"/>
      <p:bldP spid="30" grpId="0" animBg="1"/>
      <p:bldP spid="31"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6" y="0"/>
            <a:ext cx="8713337" cy="1143000"/>
          </a:xfrm>
        </p:spPr>
        <p:txBody>
          <a:bodyPr/>
          <a:lstStyle/>
          <a:p>
            <a:r>
              <a:rPr lang="en-US" sz="3600" dirty="0"/>
              <a:t>HOM Damping Schemes: </a:t>
            </a:r>
            <a:br>
              <a:rPr lang="en-US" sz="3600" dirty="0"/>
            </a:br>
            <a:r>
              <a:rPr lang="en-US" sz="3600" dirty="0"/>
              <a:t>Three Main Types</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p:cNvSpPr/>
          <p:nvPr/>
        </p:nvSpPr>
        <p:spPr>
          <a:xfrm>
            <a:off x="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dirty="0">
              <a:ln>
                <a:noFill/>
              </a:ln>
              <a:solidFill>
                <a:sysClr val="windowText" lastClr="000000"/>
              </a:solidFill>
              <a:effectLst/>
              <a:uLnTx/>
              <a:uFillTx/>
            </a:endParaRPr>
          </a:p>
        </p:txBody>
      </p:sp>
      <p:sp>
        <p:nvSpPr>
          <p:cNvPr id="9" name="Rectangle 8"/>
          <p:cNvSpPr/>
          <p:nvPr/>
        </p:nvSpPr>
        <p:spPr>
          <a:xfrm>
            <a:off x="304800" y="1686580"/>
            <a:ext cx="4728217" cy="5232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mn-ea"/>
                <a:cs typeface="+mn-cs"/>
              </a:rPr>
              <a:t>Antenna / loop HOM couplers </a:t>
            </a:r>
          </a:p>
        </p:txBody>
      </p:sp>
      <p:sp>
        <p:nvSpPr>
          <p:cNvPr id="10" name="Rectangle 9"/>
          <p:cNvSpPr/>
          <p:nvPr/>
        </p:nvSpPr>
        <p:spPr>
          <a:xfrm>
            <a:off x="304800" y="5410151"/>
            <a:ext cx="3326552" cy="5232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mn-ea"/>
                <a:cs typeface="+mn-cs"/>
              </a:rPr>
              <a:t>Beamline HOM loads</a:t>
            </a:r>
          </a:p>
        </p:txBody>
      </p:sp>
      <p:sp>
        <p:nvSpPr>
          <p:cNvPr id="11" name="Rectangle 10"/>
          <p:cNvSpPr/>
          <p:nvPr/>
        </p:nvSpPr>
        <p:spPr>
          <a:xfrm>
            <a:off x="295956" y="3129290"/>
            <a:ext cx="4089517" cy="5232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mn-ea"/>
                <a:cs typeface="+mn-cs"/>
              </a:rPr>
              <a:t>Waveguide HOM dampers</a:t>
            </a:r>
          </a:p>
        </p:txBody>
      </p:sp>
      <p:cxnSp>
        <p:nvCxnSpPr>
          <p:cNvPr id="12" name="Straight Arrow Connector 11"/>
          <p:cNvCxnSpPr/>
          <p:nvPr/>
        </p:nvCxnSpPr>
        <p:spPr>
          <a:xfrm flipH="1" flipV="1">
            <a:off x="2340716" y="3620255"/>
            <a:ext cx="1059039" cy="646945"/>
          </a:xfrm>
          <a:prstGeom prst="straightConnector1">
            <a:avLst/>
          </a:prstGeom>
          <a:noFill/>
          <a:ln w="57150" cap="flat" cmpd="sng" algn="ctr">
            <a:solidFill>
              <a:srgbClr val="4F81BD">
                <a:shade val="95000"/>
                <a:satMod val="105000"/>
              </a:srgbClr>
            </a:solidFill>
            <a:prstDash val="solid"/>
            <a:tailEnd type="arrow"/>
          </a:ln>
          <a:effectLst/>
        </p:spPr>
      </p:cxnSp>
      <p:cxnSp>
        <p:nvCxnSpPr>
          <p:cNvPr id="13" name="Straight Arrow Connector 12"/>
          <p:cNvCxnSpPr/>
          <p:nvPr/>
        </p:nvCxnSpPr>
        <p:spPr>
          <a:xfrm flipH="1">
            <a:off x="2141542" y="4790420"/>
            <a:ext cx="1258213" cy="619731"/>
          </a:xfrm>
          <a:prstGeom prst="straightConnector1">
            <a:avLst/>
          </a:prstGeom>
          <a:noFill/>
          <a:ln w="57150" cap="flat" cmpd="sng" algn="ctr">
            <a:solidFill>
              <a:srgbClr val="4F81BD">
                <a:shade val="95000"/>
                <a:satMod val="105000"/>
              </a:srgbClr>
            </a:solidFill>
            <a:prstDash val="solid"/>
            <a:tailEnd type="arrow"/>
          </a:ln>
          <a:effectLst/>
        </p:spPr>
      </p:cxnSp>
      <p:pic>
        <p:nvPicPr>
          <p:cNvPr id="1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06042" y="5008123"/>
            <a:ext cx="2170651" cy="1285123"/>
          </a:xfrm>
          <a:prstGeom prst="rect">
            <a:avLst/>
          </a:prstGeom>
          <a:noFill/>
          <a:ln w="9525">
            <a:noFill/>
            <a:miter lim="800000"/>
            <a:headEnd/>
            <a:tailEnd/>
          </a:ln>
        </p:spPr>
      </p:pic>
      <p:pic>
        <p:nvPicPr>
          <p:cNvPr id="15" name="Picture 14" descr="Overview.bmp"/>
          <p:cNvPicPr>
            <a:picLocks noChangeAspect="1"/>
          </p:cNvPicPr>
          <p:nvPr/>
        </p:nvPicPr>
        <p:blipFill rotWithShape="1">
          <a:blip r:embed="rId3" cstate="print">
            <a:clrChange>
              <a:clrFrom>
                <a:srgbClr val="FFFFFF"/>
              </a:clrFrom>
              <a:clrTo>
                <a:srgbClr val="FFFFFF">
                  <a:alpha val="0"/>
                </a:srgbClr>
              </a:clrTo>
            </a:clrChange>
          </a:blip>
          <a:srcRect l="70005" t="15151" b="57955"/>
          <a:stretch/>
        </p:blipFill>
        <p:spPr>
          <a:xfrm>
            <a:off x="6305876" y="4538262"/>
            <a:ext cx="2771775" cy="2028826"/>
          </a:xfrm>
          <a:prstGeom prst="rect">
            <a:avLst/>
          </a:prstGeom>
        </p:spPr>
      </p:pic>
      <p:pic>
        <p:nvPicPr>
          <p:cNvPr id="16" name="Picture 15" descr="Overview.bmp"/>
          <p:cNvPicPr>
            <a:picLocks noChangeAspect="1"/>
          </p:cNvPicPr>
          <p:nvPr/>
        </p:nvPicPr>
        <p:blipFill rotWithShape="1">
          <a:blip r:embed="rId3" cstate="print">
            <a:clrChange>
              <a:clrFrom>
                <a:srgbClr val="FFFFFF"/>
              </a:clrFrom>
              <a:clrTo>
                <a:srgbClr val="FFFFFF">
                  <a:alpha val="0"/>
                </a:srgbClr>
              </a:clrTo>
            </a:clrChange>
          </a:blip>
          <a:srcRect l="53193" t="16684" r="29076" b="57558"/>
          <a:stretch/>
        </p:blipFill>
        <p:spPr>
          <a:xfrm>
            <a:off x="7034876" y="2826997"/>
            <a:ext cx="1243677" cy="1474878"/>
          </a:xfrm>
          <a:prstGeom prst="rect">
            <a:avLst/>
          </a:prstGeom>
        </p:spPr>
      </p:pic>
      <p:pic>
        <p:nvPicPr>
          <p:cNvPr id="17" name="Picture 16" descr="Overview.bmp"/>
          <p:cNvPicPr>
            <a:picLocks noChangeAspect="1"/>
          </p:cNvPicPr>
          <p:nvPr/>
        </p:nvPicPr>
        <p:blipFill rotWithShape="1">
          <a:blip r:embed="rId3" cstate="print">
            <a:clrChange>
              <a:clrFrom>
                <a:srgbClr val="F8F8F8"/>
              </a:clrFrom>
              <a:clrTo>
                <a:srgbClr val="F8F8F8">
                  <a:alpha val="0"/>
                </a:srgbClr>
              </a:clrTo>
            </a:clrChange>
          </a:blip>
          <a:srcRect l="6202" t="69922" r="78646" b="11896"/>
          <a:stretch/>
        </p:blipFill>
        <p:spPr>
          <a:xfrm>
            <a:off x="5334000" y="1387280"/>
            <a:ext cx="1400176" cy="1371600"/>
          </a:xfrm>
          <a:prstGeom prst="rect">
            <a:avLst/>
          </a:prstGeom>
        </p:spPr>
      </p:pic>
      <p:pic>
        <p:nvPicPr>
          <p:cNvPr id="18" name="Picture 17" descr="C:\Documents and Settings\epc\My Documents\scratch\dscn009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9600" y="3935003"/>
            <a:ext cx="866775" cy="1246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Overview.bmp"/>
          <p:cNvPicPr>
            <a:picLocks noChangeAspect="1"/>
          </p:cNvPicPr>
          <p:nvPr/>
        </p:nvPicPr>
        <p:blipFill rotWithShape="1">
          <a:blip r:embed="rId3" cstate="print">
            <a:clrChange>
              <a:clrFrom>
                <a:srgbClr val="FFFFFF"/>
              </a:clrFrom>
              <a:clrTo>
                <a:srgbClr val="FFFFFF">
                  <a:alpha val="0"/>
                </a:srgbClr>
              </a:clrTo>
            </a:clrChange>
          </a:blip>
          <a:srcRect l="35462" t="16684" r="45470" b="57558"/>
          <a:stretch/>
        </p:blipFill>
        <p:spPr>
          <a:xfrm>
            <a:off x="5282276" y="2653927"/>
            <a:ext cx="1752600" cy="1932653"/>
          </a:xfrm>
          <a:prstGeom prst="rect">
            <a:avLst/>
          </a:prstGeom>
        </p:spPr>
      </p:pic>
      <p:sp>
        <p:nvSpPr>
          <p:cNvPr id="20" name="Rectangle 19"/>
          <p:cNvSpPr/>
          <p:nvPr/>
        </p:nvSpPr>
        <p:spPr>
          <a:xfrm>
            <a:off x="1608142" y="4267200"/>
            <a:ext cx="3583225" cy="5232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mn-ea"/>
                <a:cs typeface="+mn-cs"/>
              </a:rPr>
              <a:t>RF absorbing materials</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6714" y="1387280"/>
            <a:ext cx="1037977" cy="1651327"/>
          </a:xfrm>
          <a:prstGeom prst="rect">
            <a:avLst/>
          </a:prstGeom>
        </p:spPr>
      </p:pic>
      <p:sp>
        <p:nvSpPr>
          <p:cNvPr id="3" name="Rectangle 2"/>
          <p:cNvSpPr/>
          <p:nvPr/>
        </p:nvSpPr>
        <p:spPr>
          <a:xfrm>
            <a:off x="7294050" y="189812"/>
            <a:ext cx="1763303"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Matthias </a:t>
            </a:r>
            <a:r>
              <a:rPr kumimoji="0" lang="en-US" sz="2000" b="0" i="0" u="none" strike="noStrike" kern="0" cap="none" spc="0" normalizeH="0" baseline="0" noProof="0" dirty="0" err="1">
                <a:ln>
                  <a:noFill/>
                </a:ln>
                <a:solidFill>
                  <a:sysClr val="windowText" lastClr="000000"/>
                </a:solidFill>
                <a:effectLst/>
                <a:uLnTx/>
                <a:uFillTx/>
              </a:rPr>
              <a:t>Liepe</a:t>
            </a: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803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6" y="0"/>
            <a:ext cx="8713337" cy="1143000"/>
          </a:xfrm>
        </p:spPr>
        <p:txBody>
          <a:bodyPr/>
          <a:lstStyle/>
          <a:p>
            <a:r>
              <a:rPr lang="en-US" sz="3600" dirty="0"/>
              <a:t>Example: 2x100 mA Cornell ERL Main Linac SRF</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p:cNvSpPr/>
          <p:nvPr/>
        </p:nvSpPr>
        <p:spPr>
          <a:xfrm>
            <a:off x="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dirty="0">
              <a:ln>
                <a:noFill/>
              </a:ln>
              <a:solidFill>
                <a:sysClr val="windowText" lastClr="000000"/>
              </a:solidFill>
              <a:effectLst/>
              <a:uLnTx/>
              <a:uFillTx/>
            </a:endParaRPr>
          </a:p>
        </p:txBody>
      </p:sp>
      <p:sp>
        <p:nvSpPr>
          <p:cNvPr id="9" name="Right Arrow 8"/>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ight Arrow 30"/>
          <p:cNvSpPr/>
          <p:nvPr/>
        </p:nvSpPr>
        <p:spPr>
          <a:xfrm>
            <a:off x="276256" y="1085831"/>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2" name="Picture 2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7133" y="1981239"/>
            <a:ext cx="8453438" cy="1301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 name="TextBox 32"/>
          <p:cNvSpPr txBox="1">
            <a:spLocks noChangeArrowheads="1"/>
          </p:cNvSpPr>
          <p:nvPr/>
        </p:nvSpPr>
        <p:spPr bwMode="auto">
          <a:xfrm>
            <a:off x="2380721" y="1405228"/>
            <a:ext cx="2057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Arial" pitchFamily="34" charset="0"/>
                <a:ea typeface="ＭＳ Ｐゴシック" pitchFamily="34" charset="-128"/>
              </a:rPr>
              <a:t>HGRP support post</a:t>
            </a:r>
          </a:p>
        </p:txBody>
      </p:sp>
      <p:cxnSp>
        <p:nvCxnSpPr>
          <p:cNvPr id="34" name="Straight Arrow Connector 33"/>
          <p:cNvCxnSpPr/>
          <p:nvPr/>
        </p:nvCxnSpPr>
        <p:spPr>
          <a:xfrm>
            <a:off x="3169376" y="1794236"/>
            <a:ext cx="915304" cy="48831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5581367" y="3124159"/>
            <a:ext cx="29895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2060"/>
                </a:solidFill>
                <a:effectLst/>
                <a:uLnTx/>
                <a:uFillTx/>
                <a:latin typeface="Arial" pitchFamily="34" charset="0"/>
                <a:ea typeface="ＭＳ Ｐゴシック" pitchFamily="34" charset="-128"/>
              </a:rPr>
              <a:t>Beamline</a:t>
            </a:r>
            <a:r>
              <a:rPr kumimoji="0" lang="en-US" sz="1800" b="1" i="0" u="none" strike="noStrike" kern="0" cap="none" spc="0" normalizeH="0" baseline="0" noProof="0" dirty="0">
                <a:ln>
                  <a:noFill/>
                </a:ln>
                <a:solidFill>
                  <a:srgbClr val="002060"/>
                </a:solidFill>
                <a:effectLst/>
                <a:uLnTx/>
                <a:uFillTx/>
                <a:latin typeface="Arial" pitchFamily="34" charset="0"/>
                <a:ea typeface="ＭＳ Ｐゴシック" pitchFamily="34" charset="-128"/>
              </a:rPr>
              <a:t> HOM absorber</a:t>
            </a:r>
          </a:p>
        </p:txBody>
      </p:sp>
      <p:cxnSp>
        <p:nvCxnSpPr>
          <p:cNvPr id="36" name="Straight Arrow Connector 35"/>
          <p:cNvCxnSpPr/>
          <p:nvPr/>
        </p:nvCxnSpPr>
        <p:spPr>
          <a:xfrm flipH="1" flipV="1">
            <a:off x="4888012" y="2890341"/>
            <a:ext cx="635093" cy="38355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268794" y="2849011"/>
            <a:ext cx="413276" cy="40158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a:spLocks noChangeArrowheads="1"/>
          </p:cNvSpPr>
          <p:nvPr/>
        </p:nvSpPr>
        <p:spPr bwMode="auto">
          <a:xfrm>
            <a:off x="5340838" y="1358624"/>
            <a:ext cx="31069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itchFamily="34" charset="0"/>
                <a:ea typeface="ＭＳ Ｐゴシック" pitchFamily="34" charset="-128"/>
              </a:rPr>
              <a:t>Helium Gas Return Pipe</a:t>
            </a:r>
          </a:p>
        </p:txBody>
      </p:sp>
      <p:cxnSp>
        <p:nvCxnSpPr>
          <p:cNvPr id="39" name="Straight Arrow Connector 38"/>
          <p:cNvCxnSpPr/>
          <p:nvPr/>
        </p:nvCxnSpPr>
        <p:spPr>
          <a:xfrm>
            <a:off x="5851410" y="1677657"/>
            <a:ext cx="515938" cy="93662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305858" y="1405228"/>
            <a:ext cx="2057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Arial" pitchFamily="34" charset="0"/>
                <a:ea typeface="ＭＳ Ｐゴシック" pitchFamily="34" charset="-128"/>
              </a:rPr>
              <a:t>~40K thermal shield</a:t>
            </a:r>
          </a:p>
        </p:txBody>
      </p:sp>
      <p:cxnSp>
        <p:nvCxnSpPr>
          <p:cNvPr id="41" name="Straight Arrow Connector 40"/>
          <p:cNvCxnSpPr/>
          <p:nvPr/>
        </p:nvCxnSpPr>
        <p:spPr>
          <a:xfrm>
            <a:off x="1556808" y="1813216"/>
            <a:ext cx="307531" cy="52861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a:spLocks noChangeArrowheads="1"/>
          </p:cNvSpPr>
          <p:nvPr/>
        </p:nvSpPr>
        <p:spPr bwMode="auto">
          <a:xfrm>
            <a:off x="1814618" y="3124159"/>
            <a:ext cx="22170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itchFamily="34" charset="0"/>
                <a:ea typeface="ＭＳ Ｐゴシック" pitchFamily="34" charset="-128"/>
              </a:rPr>
              <a:t>SC magnet</a:t>
            </a:r>
          </a:p>
        </p:txBody>
      </p:sp>
      <p:cxnSp>
        <p:nvCxnSpPr>
          <p:cNvPr id="43" name="Straight Arrow Connector 42"/>
          <p:cNvCxnSpPr/>
          <p:nvPr/>
        </p:nvCxnSpPr>
        <p:spPr>
          <a:xfrm flipH="1" flipV="1">
            <a:off x="1009723" y="2896692"/>
            <a:ext cx="831312" cy="44711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49563" y="3541869"/>
            <a:ext cx="8168135"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938416" y="3367104"/>
            <a:ext cx="95547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ysClr val="windowText" lastClr="000000"/>
                </a:solidFill>
                <a:effectLst/>
                <a:uLnTx/>
                <a:uFillTx/>
              </a:rPr>
              <a:t>~10 m</a:t>
            </a:r>
          </a:p>
        </p:txBody>
      </p:sp>
      <p:sp>
        <p:nvSpPr>
          <p:cNvPr id="46" name="TextBox 45"/>
          <p:cNvSpPr txBox="1">
            <a:spLocks noChangeArrowheads="1"/>
          </p:cNvSpPr>
          <p:nvPr/>
        </p:nvSpPr>
        <p:spPr bwMode="auto">
          <a:xfrm>
            <a:off x="3677728" y="3118325"/>
            <a:ext cx="2057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pitchFamily="34" charset="0"/>
                <a:ea typeface="ＭＳ Ｐゴシック" pitchFamily="34" charset="-128"/>
              </a:rPr>
              <a:t>7-cell cavity</a:t>
            </a:r>
          </a:p>
        </p:txBody>
      </p:sp>
      <p:pic>
        <p:nvPicPr>
          <p:cNvPr id="47" name="Picture 46" descr="IMG_1332.jpg"/>
          <p:cNvPicPr>
            <a:picLocks noChangeAspect="1"/>
          </p:cNvPicPr>
          <p:nvPr/>
        </p:nvPicPr>
        <p:blipFill rotWithShape="1">
          <a:blip r:embed="rId3" cstate="print">
            <a:extLst>
              <a:ext uri="{28A0092B-C50C-407E-A947-70E740481C1C}">
                <a14:useLocalDpi xmlns:a14="http://schemas.microsoft.com/office/drawing/2010/main" val="0"/>
              </a:ext>
            </a:extLst>
          </a:blip>
          <a:srcRect t="6598" b="23224"/>
          <a:stretch/>
        </p:blipFill>
        <p:spPr>
          <a:xfrm>
            <a:off x="1459140" y="3776108"/>
            <a:ext cx="6268840" cy="2595932"/>
          </a:xfrm>
          <a:prstGeom prst="rect">
            <a:avLst/>
          </a:prstGeom>
        </p:spPr>
      </p:pic>
    </p:spTree>
    <p:extLst>
      <p:ext uri="{BB962C8B-B14F-4D97-AF65-F5344CB8AC3E}">
        <p14:creationId xmlns:p14="http://schemas.microsoft.com/office/powerpoint/2010/main" val="427546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6" y="0"/>
            <a:ext cx="8713337" cy="1143000"/>
          </a:xfrm>
        </p:spPr>
        <p:txBody>
          <a:bodyPr/>
          <a:lstStyle/>
          <a:p>
            <a:r>
              <a:rPr lang="en-US" sz="3600" dirty="0"/>
              <a:t>Cornell ERL Test Module Beam Test</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p:cNvSpPr/>
          <p:nvPr/>
        </p:nvSpPr>
        <p:spPr>
          <a:xfrm>
            <a:off x="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dirty="0">
              <a:ln>
                <a:noFill/>
              </a:ln>
              <a:solidFill>
                <a:sysClr val="windowText" lastClr="000000"/>
              </a:solidFill>
              <a:effectLst/>
              <a:uLnTx/>
              <a:uFillTx/>
            </a:endParaRPr>
          </a:p>
        </p:txBody>
      </p:sp>
      <p:sp>
        <p:nvSpPr>
          <p:cNvPr id="9" name="Right Arrow 8"/>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9"/>
          <p:cNvSpPr/>
          <p:nvPr/>
        </p:nvSpPr>
        <p:spPr>
          <a:xfrm>
            <a:off x="6952237" y="3612179"/>
            <a:ext cx="1127760" cy="42145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7083706" y="3511479"/>
            <a:ext cx="1145894" cy="36977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Picture 2"/>
          <p:cNvPicPr>
            <a:picLocks noChangeAspect="1" noChangeArrowheads="1"/>
          </p:cNvPicPr>
          <p:nvPr/>
        </p:nvPicPr>
        <p:blipFill>
          <a:blip r:embed="rId2">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4416511" y="2346262"/>
            <a:ext cx="5071451" cy="38035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4788374" y="1560187"/>
            <a:ext cx="382431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rPr>
              <a:t>HTC-2: No HOM Absorbers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8000"/>
                </a:solidFill>
                <a:effectLst/>
                <a:uLnTx/>
                <a:uFillTx/>
              </a:rPr>
              <a:t>HTC-3: With HOM Absorbers</a:t>
            </a:r>
          </a:p>
        </p:txBody>
      </p:sp>
      <p:pic>
        <p:nvPicPr>
          <p:cNvPr id="31" name="Picture 30"/>
          <p:cNvPicPr>
            <a:picLocks noChangeAspect="1"/>
          </p:cNvPicPr>
          <p:nvPr/>
        </p:nvPicPr>
        <p:blipFill>
          <a:blip r:embed="rId3"/>
          <a:stretch>
            <a:fillRect/>
          </a:stretch>
        </p:blipFill>
        <p:spPr>
          <a:xfrm>
            <a:off x="0" y="1372574"/>
            <a:ext cx="4716982" cy="2837959"/>
          </a:xfrm>
          <a:prstGeom prst="rect">
            <a:avLst/>
          </a:prstGeom>
        </p:spPr>
      </p:pic>
      <p:sp>
        <p:nvSpPr>
          <p:cNvPr id="32" name="TextBox 18"/>
          <p:cNvSpPr txBox="1">
            <a:spLocks noChangeArrowheads="1"/>
          </p:cNvSpPr>
          <p:nvPr/>
        </p:nvSpPr>
        <p:spPr bwMode="auto">
          <a:xfrm>
            <a:off x="174566" y="4153927"/>
            <a:ext cx="4613808" cy="235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7013" marR="0" lvl="0" indent="-227013" defTabSz="914400" eaLnBrk="1" fontAlgn="auto" latinLnBrk="0" hangingPunct="1">
              <a:lnSpc>
                <a:spcPct val="100000"/>
              </a:lnSpc>
              <a:spcBef>
                <a:spcPts val="600"/>
              </a:spcBef>
              <a:spcAft>
                <a:spcPts val="0"/>
              </a:spcAft>
              <a:buClrTx/>
              <a:buSzTx/>
              <a:buFont typeface="Arial"/>
              <a:buChar char="•"/>
              <a:tabLst/>
              <a:defRPr/>
            </a:pPr>
            <a:r>
              <a:rPr kumimoji="0" lang="en-US" sz="2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Beam operation:</a:t>
            </a:r>
          </a:p>
          <a:p>
            <a:pPr marL="622300" marR="0" lvl="1" indent="-274638" defTabSz="914400" eaLnBrk="1" fontAlgn="auto" latinLnBrk="0" hangingPunct="1">
              <a:lnSpc>
                <a:spcPct val="100000"/>
              </a:lnSpc>
              <a:spcBef>
                <a:spcPts val="600"/>
              </a:spcBef>
              <a:spcAft>
                <a:spcPts val="0"/>
              </a:spcAft>
              <a:buClrTx/>
              <a:buSzTx/>
              <a:buFont typeface="Arial"/>
              <a:buChar char="•"/>
              <a:tabLst/>
              <a:defRPr/>
            </a:pPr>
            <a:r>
              <a:rPr kumimoji="0" lang="en-US" sz="2200" b="1" i="0" u="none" strike="noStrike" kern="0" cap="none" spc="0" normalizeH="0" baseline="0" noProof="0" dirty="0">
                <a:ln>
                  <a:noFill/>
                </a:ln>
                <a:solidFill>
                  <a:srgbClr val="006600"/>
                </a:solidFill>
                <a:effectLst/>
                <a:uLnTx/>
                <a:uFillTx/>
                <a:latin typeface="Arial" charset="0"/>
                <a:ea typeface="ＭＳ Ｐゴシック" charset="0"/>
              </a:rPr>
              <a:t>High CW currents &gt;40 mA</a:t>
            </a:r>
          </a:p>
          <a:p>
            <a:pPr marL="622300" marR="0" lvl="1" indent="-274638" defTabSz="914400" eaLnBrk="1" fontAlgn="auto" latinLnBrk="0" hangingPunct="1">
              <a:lnSpc>
                <a:spcPct val="100000"/>
              </a:lnSpc>
              <a:spcBef>
                <a:spcPts val="600"/>
              </a:spcBef>
              <a:spcAft>
                <a:spcPts val="0"/>
              </a:spcAft>
              <a:buClrTx/>
              <a:buSzTx/>
              <a:buFont typeface="Arial"/>
              <a:buChar char="•"/>
              <a:tabLst/>
              <a:defRPr/>
            </a:pPr>
            <a:r>
              <a:rPr kumimoji="0" lang="en-US" sz="2200" b="1" i="0" u="none" strike="noStrike" kern="0" cap="none" spc="0" normalizeH="0" baseline="0" noProof="0" dirty="0">
                <a:ln>
                  <a:noFill/>
                </a:ln>
                <a:solidFill>
                  <a:schemeClr val="tx1"/>
                </a:solidFill>
                <a:effectLst/>
                <a:uLnTx/>
                <a:uFillTx/>
                <a:latin typeface="Arial" charset="0"/>
                <a:ea typeface="ＭＳ Ｐゴシック" charset="0"/>
              </a:rPr>
              <a:t>No significant heating from HOMs</a:t>
            </a:r>
          </a:p>
          <a:p>
            <a:pPr marL="622300" marR="0" lvl="1" indent="-274638" defTabSz="914400" eaLnBrk="1" fontAlgn="auto" latinLnBrk="0" hangingPunct="1">
              <a:lnSpc>
                <a:spcPct val="100000"/>
              </a:lnSpc>
              <a:spcBef>
                <a:spcPts val="600"/>
              </a:spcBef>
              <a:spcAft>
                <a:spcPts val="0"/>
              </a:spcAft>
              <a:buClrTx/>
              <a:buSzTx/>
              <a:buFont typeface="Arial"/>
              <a:buChar char="•"/>
              <a:tabLst/>
              <a:defRPr/>
            </a:pPr>
            <a:r>
              <a:rPr kumimoji="0" lang="en-US" sz="2200" b="1" i="0" u="none" strike="noStrike" kern="0" cap="none" spc="0" normalizeH="0" baseline="0" noProof="0" dirty="0">
                <a:ln>
                  <a:noFill/>
                </a:ln>
                <a:solidFill>
                  <a:schemeClr val="tx1"/>
                </a:solidFill>
                <a:effectLst/>
                <a:uLnTx/>
                <a:uFillTx/>
                <a:latin typeface="Arial" charset="0"/>
                <a:ea typeface="ＭＳ Ｐゴシック" charset="0"/>
              </a:rPr>
              <a:t>No sign of beam instability or weakly damped modes</a:t>
            </a:r>
          </a:p>
        </p:txBody>
      </p:sp>
    </p:spTree>
    <p:extLst>
      <p:ext uri="{BB962C8B-B14F-4D97-AF65-F5344CB8AC3E}">
        <p14:creationId xmlns:p14="http://schemas.microsoft.com/office/powerpoint/2010/main" val="1068305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6" y="0"/>
            <a:ext cx="8713337" cy="1143000"/>
          </a:xfrm>
        </p:spPr>
        <p:txBody>
          <a:bodyPr/>
          <a:lstStyle/>
          <a:p>
            <a:r>
              <a:rPr lang="en-US" sz="3600" dirty="0"/>
              <a:t>Example: JLAB 1A ERL SRF R&amp;D</a:t>
            </a:r>
          </a:p>
        </p:txBody>
      </p:sp>
      <p:sp>
        <p:nvSpPr>
          <p:cNvPr id="4" name="Right Arrow 3"/>
          <p:cNvSpPr/>
          <p:nvPr/>
        </p:nvSpPr>
        <p:spPr>
          <a:xfrm>
            <a:off x="264604" y="1109133"/>
            <a:ext cx="8623300" cy="304800"/>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ight Arrow 5"/>
          <p:cNvSpPr/>
          <p:nvPr/>
        </p:nvSpPr>
        <p:spPr>
          <a:xfrm>
            <a:off x="264604" y="6477889"/>
            <a:ext cx="8623300" cy="144925"/>
          </a:xfrm>
          <a:prstGeom prst="rightArrow">
            <a:avLst/>
          </a:prstGeom>
          <a:gradFill flip="none" rotWithShape="1">
            <a:gsLst>
              <a:gs pos="41000">
                <a:schemeClr val="accent2"/>
              </a:gs>
              <a:gs pos="100000">
                <a:srgbClr val="FFFFFF"/>
              </a:gs>
            </a:gsLst>
            <a:lin ang="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p:cNvSpPr/>
          <p:nvPr/>
        </p:nvSpPr>
        <p:spPr>
          <a:xfrm>
            <a:off x="0" y="6581001"/>
            <a:ext cx="900708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 Liepe		                 eeFACT2016		              October 26, 2016		 	Slide </a:t>
            </a:r>
            <a:fld id="{E5374618-37E8-0343-A5E2-882DB9F99FB2}" type="slidenum">
              <a:rPr kumimoji="0" lang="en-US" sz="12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dirty="0">
              <a:ln>
                <a:noFill/>
              </a:ln>
              <a:solidFill>
                <a:sysClr val="windowText" lastClr="000000"/>
              </a:solidFill>
              <a:effectLst/>
              <a:uLnTx/>
              <a:uFillTx/>
            </a:endParaRPr>
          </a:p>
        </p:txBody>
      </p:sp>
      <p:pic>
        <p:nvPicPr>
          <p:cNvPr id="9" name="Picture 8" descr="Quarter_HC_cryomodu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71" y="4093279"/>
            <a:ext cx="2738122" cy="2209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a:spLocks noGrp="1"/>
          </p:cNvSpPr>
          <p:nvPr>
            <p:ph idx="1"/>
          </p:nvPr>
        </p:nvSpPr>
        <p:spPr>
          <a:xfrm>
            <a:off x="69547" y="1357828"/>
            <a:ext cx="9144000" cy="5549900"/>
          </a:xfrm>
        </p:spPr>
        <p:txBody>
          <a:bodyPr>
            <a:normAutofit/>
          </a:bodyPr>
          <a:lstStyle/>
          <a:p>
            <a:pPr eaLnBrk="1" hangingPunct="1"/>
            <a:r>
              <a:rPr lang="en-US" sz="2800" dirty="0">
                <a:latin typeface="Calibri" charset="0"/>
                <a:ea typeface="ＭＳ Ｐゴシック" charset="0"/>
                <a:cs typeface="ＭＳ Ｐゴシック" charset="0"/>
              </a:rPr>
              <a:t>Two 1.5 GHz, one 750 MHz  prototypes built and tested</a:t>
            </a:r>
          </a:p>
          <a:p>
            <a:pPr eaLnBrk="1" hangingPunct="1"/>
            <a:r>
              <a:rPr lang="en-US" sz="2800" b="1" dirty="0">
                <a:solidFill>
                  <a:srgbClr val="006600"/>
                </a:solidFill>
                <a:latin typeface="Calibri" charset="0"/>
                <a:ea typeface="ＭＳ Ｐゴシック" charset="0"/>
                <a:cs typeface="ＭＳ Ｐゴシック" charset="0"/>
              </a:rPr>
              <a:t>Design for &gt;20 kW HOM power per cavity </a:t>
            </a:r>
          </a:p>
        </p:txBody>
      </p:sp>
      <p:pic>
        <p:nvPicPr>
          <p:cNvPr id="11" name="Picture 10" descr="H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604" y="2483838"/>
            <a:ext cx="2262187" cy="169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 descr="BBU_thre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4173" y="4494771"/>
            <a:ext cx="2912915" cy="148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1"/>
          <p:cNvGrpSpPr>
            <a:grpSpLocks/>
          </p:cNvGrpSpPr>
          <p:nvPr/>
        </p:nvGrpSpPr>
        <p:grpSpPr bwMode="auto">
          <a:xfrm>
            <a:off x="6469945" y="2292294"/>
            <a:ext cx="2604870" cy="1819435"/>
            <a:chOff x="5367276" y="2005921"/>
            <a:chExt cx="3517961" cy="2400902"/>
          </a:xfrm>
        </p:grpSpPr>
        <p:pic>
          <p:nvPicPr>
            <p:cNvPr id="14" name="Picture 4" descr="HCC_test.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7276" y="2005921"/>
              <a:ext cx="3517961" cy="2400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5-Point Star 14"/>
            <p:cNvSpPr/>
            <p:nvPr/>
          </p:nvSpPr>
          <p:spPr bwMode="auto">
            <a:xfrm>
              <a:off x="7350097" y="2920550"/>
              <a:ext cx="255592" cy="196899"/>
            </a:xfrm>
            <a:prstGeom prst="star5">
              <a:avLst/>
            </a:prstGeom>
            <a:solidFill>
              <a:srgbClr val="FF3300"/>
            </a:solidFill>
            <a:ln w="9525" cap="flat" cmpd="sng" algn="ctr">
              <a:solidFill>
                <a:schemeClr val="tx1"/>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imes" charset="0"/>
                <a:ea typeface="ＭＳ Ｐゴシック" charset="0"/>
                <a:cs typeface="ＭＳ Ｐゴシック" charset="0"/>
              </a:endParaRPr>
            </a:p>
          </p:txBody>
        </p:sp>
      </p:grpSp>
      <p:pic>
        <p:nvPicPr>
          <p:cNvPr id="18" name="Picture 5" descr="P717001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32388" y="4505629"/>
            <a:ext cx="2462212"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2"/>
          <p:cNvSpPr txBox="1">
            <a:spLocks noChangeArrowheads="1"/>
          </p:cNvSpPr>
          <p:nvPr/>
        </p:nvSpPr>
        <p:spPr bwMode="auto">
          <a:xfrm>
            <a:off x="6309829" y="6159306"/>
            <a:ext cx="2492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charset="0"/>
                <a:ea typeface="ＭＳ Ｐゴシック" charset="0"/>
                <a:cs typeface="Arial" charset="0"/>
              </a:rPr>
              <a:t>BBU simulations for 1.5 GHz ERL</a:t>
            </a:r>
          </a:p>
        </p:txBody>
      </p:sp>
      <p:sp>
        <p:nvSpPr>
          <p:cNvPr id="20" name="TextBox 13"/>
          <p:cNvSpPr txBox="1">
            <a:spLocks noChangeArrowheads="1"/>
          </p:cNvSpPr>
          <p:nvPr/>
        </p:nvSpPr>
        <p:spPr bwMode="auto">
          <a:xfrm>
            <a:off x="6885662" y="3195498"/>
            <a:ext cx="15158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Arial" charset="0"/>
              </a:rPr>
              <a:t>1.5 GHz ERL cavities</a:t>
            </a:r>
          </a:p>
        </p:txBody>
      </p:sp>
      <p:sp>
        <p:nvSpPr>
          <p:cNvPr id="22" name="TextBox 15"/>
          <p:cNvSpPr txBox="1">
            <a:spLocks noChangeArrowheads="1"/>
          </p:cNvSpPr>
          <p:nvPr/>
        </p:nvSpPr>
        <p:spPr bwMode="auto">
          <a:xfrm>
            <a:off x="231827" y="4160974"/>
            <a:ext cx="18036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ea typeface="ＭＳ Ｐゴシック" charset="0"/>
                <a:cs typeface="Arial" charset="0"/>
              </a:rPr>
              <a:t>1.5 GHz ERL cavity</a:t>
            </a:r>
          </a:p>
        </p:txBody>
      </p:sp>
      <p:sp>
        <p:nvSpPr>
          <p:cNvPr id="23" name="TextBox 16"/>
          <p:cNvSpPr txBox="1">
            <a:spLocks noChangeArrowheads="1"/>
          </p:cNvSpPr>
          <p:nvPr/>
        </p:nvSpPr>
        <p:spPr bwMode="auto">
          <a:xfrm>
            <a:off x="3992156" y="5990824"/>
            <a:ext cx="186301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0"/>
                <a:cs typeface="Arial" charset="0"/>
              </a:rPr>
              <a:t>750 MHz ERL cavity</a:t>
            </a:r>
          </a:p>
        </p:txBody>
      </p:sp>
      <p:sp>
        <p:nvSpPr>
          <p:cNvPr id="25" name="TextBox 18"/>
          <p:cNvSpPr txBox="1">
            <a:spLocks noChangeArrowheads="1"/>
          </p:cNvSpPr>
          <p:nvPr/>
        </p:nvSpPr>
        <p:spPr bwMode="auto">
          <a:xfrm>
            <a:off x="1188528" y="6074110"/>
            <a:ext cx="154401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charset="0"/>
                <a:ea typeface="ＭＳ Ｐゴシック" charset="0"/>
                <a:cs typeface="Arial" charset="0"/>
              </a:rPr>
              <a:t>Module concept</a:t>
            </a:r>
          </a:p>
        </p:txBody>
      </p:sp>
      <p:pic>
        <p:nvPicPr>
          <p:cNvPr id="26" name="Picture 5" descr="HOM_S1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0959" y="2329708"/>
            <a:ext cx="2114311" cy="1851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descr="IMG_5490.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27333" y="2507611"/>
            <a:ext cx="1126731" cy="1585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14"/>
          <p:cNvSpPr txBox="1">
            <a:spLocks noChangeArrowheads="1"/>
          </p:cNvSpPr>
          <p:nvPr/>
        </p:nvSpPr>
        <p:spPr bwMode="auto">
          <a:xfrm>
            <a:off x="2846826" y="4111729"/>
            <a:ext cx="17540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ＭＳ Ｐゴシック" charset="0"/>
                <a:cs typeface="Arial" charset="0"/>
              </a:rPr>
              <a:t>HOM load concept</a:t>
            </a:r>
          </a:p>
        </p:txBody>
      </p:sp>
    </p:spTree>
    <p:extLst>
      <p:ext uri="{BB962C8B-B14F-4D97-AF65-F5344CB8AC3E}">
        <p14:creationId xmlns:p14="http://schemas.microsoft.com/office/powerpoint/2010/main" val="989272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376E8-7192-4F0B-9B89-E5C2A811C883}" type="slidenum">
              <a:rPr lang="zh-CN" altLang="en-US" smtClean="0">
                <a:solidFill>
                  <a:prstClr val="black"/>
                </a:solidFill>
              </a:rPr>
              <a:pPr/>
              <a:t>2</a:t>
            </a:fld>
            <a:endParaRPr lang="zh-CN" altLang="en-US">
              <a:solidFill>
                <a:prstClr val="black"/>
              </a:solidFill>
            </a:endParaRPr>
          </a:p>
        </p:txBody>
      </p:sp>
      <p:sp>
        <p:nvSpPr>
          <p:cNvPr id="5" name="TextBox 4"/>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ahoma" pitchFamily="34" charset="0"/>
                <a:cs typeface="Tahoma" pitchFamily="34" charset="0"/>
              </a:rPr>
              <a:t>History of the Higgs Factory Workshop Series</a:t>
            </a:r>
            <a:endPar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endParaRPr>
          </a:p>
        </p:txBody>
      </p:sp>
      <p:sp>
        <p:nvSpPr>
          <p:cNvPr id="6" name="TextBox 5"/>
          <p:cNvSpPr txBox="1"/>
          <p:nvPr/>
        </p:nvSpPr>
        <p:spPr>
          <a:xfrm>
            <a:off x="838200" y="990600"/>
            <a:ext cx="777240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2012-07-04: CERN announced the discovery of Higgs boson.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2012-07-08: Four days later, ICFA approved a special workshop on </a:t>
            </a:r>
            <a:r>
              <a:rPr lang="en-US" b="1" dirty="0"/>
              <a:t>Higgs Factory (HF2012)</a:t>
            </a:r>
            <a:r>
              <a:rPr lang="en-US" dirty="0"/>
              <a:t>, with a subtitle “</a:t>
            </a:r>
            <a:r>
              <a:rPr lang="en-US" b="1" i="1" dirty="0"/>
              <a:t>Linear vs Circular</a:t>
            </a:r>
            <a:r>
              <a:rPr lang="en-US" dirty="0"/>
              <a:t>,” which included 4 types of Higgs factories: linear (ILC, CLIC, SLC-type), circular (TLEP/FCC, CEPC, </a:t>
            </a:r>
            <a:r>
              <a:rPr lang="en-US" dirty="0" err="1"/>
              <a:t>SuperTristan</a:t>
            </a:r>
            <a:r>
              <a:rPr lang="en-US" dirty="0"/>
              <a:t>, </a:t>
            </a:r>
            <a:r>
              <a:rPr lang="en-US" dirty="0" err="1"/>
              <a:t>Fermilab</a:t>
            </a:r>
            <a:r>
              <a:rPr lang="en-US" dirty="0"/>
              <a:t> site filler), muon collider and </a:t>
            </a:r>
            <a:r>
              <a:rPr lang="el-GR" dirty="0"/>
              <a:t>γγ</a:t>
            </a:r>
            <a:r>
              <a:rPr lang="en-US" dirty="0"/>
              <a:t> collider. It took place in November 2012 at </a:t>
            </a:r>
            <a:r>
              <a:rPr lang="en-US" dirty="0" err="1"/>
              <a:t>Fermilab</a:t>
            </a:r>
            <a:r>
              <a:rPr lang="en-US" dirty="0"/>
              <a:t>. A summary report was published and well received.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2014-10-9/12: </a:t>
            </a:r>
            <a:r>
              <a:rPr lang="en-US" b="1" dirty="0"/>
              <a:t>HF2014</a:t>
            </a:r>
            <a:r>
              <a:rPr lang="en-US" dirty="0"/>
              <a:t> in Beijing, organized by IHEP, with a focus on CEPC and FCC-</a:t>
            </a:r>
            <a:r>
              <a:rPr lang="en-US" dirty="0" err="1"/>
              <a:t>ee</a:t>
            </a:r>
            <a:r>
              <a:rPr lang="en-US" dirty="0"/>
              <a:t>. Formal proceedings was published via </a:t>
            </a:r>
            <a:r>
              <a:rPr lang="en-US" dirty="0" err="1"/>
              <a:t>JACoW</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2016-10-24/27: Upon ICFA’s request, the name was changed to “</a:t>
            </a:r>
            <a:r>
              <a:rPr lang="en-US" b="1" dirty="0"/>
              <a:t>eeFACT2016</a:t>
            </a:r>
            <a:r>
              <a:rPr lang="en-US" dirty="0"/>
              <a:t>.” In addition to FCC-</a:t>
            </a:r>
            <a:r>
              <a:rPr lang="en-US" dirty="0" err="1"/>
              <a:t>ee</a:t>
            </a:r>
            <a:r>
              <a:rPr lang="en-US" dirty="0"/>
              <a:t> and CEPC, it also covered </a:t>
            </a:r>
            <a:r>
              <a:rPr lang="en-US" dirty="0" err="1"/>
              <a:t>SuperKEKB</a:t>
            </a:r>
            <a:r>
              <a:rPr lang="en-US" dirty="0"/>
              <a:t>, BEPC II, VEPP-2000, DAFNE, etc. It took place in Daresbury, UK and was jointly organized by CERN, KEK and IHEP.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next one will be 2018 – hopefully back to North America, but uncertain due to lack of interest in circular </a:t>
            </a:r>
            <a:r>
              <a:rPr lang="en-US" dirty="0" err="1"/>
              <a:t>e+e</a:t>
            </a:r>
            <a:r>
              <a:rPr lang="en-US" dirty="0"/>
              <a:t>- colliders in the US. We will try SLAC first; if unsuccessful,  we will consider Hong Kong.</a:t>
            </a:r>
          </a:p>
        </p:txBody>
      </p:sp>
    </p:spTree>
    <p:extLst>
      <p:ext uri="{BB962C8B-B14F-4D97-AF65-F5344CB8AC3E}">
        <p14:creationId xmlns:p14="http://schemas.microsoft.com/office/powerpoint/2010/main" val="253085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09" y="1441307"/>
            <a:ext cx="4278767" cy="51220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PICT28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978" y="1441308"/>
            <a:ext cx="3599988" cy="240024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Zoe19-june-18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91069" y="3296497"/>
            <a:ext cx="2721804" cy="360212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itle 1"/>
          <p:cNvSpPr txBox="1">
            <a:spLocks/>
          </p:cNvSpPr>
          <p:nvPr/>
        </p:nvSpPr>
        <p:spPr>
          <a:xfrm>
            <a:off x="0" y="1"/>
            <a:ext cx="9144000" cy="762000"/>
          </a:xfrm>
          <a:prstGeom prst="rect">
            <a:avLst/>
          </a:prstGeom>
          <a:solidFill>
            <a:schemeClr val="accent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mj-lt"/>
                <a:ea typeface="+mj-ea"/>
                <a:cs typeface="+mj-cs"/>
              </a:rPr>
              <a:t>HOM heating due to small gaps at PEP-II</a:t>
            </a:r>
          </a:p>
        </p:txBody>
      </p:sp>
      <p:sp>
        <p:nvSpPr>
          <p:cNvPr id="11" name="TextBox 10"/>
          <p:cNvSpPr txBox="1"/>
          <p:nvPr/>
        </p:nvSpPr>
        <p:spPr>
          <a:xfrm>
            <a:off x="1961803" y="916988"/>
            <a:ext cx="541353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ysClr val="windowText" lastClr="000000"/>
                </a:solidFill>
                <a:effectLst/>
                <a:uLnTx/>
                <a:uFillTx/>
              </a:rPr>
              <a:t>damaged spoiler, RF shield, BPMs,…</a:t>
            </a:r>
          </a:p>
        </p:txBody>
      </p:sp>
      <p:sp>
        <p:nvSpPr>
          <p:cNvPr id="12" name="TextBox 11"/>
          <p:cNvSpPr txBox="1"/>
          <p:nvPr/>
        </p:nvSpPr>
        <p:spPr>
          <a:xfrm>
            <a:off x="7562220" y="6458461"/>
            <a:ext cx="15817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A. </a:t>
            </a:r>
            <a:r>
              <a:rPr kumimoji="0" lang="en-GB" sz="1800" b="0" i="0" u="none" strike="noStrike" kern="0" cap="none" spc="0" normalizeH="0" baseline="0" noProof="0" dirty="0" err="1">
                <a:ln>
                  <a:noFill/>
                </a:ln>
                <a:solidFill>
                  <a:sysClr val="windowText" lastClr="000000"/>
                </a:solidFill>
                <a:effectLst/>
                <a:uLnTx/>
                <a:uFillTx/>
              </a:rPr>
              <a:t>Novokhatski</a:t>
            </a: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94949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8017" y="228600"/>
            <a:ext cx="7487783" cy="6477000"/>
          </a:xfrm>
          <a:prstGeom prst="rect">
            <a:avLst/>
          </a:prstGeom>
        </p:spPr>
      </p:pic>
    </p:spTree>
    <p:extLst>
      <p:ext uri="{BB962C8B-B14F-4D97-AF65-F5344CB8AC3E}">
        <p14:creationId xmlns:p14="http://schemas.microsoft.com/office/powerpoint/2010/main" val="3517327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0863" y="0"/>
            <a:ext cx="9102274" cy="6858000"/>
          </a:xfrm>
          <a:prstGeom prst="rect">
            <a:avLst/>
          </a:prstGeom>
        </p:spPr>
      </p:pic>
      <p:sp>
        <p:nvSpPr>
          <p:cNvPr id="3" name="TextBox 2"/>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SuperKEKB</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IR</a:t>
            </a:r>
          </a:p>
        </p:txBody>
      </p:sp>
    </p:spTree>
    <p:extLst>
      <p:ext uri="{BB962C8B-B14F-4D97-AF65-F5344CB8AC3E}">
        <p14:creationId xmlns:p14="http://schemas.microsoft.com/office/powerpoint/2010/main" val="2091821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65536"/>
            <a:ext cx="9144000" cy="6726927"/>
          </a:xfrm>
          <a:prstGeom prst="rect">
            <a:avLst/>
          </a:prstGeom>
        </p:spPr>
      </p:pic>
      <p:sp>
        <p:nvSpPr>
          <p:cNvPr id="3" name="TextBox 2"/>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SuperKEKB</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IR</a:t>
            </a:r>
          </a:p>
        </p:txBody>
      </p:sp>
    </p:spTree>
    <p:extLst>
      <p:ext uri="{BB962C8B-B14F-4D97-AF65-F5344CB8AC3E}">
        <p14:creationId xmlns:p14="http://schemas.microsoft.com/office/powerpoint/2010/main" val="1531691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08585"/>
            <a:ext cx="9144000" cy="6640830"/>
          </a:xfrm>
          <a:prstGeom prst="rect">
            <a:avLst/>
          </a:prstGeom>
        </p:spPr>
      </p:pic>
      <p:sp>
        <p:nvSpPr>
          <p:cNvPr id="3" name="TextBox 2"/>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FCC-</a:t>
            </a: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ee</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IR</a:t>
            </a:r>
          </a:p>
        </p:txBody>
      </p:sp>
    </p:spTree>
    <p:extLst>
      <p:ext uri="{BB962C8B-B14F-4D97-AF65-F5344CB8AC3E}">
        <p14:creationId xmlns:p14="http://schemas.microsoft.com/office/powerpoint/2010/main" val="2537091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a:t>The IR region - baseline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19" y="1142999"/>
            <a:ext cx="7949681" cy="5638917"/>
          </a:xfrm>
        </p:spPr>
      </p:pic>
      <p:sp>
        <p:nvSpPr>
          <p:cNvPr id="5" name="TextBox 4"/>
          <p:cNvSpPr txBox="1"/>
          <p:nvPr/>
        </p:nvSpPr>
        <p:spPr>
          <a:xfrm>
            <a:off x="0" y="0"/>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FCC-</a:t>
            </a: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ee</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IR</a:t>
            </a:r>
          </a:p>
        </p:txBody>
      </p:sp>
    </p:spTree>
    <p:extLst>
      <p:ext uri="{BB962C8B-B14F-4D97-AF65-F5344CB8AC3E}">
        <p14:creationId xmlns:p14="http://schemas.microsoft.com/office/powerpoint/2010/main" val="1529006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 y="0"/>
            <a:ext cx="9125712" cy="745820"/>
          </a:xfrm>
        </p:spPr>
        <p:txBody>
          <a:bodyPr>
            <a:normAutofit fontScale="90000"/>
          </a:bodyPr>
          <a:lstStyle/>
          <a:p>
            <a:r>
              <a:rPr lang="en-US" dirty="0"/>
              <a:t>Some eRHIC IR Design Conventions and Terminology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962"/>
            <a:ext cx="9144000" cy="5024438"/>
          </a:xfrm>
          <a:prstGeom prst="rect">
            <a:avLst/>
          </a:prstGeom>
        </p:spPr>
      </p:pic>
      <p:grpSp>
        <p:nvGrpSpPr>
          <p:cNvPr id="9" name="Group 8"/>
          <p:cNvGrpSpPr/>
          <p:nvPr/>
        </p:nvGrpSpPr>
        <p:grpSpPr>
          <a:xfrm>
            <a:off x="1524000" y="990600"/>
            <a:ext cx="3733800" cy="4114800"/>
            <a:chOff x="1524000" y="990600"/>
            <a:chExt cx="3733800" cy="4114800"/>
          </a:xfrm>
        </p:grpSpPr>
        <p:sp>
          <p:nvSpPr>
            <p:cNvPr id="4" name="Rectangle 3"/>
            <p:cNvSpPr/>
            <p:nvPr/>
          </p:nvSpPr>
          <p:spPr>
            <a:xfrm>
              <a:off x="4495800" y="990600"/>
              <a:ext cx="762000" cy="41148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1524000" y="1063947"/>
              <a:ext cx="2057400" cy="677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Rounded MT Bold" panose="020F0704030504030204" pitchFamily="34" charset="0"/>
                </a:rPr>
                <a:t>Detector </a:t>
              </a:r>
              <a:r>
                <a:rPr kumimoji="0" lang="en-US" sz="2000" b="1" i="0" u="none" strike="noStrike" kern="0" cap="none" spc="0" normalizeH="0" baseline="0" noProof="0" dirty="0">
                  <a:ln>
                    <a:noFill/>
                  </a:ln>
                  <a:solidFill>
                    <a:sysClr val="windowText" lastClr="000000"/>
                  </a:solidFill>
                  <a:effectLst/>
                  <a:uLnTx/>
                  <a:uFillTx/>
                  <a:latin typeface="Arial Rounded MT Bold" panose="020F0704030504030204" pitchFamily="34" charset="0"/>
                  <a:sym typeface="Symbol"/>
                </a:rPr>
                <a:t></a:t>
              </a:r>
              <a:r>
                <a:rPr kumimoji="0" lang="en-US" sz="1800" b="0" i="0" u="none" strike="noStrike" kern="0" cap="none" spc="0" normalizeH="0" baseline="0" noProof="0" dirty="0">
                  <a:ln>
                    <a:noFill/>
                  </a:ln>
                  <a:solidFill>
                    <a:sysClr val="windowText" lastClr="000000"/>
                  </a:solidFill>
                  <a:effectLst/>
                  <a:uLnTx/>
                  <a:uFillTx/>
                  <a:latin typeface="Arial Rounded MT Bold" panose="020F0704030504030204" pitchFamily="34" charset="0"/>
                </a:rPr>
                <a:t>4.5m Clear Space</a:t>
              </a:r>
            </a:p>
          </p:txBody>
        </p:sp>
        <p:cxnSp>
          <p:nvCxnSpPr>
            <p:cNvPr id="7" name="Straight Arrow Connector 6"/>
            <p:cNvCxnSpPr/>
            <p:nvPr/>
          </p:nvCxnSpPr>
          <p:spPr>
            <a:xfrm>
              <a:off x="3352800" y="1524000"/>
              <a:ext cx="1371600" cy="9906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3170515"/>
              <a:ext cx="457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Rounded MT Bold" panose="020F0704030504030204" pitchFamily="34" charset="0"/>
                </a:rPr>
                <a:t>IP</a:t>
              </a:r>
            </a:p>
          </p:txBody>
        </p:sp>
      </p:grpSp>
      <p:grpSp>
        <p:nvGrpSpPr>
          <p:cNvPr id="18" name="Group 17"/>
          <p:cNvGrpSpPr/>
          <p:nvPr/>
        </p:nvGrpSpPr>
        <p:grpSpPr>
          <a:xfrm>
            <a:off x="711200" y="1330036"/>
            <a:ext cx="8356600" cy="3867697"/>
            <a:chOff x="711200" y="1330036"/>
            <a:chExt cx="8356600" cy="3867697"/>
          </a:xfrm>
        </p:grpSpPr>
        <p:sp>
          <p:nvSpPr>
            <p:cNvPr id="11" name="Freeform 10"/>
            <p:cNvSpPr/>
            <p:nvPr/>
          </p:nvSpPr>
          <p:spPr>
            <a:xfrm>
              <a:off x="720436" y="2419927"/>
              <a:ext cx="8303491" cy="1246909"/>
            </a:xfrm>
            <a:custGeom>
              <a:avLst/>
              <a:gdLst>
                <a:gd name="connsiteX0" fmla="*/ 0 w 8303491"/>
                <a:gd name="connsiteY0" fmla="*/ 1246909 h 1246909"/>
                <a:gd name="connsiteX1" fmla="*/ 1440873 w 8303491"/>
                <a:gd name="connsiteY1" fmla="*/ 1237673 h 1246909"/>
                <a:gd name="connsiteX2" fmla="*/ 1533237 w 8303491"/>
                <a:gd name="connsiteY2" fmla="*/ 1237673 h 1246909"/>
                <a:gd name="connsiteX3" fmla="*/ 1625600 w 8303491"/>
                <a:gd name="connsiteY3" fmla="*/ 1228437 h 1246909"/>
                <a:gd name="connsiteX4" fmla="*/ 3149600 w 8303491"/>
                <a:gd name="connsiteY4" fmla="*/ 665018 h 1246909"/>
                <a:gd name="connsiteX5" fmla="*/ 3241964 w 8303491"/>
                <a:gd name="connsiteY5" fmla="*/ 637309 h 1246909"/>
                <a:gd name="connsiteX6" fmla="*/ 3389746 w 8303491"/>
                <a:gd name="connsiteY6" fmla="*/ 637309 h 1246909"/>
                <a:gd name="connsiteX7" fmla="*/ 5015346 w 8303491"/>
                <a:gd name="connsiteY7" fmla="*/ 628073 h 1246909"/>
                <a:gd name="connsiteX8" fmla="*/ 5153891 w 8303491"/>
                <a:gd name="connsiteY8" fmla="*/ 591128 h 1246909"/>
                <a:gd name="connsiteX9" fmla="*/ 6613237 w 8303491"/>
                <a:gd name="connsiteY9" fmla="*/ 55418 h 1246909"/>
                <a:gd name="connsiteX10" fmla="*/ 6724073 w 8303491"/>
                <a:gd name="connsiteY10" fmla="*/ 27709 h 1246909"/>
                <a:gd name="connsiteX11" fmla="*/ 6862619 w 8303491"/>
                <a:gd name="connsiteY11" fmla="*/ 9237 h 1246909"/>
                <a:gd name="connsiteX12" fmla="*/ 8303491 w 8303491"/>
                <a:gd name="connsiteY12"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03491" h="1246909">
                  <a:moveTo>
                    <a:pt x="0" y="1246909"/>
                  </a:moveTo>
                  <a:lnTo>
                    <a:pt x="1440873" y="1237673"/>
                  </a:lnTo>
                  <a:lnTo>
                    <a:pt x="1533237" y="1237673"/>
                  </a:lnTo>
                  <a:lnTo>
                    <a:pt x="1625600" y="1228437"/>
                  </a:lnTo>
                  <a:lnTo>
                    <a:pt x="3149600" y="665018"/>
                  </a:lnTo>
                  <a:lnTo>
                    <a:pt x="3241964" y="637309"/>
                  </a:lnTo>
                  <a:lnTo>
                    <a:pt x="3389746" y="637309"/>
                  </a:lnTo>
                  <a:lnTo>
                    <a:pt x="5015346" y="628073"/>
                  </a:lnTo>
                  <a:lnTo>
                    <a:pt x="5153891" y="591128"/>
                  </a:lnTo>
                  <a:lnTo>
                    <a:pt x="6613237" y="55418"/>
                  </a:lnTo>
                  <a:lnTo>
                    <a:pt x="6724073" y="27709"/>
                  </a:lnTo>
                  <a:lnTo>
                    <a:pt x="6862619" y="9237"/>
                  </a:lnTo>
                  <a:lnTo>
                    <a:pt x="8303491" y="0"/>
                  </a:lnTo>
                </a:path>
              </a:pathLst>
            </a:custGeom>
            <a:noFill/>
            <a:ln w="57150">
              <a:solidFill>
                <a:srgbClr val="00006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Freeform 11"/>
            <p:cNvSpPr/>
            <p:nvPr/>
          </p:nvSpPr>
          <p:spPr>
            <a:xfrm>
              <a:off x="711200" y="1330036"/>
              <a:ext cx="8312727" cy="2669309"/>
            </a:xfrm>
            <a:custGeom>
              <a:avLst/>
              <a:gdLst>
                <a:gd name="connsiteX0" fmla="*/ 8312727 w 8312727"/>
                <a:gd name="connsiteY0" fmla="*/ 2669309 h 2669309"/>
                <a:gd name="connsiteX1" fmla="*/ 3713018 w 8312727"/>
                <a:gd name="connsiteY1" fmla="*/ 1616364 h 2669309"/>
                <a:gd name="connsiteX2" fmla="*/ 3472873 w 8312727"/>
                <a:gd name="connsiteY2" fmla="*/ 1560946 h 2669309"/>
                <a:gd name="connsiteX3" fmla="*/ 3140364 w 8312727"/>
                <a:gd name="connsiteY3" fmla="*/ 1422400 h 2669309"/>
                <a:gd name="connsiteX4" fmla="*/ 0 w 8312727"/>
                <a:gd name="connsiteY4" fmla="*/ 0 h 266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2727" h="2669309">
                  <a:moveTo>
                    <a:pt x="8312727" y="2669309"/>
                  </a:moveTo>
                  <a:lnTo>
                    <a:pt x="3713018" y="1616364"/>
                  </a:lnTo>
                  <a:lnTo>
                    <a:pt x="3472873" y="1560946"/>
                  </a:lnTo>
                  <a:lnTo>
                    <a:pt x="3140364" y="1422400"/>
                  </a:lnTo>
                  <a:lnTo>
                    <a:pt x="0" y="0"/>
                  </a:lnTo>
                </a:path>
              </a:pathLst>
            </a:custGeom>
            <a:noFill/>
            <a:ln w="5715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rot="-1200000">
              <a:off x="1980078" y="3482170"/>
              <a:ext cx="2057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66"/>
                  </a:solidFill>
                  <a:effectLst/>
                  <a:uLnTx/>
                  <a:uFillTx/>
                  <a:latin typeface="Arial Rounded MT Bold" panose="020F0704030504030204" pitchFamily="34" charset="0"/>
                </a:rPr>
                <a:t>Hadron Beam</a:t>
              </a:r>
            </a:p>
          </p:txBody>
        </p:sp>
        <p:sp>
          <p:nvSpPr>
            <p:cNvPr id="15" name="TextBox 14"/>
            <p:cNvSpPr txBox="1"/>
            <p:nvPr/>
          </p:nvSpPr>
          <p:spPr>
            <a:xfrm rot="780000">
              <a:off x="6173321" y="3617301"/>
              <a:ext cx="2057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800000"/>
                  </a:solidFill>
                  <a:effectLst/>
                  <a:uLnTx/>
                  <a:uFillTx/>
                  <a:latin typeface="Arial Rounded MT Bold" panose="020F0704030504030204" pitchFamily="34" charset="0"/>
                </a:rPr>
                <a:t>Electron Beam</a:t>
              </a:r>
            </a:p>
          </p:txBody>
        </p:sp>
        <p:sp>
          <p:nvSpPr>
            <p:cNvPr id="16" name="TextBox 15"/>
            <p:cNvSpPr txBox="1"/>
            <p:nvPr/>
          </p:nvSpPr>
          <p:spPr>
            <a:xfrm>
              <a:off x="1182255" y="4736068"/>
              <a:ext cx="30849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lumMod val="75000"/>
                    </a:schemeClr>
                  </a:solidFill>
                  <a:effectLst/>
                  <a:uLnTx/>
                  <a:uFillTx/>
                  <a:latin typeface="Arial Rounded MT Bold" panose="020F0704030504030204" pitchFamily="34" charset="0"/>
                </a:rPr>
                <a:t>Hadron Rear Side</a:t>
              </a:r>
            </a:p>
          </p:txBody>
        </p:sp>
        <p:sp>
          <p:nvSpPr>
            <p:cNvPr id="17" name="TextBox 16"/>
            <p:cNvSpPr txBox="1"/>
            <p:nvPr/>
          </p:nvSpPr>
          <p:spPr>
            <a:xfrm>
              <a:off x="5601855" y="4736068"/>
              <a:ext cx="346594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lumMod val="75000"/>
                    </a:schemeClr>
                  </a:solidFill>
                  <a:effectLst/>
                  <a:uLnTx/>
                  <a:uFillTx/>
                  <a:latin typeface="Arial Rounded MT Bold" panose="020F0704030504030204" pitchFamily="34" charset="0"/>
                </a:rPr>
                <a:t>Hadron Forward Side</a:t>
              </a:r>
            </a:p>
          </p:txBody>
        </p:sp>
      </p:grpSp>
      <p:grpSp>
        <p:nvGrpSpPr>
          <p:cNvPr id="26" name="Group 25"/>
          <p:cNvGrpSpPr/>
          <p:nvPr/>
        </p:nvGrpSpPr>
        <p:grpSpPr>
          <a:xfrm>
            <a:off x="44450" y="926068"/>
            <a:ext cx="9251950" cy="5356086"/>
            <a:chOff x="44450" y="926068"/>
            <a:chExt cx="9251950" cy="5356086"/>
          </a:xfrm>
        </p:grpSpPr>
        <p:sp>
          <p:nvSpPr>
            <p:cNvPr id="19" name="Oval 18"/>
            <p:cNvSpPr/>
            <p:nvPr/>
          </p:nvSpPr>
          <p:spPr>
            <a:xfrm>
              <a:off x="533400" y="2810163"/>
              <a:ext cx="1295400" cy="1676400"/>
            </a:xfrm>
            <a:prstGeom prst="ellipse">
              <a:avLst/>
            </a:prstGeom>
            <a:noFill/>
            <a:ln w="38100">
              <a:solidFill>
                <a:srgbClr val="8000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Oval 19"/>
            <p:cNvSpPr/>
            <p:nvPr/>
          </p:nvSpPr>
          <p:spPr>
            <a:xfrm>
              <a:off x="7848600" y="1600200"/>
              <a:ext cx="1295400" cy="1676400"/>
            </a:xfrm>
            <a:prstGeom prst="ellipse">
              <a:avLst/>
            </a:prstGeom>
            <a:noFill/>
            <a:ln w="38100">
              <a:solidFill>
                <a:srgbClr val="8000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TextBox 20"/>
            <p:cNvSpPr txBox="1"/>
            <p:nvPr/>
          </p:nvSpPr>
          <p:spPr>
            <a:xfrm>
              <a:off x="153555" y="4481278"/>
              <a:ext cx="2057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800080"/>
                  </a:solidFill>
                  <a:effectLst/>
                  <a:uLnTx/>
                  <a:uFillTx/>
                  <a:latin typeface="Arial Rounded MT Bold" panose="020F0704030504030204" pitchFamily="34" charset="0"/>
                </a:rPr>
                <a:t>Crab Cavities</a:t>
              </a:r>
            </a:p>
          </p:txBody>
        </p:sp>
        <p:sp>
          <p:nvSpPr>
            <p:cNvPr id="22" name="TextBox 21"/>
            <p:cNvSpPr txBox="1"/>
            <p:nvPr/>
          </p:nvSpPr>
          <p:spPr>
            <a:xfrm>
              <a:off x="7239000" y="926068"/>
              <a:ext cx="2057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800080"/>
                  </a:solidFill>
                  <a:effectLst/>
                  <a:uLnTx/>
                  <a:uFillTx/>
                  <a:latin typeface="Arial Rounded MT Bold" panose="020F0704030504030204" pitchFamily="34" charset="0"/>
                </a:rPr>
                <a:t>Crab Cavities</a:t>
              </a:r>
            </a:p>
          </p:txBody>
        </p:sp>
        <p:sp>
          <p:nvSpPr>
            <p:cNvPr id="23" name="TextBox 22"/>
            <p:cNvSpPr txBox="1"/>
            <p:nvPr/>
          </p:nvSpPr>
          <p:spPr>
            <a:xfrm>
              <a:off x="3200400" y="4019613"/>
              <a:ext cx="35814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800080"/>
                  </a:solidFill>
                  <a:effectLst/>
                  <a:uLnTx/>
                  <a:uFillTx/>
                  <a:latin typeface="Arial Rounded MT Bold" panose="020F0704030504030204" pitchFamily="34" charset="0"/>
                </a:rPr>
                <a:t>Crab Crossing Scheme (With No Dipoles Inside Detector*)</a:t>
              </a:r>
            </a:p>
          </p:txBody>
        </p:sp>
        <p:sp>
          <p:nvSpPr>
            <p:cNvPr id="24" name="TextBox 23"/>
            <p:cNvSpPr txBox="1"/>
            <p:nvPr/>
          </p:nvSpPr>
          <p:spPr>
            <a:xfrm>
              <a:off x="44450" y="5943600"/>
              <a:ext cx="890269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800080"/>
                  </a:solidFill>
                  <a:effectLst/>
                  <a:uLnTx/>
                  <a:uFillTx/>
                  <a:latin typeface="Arial Rounded MT Bold" panose="020F0704030504030204" pitchFamily="34" charset="0"/>
                </a:rPr>
                <a:t>*Except possibly a shielded dipole on forward side to increase experimental acceptance.</a:t>
              </a:r>
            </a:p>
          </p:txBody>
        </p:sp>
      </p:grpSp>
      <p:grpSp>
        <p:nvGrpSpPr>
          <p:cNvPr id="38" name="Group 37"/>
          <p:cNvGrpSpPr/>
          <p:nvPr/>
        </p:nvGrpSpPr>
        <p:grpSpPr>
          <a:xfrm>
            <a:off x="113510" y="3212068"/>
            <a:ext cx="2553490" cy="2655332"/>
            <a:chOff x="113510" y="3212068"/>
            <a:chExt cx="2553490" cy="2655332"/>
          </a:xfrm>
        </p:grpSpPr>
        <p:grpSp>
          <p:nvGrpSpPr>
            <p:cNvPr id="34" name="Group 33"/>
            <p:cNvGrpSpPr/>
            <p:nvPr/>
          </p:nvGrpSpPr>
          <p:grpSpPr>
            <a:xfrm>
              <a:off x="304800" y="3505200"/>
              <a:ext cx="1868054" cy="2038413"/>
              <a:chOff x="266700" y="3648363"/>
              <a:chExt cx="1868054" cy="2038413"/>
            </a:xfrm>
          </p:grpSpPr>
          <p:cxnSp>
            <p:nvCxnSpPr>
              <p:cNvPr id="28" name="Straight Connector 27"/>
              <p:cNvCxnSpPr/>
              <p:nvPr/>
            </p:nvCxnSpPr>
            <p:spPr>
              <a:xfrm>
                <a:off x="304800" y="3648363"/>
                <a:ext cx="0" cy="200031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4800" y="5648676"/>
                <a:ext cx="18288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66700" y="3648363"/>
                <a:ext cx="762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2096654" y="5648676"/>
                <a:ext cx="762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13510" y="3212068"/>
              <a:ext cx="45878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Narrow" panose="020B0606020202030204" pitchFamily="34" charset="0"/>
                </a:rPr>
                <a:t>1m</a:t>
              </a:r>
            </a:p>
          </p:txBody>
        </p:sp>
        <p:sp>
          <p:nvSpPr>
            <p:cNvPr id="36" name="TextBox 35"/>
            <p:cNvSpPr txBox="1"/>
            <p:nvPr/>
          </p:nvSpPr>
          <p:spPr>
            <a:xfrm>
              <a:off x="2102422" y="5303520"/>
              <a:ext cx="5645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Narrow" panose="020B0606020202030204" pitchFamily="34" charset="0"/>
                </a:rPr>
                <a:t>20m</a:t>
              </a:r>
            </a:p>
          </p:txBody>
        </p:sp>
        <p:sp>
          <p:nvSpPr>
            <p:cNvPr id="37" name="TextBox 36"/>
            <p:cNvSpPr txBox="1"/>
            <p:nvPr/>
          </p:nvSpPr>
          <p:spPr>
            <a:xfrm>
              <a:off x="248263" y="5498068"/>
              <a:ext cx="203773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Narrow" panose="020B0606020202030204" pitchFamily="34" charset="0"/>
                </a:rPr>
                <a:t>Note Distorted Scale</a:t>
              </a:r>
            </a:p>
          </p:txBody>
        </p:sp>
      </p:grpSp>
      <p:sp>
        <p:nvSpPr>
          <p:cNvPr id="39" name="TextBox 38"/>
          <p:cNvSpPr txBox="1"/>
          <p:nvPr/>
        </p:nvSpPr>
        <p:spPr>
          <a:xfrm>
            <a:off x="0" y="0"/>
            <a:ext cx="22860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ysClr val="windowText" lastClr="000000"/>
                </a:solidFill>
                <a:effectLst/>
                <a:uLnTx/>
                <a:uFillTx/>
                <a:latin typeface="Tahoma" pitchFamily="34" charset="0"/>
                <a:cs typeface="Tahoma" pitchFamily="34" charset="0"/>
              </a:rPr>
              <a:t>eRHIC</a:t>
            </a: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 IR</a:t>
            </a:r>
          </a:p>
        </p:txBody>
      </p:sp>
    </p:spTree>
    <p:extLst>
      <p:ext uri="{BB962C8B-B14F-4D97-AF65-F5344CB8AC3E}">
        <p14:creationId xmlns:p14="http://schemas.microsoft.com/office/powerpoint/2010/main" val="19905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1000" tmFilter="0, 0; .2, .5; .8, .5; 1, 0"/>
                                        <p:tgtEl>
                                          <p:spTgt spid="38"/>
                                        </p:tgtEl>
                                      </p:cBhvr>
                                    </p:animEffect>
                                    <p:animScale>
                                      <p:cBhvr>
                                        <p:cTn id="7" dur="50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Talk 1 - Crab Waist Concept, P. Raimondi (ESRF)</a:t>
            </a:r>
          </a:p>
        </p:txBody>
      </p:sp>
      <p:sp>
        <p:nvSpPr>
          <p:cNvPr id="3" name="Content Placeholder 2"/>
          <p:cNvSpPr>
            <a:spLocks noGrp="1"/>
          </p:cNvSpPr>
          <p:nvPr>
            <p:ph idx="1"/>
          </p:nvPr>
        </p:nvSpPr>
        <p:spPr>
          <a:xfrm>
            <a:off x="282575" y="1196752"/>
            <a:ext cx="8520113" cy="5112568"/>
          </a:xfrm>
        </p:spPr>
        <p:txBody>
          <a:bodyPr/>
          <a:lstStyle/>
          <a:p>
            <a:r>
              <a:rPr lang="en-US" dirty="0"/>
              <a:t>Key points:</a:t>
            </a:r>
          </a:p>
          <a:p>
            <a:pPr lvl="1"/>
            <a:r>
              <a:rPr lang="en-US" dirty="0"/>
              <a:t>Crab waist scheme overcomes limitations from </a:t>
            </a:r>
            <a:r>
              <a:rPr lang="en-US" b="1" u="sng" dirty="0"/>
              <a:t>hourglass</a:t>
            </a:r>
            <a:r>
              <a:rPr lang="en-US" dirty="0"/>
              <a:t> and </a:t>
            </a:r>
            <a:r>
              <a:rPr lang="en-US" b="1" u="sng" dirty="0"/>
              <a:t>beam-beam</a:t>
            </a:r>
            <a:r>
              <a:rPr lang="en-US" dirty="0"/>
              <a:t>. </a:t>
            </a:r>
            <a:r>
              <a:rPr lang="en-US" b="1" u="sng" dirty="0"/>
              <a:t>Allows lower beta*; gains luminosity with large </a:t>
            </a:r>
            <a:r>
              <a:rPr lang="en-US" b="1" u="sng" dirty="0" err="1"/>
              <a:t>Piwinski</a:t>
            </a:r>
            <a:r>
              <a:rPr lang="en-US" b="1" u="sng" dirty="0"/>
              <a:t> angle</a:t>
            </a:r>
          </a:p>
          <a:p>
            <a:pPr lvl="1"/>
            <a:r>
              <a:rPr lang="en-US" dirty="0"/>
              <a:t>Key feature: </a:t>
            </a:r>
            <a:r>
              <a:rPr lang="en-US" b="1" u="sng" dirty="0"/>
              <a:t>crab waist compensation </a:t>
            </a:r>
            <a:r>
              <a:rPr lang="en-US" dirty="0"/>
              <a:t>– a new idea from 2006. Positive and useful experience from </a:t>
            </a:r>
            <a:r>
              <a:rPr lang="en-US" b="1" u="sng" dirty="0" err="1"/>
              <a:t>Dafne</a:t>
            </a:r>
            <a:endParaRPr lang="en-US" b="1" u="sng" dirty="0"/>
          </a:p>
          <a:p>
            <a:pPr lvl="1"/>
            <a:r>
              <a:rPr lang="en-US" dirty="0"/>
              <a:t>Price to pay: </a:t>
            </a:r>
            <a:r>
              <a:rPr lang="en-US" b="1" u="sng" dirty="0"/>
              <a:t>challenges in final focus system </a:t>
            </a:r>
            <a:r>
              <a:rPr lang="en-US" dirty="0"/>
              <a:t>design/construction – but feasible</a:t>
            </a:r>
          </a:p>
          <a:p>
            <a:pPr lvl="1"/>
            <a:r>
              <a:rPr lang="en-US" dirty="0"/>
              <a:t>Now a </a:t>
            </a:r>
            <a:r>
              <a:rPr lang="en-US" b="1" u="sng" dirty="0"/>
              <a:t>key concept for the next generation of high </a:t>
            </a:r>
            <a:r>
              <a:rPr lang="en-US" b="1" u="sng" dirty="0" err="1"/>
              <a:t>lumi</a:t>
            </a:r>
            <a:r>
              <a:rPr lang="en-US" b="1" u="sng" dirty="0"/>
              <a:t> colliders</a:t>
            </a:r>
          </a:p>
          <a:p>
            <a:r>
              <a:rPr lang="en-US" dirty="0"/>
              <a:t>Discussion:</a:t>
            </a:r>
          </a:p>
          <a:p>
            <a:pPr lvl="1"/>
            <a:r>
              <a:rPr lang="en-US" dirty="0"/>
              <a:t>It was discussed whether there is a good case for turning </a:t>
            </a:r>
            <a:r>
              <a:rPr lang="en-US" b="1" dirty="0" err="1"/>
              <a:t>Dafne</a:t>
            </a:r>
            <a:r>
              <a:rPr lang="en-US" b="1" dirty="0"/>
              <a:t> into a test facility for studies on the large </a:t>
            </a:r>
            <a:r>
              <a:rPr lang="en-US" b="1" dirty="0" err="1"/>
              <a:t>Piwinski</a:t>
            </a:r>
            <a:r>
              <a:rPr lang="en-US" b="1" dirty="0"/>
              <a:t> angle and the crab waist scheme</a:t>
            </a:r>
            <a:r>
              <a:rPr lang="en-US" dirty="0"/>
              <a:t>. While this would be useful, it was not entirely clear what would be added beyond the </a:t>
            </a:r>
            <a:r>
              <a:rPr lang="en-US" dirty="0" err="1"/>
              <a:t>SuperKEKB</a:t>
            </a:r>
            <a:r>
              <a:rPr lang="en-US" dirty="0"/>
              <a:t> experience and whether this would not interfere with </a:t>
            </a:r>
            <a:r>
              <a:rPr lang="en-US" dirty="0" err="1"/>
              <a:t>Dafne</a:t>
            </a:r>
            <a:r>
              <a:rPr lang="en-US" dirty="0"/>
              <a:t> physics. Also, the resource needs and their benefits would need to be analyzed.</a:t>
            </a:r>
          </a:p>
          <a:p>
            <a:pPr lvl="1"/>
            <a:r>
              <a:rPr lang="en-US" dirty="0"/>
              <a:t>It was asked what the </a:t>
            </a:r>
            <a:r>
              <a:rPr lang="en-US" b="1" u="sng" dirty="0"/>
              <a:t>limit on beta* is in the crab waist scheme </a:t>
            </a:r>
            <a:r>
              <a:rPr lang="en-US" dirty="0"/>
              <a:t>and whether this limit is consistent with the </a:t>
            </a:r>
            <a:r>
              <a:rPr lang="en-US" b="1" u="sng" dirty="0"/>
              <a:t>FCC-</a:t>
            </a:r>
            <a:r>
              <a:rPr lang="en-US" b="1" u="sng" dirty="0" err="1"/>
              <a:t>ee</a:t>
            </a:r>
            <a:r>
              <a:rPr lang="en-US" b="1" u="sng" dirty="0"/>
              <a:t> design</a:t>
            </a:r>
            <a:r>
              <a:rPr lang="en-US" dirty="0"/>
              <a:t>. The discussion showed that other limits in the final focus design (dynamic aperture) must also be considered.</a:t>
            </a:r>
          </a:p>
        </p:txBody>
      </p:sp>
      <p:sp>
        <p:nvSpPr>
          <p:cNvPr id="4" name="Oval 3"/>
          <p:cNvSpPr/>
          <p:nvPr/>
        </p:nvSpPr>
        <p:spPr bwMode="auto">
          <a:xfrm>
            <a:off x="1143000" y="228600"/>
            <a:ext cx="2209800" cy="8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71353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27384"/>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ndParaRPr>
          </a:p>
        </p:txBody>
      </p:sp>
      <p:pic>
        <p:nvPicPr>
          <p:cNvPr id="2" name="Picture 1"/>
          <p:cNvPicPr>
            <a:picLocks noChangeAspect="1"/>
          </p:cNvPicPr>
          <p:nvPr/>
        </p:nvPicPr>
        <p:blipFill>
          <a:blip r:embed="rId2"/>
          <a:stretch>
            <a:fillRect/>
          </a:stretch>
        </p:blipFill>
        <p:spPr>
          <a:xfrm>
            <a:off x="0" y="558800"/>
            <a:ext cx="9144000" cy="5719197"/>
          </a:xfrm>
          <a:prstGeom prst="rect">
            <a:avLst/>
          </a:prstGeom>
        </p:spPr>
      </p:pic>
    </p:spTree>
    <p:extLst>
      <p:ext uri="{BB962C8B-B14F-4D97-AF65-F5344CB8AC3E}">
        <p14:creationId xmlns:p14="http://schemas.microsoft.com/office/powerpoint/2010/main" val="3576105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27384"/>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ndParaRPr>
          </a:p>
        </p:txBody>
      </p:sp>
      <p:pic>
        <p:nvPicPr>
          <p:cNvPr id="5" name="Picture 4"/>
          <p:cNvPicPr>
            <a:picLocks noChangeAspect="1"/>
          </p:cNvPicPr>
          <p:nvPr/>
        </p:nvPicPr>
        <p:blipFill>
          <a:blip r:embed="rId2"/>
          <a:stretch>
            <a:fillRect/>
          </a:stretch>
        </p:blipFill>
        <p:spPr>
          <a:xfrm>
            <a:off x="0" y="561263"/>
            <a:ext cx="9144000" cy="5719197"/>
          </a:xfrm>
          <a:prstGeom prst="rect">
            <a:avLst/>
          </a:prstGeom>
        </p:spPr>
      </p:pic>
    </p:spTree>
    <p:extLst>
      <p:ext uri="{BB962C8B-B14F-4D97-AF65-F5344CB8AC3E}">
        <p14:creationId xmlns:p14="http://schemas.microsoft.com/office/powerpoint/2010/main" val="3270253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3" name="Footer Placeholder 2"/>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4" name="Slide Number Placeholder 3"/>
          <p:cNvSpPr>
            <a:spLocks noGrp="1"/>
          </p:cNvSpPr>
          <p:nvPr>
            <p:ph type="sldNum" sz="quarter" idx="12"/>
          </p:nvPr>
        </p:nvSpPr>
        <p:spPr/>
        <p:txBody>
          <a:bodyPr/>
          <a:lstStyle/>
          <a:p>
            <a:fld id="{FCF376E8-7192-4F0B-9B89-E5C2A811C883}" type="slidenum">
              <a:rPr lang="zh-CN" altLang="en-US" smtClean="0">
                <a:solidFill>
                  <a:prstClr val="black"/>
                </a:solidFill>
              </a:rPr>
              <a:pPr/>
              <a:t>3</a:t>
            </a:fld>
            <a:endParaRPr lang="zh-CN" altLang="en-US">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 y="1353312"/>
            <a:ext cx="9000744" cy="4151376"/>
          </a:xfrm>
          <a:prstGeom prst="rect">
            <a:avLst/>
          </a:prstGeom>
        </p:spPr>
      </p:pic>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ahoma" pitchFamily="34" charset="0"/>
                <a:cs typeface="Tahoma" pitchFamily="34" charset="0"/>
              </a:rPr>
              <a:t>eeFACT2016 Group Photo</a:t>
            </a:r>
            <a:endPar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endParaRPr>
          </a:p>
        </p:txBody>
      </p:sp>
    </p:spTree>
    <p:extLst>
      <p:ext uri="{BB962C8B-B14F-4D97-AF65-F5344CB8AC3E}">
        <p14:creationId xmlns:p14="http://schemas.microsoft.com/office/powerpoint/2010/main" val="3628215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376E8-7192-4F0B-9B89-E5C2A811C883}" type="slidenum">
              <a:rPr lang="zh-CN" altLang="en-US" smtClean="0">
                <a:solidFill>
                  <a:prstClr val="black"/>
                </a:solidFill>
              </a:rPr>
              <a:pPr/>
              <a:t>30</a:t>
            </a:fld>
            <a:endParaRPr lang="zh-CN" altLang="en-US">
              <a:solidFill>
                <a:prstClr val="black"/>
              </a:solidFill>
            </a:endParaRPr>
          </a:p>
        </p:txBody>
      </p:sp>
      <p:pic>
        <p:nvPicPr>
          <p:cNvPr id="5" name="Picture 4"/>
          <p:cNvPicPr>
            <a:picLocks noChangeAspect="1"/>
          </p:cNvPicPr>
          <p:nvPr/>
        </p:nvPicPr>
        <p:blipFill>
          <a:blip r:embed="rId2"/>
          <a:stretch>
            <a:fillRect/>
          </a:stretch>
        </p:blipFill>
        <p:spPr>
          <a:xfrm>
            <a:off x="152400" y="100012"/>
            <a:ext cx="8824275" cy="6621464"/>
          </a:xfrm>
          <a:prstGeom prst="rect">
            <a:avLst/>
          </a:prstGeom>
        </p:spPr>
      </p:pic>
      <p:sp>
        <p:nvSpPr>
          <p:cNvPr id="6" name="TextBox 5"/>
          <p:cNvSpPr txBox="1"/>
          <p:nvPr/>
        </p:nvSpPr>
        <p:spPr>
          <a:xfrm>
            <a:off x="5852475" y="100012"/>
            <a:ext cx="3124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Polarization</a:t>
            </a:r>
          </a:p>
        </p:txBody>
      </p:sp>
    </p:spTree>
    <p:extLst>
      <p:ext uri="{BB962C8B-B14F-4D97-AF65-F5344CB8AC3E}">
        <p14:creationId xmlns:p14="http://schemas.microsoft.com/office/powerpoint/2010/main" val="1294780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060343"/>
            <a:ext cx="8096402" cy="5797657"/>
          </a:xfrm>
          <a:prstGeom prst="rect">
            <a:avLst/>
          </a:prstGeom>
        </p:spPr>
      </p:pic>
      <p:sp>
        <p:nvSpPr>
          <p:cNvPr id="3" name="TextBox 2"/>
          <p:cNvSpPr txBox="1"/>
          <p:nvPr/>
        </p:nvSpPr>
        <p:spPr>
          <a:xfrm>
            <a:off x="0" y="71753"/>
            <a:ext cx="8915400" cy="954089"/>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New method for beam polarization and energy measurement</a:t>
            </a:r>
          </a:p>
        </p:txBody>
      </p:sp>
    </p:spTree>
    <p:extLst>
      <p:ext uri="{BB962C8B-B14F-4D97-AF65-F5344CB8AC3E}">
        <p14:creationId xmlns:p14="http://schemas.microsoft.com/office/powerpoint/2010/main" val="791974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15" y="-22142"/>
            <a:ext cx="8792936" cy="445475"/>
          </a:xfrm>
        </p:spPr>
        <p:txBody>
          <a:bodyPr>
            <a:normAutofit fontScale="90000"/>
          </a:bodyPr>
          <a:lstStyle/>
          <a:p>
            <a:pPr algn="ctr"/>
            <a:r>
              <a:rPr lang="en-US" sz="2400" u="none" dirty="0">
                <a:solidFill>
                  <a:srgbClr val="0000FF"/>
                </a:solidFill>
              </a:rPr>
              <a:t>Measurements </a:t>
            </a:r>
            <a:r>
              <a:rPr lang="en-US" sz="2400" u="none" dirty="0" err="1">
                <a:solidFill>
                  <a:srgbClr val="0000FF"/>
                </a:solidFill>
              </a:rPr>
              <a:t>vs</a:t>
            </a:r>
            <a:r>
              <a:rPr lang="en-US" sz="2400" u="none" dirty="0">
                <a:solidFill>
                  <a:srgbClr val="0000FF"/>
                </a:solidFill>
              </a:rPr>
              <a:t> Calculations  </a:t>
            </a:r>
            <a:endParaRPr lang="en-US" sz="2400" u="none" dirty="0"/>
          </a:p>
        </p:txBody>
      </p:sp>
      <p:sp>
        <p:nvSpPr>
          <p:cNvPr id="6" name="Rectangle 3"/>
          <p:cNvSpPr>
            <a:spLocks noChangeArrowheads="1"/>
          </p:cNvSpPr>
          <p:nvPr/>
        </p:nvSpPr>
        <p:spPr bwMode="auto">
          <a:xfrm>
            <a:off x="0" y="6420936"/>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nl-NL" sz="1800" b="0" i="0" u="none" strike="noStrike" kern="0" cap="none" spc="0" normalizeH="0" baseline="0" noProof="0" dirty="0">
                <a:ln>
                  <a:noFill/>
                </a:ln>
                <a:solidFill>
                  <a:srgbClr val="333399"/>
                </a:solidFill>
                <a:effectLst/>
                <a:uLnTx/>
                <a:uFillTx/>
                <a:latin typeface="Monotype Corsiva"/>
                <a:cs typeface="Monotype Corsiva"/>
              </a:rPr>
              <a:t>						</a:t>
            </a:r>
            <a:r>
              <a:rPr kumimoji="0" lang="nl-NL" sz="1800" b="0" i="0" u="none" strike="noStrike" kern="0" cap="none" spc="0" normalizeH="0" baseline="0" noProof="0" dirty="0" err="1">
                <a:ln>
                  <a:noFill/>
                </a:ln>
                <a:solidFill>
                  <a:srgbClr val="333399"/>
                </a:solidFill>
                <a:effectLst/>
                <a:uLnTx/>
                <a:uFillTx/>
                <a:latin typeface="Monotype Corsiva"/>
                <a:cs typeface="Monotype Corsiva"/>
              </a:rPr>
              <a:t>Daresbury</a:t>
            </a:r>
            <a:r>
              <a:rPr kumimoji="0" lang="nl-NL" sz="1800" b="0" i="0" u="none" strike="noStrike" kern="0" cap="none" spc="0" normalizeH="0" baseline="0" noProof="0" dirty="0">
                <a:ln>
                  <a:noFill/>
                </a:ln>
                <a:solidFill>
                  <a:srgbClr val="333399"/>
                </a:solidFill>
                <a:effectLst/>
                <a:uLnTx/>
                <a:uFillTx/>
                <a:latin typeface="Monotype Corsiva"/>
                <a:cs typeface="Monotype Corsiva"/>
              </a:rPr>
              <a:t>, UK 			</a:t>
            </a:r>
            <a:r>
              <a:rPr kumimoji="0" lang="en-US" sz="1800" b="0" i="0" u="none" strike="noStrike" kern="0" cap="none" spc="0" normalizeH="0" baseline="0" noProof="0" dirty="0">
                <a:ln>
                  <a:noFill/>
                </a:ln>
                <a:solidFill>
                  <a:srgbClr val="333399"/>
                </a:solidFill>
                <a:effectLst/>
                <a:uLnTx/>
                <a:uFillTx/>
                <a:latin typeface="Monotype Corsiva"/>
                <a:cs typeface="Monotype Corsiva"/>
              </a:rPr>
              <a:t>24-27 Oct 2016</a:t>
            </a:r>
            <a:endParaRPr kumimoji="0" lang="ru-RU" sz="1800" b="0" i="0" u="none" strike="noStrike" kern="0" cap="none" spc="0" normalizeH="0" baseline="0" noProof="0" dirty="0">
              <a:ln>
                <a:noFill/>
              </a:ln>
              <a:solidFill>
                <a:srgbClr val="333399"/>
              </a:solidFill>
              <a:effectLst/>
              <a:uLnTx/>
              <a:uFillTx/>
              <a:latin typeface="Monotype Corsiva"/>
              <a:cs typeface="Monotype Corsiva"/>
            </a:endParaRPr>
          </a:p>
        </p:txBody>
      </p:sp>
      <p:pic>
        <p:nvPicPr>
          <p:cNvPr id="4" name="Picture 3"/>
          <p:cNvPicPr>
            <a:picLocks noChangeAspect="1"/>
          </p:cNvPicPr>
          <p:nvPr/>
        </p:nvPicPr>
        <p:blipFill>
          <a:blip r:embed="rId3"/>
          <a:stretch>
            <a:fillRect/>
          </a:stretch>
        </p:blipFill>
        <p:spPr>
          <a:xfrm>
            <a:off x="25400" y="25400"/>
            <a:ext cx="969106" cy="572608"/>
          </a:xfrm>
          <a:prstGeom prst="rect">
            <a:avLst/>
          </a:prstGeom>
        </p:spPr>
      </p:pic>
      <p:sp>
        <p:nvSpPr>
          <p:cNvPr id="9" name="Rectangle 8"/>
          <p:cNvSpPr/>
          <p:nvPr/>
        </p:nvSpPr>
        <p:spPr>
          <a:xfrm>
            <a:off x="8094176" y="0"/>
            <a:ext cx="1049824"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err="1">
                <a:ln w="900" cmpd="sng">
                  <a:solidFill>
                    <a:schemeClr val="accent1">
                      <a:satMod val="190000"/>
                      <a:alpha val="55000"/>
                    </a:schemeClr>
                  </a:solidFill>
                  <a:prstDash val="solid"/>
                </a:ln>
                <a:solidFill>
                  <a:srgbClr val="3366FF"/>
                </a:solidFill>
                <a:effectLst>
                  <a:innerShdw blurRad="101600" dist="76200" dir="5400000">
                    <a:schemeClr val="accent1">
                      <a:satMod val="190000"/>
                      <a:tint val="100000"/>
                      <a:alpha val="74000"/>
                    </a:schemeClr>
                  </a:innerShdw>
                </a:effectLst>
                <a:uLnTx/>
                <a:uFillTx/>
              </a:rPr>
              <a:t>eeFACT</a:t>
            </a:r>
            <a:endParaRPr kumimoji="0" lang="en-US" sz="1800" b="1" i="1" u="none" strike="noStrike" kern="0" cap="none" spc="0" normalizeH="0" baseline="0" noProof="0" dirty="0">
              <a:ln w="900" cmpd="sng">
                <a:solidFill>
                  <a:schemeClr val="accent1">
                    <a:satMod val="190000"/>
                    <a:alpha val="55000"/>
                  </a:schemeClr>
                </a:solidFill>
                <a:prstDash val="solid"/>
              </a:ln>
              <a:solidFill>
                <a:srgbClr val="3366FF"/>
              </a:solidFill>
              <a:effectLst>
                <a:innerShdw blurRad="101600" dist="76200" dir="5400000">
                  <a:schemeClr val="accent1">
                    <a:satMod val="190000"/>
                    <a:tint val="100000"/>
                    <a:alpha val="74000"/>
                  </a:schemeClr>
                </a:inn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w="900" cmpd="sng">
                  <a:solidFill>
                    <a:schemeClr val="accent1">
                      <a:satMod val="190000"/>
                      <a:alpha val="55000"/>
                    </a:schemeClr>
                  </a:solidFill>
                  <a:prstDash val="solid"/>
                </a:ln>
                <a:solidFill>
                  <a:srgbClr val="3366FF"/>
                </a:solidFill>
                <a:effectLst>
                  <a:innerShdw blurRad="101600" dist="76200" dir="5400000">
                    <a:schemeClr val="accent1">
                      <a:satMod val="190000"/>
                      <a:tint val="100000"/>
                      <a:alpha val="74000"/>
                    </a:schemeClr>
                  </a:innerShdw>
                </a:effectLst>
                <a:uLnTx/>
                <a:uFillTx/>
              </a:rPr>
              <a:t>2016</a:t>
            </a:r>
          </a:p>
        </p:txBody>
      </p:sp>
      <p:pic>
        <p:nvPicPr>
          <p:cNvPr id="14" name="Picture 13"/>
          <p:cNvPicPr>
            <a:picLocks noChangeAspect="1"/>
          </p:cNvPicPr>
          <p:nvPr/>
        </p:nvPicPr>
        <p:blipFill rotWithShape="1">
          <a:blip r:embed="rId4"/>
          <a:srcRect b="5387"/>
          <a:stretch/>
        </p:blipFill>
        <p:spPr>
          <a:xfrm>
            <a:off x="0" y="1648172"/>
            <a:ext cx="4572000" cy="4758267"/>
          </a:xfrm>
          <a:prstGeom prst="rect">
            <a:avLst/>
          </a:prstGeom>
        </p:spPr>
      </p:pic>
      <p:pic>
        <p:nvPicPr>
          <p:cNvPr id="16" name="Picture 15"/>
          <p:cNvPicPr>
            <a:picLocks noChangeAspect="1"/>
          </p:cNvPicPr>
          <p:nvPr/>
        </p:nvPicPr>
        <p:blipFill rotWithShape="1">
          <a:blip r:embed="rId5"/>
          <a:srcRect b="5667"/>
          <a:stretch/>
        </p:blipFill>
        <p:spPr>
          <a:xfrm>
            <a:off x="4572000" y="1648172"/>
            <a:ext cx="4572000" cy="4744156"/>
          </a:xfrm>
          <a:prstGeom prst="rect">
            <a:avLst/>
          </a:prstGeom>
        </p:spPr>
      </p:pic>
      <p:graphicFrame>
        <p:nvGraphicFramePr>
          <p:cNvPr id="17" name="Object 18"/>
          <p:cNvGraphicFramePr>
            <a:graphicFrameLocks noChangeAspect="1"/>
          </p:cNvGraphicFramePr>
          <p:nvPr>
            <p:extLst/>
          </p:nvPr>
        </p:nvGraphicFramePr>
        <p:xfrm>
          <a:off x="230892" y="571500"/>
          <a:ext cx="2552700" cy="1028700"/>
        </p:xfrm>
        <a:graphic>
          <a:graphicData uri="http://schemas.openxmlformats.org/presentationml/2006/ole">
            <mc:AlternateContent xmlns:mc="http://schemas.openxmlformats.org/markup-compatibility/2006">
              <mc:Choice xmlns:v="urn:schemas-microsoft-com:vml" Requires="v">
                <p:oleObj spid="_x0000_s36890" name="Equation" r:id="rId6" imgW="1701800" imgH="685800" progId="Equation.3">
                  <p:embed/>
                </p:oleObj>
              </mc:Choice>
              <mc:Fallback>
                <p:oleObj name="Equation" r:id="rId6" imgW="1701800" imgH="685800" progId="Equation.3">
                  <p:embed/>
                  <p:pic>
                    <p:nvPicPr>
                      <p:cNvPr id="17" name="Object 18"/>
                      <p:cNvPicPr>
                        <a:picLocks noChangeAspect="1" noChangeArrowheads="1"/>
                      </p:cNvPicPr>
                      <p:nvPr/>
                    </p:nvPicPr>
                    <p:blipFill>
                      <a:blip r:embed="rId7"/>
                      <a:srcRect/>
                      <a:stretch>
                        <a:fillRect/>
                      </a:stretch>
                    </p:blipFill>
                    <p:spPr bwMode="auto">
                      <a:xfrm>
                        <a:off x="230892" y="571500"/>
                        <a:ext cx="2552700" cy="1028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8" name="Object 18"/>
          <p:cNvGraphicFramePr>
            <a:graphicFrameLocks noChangeAspect="1"/>
          </p:cNvGraphicFramePr>
          <p:nvPr>
            <p:extLst/>
          </p:nvPr>
        </p:nvGraphicFramePr>
        <p:xfrm>
          <a:off x="5855042" y="753181"/>
          <a:ext cx="3124200" cy="666750"/>
        </p:xfrm>
        <a:graphic>
          <a:graphicData uri="http://schemas.openxmlformats.org/presentationml/2006/ole">
            <mc:AlternateContent xmlns:mc="http://schemas.openxmlformats.org/markup-compatibility/2006">
              <mc:Choice xmlns:v="urn:schemas-microsoft-com:vml" Requires="v">
                <p:oleObj spid="_x0000_s36891" name="Equation" r:id="rId8" imgW="2082800" imgH="444500" progId="Equation.3">
                  <p:embed/>
                </p:oleObj>
              </mc:Choice>
              <mc:Fallback>
                <p:oleObj name="Equation" r:id="rId8" imgW="2082800" imgH="444500" progId="Equation.3">
                  <p:embed/>
                  <p:pic>
                    <p:nvPicPr>
                      <p:cNvPr id="18" name="Object 18"/>
                      <p:cNvPicPr>
                        <a:picLocks noChangeAspect="1" noChangeArrowheads="1"/>
                      </p:cNvPicPr>
                      <p:nvPr/>
                    </p:nvPicPr>
                    <p:blipFill>
                      <a:blip r:embed="rId9"/>
                      <a:srcRect/>
                      <a:stretch>
                        <a:fillRect/>
                      </a:stretch>
                    </p:blipFill>
                    <p:spPr bwMode="auto">
                      <a:xfrm>
                        <a:off x="5855042" y="753181"/>
                        <a:ext cx="3124200" cy="666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 name="Object 18"/>
          <p:cNvGraphicFramePr>
            <a:graphicFrameLocks noChangeAspect="1"/>
          </p:cNvGraphicFramePr>
          <p:nvPr>
            <p:extLst/>
          </p:nvPr>
        </p:nvGraphicFramePr>
        <p:xfrm>
          <a:off x="3579987" y="571500"/>
          <a:ext cx="1962150" cy="990600"/>
        </p:xfrm>
        <a:graphic>
          <a:graphicData uri="http://schemas.openxmlformats.org/presentationml/2006/ole">
            <mc:AlternateContent xmlns:mc="http://schemas.openxmlformats.org/markup-compatibility/2006">
              <mc:Choice xmlns:v="urn:schemas-microsoft-com:vml" Requires="v">
                <p:oleObj spid="_x0000_s36892" name="Equation" r:id="rId10" imgW="1308100" imgH="660400" progId="Equation.3">
                  <p:embed/>
                </p:oleObj>
              </mc:Choice>
              <mc:Fallback>
                <p:oleObj name="Equation" r:id="rId10" imgW="1308100" imgH="660400" progId="Equation.3">
                  <p:embed/>
                  <p:pic>
                    <p:nvPicPr>
                      <p:cNvPr id="20" name="Object 18"/>
                      <p:cNvPicPr>
                        <a:picLocks noChangeAspect="1" noChangeArrowheads="1"/>
                      </p:cNvPicPr>
                      <p:nvPr/>
                    </p:nvPicPr>
                    <p:blipFill>
                      <a:blip r:embed="rId11"/>
                      <a:srcRect/>
                      <a:stretch>
                        <a:fillRect/>
                      </a:stretch>
                    </p:blipFill>
                    <p:spPr bwMode="auto">
                      <a:xfrm>
                        <a:off x="3579987" y="571500"/>
                        <a:ext cx="1962150"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70137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2588"/>
            <a:ext cx="912495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タイトル 3"/>
          <p:cNvSpPr>
            <a:spLocks noGrp="1"/>
          </p:cNvSpPr>
          <p:nvPr>
            <p:ph type="title"/>
          </p:nvPr>
        </p:nvSpPr>
        <p:spPr>
          <a:xfrm>
            <a:off x="457200" y="431284"/>
            <a:ext cx="8229600" cy="1143000"/>
          </a:xfrm>
        </p:spPr>
        <p:txBody>
          <a:bodyPr>
            <a:normAutofit/>
          </a:bodyPr>
          <a:lstStyle/>
          <a:p>
            <a:r>
              <a:rPr lang="en-US" altLang="ja-JP" sz="3600" dirty="0"/>
              <a:t>Tuning knobs for luminosity at KEKB</a:t>
            </a:r>
            <a:endParaRPr lang="ja-JP" altLang="en-US" sz="3600" dirty="0">
              <a:solidFill>
                <a:srgbClr val="0000FF"/>
              </a:solidFill>
              <a:latin typeface="Marker Felt" charset="0"/>
              <a:ea typeface="ＭＳ Ｐゴシック" charset="0"/>
              <a:cs typeface="Marker Felt" charset="0"/>
            </a:endParaRPr>
          </a:p>
        </p:txBody>
      </p:sp>
      <p:sp>
        <p:nvSpPr>
          <p:cNvPr id="33796" name="コンテンツ プレースホルダ 4"/>
          <p:cNvSpPr>
            <a:spLocks noGrp="1"/>
          </p:cNvSpPr>
          <p:nvPr>
            <p:ph idx="1"/>
          </p:nvPr>
        </p:nvSpPr>
        <p:spPr>
          <a:xfrm>
            <a:off x="457200" y="5029200"/>
            <a:ext cx="8229600" cy="1752600"/>
          </a:xfrm>
        </p:spPr>
        <p:txBody>
          <a:bodyPr>
            <a:normAutofit/>
          </a:bodyPr>
          <a:lstStyle/>
          <a:p>
            <a:r>
              <a:rPr lang="en-US" altLang="ja-JP" sz="2000" dirty="0">
                <a:solidFill>
                  <a:srgbClr val="660066"/>
                </a:solidFill>
                <a:latin typeface="Marker Felt" charset="0"/>
                <a:ea typeface="ＭＳ Ｐゴシック" charset="0"/>
                <a:cs typeface="Marker Felt" charset="0"/>
              </a:rPr>
              <a:t>A method of parameter search based on downhill simplex method was developed in 2007, which can search 12 parameters simultaneously. The speed of the luminosity tuning became faster. However, with this method the achievable luminosity was not improved.</a:t>
            </a:r>
            <a:endParaRPr lang="ja-JP" altLang="en-US" sz="2000" dirty="0">
              <a:solidFill>
                <a:srgbClr val="660066"/>
              </a:solidFill>
              <a:latin typeface="Marker Felt" charset="0"/>
              <a:ea typeface="ＭＳ Ｐゴシック" charset="0"/>
              <a:cs typeface="Marker Felt" charset="0"/>
            </a:endParaRPr>
          </a:p>
        </p:txBody>
      </p:sp>
      <p:sp>
        <p:nvSpPr>
          <p:cNvPr id="4" name="角丸四角形 3"/>
          <p:cNvSpPr/>
          <p:nvPr/>
        </p:nvSpPr>
        <p:spPr>
          <a:xfrm>
            <a:off x="152400" y="3808669"/>
            <a:ext cx="5029200" cy="233242"/>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charset="0"/>
              <a:ea typeface="ＭＳ Ｐゴシック" charset="0"/>
              <a:cs typeface="ＭＳ Ｐゴシック" charset="0"/>
            </a:endParaRPr>
          </a:p>
        </p:txBody>
      </p:sp>
      <p:sp>
        <p:nvSpPr>
          <p:cNvPr id="2" name="テキスト ボックス 1"/>
          <p:cNvSpPr txBox="1"/>
          <p:nvPr/>
        </p:nvSpPr>
        <p:spPr>
          <a:xfrm>
            <a:off x="159143" y="4640460"/>
            <a:ext cx="32530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Calibri"/>
                <a:ea typeface="ＭＳ Ｐゴシック"/>
              </a:rPr>
              <a:t>chromaticity of x-y coupling at IP</a:t>
            </a:r>
            <a:endParaRPr kumimoji="0" lang="ja-JP" altLang="en-US" sz="1800" b="0" i="0" u="none" strike="noStrike" kern="0" cap="none" spc="0" normalizeH="0" baseline="0" noProof="0" dirty="0">
              <a:ln>
                <a:noFill/>
              </a:ln>
              <a:solidFill>
                <a:prstClr val="black"/>
              </a:solidFill>
              <a:effectLst/>
              <a:uLnTx/>
              <a:uFillTx/>
              <a:latin typeface="Calibri"/>
              <a:ea typeface="ＭＳ Ｐゴシック"/>
            </a:endParaRPr>
          </a:p>
        </p:txBody>
      </p:sp>
      <p:sp>
        <p:nvSpPr>
          <p:cNvPr id="3" name="テキスト ボックス 2"/>
          <p:cNvSpPr txBox="1"/>
          <p:nvPr/>
        </p:nvSpPr>
        <p:spPr>
          <a:xfrm>
            <a:off x="3472929" y="4601586"/>
            <a:ext cx="206953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Calibri"/>
                <a:ea typeface="ＭＳ Ｐゴシック"/>
              </a:rPr>
              <a:t>L and </a:t>
            </a:r>
            <a:r>
              <a:rPr kumimoji="0" lang="en-US" altLang="ja-JP" sz="1800" b="0" i="0" u="none" strike="noStrike" kern="0" cap="none" spc="0" normalizeH="0" baseline="0" noProof="0" dirty="0" err="1">
                <a:ln>
                  <a:noFill/>
                </a:ln>
                <a:solidFill>
                  <a:prstClr val="black"/>
                </a:solidFill>
                <a:effectLst/>
                <a:uLnTx/>
                <a:uFillTx/>
                <a:latin typeface="Symbol" charset="2"/>
                <a:ea typeface="ＭＳ Ｐゴシック"/>
                <a:cs typeface="Symbol" charset="2"/>
              </a:rPr>
              <a:t>s</a:t>
            </a:r>
            <a:r>
              <a:rPr kumimoji="0" lang="en-US" altLang="ja-JP" sz="1800" b="0" i="0" u="none" strike="noStrike" kern="0" cap="none" spc="0" normalizeH="0" baseline="0" noProof="0" dirty="0" err="1">
                <a:ln>
                  <a:noFill/>
                </a:ln>
                <a:solidFill>
                  <a:prstClr val="black"/>
                </a:solidFill>
                <a:effectLst/>
                <a:uLnTx/>
                <a:uFillTx/>
                <a:latin typeface="Calibri"/>
                <a:ea typeface="ＭＳ Ｐゴシック"/>
              </a:rPr>
              <a:t>y</a:t>
            </a:r>
            <a:r>
              <a:rPr kumimoji="0" lang="en-US" altLang="ja-JP" sz="1800" b="0" i="0" u="none" strike="noStrike" kern="0" cap="none" spc="0" normalizeH="0" baseline="0" noProof="0" dirty="0">
                <a:ln>
                  <a:noFill/>
                </a:ln>
                <a:solidFill>
                  <a:prstClr val="black"/>
                </a:solidFill>
                <a:effectLst/>
                <a:uLnTx/>
                <a:uFillTx/>
                <a:latin typeface="Calibri"/>
                <a:ea typeface="ＭＳ Ｐゴシック"/>
              </a:rPr>
              <a:t> at the SRM</a:t>
            </a:r>
            <a:endParaRPr kumimoji="0" lang="ja-JP" altLang="en-US" sz="1800" b="0" i="0" u="none" strike="noStrike" kern="0" cap="none" spc="0" normalizeH="0" baseline="0" noProof="0" dirty="0">
              <a:ln>
                <a:noFill/>
              </a:ln>
              <a:solidFill>
                <a:prstClr val="black"/>
              </a:solidFill>
              <a:effectLst/>
              <a:uLnTx/>
              <a:uFillTx/>
              <a:latin typeface="Calibri"/>
              <a:ea typeface="ＭＳ Ｐゴシック"/>
            </a:endParaRPr>
          </a:p>
        </p:txBody>
      </p:sp>
      <p:sp>
        <p:nvSpPr>
          <p:cNvPr id="5" name="テキスト ボックス 4"/>
          <p:cNvSpPr txBox="1"/>
          <p:nvPr/>
        </p:nvSpPr>
        <p:spPr>
          <a:xfrm>
            <a:off x="7865944" y="4640460"/>
            <a:ext cx="84323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Calibri"/>
                <a:ea typeface="ＭＳ Ｐゴシック"/>
              </a:rPr>
              <a:t>~3days</a:t>
            </a:r>
            <a:endParaRPr kumimoji="0" lang="ja-JP" altLang="en-US" sz="1800" b="0" i="0" u="none" strike="noStrike" kern="0" cap="none" spc="0" normalizeH="0" baseline="0" noProof="0" dirty="0">
              <a:ln>
                <a:noFill/>
              </a:ln>
              <a:solidFill>
                <a:prstClr val="black"/>
              </a:solidFill>
              <a:effectLst/>
              <a:uLnTx/>
              <a:uFillTx/>
              <a:latin typeface="Calibri"/>
              <a:ea typeface="ＭＳ Ｐゴシック"/>
            </a:endParaRPr>
          </a:p>
        </p:txBody>
      </p:sp>
      <p:sp>
        <p:nvSpPr>
          <p:cNvPr id="9" name="TextBox 8"/>
          <p:cNvSpPr txBox="1"/>
          <p:nvPr/>
        </p:nvSpPr>
        <p:spPr>
          <a:xfrm>
            <a:off x="0" y="0"/>
            <a:ext cx="40386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ahoma" pitchFamily="34" charset="0"/>
                <a:cs typeface="Tahoma" pitchFamily="34" charset="0"/>
              </a:rPr>
              <a:t>Machine tuning</a:t>
            </a:r>
          </a:p>
        </p:txBody>
      </p:sp>
    </p:spTree>
    <p:extLst>
      <p:ext uri="{BB962C8B-B14F-4D97-AF65-F5344CB8AC3E}">
        <p14:creationId xmlns:p14="http://schemas.microsoft.com/office/powerpoint/2010/main" val="57762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CF376E8-7192-4F0B-9B89-E5C2A811C883}" type="slidenum">
              <a:rPr kumimoji="0" lang="zh-CN" alt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zh-CN" altLang="en-US" sz="1800" b="0" i="0" u="none" strike="noStrike" kern="0" cap="none" spc="0" normalizeH="0" baseline="0" noProof="0">
              <a:ln>
                <a:noFill/>
              </a:ln>
              <a:solidFill>
                <a:prstClr val="black"/>
              </a:solidFill>
              <a:effectLst/>
              <a:uLnTx/>
              <a:uFillTx/>
            </a:endParaRPr>
          </a:p>
        </p:txBody>
      </p:sp>
      <p:sp>
        <p:nvSpPr>
          <p:cNvPr id="4" name="TextBox 3"/>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rPr>
              <a:t>CEPC Power Consumption (ref. Pre-CDR)</a:t>
            </a:r>
          </a:p>
        </p:txBody>
      </p:sp>
      <p:graphicFrame>
        <p:nvGraphicFramePr>
          <p:cNvPr id="3" name="Object 2"/>
          <p:cNvGraphicFramePr>
            <a:graphicFrameLocks noChangeAspect="1"/>
          </p:cNvGraphicFramePr>
          <p:nvPr>
            <p:extLst/>
          </p:nvPr>
        </p:nvGraphicFramePr>
        <p:xfrm>
          <a:off x="476391" y="1066800"/>
          <a:ext cx="8057576" cy="3254376"/>
        </p:xfrm>
        <a:graphic>
          <a:graphicData uri="http://schemas.openxmlformats.org/presentationml/2006/ole">
            <mc:AlternateContent xmlns:mc="http://schemas.openxmlformats.org/markup-compatibility/2006">
              <mc:Choice xmlns:v="urn:schemas-microsoft-com:vml" Requires="v">
                <p:oleObj spid="_x0000_s34878" name="Document" r:id="rId3" imgW="5549273" imgH="2240883" progId="Word.Document.12">
                  <p:embed/>
                </p:oleObj>
              </mc:Choice>
              <mc:Fallback>
                <p:oleObj name="Document" r:id="rId3" imgW="5549273" imgH="2240883" progId="Word.Document.12">
                  <p:embed/>
                  <p:pic>
                    <p:nvPicPr>
                      <p:cNvPr id="3" name="Object 2"/>
                      <p:cNvPicPr/>
                      <p:nvPr/>
                    </p:nvPicPr>
                    <p:blipFill>
                      <a:blip r:embed="rId4"/>
                      <a:stretch>
                        <a:fillRect/>
                      </a:stretch>
                    </p:blipFill>
                    <p:spPr>
                      <a:xfrm>
                        <a:off x="476391" y="1066800"/>
                        <a:ext cx="8057576" cy="3254376"/>
                      </a:xfrm>
                      <a:prstGeom prst="rect">
                        <a:avLst/>
                      </a:prstGeom>
                    </p:spPr>
                  </p:pic>
                </p:oleObj>
              </mc:Fallback>
            </mc:AlternateContent>
          </a:graphicData>
        </a:graphic>
      </p:graphicFrame>
      <p:sp>
        <p:nvSpPr>
          <p:cNvPr id="8" name="TextBox 7"/>
          <p:cNvSpPr txBox="1"/>
          <p:nvPr/>
        </p:nvSpPr>
        <p:spPr>
          <a:xfrm>
            <a:off x="7543800" y="4419600"/>
            <a:ext cx="1447800" cy="923330"/>
          </a:xfrm>
          <a:prstGeom prst="rect">
            <a:avLst/>
          </a:prstGeom>
          <a:solidFill>
            <a:srgbClr val="FFFF00"/>
          </a:solidFill>
        </p:spPr>
        <p:txBody>
          <a:bodyPr wrap="square" rtlCol="0">
            <a:spAutoFit/>
          </a:bodyPr>
          <a:lstStyle/>
          <a:p>
            <a:r>
              <a:rPr lang="en-US" b="1" dirty="0">
                <a:solidFill>
                  <a:srgbClr val="FF0000"/>
                </a:solidFill>
              </a:rPr>
              <a:t>Efficiency</a:t>
            </a:r>
          </a:p>
          <a:p>
            <a:r>
              <a:rPr lang="en-US" b="1" dirty="0">
                <a:solidFill>
                  <a:srgbClr val="FF0000"/>
                </a:solidFill>
              </a:rPr>
              <a:t>(AC to beam) = 20%</a:t>
            </a:r>
          </a:p>
        </p:txBody>
      </p:sp>
      <p:cxnSp>
        <p:nvCxnSpPr>
          <p:cNvPr id="10" name="Straight Arrow Connector 9"/>
          <p:cNvCxnSpPr/>
          <p:nvPr/>
        </p:nvCxnSpPr>
        <p:spPr>
          <a:xfrm>
            <a:off x="7924800" y="4114800"/>
            <a:ext cx="2286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467600" y="3733800"/>
            <a:ext cx="762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TextBox 12"/>
          <p:cNvSpPr txBox="1"/>
          <p:nvPr/>
        </p:nvSpPr>
        <p:spPr>
          <a:xfrm>
            <a:off x="762000" y="4382631"/>
            <a:ext cx="6324600" cy="2246769"/>
          </a:xfrm>
          <a:prstGeom prst="rect">
            <a:avLst/>
          </a:prstGeom>
          <a:solidFill>
            <a:schemeClr val="accent6">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u="sng" kern="0" dirty="0">
                <a:solidFill>
                  <a:sysClr val="windowText" lastClr="000000"/>
                </a:solidFill>
              </a:rPr>
              <a:t>F</a:t>
            </a:r>
            <a:r>
              <a:rPr kumimoji="0" lang="en-US" sz="2000" b="1" i="0" u="sng" strike="noStrike" kern="0" cap="none" spc="0" normalizeH="0" baseline="0" noProof="0" dirty="0">
                <a:ln>
                  <a:noFill/>
                </a:ln>
                <a:solidFill>
                  <a:sysClr val="windowText" lastClr="000000"/>
                </a:solidFill>
                <a:effectLst/>
                <a:uLnTx/>
                <a:uFillTx/>
              </a:rPr>
              <a:t>or a 500 MW collider in China: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sng"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Assuming 1.5 “Snowmass unit” a year for operation: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500 MW x 4000 hours = 2 x 10</a:t>
            </a:r>
            <a:r>
              <a:rPr kumimoji="0" lang="en-US" sz="2000" b="0" i="0" u="none" strike="noStrike" kern="0" cap="none" spc="0" normalizeH="0" baseline="30000" noProof="0" dirty="0">
                <a:ln>
                  <a:noFill/>
                </a:ln>
                <a:solidFill>
                  <a:sysClr val="windowText" lastClr="000000"/>
                </a:solidFill>
                <a:effectLst/>
                <a:uLnTx/>
                <a:uFillTx/>
              </a:rPr>
              <a:t>9</a:t>
            </a:r>
            <a:r>
              <a:rPr kumimoji="0" lang="en-US" sz="2000" b="0" i="0" u="none" strike="noStrike" kern="0" cap="none" spc="0" normalizeH="0" baseline="0" noProof="0" dirty="0">
                <a:ln>
                  <a:noFill/>
                </a:ln>
                <a:solidFill>
                  <a:sysClr val="windowText" lastClr="000000"/>
                </a:solidFill>
                <a:effectLst/>
                <a:uLnTx/>
                <a:uFillTx/>
              </a:rPr>
              <a:t> kW-hr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Electricity price in China: RMB 0.5 yuan per kW-hr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Yearly cost: RMB 1B (</a:t>
            </a:r>
            <a:r>
              <a:rPr kumimoji="0" lang="en-US" sz="2000" b="1" i="0" u="none" strike="noStrike" kern="0" cap="none" spc="0" normalizeH="0" baseline="0" noProof="0" dirty="0">
                <a:ln>
                  <a:noFill/>
                </a:ln>
                <a:solidFill>
                  <a:srgbClr val="FF0000"/>
                </a:solidFill>
                <a:effectLst/>
                <a:uLnTx/>
                <a:uFillTx/>
              </a:rPr>
              <a:t>US$ 150M</a:t>
            </a:r>
            <a:r>
              <a:rPr kumimoji="0" lang="en-US" sz="20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ysClr val="windowText" lastClr="000000"/>
                </a:solidFill>
              </a:rPr>
              <a:t>	</a:t>
            </a:r>
            <a:r>
              <a:rPr lang="en-US" sz="2000" i="1" kern="0" dirty="0">
                <a:solidFill>
                  <a:srgbClr val="0000FF"/>
                </a:solidFill>
              </a:rPr>
              <a:t>(50 Chinese cents per kWh)</a:t>
            </a:r>
            <a:endParaRPr kumimoji="0" lang="en-US" sz="2000" b="0" i="1" u="none" strike="noStrike" kern="0" cap="none" spc="0" normalizeH="0" baseline="0" noProof="0" dirty="0">
              <a:ln>
                <a:noFill/>
              </a:ln>
              <a:solidFill>
                <a:srgbClr val="0000FF"/>
              </a:solidFill>
              <a:effectLst/>
              <a:uLnTx/>
              <a:uFillTx/>
            </a:endParaRPr>
          </a:p>
        </p:txBody>
      </p:sp>
    </p:spTree>
    <p:extLst>
      <p:ext uri="{BB962C8B-B14F-4D97-AF65-F5344CB8AC3E}">
        <p14:creationId xmlns:p14="http://schemas.microsoft.com/office/powerpoint/2010/main" val="3832796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609600" y="914400"/>
          <a:ext cx="8001000" cy="57741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rPr>
              <a:t>CEPC Relative Power Consumption (Pre-CDR)</a:t>
            </a:r>
          </a:p>
        </p:txBody>
      </p:sp>
      <p:sp>
        <p:nvSpPr>
          <p:cNvPr id="4" name="TextBox 3"/>
          <p:cNvSpPr txBox="1"/>
          <p:nvPr/>
        </p:nvSpPr>
        <p:spPr>
          <a:xfrm>
            <a:off x="3810000" y="1519535"/>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9%</a:t>
            </a:r>
          </a:p>
        </p:txBody>
      </p:sp>
      <p:sp>
        <p:nvSpPr>
          <p:cNvPr id="5" name="TextBox 4"/>
          <p:cNvSpPr txBox="1"/>
          <p:nvPr/>
        </p:nvSpPr>
        <p:spPr>
          <a:xfrm>
            <a:off x="4876800" y="3043535"/>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16%</a:t>
            </a:r>
          </a:p>
        </p:txBody>
      </p:sp>
      <p:sp>
        <p:nvSpPr>
          <p:cNvPr id="6" name="TextBox 5"/>
          <p:cNvSpPr txBox="1"/>
          <p:nvPr/>
        </p:nvSpPr>
        <p:spPr>
          <a:xfrm>
            <a:off x="762000" y="3200400"/>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5%</a:t>
            </a:r>
          </a:p>
        </p:txBody>
      </p:sp>
      <p:sp>
        <p:nvSpPr>
          <p:cNvPr id="7" name="TextBox 6"/>
          <p:cNvSpPr txBox="1"/>
          <p:nvPr/>
        </p:nvSpPr>
        <p:spPr>
          <a:xfrm>
            <a:off x="1828800" y="1676400"/>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10%</a:t>
            </a:r>
          </a:p>
        </p:txBody>
      </p:sp>
      <p:sp>
        <p:nvSpPr>
          <p:cNvPr id="8" name="TextBox 7"/>
          <p:cNvSpPr txBox="1"/>
          <p:nvPr/>
        </p:nvSpPr>
        <p:spPr>
          <a:xfrm>
            <a:off x="990600" y="2438400"/>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6%</a:t>
            </a:r>
          </a:p>
        </p:txBody>
      </p:sp>
      <p:sp>
        <p:nvSpPr>
          <p:cNvPr id="9" name="TextBox 8"/>
          <p:cNvSpPr txBox="1"/>
          <p:nvPr/>
        </p:nvSpPr>
        <p:spPr>
          <a:xfrm>
            <a:off x="2895600" y="4567535"/>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48%</a:t>
            </a:r>
          </a:p>
        </p:txBody>
      </p:sp>
      <p:sp>
        <p:nvSpPr>
          <p:cNvPr id="10" name="TextBox 9"/>
          <p:cNvSpPr txBox="1"/>
          <p:nvPr/>
        </p:nvSpPr>
        <p:spPr>
          <a:xfrm>
            <a:off x="3124200" y="1290935"/>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2%</a:t>
            </a:r>
          </a:p>
        </p:txBody>
      </p:sp>
      <p:sp>
        <p:nvSpPr>
          <p:cNvPr id="11" name="TextBox 10"/>
          <p:cNvSpPr txBox="1"/>
          <p:nvPr/>
        </p:nvSpPr>
        <p:spPr>
          <a:xfrm>
            <a:off x="2667000" y="1295400"/>
            <a:ext cx="9906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3%</a:t>
            </a:r>
          </a:p>
        </p:txBody>
      </p:sp>
      <p:sp>
        <p:nvSpPr>
          <p:cNvPr id="14" name="Slide Number Placeholder 1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prstClr val="black">
                  <a:tint val="75000"/>
                </a:prstClr>
              </a:solidFill>
              <a:effectLst/>
              <a:uLnTx/>
              <a:uFillTx/>
            </a:endParaRPr>
          </a:p>
        </p:txBody>
      </p:sp>
      <p:sp>
        <p:nvSpPr>
          <p:cNvPr id="13" name="Left Arrow 12"/>
          <p:cNvSpPr/>
          <p:nvPr/>
        </p:nvSpPr>
        <p:spPr>
          <a:xfrm>
            <a:off x="7543800" y="3200400"/>
            <a:ext cx="762000" cy="152400"/>
          </a:xfrm>
          <a:prstGeom prst="leftArrow">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noFill/>
              <a:effectLst>
                <a:outerShdw blurRad="38100" dist="19050" dir="2700000" algn="tl" rotWithShape="0">
                  <a:schemeClr val="dk1">
                    <a:alpha val="40000"/>
                  </a:schemeClr>
                </a:outerShdw>
              </a:effectLst>
            </a:endParaRPr>
          </a:p>
        </p:txBody>
      </p:sp>
      <p:sp>
        <p:nvSpPr>
          <p:cNvPr id="15" name="Left Arrow 14"/>
          <p:cNvSpPr/>
          <p:nvPr/>
        </p:nvSpPr>
        <p:spPr>
          <a:xfrm>
            <a:off x="7543800" y="3505200"/>
            <a:ext cx="762000" cy="152400"/>
          </a:xfrm>
          <a:prstGeom prst="leftArrow">
            <a:avLst/>
          </a:prstGeom>
          <a:solidFill>
            <a:srgbClr val="7030A0"/>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noFill/>
              <a:effectLst>
                <a:outerShdw blurRad="38100" dist="19050" dir="2700000" algn="tl" rotWithShape="0">
                  <a:schemeClr val="dk1">
                    <a:alpha val="40000"/>
                  </a:schemeClr>
                </a:outerShdw>
              </a:effectLst>
            </a:endParaRPr>
          </a:p>
        </p:txBody>
      </p:sp>
      <p:sp>
        <p:nvSpPr>
          <p:cNvPr id="12" name="Date Placeholder 11"/>
          <p:cNvSpPr>
            <a:spLocks noGrp="1"/>
          </p:cNvSpPr>
          <p:nvPr>
            <p:ph type="dt" sz="half" idx="10"/>
          </p:nvPr>
        </p:nvSpPr>
        <p:spPr/>
        <p:txBody>
          <a:bodyPr/>
          <a:lstStyle/>
          <a:p>
            <a:r>
              <a:rPr lang="en-US">
                <a:solidFill>
                  <a:prstClr val="black">
                    <a:tint val="75000"/>
                  </a:prstClr>
                </a:solidFill>
              </a:rPr>
              <a:t>W. Chou</a:t>
            </a:r>
          </a:p>
        </p:txBody>
      </p:sp>
      <p:sp>
        <p:nvSpPr>
          <p:cNvPr id="16" name="Footer Placeholder 15"/>
          <p:cNvSpPr>
            <a:spLocks noGrp="1"/>
          </p:cNvSpPr>
          <p:nvPr>
            <p:ph type="ftr" sz="quarter" idx="11"/>
          </p:nvPr>
        </p:nvSpPr>
        <p:spPr/>
        <p:txBody>
          <a:bodyPr/>
          <a:lstStyle/>
          <a:p>
            <a:r>
              <a:rPr lang="en-US">
                <a:solidFill>
                  <a:prstClr val="black">
                    <a:tint val="75000"/>
                  </a:prstClr>
                </a:solidFill>
              </a:rPr>
              <a:t>Creative Team Meeting, Nov 18, 2016, IHEP</a:t>
            </a:r>
          </a:p>
        </p:txBody>
      </p:sp>
    </p:spTree>
    <p:extLst>
      <p:ext uri="{BB962C8B-B14F-4D97-AF65-F5344CB8AC3E}">
        <p14:creationId xmlns:p14="http://schemas.microsoft.com/office/powerpoint/2010/main" val="30793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9589" y="2242208"/>
            <a:ext cx="4642338" cy="3719146"/>
            <a:chOff x="2438400" y="1414463"/>
            <a:chExt cx="5029200" cy="4029075"/>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14463"/>
              <a:ext cx="50292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440832" y="3573016"/>
              <a:ext cx="1998896" cy="648072"/>
            </a:xfrm>
            <a:custGeom>
              <a:avLst/>
              <a:gdLst>
                <a:gd name="connsiteX0" fmla="*/ 0 w 2932983"/>
                <a:gd name="connsiteY0" fmla="*/ 549566 h 549566"/>
                <a:gd name="connsiteX1" fmla="*/ 356135 w 2932983"/>
                <a:gd name="connsiteY1" fmla="*/ 366686 h 549566"/>
                <a:gd name="connsiteX2" fmla="*/ 885525 w 2932983"/>
                <a:gd name="connsiteY2" fmla="*/ 203057 h 549566"/>
                <a:gd name="connsiteX3" fmla="*/ 1395663 w 2932983"/>
                <a:gd name="connsiteY3" fmla="*/ 97179 h 549566"/>
                <a:gd name="connsiteX4" fmla="*/ 1799925 w 2932983"/>
                <a:gd name="connsiteY4" fmla="*/ 49052 h 549566"/>
                <a:gd name="connsiteX5" fmla="*/ 2146434 w 2932983"/>
                <a:gd name="connsiteY5" fmla="*/ 29802 h 549566"/>
                <a:gd name="connsiteX6" fmla="*/ 2415941 w 2932983"/>
                <a:gd name="connsiteY6" fmla="*/ 20177 h 549566"/>
                <a:gd name="connsiteX7" fmla="*/ 2714325 w 2932983"/>
                <a:gd name="connsiteY7" fmla="*/ 10551 h 549566"/>
                <a:gd name="connsiteX8" fmla="*/ 2906830 w 2932983"/>
                <a:gd name="connsiteY8" fmla="*/ 926 h 549566"/>
                <a:gd name="connsiteX9" fmla="*/ 2926080 w 2932983"/>
                <a:gd name="connsiteY9" fmla="*/ 926 h 54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983" h="549566">
                  <a:moveTo>
                    <a:pt x="0" y="549566"/>
                  </a:moveTo>
                  <a:cubicBezTo>
                    <a:pt x="104274" y="487001"/>
                    <a:pt x="208548" y="424437"/>
                    <a:pt x="356135" y="366686"/>
                  </a:cubicBezTo>
                  <a:cubicBezTo>
                    <a:pt x="503723" y="308934"/>
                    <a:pt x="712270" y="247975"/>
                    <a:pt x="885525" y="203057"/>
                  </a:cubicBezTo>
                  <a:cubicBezTo>
                    <a:pt x="1058780" y="158139"/>
                    <a:pt x="1243263" y="122846"/>
                    <a:pt x="1395663" y="97179"/>
                  </a:cubicBezTo>
                  <a:cubicBezTo>
                    <a:pt x="1548063" y="71512"/>
                    <a:pt x="1674797" y="60281"/>
                    <a:pt x="1799925" y="49052"/>
                  </a:cubicBezTo>
                  <a:cubicBezTo>
                    <a:pt x="1925053" y="37823"/>
                    <a:pt x="2043765" y="34614"/>
                    <a:pt x="2146434" y="29802"/>
                  </a:cubicBezTo>
                  <a:cubicBezTo>
                    <a:pt x="2249103" y="24989"/>
                    <a:pt x="2415941" y="20177"/>
                    <a:pt x="2415941" y="20177"/>
                  </a:cubicBezTo>
                  <a:lnTo>
                    <a:pt x="2714325" y="10551"/>
                  </a:lnTo>
                  <a:cubicBezTo>
                    <a:pt x="2796140" y="7343"/>
                    <a:pt x="2871538" y="2530"/>
                    <a:pt x="2906830" y="926"/>
                  </a:cubicBezTo>
                  <a:cubicBezTo>
                    <a:pt x="2942122" y="-678"/>
                    <a:pt x="2934101" y="124"/>
                    <a:pt x="2926080" y="92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5" name="Freeform 4"/>
            <p:cNvSpPr/>
            <p:nvPr/>
          </p:nvSpPr>
          <p:spPr>
            <a:xfrm>
              <a:off x="3728865" y="3573016"/>
              <a:ext cx="2448272" cy="1512168"/>
            </a:xfrm>
            <a:custGeom>
              <a:avLst/>
              <a:gdLst>
                <a:gd name="connsiteX0" fmla="*/ 0 w 3590223"/>
                <a:gd name="connsiteY0" fmla="*/ 1301341 h 1301341"/>
                <a:gd name="connsiteX1" fmla="*/ 452388 w 3590223"/>
                <a:gd name="connsiteY1" fmla="*/ 897080 h 1301341"/>
                <a:gd name="connsiteX2" fmla="*/ 875899 w 3590223"/>
                <a:gd name="connsiteY2" fmla="*/ 589072 h 1301341"/>
                <a:gd name="connsiteX3" fmla="*/ 1203158 w 3590223"/>
                <a:gd name="connsiteY3" fmla="*/ 396567 h 1301341"/>
                <a:gd name="connsiteX4" fmla="*/ 1559293 w 3590223"/>
                <a:gd name="connsiteY4" fmla="*/ 232937 h 1301341"/>
                <a:gd name="connsiteX5" fmla="*/ 1876927 w 3590223"/>
                <a:gd name="connsiteY5" fmla="*/ 117434 h 1301341"/>
                <a:gd name="connsiteX6" fmla="*/ 2127183 w 3590223"/>
                <a:gd name="connsiteY6" fmla="*/ 50057 h 1301341"/>
                <a:gd name="connsiteX7" fmla="*/ 2464068 w 3590223"/>
                <a:gd name="connsiteY7" fmla="*/ 1931 h 1301341"/>
                <a:gd name="connsiteX8" fmla="*/ 2752826 w 3590223"/>
                <a:gd name="connsiteY8" fmla="*/ 11556 h 1301341"/>
                <a:gd name="connsiteX9" fmla="*/ 2935706 w 3590223"/>
                <a:gd name="connsiteY9" fmla="*/ 30807 h 1301341"/>
                <a:gd name="connsiteX10" fmla="*/ 3185962 w 3590223"/>
                <a:gd name="connsiteY10" fmla="*/ 98183 h 1301341"/>
                <a:gd name="connsiteX11" fmla="*/ 3445844 w 3590223"/>
                <a:gd name="connsiteY11" fmla="*/ 252188 h 1301341"/>
                <a:gd name="connsiteX12" fmla="*/ 3590223 w 3590223"/>
                <a:gd name="connsiteY12" fmla="*/ 358066 h 130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0223" h="1301341">
                  <a:moveTo>
                    <a:pt x="0" y="1301341"/>
                  </a:moveTo>
                  <a:cubicBezTo>
                    <a:pt x="153202" y="1158566"/>
                    <a:pt x="306405" y="1015791"/>
                    <a:pt x="452388" y="897080"/>
                  </a:cubicBezTo>
                  <a:cubicBezTo>
                    <a:pt x="598371" y="778369"/>
                    <a:pt x="750771" y="672491"/>
                    <a:pt x="875899" y="589072"/>
                  </a:cubicBezTo>
                  <a:cubicBezTo>
                    <a:pt x="1001027" y="505653"/>
                    <a:pt x="1089259" y="455923"/>
                    <a:pt x="1203158" y="396567"/>
                  </a:cubicBezTo>
                  <a:cubicBezTo>
                    <a:pt x="1317057" y="337211"/>
                    <a:pt x="1446998" y="279459"/>
                    <a:pt x="1559293" y="232937"/>
                  </a:cubicBezTo>
                  <a:cubicBezTo>
                    <a:pt x="1671588" y="186415"/>
                    <a:pt x="1782279" y="147914"/>
                    <a:pt x="1876927" y="117434"/>
                  </a:cubicBezTo>
                  <a:cubicBezTo>
                    <a:pt x="1971575" y="86954"/>
                    <a:pt x="2029326" y="69307"/>
                    <a:pt x="2127183" y="50057"/>
                  </a:cubicBezTo>
                  <a:cubicBezTo>
                    <a:pt x="2225040" y="30807"/>
                    <a:pt x="2359794" y="8348"/>
                    <a:pt x="2464068" y="1931"/>
                  </a:cubicBezTo>
                  <a:cubicBezTo>
                    <a:pt x="2568342" y="-4486"/>
                    <a:pt x="2674220" y="6743"/>
                    <a:pt x="2752826" y="11556"/>
                  </a:cubicBezTo>
                  <a:cubicBezTo>
                    <a:pt x="2831432" y="16369"/>
                    <a:pt x="2863517" y="16369"/>
                    <a:pt x="2935706" y="30807"/>
                  </a:cubicBezTo>
                  <a:cubicBezTo>
                    <a:pt x="3007895" y="45245"/>
                    <a:pt x="3100939" y="61286"/>
                    <a:pt x="3185962" y="98183"/>
                  </a:cubicBezTo>
                  <a:cubicBezTo>
                    <a:pt x="3270985" y="135080"/>
                    <a:pt x="3378467" y="208874"/>
                    <a:pt x="3445844" y="252188"/>
                  </a:cubicBezTo>
                  <a:cubicBezTo>
                    <a:pt x="3513221" y="295502"/>
                    <a:pt x="3551722" y="326784"/>
                    <a:pt x="3590223" y="358066"/>
                  </a:cubicBezTo>
                </a:path>
              </a:pathLst>
            </a:cu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grpSp>
      <p:sp>
        <p:nvSpPr>
          <p:cNvPr id="6" name="TextBox 5"/>
          <p:cNvSpPr txBox="1"/>
          <p:nvPr/>
        </p:nvSpPr>
        <p:spPr>
          <a:xfrm>
            <a:off x="3819828" y="3979027"/>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FF0000"/>
                </a:solidFill>
                <a:effectLst/>
                <a:uLnTx/>
                <a:uFillTx/>
              </a:rPr>
              <a:t>48 kV</a:t>
            </a:r>
          </a:p>
        </p:txBody>
      </p:sp>
      <p:sp>
        <p:nvSpPr>
          <p:cNvPr id="7" name="TextBox 6"/>
          <p:cNvSpPr txBox="1"/>
          <p:nvPr/>
        </p:nvSpPr>
        <p:spPr>
          <a:xfrm>
            <a:off x="2641413" y="4119704"/>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FF0000"/>
                </a:solidFill>
                <a:effectLst/>
                <a:uLnTx/>
                <a:uFillTx/>
              </a:rPr>
              <a:t>34 kV</a:t>
            </a:r>
          </a:p>
        </p:txBody>
      </p:sp>
      <p:sp>
        <p:nvSpPr>
          <p:cNvPr id="8" name="TextBox 7"/>
          <p:cNvSpPr txBox="1"/>
          <p:nvPr/>
        </p:nvSpPr>
        <p:spPr>
          <a:xfrm>
            <a:off x="4489591" y="2739824"/>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3333FF"/>
                </a:solidFill>
                <a:effectLst/>
                <a:uLnTx/>
                <a:uFillTx/>
              </a:rPr>
              <a:t>40 kV</a:t>
            </a:r>
          </a:p>
        </p:txBody>
      </p:sp>
      <p:sp>
        <p:nvSpPr>
          <p:cNvPr id="9" name="TextBox 8"/>
          <p:cNvSpPr txBox="1"/>
          <p:nvPr/>
        </p:nvSpPr>
        <p:spPr>
          <a:xfrm>
            <a:off x="3845056" y="2934024"/>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3333FF"/>
                </a:solidFill>
                <a:effectLst/>
                <a:uLnTx/>
                <a:uFillTx/>
              </a:rPr>
              <a:t>38 kV</a:t>
            </a:r>
          </a:p>
        </p:txBody>
      </p:sp>
      <p:sp>
        <p:nvSpPr>
          <p:cNvPr id="10" name="TextBox 9"/>
          <p:cNvSpPr txBox="1"/>
          <p:nvPr/>
        </p:nvSpPr>
        <p:spPr>
          <a:xfrm>
            <a:off x="3426982" y="3444407"/>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3333FF"/>
                </a:solidFill>
                <a:effectLst/>
                <a:uLnTx/>
                <a:uFillTx/>
              </a:rPr>
              <a:t>36 kV</a:t>
            </a:r>
          </a:p>
        </p:txBody>
      </p:sp>
      <p:sp>
        <p:nvSpPr>
          <p:cNvPr id="11" name="TextBox 10"/>
          <p:cNvSpPr txBox="1"/>
          <p:nvPr/>
        </p:nvSpPr>
        <p:spPr>
          <a:xfrm>
            <a:off x="3045386" y="3947433"/>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3333FF"/>
                </a:solidFill>
                <a:effectLst/>
                <a:uLnTx/>
                <a:uFillTx/>
              </a:rPr>
              <a:t>34 kV</a:t>
            </a:r>
          </a:p>
        </p:txBody>
      </p:sp>
      <p:sp>
        <p:nvSpPr>
          <p:cNvPr id="12" name="TextBox 11"/>
          <p:cNvSpPr txBox="1"/>
          <p:nvPr/>
        </p:nvSpPr>
        <p:spPr>
          <a:xfrm>
            <a:off x="5042973" y="2879794"/>
            <a:ext cx="513282" cy="2628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8" b="1" i="0" u="none" strike="noStrike" kern="0" cap="none" spc="0" normalizeH="0" baseline="0" noProof="0" dirty="0">
                <a:ln>
                  <a:noFill/>
                </a:ln>
                <a:solidFill>
                  <a:srgbClr val="3333FF"/>
                </a:solidFill>
                <a:effectLst/>
                <a:uLnTx/>
                <a:uFillTx/>
              </a:rPr>
              <a:t>42 kV</a:t>
            </a:r>
          </a:p>
        </p:txBody>
      </p:sp>
      <p:sp>
        <p:nvSpPr>
          <p:cNvPr id="13" name="Oval 12"/>
          <p:cNvSpPr/>
          <p:nvPr/>
        </p:nvSpPr>
        <p:spPr>
          <a:xfrm>
            <a:off x="4673339" y="3007640"/>
            <a:ext cx="132938" cy="12141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14" name="TextBox 13"/>
          <p:cNvSpPr txBox="1"/>
          <p:nvPr/>
        </p:nvSpPr>
        <p:spPr>
          <a:xfrm>
            <a:off x="1949642" y="6270141"/>
            <a:ext cx="3753528" cy="60388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62" b="0" i="0" u="none" strike="noStrike" kern="0" cap="none" spc="0" normalizeH="0" baseline="0" noProof="0" dirty="0">
                <a:ln>
                  <a:noFill/>
                </a:ln>
                <a:solidFill>
                  <a:srgbClr val="0C377B"/>
                </a:solidFill>
                <a:effectLst/>
                <a:uLnTx/>
                <a:uFillTx/>
              </a:rPr>
              <a:t>Dotted lines – only changing P drive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62" b="0" i="0" u="none" strike="noStrike" kern="0" cap="none" spc="0" normalizeH="0" baseline="0" noProof="0" dirty="0">
                <a:ln>
                  <a:noFill/>
                </a:ln>
                <a:solidFill>
                  <a:srgbClr val="0C377B"/>
                </a:solidFill>
                <a:effectLst/>
                <a:uLnTx/>
                <a:uFillTx/>
              </a:rPr>
              <a:t>Solid lines – changing P drive and Voltage</a:t>
            </a:r>
          </a:p>
        </p:txBody>
      </p:sp>
      <p:sp>
        <p:nvSpPr>
          <p:cNvPr id="15" name="Oval 14"/>
          <p:cNvSpPr/>
          <p:nvPr/>
        </p:nvSpPr>
        <p:spPr>
          <a:xfrm>
            <a:off x="4003576" y="4186843"/>
            <a:ext cx="132938" cy="1214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16" name="Oval 15"/>
          <p:cNvSpPr/>
          <p:nvPr/>
        </p:nvSpPr>
        <p:spPr>
          <a:xfrm>
            <a:off x="2758692" y="4375395"/>
            <a:ext cx="132938" cy="1214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17" name="Oval 16"/>
          <p:cNvSpPr/>
          <p:nvPr/>
        </p:nvSpPr>
        <p:spPr>
          <a:xfrm>
            <a:off x="4130570" y="3255855"/>
            <a:ext cx="132938" cy="12141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18" name="Oval 17"/>
          <p:cNvSpPr/>
          <p:nvPr/>
        </p:nvSpPr>
        <p:spPr>
          <a:xfrm>
            <a:off x="3677198" y="3693338"/>
            <a:ext cx="132938" cy="12141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19" name="Oval 18"/>
          <p:cNvSpPr/>
          <p:nvPr/>
        </p:nvSpPr>
        <p:spPr>
          <a:xfrm>
            <a:off x="3229134" y="4203124"/>
            <a:ext cx="132938" cy="12141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20" name="Oval 19"/>
          <p:cNvSpPr/>
          <p:nvPr/>
        </p:nvSpPr>
        <p:spPr>
          <a:xfrm>
            <a:off x="4995382" y="3129052"/>
            <a:ext cx="132938" cy="12141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sp>
        <p:nvSpPr>
          <p:cNvPr id="21" name="TextBox 20"/>
          <p:cNvSpPr txBox="1"/>
          <p:nvPr/>
        </p:nvSpPr>
        <p:spPr>
          <a:xfrm>
            <a:off x="3141846" y="5790894"/>
            <a:ext cx="1214884" cy="3481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62" b="0" i="0" u="none" strike="noStrike" kern="0" cap="none" spc="0" normalizeH="0" baseline="0" noProof="0" dirty="0">
                <a:ln>
                  <a:noFill/>
                </a:ln>
                <a:solidFill>
                  <a:srgbClr val="0C377B"/>
                </a:solidFill>
                <a:effectLst/>
                <a:uLnTx/>
                <a:uFillTx/>
                <a:latin typeface="Times New Roman" panose="02020603050405020304" pitchFamily="18" charset="0"/>
                <a:cs typeface="Times New Roman" panose="02020603050405020304" pitchFamily="18" charset="0"/>
              </a:rPr>
              <a:t>Power, MW</a:t>
            </a:r>
          </a:p>
        </p:txBody>
      </p:sp>
      <p:sp>
        <p:nvSpPr>
          <p:cNvPr id="22" name="TextBox 21"/>
          <p:cNvSpPr txBox="1"/>
          <p:nvPr/>
        </p:nvSpPr>
        <p:spPr>
          <a:xfrm rot="16200000">
            <a:off x="580679" y="3775822"/>
            <a:ext cx="1335558" cy="3481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62" b="0" i="0" u="none" strike="noStrike" kern="0" cap="none" spc="0" normalizeH="0" baseline="0" noProof="0" dirty="0">
                <a:ln>
                  <a:noFill/>
                </a:ln>
                <a:solidFill>
                  <a:srgbClr val="0C377B"/>
                </a:solidFill>
                <a:effectLst/>
                <a:uLnTx/>
                <a:uFillTx/>
                <a:latin typeface="Times New Roman" panose="02020603050405020304" pitchFamily="18" charset="0"/>
                <a:cs typeface="Times New Roman" panose="02020603050405020304" pitchFamily="18" charset="0"/>
              </a:rPr>
              <a:t>Efficiency, %</a:t>
            </a:r>
          </a:p>
        </p:txBody>
      </p:sp>
      <p:sp>
        <p:nvSpPr>
          <p:cNvPr id="23" name="Freeform 22"/>
          <p:cNvSpPr/>
          <p:nvPr/>
        </p:nvSpPr>
        <p:spPr>
          <a:xfrm>
            <a:off x="3299148" y="3057686"/>
            <a:ext cx="1821396" cy="1210686"/>
          </a:xfrm>
          <a:custGeom>
            <a:avLst/>
            <a:gdLst>
              <a:gd name="connsiteX0" fmla="*/ 0 w 1973179"/>
              <a:gd name="connsiteY0" fmla="*/ 1311577 h 1311577"/>
              <a:gd name="connsiteX1" fmla="*/ 471638 w 1973179"/>
              <a:gd name="connsiteY1" fmla="*/ 772562 h 1311577"/>
              <a:gd name="connsiteX2" fmla="*/ 962526 w 1973179"/>
              <a:gd name="connsiteY2" fmla="*/ 281674 h 1311577"/>
              <a:gd name="connsiteX3" fmla="*/ 1318661 w 1973179"/>
              <a:gd name="connsiteY3" fmla="*/ 50667 h 1311577"/>
              <a:gd name="connsiteX4" fmla="*/ 1434164 w 1973179"/>
              <a:gd name="connsiteY4" fmla="*/ 12166 h 1311577"/>
              <a:gd name="connsiteX5" fmla="*/ 1520791 w 1973179"/>
              <a:gd name="connsiteY5" fmla="*/ 2541 h 1311577"/>
              <a:gd name="connsiteX6" fmla="*/ 1626669 w 1973179"/>
              <a:gd name="connsiteY6" fmla="*/ 2541 h 1311577"/>
              <a:gd name="connsiteX7" fmla="*/ 1732547 w 1973179"/>
              <a:gd name="connsiteY7" fmla="*/ 31417 h 1311577"/>
              <a:gd name="connsiteX8" fmla="*/ 1973179 w 1973179"/>
              <a:gd name="connsiteY8" fmla="*/ 166170 h 131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179" h="1311577">
                <a:moveTo>
                  <a:pt x="0" y="1311577"/>
                </a:moveTo>
                <a:cubicBezTo>
                  <a:pt x="155608" y="1127894"/>
                  <a:pt x="311217" y="944212"/>
                  <a:pt x="471638" y="772562"/>
                </a:cubicBezTo>
                <a:cubicBezTo>
                  <a:pt x="632059" y="600911"/>
                  <a:pt x="821356" y="401990"/>
                  <a:pt x="962526" y="281674"/>
                </a:cubicBezTo>
                <a:cubicBezTo>
                  <a:pt x="1103696" y="161358"/>
                  <a:pt x="1240055" y="95585"/>
                  <a:pt x="1318661" y="50667"/>
                </a:cubicBezTo>
                <a:cubicBezTo>
                  <a:pt x="1397267" y="5749"/>
                  <a:pt x="1400476" y="20187"/>
                  <a:pt x="1434164" y="12166"/>
                </a:cubicBezTo>
                <a:cubicBezTo>
                  <a:pt x="1467852" y="4145"/>
                  <a:pt x="1488707" y="4145"/>
                  <a:pt x="1520791" y="2541"/>
                </a:cubicBezTo>
                <a:cubicBezTo>
                  <a:pt x="1552875" y="937"/>
                  <a:pt x="1591376" y="-2272"/>
                  <a:pt x="1626669" y="2541"/>
                </a:cubicBezTo>
                <a:cubicBezTo>
                  <a:pt x="1661962" y="7354"/>
                  <a:pt x="1674795" y="4146"/>
                  <a:pt x="1732547" y="31417"/>
                </a:cubicBezTo>
                <a:cubicBezTo>
                  <a:pt x="1790299" y="58688"/>
                  <a:pt x="1881739" y="112429"/>
                  <a:pt x="1973179" y="16617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grpSp>
        <p:nvGrpSpPr>
          <p:cNvPr id="24" name="Group 23"/>
          <p:cNvGrpSpPr/>
          <p:nvPr/>
        </p:nvGrpSpPr>
        <p:grpSpPr>
          <a:xfrm>
            <a:off x="1669194" y="5155742"/>
            <a:ext cx="972219" cy="405639"/>
            <a:chOff x="7378969" y="4221088"/>
            <a:chExt cx="1053237" cy="439442"/>
          </a:xfrm>
        </p:grpSpPr>
        <p:pic>
          <p:nvPicPr>
            <p:cNvPr id="25" name="Picture 24" descr="thales_couleur_blanc_l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969" y="4454224"/>
              <a:ext cx="1053237" cy="20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MPPLogoColor"/>
            <p:cNvPicPr>
              <a:picLocks noChangeAspect="1" noChangeArrowheads="1"/>
            </p:cNvPicPr>
            <p:nvPr/>
          </p:nvPicPr>
          <p:blipFill>
            <a:blip r:embed="rId5" cstate="print">
              <a:extLst>
                <a:ext uri="{28A0092B-C50C-407E-A947-70E740481C1C}">
                  <a14:useLocalDpi xmlns:a14="http://schemas.microsoft.com/office/drawing/2010/main" val="0"/>
                </a:ext>
              </a:extLst>
            </a:blip>
            <a:srcRect b="37437"/>
            <a:stretch>
              <a:fillRect/>
            </a:stretch>
          </p:blipFill>
          <p:spPr bwMode="auto">
            <a:xfrm>
              <a:off x="7611063" y="4260176"/>
              <a:ext cx="589047" cy="13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7378969" y="4221088"/>
              <a:ext cx="1053237" cy="439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62" b="0" i="0" u="none" strike="noStrike" kern="0" cap="none" spc="0" normalizeH="0" baseline="0" noProof="0">
                <a:ln>
                  <a:noFill/>
                </a:ln>
                <a:solidFill>
                  <a:srgbClr val="FFFFFF"/>
                </a:solidFill>
                <a:effectLst/>
                <a:uLnTx/>
                <a:uFillTx/>
              </a:endParaRPr>
            </a:p>
          </p:txBody>
        </p:sp>
      </p:grpSp>
      <p:sp>
        <p:nvSpPr>
          <p:cNvPr id="28" name="Rectangle 27"/>
          <p:cNvSpPr/>
          <p:nvPr/>
        </p:nvSpPr>
        <p:spPr>
          <a:xfrm>
            <a:off x="4947846" y="2441141"/>
            <a:ext cx="993910" cy="348109"/>
          </a:xfrm>
          <a:prstGeom prst="rect">
            <a:avLst/>
          </a:prstGeom>
          <a:ln w="28575">
            <a:solidFill>
              <a:srgbClr val="3333FF"/>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62" b="0" i="0" u="none" strike="noStrike" kern="0" cap="none" spc="0" normalizeH="0" baseline="0" noProof="0" dirty="0">
                <a:ln>
                  <a:noFill/>
                </a:ln>
                <a:solidFill>
                  <a:srgbClr val="0C377B"/>
                </a:solidFill>
                <a:effectLst/>
                <a:uLnTx/>
                <a:uFillTx/>
              </a:rPr>
              <a:t>HEKCW</a:t>
            </a:r>
          </a:p>
        </p:txBody>
      </p:sp>
      <p:cxnSp>
        <p:nvCxnSpPr>
          <p:cNvPr id="29" name="Straight Connector 28"/>
          <p:cNvCxnSpPr/>
          <p:nvPr/>
        </p:nvCxnSpPr>
        <p:spPr>
          <a:xfrm flipH="1">
            <a:off x="3391294" y="3060031"/>
            <a:ext cx="1340882" cy="2570535"/>
          </a:xfrm>
          <a:prstGeom prst="line">
            <a:avLst/>
          </a:prstGeom>
          <a:ln>
            <a:solidFill>
              <a:srgbClr val="3333FF"/>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493" y="1672941"/>
            <a:ext cx="904209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C377B"/>
                </a:solidFill>
                <a:effectLst/>
                <a:uLnTx/>
                <a:uFillTx/>
              </a:rPr>
              <a:t>comparing simulated performances of </a:t>
            </a:r>
            <a:r>
              <a:rPr kumimoji="0" lang="en-GB" sz="2400" b="0" i="0" u="none" strike="noStrike" kern="0" cap="none" spc="0" normalizeH="0" baseline="0" noProof="0" dirty="0">
                <a:ln>
                  <a:noFill/>
                </a:ln>
                <a:solidFill>
                  <a:srgbClr val="FF0000"/>
                </a:solidFill>
                <a:effectLst/>
                <a:uLnTx/>
                <a:uFillTx/>
              </a:rPr>
              <a:t>MBIOT</a:t>
            </a:r>
            <a:r>
              <a:rPr kumimoji="0" lang="en-GB" sz="2400" b="0" i="0" u="none" strike="noStrike" kern="0" cap="none" spc="0" normalizeH="0" baseline="0" noProof="0" dirty="0">
                <a:ln>
                  <a:noFill/>
                </a:ln>
                <a:solidFill>
                  <a:srgbClr val="0C377B"/>
                </a:solidFill>
                <a:effectLst/>
                <a:uLnTx/>
                <a:uFillTx/>
              </a:rPr>
              <a:t> and </a:t>
            </a:r>
            <a:r>
              <a:rPr kumimoji="0" lang="en-GB" sz="2400" b="0" i="0" u="none" strike="noStrike" kern="0" cap="none" spc="0" normalizeH="0" baseline="0" noProof="0" dirty="0">
                <a:ln>
                  <a:noFill/>
                </a:ln>
                <a:solidFill>
                  <a:srgbClr val="3333FF"/>
                </a:solidFill>
                <a:effectLst/>
                <a:uLnTx/>
                <a:uFillTx/>
              </a:rPr>
              <a:t>HEKCW MBK </a:t>
            </a:r>
          </a:p>
        </p:txBody>
      </p:sp>
      <p:sp>
        <p:nvSpPr>
          <p:cNvPr id="31" name="Rectangle 2"/>
          <p:cNvSpPr>
            <a:spLocks noChangeArrowheads="1"/>
          </p:cNvSpPr>
          <p:nvPr/>
        </p:nvSpPr>
        <p:spPr bwMode="auto">
          <a:xfrm>
            <a:off x="0" y="0"/>
            <a:ext cx="9324975" cy="144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4400" b="0" i="0" u="none" strike="noStrike" kern="0" cap="none" spc="0" normalizeH="0" baseline="0" noProof="0" dirty="0">
                <a:ln>
                  <a:noFill/>
                </a:ln>
                <a:solidFill>
                  <a:srgbClr val="FFFF00"/>
                </a:solidFill>
                <a:effectLst/>
                <a:uLnTx/>
                <a:uFillTx/>
                <a:latin typeface="Arial" panose="020B0604020202020204" pitchFamily="34" charset="0"/>
              </a:rPr>
              <a:t>after 80 years a breakthrough in klystron efficiency!</a:t>
            </a:r>
          </a:p>
        </p:txBody>
      </p:sp>
      <p:sp>
        <p:nvSpPr>
          <p:cNvPr id="32" name="TextBox 31"/>
          <p:cNvSpPr txBox="1"/>
          <p:nvPr/>
        </p:nvSpPr>
        <p:spPr>
          <a:xfrm>
            <a:off x="6444208" y="2626264"/>
            <a:ext cx="1808508" cy="461665"/>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C377B"/>
                </a:solidFill>
                <a:effectLst/>
                <a:uLnTx/>
                <a:uFillTx/>
              </a:rPr>
              <a:t>I. </a:t>
            </a:r>
            <a:r>
              <a:rPr kumimoji="0" lang="en-GB" sz="2400" b="0" i="0" u="none" strike="noStrike" kern="0" cap="none" spc="0" normalizeH="0" baseline="0" noProof="0" dirty="0" err="1">
                <a:ln>
                  <a:noFill/>
                </a:ln>
                <a:solidFill>
                  <a:srgbClr val="0C377B"/>
                </a:solidFill>
                <a:effectLst/>
                <a:uLnTx/>
                <a:uFillTx/>
              </a:rPr>
              <a:t>Syratchev</a:t>
            </a:r>
            <a:endParaRPr kumimoji="0" lang="en-GB" sz="2400" b="0" i="0" u="none" strike="noStrike" kern="0" cap="none" spc="0" normalizeH="0" baseline="0" noProof="0" dirty="0">
              <a:ln>
                <a:noFill/>
              </a:ln>
              <a:solidFill>
                <a:srgbClr val="0C377B"/>
              </a:solidFill>
              <a:effectLst/>
              <a:uLnTx/>
              <a:uFillTx/>
            </a:endParaRPr>
          </a:p>
        </p:txBody>
      </p:sp>
      <p:sp>
        <p:nvSpPr>
          <p:cNvPr id="34" name="Rectangle 33"/>
          <p:cNvSpPr/>
          <p:nvPr/>
        </p:nvSpPr>
        <p:spPr>
          <a:xfrm>
            <a:off x="5941756" y="3575821"/>
            <a:ext cx="3165827" cy="267765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C377B"/>
                </a:solidFill>
                <a:effectLst/>
                <a:uLnTx/>
                <a:uFillTx/>
              </a:rPr>
              <a:t>A 40-beam prototype “BAC” klystron has been built and successfully tested at VDBT, Moscow, this year! </a:t>
            </a:r>
            <a:br>
              <a:rPr kumimoji="0" lang="en-GB" sz="2400" b="0" i="0" u="none" strike="noStrike" kern="0" cap="none" spc="0" normalizeH="0" baseline="0" noProof="0" dirty="0">
                <a:ln>
                  <a:noFill/>
                </a:ln>
                <a:solidFill>
                  <a:srgbClr val="0C377B"/>
                </a:solidFill>
                <a:effectLst/>
                <a:uLnTx/>
                <a:uFillTx/>
              </a:rPr>
            </a:br>
            <a:endParaRPr kumimoji="0" lang="en-GB" sz="2400" b="0" i="0" u="none" strike="noStrike" kern="0" cap="none" spc="0" normalizeH="0" baseline="0" noProof="0" dirty="0">
              <a:ln>
                <a:noFill/>
              </a:ln>
              <a:solidFill>
                <a:srgbClr val="0C377B"/>
              </a:solidFill>
              <a:effectLst/>
              <a:uLnTx/>
              <a:uFillTx/>
            </a:endParaRPr>
          </a:p>
        </p:txBody>
      </p:sp>
      <p:sp>
        <p:nvSpPr>
          <p:cNvPr id="35" name="TextBox 34"/>
          <p:cNvSpPr txBox="1"/>
          <p:nvPr/>
        </p:nvSpPr>
        <p:spPr>
          <a:xfrm>
            <a:off x="2108505" y="2641876"/>
            <a:ext cx="108715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00FF"/>
                </a:solidFill>
                <a:effectLst/>
                <a:uLnTx/>
                <a:uFillTx/>
                <a:latin typeface="Symbol" panose="05050102010706020507" pitchFamily="18" charset="2"/>
              </a:rPr>
              <a:t>h</a:t>
            </a:r>
            <a:r>
              <a:rPr kumimoji="0" lang="en-GB" sz="2000" b="0" i="0" u="none" strike="noStrike" kern="0" cap="none" spc="0" normalizeH="0" baseline="0" noProof="0" dirty="0">
                <a:ln>
                  <a:noFill/>
                </a:ln>
                <a:solidFill>
                  <a:srgbClr val="0000FF"/>
                </a:solidFill>
                <a:effectLst/>
                <a:uLnTx/>
                <a:uFillTx/>
              </a:rPr>
              <a:t>=90%!</a:t>
            </a:r>
          </a:p>
        </p:txBody>
      </p:sp>
    </p:spTree>
    <p:extLst>
      <p:ext uri="{BB962C8B-B14F-4D97-AF65-F5344CB8AC3E}">
        <p14:creationId xmlns:p14="http://schemas.microsoft.com/office/powerpoint/2010/main" val="4182009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3" name="Footer Placeholder 2"/>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4" name="Slide Number Placeholder 3"/>
          <p:cNvSpPr>
            <a:spLocks noGrp="1"/>
          </p:cNvSpPr>
          <p:nvPr>
            <p:ph type="sldNum" sz="quarter" idx="12"/>
          </p:nvPr>
        </p:nvSpPr>
        <p:spPr/>
        <p:txBody>
          <a:bodyPr/>
          <a:lstStyle/>
          <a:p>
            <a:fld id="{FCF376E8-7192-4F0B-9B89-E5C2A811C883}" type="slidenum">
              <a:rPr lang="zh-CN" altLang="en-US" smtClean="0">
                <a:solidFill>
                  <a:prstClr val="black"/>
                </a:solidFill>
              </a:rPr>
              <a:pPr/>
              <a:t>37</a:t>
            </a:fld>
            <a:endParaRPr lang="zh-CN" altLang="en-US">
              <a:solidFill>
                <a:prstClr val="black"/>
              </a:solidFill>
            </a:endParaRPr>
          </a:p>
        </p:txBody>
      </p:sp>
      <p:pic>
        <p:nvPicPr>
          <p:cNvPr id="5" name="Picture 4"/>
          <p:cNvPicPr>
            <a:picLocks noChangeAspect="1"/>
          </p:cNvPicPr>
          <p:nvPr/>
        </p:nvPicPr>
        <p:blipFill>
          <a:blip r:embed="rId2"/>
          <a:stretch>
            <a:fillRect/>
          </a:stretch>
        </p:blipFill>
        <p:spPr>
          <a:xfrm>
            <a:off x="83447" y="60494"/>
            <a:ext cx="8908153" cy="6676301"/>
          </a:xfrm>
          <a:prstGeom prst="rect">
            <a:avLst/>
          </a:prstGeom>
        </p:spPr>
      </p:pic>
      <p:sp>
        <p:nvSpPr>
          <p:cNvPr id="6" name="TextBox 5"/>
          <p:cNvSpPr txBox="1"/>
          <p:nvPr/>
        </p:nvSpPr>
        <p:spPr>
          <a:xfrm>
            <a:off x="7543800" y="60494"/>
            <a:ext cx="1447800"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Constable</a:t>
            </a:r>
          </a:p>
        </p:txBody>
      </p:sp>
      <p:sp>
        <p:nvSpPr>
          <p:cNvPr id="7" name="Oval 6"/>
          <p:cNvSpPr/>
          <p:nvPr/>
        </p:nvSpPr>
        <p:spPr>
          <a:xfrm>
            <a:off x="3200400" y="2590800"/>
            <a:ext cx="2743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543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a:xfrm>
            <a:off x="6553200" y="6376243"/>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ACAA283-4BAE-4353-A918-5C29C83C23A8}"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GB" sz="1800" b="0" i="0" u="none" strike="noStrike" kern="0" cap="none" spc="0" normalizeH="0" baseline="0" noProof="0">
              <a:ln>
                <a:noFill/>
              </a:ln>
              <a:solidFill>
                <a:sysClr val="windowText" lastClr="000000"/>
              </a:solidFill>
              <a:effectLst/>
              <a:uLnTx/>
              <a:uFillTx/>
            </a:endParaRPr>
          </a:p>
        </p:txBody>
      </p:sp>
      <p:sp>
        <p:nvSpPr>
          <p:cNvPr id="4" name="タイトル 3"/>
          <p:cNvSpPr>
            <a:spLocks noGrp="1"/>
          </p:cNvSpPr>
          <p:nvPr>
            <p:ph type="title" idx="4294967295"/>
          </p:nvPr>
        </p:nvSpPr>
        <p:spPr>
          <a:xfrm>
            <a:off x="457200" y="0"/>
            <a:ext cx="8229600" cy="1143000"/>
          </a:xfrm>
        </p:spPr>
        <p:txBody>
          <a:bodyPr>
            <a:normAutofit/>
          </a:bodyPr>
          <a:lstStyle/>
          <a:p>
            <a:r>
              <a:rPr lang="en-US" sz="2400" u="sng" dirty="0">
                <a:solidFill>
                  <a:srgbClr val="FF0000"/>
                </a:solidFill>
              </a:rPr>
              <a:t>How to apply </a:t>
            </a:r>
            <a:r>
              <a:rPr lang="en-GB" sz="2400" u="sng" dirty="0">
                <a:solidFill>
                  <a:srgbClr val="FF0000"/>
                </a:solidFill>
              </a:rPr>
              <a:t>CPD</a:t>
            </a:r>
            <a:r>
              <a:rPr lang="ja-JP" altLang="en-US" sz="2400" u="sng" dirty="0">
                <a:solidFill>
                  <a:srgbClr val="FF0000"/>
                </a:solidFill>
              </a:rPr>
              <a:t> </a:t>
            </a:r>
            <a:r>
              <a:rPr lang="en-US" altLang="ja-JP" sz="2400" u="sng" dirty="0">
                <a:solidFill>
                  <a:srgbClr val="FF0000"/>
                </a:solidFill>
              </a:rPr>
              <a:t>method to klystron</a:t>
            </a:r>
            <a:endParaRPr lang="en-GB" sz="2400" u="sng" dirty="0">
              <a:solidFill>
                <a:srgbClr val="FF0000"/>
              </a:solidFill>
            </a:endParaRPr>
          </a:p>
        </p:txBody>
      </p:sp>
      <p:sp>
        <p:nvSpPr>
          <p:cNvPr id="5" name="正方形/長方形 4"/>
          <p:cNvSpPr/>
          <p:nvPr/>
        </p:nvSpPr>
        <p:spPr>
          <a:xfrm>
            <a:off x="4788024" y="1772816"/>
            <a:ext cx="3672408" cy="482453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 name="正方形/長方形 5"/>
          <p:cNvSpPr/>
          <p:nvPr/>
        </p:nvSpPr>
        <p:spPr>
          <a:xfrm>
            <a:off x="395536" y="1772816"/>
            <a:ext cx="3600400" cy="482453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7" name="Picture 2"/>
          <p:cNvPicPr>
            <a:picLocks noChangeAspect="1" noChangeArrowheads="1"/>
          </p:cNvPicPr>
          <p:nvPr/>
        </p:nvPicPr>
        <p:blipFill>
          <a:blip r:embed="rId3" cstate="print"/>
          <a:srcRect/>
          <a:stretch>
            <a:fillRect/>
          </a:stretch>
        </p:blipFill>
        <p:spPr bwMode="auto">
          <a:xfrm>
            <a:off x="611560" y="2204864"/>
            <a:ext cx="3149663" cy="425361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076056" y="2242738"/>
            <a:ext cx="3096344" cy="4237375"/>
          </a:xfrm>
          <a:prstGeom prst="rect">
            <a:avLst/>
          </a:prstGeom>
          <a:noFill/>
          <a:ln w="9525">
            <a:noFill/>
            <a:miter lim="800000"/>
            <a:headEnd/>
            <a:tailEnd/>
          </a:ln>
        </p:spPr>
      </p:pic>
      <p:sp>
        <p:nvSpPr>
          <p:cNvPr id="9" name="テキスト ボックス 8"/>
          <p:cNvSpPr txBox="1"/>
          <p:nvPr/>
        </p:nvSpPr>
        <p:spPr>
          <a:xfrm>
            <a:off x="323528" y="1054477"/>
            <a:ext cx="849694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rPr>
              <a:t>*An insulator needs to insert between the body and the collector to isolate the collector from body.  </a:t>
            </a:r>
          </a:p>
        </p:txBody>
      </p:sp>
      <p:sp>
        <p:nvSpPr>
          <p:cNvPr id="10" name="テキスト ボックス 9"/>
          <p:cNvSpPr txBox="1"/>
          <p:nvPr/>
        </p:nvSpPr>
        <p:spPr>
          <a:xfrm>
            <a:off x="539552" y="1835532"/>
            <a:ext cx="3312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rPr>
              <a:t>Conventional</a:t>
            </a:r>
          </a:p>
        </p:txBody>
      </p:sp>
      <p:sp>
        <p:nvSpPr>
          <p:cNvPr id="11" name="テキスト ボックス 10"/>
          <p:cNvSpPr txBox="1"/>
          <p:nvPr/>
        </p:nvSpPr>
        <p:spPr>
          <a:xfrm>
            <a:off x="4644008" y="1772816"/>
            <a:ext cx="381642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Schematic diagram of one for CPD</a:t>
            </a:r>
            <a:endParaRPr kumimoji="0" lang="en-GB" sz="1800" b="0" i="0" u="none" strike="noStrike" kern="0" cap="none" spc="0" normalizeH="0" baseline="0" noProof="0" dirty="0">
              <a:ln>
                <a:noFill/>
              </a:ln>
              <a:solidFill>
                <a:sysClr val="windowText" lastClr="000000"/>
              </a:solidFill>
              <a:effectLst/>
              <a:uLnTx/>
              <a:uFillTx/>
            </a:endParaRPr>
          </a:p>
        </p:txBody>
      </p:sp>
      <p:sp>
        <p:nvSpPr>
          <p:cNvPr id="12" name="テキスト ボックス 11"/>
          <p:cNvSpPr txBox="1"/>
          <p:nvPr/>
        </p:nvSpPr>
        <p:spPr>
          <a:xfrm>
            <a:off x="4139952" y="2420888"/>
            <a:ext cx="151216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Isolate a collector from body to apply high-voltage for energy recovery.</a:t>
            </a:r>
            <a:endParaRPr kumimoji="0" lang="en-GB" sz="1200" b="1" i="0" u="none" strike="noStrike" kern="0" cap="none" spc="0" normalizeH="0" baseline="0" noProof="0" dirty="0">
              <a:ln>
                <a:noFill/>
              </a:ln>
              <a:solidFill>
                <a:sysClr val="windowText" lastClr="000000"/>
              </a:solidFill>
              <a:effectLst/>
              <a:uLnTx/>
              <a:uFillTx/>
            </a:endParaRPr>
          </a:p>
        </p:txBody>
      </p:sp>
      <p:cxnSp>
        <p:nvCxnSpPr>
          <p:cNvPr id="14" name="直線矢印コネクタ 13"/>
          <p:cNvCxnSpPr>
            <a:stCxn id="12" idx="3"/>
          </p:cNvCxnSpPr>
          <p:nvPr/>
        </p:nvCxnSpPr>
        <p:spPr>
          <a:xfrm>
            <a:off x="5652120" y="2836387"/>
            <a:ext cx="792088" cy="3313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139952" y="5661248"/>
            <a:ext cx="1296144" cy="2880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Body is a ground.</a:t>
            </a:r>
            <a:endParaRPr kumimoji="0" lang="en-GB" sz="1200" b="1" i="0" u="none" strike="noStrike" kern="0" cap="none" spc="0" normalizeH="0" baseline="0" noProof="0" dirty="0">
              <a:ln>
                <a:noFill/>
              </a:ln>
              <a:solidFill>
                <a:sysClr val="windowText" lastClr="000000"/>
              </a:solidFill>
              <a:effectLst/>
              <a:uLnTx/>
              <a:uFillTx/>
            </a:endParaRPr>
          </a:p>
        </p:txBody>
      </p:sp>
      <p:cxnSp>
        <p:nvCxnSpPr>
          <p:cNvPr id="17" name="直線矢印コネクタ 16"/>
          <p:cNvCxnSpPr>
            <a:stCxn id="16" idx="3"/>
          </p:cNvCxnSpPr>
          <p:nvPr/>
        </p:nvCxnSpPr>
        <p:spPr>
          <a:xfrm flipV="1">
            <a:off x="5436096" y="4365104"/>
            <a:ext cx="1512168" cy="144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516216" y="2348880"/>
            <a:ext cx="262778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High-voltage applies to Collector-body</a:t>
            </a:r>
            <a:endParaRPr kumimoji="0" lang="en-GB" sz="1200" b="1" i="0" u="none" strike="noStrike" kern="0" cap="none" spc="0" normalizeH="0" baseline="0" noProof="0" dirty="0">
              <a:ln>
                <a:noFill/>
              </a:ln>
              <a:solidFill>
                <a:sysClr val="windowText" lastClr="000000"/>
              </a:solidFill>
              <a:effectLst/>
              <a:uLnTx/>
              <a:uFillTx/>
            </a:endParaRPr>
          </a:p>
        </p:txBody>
      </p:sp>
      <p:cxnSp>
        <p:nvCxnSpPr>
          <p:cNvPr id="21" name="直線矢印コネクタ 20"/>
          <p:cNvCxnSpPr/>
          <p:nvPr/>
        </p:nvCxnSpPr>
        <p:spPr>
          <a:xfrm flipH="1">
            <a:off x="7596336" y="2636912"/>
            <a:ext cx="504056" cy="10801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267744" y="2204864"/>
            <a:ext cx="1008112" cy="2880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Collector</a:t>
            </a:r>
            <a:endParaRPr kumimoji="0" lang="en-GB" sz="1200" b="1" i="0" u="none" strike="noStrike" kern="0" cap="none" spc="0" normalizeH="0" baseline="0" noProof="0" dirty="0">
              <a:ln>
                <a:noFill/>
              </a:ln>
              <a:solidFill>
                <a:sysClr val="windowText" lastClr="000000"/>
              </a:solidFill>
              <a:effectLst/>
              <a:uLnTx/>
              <a:uFillTx/>
            </a:endParaRPr>
          </a:p>
        </p:txBody>
      </p:sp>
      <p:sp>
        <p:nvSpPr>
          <p:cNvPr id="18" name="円/楕円 17"/>
          <p:cNvSpPr/>
          <p:nvPr/>
        </p:nvSpPr>
        <p:spPr>
          <a:xfrm>
            <a:off x="1907704" y="2708920"/>
            <a:ext cx="216024" cy="216024"/>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2" name="テキスト ボックス 21"/>
          <p:cNvSpPr txBox="1"/>
          <p:nvPr/>
        </p:nvSpPr>
        <p:spPr>
          <a:xfrm>
            <a:off x="3131840" y="4653136"/>
            <a:ext cx="432048" cy="2880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err="1">
                <a:ln>
                  <a:noFill/>
                </a:ln>
                <a:solidFill>
                  <a:sysClr val="windowText" lastClr="000000"/>
                </a:solidFill>
                <a:effectLst/>
                <a:uLnTx/>
                <a:uFillTx/>
              </a:rPr>
              <a:t>Vk</a:t>
            </a:r>
            <a:r>
              <a:rPr kumimoji="0" lang="en-US" altLang="ja-JP" sz="1200" b="1" i="0" u="none" strike="noStrike" kern="0" cap="none" spc="0" normalizeH="0" baseline="0" noProof="0" dirty="0">
                <a:ln>
                  <a:noFill/>
                </a:ln>
                <a:solidFill>
                  <a:sysClr val="windowText" lastClr="000000"/>
                </a:solidFill>
                <a:effectLst/>
                <a:uLnTx/>
                <a:uFillTx/>
              </a:rPr>
              <a:t> </a:t>
            </a:r>
            <a:endParaRPr kumimoji="0" lang="en-GB" sz="1200" b="1" i="0" u="none" strike="noStrike" kern="0" cap="none" spc="0" normalizeH="0" baseline="0" noProof="0" dirty="0">
              <a:ln>
                <a:noFill/>
              </a:ln>
              <a:solidFill>
                <a:sysClr val="windowText" lastClr="000000"/>
              </a:solidFill>
              <a:effectLst/>
              <a:uLnTx/>
              <a:uFillTx/>
            </a:endParaRPr>
          </a:p>
        </p:txBody>
      </p:sp>
      <p:sp>
        <p:nvSpPr>
          <p:cNvPr id="23" name="テキスト ボックス 22"/>
          <p:cNvSpPr txBox="1"/>
          <p:nvPr/>
        </p:nvSpPr>
        <p:spPr>
          <a:xfrm>
            <a:off x="467544" y="4509120"/>
            <a:ext cx="72008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RF out </a:t>
            </a:r>
            <a:endParaRPr kumimoji="0" lang="en-GB" sz="1200" b="1" i="0" u="none" strike="noStrike" kern="0" cap="none" spc="0" normalizeH="0" baseline="0" noProof="0" dirty="0">
              <a:ln>
                <a:noFill/>
              </a:ln>
              <a:solidFill>
                <a:sysClr val="windowText" lastClr="000000"/>
              </a:solidFill>
              <a:effectLst/>
              <a:uLnTx/>
              <a:uFillTx/>
            </a:endParaRPr>
          </a:p>
        </p:txBody>
      </p:sp>
      <p:sp>
        <p:nvSpPr>
          <p:cNvPr id="25" name="テキスト ボックス 24"/>
          <p:cNvSpPr txBox="1"/>
          <p:nvPr/>
        </p:nvSpPr>
        <p:spPr>
          <a:xfrm>
            <a:off x="3203848" y="3140968"/>
            <a:ext cx="72008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Ground </a:t>
            </a:r>
            <a:endParaRPr kumimoji="0" lang="en-GB" sz="1200" b="1" i="0" u="none" strike="noStrike" kern="0" cap="none" spc="0" normalizeH="0" baseline="0" noProof="0" dirty="0">
              <a:ln>
                <a:noFill/>
              </a:ln>
              <a:solidFill>
                <a:sysClr val="windowText" lastClr="000000"/>
              </a:solidFill>
              <a:effectLst/>
              <a:uLnTx/>
              <a:uFillTx/>
            </a:endParaRPr>
          </a:p>
        </p:txBody>
      </p:sp>
      <p:cxnSp>
        <p:nvCxnSpPr>
          <p:cNvPr id="27" name="直線矢印コネクタ 26"/>
          <p:cNvCxnSpPr/>
          <p:nvPr/>
        </p:nvCxnSpPr>
        <p:spPr>
          <a:xfrm flipV="1">
            <a:off x="5004048" y="3429000"/>
            <a:ext cx="1152128"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211960" y="4221088"/>
            <a:ext cx="129614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Insulator and gap </a:t>
            </a:r>
            <a:endParaRPr kumimoji="0" lang="en-GB" sz="1200" b="1" i="0" u="none" strike="noStrike" kern="0" cap="none" spc="0" normalizeH="0" baseline="0" noProof="0" dirty="0">
              <a:ln>
                <a:noFill/>
              </a:ln>
              <a:solidFill>
                <a:sysClr val="windowText" lastClr="000000"/>
              </a:solidFill>
              <a:effectLst/>
              <a:uLnTx/>
              <a:uFillTx/>
            </a:endParaRPr>
          </a:p>
        </p:txBody>
      </p:sp>
      <p:sp>
        <p:nvSpPr>
          <p:cNvPr id="30" name="テキスト ボックス 29"/>
          <p:cNvSpPr txBox="1"/>
          <p:nvPr/>
        </p:nvSpPr>
        <p:spPr>
          <a:xfrm>
            <a:off x="7596336" y="4725144"/>
            <a:ext cx="432048" cy="2880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err="1">
                <a:ln>
                  <a:noFill/>
                </a:ln>
                <a:solidFill>
                  <a:sysClr val="windowText" lastClr="000000"/>
                </a:solidFill>
                <a:effectLst/>
                <a:uLnTx/>
                <a:uFillTx/>
              </a:rPr>
              <a:t>Vk</a:t>
            </a:r>
            <a:r>
              <a:rPr kumimoji="0" lang="en-US" altLang="ja-JP" sz="1200" b="1" i="0" u="none" strike="noStrike" kern="0" cap="none" spc="0" normalizeH="0" baseline="0" noProof="0" dirty="0">
                <a:ln>
                  <a:noFill/>
                </a:ln>
                <a:solidFill>
                  <a:sysClr val="windowText" lastClr="000000"/>
                </a:solidFill>
                <a:effectLst/>
                <a:uLnTx/>
                <a:uFillTx/>
              </a:rPr>
              <a:t> </a:t>
            </a:r>
            <a:endParaRPr kumimoji="0" lang="en-GB" sz="1200" b="1" i="0" u="none" strike="noStrike" kern="0" cap="none" spc="0" normalizeH="0" baseline="0" noProof="0" dirty="0">
              <a:ln>
                <a:noFill/>
              </a:ln>
              <a:solidFill>
                <a:sysClr val="windowText" lastClr="000000"/>
              </a:solidFill>
              <a:effectLst/>
              <a:uLnTx/>
              <a:uFillTx/>
            </a:endParaRPr>
          </a:p>
        </p:txBody>
      </p:sp>
      <p:sp>
        <p:nvSpPr>
          <p:cNvPr id="31" name="テキスト ボックス 30"/>
          <p:cNvSpPr txBox="1"/>
          <p:nvPr/>
        </p:nvSpPr>
        <p:spPr>
          <a:xfrm>
            <a:off x="7884368" y="3645024"/>
            <a:ext cx="432048" cy="2880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err="1">
                <a:ln>
                  <a:noFill/>
                </a:ln>
                <a:solidFill>
                  <a:sysClr val="windowText" lastClr="000000"/>
                </a:solidFill>
                <a:effectLst/>
                <a:uLnTx/>
                <a:uFillTx/>
              </a:rPr>
              <a:t>Vc</a:t>
            </a:r>
            <a:r>
              <a:rPr kumimoji="0" lang="en-US" altLang="ja-JP" sz="1200" b="1" i="0" u="none" strike="noStrike" kern="0" cap="none" spc="0" normalizeH="0" baseline="0" noProof="0" dirty="0">
                <a:ln>
                  <a:noFill/>
                </a:ln>
                <a:solidFill>
                  <a:sysClr val="windowText" lastClr="000000"/>
                </a:solidFill>
                <a:effectLst/>
                <a:uLnTx/>
                <a:uFillTx/>
              </a:rPr>
              <a:t> </a:t>
            </a:r>
            <a:endParaRPr kumimoji="0" lang="en-GB" sz="1200" b="1" i="0" u="none" strike="noStrike" kern="0" cap="none" spc="0" normalizeH="0" baseline="0" noProof="0" dirty="0">
              <a:ln>
                <a:noFill/>
              </a:ln>
              <a:solidFill>
                <a:sysClr val="windowText" lastClr="000000"/>
              </a:solidFill>
              <a:effectLst/>
              <a:uLnTx/>
              <a:uFillTx/>
            </a:endParaRPr>
          </a:p>
        </p:txBody>
      </p:sp>
      <p:cxnSp>
        <p:nvCxnSpPr>
          <p:cNvPr id="26" name="直線矢印コネクタ 25"/>
          <p:cNvCxnSpPr/>
          <p:nvPr/>
        </p:nvCxnSpPr>
        <p:spPr>
          <a:xfrm>
            <a:off x="971600" y="2708920"/>
            <a:ext cx="864096" cy="720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23528" y="2492896"/>
            <a:ext cx="129614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rPr>
              <a:t>Without insulator</a:t>
            </a:r>
            <a:endParaRPr kumimoji="0" lang="en-GB" sz="1200" b="1" i="0" u="none" strike="noStrike" kern="0" cap="none" spc="0" normalizeH="0" baseline="0" noProof="0" dirty="0">
              <a:ln>
                <a:noFill/>
              </a:ln>
              <a:solidFill>
                <a:sysClr val="windowText" lastClr="000000"/>
              </a:solidFill>
              <a:effectLst/>
              <a:uLnTx/>
              <a:uFillTx/>
            </a:endParaRPr>
          </a:p>
        </p:txBody>
      </p:sp>
      <p:sp>
        <p:nvSpPr>
          <p:cNvPr id="32" name="TextBox 31"/>
          <p:cNvSpPr txBox="1"/>
          <p:nvPr/>
        </p:nvSpPr>
        <p:spPr>
          <a:xfrm>
            <a:off x="7543800" y="60494"/>
            <a:ext cx="1447800"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Watanabe</a:t>
            </a:r>
          </a:p>
        </p:txBody>
      </p:sp>
      <p:sp>
        <p:nvSpPr>
          <p:cNvPr id="3" name="Date Placeholder 2"/>
          <p:cNvSpPr>
            <a:spLocks noGrp="1"/>
          </p:cNvSpPr>
          <p:nvPr>
            <p:ph type="dt" sz="half" idx="10"/>
          </p:nvPr>
        </p:nvSpPr>
        <p:spPr/>
        <p:txBody>
          <a:bodyPr/>
          <a:lstStyle/>
          <a:p>
            <a:r>
              <a:rPr lang="en-US"/>
              <a:t>W. Chou</a:t>
            </a:r>
            <a:endParaRPr lang="en-GB"/>
          </a:p>
        </p:txBody>
      </p:sp>
      <p:sp>
        <p:nvSpPr>
          <p:cNvPr id="13" name="Footer Placeholder 12"/>
          <p:cNvSpPr>
            <a:spLocks noGrp="1"/>
          </p:cNvSpPr>
          <p:nvPr>
            <p:ph type="ftr" sz="quarter" idx="11"/>
          </p:nvPr>
        </p:nvSpPr>
        <p:spPr/>
        <p:txBody>
          <a:bodyPr/>
          <a:lstStyle/>
          <a:p>
            <a:r>
              <a:rPr lang="en-US"/>
              <a:t>Creative Team Meeting, Nov 18, 2016, IHEP</a:t>
            </a:r>
            <a:endParaRPr lang="en-GB"/>
          </a:p>
        </p:txBody>
      </p:sp>
    </p:spTree>
    <p:extLst>
      <p:ext uri="{BB962C8B-B14F-4D97-AF65-F5344CB8AC3E}">
        <p14:creationId xmlns:p14="http://schemas.microsoft.com/office/powerpoint/2010/main" val="382934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lum bright="10000"/>
          </a:blip>
          <a:srcRect/>
          <a:stretch>
            <a:fillRect/>
          </a:stretch>
        </p:blipFill>
        <p:spPr bwMode="auto">
          <a:xfrm>
            <a:off x="4572000" y="1124744"/>
            <a:ext cx="2602312" cy="4818299"/>
          </a:xfrm>
          <a:prstGeom prst="rect">
            <a:avLst/>
          </a:prstGeom>
          <a:noFill/>
          <a:ln w="9525">
            <a:noFill/>
            <a:miter lim="800000"/>
            <a:headEnd/>
            <a:tailEnd/>
          </a:ln>
        </p:spPr>
      </p:pic>
      <p:sp>
        <p:nvSpPr>
          <p:cNvPr id="2" name="スライド番号プレースホルダ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ACAA283-4BAE-4353-A918-5C29C83C23A8}"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GB" sz="1800" b="0" i="0" u="none" strike="noStrike" kern="0" cap="none" spc="0" normalizeH="0" baseline="0" noProof="0">
              <a:ln>
                <a:noFill/>
              </a:ln>
              <a:solidFill>
                <a:sysClr val="windowText" lastClr="000000"/>
              </a:solidFill>
              <a:effectLst/>
              <a:uLnTx/>
              <a:uFillTx/>
            </a:endParaRPr>
          </a:p>
        </p:txBody>
      </p:sp>
      <p:sp>
        <p:nvSpPr>
          <p:cNvPr id="3" name="タイトル 2"/>
          <p:cNvSpPr>
            <a:spLocks noGrp="1"/>
          </p:cNvSpPr>
          <p:nvPr>
            <p:ph type="title" idx="4294967295"/>
          </p:nvPr>
        </p:nvSpPr>
        <p:spPr>
          <a:xfrm>
            <a:off x="457200" y="0"/>
            <a:ext cx="8229600" cy="1143000"/>
          </a:xfrm>
        </p:spPr>
        <p:txBody>
          <a:bodyPr>
            <a:normAutofit/>
          </a:bodyPr>
          <a:lstStyle/>
          <a:p>
            <a:r>
              <a:rPr lang="en-GB" sz="2400" u="sng" dirty="0">
                <a:solidFill>
                  <a:srgbClr val="FF0000"/>
                </a:solidFill>
              </a:rPr>
              <a:t>Example of the Power balance of klystron within without CPD</a:t>
            </a:r>
          </a:p>
        </p:txBody>
      </p:sp>
      <p:pic>
        <p:nvPicPr>
          <p:cNvPr id="8" name="Picture 2" descr=" KPS_5.jpg                                                      00043CDAMacintosh HD                   B7CD5D4D:"/>
          <p:cNvPicPr>
            <a:picLocks noChangeAspect="1" noChangeArrowheads="1"/>
          </p:cNvPicPr>
          <p:nvPr/>
        </p:nvPicPr>
        <p:blipFill>
          <a:blip r:embed="rId4" cstate="print"/>
          <a:srcRect/>
          <a:stretch>
            <a:fillRect/>
          </a:stretch>
        </p:blipFill>
        <p:spPr bwMode="auto">
          <a:xfrm>
            <a:off x="6948264" y="4469998"/>
            <a:ext cx="2016225" cy="1512168"/>
          </a:xfrm>
          <a:prstGeom prst="rect">
            <a:avLst/>
          </a:prstGeom>
          <a:noFill/>
          <a:ln>
            <a:solidFill>
              <a:srgbClr val="FF0000"/>
            </a:solidFill>
          </a:ln>
        </p:spPr>
      </p:pic>
      <p:cxnSp>
        <p:nvCxnSpPr>
          <p:cNvPr id="9" name="直線矢印コネクタ 8"/>
          <p:cNvCxnSpPr/>
          <p:nvPr/>
        </p:nvCxnSpPr>
        <p:spPr>
          <a:xfrm flipH="1" flipV="1">
            <a:off x="6012160" y="4758030"/>
            <a:ext cx="1440160"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8" idx="1"/>
          </p:cNvCxnSpPr>
          <p:nvPr/>
        </p:nvCxnSpPr>
        <p:spPr>
          <a:xfrm flipH="1">
            <a:off x="6084168" y="1457782"/>
            <a:ext cx="504056" cy="9901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572000" y="1772816"/>
            <a:ext cx="864096" cy="8969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164288" y="3749918"/>
            <a:ext cx="187220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3Φ AC 6.6 kV, ~ 270 A</a:t>
            </a:r>
            <a:endParaRPr kumimoji="0" lang="en-GB" sz="1400" b="0" i="0" u="none" strike="noStrike" kern="0" cap="none" spc="0" normalizeH="0" baseline="0" noProof="0" dirty="0">
              <a:ln>
                <a:noFill/>
              </a:ln>
              <a:solidFill>
                <a:sysClr val="windowText" lastClr="000000"/>
              </a:solidFill>
              <a:effectLst/>
              <a:uLnTx/>
              <a:uFillTx/>
            </a:endParaRPr>
          </a:p>
        </p:txBody>
      </p:sp>
      <p:cxnSp>
        <p:nvCxnSpPr>
          <p:cNvPr id="13" name="直線矢印コネクタ 12"/>
          <p:cNvCxnSpPr/>
          <p:nvPr/>
        </p:nvCxnSpPr>
        <p:spPr>
          <a:xfrm>
            <a:off x="8388424" y="4037950"/>
            <a:ext cx="0" cy="6480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092280" y="5910158"/>
            <a:ext cx="187220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KPS, DC power supply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(90 kV, Max 20 A)</a:t>
            </a:r>
            <a:r>
              <a:rPr kumimoji="0" lang="ja-JP" altLang="en-US" sz="1400" b="0" i="0" u="none" strike="noStrike" kern="0" cap="none" spc="0" normalizeH="0" baseline="0" noProof="0" dirty="0">
                <a:ln>
                  <a:noFill/>
                </a:ln>
                <a:solidFill>
                  <a:sysClr val="windowText" lastClr="000000"/>
                </a:solidFill>
                <a:effectLst/>
                <a:uLnTx/>
                <a:uFillTx/>
              </a:rPr>
              <a:t> </a:t>
            </a:r>
            <a:endParaRPr kumimoji="0" lang="en-GB" sz="1400" b="0" i="0" u="none" strike="noStrike" kern="0" cap="none" spc="0" normalizeH="0" baseline="0" noProof="0" dirty="0">
              <a:ln>
                <a:noFill/>
              </a:ln>
              <a:solidFill>
                <a:sysClr val="windowText" lastClr="000000"/>
              </a:solidFill>
              <a:effectLst/>
              <a:uLnTx/>
              <a:uFillTx/>
            </a:endParaRPr>
          </a:p>
        </p:txBody>
      </p:sp>
      <p:sp>
        <p:nvSpPr>
          <p:cNvPr id="25" name="テキスト ボックス 24"/>
          <p:cNvSpPr txBox="1"/>
          <p:nvPr/>
        </p:nvSpPr>
        <p:spPr>
          <a:xfrm>
            <a:off x="5508104" y="5118070"/>
            <a:ext cx="129614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90 kV, 8 A -&gt; 720kW supply</a:t>
            </a:r>
            <a:endParaRPr kumimoji="0" lang="en-GB" sz="1400" b="0" i="0" u="none" strike="noStrike" kern="0" cap="none" spc="0" normalizeH="0" baseline="0" noProof="0" dirty="0">
              <a:ln>
                <a:noFill/>
              </a:ln>
              <a:solidFill>
                <a:sysClr val="windowText" lastClr="000000"/>
              </a:solidFill>
              <a:effectLst/>
              <a:uLnTx/>
              <a:uFillTx/>
            </a:endParaRPr>
          </a:p>
        </p:txBody>
      </p:sp>
      <p:sp>
        <p:nvSpPr>
          <p:cNvPr id="27" name="テキスト ボックス 26"/>
          <p:cNvSpPr txBox="1"/>
          <p:nvPr/>
        </p:nvSpPr>
        <p:spPr>
          <a:xfrm>
            <a:off x="3851920" y="1052736"/>
            <a:ext cx="172819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UHF 508.9 MHz</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RF</a:t>
            </a:r>
            <a:r>
              <a:rPr kumimoji="0" lang="ja-JP" altLang="en-US" sz="1400" b="0" i="0" u="none" strike="noStrike" kern="0" cap="none" spc="0" normalizeH="0" baseline="0" noProof="0" dirty="0">
                <a:ln>
                  <a:noFill/>
                </a:ln>
                <a:solidFill>
                  <a:sysClr val="windowText" lastClr="000000"/>
                </a:solidFill>
                <a:effectLst/>
                <a:uLnTx/>
                <a:uFillTx/>
              </a:rPr>
              <a:t> </a:t>
            </a:r>
            <a:r>
              <a:rPr kumimoji="0" lang="en-US" altLang="ja-JP" sz="1400" b="0" i="0" u="none" strike="noStrike" kern="0" cap="none" spc="0" normalizeH="0" baseline="0" noProof="0" dirty="0">
                <a:ln>
                  <a:noFill/>
                </a:ln>
                <a:solidFill>
                  <a:sysClr val="windowText" lastClr="000000"/>
                </a:solidFill>
                <a:effectLst/>
                <a:uLnTx/>
                <a:uFillTx/>
              </a:rPr>
              <a:t>out</a:t>
            </a:r>
            <a:r>
              <a:rPr kumimoji="0" lang="en-US" sz="1400" b="0" i="0" u="none" strike="noStrike" kern="0" cap="none" spc="0" normalizeH="0" baseline="0" noProof="0" dirty="0">
                <a:ln>
                  <a:noFill/>
                </a:ln>
                <a:solidFill>
                  <a:sysClr val="windowText" lastClr="000000"/>
                </a:solidFill>
                <a:effectLst/>
                <a:uLnTx/>
                <a:uFillTx/>
              </a:rPr>
              <a:t>: 300 kW (CW)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RF in: ~ 2W (CW)</a:t>
            </a:r>
            <a:endParaRPr kumimoji="0" lang="en-GB" sz="1400" b="0" i="0" u="none" strike="noStrike" kern="0" cap="none" spc="0" normalizeH="0" baseline="0" noProof="0" dirty="0">
              <a:ln>
                <a:noFill/>
              </a:ln>
              <a:solidFill>
                <a:sysClr val="windowText" lastClr="000000"/>
              </a:solidFill>
              <a:effectLst/>
              <a:uLnTx/>
              <a:uFillTx/>
            </a:endParaRPr>
          </a:p>
        </p:txBody>
      </p:sp>
      <p:sp>
        <p:nvSpPr>
          <p:cNvPr id="28" name="テキスト ボックス 27"/>
          <p:cNvSpPr txBox="1"/>
          <p:nvPr/>
        </p:nvSpPr>
        <p:spPr>
          <a:xfrm>
            <a:off x="6588224" y="980728"/>
            <a:ext cx="237626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Collector loss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rgbClr val="FF0000"/>
                </a:solidFill>
                <a:effectLst/>
                <a:uLnTx/>
                <a:uFillTx/>
              </a:rPr>
              <a:t>Without CPD -&gt; 42</a:t>
            </a:r>
            <a:r>
              <a:rPr kumimoji="0" lang="en-US" altLang="ja-JP" sz="1400" b="0" i="0" u="sng" strike="noStrike" kern="0" cap="none" spc="0" normalizeH="0" baseline="0" noProof="0" dirty="0">
                <a:ln>
                  <a:noFill/>
                </a:ln>
                <a:solidFill>
                  <a:srgbClr val="FF0000"/>
                </a:solidFill>
                <a:effectLst/>
                <a:uLnTx/>
                <a:uFillTx/>
              </a:rPr>
              <a:t>0</a:t>
            </a:r>
            <a:r>
              <a:rPr kumimoji="0" lang="en-US" sz="1400" b="0" i="0" u="sng" strike="noStrike" kern="0" cap="none" spc="0" normalizeH="0" baseline="0" noProof="0" dirty="0">
                <a:ln>
                  <a:noFill/>
                </a:ln>
                <a:solidFill>
                  <a:srgbClr val="FF0000"/>
                </a:solidFill>
                <a:effectLst/>
                <a:uLnTx/>
                <a:uFillTx/>
              </a:rPr>
              <a:t> kW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rgbClr val="92D050"/>
                </a:solidFill>
                <a:effectLst/>
                <a:uLnTx/>
                <a:uFillTx/>
              </a:rPr>
              <a:t>With CPD -&gt; 184 kW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92D050"/>
                </a:solidFill>
                <a:effectLst/>
                <a:uLnTx/>
                <a:uFillTx/>
              </a:rPr>
              <a:t>               </a:t>
            </a:r>
            <a:r>
              <a:rPr kumimoji="0" lang="en-US" sz="1400" b="0" i="0" u="sng" strike="noStrike" kern="0" cap="none" spc="0" normalizeH="0" baseline="0" noProof="0" dirty="0">
                <a:ln>
                  <a:noFill/>
                </a:ln>
                <a:solidFill>
                  <a:srgbClr val="92D050"/>
                </a:solidFill>
                <a:effectLst/>
                <a:uLnTx/>
                <a:uFillTx/>
              </a:rPr>
              <a:t>  (recovery: 236 kW )</a:t>
            </a:r>
          </a:p>
        </p:txBody>
      </p:sp>
      <p:sp>
        <p:nvSpPr>
          <p:cNvPr id="34" name="テキスト ボックス 33"/>
          <p:cNvSpPr txBox="1"/>
          <p:nvPr/>
        </p:nvSpPr>
        <p:spPr>
          <a:xfrm>
            <a:off x="683568" y="1124744"/>
            <a:ext cx="244827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rPr>
              <a:t>Example of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rPr>
              <a:t>: Toshiba E37703, CPD</a:t>
            </a:r>
          </a:p>
        </p:txBody>
      </p:sp>
      <p:sp>
        <p:nvSpPr>
          <p:cNvPr id="38" name="テキスト ボックス 37"/>
          <p:cNvSpPr txBox="1"/>
          <p:nvPr/>
        </p:nvSpPr>
        <p:spPr>
          <a:xfrm>
            <a:off x="107504" y="1970831"/>
            <a:ext cx="4355976" cy="47705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In case of 300 kW RF output (</a:t>
            </a:r>
            <a:r>
              <a:rPr kumimoji="0" lang="el-GR" altLang="ja-JP" sz="1600" b="0" i="0" u="none" strike="noStrike" kern="0" cap="none" spc="0" normalizeH="0" baseline="0" noProof="0" dirty="0">
                <a:ln>
                  <a:noFill/>
                </a:ln>
                <a:solidFill>
                  <a:schemeClr val="tx1"/>
                </a:solidFill>
                <a:effectLst/>
                <a:uLnTx/>
                <a:uFillTx/>
              </a:rPr>
              <a:t>η</a:t>
            </a:r>
            <a:r>
              <a:rPr kumimoji="0" lang="en-US" altLang="ja-JP" sz="1600" b="0" i="0" u="none" strike="noStrike" kern="0" cap="none" spc="0" normalizeH="0" baseline="0" noProof="0" dirty="0">
                <a:ln>
                  <a:noFill/>
                </a:ln>
                <a:solidFill>
                  <a:schemeClr val="tx1"/>
                </a:solidFill>
                <a:effectLst/>
                <a:uLnTx/>
                <a:uFillTx/>
              </a:rPr>
              <a:t> = 42%)</a:t>
            </a: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none" strike="noStrike" kern="0" cap="none" spc="0" normalizeH="0" baseline="0" noProof="0" dirty="0">
                <a:ln>
                  <a:noFill/>
                </a:ln>
                <a:solidFill>
                  <a:schemeClr val="tx1"/>
                </a:solidFill>
                <a:effectLst/>
                <a:uLnTx/>
                <a:uFillTx/>
              </a:rPr>
              <a:t>power,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 Without CPD (</a:t>
            </a:r>
            <a:r>
              <a:rPr kumimoji="0" lang="en-US" altLang="ja-JP" sz="1600" b="0" i="0" u="none" strike="noStrike" kern="0" cap="none" spc="0" normalizeH="0" baseline="0" noProof="0" dirty="0" err="1">
                <a:ln>
                  <a:noFill/>
                </a:ln>
                <a:solidFill>
                  <a:schemeClr val="tx1"/>
                </a:solidFill>
                <a:effectLst/>
                <a:uLnTx/>
                <a:uFillTx/>
              </a:rPr>
              <a:t>Vk</a:t>
            </a:r>
            <a:r>
              <a:rPr kumimoji="0" lang="en-US" altLang="ja-JP" sz="1600" b="0" i="0" u="none" strike="noStrike" kern="0" cap="none" spc="0" normalizeH="0" baseline="0" noProof="0" dirty="0">
                <a:ln>
                  <a:noFill/>
                </a:ln>
                <a:solidFill>
                  <a:schemeClr val="tx1"/>
                </a:solidFill>
                <a:effectLst/>
                <a:uLnTx/>
                <a:uFillTx/>
              </a:rPr>
              <a:t> = 90 kV</a:t>
            </a:r>
            <a:r>
              <a:rPr kumimoji="0" lang="ja-JP" altLang="en-US" sz="1600" b="0" i="0" u="none" strike="noStrike" kern="0" cap="none" spc="0" normalizeH="0" baseline="0" noProof="0" dirty="0" err="1">
                <a:ln>
                  <a:noFill/>
                </a:ln>
                <a:solidFill>
                  <a:schemeClr val="tx1"/>
                </a:solidFill>
                <a:effectLst/>
                <a:uLnTx/>
                <a:uFillTx/>
              </a:rPr>
              <a:t>、</a:t>
            </a:r>
            <a:r>
              <a:rPr kumimoji="0" lang="en-US" altLang="ja-JP" sz="1600" b="0" i="0" u="none" strike="noStrike" kern="0" cap="none" spc="0" normalizeH="0" baseline="0" noProof="0" dirty="0" err="1">
                <a:ln>
                  <a:noFill/>
                </a:ln>
                <a:solidFill>
                  <a:schemeClr val="tx1"/>
                </a:solidFill>
                <a:effectLst/>
                <a:uLnTx/>
                <a:uFillTx/>
              </a:rPr>
              <a:t>Ib</a:t>
            </a:r>
            <a:r>
              <a:rPr kumimoji="0" lang="en-US" altLang="ja-JP" sz="1600" b="0" i="0" u="none" strike="noStrike" kern="0" cap="none" spc="0" normalizeH="0" baseline="0" noProof="0" dirty="0">
                <a:ln>
                  <a:noFill/>
                </a:ln>
                <a:solidFill>
                  <a:schemeClr val="tx1"/>
                </a:solidFill>
                <a:effectLst/>
                <a:uLnTx/>
                <a:uFillTx/>
              </a:rPr>
              <a:t> = 8 A)</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none" strike="noStrike" kern="0" cap="none" spc="0" normalizeH="0" baseline="0" noProof="0" dirty="0">
                <a:ln>
                  <a:noFill/>
                </a:ln>
                <a:solidFill>
                  <a:schemeClr val="tx1"/>
                </a:solidFill>
                <a:effectLst/>
                <a:uLnTx/>
                <a:uFillTx/>
              </a:rPr>
              <a:t>Required </a:t>
            </a:r>
            <a:r>
              <a:rPr kumimoji="0" lang="en-US" altLang="ja-JP" sz="1600" b="0" i="0" u="sng" strike="noStrike" kern="0" cap="none" spc="0" normalizeH="0" baseline="0" noProof="0" dirty="0">
                <a:ln>
                  <a:noFill/>
                </a:ln>
                <a:solidFill>
                  <a:srgbClr val="FF0000"/>
                </a:solidFill>
                <a:effectLst/>
                <a:uLnTx/>
                <a:uFillTx/>
              </a:rPr>
              <a:t>DC</a:t>
            </a:r>
            <a:r>
              <a:rPr kumimoji="0" lang="ja-JP" altLang="en-US" sz="1600" b="0" i="0" u="sng" strike="noStrike" kern="0" cap="none" spc="0" normalizeH="0" baseline="0" noProof="0" dirty="0">
                <a:ln>
                  <a:noFill/>
                </a:ln>
                <a:solidFill>
                  <a:srgbClr val="FF0000"/>
                </a:solidFill>
                <a:effectLst/>
                <a:uLnTx/>
                <a:uFillTx/>
              </a:rPr>
              <a:t> </a:t>
            </a:r>
            <a:r>
              <a:rPr kumimoji="0" lang="en-US" altLang="ja-JP" sz="1600" b="0" i="0" u="sng" strike="noStrike" kern="0" cap="none" spc="0" normalizeH="0" baseline="0" noProof="0" dirty="0">
                <a:ln>
                  <a:noFill/>
                </a:ln>
                <a:solidFill>
                  <a:srgbClr val="FF0000"/>
                </a:solidFill>
                <a:effectLst/>
                <a:uLnTx/>
                <a:uFillTx/>
              </a:rPr>
              <a:t>power is 720 kW</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sng"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-&gt; RF out</a:t>
            </a: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none" strike="noStrike" kern="0" cap="none" spc="0" normalizeH="0" baseline="0" noProof="0" dirty="0">
                <a:ln>
                  <a:noFill/>
                </a:ln>
                <a:solidFill>
                  <a:schemeClr val="tx1"/>
                </a:solidFill>
                <a:effectLst/>
                <a:uLnTx/>
                <a:uFillTx/>
              </a:rPr>
              <a:t>300 kW,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    Dissipate power in Collector 420 kW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 With CPD</a:t>
            </a: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none" strike="noStrike" kern="0" cap="none" spc="0" normalizeH="0" baseline="0" noProof="0" dirty="0">
                <a:ln>
                  <a:noFill/>
                </a:ln>
                <a:solidFill>
                  <a:schemeClr val="tx1"/>
                </a:solidFill>
                <a:effectLst/>
                <a:uLnTx/>
                <a:uFillTx/>
              </a:rPr>
              <a:t>(</a:t>
            </a:r>
            <a:r>
              <a:rPr kumimoji="0" lang="en-US" altLang="ja-JP" sz="1600" b="0" i="0" u="none" strike="noStrike" kern="0" cap="none" spc="0" normalizeH="0" baseline="0" noProof="0" dirty="0" err="1">
                <a:ln>
                  <a:noFill/>
                </a:ln>
                <a:solidFill>
                  <a:schemeClr val="tx1"/>
                </a:solidFill>
                <a:effectLst/>
                <a:uLnTx/>
                <a:uFillTx/>
              </a:rPr>
              <a:t>Vk</a:t>
            </a:r>
            <a:r>
              <a:rPr kumimoji="0" lang="en-US" altLang="ja-JP" sz="1600" b="0" i="0" u="none" strike="noStrike" kern="0" cap="none" spc="0" normalizeH="0" baseline="0" noProof="0" dirty="0">
                <a:ln>
                  <a:noFill/>
                </a:ln>
                <a:solidFill>
                  <a:schemeClr val="tx1"/>
                </a:solidFill>
                <a:effectLst/>
                <a:uLnTx/>
                <a:uFillTx/>
              </a:rPr>
              <a:t> = 90 kV</a:t>
            </a:r>
            <a:r>
              <a:rPr kumimoji="0" lang="ja-JP" altLang="en-US" sz="1600" b="0" i="0" u="none" strike="noStrike" kern="0" cap="none" spc="0" normalizeH="0" baseline="0" noProof="0" dirty="0" err="1">
                <a:ln>
                  <a:noFill/>
                </a:ln>
                <a:solidFill>
                  <a:schemeClr val="tx1"/>
                </a:solidFill>
                <a:effectLst/>
                <a:uLnTx/>
                <a:uFillTx/>
              </a:rPr>
              <a:t>、</a:t>
            </a:r>
            <a:r>
              <a:rPr kumimoji="0" lang="en-US" altLang="ja-JP" sz="1600" b="0" i="0" u="none" strike="noStrike" kern="0" cap="none" spc="0" normalizeH="0" baseline="0" noProof="0" dirty="0" err="1">
                <a:ln>
                  <a:noFill/>
                </a:ln>
                <a:solidFill>
                  <a:schemeClr val="tx1"/>
                </a:solidFill>
                <a:effectLst/>
                <a:uLnTx/>
                <a:uFillTx/>
              </a:rPr>
              <a:t>Ib</a:t>
            </a:r>
            <a:r>
              <a:rPr kumimoji="0" lang="en-US" altLang="ja-JP" sz="1600" b="0" i="0" u="none" strike="noStrike" kern="0" cap="none" spc="0" normalizeH="0" baseline="0" noProof="0" dirty="0">
                <a:ln>
                  <a:noFill/>
                </a:ln>
                <a:solidFill>
                  <a:schemeClr val="tx1"/>
                </a:solidFill>
                <a:effectLst/>
                <a:uLnTx/>
                <a:uFillTx/>
              </a:rPr>
              <a:t> = 8A</a:t>
            </a:r>
            <a:r>
              <a:rPr kumimoji="0" lang="ja-JP" altLang="en-US" sz="1600" b="0" i="0" u="none" strike="noStrike" kern="0" cap="none" spc="0" normalizeH="0" baseline="0" noProof="0" dirty="0" err="1">
                <a:ln>
                  <a:noFill/>
                </a:ln>
                <a:solidFill>
                  <a:schemeClr val="tx1"/>
                </a:solidFill>
                <a:effectLst/>
                <a:uLnTx/>
                <a:uFillTx/>
              </a:rPr>
              <a:t>、</a:t>
            </a:r>
            <a:r>
              <a:rPr kumimoji="0" lang="en-US" altLang="ja-JP" sz="1600" b="0" i="0" u="none" strike="noStrike" kern="0" cap="none" spc="0" normalizeH="0" baseline="0" noProof="0" dirty="0" err="1">
                <a:ln>
                  <a:noFill/>
                </a:ln>
                <a:solidFill>
                  <a:schemeClr val="tx1"/>
                </a:solidFill>
                <a:effectLst/>
                <a:uLnTx/>
                <a:uFillTx/>
              </a:rPr>
              <a:t>Vc</a:t>
            </a:r>
            <a:r>
              <a:rPr kumimoji="0" lang="en-US" altLang="ja-JP" sz="1600" b="0" i="0" u="none" strike="noStrike" kern="0" cap="none" spc="0" normalizeH="0" baseline="0" noProof="0" dirty="0">
                <a:ln>
                  <a:noFill/>
                </a:ln>
                <a:solidFill>
                  <a:schemeClr val="tx1"/>
                </a:solidFill>
                <a:effectLst/>
                <a:uLnTx/>
                <a:uFillTx/>
              </a:rPr>
              <a:t> = 30 kV)</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chemeClr val="tx1"/>
                </a:solidFill>
                <a:effectLst/>
                <a:uLnTx/>
                <a:uFillTx/>
              </a:rPr>
              <a:t>　</a:t>
            </a:r>
            <a:r>
              <a:rPr kumimoji="0" lang="el-GR" altLang="ja-JP" sz="1800" b="1" i="0" u="sng" strike="noStrike" kern="0" cap="none" spc="0" normalizeH="0" baseline="0" noProof="0" dirty="0">
                <a:ln>
                  <a:noFill/>
                </a:ln>
                <a:solidFill>
                  <a:schemeClr val="accent1"/>
                </a:solidFill>
                <a:effectLst/>
                <a:uLnTx/>
                <a:uFillTx/>
              </a:rPr>
              <a:t>η</a:t>
            </a:r>
            <a:r>
              <a:rPr kumimoji="0" lang="en-US" altLang="ja-JP" sz="1800" b="1" i="0" u="sng" strike="noStrike" kern="0" cap="none" spc="0" normalizeH="0" baseline="0" noProof="0" dirty="0">
                <a:ln>
                  <a:noFill/>
                </a:ln>
                <a:solidFill>
                  <a:schemeClr val="accent1"/>
                </a:solidFill>
                <a:effectLst/>
                <a:uLnTx/>
                <a:uFillTx/>
              </a:rPr>
              <a:t> = 42</a:t>
            </a:r>
            <a:r>
              <a:rPr kumimoji="0" lang="ja-JP" altLang="en-US" sz="1800" b="1" i="0" u="sng" strike="noStrike" kern="0" cap="none" spc="0" normalizeH="0" baseline="0" noProof="0" dirty="0">
                <a:ln>
                  <a:noFill/>
                </a:ln>
                <a:solidFill>
                  <a:schemeClr val="accent1"/>
                </a:solidFill>
                <a:effectLst/>
                <a:uLnTx/>
                <a:uFillTx/>
              </a:rPr>
              <a:t> </a:t>
            </a:r>
            <a:r>
              <a:rPr kumimoji="0" lang="en-US" altLang="ja-JP" sz="1800" b="1" i="0" u="sng" strike="noStrike" kern="0" cap="none" spc="0" normalizeH="0" baseline="0" noProof="0" dirty="0">
                <a:ln>
                  <a:noFill/>
                </a:ln>
                <a:solidFill>
                  <a:schemeClr val="accent1"/>
                </a:solidFill>
                <a:effectLst/>
                <a:uLnTx/>
                <a:uFillTx/>
              </a:rPr>
              <a:t>-&gt; 62%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sng"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-&gt; RF</a:t>
            </a: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none" strike="noStrike" kern="0" cap="none" spc="0" normalizeH="0" baseline="0" noProof="0" dirty="0">
                <a:ln>
                  <a:noFill/>
                </a:ln>
                <a:solidFill>
                  <a:schemeClr val="tx1"/>
                </a:solidFill>
                <a:effectLst/>
                <a:uLnTx/>
                <a:uFillTx/>
              </a:rPr>
              <a:t>out 300 kW</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tx1"/>
                </a:solidFill>
                <a:effectLst/>
                <a:uLnTx/>
                <a:uFillTx/>
              </a:rPr>
              <a:t>     Dissipate power in Collector  184 kW</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chemeClr val="tx1"/>
                </a:solidFill>
                <a:effectLst/>
                <a:uLnTx/>
                <a:uFillTx/>
              </a:rPr>
              <a:t>　</a:t>
            </a:r>
            <a:r>
              <a:rPr kumimoji="0" lang="en-US" altLang="ja-JP" sz="1600" b="0" i="0" u="sng" strike="noStrike" kern="0" cap="none" spc="0" normalizeH="0" baseline="0" noProof="0" dirty="0">
                <a:ln>
                  <a:noFill/>
                </a:ln>
                <a:solidFill>
                  <a:srgbClr val="00B050"/>
                </a:solidFill>
                <a:effectLst/>
                <a:uLnTx/>
                <a:uFillTx/>
              </a:rPr>
              <a:t>Recovery power </a:t>
            </a:r>
            <a:r>
              <a:rPr kumimoji="0" lang="ja-JP" altLang="en-US" sz="1600" b="0" i="0" u="sng" strike="noStrike" kern="0" cap="none" spc="0" normalizeH="0" baseline="0" noProof="0" dirty="0">
                <a:ln>
                  <a:noFill/>
                </a:ln>
                <a:solidFill>
                  <a:srgbClr val="00B050"/>
                </a:solidFill>
                <a:effectLst/>
                <a:uLnTx/>
                <a:uFillTx/>
              </a:rPr>
              <a:t> </a:t>
            </a:r>
            <a:r>
              <a:rPr kumimoji="0" lang="en-US" altLang="ja-JP" sz="1600" b="0" i="0" u="sng" strike="noStrike" kern="0" cap="none" spc="0" normalizeH="0" baseline="0" noProof="0" dirty="0">
                <a:ln>
                  <a:noFill/>
                </a:ln>
                <a:solidFill>
                  <a:srgbClr val="00B050"/>
                </a:solidFill>
                <a:effectLst/>
                <a:uLnTx/>
                <a:uFillTx/>
              </a:rPr>
              <a:t>236 kW</a:t>
            </a:r>
            <a:r>
              <a:rPr kumimoji="0" lang="ja-JP" altLang="en-US" sz="1600" b="0" i="0" u="sng" strike="noStrike" kern="0" cap="none" spc="0" normalizeH="0" baseline="0" noProof="0" dirty="0">
                <a:ln>
                  <a:noFill/>
                </a:ln>
                <a:solidFill>
                  <a:srgbClr val="00B050"/>
                </a:solidFill>
                <a:effectLst/>
                <a:uLnTx/>
                <a:uFillTx/>
              </a:rPr>
              <a:t> </a:t>
            </a:r>
            <a:r>
              <a:rPr kumimoji="0" lang="en-US" altLang="ja-JP" sz="1600" b="0" i="0" u="sng" strike="noStrike" kern="0" cap="none" spc="0" normalizeH="0" baseline="0" noProof="0" dirty="0">
                <a:ln>
                  <a:noFill/>
                </a:ln>
                <a:solidFill>
                  <a:srgbClr val="00B050"/>
                </a:solidFill>
                <a:effectLst/>
                <a:uLnTx/>
                <a:uFillTx/>
              </a:rPr>
              <a:t>&lt;- Pick-up by cable from collector, then reuse to drive a klystron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sng" strike="noStrike" kern="0" cap="none" spc="0" normalizeH="0" baseline="0" noProof="0" dirty="0">
              <a:ln>
                <a:noFill/>
              </a:ln>
              <a:solidFill>
                <a:srgbClr val="00B05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sng" strike="noStrike" kern="0" cap="none" spc="0" normalizeH="0" baseline="0" noProof="0" dirty="0">
                <a:ln>
                  <a:noFill/>
                </a:ln>
                <a:solidFill>
                  <a:srgbClr val="00B050"/>
                </a:solidFill>
                <a:effectLst/>
                <a:uLnTx/>
                <a:uFillTx/>
              </a:rPr>
              <a:t>After driving CPD, </a:t>
            </a:r>
            <a:r>
              <a:rPr kumimoji="0" lang="ja-JP" altLang="en-US" sz="1600" b="0" i="0" u="sng" strike="noStrike" kern="0" cap="none" spc="0" normalizeH="0" baseline="0" noProof="0" dirty="0">
                <a:ln>
                  <a:noFill/>
                </a:ln>
                <a:solidFill>
                  <a:srgbClr val="00B050"/>
                </a:solidFill>
                <a:effectLst/>
                <a:uLnTx/>
                <a:uFillTx/>
              </a:rPr>
              <a:t> </a:t>
            </a:r>
            <a:r>
              <a:rPr kumimoji="0" lang="en-US" altLang="ja-JP" sz="1600" b="0" i="0" u="sng" strike="noStrike" kern="0" cap="none" spc="0" normalizeH="0" baseline="0" noProof="0" dirty="0">
                <a:ln>
                  <a:noFill/>
                </a:ln>
                <a:solidFill>
                  <a:srgbClr val="00B050"/>
                </a:solidFill>
                <a:effectLst/>
                <a:uLnTx/>
                <a:uFillTx/>
              </a:rPr>
              <a:t>the required DC power is shifted to about 500 kW</a:t>
            </a:r>
            <a:r>
              <a:rPr kumimoji="0" lang="ja-JP" altLang="en-US" sz="1600" b="0" i="0" u="sng" strike="noStrike" kern="0" cap="none" spc="0" normalizeH="0" baseline="0" noProof="0" dirty="0">
                <a:ln>
                  <a:noFill/>
                </a:ln>
                <a:solidFill>
                  <a:srgbClr val="00B050"/>
                </a:solidFill>
                <a:effectLst/>
                <a:uLnTx/>
                <a:uFillTx/>
              </a:rPr>
              <a:t> </a:t>
            </a:r>
            <a:r>
              <a:rPr kumimoji="0" lang="en-US" altLang="ja-JP" sz="1600" b="0" i="0" u="sng" strike="noStrike" kern="0" cap="none" spc="0" normalizeH="0" baseline="0" noProof="0" dirty="0">
                <a:ln>
                  <a:noFill/>
                </a:ln>
                <a:solidFill>
                  <a:srgbClr val="00B050"/>
                </a:solidFill>
                <a:effectLst/>
                <a:uLnTx/>
                <a:uFillTx/>
              </a:rPr>
              <a:t>using by recovery power from the collector. </a:t>
            </a:r>
            <a:endParaRPr kumimoji="0" lang="en-US" altLang="ja-JP" sz="1600" b="0" i="0" u="none" strike="noStrike" kern="0" cap="none" spc="0" normalizeH="0" baseline="0" noProof="0" dirty="0">
              <a:ln>
                <a:noFill/>
              </a:ln>
              <a:solidFill>
                <a:srgbClr val="00B050"/>
              </a:solidFill>
              <a:effectLst/>
              <a:uLnTx/>
              <a:uFillTx/>
            </a:endParaRPr>
          </a:p>
        </p:txBody>
      </p:sp>
      <p:cxnSp>
        <p:nvCxnSpPr>
          <p:cNvPr id="33" name="直線矢印コネクタ 32"/>
          <p:cNvCxnSpPr/>
          <p:nvPr/>
        </p:nvCxnSpPr>
        <p:spPr>
          <a:xfrm>
            <a:off x="6084168" y="2132856"/>
            <a:ext cx="1584176" cy="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7308304" y="2257127"/>
            <a:ext cx="18002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Power picks by cable</a:t>
            </a:r>
            <a:endParaRPr kumimoji="0" lang="en-GB" sz="14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7543800" y="60494"/>
            <a:ext cx="1447800"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Watanabe</a:t>
            </a:r>
          </a:p>
        </p:txBody>
      </p:sp>
      <p:sp>
        <p:nvSpPr>
          <p:cNvPr id="20" name="Oval 19"/>
          <p:cNvSpPr/>
          <p:nvPr/>
        </p:nvSpPr>
        <p:spPr>
          <a:xfrm>
            <a:off x="76200" y="4114800"/>
            <a:ext cx="18288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W. Chou</a:t>
            </a:r>
            <a:endParaRPr lang="en-GB"/>
          </a:p>
        </p:txBody>
      </p:sp>
      <p:sp>
        <p:nvSpPr>
          <p:cNvPr id="5" name="Footer Placeholder 4"/>
          <p:cNvSpPr>
            <a:spLocks noGrp="1"/>
          </p:cNvSpPr>
          <p:nvPr>
            <p:ph type="ftr" sz="quarter" idx="11"/>
          </p:nvPr>
        </p:nvSpPr>
        <p:spPr/>
        <p:txBody>
          <a:bodyPr/>
          <a:lstStyle/>
          <a:p>
            <a:r>
              <a:rPr lang="en-US"/>
              <a:t>Creative Team Meeting, Nov 18, 2016, IHEP</a:t>
            </a:r>
            <a:endParaRPr lang="en-GB"/>
          </a:p>
        </p:txBody>
      </p:sp>
    </p:spTree>
    <p:extLst>
      <p:ext uri="{BB962C8B-B14F-4D97-AF65-F5344CB8AC3E}">
        <p14:creationId xmlns:p14="http://schemas.microsoft.com/office/powerpoint/2010/main" val="1292417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052" y="0"/>
            <a:ext cx="55404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7939" y="39775"/>
            <a:ext cx="461030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400" b="0" i="0" u="none" strike="noStrike" kern="0" cap="none" spc="0" normalizeH="0" baseline="0" noProof="0" dirty="0">
                <a:ln>
                  <a:noFill/>
                </a:ln>
                <a:solidFill>
                  <a:srgbClr val="0033CC"/>
                </a:solidFill>
                <a:effectLst/>
                <a:uLnTx/>
                <a:uFillTx/>
              </a:rPr>
              <a:t>-- LHC </a:t>
            </a:r>
            <a:r>
              <a:rPr kumimoji="0" lang="fr-CH" sz="2400" b="0" i="0" u="none" strike="noStrike" kern="0" cap="none" spc="0" normalizeH="0" baseline="0" noProof="0" dirty="0" err="1">
                <a:ln>
                  <a:noFill/>
                </a:ln>
                <a:solidFill>
                  <a:srgbClr val="0033CC"/>
                </a:solidFill>
                <a:effectLst/>
                <a:uLnTx/>
                <a:uFillTx/>
              </a:rPr>
              <a:t>was</a:t>
            </a:r>
            <a:r>
              <a:rPr kumimoji="0" lang="fr-CH" sz="2400" b="0" i="0" u="none" strike="noStrike" kern="0" cap="none" spc="0" normalizeH="0" baseline="0" noProof="0" dirty="0">
                <a:ln>
                  <a:noFill/>
                </a:ln>
                <a:solidFill>
                  <a:srgbClr val="0033CC"/>
                </a:solidFill>
                <a:effectLst/>
                <a:uLnTx/>
                <a:uFillTx/>
              </a:rPr>
              <a:t> in the plans </a:t>
            </a:r>
            <a:r>
              <a:rPr kumimoji="0" lang="fr-CH" sz="2400" b="0" i="0" u="none" strike="noStrike" kern="0" cap="none" spc="0" normalizeH="0" baseline="0" noProof="0" dirty="0" err="1">
                <a:ln>
                  <a:noFill/>
                </a:ln>
                <a:solidFill>
                  <a:srgbClr val="0033CC"/>
                </a:solidFill>
                <a:effectLst/>
                <a:uLnTx/>
                <a:uFillTx/>
              </a:rPr>
              <a:t>since</a:t>
            </a:r>
            <a:r>
              <a:rPr kumimoji="0" lang="fr-CH" sz="2400" b="0" i="0" u="none" strike="noStrike" kern="0" cap="none" spc="0" normalizeH="0" baseline="0" noProof="0" dirty="0">
                <a:ln>
                  <a:noFill/>
                </a:ln>
                <a:solidFill>
                  <a:srgbClr val="0033CC"/>
                </a:solidFill>
                <a:effectLst/>
                <a:uLnTx/>
                <a:uFillTx/>
              </a:rPr>
              <a:t> 1983…</a:t>
            </a:r>
            <a:endParaRPr kumimoji="0" lang="fr-CH" sz="3600" b="0" i="0" u="none" strike="noStrike" kern="0" cap="none" spc="0" normalizeH="0" baseline="0" noProof="0" dirty="0">
              <a:ln>
                <a:noFill/>
              </a:ln>
              <a:solidFill>
                <a:srgbClr val="0033CC"/>
              </a:solidFill>
              <a:effectLst/>
              <a:uLnTx/>
              <a:uFillTx/>
            </a:endParaRPr>
          </a:p>
        </p:txBody>
      </p:sp>
      <p:sp>
        <p:nvSpPr>
          <p:cNvPr id="3" name="TextBox 2"/>
          <p:cNvSpPr txBox="1"/>
          <p:nvPr/>
        </p:nvSpPr>
        <p:spPr>
          <a:xfrm>
            <a:off x="5527160" y="3385841"/>
            <a:ext cx="3137397"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3600" b="0" i="0" u="none" strike="noStrike" kern="0" cap="none" spc="0" normalizeH="0" baseline="0" noProof="0" dirty="0" err="1">
                <a:ln>
                  <a:noFill/>
                </a:ln>
                <a:solidFill>
                  <a:srgbClr val="FF0000"/>
                </a:solidFill>
                <a:effectLst/>
                <a:uLnTx/>
                <a:uFillTx/>
              </a:rPr>
              <a:t>e+e</a:t>
            </a:r>
            <a:r>
              <a:rPr kumimoji="0" lang="fr-CH" sz="3600" b="0" i="0" u="none" strike="noStrike" kern="0" cap="none" spc="0" normalizeH="0" baseline="0" noProof="0" dirty="0">
                <a:ln>
                  <a:noFill/>
                </a:ln>
                <a:solidFill>
                  <a:srgbClr val="FF0000"/>
                </a:solidFill>
                <a:effectLst/>
                <a:uLnTx/>
                <a:uFillTx/>
              </a:rPr>
              <a:t>-</a:t>
            </a:r>
            <a:r>
              <a:rPr kumimoji="0" lang="fr-CH" sz="3600" b="0" i="0" u="none" strike="noStrike" kern="0" cap="none" spc="0" normalizeH="0" baseline="0" noProof="0" dirty="0">
                <a:ln>
                  <a:noFill/>
                </a:ln>
                <a:solidFill>
                  <a:prstClr val="black"/>
                </a:solidFill>
                <a:effectLst/>
                <a:uLnTx/>
                <a:uFillTx/>
              </a:rPr>
              <a:t> 1989-2000</a:t>
            </a:r>
          </a:p>
        </p:txBody>
      </p:sp>
      <p:sp>
        <p:nvSpPr>
          <p:cNvPr id="5" name="TextBox 4"/>
          <p:cNvSpPr txBox="1"/>
          <p:nvPr/>
        </p:nvSpPr>
        <p:spPr>
          <a:xfrm>
            <a:off x="5655399" y="2216217"/>
            <a:ext cx="2880917"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3600" b="0" i="0" u="none" strike="noStrike" kern="0" cap="none" spc="0" normalizeH="0" baseline="0" noProof="0" dirty="0">
                <a:ln>
                  <a:noFill/>
                </a:ln>
                <a:solidFill>
                  <a:srgbClr val="00B050"/>
                </a:solidFill>
                <a:effectLst/>
                <a:uLnTx/>
                <a:uFillTx/>
              </a:rPr>
              <a:t>p </a:t>
            </a:r>
            <a:r>
              <a:rPr kumimoji="0" lang="fr-CH" sz="3600" b="0" i="0" u="none" strike="noStrike" kern="0" cap="none" spc="0" normalizeH="0" baseline="0" noProof="0" dirty="0" err="1">
                <a:ln>
                  <a:noFill/>
                </a:ln>
                <a:solidFill>
                  <a:srgbClr val="00B050"/>
                </a:solidFill>
                <a:effectLst/>
                <a:uLnTx/>
                <a:uFillTx/>
              </a:rPr>
              <a:t>p</a:t>
            </a:r>
            <a:r>
              <a:rPr kumimoji="0" lang="fr-CH" sz="3600" b="0" i="0" u="none" strike="noStrike" kern="0" cap="none" spc="0" normalizeH="0" baseline="0" noProof="0" dirty="0">
                <a:ln>
                  <a:noFill/>
                </a:ln>
                <a:solidFill>
                  <a:srgbClr val="00B050"/>
                </a:solidFill>
                <a:effectLst/>
                <a:uLnTx/>
                <a:uFillTx/>
              </a:rPr>
              <a:t> </a:t>
            </a:r>
            <a:r>
              <a:rPr kumimoji="0" lang="fr-CH" sz="3600" b="0" i="0" u="none" strike="noStrike" kern="0" cap="none" spc="0" normalizeH="0" baseline="0" noProof="0" dirty="0">
                <a:ln>
                  <a:noFill/>
                </a:ln>
                <a:solidFill>
                  <a:prstClr val="black"/>
                </a:solidFill>
                <a:effectLst/>
                <a:uLnTx/>
                <a:uFillTx/>
              </a:rPr>
              <a:t>2009-203x</a:t>
            </a:r>
          </a:p>
        </p:txBody>
      </p:sp>
    </p:spTree>
    <p:extLst>
      <p:ext uri="{BB962C8B-B14F-4D97-AF65-F5344CB8AC3E}">
        <p14:creationId xmlns:p14="http://schemas.microsoft.com/office/powerpoint/2010/main" val="129791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a:srcRect l="10387" t="8518" r="35265" b="17621"/>
          <a:stretch/>
        </p:blipFill>
        <p:spPr>
          <a:xfrm>
            <a:off x="284400" y="2062800"/>
            <a:ext cx="7927200" cy="3855600"/>
          </a:xfrm>
          <a:prstGeom prst="rect">
            <a:avLst/>
          </a:prstGeom>
        </p:spPr>
      </p:pic>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DE59A0-3DC2-48C0-A52D-31A153E83E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2"/>
          <p:cNvSpPr txBox="1">
            <a:spLocks noChangeArrowheads="1"/>
          </p:cNvSpPr>
          <p:nvPr/>
        </p:nvSpPr>
        <p:spPr bwMode="auto">
          <a:xfrm>
            <a:off x="0" y="0"/>
            <a:ext cx="9144000" cy="928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GB" sz="2800" b="0" i="0" u="none" strike="noStrike" kern="0" cap="none" spc="0" normalizeH="0" baseline="0" noProof="0" dirty="0">
                <a:ln>
                  <a:noFill/>
                </a:ln>
                <a:solidFill>
                  <a:srgbClr val="0033CC"/>
                </a:solidFill>
                <a:effectLst/>
                <a:uLnTx/>
                <a:uFillTx/>
                <a:latin typeface="Calibri" panose="020F0502020204030204" pitchFamily="34" charset="0"/>
                <a:ea typeface="+mj-ea"/>
                <a:cs typeface="+mj-cs"/>
              </a:rPr>
              <a:t>The proposed layout for the main dipoles features a twin aperture yoke and busbars to provide the Ampere-turns</a:t>
            </a:r>
            <a:endParaRPr kumimoji="0" lang="en-GB" sz="2800" b="0"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cxnSp>
        <p:nvCxnSpPr>
          <p:cNvPr id="34" name="Straight Connector 33"/>
          <p:cNvCxnSpPr/>
          <p:nvPr/>
        </p:nvCxnSpPr>
        <p:spPr bwMode="auto">
          <a:xfrm flipH="1">
            <a:off x="559140" y="4953945"/>
            <a:ext cx="0" cy="1260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559140" y="6138531"/>
            <a:ext cx="7380000" cy="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sp>
        <p:nvSpPr>
          <p:cNvPr id="40" name="TextBox 39"/>
          <p:cNvSpPr txBox="1"/>
          <p:nvPr/>
        </p:nvSpPr>
        <p:spPr>
          <a:xfrm>
            <a:off x="3802412" y="5954681"/>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450 mm</a:t>
            </a:r>
          </a:p>
        </p:txBody>
      </p:sp>
      <p:cxnSp>
        <p:nvCxnSpPr>
          <p:cNvPr id="46" name="Straight Connector 45"/>
          <p:cNvCxnSpPr/>
          <p:nvPr/>
        </p:nvCxnSpPr>
        <p:spPr bwMode="auto">
          <a:xfrm>
            <a:off x="1605620" y="1851011"/>
            <a:ext cx="5248800" cy="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cxnSp>
        <p:nvCxnSpPr>
          <p:cNvPr id="50" name="Straight Connector 49"/>
          <p:cNvCxnSpPr/>
          <p:nvPr/>
        </p:nvCxnSpPr>
        <p:spPr bwMode="auto">
          <a:xfrm flipH="1">
            <a:off x="1605620" y="1779380"/>
            <a:ext cx="0" cy="2232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1" name="TextBox 50"/>
          <p:cNvSpPr txBox="1"/>
          <p:nvPr/>
        </p:nvSpPr>
        <p:spPr>
          <a:xfrm>
            <a:off x="3844812" y="1663199"/>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320 mm</a:t>
            </a:r>
          </a:p>
        </p:txBody>
      </p:sp>
      <p:cxnSp>
        <p:nvCxnSpPr>
          <p:cNvPr id="53" name="Straight Connector 52"/>
          <p:cNvCxnSpPr/>
          <p:nvPr/>
        </p:nvCxnSpPr>
        <p:spPr bwMode="auto">
          <a:xfrm flipH="1">
            <a:off x="7935300" y="4953945"/>
            <a:ext cx="0" cy="1260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6854420" y="1779380"/>
            <a:ext cx="0" cy="2232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5" name="Oval 54"/>
          <p:cNvSpPr/>
          <p:nvPr/>
        </p:nvSpPr>
        <p:spPr bwMode="auto">
          <a:xfrm>
            <a:off x="5991114" y="3263193"/>
            <a:ext cx="1746000" cy="1476000"/>
          </a:xfrm>
          <a:prstGeom prst="ellipse">
            <a:avLst/>
          </a:prstGeom>
          <a:solidFill>
            <a:srgbClr val="FFFFFF">
              <a:alpha val="3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cxnSp>
        <p:nvCxnSpPr>
          <p:cNvPr id="56" name="Straight Connector 55"/>
          <p:cNvCxnSpPr/>
          <p:nvPr/>
        </p:nvCxnSpPr>
        <p:spPr bwMode="auto">
          <a:xfrm>
            <a:off x="5990420" y="4002324"/>
            <a:ext cx="864000" cy="0"/>
          </a:xfrm>
          <a:prstGeom prst="line">
            <a:avLst/>
          </a:prstGeom>
          <a:solidFill>
            <a:schemeClr val="accent1"/>
          </a:solidFill>
          <a:ln w="12700" cap="flat" cmpd="sng" algn="ctr">
            <a:solidFill>
              <a:schemeClr val="tx1"/>
            </a:solidFill>
            <a:prstDash val="solid"/>
            <a:round/>
            <a:headEnd type="triangle" w="med" len="lg"/>
            <a:tailEnd type="none" w="med" len="lg"/>
          </a:ln>
          <a:effectLst/>
        </p:spPr>
      </p:cxnSp>
      <p:cxnSp>
        <p:nvCxnSpPr>
          <p:cNvPr id="57" name="Straight Connector 56"/>
          <p:cNvCxnSpPr/>
          <p:nvPr/>
        </p:nvCxnSpPr>
        <p:spPr bwMode="auto">
          <a:xfrm flipH="1" flipV="1">
            <a:off x="6854420" y="4002324"/>
            <a:ext cx="900000" cy="0"/>
          </a:xfrm>
          <a:prstGeom prst="line">
            <a:avLst/>
          </a:prstGeom>
          <a:solidFill>
            <a:schemeClr val="accent1"/>
          </a:solidFill>
          <a:ln w="12700" cap="flat" cmpd="sng" algn="ctr">
            <a:solidFill>
              <a:schemeClr val="tx1"/>
            </a:solidFill>
            <a:prstDash val="solid"/>
            <a:round/>
            <a:headEnd type="triangle" w="med" len="lg"/>
            <a:tailEnd type="none" w="med" len="lg"/>
          </a:ln>
          <a:effectLst/>
        </p:spPr>
      </p:cxnSp>
      <p:cxnSp>
        <p:nvCxnSpPr>
          <p:cNvPr id="58" name="Straight Connector 57"/>
          <p:cNvCxnSpPr/>
          <p:nvPr/>
        </p:nvCxnSpPr>
        <p:spPr bwMode="auto">
          <a:xfrm flipH="1">
            <a:off x="6854420" y="3277464"/>
            <a:ext cx="0" cy="720000"/>
          </a:xfrm>
          <a:prstGeom prst="line">
            <a:avLst/>
          </a:prstGeom>
          <a:solidFill>
            <a:schemeClr val="accent1"/>
          </a:solidFill>
          <a:ln w="12700" cap="flat" cmpd="sng" algn="ctr">
            <a:solidFill>
              <a:schemeClr val="tx1"/>
            </a:solidFill>
            <a:prstDash val="solid"/>
            <a:round/>
            <a:headEnd type="triangle" w="med" len="lg"/>
            <a:tailEnd type="none" w="med" len="lg"/>
          </a:ln>
          <a:effectLst/>
        </p:spPr>
      </p:cxnSp>
      <p:cxnSp>
        <p:nvCxnSpPr>
          <p:cNvPr id="59" name="Straight Connector 58"/>
          <p:cNvCxnSpPr/>
          <p:nvPr/>
        </p:nvCxnSpPr>
        <p:spPr bwMode="auto">
          <a:xfrm flipV="1">
            <a:off x="6854420" y="4002324"/>
            <a:ext cx="0" cy="720000"/>
          </a:xfrm>
          <a:prstGeom prst="line">
            <a:avLst/>
          </a:prstGeom>
          <a:solidFill>
            <a:schemeClr val="accent1"/>
          </a:solidFill>
          <a:ln w="12700" cap="flat" cmpd="sng" algn="ctr">
            <a:solidFill>
              <a:schemeClr val="tx1"/>
            </a:solidFill>
            <a:prstDash val="solid"/>
            <a:round/>
            <a:headEnd type="triangle" w="med" len="lg"/>
            <a:tailEnd type="none" w="med" len="lg"/>
          </a:ln>
          <a:effectLst/>
        </p:spPr>
      </p:cxnSp>
      <p:sp>
        <p:nvSpPr>
          <p:cNvPr id="60" name="Rectangle 59"/>
          <p:cNvSpPr/>
          <p:nvPr/>
        </p:nvSpPr>
        <p:spPr>
          <a:xfrm>
            <a:off x="6876011" y="3991157"/>
            <a:ext cx="870751"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rPr>
              <a:t>120 mm</a:t>
            </a:r>
            <a:endParaRPr kumimoji="0" lang="en-GB" sz="1800" b="0" i="0"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61" name="Rectangle 60"/>
          <p:cNvSpPr/>
          <p:nvPr/>
        </p:nvSpPr>
        <p:spPr>
          <a:xfrm>
            <a:off x="6825211" y="3421424"/>
            <a:ext cx="766557"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rPr>
              <a:t>90 mm</a:t>
            </a:r>
            <a:endParaRPr kumimoji="0" lang="en-GB" sz="1800" b="0" i="0" u="none" strike="noStrike" kern="0" cap="none" spc="0" normalizeH="0" baseline="0" noProof="0" dirty="0">
              <a:ln>
                <a:noFill/>
              </a:ln>
              <a:solidFill>
                <a:srgbClr val="FFFFFF"/>
              </a:solidFill>
              <a:effectLst/>
              <a:uLnTx/>
              <a:uFillTx/>
              <a:latin typeface="Calibri" panose="020F0502020204030204" pitchFamily="34" charset="0"/>
            </a:endParaRPr>
          </a:p>
        </p:txBody>
      </p:sp>
      <p:cxnSp>
        <p:nvCxnSpPr>
          <p:cNvPr id="62" name="Straight Connector 61"/>
          <p:cNvCxnSpPr/>
          <p:nvPr/>
        </p:nvCxnSpPr>
        <p:spPr bwMode="auto">
          <a:xfrm flipV="1">
            <a:off x="8421387" y="2682967"/>
            <a:ext cx="0" cy="262440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sp>
        <p:nvSpPr>
          <p:cNvPr id="65" name="TextBox 64"/>
          <p:cNvSpPr txBox="1"/>
          <p:nvPr/>
        </p:nvSpPr>
        <p:spPr>
          <a:xfrm>
            <a:off x="8215219" y="3852150"/>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210 mm</a:t>
            </a:r>
          </a:p>
        </p:txBody>
      </p:sp>
      <p:sp>
        <p:nvSpPr>
          <p:cNvPr id="67" name="TextBox 66"/>
          <p:cNvSpPr txBox="1"/>
          <p:nvPr/>
        </p:nvSpPr>
        <p:spPr>
          <a:xfrm>
            <a:off x="1323435" y="1073837"/>
            <a:ext cx="6497130" cy="461665"/>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I = 3570 A, B = 50 </a:t>
            </a:r>
            <a:r>
              <a:rPr kumimoji="0" lang="en-GB" sz="1800" b="0" i="0" u="none" strike="noStrike" kern="0" cap="none" spc="0" normalizeH="0" baseline="0" noProof="0" dirty="0" err="1">
                <a:ln>
                  <a:noFill/>
                </a:ln>
                <a:solidFill>
                  <a:sysClr val="windowText" lastClr="000000"/>
                </a:solidFill>
                <a:effectLst/>
                <a:uLnTx/>
                <a:uFillTx/>
                <a:latin typeface="Calibri" panose="020F0502020204030204" pitchFamily="34" charset="0"/>
                <a:cs typeface="Courier New" panose="02070309020205020404" pitchFamily="49" charset="0"/>
              </a:rPr>
              <a:t>mT</a:t>
            </a:r>
            <a:endParaRPr kumimoji="0" lang="en-GB" sz="18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endParaRPr>
          </a:p>
        </p:txBody>
      </p:sp>
      <p:grpSp>
        <p:nvGrpSpPr>
          <p:cNvPr id="68" name="Group 67"/>
          <p:cNvGrpSpPr/>
          <p:nvPr/>
        </p:nvGrpSpPr>
        <p:grpSpPr>
          <a:xfrm>
            <a:off x="1045629" y="6256729"/>
            <a:ext cx="6327066" cy="465631"/>
            <a:chOff x="1374035" y="4970589"/>
            <a:chExt cx="6327066" cy="465631"/>
          </a:xfrm>
        </p:grpSpPr>
        <p:pic>
          <p:nvPicPr>
            <p:cNvPr id="69" name="Picture 68"/>
            <p:cNvPicPr>
              <a:picLocks noChangeAspect="1"/>
            </p:cNvPicPr>
            <p:nvPr/>
          </p:nvPicPr>
          <p:blipFill rotWithShape="1">
            <a:blip r:embed="rId4"/>
            <a:srcRect l="3139" t="92608" r="22690" b="639"/>
            <a:stretch/>
          </p:blipFill>
          <p:spPr>
            <a:xfrm>
              <a:off x="1859461" y="5207000"/>
              <a:ext cx="5425079" cy="229220"/>
            </a:xfrm>
            <a:prstGeom prst="rect">
              <a:avLst/>
            </a:prstGeom>
          </p:spPr>
        </p:pic>
        <p:sp>
          <p:nvSpPr>
            <p:cNvPr id="70" name="TextBox 69"/>
            <p:cNvSpPr txBox="1"/>
            <p:nvPr/>
          </p:nvSpPr>
          <p:spPr>
            <a:xfrm>
              <a:off x="1374035"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0</a:t>
              </a:r>
            </a:p>
          </p:txBody>
        </p:sp>
        <p:sp>
          <p:nvSpPr>
            <p:cNvPr id="71" name="TextBox 70"/>
            <p:cNvSpPr txBox="1"/>
            <p:nvPr/>
          </p:nvSpPr>
          <p:spPr>
            <a:xfrm>
              <a:off x="4029218"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0.5 T</a:t>
              </a:r>
            </a:p>
          </p:txBody>
        </p:sp>
        <p:sp>
          <p:nvSpPr>
            <p:cNvPr id="72" name="TextBox 71"/>
            <p:cNvSpPr txBox="1"/>
            <p:nvPr/>
          </p:nvSpPr>
          <p:spPr>
            <a:xfrm>
              <a:off x="6693101"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1.0 T</a:t>
              </a:r>
            </a:p>
          </p:txBody>
        </p:sp>
      </p:grpSp>
      <p:sp>
        <p:nvSpPr>
          <p:cNvPr id="5" name="Rectangle 4"/>
          <p:cNvSpPr/>
          <p:nvPr/>
        </p:nvSpPr>
        <p:spPr bwMode="auto">
          <a:xfrm>
            <a:off x="2776652" y="3344750"/>
            <a:ext cx="982800" cy="13104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76" name="Rectangle 75"/>
          <p:cNvSpPr/>
          <p:nvPr/>
        </p:nvSpPr>
        <p:spPr>
          <a:xfrm>
            <a:off x="2729282" y="4321627"/>
            <a:ext cx="107753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rPr>
              <a:t>60×80 mm</a:t>
            </a:r>
            <a:endParaRPr kumimoji="0" lang="en-GB" sz="1800" b="0" i="0"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77" name="Rectangle 76"/>
          <p:cNvSpPr/>
          <p:nvPr/>
        </p:nvSpPr>
        <p:spPr bwMode="auto">
          <a:xfrm>
            <a:off x="4739564" y="3344750"/>
            <a:ext cx="982800" cy="13104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78" name="Oval 77"/>
          <p:cNvSpPr/>
          <p:nvPr/>
        </p:nvSpPr>
        <p:spPr bwMode="auto">
          <a:xfrm>
            <a:off x="741230" y="3263193"/>
            <a:ext cx="1746000" cy="1476000"/>
          </a:xfrm>
          <a:prstGeom prst="ellipse">
            <a:avLst/>
          </a:prstGeom>
          <a:solidFill>
            <a:srgbClr val="FFFFFF">
              <a:alpha val="3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36" name="Rectangle 35"/>
          <p:cNvSpPr/>
          <p:nvPr/>
        </p:nvSpPr>
        <p:spPr bwMode="auto">
          <a:xfrm rot="21149762">
            <a:off x="2597717" y="2680019"/>
            <a:ext cx="331200" cy="396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38" name="Rectangle 37"/>
          <p:cNvSpPr/>
          <p:nvPr/>
        </p:nvSpPr>
        <p:spPr bwMode="auto">
          <a:xfrm>
            <a:off x="5775613" y="3342048"/>
            <a:ext cx="39600" cy="3312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39" name="Rectangle 38"/>
          <p:cNvSpPr/>
          <p:nvPr/>
        </p:nvSpPr>
        <p:spPr bwMode="auto">
          <a:xfrm>
            <a:off x="5775613" y="4326129"/>
            <a:ext cx="39600" cy="3312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41" name="Rectangle 40"/>
          <p:cNvSpPr/>
          <p:nvPr/>
        </p:nvSpPr>
        <p:spPr bwMode="auto">
          <a:xfrm>
            <a:off x="2677986" y="3342048"/>
            <a:ext cx="39600" cy="3312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42" name="Rectangle 41"/>
          <p:cNvSpPr/>
          <p:nvPr/>
        </p:nvSpPr>
        <p:spPr bwMode="auto">
          <a:xfrm>
            <a:off x="2677986" y="4326129"/>
            <a:ext cx="39600" cy="3312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43" name="Rectangle 42"/>
          <p:cNvSpPr/>
          <p:nvPr/>
        </p:nvSpPr>
        <p:spPr bwMode="auto">
          <a:xfrm rot="450338">
            <a:off x="5557140" y="2679642"/>
            <a:ext cx="331200" cy="396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cxnSp>
        <p:nvCxnSpPr>
          <p:cNvPr id="63" name="Straight Connector 62"/>
          <p:cNvCxnSpPr/>
          <p:nvPr/>
        </p:nvCxnSpPr>
        <p:spPr bwMode="auto">
          <a:xfrm>
            <a:off x="5184369" y="2682967"/>
            <a:ext cx="3312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4" name="Rectangle 43"/>
          <p:cNvSpPr/>
          <p:nvPr/>
        </p:nvSpPr>
        <p:spPr bwMode="auto">
          <a:xfrm rot="543933">
            <a:off x="2601781" y="5275772"/>
            <a:ext cx="331200" cy="396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45" name="Rectangle 44"/>
          <p:cNvSpPr/>
          <p:nvPr/>
        </p:nvSpPr>
        <p:spPr bwMode="auto">
          <a:xfrm rot="21174581">
            <a:off x="5552954" y="5274520"/>
            <a:ext cx="331200" cy="39600"/>
          </a:xfrm>
          <a:prstGeom prst="rect">
            <a:avLst/>
          </a:prstGeom>
          <a:solidFill>
            <a:srgbClr val="FFC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cxnSp>
        <p:nvCxnSpPr>
          <p:cNvPr id="66" name="Straight Connector 65"/>
          <p:cNvCxnSpPr/>
          <p:nvPr/>
        </p:nvCxnSpPr>
        <p:spPr bwMode="auto">
          <a:xfrm>
            <a:off x="5184369" y="5307367"/>
            <a:ext cx="3312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7" name="TextBox 46"/>
          <p:cNvSpPr txBox="1"/>
          <p:nvPr/>
        </p:nvSpPr>
        <p:spPr>
          <a:xfrm>
            <a:off x="7304419" y="44163"/>
            <a:ext cx="1774799"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Zimmermann</a:t>
            </a:r>
          </a:p>
        </p:txBody>
      </p:sp>
    </p:spTree>
    <p:extLst>
      <p:ext uri="{BB962C8B-B14F-4D97-AF65-F5344CB8AC3E}">
        <p14:creationId xmlns:p14="http://schemas.microsoft.com/office/powerpoint/2010/main" val="4200248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DE59A0-3DC2-48C0-A52D-31A153E83E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2"/>
          <p:cNvSpPr txBox="1">
            <a:spLocks noChangeArrowheads="1"/>
          </p:cNvSpPr>
          <p:nvPr/>
        </p:nvSpPr>
        <p:spPr bwMode="auto">
          <a:xfrm>
            <a:off x="0" y="0"/>
            <a:ext cx="9144000" cy="928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GB" sz="2800" b="0" i="0" u="none" strike="noStrike" kern="0" cap="none" spc="0" normalizeH="0" baseline="0" noProof="0" dirty="0">
                <a:ln>
                  <a:noFill/>
                </a:ln>
                <a:solidFill>
                  <a:srgbClr val="0033CC"/>
                </a:solidFill>
                <a:effectLst/>
                <a:uLnTx/>
                <a:uFillTx/>
                <a:latin typeface="Calibri" panose="020F0502020204030204" pitchFamily="34" charset="0"/>
                <a:ea typeface="+mj-ea"/>
                <a:cs typeface="+mj-cs"/>
              </a:rPr>
              <a:t>Also for the quadrupoles a twin design with a 50% power saving is possible, with an F/D polarity constraint</a:t>
            </a:r>
            <a:endParaRPr kumimoji="0" lang="en-GB" sz="2800" b="0" i="0" u="none" strike="noStrike" kern="0" cap="none" spc="0" normalizeH="0" baseline="0" noProof="0" dirty="0">
              <a:ln>
                <a:noFill/>
              </a:ln>
              <a:solidFill>
                <a:srgbClr val="FF0000"/>
              </a:solidFill>
              <a:effectLst/>
              <a:uLnTx/>
              <a:uFillTx/>
              <a:latin typeface="Calibri" panose="020F0502020204030204" pitchFamily="34" charset="0"/>
              <a:ea typeface="+mj-ea"/>
              <a:cs typeface="+mj-cs"/>
            </a:endParaRPr>
          </a:p>
        </p:txBody>
      </p:sp>
      <p:grpSp>
        <p:nvGrpSpPr>
          <p:cNvPr id="37" name="Group 36"/>
          <p:cNvGrpSpPr/>
          <p:nvPr/>
        </p:nvGrpSpPr>
        <p:grpSpPr>
          <a:xfrm>
            <a:off x="1874038" y="6220670"/>
            <a:ext cx="6327066" cy="465631"/>
            <a:chOff x="1374035" y="4970589"/>
            <a:chExt cx="6327066" cy="465631"/>
          </a:xfrm>
        </p:grpSpPr>
        <p:pic>
          <p:nvPicPr>
            <p:cNvPr id="40" name="Picture 39"/>
            <p:cNvPicPr>
              <a:picLocks noChangeAspect="1"/>
            </p:cNvPicPr>
            <p:nvPr/>
          </p:nvPicPr>
          <p:blipFill rotWithShape="1">
            <a:blip r:embed="rId3"/>
            <a:srcRect l="3139" t="92608" r="22690" b="639"/>
            <a:stretch/>
          </p:blipFill>
          <p:spPr>
            <a:xfrm>
              <a:off x="1859461" y="5207000"/>
              <a:ext cx="5425079" cy="229220"/>
            </a:xfrm>
            <a:prstGeom prst="rect">
              <a:avLst/>
            </a:prstGeom>
          </p:spPr>
        </p:pic>
        <p:sp>
          <p:nvSpPr>
            <p:cNvPr id="41" name="TextBox 40"/>
            <p:cNvSpPr txBox="1"/>
            <p:nvPr/>
          </p:nvSpPr>
          <p:spPr>
            <a:xfrm>
              <a:off x="1374035"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0</a:t>
              </a:r>
            </a:p>
          </p:txBody>
        </p:sp>
        <p:sp>
          <p:nvSpPr>
            <p:cNvPr id="47" name="TextBox 46"/>
            <p:cNvSpPr txBox="1"/>
            <p:nvPr/>
          </p:nvSpPr>
          <p:spPr>
            <a:xfrm>
              <a:off x="4029218"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0.75 T</a:t>
              </a:r>
            </a:p>
          </p:txBody>
        </p:sp>
        <p:sp>
          <p:nvSpPr>
            <p:cNvPr id="48" name="TextBox 47"/>
            <p:cNvSpPr txBox="1"/>
            <p:nvPr/>
          </p:nvSpPr>
          <p:spPr>
            <a:xfrm>
              <a:off x="6693101" y="4970589"/>
              <a:ext cx="1008000" cy="276999"/>
            </a:xfrm>
            <a:prstGeom prst="rect">
              <a:avLst/>
            </a:prstGeom>
            <a:no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1.5 T</a:t>
              </a:r>
            </a:p>
          </p:txBody>
        </p:sp>
      </p:grpSp>
      <p:pic>
        <p:nvPicPr>
          <p:cNvPr id="3" name="Picture 2"/>
          <p:cNvPicPr>
            <a:picLocks noChangeAspect="1"/>
          </p:cNvPicPr>
          <p:nvPr/>
        </p:nvPicPr>
        <p:blipFill rotWithShape="1">
          <a:blip r:embed="rId4"/>
          <a:srcRect l="5908" t="2840" r="44879" b="4044"/>
          <a:stretch/>
        </p:blipFill>
        <p:spPr>
          <a:xfrm>
            <a:off x="1934485" y="1608881"/>
            <a:ext cx="6119087" cy="4143737"/>
          </a:xfrm>
          <a:prstGeom prst="rect">
            <a:avLst/>
          </a:prstGeom>
        </p:spPr>
      </p:pic>
      <p:sp>
        <p:nvSpPr>
          <p:cNvPr id="78" name="TextBox 77"/>
          <p:cNvSpPr txBox="1"/>
          <p:nvPr/>
        </p:nvSpPr>
        <p:spPr>
          <a:xfrm>
            <a:off x="46892" y="1258883"/>
            <a:ext cx="2419263" cy="1277273"/>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NI = 13500 A</a:t>
            </a:r>
          </a:p>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(287 A × 47 turns) B’ = 8.71 T/m</a:t>
            </a:r>
          </a:p>
        </p:txBody>
      </p:sp>
      <p:cxnSp>
        <p:nvCxnSpPr>
          <p:cNvPr id="79" name="Straight Connector 78"/>
          <p:cNvCxnSpPr/>
          <p:nvPr/>
        </p:nvCxnSpPr>
        <p:spPr bwMode="auto">
          <a:xfrm>
            <a:off x="3785696" y="1407583"/>
            <a:ext cx="2390400" cy="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cxnSp>
        <p:nvCxnSpPr>
          <p:cNvPr id="81" name="Straight Connector 80"/>
          <p:cNvCxnSpPr/>
          <p:nvPr/>
        </p:nvCxnSpPr>
        <p:spPr bwMode="auto">
          <a:xfrm flipH="1">
            <a:off x="6174479" y="1317516"/>
            <a:ext cx="0" cy="2376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2" name="TextBox 81"/>
          <p:cNvSpPr txBox="1"/>
          <p:nvPr/>
        </p:nvSpPr>
        <p:spPr>
          <a:xfrm>
            <a:off x="4640003" y="1241163"/>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320 mm</a:t>
            </a:r>
          </a:p>
        </p:txBody>
      </p:sp>
      <p:cxnSp>
        <p:nvCxnSpPr>
          <p:cNvPr id="83" name="Straight Connector 82"/>
          <p:cNvCxnSpPr/>
          <p:nvPr/>
        </p:nvCxnSpPr>
        <p:spPr bwMode="auto">
          <a:xfrm flipH="1">
            <a:off x="3785696" y="1317516"/>
            <a:ext cx="0" cy="2376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4" name="Oval 83"/>
          <p:cNvSpPr/>
          <p:nvPr/>
        </p:nvSpPr>
        <p:spPr bwMode="auto">
          <a:xfrm>
            <a:off x="3508282" y="2576478"/>
            <a:ext cx="648000" cy="648000"/>
          </a:xfrm>
          <a:prstGeom prst="ellipse">
            <a:avLst/>
          </a:prstGeom>
          <a:solidFill>
            <a:srgbClr val="FFFFFF">
              <a:alpha val="3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sp>
        <p:nvSpPr>
          <p:cNvPr id="85" name="Oval 84"/>
          <p:cNvSpPr/>
          <p:nvPr/>
        </p:nvSpPr>
        <p:spPr bwMode="auto">
          <a:xfrm>
            <a:off x="5846936" y="3381116"/>
            <a:ext cx="648000" cy="648000"/>
          </a:xfrm>
          <a:prstGeom prst="ellipse">
            <a:avLst/>
          </a:prstGeom>
          <a:solidFill>
            <a:srgbClr val="FFFFFF">
              <a:alpha val="3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Light" panose="020F0302020204030204" pitchFamily="34" charset="0"/>
            </a:endParaRPr>
          </a:p>
        </p:txBody>
      </p:sp>
      <p:cxnSp>
        <p:nvCxnSpPr>
          <p:cNvPr id="86" name="Straight Connector 85"/>
          <p:cNvCxnSpPr/>
          <p:nvPr/>
        </p:nvCxnSpPr>
        <p:spPr bwMode="auto">
          <a:xfrm flipH="1">
            <a:off x="2591398" y="5472173"/>
            <a:ext cx="0" cy="648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flipH="1">
            <a:off x="7368025" y="5472173"/>
            <a:ext cx="0" cy="648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2591398" y="6025108"/>
            <a:ext cx="4780800" cy="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sp>
        <p:nvSpPr>
          <p:cNvPr id="89" name="TextBox 88"/>
          <p:cNvSpPr txBox="1"/>
          <p:nvPr/>
        </p:nvSpPr>
        <p:spPr>
          <a:xfrm>
            <a:off x="4556888" y="5855831"/>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640 mm</a:t>
            </a:r>
          </a:p>
        </p:txBody>
      </p:sp>
      <p:cxnSp>
        <p:nvCxnSpPr>
          <p:cNvPr id="90" name="Straight Connector 89"/>
          <p:cNvCxnSpPr/>
          <p:nvPr/>
        </p:nvCxnSpPr>
        <p:spPr bwMode="auto">
          <a:xfrm flipV="1">
            <a:off x="8249055" y="1762098"/>
            <a:ext cx="0" cy="3884400"/>
          </a:xfrm>
          <a:prstGeom prst="line">
            <a:avLst/>
          </a:prstGeom>
          <a:solidFill>
            <a:schemeClr val="accent1"/>
          </a:solidFill>
          <a:ln w="12700" cap="flat" cmpd="sng" algn="ctr">
            <a:solidFill>
              <a:schemeClr val="tx1"/>
            </a:solidFill>
            <a:prstDash val="solid"/>
            <a:round/>
            <a:headEnd type="triangle" w="med" len="lg"/>
            <a:tailEnd type="triangle" w="med" len="lg"/>
          </a:ln>
          <a:effectLst/>
        </p:spPr>
      </p:cxnSp>
      <p:cxnSp>
        <p:nvCxnSpPr>
          <p:cNvPr id="91" name="Straight Connector 90"/>
          <p:cNvCxnSpPr/>
          <p:nvPr/>
        </p:nvCxnSpPr>
        <p:spPr bwMode="auto">
          <a:xfrm flipV="1">
            <a:off x="7225265" y="1762098"/>
            <a:ext cx="1116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3" name="TextBox 92"/>
          <p:cNvSpPr txBox="1"/>
          <p:nvPr/>
        </p:nvSpPr>
        <p:spPr>
          <a:xfrm>
            <a:off x="8057340" y="3511472"/>
            <a:ext cx="864000" cy="338554"/>
          </a:xfrm>
          <a:prstGeom prst="rect">
            <a:avLst/>
          </a:prstGeom>
          <a:solidFill>
            <a:srgbClr val="FFFFFF"/>
          </a:solidFill>
          <a:ln w="12700">
            <a:noFill/>
          </a:ln>
        </p:spPr>
        <p:txBody>
          <a:bodyPr wrap="square" rtlCol="0">
            <a:spAutoFit/>
          </a:bodyPr>
          <a:lstStyle/>
          <a:p>
            <a:pPr marL="0" marR="0" lvl="0" indent="0" algn="ctr" defTabSz="216000" eaLnBrk="1" fontAlgn="auto" latinLnBrk="0" hangingPunct="1">
              <a:lnSpc>
                <a:spcPct val="100000"/>
              </a:lnSpc>
              <a:spcBef>
                <a:spcPts val="60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cs typeface="Courier New" panose="02070309020205020404" pitchFamily="49" charset="0"/>
              </a:rPr>
              <a:t>520 mm</a:t>
            </a:r>
          </a:p>
        </p:txBody>
      </p:sp>
      <p:cxnSp>
        <p:nvCxnSpPr>
          <p:cNvPr id="94" name="Straight Connector 93"/>
          <p:cNvCxnSpPr/>
          <p:nvPr/>
        </p:nvCxnSpPr>
        <p:spPr bwMode="auto">
          <a:xfrm flipV="1">
            <a:off x="7225265" y="5640678"/>
            <a:ext cx="11160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5" name="Rectangle 94"/>
          <p:cNvSpPr/>
          <p:nvPr/>
        </p:nvSpPr>
        <p:spPr>
          <a:xfrm>
            <a:off x="6461677" y="3535021"/>
            <a:ext cx="106471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rPr>
              <a:t>88 mm </a:t>
            </a:r>
            <a:r>
              <a:rPr kumimoji="0" lang="en-GB" sz="1600" b="0" i="0" u="none" strike="noStrike" kern="0" cap="none" spc="0" normalizeH="0" baseline="0" noProof="0" dirty="0" err="1">
                <a:ln>
                  <a:noFill/>
                </a:ln>
                <a:solidFill>
                  <a:srgbClr val="FFFFFF"/>
                </a:solidFill>
                <a:effectLst/>
                <a:uLnTx/>
                <a:uFillTx/>
                <a:latin typeface="Calibri" panose="020F0502020204030204" pitchFamily="34" charset="0"/>
              </a:rPr>
              <a:t>dia</a:t>
            </a:r>
            <a:endParaRPr kumimoji="0" lang="en-GB" sz="1800" b="0" i="0"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27" name="Arc 26"/>
          <p:cNvSpPr/>
          <p:nvPr/>
        </p:nvSpPr>
        <p:spPr bwMode="auto">
          <a:xfrm flipH="1" flipV="1">
            <a:off x="5942194" y="3333993"/>
            <a:ext cx="648000" cy="648000"/>
          </a:xfrm>
          <a:prstGeom prst="arc">
            <a:avLst/>
          </a:prstGeom>
          <a:noFill/>
          <a:ln w="12700" cap="flat" cmpd="sng" algn="ctr">
            <a:solidFill>
              <a:srgbClr val="FFFF00"/>
            </a:solidFill>
            <a:prstDash val="solid"/>
            <a:round/>
            <a:headEnd type="none" w="sm" len="lg"/>
            <a:tailEnd type="triangle" w="sm" len="lg"/>
          </a:ln>
          <a:effectLst/>
          <a:scene3d>
            <a:camera prst="orthographicFront">
              <a:rot lat="0" lon="0" rev="81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8" name="Arc 27"/>
          <p:cNvSpPr/>
          <p:nvPr/>
        </p:nvSpPr>
        <p:spPr bwMode="auto">
          <a:xfrm flipH="1" flipV="1">
            <a:off x="3425590" y="3083367"/>
            <a:ext cx="648000" cy="648000"/>
          </a:xfrm>
          <a:prstGeom prst="arc">
            <a:avLst/>
          </a:prstGeom>
          <a:noFill/>
          <a:ln w="12700" cap="flat" cmpd="sng" algn="ctr">
            <a:solidFill>
              <a:srgbClr val="FFFF00"/>
            </a:solidFill>
            <a:prstDash val="solid"/>
            <a:round/>
            <a:headEnd type="triangle" w="sm" len="lg"/>
            <a:tailEnd type="none" w="sm" len="lg"/>
          </a:ln>
          <a:effectLst/>
          <a:scene3d>
            <a:camera prst="orthographicFront">
              <a:rot lat="0" lon="0" rev="81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9" name="Arc 28"/>
          <p:cNvSpPr/>
          <p:nvPr/>
        </p:nvSpPr>
        <p:spPr bwMode="auto">
          <a:xfrm>
            <a:off x="3508282" y="3697851"/>
            <a:ext cx="648000" cy="648000"/>
          </a:xfrm>
          <a:prstGeom prst="arc">
            <a:avLst/>
          </a:prstGeom>
          <a:noFill/>
          <a:ln w="12700" cap="flat" cmpd="sng" algn="ctr">
            <a:solidFill>
              <a:srgbClr val="FFFF00"/>
            </a:solidFill>
            <a:prstDash val="solid"/>
            <a:round/>
            <a:headEnd type="triangle" w="sm" len="lg"/>
            <a:tailEnd type="none" w="sm" len="lg"/>
          </a:ln>
          <a:effectLst/>
          <a:scene3d>
            <a:camera prst="orthographicFront">
              <a:rot lat="0" lon="0" rev="81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Arc 29"/>
          <p:cNvSpPr/>
          <p:nvPr/>
        </p:nvSpPr>
        <p:spPr bwMode="auto">
          <a:xfrm>
            <a:off x="5765025" y="3400333"/>
            <a:ext cx="648000" cy="648000"/>
          </a:xfrm>
          <a:prstGeom prst="arc">
            <a:avLst/>
          </a:prstGeom>
          <a:noFill/>
          <a:ln w="12700" cap="flat" cmpd="sng" algn="ctr">
            <a:solidFill>
              <a:srgbClr val="FFFF00"/>
            </a:solidFill>
            <a:prstDash val="solid"/>
            <a:round/>
            <a:headEnd type="none" w="sm" len="lg"/>
            <a:tailEnd type="triangle" w="sm" len="lg"/>
          </a:ln>
          <a:effectLst/>
          <a:scene3d>
            <a:camera prst="orthographicFront">
              <a:rot lat="0" lon="0" rev="81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Box 30"/>
          <p:cNvSpPr txBox="1"/>
          <p:nvPr/>
        </p:nvSpPr>
        <p:spPr>
          <a:xfrm>
            <a:off x="7304419" y="44163"/>
            <a:ext cx="1774799"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Zimmermann</a:t>
            </a:r>
          </a:p>
        </p:txBody>
      </p:sp>
    </p:spTree>
    <p:extLst>
      <p:ext uri="{BB962C8B-B14F-4D97-AF65-F5344CB8AC3E}">
        <p14:creationId xmlns:p14="http://schemas.microsoft.com/office/powerpoint/2010/main" val="91093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DE59A0-3DC2-48C0-A52D-31A153E83E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2"/>
          <p:cNvSpPr txBox="1">
            <a:spLocks noChangeArrowheads="1"/>
          </p:cNvSpPr>
          <p:nvPr/>
        </p:nvSpPr>
        <p:spPr bwMode="auto">
          <a:xfrm>
            <a:off x="0" y="0"/>
            <a:ext cx="9144000" cy="928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GB" sz="2800" b="0" i="0" u="none" strike="noStrike" kern="0" cap="none" spc="0" normalizeH="0" baseline="0" noProof="0" dirty="0">
                <a:ln>
                  <a:noFill/>
                </a:ln>
                <a:solidFill>
                  <a:srgbClr val="0033CC"/>
                </a:solidFill>
                <a:effectLst/>
                <a:uLnTx/>
                <a:uFillTx/>
                <a:latin typeface="Calibri" panose="020F0502020204030204" pitchFamily="34" charset="0"/>
                <a:ea typeface="+mj-ea"/>
                <a:cs typeface="+mj-cs"/>
              </a:rPr>
              <a:t>The resistive power for the quadrupoles is about of factor of two lower if the combined function lattice is used</a:t>
            </a:r>
          </a:p>
        </p:txBody>
      </p:sp>
      <p:sp>
        <p:nvSpPr>
          <p:cNvPr id="7" name="Content Placeholder 2"/>
          <p:cNvSpPr txBox="1">
            <a:spLocks/>
          </p:cNvSpPr>
          <p:nvPr/>
        </p:nvSpPr>
        <p:spPr bwMode="auto">
          <a:xfrm>
            <a:off x="274320" y="4281970"/>
            <a:ext cx="860990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schemeClr val="tx1"/>
                </a:solidFill>
                <a:effectLst/>
                <a:uLnTx/>
                <a:uFillTx/>
                <a:latin typeface="Calibri" panose="020F0502020204030204" pitchFamily="34" charset="0"/>
                <a:ea typeface="+mn-ea"/>
                <a:cs typeface="+mn-cs"/>
              </a:rPr>
              <a:t>Cu conductor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schemeClr val="tx1"/>
                </a:solidFill>
                <a:effectLst/>
                <a:uLnTx/>
                <a:uFillTx/>
                <a:latin typeface="Calibri" panose="020F0502020204030204" pitchFamily="34" charset="0"/>
                <a:ea typeface="+mn-ea"/>
                <a:cs typeface="+mn-cs"/>
              </a:rPr>
              <a:t>cable losses to be added, for quadrupoles likely only a few %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schemeClr val="tx1"/>
                </a:solidFill>
                <a:effectLst/>
                <a:uLnTx/>
                <a:uFillTx/>
                <a:latin typeface="Calibri" panose="020F0502020204030204" pitchFamily="34" charset="0"/>
                <a:ea typeface="+mn-ea"/>
                <a:cs typeface="+mn-cs"/>
              </a:rPr>
              <a:t>if twins are not used, then the power goes up to 43 MW for the pure dipole lattice, and 20 MW for the combined function one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accent6">
                  <a:lumMod val="60000"/>
                  <a:lumOff val="40000"/>
                </a:schemeClr>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Calibri Light" panose="020F03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Calibri Light" panose="020F03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Calibri Light" panose="020F03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Calibri Light" panose="020F0302020204030204" pitchFamily="34" charset="0"/>
              <a:ea typeface="+mn-ea"/>
              <a:cs typeface="+mn-cs"/>
            </a:endParaRPr>
          </a:p>
        </p:txBody>
      </p:sp>
      <p:graphicFrame>
        <p:nvGraphicFramePr>
          <p:cNvPr id="5" name="Table 4"/>
          <p:cNvGraphicFramePr>
            <a:graphicFrameLocks noGrp="1"/>
          </p:cNvGraphicFramePr>
          <p:nvPr>
            <p:extLst/>
          </p:nvPr>
        </p:nvGraphicFramePr>
        <p:xfrm>
          <a:off x="1350000" y="1418110"/>
          <a:ext cx="6444000" cy="2484000"/>
        </p:xfrm>
        <a:graphic>
          <a:graphicData uri="http://schemas.openxmlformats.org/drawingml/2006/table">
            <a:tbl>
              <a:tblPr bandRow="1">
                <a:tableStyleId>{5C22544A-7EE6-4342-B048-85BDC9FD1C3A}</a:tableStyleId>
              </a:tblPr>
              <a:tblGrid>
                <a:gridCol w="2628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2556000">
                  <a:extLst>
                    <a:ext uri="{9D8B030D-6E8A-4147-A177-3AD203B41FA5}">
                      <a16:colId xmlns:a16="http://schemas.microsoft.com/office/drawing/2014/main" val="20002"/>
                    </a:ext>
                  </a:extLst>
                </a:gridCol>
              </a:tblGrid>
              <a:tr h="1044000">
                <a:tc>
                  <a:txBody>
                    <a:bodyPr/>
                    <a:lstStyle/>
                    <a:p>
                      <a:pPr algn="ctr"/>
                      <a:r>
                        <a:rPr lang="en-GB" sz="2000" dirty="0">
                          <a:solidFill>
                            <a:schemeClr val="tx1"/>
                          </a:solidFill>
                          <a:latin typeface="Calibri" panose="020F0502020204030204" pitchFamily="34" charset="0"/>
                        </a:rPr>
                        <a:t>at 175</a:t>
                      </a:r>
                      <a:r>
                        <a:rPr lang="en-GB" sz="2000" baseline="0" dirty="0">
                          <a:solidFill>
                            <a:schemeClr val="tx1"/>
                          </a:solidFill>
                          <a:latin typeface="Calibri" panose="020F0502020204030204" pitchFamily="34" charset="0"/>
                        </a:rPr>
                        <a:t> GeV</a:t>
                      </a:r>
                      <a:endParaRPr lang="en-GB" sz="2000" dirty="0">
                        <a:solidFill>
                          <a:schemeClr val="tx1"/>
                        </a:solidFill>
                        <a:latin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solidFill>
                            <a:schemeClr val="tx1"/>
                          </a:solidFill>
                          <a:latin typeface="Calibri" panose="020F0502020204030204" pitchFamily="34" charset="0"/>
                        </a:rPr>
                        <a:t>current density</a:t>
                      </a:r>
                    </a:p>
                    <a:p>
                      <a:pPr algn="ctr"/>
                      <a:r>
                        <a:rPr lang="en-GB" sz="2000" dirty="0">
                          <a:solidFill>
                            <a:schemeClr val="tx1"/>
                          </a:solidFill>
                          <a:latin typeface="Calibri" panose="020F0502020204030204" pitchFamily="34" charset="0"/>
                        </a:rPr>
                        <a:t>[A/mm</a:t>
                      </a:r>
                      <a:r>
                        <a:rPr lang="en-GB" sz="2000" baseline="30000" dirty="0">
                          <a:solidFill>
                            <a:schemeClr val="tx1"/>
                          </a:solidFill>
                          <a:latin typeface="Calibri" panose="020F0502020204030204" pitchFamily="34" charset="0"/>
                        </a:rPr>
                        <a:t>2</a:t>
                      </a:r>
                      <a:r>
                        <a:rPr lang="en-GB" sz="2000" dirty="0">
                          <a:solidFill>
                            <a:schemeClr val="tx1"/>
                          </a:solidFill>
                          <a:latin typeface="Calibri" panose="020F050202020403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5000"/>
                      </a:srgbClr>
                    </a:solidFill>
                  </a:tcPr>
                </a:tc>
                <a:tc>
                  <a:txBody>
                    <a:bodyPr/>
                    <a:lstStyle/>
                    <a:p>
                      <a:pPr algn="ctr"/>
                      <a:r>
                        <a:rPr lang="en-GB" sz="2000" dirty="0">
                          <a:solidFill>
                            <a:schemeClr val="tx1"/>
                          </a:solidFill>
                          <a:latin typeface="Calibri" panose="020F0502020204030204" pitchFamily="34" charset="0"/>
                        </a:rPr>
                        <a:t>total</a:t>
                      </a:r>
                      <a:r>
                        <a:rPr lang="en-GB" sz="2000" baseline="0" dirty="0">
                          <a:solidFill>
                            <a:schemeClr val="tx1"/>
                          </a:solidFill>
                          <a:latin typeface="Calibri" panose="020F0502020204030204" pitchFamily="34" charset="0"/>
                        </a:rPr>
                        <a:t> power,</a:t>
                      </a:r>
                    </a:p>
                    <a:p>
                      <a:pPr algn="ctr"/>
                      <a:r>
                        <a:rPr lang="en-GB" sz="2000" baseline="0" dirty="0">
                          <a:solidFill>
                            <a:schemeClr val="tx1"/>
                          </a:solidFill>
                          <a:latin typeface="Calibri" panose="020F0502020204030204" pitchFamily="34" charset="0"/>
                        </a:rPr>
                        <a:t> 2 apertures</a:t>
                      </a:r>
                    </a:p>
                    <a:p>
                      <a:pPr algn="ctr"/>
                      <a:r>
                        <a:rPr lang="en-GB" sz="2000" baseline="0" dirty="0">
                          <a:solidFill>
                            <a:schemeClr val="tx1"/>
                          </a:solidFill>
                          <a:latin typeface="Calibri" panose="020F0502020204030204" pitchFamily="34" charset="0"/>
                        </a:rPr>
                        <a:t>[MW]</a:t>
                      </a:r>
                      <a:r>
                        <a:rPr lang="en-GB" sz="2000" dirty="0">
                          <a:solidFill>
                            <a:schemeClr val="tx1"/>
                          </a:solidFill>
                          <a:latin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5000"/>
                      </a:srgbClr>
                    </a:solidFill>
                  </a:tcPr>
                </a:tc>
                <a:extLst>
                  <a:ext uri="{0D108BD9-81ED-4DB2-BD59-A6C34878D82A}">
                    <a16:rowId xmlns:a16="http://schemas.microsoft.com/office/drawing/2014/main" val="10000"/>
                  </a:ext>
                </a:extLst>
              </a:tr>
              <a:tr h="720000">
                <a:tc>
                  <a:txBody>
                    <a:bodyPr/>
                    <a:lstStyle/>
                    <a:p>
                      <a:pPr algn="ctr"/>
                      <a:r>
                        <a:rPr lang="en-GB" sz="2000" dirty="0">
                          <a:solidFill>
                            <a:schemeClr val="tx1"/>
                          </a:solidFill>
                          <a:latin typeface="Calibri" panose="020F0502020204030204" pitchFamily="34" charset="0"/>
                        </a:rPr>
                        <a:t>(modified) pure dipole lattice</a:t>
                      </a:r>
                      <a:endParaRPr lang="en-GB" sz="2000" baseline="-25000" dirty="0">
                        <a:solidFill>
                          <a:schemeClr val="tx1"/>
                        </a:solidFill>
                        <a:latin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5000"/>
                      </a:srgbClr>
                    </a:solidFill>
                  </a:tcPr>
                </a:tc>
                <a:tc>
                  <a:txBody>
                    <a:bodyPr/>
                    <a:lstStyle/>
                    <a:p>
                      <a:pPr algn="ctr"/>
                      <a:r>
                        <a:rPr lang="en-GB" sz="2000" dirty="0">
                          <a:solidFill>
                            <a:schemeClr val="tx1"/>
                          </a:solidFill>
                          <a:latin typeface="Calibri" panose="020F0502020204030204" pitchFamily="34" charset="0"/>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5000"/>
                      </a:srgbClr>
                    </a:solidFill>
                  </a:tcPr>
                </a:tc>
                <a:tc>
                  <a:txBody>
                    <a:bodyPr/>
                    <a:lstStyle/>
                    <a:p>
                      <a:pPr algn="ctr"/>
                      <a:r>
                        <a:rPr lang="en-GB" sz="2000" dirty="0">
                          <a:solidFill>
                            <a:schemeClr val="tx1"/>
                          </a:solidFill>
                          <a:latin typeface="Calibri" panose="020F0502020204030204" pitchFamily="34" charset="0"/>
                        </a:rPr>
                        <a:t>21.5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5000"/>
                      </a:srgbClr>
                    </a:solidFill>
                  </a:tcPr>
                </a:tc>
                <a:extLst>
                  <a:ext uri="{0D108BD9-81ED-4DB2-BD59-A6C34878D82A}">
                    <a16:rowId xmlns:a16="http://schemas.microsoft.com/office/drawing/2014/main" val="10001"/>
                  </a:ext>
                </a:extLst>
              </a:tr>
              <a:tr h="720000">
                <a:tc>
                  <a:txBody>
                    <a:bodyPr/>
                    <a:lstStyle/>
                    <a:p>
                      <a:pPr marL="0" algn="ctr" defTabSz="914400" rtl="0" eaLnBrk="1" latinLnBrk="0" hangingPunct="1"/>
                      <a:r>
                        <a:rPr lang="en-GB" sz="2000" kern="1200" dirty="0">
                          <a:solidFill>
                            <a:schemeClr val="tx1"/>
                          </a:solidFill>
                          <a:latin typeface="Calibri" panose="020F0502020204030204" pitchFamily="34" charset="0"/>
                          <a:ea typeface="+mn-ea"/>
                          <a:cs typeface="+mn-cs"/>
                        </a:rPr>
                        <a:t>(modified) combined function lattice</a:t>
                      </a:r>
                      <a:endParaRPr lang="en-GB" sz="2000" kern="1200" baseline="-25000" dirty="0">
                        <a:solidFill>
                          <a:schemeClr val="tx1"/>
                        </a:solidFill>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30000"/>
                      </a:srgbClr>
                    </a:solidFill>
                  </a:tcPr>
                </a:tc>
                <a:tc>
                  <a:txBody>
                    <a:bodyPr/>
                    <a:lstStyle/>
                    <a:p>
                      <a:pPr marL="0" algn="ctr" defTabSz="914400" rtl="0" eaLnBrk="1" latinLnBrk="0" hangingPunct="1"/>
                      <a:r>
                        <a:rPr lang="en-GB" sz="2000" kern="1200" dirty="0">
                          <a:solidFill>
                            <a:schemeClr val="tx1"/>
                          </a:solidFill>
                          <a:latin typeface="Calibri" panose="020F0502020204030204" pitchFamily="34" charset="0"/>
                          <a:ea typeface="+mn-ea"/>
                          <a:cs typeface="+mn-cs"/>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30000"/>
                      </a:srgbClr>
                    </a:solidFill>
                  </a:tcPr>
                </a:tc>
                <a:tc>
                  <a:txBody>
                    <a:bodyPr/>
                    <a:lstStyle/>
                    <a:p>
                      <a:pPr marL="0" algn="ctr" defTabSz="914400" rtl="0" eaLnBrk="1" latinLnBrk="0" hangingPunct="1"/>
                      <a:r>
                        <a:rPr lang="en-GB" sz="2000" kern="1200" dirty="0">
                          <a:solidFill>
                            <a:schemeClr val="tx1"/>
                          </a:solidFill>
                          <a:latin typeface="Calibri" panose="020F0502020204030204" pitchFamily="34" charset="0"/>
                          <a:ea typeface="+mn-ea"/>
                          <a:cs typeface="+mn-cs"/>
                        </a:rPr>
                        <a:t>12.4 </a:t>
                      </a:r>
                    </a:p>
                    <a:p>
                      <a:pPr marL="0" algn="ctr" defTabSz="914400" rtl="0" eaLnBrk="1" latinLnBrk="0" hangingPunct="1"/>
                      <a:r>
                        <a:rPr lang="en-GB" sz="2000" kern="1200" dirty="0">
                          <a:solidFill>
                            <a:schemeClr val="tx1"/>
                          </a:solidFill>
                          <a:latin typeface="Calibri" panose="020F0502020204030204" pitchFamily="34" charset="0"/>
                          <a:ea typeface="+mn-ea"/>
                          <a:cs typeface="+mn-cs"/>
                        </a:rPr>
                        <a:t>(7.8</a:t>
                      </a:r>
                      <a:r>
                        <a:rPr lang="en-GB" sz="2000" kern="1200" baseline="0" dirty="0">
                          <a:solidFill>
                            <a:schemeClr val="tx1"/>
                          </a:solidFill>
                          <a:latin typeface="Calibri" panose="020F0502020204030204" pitchFamily="34" charset="0"/>
                          <a:ea typeface="+mn-ea"/>
                          <a:cs typeface="+mn-cs"/>
                        </a:rPr>
                        <a:t> twins + 4.6 single)</a:t>
                      </a:r>
                      <a:endParaRPr lang="en-GB" sz="2000" kern="1200" dirty="0">
                        <a:solidFill>
                          <a:schemeClr val="tx1"/>
                        </a:solidFill>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3CC">
                        <a:alpha val="30000"/>
                      </a:srgbClr>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7304419" y="44163"/>
            <a:ext cx="1774799" cy="400110"/>
          </a:xfrm>
          <a:prstGeom prst="rect">
            <a:avLst/>
          </a:prstGeom>
          <a:solidFill>
            <a:srgbClr val="FFFF00"/>
          </a:solidFill>
          <a:ln>
            <a:solidFill>
              <a:srgbClr val="FF0000"/>
            </a:solidFill>
          </a:ln>
        </p:spPr>
        <p:txBody>
          <a:bodyPr wrap="square" rtlCol="0">
            <a:spAutoFit/>
          </a:bodyPr>
          <a:lstStyle/>
          <a:p>
            <a:pPr algn="ctr"/>
            <a:r>
              <a:rPr lang="en-US" sz="2000" b="1" dirty="0">
                <a:solidFill>
                  <a:srgbClr val="FF0000"/>
                </a:solidFill>
              </a:rPr>
              <a:t>Zimmermann</a:t>
            </a:r>
          </a:p>
        </p:txBody>
      </p:sp>
      <p:sp>
        <p:nvSpPr>
          <p:cNvPr id="8" name="Oval 7"/>
          <p:cNvSpPr/>
          <p:nvPr/>
        </p:nvSpPr>
        <p:spPr>
          <a:xfrm>
            <a:off x="6629400" y="5105400"/>
            <a:ext cx="10884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43600" y="2514600"/>
            <a:ext cx="10884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36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solidFill>
                  <a:prstClr val="black"/>
                </a:solidFill>
              </a:rPr>
              <a:t>W. Chou</a:t>
            </a:r>
            <a:endParaRPr lang="zh-CN" altLang="en-US">
              <a:solidFill>
                <a:prstClr val="black"/>
              </a:solidFill>
            </a:endParaRPr>
          </a:p>
        </p:txBody>
      </p:sp>
      <p:sp>
        <p:nvSpPr>
          <p:cNvPr id="3" name="Footer Placeholder 2"/>
          <p:cNvSpPr>
            <a:spLocks noGrp="1"/>
          </p:cNvSpPr>
          <p:nvPr>
            <p:ph type="ftr" sz="quarter" idx="11"/>
          </p:nvPr>
        </p:nvSpPr>
        <p:spPr/>
        <p:txBody>
          <a:bodyPr/>
          <a:lstStyle/>
          <a:p>
            <a:r>
              <a:rPr lang="en-US" altLang="zh-CN">
                <a:solidFill>
                  <a:prstClr val="black"/>
                </a:solidFill>
              </a:rPr>
              <a:t>Creative Team Meeting, Nov 18, 2016, IHEP</a:t>
            </a:r>
            <a:endParaRPr lang="zh-CN" altLang="en-US">
              <a:solidFill>
                <a:prstClr val="black"/>
              </a:solidFill>
            </a:endParaRPr>
          </a:p>
        </p:txBody>
      </p:sp>
      <p:sp>
        <p:nvSpPr>
          <p:cNvPr id="4" name="Slide Number Placeholder 3"/>
          <p:cNvSpPr>
            <a:spLocks noGrp="1"/>
          </p:cNvSpPr>
          <p:nvPr>
            <p:ph type="sldNum" sz="quarter" idx="12"/>
          </p:nvPr>
        </p:nvSpPr>
        <p:spPr/>
        <p:txBody>
          <a:bodyPr/>
          <a:lstStyle/>
          <a:p>
            <a:fld id="{FCF376E8-7192-4F0B-9B89-E5C2A811C883}" type="slidenum">
              <a:rPr lang="zh-CN" altLang="en-US" smtClean="0">
                <a:solidFill>
                  <a:prstClr val="black"/>
                </a:solidFill>
              </a:rPr>
              <a:pPr/>
              <a:t>43</a:t>
            </a:fld>
            <a:endParaRPr lang="zh-CN" altLang="en-US">
              <a:solidFill>
                <a:prstClr val="black"/>
              </a:solidFill>
            </a:endParaRPr>
          </a:p>
        </p:txBody>
      </p:sp>
      <p:sp>
        <p:nvSpPr>
          <p:cNvPr id="5" name="TextBox 4"/>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ahoma" pitchFamily="34" charset="0"/>
                <a:cs typeface="Tahoma" pitchFamily="34" charset="0"/>
              </a:rPr>
              <a:t>Summary</a:t>
            </a:r>
            <a:endPar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endParaRPr>
          </a:p>
        </p:txBody>
      </p:sp>
      <p:sp>
        <p:nvSpPr>
          <p:cNvPr id="6" name="TextBox 5"/>
          <p:cNvSpPr txBox="1"/>
          <p:nvPr/>
        </p:nvSpPr>
        <p:spPr>
          <a:xfrm>
            <a:off x="457200" y="990600"/>
            <a:ext cx="822960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CEPC is becoming a major player in the world </a:t>
            </a:r>
            <a:r>
              <a:rPr lang="en-US" sz="2000" dirty="0" err="1"/>
              <a:t>e+e</a:t>
            </a:r>
            <a:r>
              <a:rPr lang="en-US" sz="2000" dirty="0"/>
              <a:t>- collider community.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But “</a:t>
            </a:r>
            <a:r>
              <a:rPr lang="en-US" sz="2000" i="1" dirty="0"/>
              <a:t>the grass is always greener on the other side of the fence</a:t>
            </a:r>
            <a:r>
              <a:rPr lang="en-US" sz="2000" dirty="0"/>
              <a:t>.” I just feel we are still so much behind our neighbors (CERN, KEK) in almost all the fields.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Our hope is that we have a young army, and soldiers will become commanders when CEPC takes off.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Several fields need special attention:</a:t>
            </a:r>
          </a:p>
          <a:p>
            <a:pPr marL="800100" lvl="1" indent="-342900">
              <a:buFont typeface="Arial" panose="020B0604020202020204" pitchFamily="34" charset="0"/>
              <a:buChar char="•"/>
            </a:pPr>
            <a:r>
              <a:rPr lang="en-US" sz="2000" dirty="0"/>
              <a:t>SRF</a:t>
            </a:r>
          </a:p>
          <a:p>
            <a:pPr marL="800100" lvl="1" indent="-342900">
              <a:buFont typeface="Arial" panose="020B0604020202020204" pitchFamily="34" charset="0"/>
              <a:buChar char="•"/>
            </a:pPr>
            <a:r>
              <a:rPr lang="en-US" sz="2000" dirty="0"/>
              <a:t>HOM damper</a:t>
            </a:r>
          </a:p>
          <a:p>
            <a:pPr marL="800100" lvl="1" indent="-342900">
              <a:buFont typeface="Arial" panose="020B0604020202020204" pitchFamily="34" charset="0"/>
              <a:buChar char="•"/>
            </a:pPr>
            <a:r>
              <a:rPr lang="en-US" sz="2000" dirty="0"/>
              <a:t>IR</a:t>
            </a:r>
          </a:p>
          <a:p>
            <a:pPr marL="800100" lvl="1" indent="-342900">
              <a:buFont typeface="Arial" panose="020B0604020202020204" pitchFamily="34" charset="0"/>
              <a:buChar char="•"/>
            </a:pPr>
            <a:r>
              <a:rPr lang="en-US" sz="2000" dirty="0"/>
              <a:t>MDI</a:t>
            </a:r>
          </a:p>
          <a:p>
            <a:pPr marL="800100" lvl="1" indent="-342900">
              <a:buFont typeface="Arial" panose="020B0604020202020204" pitchFamily="34" charset="0"/>
              <a:buChar char="•"/>
            </a:pPr>
            <a:r>
              <a:rPr lang="en-US" sz="2000" dirty="0">
                <a:solidFill>
                  <a:srgbClr val="FF0000"/>
                </a:solidFill>
              </a:rPr>
              <a:t>Polarization and energy calibration</a:t>
            </a:r>
          </a:p>
          <a:p>
            <a:pPr marL="800100" lvl="1" indent="-342900">
              <a:buFont typeface="Arial" panose="020B0604020202020204" pitchFamily="34" charset="0"/>
              <a:buChar char="•"/>
            </a:pPr>
            <a:r>
              <a:rPr lang="en-US" sz="2000" dirty="0">
                <a:solidFill>
                  <a:srgbClr val="FF0000"/>
                </a:solidFill>
              </a:rPr>
              <a:t>“Green CEPC” (power reduction) </a:t>
            </a:r>
          </a:p>
        </p:txBody>
      </p:sp>
    </p:spTree>
    <p:extLst>
      <p:ext uri="{BB962C8B-B14F-4D97-AF65-F5344CB8AC3E}">
        <p14:creationId xmlns:p14="http://schemas.microsoft.com/office/powerpoint/2010/main" val="12268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ahoma" pitchFamily="34" charset="0"/>
                <a:cs typeface="Tahoma" pitchFamily="34" charset="0"/>
              </a:rPr>
              <a:t>Tunnel Cross Section – SPPC + CEPC Magnets</a:t>
            </a: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prstClr val="black">
                  <a:tint val="75000"/>
                </a:prstClr>
              </a:solidFill>
              <a:effectLst/>
              <a:uLnTx/>
              <a:uFillTx/>
            </a:endParaRPr>
          </a:p>
        </p:txBody>
      </p:sp>
      <p:pic>
        <p:nvPicPr>
          <p:cNvPr id="25602" name="Picture 2" descr="C:\Users\chou\Desktop\Chou_driveC\misc\China\CEPC\CEPC technical systems\5.8 Mechanical system\隧道截面布局-弧区-20141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51569"/>
            <a:ext cx="7780598" cy="5501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48400" y="1143000"/>
            <a:ext cx="2667000" cy="461665"/>
          </a:xfrm>
          <a:prstGeom prst="rect">
            <a:avLst/>
          </a:prstGeom>
          <a:solidFill>
            <a:schemeClr val="accent6">
              <a:lumMod val="20000"/>
              <a:lumOff val="80000"/>
            </a:scheme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rPr>
              <a:t>Drill/Blast Method</a:t>
            </a:r>
            <a:endParaRPr kumimoji="0" lang="en-US" sz="2400" b="0" i="0" u="none" strike="noStrike" kern="0" cap="none" spc="0" normalizeH="0" baseline="0" noProof="0" dirty="0">
              <a:ln>
                <a:noFill/>
              </a:ln>
              <a:solidFill>
                <a:srgbClr val="FF0000"/>
              </a:solidFill>
              <a:effectLst/>
              <a:uLnTx/>
              <a:uFillTx/>
            </a:endParaRPr>
          </a:p>
        </p:txBody>
      </p:sp>
      <p:cxnSp>
        <p:nvCxnSpPr>
          <p:cNvPr id="12" name="Straight Arrow Connector 11"/>
          <p:cNvCxnSpPr/>
          <p:nvPr/>
        </p:nvCxnSpPr>
        <p:spPr>
          <a:xfrm>
            <a:off x="1981200" y="6320135"/>
            <a:ext cx="4267200" cy="446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3800" y="5862935"/>
            <a:ext cx="10668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rPr>
              <a:t>6 m</a:t>
            </a:r>
          </a:p>
        </p:txBody>
      </p:sp>
      <p:sp>
        <p:nvSpPr>
          <p:cNvPr id="10" name="TextBox 9"/>
          <p:cNvSpPr txBox="1"/>
          <p:nvPr/>
        </p:nvSpPr>
        <p:spPr>
          <a:xfrm>
            <a:off x="1143000" y="4114800"/>
            <a:ext cx="914400" cy="461665"/>
          </a:xfrm>
          <a:prstGeom prst="rect">
            <a:avLst/>
          </a:prstGeom>
          <a:solidFill>
            <a:schemeClr val="bg2">
              <a:lumMod val="9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rPr>
              <a:t>SPPC</a:t>
            </a:r>
          </a:p>
        </p:txBody>
      </p:sp>
      <p:sp>
        <p:nvSpPr>
          <p:cNvPr id="14" name="TextBox 13"/>
          <p:cNvSpPr txBox="1"/>
          <p:nvPr/>
        </p:nvSpPr>
        <p:spPr>
          <a:xfrm>
            <a:off x="5562600" y="4495800"/>
            <a:ext cx="914400" cy="461665"/>
          </a:xfrm>
          <a:prstGeom prst="rect">
            <a:avLst/>
          </a:prstGeom>
          <a:solidFill>
            <a:schemeClr val="bg2">
              <a:lumMod val="9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rPr>
              <a:t>CEPC</a:t>
            </a:r>
          </a:p>
        </p:txBody>
      </p:sp>
      <p:sp>
        <p:nvSpPr>
          <p:cNvPr id="15" name="TextBox 14"/>
          <p:cNvSpPr txBox="1"/>
          <p:nvPr/>
        </p:nvSpPr>
        <p:spPr>
          <a:xfrm>
            <a:off x="5486400" y="3048000"/>
            <a:ext cx="1219200" cy="461665"/>
          </a:xfrm>
          <a:prstGeom prst="rect">
            <a:avLst/>
          </a:prstGeom>
          <a:solidFill>
            <a:schemeClr val="bg2">
              <a:lumMod val="9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rPr>
              <a:t>Booster</a:t>
            </a:r>
          </a:p>
        </p:txBody>
      </p:sp>
      <p:sp>
        <p:nvSpPr>
          <p:cNvPr id="16" name="TextBox 15"/>
          <p:cNvSpPr txBox="1"/>
          <p:nvPr/>
        </p:nvSpPr>
        <p:spPr>
          <a:xfrm>
            <a:off x="7391400" y="3011269"/>
            <a:ext cx="1524000" cy="646331"/>
          </a:xfrm>
          <a:prstGeom prst="rect">
            <a:avLst/>
          </a:prstGeom>
          <a:solidFill>
            <a:schemeClr val="accent2">
              <a:lumMod val="75000"/>
            </a:scheme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2015</a:t>
            </a:r>
            <a:endParaRPr kumimoji="0" lang="en-US" sz="36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15243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204148"/>
            <a:ext cx="7848600" cy="5577652"/>
          </a:xfrm>
          <a:prstGeom prst="rect">
            <a:avLst/>
          </a:prstGeom>
        </p:spPr>
      </p:pic>
      <p:sp>
        <p:nvSpPr>
          <p:cNvPr id="3" name="TextBox 2"/>
          <p:cNvSpPr txBox="1"/>
          <p:nvPr/>
        </p:nvSpPr>
        <p:spPr>
          <a:xfrm>
            <a:off x="2057400" y="316468"/>
            <a:ext cx="5029200" cy="523220"/>
          </a:xfrm>
          <a:prstGeom prst="rect">
            <a:avLst/>
          </a:prstGeom>
          <a:no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rPr>
              <a:t>LHC Tunnel – Magnet Section</a:t>
            </a:r>
            <a:endParaRPr kumimoji="0" lang="zh-CN" altLang="en-US" sz="2800" b="1" i="0" u="none" strike="noStrike" kern="0" cap="none" spc="0" normalizeH="0" baseline="0" noProof="0" dirty="0">
              <a:ln>
                <a:noFill/>
              </a:ln>
              <a:solidFill>
                <a:prstClr val="black"/>
              </a:solidFill>
              <a:effectLst/>
              <a:uLnTx/>
              <a:uFillTx/>
            </a:endParaRPr>
          </a:p>
        </p:txBody>
      </p:sp>
      <p:cxnSp>
        <p:nvCxnSpPr>
          <p:cNvPr id="8" name="Straight Arrow Connector 7"/>
          <p:cNvCxnSpPr/>
          <p:nvPr/>
        </p:nvCxnSpPr>
        <p:spPr>
          <a:xfrm flipH="1" flipV="1">
            <a:off x="4381500" y="1676400"/>
            <a:ext cx="2552700" cy="3886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1981200"/>
            <a:ext cx="10668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rPr>
              <a:t>3.6 m</a:t>
            </a: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4226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29193" y="304800"/>
            <a:ext cx="8598278" cy="6051550"/>
          </a:xfrm>
          <a:prstGeom prst="rect">
            <a:avLst/>
          </a:prstGeom>
        </p:spPr>
      </p:pic>
    </p:spTree>
    <p:extLst>
      <p:ext uri="{BB962C8B-B14F-4D97-AF65-F5344CB8AC3E}">
        <p14:creationId xmlns:p14="http://schemas.microsoft.com/office/powerpoint/2010/main" val="379415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29342" y="152400"/>
            <a:ext cx="8801827" cy="6324600"/>
          </a:xfrm>
          <a:prstGeom prst="rect">
            <a:avLst/>
          </a:prstGeom>
        </p:spPr>
      </p:pic>
    </p:spTree>
    <p:extLst>
      <p:ext uri="{BB962C8B-B14F-4D97-AF65-F5344CB8AC3E}">
        <p14:creationId xmlns:p14="http://schemas.microsoft.com/office/powerpoint/2010/main" val="13756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381000" y="228600"/>
            <a:ext cx="8305800" cy="6147430"/>
          </a:xfrm>
          <a:prstGeom prst="rect">
            <a:avLst/>
          </a:prstGeom>
        </p:spPr>
      </p:pic>
    </p:spTree>
    <p:extLst>
      <p:ext uri="{BB962C8B-B14F-4D97-AF65-F5344CB8AC3E}">
        <p14:creationId xmlns:p14="http://schemas.microsoft.com/office/powerpoint/2010/main" val="2145567265"/>
      </p:ext>
    </p:extLst>
  </p:cSld>
  <p:clrMapOvr>
    <a:masterClrMapping/>
  </p:clrMapOvr>
</p:sld>
</file>

<file path=ppt/theme/theme1.xml><?xml version="1.0" encoding="utf-8"?>
<a:theme xmlns:a="http://schemas.openxmlformats.org/drawingml/2006/main" name="Straight Edge">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ESY_Vortrag_3-1">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ホワイト">
  <a:themeElements>
    <a:clrScheme name="オータム">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template" id="{AC2AC670-3B0B-DF49-8BCB-7014DA5F9410}" vid="{2EB5CCFE-9897-A04F-B2D1-20F18492936B}"/>
    </a:ext>
  </a:extLst>
</a:theme>
</file>

<file path=ppt/theme/theme1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NSLS-II with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默认设计模板">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默认设计模板">
      <a:majorFont>
        <a:latin typeface="Tw Cen MT"/>
        <a:ea typeface="宋体"/>
        <a:cs typeface=""/>
      </a:majorFont>
      <a:minorFont>
        <a:latin typeface="Tw Cen M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1">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00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i="0" dirty="0" smtClean="0">
            <a:latin typeface="Calibri Light" panose="020F0302020204030204" pitchFamily="34" charset="0"/>
          </a:defRPr>
        </a:defPPr>
      </a:lstStyle>
    </a:spDef>
    <a:lnDef>
      <a:spPr bwMode="auto">
        <a:solidFill>
          <a:schemeClr val="accent1"/>
        </a:solidFill>
        <a:ln w="9525" cap="flat" cmpd="sng" algn="ctr">
          <a:solidFill>
            <a:schemeClr val="tx1"/>
          </a:solidFill>
          <a:prstDash val="solid"/>
          <a:round/>
          <a:headEnd type="none" w="sm" len="lg"/>
          <a:tailEnd type="triangle" w="sm" len="lg"/>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bodyPr>
      <a:lstStyle>
        <a:defPPr algn="l" eaLnBrk="1" hangingPunct="1">
          <a:buFont typeface="Arial" pitchFamily="34" charset="0"/>
          <a:buChar char="•"/>
          <a:defRPr sz="2000" dirty="0">
            <a:sym typeface="Symbol" pitchFamily="18" charset="2"/>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3681</TotalTime>
  <Words>2065</Words>
  <Application>Microsoft Office PowerPoint</Application>
  <PresentationFormat>On-screen Show (4:3)</PresentationFormat>
  <Paragraphs>350</Paragraphs>
  <Slides>43</Slides>
  <Notes>9</Notes>
  <HiddenSlides>0</HiddenSlides>
  <MMClips>0</MMClips>
  <ScaleCrop>false</ScaleCrop>
  <HeadingPairs>
    <vt:vector size="8" baseType="variant">
      <vt:variant>
        <vt:lpstr>Fonts Used</vt:lpstr>
      </vt:variant>
      <vt:variant>
        <vt:i4>25</vt:i4>
      </vt:variant>
      <vt:variant>
        <vt:lpstr>Theme</vt:lpstr>
      </vt:variant>
      <vt:variant>
        <vt:i4>18</vt:i4>
      </vt:variant>
      <vt:variant>
        <vt:lpstr>Embedded OLE Servers</vt:lpstr>
      </vt:variant>
      <vt:variant>
        <vt:i4>2</vt:i4>
      </vt:variant>
      <vt:variant>
        <vt:lpstr>Slide Titles</vt:lpstr>
      </vt:variant>
      <vt:variant>
        <vt:i4>43</vt:i4>
      </vt:variant>
    </vt:vector>
  </HeadingPairs>
  <TitlesOfParts>
    <vt:vector size="88" baseType="lpstr">
      <vt:lpstr>Lucida Grande</vt:lpstr>
      <vt:lpstr>Marker Felt</vt:lpstr>
      <vt:lpstr>Marker Felt Thin</vt:lpstr>
      <vt:lpstr>メイリオ</vt:lpstr>
      <vt:lpstr>ＭＳ Ｐゴシック</vt:lpstr>
      <vt:lpstr>黑体</vt:lpstr>
      <vt:lpstr>宋体</vt:lpstr>
      <vt:lpstr>华文彩云</vt:lpstr>
      <vt:lpstr>Wingdings</vt:lpstr>
      <vt:lpstr>ヒラギノ角ゴ Pro W3</vt:lpstr>
      <vt:lpstr>ヒラギノ角ゴ ProN W3</vt:lpstr>
      <vt:lpstr>Arial</vt:lpstr>
      <vt:lpstr>Arial Black</vt:lpstr>
      <vt:lpstr>Arial Narrow</vt:lpstr>
      <vt:lpstr>Arial Rounded MT Bold</vt:lpstr>
      <vt:lpstr>Calibri</vt:lpstr>
      <vt:lpstr>Calibri Light</vt:lpstr>
      <vt:lpstr>Courier New</vt:lpstr>
      <vt:lpstr>Franklin Gothic Medium</vt:lpstr>
      <vt:lpstr>Monotype Corsiva</vt:lpstr>
      <vt:lpstr>Symbol</vt:lpstr>
      <vt:lpstr>Tahoma</vt:lpstr>
      <vt:lpstr>Times</vt:lpstr>
      <vt:lpstr>Times New Roman</vt:lpstr>
      <vt:lpstr>Tw Cen MT</vt:lpstr>
      <vt:lpstr>Straight Edge</vt:lpstr>
      <vt:lpstr>1_默认设计模板</vt:lpstr>
      <vt:lpstr>3_Office 主题</vt:lpstr>
      <vt:lpstr>1_Custom Design</vt:lpstr>
      <vt:lpstr>Office テーマ</vt:lpstr>
      <vt:lpstr>Default Design</vt:lpstr>
      <vt:lpstr>STFC_PowerPoint_template</vt:lpstr>
      <vt:lpstr>1_Office Theme</vt:lpstr>
      <vt:lpstr>2_Office Theme</vt:lpstr>
      <vt:lpstr>12_Office Theme</vt:lpstr>
      <vt:lpstr>2_DESY_Vortrag_3-1</vt:lpstr>
      <vt:lpstr>ホワイト</vt:lpstr>
      <vt:lpstr>3_Office Theme</vt:lpstr>
      <vt:lpstr>4_Office Theme</vt:lpstr>
      <vt:lpstr>NSLS-II with Logos</vt:lpstr>
      <vt:lpstr>1_ホワイト</vt:lpstr>
      <vt:lpstr>1_Default Design</vt:lpstr>
      <vt:lpstr>2_Custom Design</vt:lpstr>
      <vt:lpstr>Equation</vt:lpstr>
      <vt:lpstr>Document</vt:lpstr>
      <vt:lpstr>ICFA Higgs Factory Workshop: eeFACT2016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 2 - Higgs Factory Concept, F. Zimmermann (CERN)</vt:lpstr>
      <vt:lpstr>PowerPoint Presentation</vt:lpstr>
      <vt:lpstr>New designs are coming…</vt:lpstr>
      <vt:lpstr>New materials and processes</vt:lpstr>
      <vt:lpstr>Nb3Sn:  State of the Art and Repeatability</vt:lpstr>
      <vt:lpstr>Beyond Niobium: Next Generation Nb3Sn SRF Cavities</vt:lpstr>
      <vt:lpstr>HOM Damping Schemes:  Three Main Types</vt:lpstr>
      <vt:lpstr>Example: 2x100 mA Cornell ERL Main Linac SRF</vt:lpstr>
      <vt:lpstr>Cornell ERL Test Module Beam Test</vt:lpstr>
      <vt:lpstr>Example: JLAB 1A ERL SRF R&amp;D</vt:lpstr>
      <vt:lpstr>PowerPoint Presentation</vt:lpstr>
      <vt:lpstr>PowerPoint Presentation</vt:lpstr>
      <vt:lpstr>PowerPoint Presentation</vt:lpstr>
      <vt:lpstr>PowerPoint Presentation</vt:lpstr>
      <vt:lpstr>PowerPoint Presentation</vt:lpstr>
      <vt:lpstr>The IR region - baseline</vt:lpstr>
      <vt:lpstr>Some eRHIC IR Design Conventions and Terminology</vt:lpstr>
      <vt:lpstr>Talk 1 - Crab Waist Concept, P. Raimondi (ESRF)</vt:lpstr>
      <vt:lpstr>PowerPoint Presentation</vt:lpstr>
      <vt:lpstr>PowerPoint Presentation</vt:lpstr>
      <vt:lpstr>PowerPoint Presentation</vt:lpstr>
      <vt:lpstr>PowerPoint Presentation</vt:lpstr>
      <vt:lpstr>Measurements vs Calculations  </vt:lpstr>
      <vt:lpstr>Tuning knobs for luminosity at KEKB</vt:lpstr>
      <vt:lpstr>PowerPoint Presentation</vt:lpstr>
      <vt:lpstr>PowerPoint Presentation</vt:lpstr>
      <vt:lpstr>PowerPoint Presentation</vt:lpstr>
      <vt:lpstr>PowerPoint Presentation</vt:lpstr>
      <vt:lpstr>How to apply CPD method to klystron</vt:lpstr>
      <vt:lpstr>Example of the Power balance of klystron within without CPD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Weiren Chou x5489 10950N</dc:creator>
  <cp:lastModifiedBy>Weiren Chou</cp:lastModifiedBy>
  <cp:revision>442</cp:revision>
  <dcterms:created xsi:type="dcterms:W3CDTF">2006-08-16T00:00:00Z</dcterms:created>
  <dcterms:modified xsi:type="dcterms:W3CDTF">2016-11-18T00:50:08Z</dcterms:modified>
</cp:coreProperties>
</file>