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6" r:id="rId10"/>
    <p:sldId id="261" r:id="rId11"/>
    <p:sldId id="267" r:id="rId12"/>
    <p:sldId id="268" r:id="rId13"/>
    <p:sldId id="272" r:id="rId14"/>
    <p:sldId id="269" r:id="rId15"/>
    <p:sldId id="270" r:id="rId16"/>
    <p:sldId id="271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7" autoAdjust="0"/>
  </p:normalViewPr>
  <p:slideViewPr>
    <p:cSldViewPr snapToGrid="0">
      <p:cViewPr varScale="1">
        <p:scale>
          <a:sx n="80" d="100"/>
          <a:sy n="80" d="100"/>
        </p:scale>
        <p:origin x="108" y="504"/>
      </p:cViewPr>
      <p:guideLst/>
    </p:cSldViewPr>
  </p:slideViewPr>
  <p:outlineViewPr>
    <p:cViewPr>
      <p:scale>
        <a:sx n="33" d="100"/>
        <a:sy n="33" d="100"/>
      </p:scale>
      <p:origin x="0" y="-48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9302A-B4CA-40FC-84E4-AF3B364A8465}" type="datetimeFigureOut">
              <a:rPr lang="zh-CN" altLang="en-US" smtClean="0"/>
              <a:t>2016/11/29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E3006-DD18-447C-A878-74951E5409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27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E3006-DD18-447C-A878-74951E5409A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67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E3006-DD18-447C-A878-74951E5409A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90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942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14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387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475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81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516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3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5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76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30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61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10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62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10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32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73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01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038" y="635466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n-US" altLang="zh-CN" sz="5000" dirty="0"/>
              <a:t>Photon &amp; Pi0 reconstruction in H-&gt;</a:t>
            </a:r>
            <a:r>
              <a:rPr lang="en-US" altLang="zh-CN" sz="5000" dirty="0" err="1"/>
              <a:t>tautau</a:t>
            </a:r>
            <a:r>
              <a:rPr lang="en-US" altLang="zh-CN" sz="5000" dirty="0"/>
              <a:t> events </a:t>
            </a:r>
            <a:endParaRPr lang="zh-CN" alt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6483" y="4651544"/>
            <a:ext cx="8915399" cy="1126283"/>
          </a:xfrm>
        </p:spPr>
        <p:txBody>
          <a:bodyPr>
            <a:normAutofit fontScale="25000" lnSpcReduction="20000"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pPr algn="r"/>
            <a:r>
              <a:rPr lang="en-US" altLang="zh-CN" sz="9200" dirty="0">
                <a:solidFill>
                  <a:schemeClr val="tx1"/>
                </a:solidFill>
              </a:rPr>
              <a:t>Speaker: Yuxuan Zhang</a:t>
            </a:r>
          </a:p>
          <a:p>
            <a:pPr algn="r"/>
            <a:r>
              <a:rPr lang="en-US" altLang="zh-CN" sz="9200" dirty="0">
                <a:solidFill>
                  <a:schemeClr val="tx1"/>
                </a:solidFill>
              </a:rPr>
              <a:t>11/29/2016</a:t>
            </a:r>
            <a:endParaRPr lang="zh-CN" altLang="en-US" sz="9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28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Photon Mapping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52" y="1905000"/>
            <a:ext cx="8915400" cy="3777622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To understand how efficient Arbor is doing with photon reconstruction; thus we could conclude what is the pure efficiency of Coral itself.</a:t>
            </a:r>
          </a:p>
          <a:p>
            <a:endParaRPr lang="en-US" altLang="zh-CN" sz="2400" dirty="0"/>
          </a:p>
          <a:p>
            <a:r>
              <a:rPr lang="en-US" altLang="zh-CN" sz="2400" dirty="0"/>
              <a:t>A mapping between photons at MC level to reconstruction level</a:t>
            </a:r>
          </a:p>
          <a:p>
            <a:endParaRPr lang="en-US" altLang="zh-CN" sz="2400" dirty="0"/>
          </a:p>
          <a:p>
            <a:r>
              <a:rPr lang="en-US" altLang="zh-CN" sz="2400" dirty="0"/>
              <a:t>Only consider MC photons when they can be recorded by colorimeter (i.e., exclude those who are generated in </a:t>
            </a:r>
            <a:r>
              <a:rPr lang="en-US" altLang="zh-CN" sz="2400" dirty="0" err="1"/>
              <a:t>ECal</a:t>
            </a:r>
            <a:r>
              <a:rPr lang="en-US" altLang="zh-CN" sz="2400" dirty="0"/>
              <a:t> or decay way before they enter </a:t>
            </a:r>
            <a:r>
              <a:rPr lang="en-US" altLang="zh-CN" sz="2400" dirty="0" err="1"/>
              <a:t>Ecal</a:t>
            </a:r>
            <a:r>
              <a:rPr lang="en-US" altLang="zh-CN" sz="2400" dirty="0"/>
              <a:t>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4765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Mapping Criteria 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CN" sz="2800" dirty="0"/>
                  <a:t>Generated inside </a:t>
                </a:r>
                <a:r>
                  <a:rPr lang="en-US" altLang="zh-CN" sz="2800" dirty="0" err="1"/>
                  <a:t>ECal</a:t>
                </a:r>
                <a:r>
                  <a:rPr lang="en-US" altLang="zh-CN" sz="2800" dirty="0"/>
                  <a:t> and ended outside (at least near </a:t>
                </a:r>
                <a:r>
                  <a:rPr lang="en-US" altLang="zh-CN" sz="2800" dirty="0" err="1"/>
                  <a:t>Ecal</a:t>
                </a:r>
                <a:r>
                  <a:rPr lang="en-US" altLang="zh-CN" sz="2800" dirty="0"/>
                  <a:t>; however, not necessarily a final state photon)</a:t>
                </a:r>
              </a:p>
              <a:p>
                <a:endParaRPr lang="en-US" altLang="zh-CN" sz="2800" dirty="0"/>
              </a:p>
              <a:p>
                <a:r>
                  <a:rPr lang="en-US" altLang="zh-CN" sz="2800" dirty="0"/>
                  <a:t>Agular separation between an MC photon and a reconstructed photon</a:t>
                </a:r>
              </a:p>
              <a:p>
                <a:pPr marL="0" indent="0">
                  <a:buNone/>
                </a:pPr>
                <a:endParaRPr lang="en-US" altLang="zh-CN" sz="2800" dirty="0"/>
              </a:p>
              <a:p>
                <a:r>
                  <a:rPr lang="en-US" altLang="zh-CN" sz="2800" dirty="0"/>
                  <a:t>Energy separations: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800" i="1" smtClean="0">
                            <a:latin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CN" sz="2800" b="0" i="1" smtClean="0">
                            <a:latin typeface="Cambria Math" panose="02040503050406030204" pitchFamily="18" charset="0"/>
                          </a:rPr>
                          <m:t>α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zh-CN" sz="28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CN" sz="2800" i="1">
                            <a:latin typeface="Cambria Math" panose="02040503050406030204" pitchFamily="18" charset="0"/>
                          </a:rPr>
                          <m:t>γ</m:t>
                        </m:r>
                        <m:r>
                          <m:rPr>
                            <m:nor/>
                          </m:rPr>
                          <a:rPr lang="en-US" altLang="zh-CN" sz="2800" dirty="0"/>
                          <m:t> 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US" altLang="zh-CN" sz="2800" dirty="0"/>
                  <a:t>; taking 3</a:t>
                </a:r>
                <a14:m>
                  <m:oMath xmlns:m="http://schemas.openxmlformats.org/officeDocument/2006/math">
                    <m:r>
                      <a:rPr lang="zh-CN" altLang="en-US" sz="2800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sz="2800" dirty="0"/>
                  <a:t> limit</a:t>
                </a: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4" t="-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60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866" y="624110"/>
            <a:ext cx="7510918" cy="5812972"/>
          </a:xfrm>
        </p:spPr>
      </p:pic>
      <p:sp>
        <p:nvSpPr>
          <p:cNvPr id="5" name="TextBox 4"/>
          <p:cNvSpPr txBox="1"/>
          <p:nvPr/>
        </p:nvSpPr>
        <p:spPr>
          <a:xfrm>
            <a:off x="650240" y="1574800"/>
            <a:ext cx="44196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500" dirty="0"/>
              <a:t>Result:</a:t>
            </a:r>
          </a:p>
          <a:p>
            <a:endParaRPr lang="en-US" altLang="zh-CN" sz="2500" dirty="0"/>
          </a:p>
          <a:p>
            <a:r>
              <a:rPr lang="en-US" altLang="zh-CN" sz="2500" dirty="0"/>
              <a:t># </a:t>
            </a:r>
            <a:r>
              <a:rPr lang="en-US" altLang="zh-CN" sz="2500" dirty="0" err="1"/>
              <a:t>Reco</a:t>
            </a:r>
            <a:r>
              <a:rPr lang="en-US" altLang="zh-CN" sz="2500" dirty="0"/>
              <a:t> Photon = 35552</a:t>
            </a:r>
          </a:p>
          <a:p>
            <a:endParaRPr lang="en-US" altLang="zh-CN" sz="2500" dirty="0"/>
          </a:p>
          <a:p>
            <a:r>
              <a:rPr lang="en-US" altLang="zh-CN" sz="2500" dirty="0"/>
              <a:t># Mapped Photon = 31010</a:t>
            </a:r>
          </a:p>
          <a:p>
            <a:endParaRPr lang="en-US" altLang="zh-CN" sz="2500" dirty="0"/>
          </a:p>
          <a:p>
            <a:r>
              <a:rPr lang="en-US" altLang="zh-CN" sz="2500" dirty="0"/>
              <a:t># MC Photon = 23.36</a:t>
            </a:r>
          </a:p>
          <a:p>
            <a:endParaRPr lang="en-US" altLang="zh-CN" sz="2500" dirty="0"/>
          </a:p>
          <a:p>
            <a:r>
              <a:rPr lang="en-US" altLang="zh-CN" sz="2500" dirty="0"/>
              <a:t>Define efficiency = 31010/35552 = 87.22 ± 0.46% </a:t>
            </a:r>
            <a:endParaRPr lang="zh-CN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940277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Angle Between Pairs 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367922"/>
            <a:ext cx="6719517" cy="5165225"/>
          </a:xfrm>
        </p:spPr>
      </p:pic>
    </p:spTree>
    <p:extLst>
      <p:ext uri="{BB962C8B-B14F-4D97-AF65-F5344CB8AC3E}">
        <p14:creationId xmlns:p14="http://schemas.microsoft.com/office/powerpoint/2010/main" val="96145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in Total Energy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37" y="2177143"/>
            <a:ext cx="5502552" cy="37782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789" y="2147578"/>
            <a:ext cx="5482908" cy="38078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69432" y="6160168"/>
            <a:ext cx="280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Reconstructed level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96463" y="6280484"/>
            <a:ext cx="2911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Matched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6923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" y="-91440"/>
            <a:ext cx="15411450" cy="10553700"/>
          </a:xfrm>
        </p:spPr>
      </p:pic>
    </p:spTree>
    <p:extLst>
      <p:ext uri="{BB962C8B-B14F-4D97-AF65-F5344CB8AC3E}">
        <p14:creationId xmlns:p14="http://schemas.microsoft.com/office/powerpoint/2010/main" val="2985749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693" y="624110"/>
            <a:ext cx="8911687" cy="1280890"/>
          </a:xfrm>
        </p:spPr>
        <p:txBody>
          <a:bodyPr/>
          <a:lstStyle/>
          <a:p>
            <a:r>
              <a:rPr lang="en-US" altLang="zh-CN" dirty="0"/>
              <a:t>Summary: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19980" y="1905000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altLang="zh-CN" sz="2800" dirty="0"/>
              <a:t>Higgs -&gt; Tau -&gt; Pi0-&gt;Photon</a:t>
            </a:r>
          </a:p>
          <a:p>
            <a:endParaRPr lang="en-US" altLang="zh-CN" sz="2800" dirty="0"/>
          </a:p>
          <a:p>
            <a:r>
              <a:rPr lang="en-US" altLang="zh-CN" sz="2800" dirty="0"/>
              <a:t>Coral is working as we expected in high energy region, but not behaving well in low energy regions</a:t>
            </a:r>
          </a:p>
          <a:p>
            <a:endParaRPr lang="en-US" altLang="zh-CN" sz="2800" dirty="0"/>
          </a:p>
          <a:p>
            <a:r>
              <a:rPr lang="en-US" altLang="zh-CN" sz="2800" dirty="0"/>
              <a:t>Photon mapping successes for most ones, while we have to eliminate fake photons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10696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 step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Improve the efficiency of Coral itself</a:t>
            </a:r>
          </a:p>
          <a:p>
            <a:endParaRPr lang="en-US" altLang="zh-CN" sz="2800" dirty="0"/>
          </a:p>
          <a:p>
            <a:r>
              <a:rPr lang="en-US" altLang="zh-CN" sz="2800" dirty="0"/>
              <a:t>Use different samples as comparisons</a:t>
            </a:r>
          </a:p>
          <a:p>
            <a:endParaRPr lang="en-US" altLang="zh-CN" sz="2800" dirty="0"/>
          </a:p>
          <a:p>
            <a:r>
              <a:rPr lang="en-US" altLang="zh-CN" sz="2800" dirty="0"/>
              <a:t>Think about other effects in the photon reconstruction</a:t>
            </a:r>
          </a:p>
          <a:p>
            <a:r>
              <a:rPr lang="en-US" altLang="zh-CN" sz="2800" dirty="0"/>
              <a:t>Consider using energy intervals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7692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Physics 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CEPC physical objectives</a:t>
            </a:r>
          </a:p>
          <a:p>
            <a:endParaRPr lang="en-US" altLang="zh-CN" sz="28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28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Higgs -&gt;</a:t>
            </a:r>
            <a:r>
              <a:rPr lang="en-US" altLang="zh-CN" sz="2800" dirty="0" err="1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tautau</a:t>
            </a:r>
            <a:r>
              <a:rPr lang="en-US" altLang="zh-CN" sz="28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 channels</a:t>
            </a:r>
          </a:p>
          <a:p>
            <a:endParaRPr lang="en-US" altLang="zh-CN" sz="28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28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High resolution needed</a:t>
            </a:r>
            <a:endParaRPr lang="zh-CN" altLang="en-US" sz="28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086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Tau Physics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212" y="2103120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Non-strange hadronic branching fractions represent the largest part of tau decays</a:t>
            </a:r>
          </a:p>
          <a:p>
            <a:endParaRPr lang="en-US" altLang="zh-CN" sz="2800" dirty="0"/>
          </a:p>
          <a:p>
            <a:r>
              <a:rPr lang="en-US" altLang="zh-CN" sz="2800" dirty="0"/>
              <a:t>The main difficulty is Pi0 reconstruction: A neutral Pi0 is often harder to find than a charged Pion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9637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965" y="417104"/>
            <a:ext cx="8911687" cy="1280890"/>
          </a:xfrm>
        </p:spPr>
        <p:txBody>
          <a:bodyPr/>
          <a:lstStyle/>
          <a:p>
            <a:r>
              <a:rPr lang="en-US" altLang="zh-CN" dirty="0"/>
              <a:t>Pi0 Decay modes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812" y="1843196"/>
            <a:ext cx="7073129" cy="41755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ight Arrow 6"/>
          <p:cNvSpPr/>
          <p:nvPr/>
        </p:nvSpPr>
        <p:spPr>
          <a:xfrm rot="9819569">
            <a:off x="9225280" y="2692401"/>
            <a:ext cx="1740852" cy="5791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36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645" y="573310"/>
            <a:ext cx="8911687" cy="1280890"/>
          </a:xfrm>
        </p:spPr>
        <p:txBody>
          <a:bodyPr/>
          <a:lstStyle/>
          <a:p>
            <a:r>
              <a:rPr lang="en-US" altLang="zh-CN" dirty="0"/>
              <a:t>Pi0 Reconstruction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835" y="2071303"/>
            <a:ext cx="8765955" cy="3495040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Resolved Pi0s can be found from two-photon matching---Coral </a:t>
            </a:r>
          </a:p>
          <a:p>
            <a:pPr marL="0" indent="0">
              <a:buNone/>
            </a:pPr>
            <a:endParaRPr lang="en-US" altLang="zh-CN" sz="2800" dirty="0"/>
          </a:p>
          <a:p>
            <a:r>
              <a:rPr lang="en-US" altLang="zh-CN" sz="2800" dirty="0"/>
              <a:t>Require a high efficiency of photon reconstruction </a:t>
            </a:r>
          </a:p>
          <a:p>
            <a:endParaRPr lang="en-US" altLang="zh-CN" sz="2800" dirty="0"/>
          </a:p>
          <a:p>
            <a:r>
              <a:rPr lang="en-US" altLang="zh-CN" sz="2800" dirty="0"/>
              <a:t>Photons are closer to each other for higher energy Pi0s due to Lorentz Boost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1410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Coral Introduction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372" y="2250440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Coral is takes reconstructed particles (by Arbor in this case) as its input</a:t>
            </a:r>
          </a:p>
          <a:p>
            <a:pPr marL="0" indent="0">
              <a:buNone/>
            </a:pPr>
            <a:endParaRPr lang="en-US" altLang="zh-CN" sz="2800" dirty="0"/>
          </a:p>
          <a:p>
            <a:r>
              <a:rPr lang="en-US" altLang="zh-CN" sz="2800" dirty="0"/>
              <a:t>This algorithm runs a loop between each possible photon pair; outputs a Pi0 when the mass of a di-photon is close to 0.135GeV</a:t>
            </a:r>
          </a:p>
        </p:txBody>
      </p:sp>
    </p:spTree>
    <p:extLst>
      <p:ext uri="{BB962C8B-B14F-4D97-AF65-F5344CB8AC3E}">
        <p14:creationId xmlns:p14="http://schemas.microsoft.com/office/powerpoint/2010/main" val="247644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Event Information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532" y="1823720"/>
            <a:ext cx="8915400" cy="3777622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Geometry: CEPC_V1 </a:t>
            </a:r>
          </a:p>
          <a:p>
            <a:pPr lvl="1"/>
            <a:r>
              <a:rPr lang="en-US" altLang="zh-CN" sz="2800" dirty="0"/>
              <a:t>Radius:1843mm</a:t>
            </a:r>
          </a:p>
          <a:p>
            <a:pPr lvl="1"/>
            <a:r>
              <a:rPr lang="en-US" altLang="zh-CN" sz="2800" dirty="0" err="1"/>
              <a:t>ECal</a:t>
            </a:r>
            <a:r>
              <a:rPr lang="en-US" altLang="zh-CN" sz="2800" dirty="0"/>
              <a:t> thickness : 84mm</a:t>
            </a:r>
          </a:p>
          <a:p>
            <a:pPr lvl="1"/>
            <a:r>
              <a:rPr lang="en-US" altLang="zh-CN" sz="2800" dirty="0"/>
              <a:t>Half length : 2350</a:t>
            </a:r>
          </a:p>
          <a:p>
            <a:endParaRPr lang="en-US" altLang="zh-CN" sz="2800" dirty="0"/>
          </a:p>
          <a:p>
            <a:r>
              <a:rPr lang="en-US" altLang="zh-CN" sz="2800" dirty="0"/>
              <a:t>Channel: ZH-&gt;e2e2e3e3</a:t>
            </a:r>
          </a:p>
          <a:p>
            <a:endParaRPr lang="en-US" altLang="zh-CN" sz="2800" dirty="0"/>
          </a:p>
          <a:p>
            <a:r>
              <a:rPr lang="en-US" altLang="zh-CN" sz="2800" dirty="0"/>
              <a:t>Event number: 11,000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8838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Angle between photons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21" y="1741714"/>
            <a:ext cx="5321917" cy="37782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923" y="1719886"/>
            <a:ext cx="5256357" cy="380007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407920" y="5623560"/>
            <a:ext cx="2590800" cy="44196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MC </a:t>
            </a:r>
            <a:r>
              <a:rPr lang="en-US" altLang="zh-CN" dirty="0" err="1">
                <a:solidFill>
                  <a:schemeClr val="tx1"/>
                </a:solidFill>
              </a:rPr>
              <a:t>Thuth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110940" y="5623560"/>
            <a:ext cx="2618019" cy="47244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Coral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6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Coral performance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052" y="2113280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Overall efficiency: 53.3 ±0.51%</a:t>
            </a:r>
          </a:p>
          <a:p>
            <a:endParaRPr lang="en-US" altLang="zh-CN" sz="2800" dirty="0"/>
          </a:p>
          <a:p>
            <a:r>
              <a:rPr lang="en-US" altLang="zh-CN" sz="2800" dirty="0"/>
              <a:t>Angular distribution behaves as expected</a:t>
            </a:r>
          </a:p>
          <a:p>
            <a:endParaRPr lang="en-US" altLang="zh-CN" sz="2800" dirty="0"/>
          </a:p>
          <a:p>
            <a:r>
              <a:rPr lang="en-US" altLang="zh-CN" sz="2800" dirty="0"/>
              <a:t>Good performance at high energy; however not able to find many low energy ones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09826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1214</TotalTime>
  <Words>400</Words>
  <Application>Microsoft Office PowerPoint</Application>
  <PresentationFormat>Widescreen</PresentationFormat>
  <Paragraphs>84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等线</vt:lpstr>
      <vt:lpstr>幼圆</vt:lpstr>
      <vt:lpstr>Arial</vt:lpstr>
      <vt:lpstr>Cambria Math</vt:lpstr>
      <vt:lpstr>Century Gothic</vt:lpstr>
      <vt:lpstr>Wingdings 3</vt:lpstr>
      <vt:lpstr>Wisp</vt:lpstr>
      <vt:lpstr>Photon &amp; Pi0 reconstruction in H-&gt;tautau events </vt:lpstr>
      <vt:lpstr>Physics motivation</vt:lpstr>
      <vt:lpstr>Tau Physics</vt:lpstr>
      <vt:lpstr>Pi0 Decay modes</vt:lpstr>
      <vt:lpstr>Pi0 Reconstruction</vt:lpstr>
      <vt:lpstr>Coral Introduction</vt:lpstr>
      <vt:lpstr>Event Information</vt:lpstr>
      <vt:lpstr>Angle between photons</vt:lpstr>
      <vt:lpstr>Coral performance </vt:lpstr>
      <vt:lpstr>Photon Mapping</vt:lpstr>
      <vt:lpstr>Mapping Criteria </vt:lpstr>
      <vt:lpstr>PowerPoint Presentation</vt:lpstr>
      <vt:lpstr>Angle Between Pairs </vt:lpstr>
      <vt:lpstr>Comparison in Total Energy</vt:lpstr>
      <vt:lpstr>PowerPoint Presentation</vt:lpstr>
      <vt:lpstr>Summary:</vt:lpstr>
      <vt:lpstr>Next step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Photon reconstruction in H-&gt;tautau events </dc:title>
  <dc:creator>Yuxuan Zhang</dc:creator>
  <cp:lastModifiedBy>Yuxuan Zhang</cp:lastModifiedBy>
  <cp:revision>21</cp:revision>
  <dcterms:created xsi:type="dcterms:W3CDTF">2015-05-05T08:02:14Z</dcterms:created>
  <dcterms:modified xsi:type="dcterms:W3CDTF">2016-11-29T08:02:35Z</dcterms:modified>
</cp:coreProperties>
</file>