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5"/>
  </p:notesMasterIdLst>
  <p:sldIdLst>
    <p:sldId id="290" r:id="rId3"/>
    <p:sldId id="291" r:id="rId4"/>
    <p:sldId id="333" r:id="rId5"/>
    <p:sldId id="314" r:id="rId6"/>
    <p:sldId id="315" r:id="rId7"/>
    <p:sldId id="317" r:id="rId8"/>
    <p:sldId id="296" r:id="rId9"/>
    <p:sldId id="324" r:id="rId10"/>
    <p:sldId id="326" r:id="rId11"/>
    <p:sldId id="327" r:id="rId12"/>
    <p:sldId id="325" r:id="rId13"/>
    <p:sldId id="321" r:id="rId14"/>
    <p:sldId id="322" r:id="rId15"/>
    <p:sldId id="328" r:id="rId16"/>
    <p:sldId id="329" r:id="rId17"/>
    <p:sldId id="323" r:id="rId18"/>
    <p:sldId id="313" r:id="rId19"/>
    <p:sldId id="331" r:id="rId20"/>
    <p:sldId id="335" r:id="rId21"/>
    <p:sldId id="305" r:id="rId22"/>
    <p:sldId id="334" r:id="rId23"/>
    <p:sldId id="332" r:id="rId24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崔震崴" initials="崔震崴" lastIdx="1" clrIdx="0">
    <p:extLst>
      <p:ext uri="{19B8F6BF-5375-455C-9EA6-DF929625EA0E}">
        <p15:presenceInfo xmlns:p15="http://schemas.microsoft.com/office/powerpoint/2012/main" userId="581f3718d39b996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浅色样式 1 - 强调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浅色样式 1 - 强调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D7B26C5-4107-4FEC-AEDC-1716B250A1EF}" styleName="浅色样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B9631B5-78F2-41C9-869B-9F39066F8104}" styleName="中度样式 3 - 强调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40" autoAdjust="0"/>
    <p:restoredTop sz="73252" autoAdjust="0"/>
  </p:normalViewPr>
  <p:slideViewPr>
    <p:cSldViewPr snapToGrid="0">
      <p:cViewPr varScale="1">
        <p:scale>
          <a:sx n="61" d="100"/>
          <a:sy n="61" d="100"/>
        </p:scale>
        <p:origin x="1934" y="3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EAD5F3-88B9-4FAE-ACA4-DFA93F13E4AF}" type="datetimeFigureOut">
              <a:rPr lang="zh-CN" altLang="en-US" smtClean="0"/>
              <a:t>2016/11/27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D7AFCC-08F2-4EDC-97D3-CCB45C76769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4905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I</a:t>
            </a:r>
            <a:r>
              <a:rPr lang="en-US" altLang="zh-CN" baseline="0" dirty="0" smtClean="0"/>
              <a:t> will </a:t>
            </a:r>
            <a:r>
              <a:rPr lang="en-US" altLang="zh-CN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eport current progress</a:t>
            </a:r>
            <a:r>
              <a:rPr lang="en-US" altLang="zh-CN" dirty="0" smtClean="0"/>
              <a:t> about</a:t>
            </a:r>
            <a:r>
              <a:rPr lang="en-US" altLang="zh-CN" baseline="0" dirty="0" smtClean="0"/>
              <a:t> Higgs decay to di-</a:t>
            </a:r>
            <a:r>
              <a:rPr lang="en-US" altLang="zh-CN" baseline="0" dirty="0" err="1" smtClean="0"/>
              <a:t>moun’s</a:t>
            </a:r>
            <a:r>
              <a:rPr lang="en-US" altLang="zh-CN" baseline="0" dirty="0" smtClean="0"/>
              <a:t> study at CEPC.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7AFCC-08F2-4EDC-97D3-CCB45C76769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31082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while</a:t>
            </a:r>
            <a:r>
              <a:rPr lang="en-US" altLang="zh-CN" baseline="0" dirty="0" smtClean="0"/>
              <a:t> I remove all the </a:t>
            </a:r>
            <a:r>
              <a:rPr lang="en-US" altLang="zh-CN" dirty="0" smtClean="0"/>
              <a:t>less important </a:t>
            </a:r>
            <a:r>
              <a:rPr lang="en-US" altLang="zh-CN" dirty="0" smtClean="0"/>
              <a:t>variables. </a:t>
            </a:r>
            <a:r>
              <a:rPr lang="en-US" altLang="zh-CN" baseline="0" dirty="0" smtClean="0"/>
              <a:t>only 6 </a:t>
            </a:r>
            <a:r>
              <a:rPr lang="en-US" altLang="zh-CN" dirty="0" smtClean="0"/>
              <a:t>variables </a:t>
            </a:r>
            <a:r>
              <a:rPr lang="en-US" altLang="zh-CN" dirty="0" smtClean="0"/>
              <a:t>are used for </a:t>
            </a:r>
            <a:r>
              <a:rPr lang="en-US" altLang="zh-CN" dirty="0" smtClean="0"/>
              <a:t>BDT</a:t>
            </a:r>
            <a:r>
              <a:rPr lang="en-US" altLang="zh-CN" baseline="0" dirty="0" smtClean="0"/>
              <a:t>, </a:t>
            </a:r>
            <a:r>
              <a:rPr lang="en-US" altLang="zh-CN" baseline="0" dirty="0" smtClean="0"/>
              <a:t>The overtraining check is all right.</a:t>
            </a:r>
            <a:endParaRPr lang="zh-CN" alt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7AFCC-08F2-4EDC-97D3-CCB45C767692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18434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Finally,</a:t>
            </a:r>
            <a:r>
              <a:rPr lang="en-US" altLang="zh-CN" baseline="0" dirty="0" smtClean="0"/>
              <a:t> after MVA’s cut the signal events remains 18 and </a:t>
            </a:r>
            <a:r>
              <a:rPr lang="en-US" altLang="zh-CN" baseline="0" dirty="0" err="1" smtClean="0"/>
              <a:t>bkg</a:t>
            </a:r>
            <a:r>
              <a:rPr lang="en-US" altLang="zh-CN" baseline="0" dirty="0" smtClean="0"/>
              <a:t> remains 308..we can get the significance 2.32 from fit result.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7AFCC-08F2-4EDC-97D3-CCB45C767692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83476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Next, we focus on the </a:t>
            </a:r>
            <a:r>
              <a:rPr lang="en-US" altLang="zh-CN" dirty="0" err="1" smtClean="0"/>
              <a:t>zjjhuu</a:t>
            </a:r>
            <a:r>
              <a:rPr lang="en-US" altLang="zh-CN" dirty="0" smtClean="0"/>
              <a:t> channel. The variables I added are</a:t>
            </a:r>
            <a:r>
              <a:rPr lang="en-US" altLang="zh-CN" baseline="0" dirty="0" smtClean="0"/>
              <a:t> the jet’s </a:t>
            </a:r>
            <a:r>
              <a:rPr lang="en-US" altLang="zh-CN" baseline="0" dirty="0" err="1" smtClean="0"/>
              <a:t>invant</a:t>
            </a:r>
            <a:r>
              <a:rPr lang="en-US" altLang="zh-CN" baseline="0" dirty="0" smtClean="0"/>
              <a:t> mass which can reduce the signal’s fake rate and </a:t>
            </a:r>
            <a:r>
              <a:rPr lang="en-US" altLang="zh-CN" baseline="0" dirty="0" err="1" smtClean="0"/>
              <a:t>ZZ_l</a:t>
            </a:r>
            <a:r>
              <a:rPr lang="en-US" altLang="zh-CN" baseline="0" dirty="0" smtClean="0"/>
              <a:t> BKG and </a:t>
            </a:r>
            <a:r>
              <a:rPr lang="en-US" altLang="zh-CN" sz="1200" u="none" strike="noStrike" dirty="0" smtClean="0">
                <a:effectLst/>
              </a:rPr>
              <a:t>the angle between jet</a:t>
            </a:r>
            <a:r>
              <a:rPr lang="en-US" altLang="zh-CN" sz="1200" u="none" strike="noStrike" baseline="0" dirty="0" smtClean="0">
                <a:effectLst/>
              </a:rPr>
              <a:t> and </a:t>
            </a:r>
            <a:r>
              <a:rPr lang="en-US" altLang="zh-CN" sz="1200" u="none" strike="noStrike" baseline="0" dirty="0" err="1" smtClean="0">
                <a:effectLst/>
              </a:rPr>
              <a:t>moun</a:t>
            </a:r>
            <a:r>
              <a:rPr lang="en-US" altLang="zh-CN" sz="1200" u="none" strike="noStrike" baseline="0" dirty="0" smtClean="0">
                <a:effectLst/>
              </a:rPr>
              <a:t> which can reduce the </a:t>
            </a:r>
            <a:r>
              <a:rPr lang="en-US" altLang="zh-CN" sz="1200" u="none" strike="noStrike" baseline="0" dirty="0" err="1" smtClean="0">
                <a:effectLst/>
              </a:rPr>
              <a:t>ww_sl</a:t>
            </a:r>
            <a:r>
              <a:rPr lang="en-US" altLang="zh-CN" sz="1200" u="none" strike="noStrike" baseline="0" dirty="0" smtClean="0">
                <a:effectLst/>
              </a:rPr>
              <a:t> BKG.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7AFCC-08F2-4EDC-97D3-CCB45C767692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90429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while , because</a:t>
            </a:r>
            <a:r>
              <a:rPr lang="en-US" altLang="zh-CN" baseline="0" dirty="0" smtClean="0"/>
              <a:t> the fake events in signal are belong to channel Z decay to leptons, the invariant mass of jet can reduce the fake rate a lot. I </a:t>
            </a:r>
            <a:r>
              <a:rPr lang="en-US" altLang="zh-CN" dirty="0" smtClean="0"/>
              <a:t>Traverse 2D histogram of jet1m and jet2m and find when jet1m&gt;5 and jet2m&gt;3 the fake rate is </a:t>
            </a:r>
            <a:r>
              <a:rPr lang="en-US" altLang="zh-CN" dirty="0" err="1" smtClean="0"/>
              <a:t>smallest.after</a:t>
            </a:r>
            <a:r>
              <a:rPr lang="en-US" altLang="zh-CN" baseline="0" dirty="0" smtClean="0"/>
              <a:t> </a:t>
            </a:r>
            <a:r>
              <a:rPr lang="en-US" altLang="zh-CN" baseline="0" dirty="0" smtClean="0"/>
              <a:t>some cuts, the main BKG are </a:t>
            </a:r>
            <a:r>
              <a:rPr lang="en-US" altLang="zh-CN" baseline="0" dirty="0" err="1" smtClean="0"/>
              <a:t>zzsl_mudown</a:t>
            </a:r>
            <a:r>
              <a:rPr lang="en-US" altLang="zh-CN" baseline="0" dirty="0" smtClean="0"/>
              <a:t> ,</a:t>
            </a:r>
            <a:r>
              <a:rPr lang="en-US" altLang="zh-CN" baseline="0" dirty="0" err="1" smtClean="0"/>
              <a:t>zzsl_muup</a:t>
            </a:r>
            <a:r>
              <a:rPr lang="en-US" altLang="zh-CN" baseline="0" dirty="0" smtClean="0"/>
              <a:t> and </a:t>
            </a:r>
            <a:r>
              <a:rPr lang="en-US" altLang="zh-CN" baseline="0" dirty="0" err="1" smtClean="0"/>
              <a:t>wwsl_muq</a:t>
            </a:r>
            <a:r>
              <a:rPr lang="en-US" altLang="zh-CN" baseline="0" dirty="0" smtClean="0"/>
              <a:t>. In </a:t>
            </a:r>
            <a:r>
              <a:rPr lang="en-US" altLang="zh-CN" baseline="0" dirty="0" err="1" smtClean="0"/>
              <a:t>ww_slmuq</a:t>
            </a:r>
            <a:r>
              <a:rPr lang="en-US" altLang="zh-CN" baseline="0" dirty="0" smtClean="0"/>
              <a:t> BKG, one of the </a:t>
            </a:r>
            <a:r>
              <a:rPr lang="en-US" altLang="zh-CN" baseline="0" dirty="0" err="1" smtClean="0"/>
              <a:t>moun</a:t>
            </a:r>
            <a:r>
              <a:rPr lang="en-US" altLang="zh-CN" baseline="0" dirty="0" smtClean="0"/>
              <a:t> is a part of jet, and there are two way to reduce it.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7AFCC-08F2-4EDC-97D3-CCB45C767692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60490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This</a:t>
            </a:r>
            <a:r>
              <a:rPr lang="en-US" altLang="zh-CN" baseline="0" dirty="0" smtClean="0"/>
              <a:t> page show how to reduce the </a:t>
            </a:r>
            <a:r>
              <a:rPr lang="en-US" altLang="zh-CN" baseline="0" dirty="0" err="1" smtClean="0"/>
              <a:t>wwsl</a:t>
            </a:r>
            <a:r>
              <a:rPr lang="en-US" altLang="zh-CN" baseline="0" dirty="0" smtClean="0"/>
              <a:t> _</a:t>
            </a:r>
            <a:r>
              <a:rPr lang="en-US" altLang="zh-CN" baseline="0" dirty="0" err="1" smtClean="0"/>
              <a:t>muq</a:t>
            </a:r>
            <a:r>
              <a:rPr lang="en-US" altLang="zh-CN" baseline="0" dirty="0" smtClean="0"/>
              <a:t> BKG. Signal and </a:t>
            </a:r>
            <a:r>
              <a:rPr lang="en-US" altLang="zh-CN" baseline="0" dirty="0" err="1" smtClean="0"/>
              <a:t>wwsl_muq</a:t>
            </a:r>
            <a:r>
              <a:rPr lang="en-US" altLang="zh-CN" baseline="0" dirty="0" smtClean="0"/>
              <a:t> BKG have big difference in </a:t>
            </a:r>
            <a:r>
              <a:rPr lang="en-US" altLang="zh-CN" baseline="0" dirty="0" err="1" smtClean="0"/>
              <a:t>dijm</a:t>
            </a:r>
            <a:r>
              <a:rPr lang="en-US" altLang="zh-CN" baseline="0" dirty="0" smtClean="0"/>
              <a:t> and the angle between jet and muon distribution. I finally choose the </a:t>
            </a:r>
            <a:r>
              <a:rPr lang="en-US" altLang="zh-CN" baseline="0" dirty="0" err="1" smtClean="0"/>
              <a:t>dijm</a:t>
            </a:r>
            <a:r>
              <a:rPr lang="en-US" altLang="zh-CN" baseline="0" dirty="0" smtClean="0"/>
              <a:t> to reduce this BKG, because if I use jet and u ‘s angle as the next cut, I can find a good cut in </a:t>
            </a:r>
            <a:r>
              <a:rPr lang="en-US" altLang="zh-CN" baseline="0" dirty="0" err="1" smtClean="0"/>
              <a:t>dijm</a:t>
            </a:r>
            <a:r>
              <a:rPr lang="en-US" altLang="zh-CN" baseline="0" dirty="0" smtClean="0"/>
              <a:t> distribution, too. But if I use </a:t>
            </a:r>
            <a:r>
              <a:rPr lang="en-US" altLang="zh-CN" baseline="0" dirty="0" err="1" smtClean="0"/>
              <a:t>dijm</a:t>
            </a:r>
            <a:r>
              <a:rPr lang="en-US" altLang="zh-CN" baseline="0" dirty="0" smtClean="0"/>
              <a:t> as the next cut ,there is no good cut in angle distribution.</a:t>
            </a:r>
          </a:p>
          <a:p>
            <a:endParaRPr lang="en-US" altLang="zh-CN" baseline="0" dirty="0" smtClean="0"/>
          </a:p>
          <a:p>
            <a:r>
              <a:rPr lang="en-US" altLang="zh-CN" baseline="0" dirty="0" smtClean="0"/>
              <a:t>Now, after the </a:t>
            </a:r>
            <a:r>
              <a:rPr lang="en-US" altLang="zh-CN" baseline="0" dirty="0" err="1" smtClean="0"/>
              <a:t>dijm</a:t>
            </a:r>
            <a:r>
              <a:rPr lang="en-US" altLang="zh-CN" baseline="0" dirty="0" smtClean="0"/>
              <a:t> cut almost all the </a:t>
            </a:r>
            <a:r>
              <a:rPr lang="en-US" altLang="zh-CN" baseline="0" dirty="0" err="1" smtClean="0"/>
              <a:t>wwsl_muq</a:t>
            </a:r>
            <a:r>
              <a:rPr lang="en-US" altLang="zh-CN" baseline="0" dirty="0" smtClean="0"/>
              <a:t> BKG are reduced, we should use BDT to reduce the BKG </a:t>
            </a:r>
            <a:r>
              <a:rPr lang="en-US" altLang="zh-CN" baseline="0" dirty="0" err="1" smtClean="0"/>
              <a:t>futher</a:t>
            </a:r>
            <a:r>
              <a:rPr lang="en-US" altLang="zh-CN" baseline="0" dirty="0" smtClean="0"/>
              <a:t>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7AFCC-08F2-4EDC-97D3-CCB45C767692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92473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In this</a:t>
            </a:r>
            <a:r>
              <a:rPr lang="en-US" altLang="zh-CN" baseline="0" dirty="0" smtClean="0"/>
              <a:t> BDT analysis ,I try to u</a:t>
            </a:r>
            <a:r>
              <a:rPr lang="en-US" altLang="zh-CN" dirty="0" smtClean="0"/>
              <a:t>se different variables' combination and find the best one. The following</a:t>
            </a:r>
            <a:r>
              <a:rPr lang="en-US" altLang="zh-CN" baseline="0" dirty="0" smtClean="0"/>
              <a:t> pictures are the </a:t>
            </a:r>
            <a:r>
              <a:rPr lang="en-US" altLang="zh-CN" dirty="0" smtClean="0"/>
              <a:t>related information </a:t>
            </a:r>
            <a:endParaRPr lang="zh-CN" alt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7AFCC-08F2-4EDC-97D3-CCB45C767692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34496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This is the fit result. The significance can</a:t>
            </a:r>
            <a:r>
              <a:rPr lang="en-US" altLang="zh-CN" baseline="0" dirty="0" smtClean="0"/>
              <a:t> be </a:t>
            </a:r>
            <a:r>
              <a:rPr lang="en-US" altLang="zh-CN" baseline="0" dirty="0" smtClean="0"/>
              <a:t>7.93. a big improvement.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7AFCC-08F2-4EDC-97D3-CCB45C767692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59634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So far, </a:t>
            </a:r>
            <a:r>
              <a:rPr lang="en-US" altLang="zh-CN" dirty="0" err="1" smtClean="0"/>
              <a:t>zjjhuu</a:t>
            </a:r>
            <a:r>
              <a:rPr lang="en-US" altLang="zh-CN" baseline="0" dirty="0" smtClean="0"/>
              <a:t> and </a:t>
            </a:r>
            <a:r>
              <a:rPr lang="en-US" altLang="zh-CN" baseline="0" dirty="0" err="1" smtClean="0"/>
              <a:t>znnhuu</a:t>
            </a:r>
            <a:r>
              <a:rPr lang="en-US" altLang="zh-CN" baseline="0" dirty="0" smtClean="0"/>
              <a:t> channel have been finished.  This page show the result that combine two channel by simultaneous fit. The significance is 7.83 after the fit. A litter lower than </a:t>
            </a:r>
            <a:r>
              <a:rPr lang="en-US" altLang="zh-CN" baseline="0" dirty="0" err="1" smtClean="0"/>
              <a:t>zjjhuu</a:t>
            </a:r>
            <a:r>
              <a:rPr lang="en-US" altLang="zh-CN" baseline="0" dirty="0" smtClean="0"/>
              <a:t> channel.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7AFCC-08F2-4EDC-97D3-CCB45C767692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9253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This</a:t>
            </a:r>
            <a:r>
              <a:rPr lang="en-US" altLang="zh-CN" baseline="0" dirty="0" smtClean="0"/>
              <a:t> page shows the </a:t>
            </a:r>
            <a:r>
              <a:rPr lang="en-US" altLang="zh-CN" baseline="0" dirty="0" err="1" smtClean="0"/>
              <a:t>zeehuu</a:t>
            </a:r>
            <a:r>
              <a:rPr lang="en-US" altLang="zh-CN" baseline="0" dirty="0" smtClean="0"/>
              <a:t> and </a:t>
            </a:r>
            <a:r>
              <a:rPr lang="en-US" altLang="zh-CN" baseline="0" dirty="0" err="1" smtClean="0"/>
              <a:t>zuuhuu</a:t>
            </a:r>
            <a:r>
              <a:rPr lang="en-US" altLang="zh-CN" baseline="0" dirty="0" smtClean="0"/>
              <a:t> analysis. Because I have some puzzles in the full simulation data, the </a:t>
            </a:r>
            <a:r>
              <a:rPr lang="en-US" altLang="zh-CN" baseline="0" dirty="0" err="1" smtClean="0"/>
              <a:t>bkg</a:t>
            </a:r>
            <a:r>
              <a:rPr lang="en-US" altLang="zh-CN" baseline="0" dirty="0" smtClean="0"/>
              <a:t> is fast </a:t>
            </a:r>
            <a:r>
              <a:rPr lang="en-US" altLang="zh-CN" baseline="0" dirty="0" err="1" smtClean="0"/>
              <a:t>simlulation</a:t>
            </a:r>
            <a:r>
              <a:rPr lang="en-US" altLang="zh-CN" baseline="0" dirty="0" smtClean="0"/>
              <a:t> and next, I will change it to full simulation. However, for </a:t>
            </a:r>
            <a:r>
              <a:rPr lang="en-US" altLang="zh-CN" baseline="0" dirty="0" smtClean="0"/>
              <a:t>little </a:t>
            </a:r>
            <a:r>
              <a:rPr lang="en-US" altLang="zh-CN" baseline="0" dirty="0" smtClean="0"/>
              <a:t>signal events, the significance is </a:t>
            </a:r>
            <a:r>
              <a:rPr lang="en-US" altLang="zh-CN" baseline="0" dirty="0" err="1" smtClean="0"/>
              <a:t>small,too</a:t>
            </a:r>
            <a:r>
              <a:rPr lang="en-US" altLang="zh-CN" baseline="0" dirty="0" smtClean="0"/>
              <a:t>. </a:t>
            </a:r>
            <a:r>
              <a:rPr lang="en-US" altLang="zh-CN" baseline="0" dirty="0" err="1" smtClean="0"/>
              <a:t>Zeehuu</a:t>
            </a:r>
            <a:r>
              <a:rPr lang="en-US" altLang="zh-CN" baseline="0" dirty="0" smtClean="0"/>
              <a:t> is 0.5 and </a:t>
            </a:r>
            <a:r>
              <a:rPr lang="en-US" altLang="zh-CN" baseline="0" dirty="0" err="1" smtClean="0"/>
              <a:t>zuuhuu</a:t>
            </a:r>
            <a:r>
              <a:rPr lang="en-US" altLang="zh-CN" baseline="0" dirty="0" smtClean="0"/>
              <a:t> is 0.75.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7AFCC-08F2-4EDC-97D3-CCB45C767692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92759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The table show the details</a:t>
            </a:r>
            <a:r>
              <a:rPr lang="en-US" altLang="zh-CN" baseline="0" dirty="0" smtClean="0"/>
              <a:t> about fit.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7AFCC-08F2-4EDC-97D3-CCB45C767692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2076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The</a:t>
            </a:r>
            <a:r>
              <a:rPr lang="en-US" altLang="zh-CN" baseline="0" dirty="0" smtClean="0"/>
              <a:t> report</a:t>
            </a:r>
            <a:r>
              <a:rPr lang="en-US" altLang="zh-CN" dirty="0" smtClean="0"/>
              <a:t> include </a:t>
            </a:r>
            <a:r>
              <a:rPr lang="en-US" altLang="zh-CN" dirty="0" smtClean="0"/>
              <a:t>3 </a:t>
            </a:r>
            <a:r>
              <a:rPr lang="en-US" altLang="zh-CN" dirty="0" smtClean="0"/>
              <a:t>parts</a:t>
            </a:r>
            <a:r>
              <a:rPr lang="zh-CN" altLang="en-US" dirty="0" smtClean="0"/>
              <a:t>：</a:t>
            </a:r>
            <a:endParaRPr lang="en-US" altLang="zh-CN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First </a:t>
            </a:r>
            <a:r>
              <a:rPr lang="en-US" altLang="zh-CN" dirty="0" smtClean="0"/>
              <a:t>is introduction</a:t>
            </a:r>
            <a:r>
              <a:rPr lang="zh-CN" altLang="en-US" dirty="0" smtClean="0"/>
              <a:t>。 </a:t>
            </a:r>
            <a:r>
              <a:rPr lang="en-US" altLang="zh-CN" dirty="0" smtClean="0"/>
              <a:t>Then</a:t>
            </a:r>
            <a:r>
              <a:rPr lang="zh-CN" altLang="en-US" dirty="0" smtClean="0"/>
              <a:t>， </a:t>
            </a:r>
            <a:r>
              <a:rPr lang="en-US" altLang="zh-CN" dirty="0" smtClean="0"/>
              <a:t>review </a:t>
            </a:r>
            <a:r>
              <a:rPr lang="en-US" altLang="zh-CN" dirty="0" smtClean="0"/>
              <a:t>the inclusive analysis, and then show the result of the exclusive analysis. </a:t>
            </a:r>
            <a:endParaRPr lang="en-US" altLang="zh-CN" sz="1200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7AFCC-08F2-4EDC-97D3-CCB45C767692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75873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In ILC report at 2015 year, It</a:t>
            </a:r>
            <a:r>
              <a:rPr lang="en-US" altLang="zh-CN" baseline="0" dirty="0" smtClean="0"/>
              <a:t> give us some information about the strength of H decay to di-muon at ATLAS CMS and ILC when the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luminosity is big enough.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7AFCC-08F2-4EDC-97D3-CCB45C767692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95075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In the inclusive</a:t>
            </a:r>
            <a:r>
              <a:rPr lang="en-US" altLang="zh-CN" baseline="0" dirty="0" smtClean="0"/>
              <a:t> analysis , the signal is full simulation data and BKG is fast simulation data. When I used cut-base method to analyze the inclusive data, I divide the signal into two parts randomly for reducing bias. This is the result after one of the cut-chains.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7AFCC-08F2-4EDC-97D3-CCB45C767692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66192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Using second order </a:t>
            </a:r>
            <a:r>
              <a:rPr lang="en-US" altLang="zh-CN" dirty="0" err="1" smtClean="0"/>
              <a:t>Chebychev</a:t>
            </a:r>
            <a:r>
              <a:rPr lang="en-US" altLang="zh-CN" dirty="0" smtClean="0"/>
              <a:t> function  to fit</a:t>
            </a:r>
            <a:r>
              <a:rPr lang="en-US" altLang="zh-CN" baseline="0" dirty="0" smtClean="0"/>
              <a:t> BKG and </a:t>
            </a:r>
            <a:r>
              <a:rPr lang="en-US" altLang="zh-CN" baseline="0" dirty="0" err="1" smtClean="0"/>
              <a:t>CBShape</a:t>
            </a:r>
            <a:r>
              <a:rPr lang="en-US" altLang="zh-CN" baseline="0" dirty="0" smtClean="0"/>
              <a:t> function to fit signal. We can get the significance is 5.89 sigma, and the strength is 1 minus 0.20 to plus 0.18 .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7AFCC-08F2-4EDC-97D3-CCB45C767692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06852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And I also do the BDT to improve</a:t>
            </a:r>
            <a:r>
              <a:rPr lang="en-US" altLang="zh-CN" baseline="0" dirty="0" smtClean="0"/>
              <a:t> the significance. </a:t>
            </a:r>
            <a:r>
              <a:rPr lang="en-US" altLang="zh-CN" dirty="0" smtClean="0"/>
              <a:t>After</a:t>
            </a:r>
            <a:r>
              <a:rPr lang="en-US" altLang="zh-CN" baseline="0" dirty="0" smtClean="0"/>
              <a:t> invariant mass and recoil mass cut, I use di-</a:t>
            </a:r>
            <a:r>
              <a:rPr lang="en-US" altLang="zh-CN" baseline="0" dirty="0" err="1" smtClean="0"/>
              <a:t>moun’s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pt</a:t>
            </a:r>
            <a:r>
              <a:rPr lang="en-US" altLang="zh-CN" baseline="0" dirty="0" smtClean="0"/>
              <a:t> ,di-</a:t>
            </a:r>
            <a:r>
              <a:rPr lang="en-US" altLang="zh-CN" baseline="0" dirty="0" err="1" smtClean="0"/>
              <a:t>moun’s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pz</a:t>
            </a:r>
            <a:r>
              <a:rPr lang="en-US" altLang="zh-CN" baseline="0" dirty="0" smtClean="0"/>
              <a:t> ,the polar angle of u+ and u-, the angle of di-muon’s </a:t>
            </a:r>
            <a:r>
              <a:rPr lang="en-US" altLang="zh-CN" baseline="0" dirty="0" err="1" smtClean="0"/>
              <a:t>pt</a:t>
            </a:r>
            <a:r>
              <a:rPr lang="en-US" altLang="zh-CN" baseline="0" dirty="0" smtClean="0"/>
              <a:t> to do BDT. the significance improve to 6.00.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7AFCC-08F2-4EDC-97D3-CCB45C767692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43172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In</a:t>
            </a:r>
            <a:r>
              <a:rPr lang="en-US" altLang="zh-CN" baseline="0" dirty="0" smtClean="0"/>
              <a:t> exclusive analysis , signal and BKG both use the full simulation data, which use wizard 1.95 as event generator , MOKKA(cepc_v1 model) to do the detector simulation and arbor_v1 to do particle reconstruct.</a:t>
            </a:r>
          </a:p>
          <a:p>
            <a:r>
              <a:rPr lang="en-US" altLang="zh-CN" baseline="0" dirty="0" smtClean="0"/>
              <a:t>And the channel that </a:t>
            </a:r>
            <a:r>
              <a:rPr lang="en-US" altLang="zh-CN" baseline="0" dirty="0" err="1" smtClean="0"/>
              <a:t>higgs</a:t>
            </a:r>
            <a:r>
              <a:rPr lang="en-US" altLang="zh-CN" baseline="0" dirty="0" smtClean="0"/>
              <a:t> </a:t>
            </a:r>
            <a:r>
              <a:rPr lang="en-US" altLang="zh-CN" baseline="0" dirty="0" smtClean="0"/>
              <a:t>decay to </a:t>
            </a:r>
            <a:r>
              <a:rPr lang="en-US" altLang="zh-CN" baseline="0" dirty="0" smtClean="0"/>
              <a:t>di-</a:t>
            </a:r>
            <a:r>
              <a:rPr lang="en-US" altLang="zh-CN" baseline="0" dirty="0" err="1" smtClean="0"/>
              <a:t>moun</a:t>
            </a:r>
            <a:r>
              <a:rPr lang="en-US" altLang="zh-CN" baseline="0" dirty="0" smtClean="0"/>
              <a:t> fall into 4  classification according to Z decay type. The event choices are determined on the </a:t>
            </a:r>
            <a:r>
              <a:rPr lang="en-US" altLang="zh-CN" baseline="0" dirty="0" err="1" smtClean="0"/>
              <a:t>num</a:t>
            </a:r>
            <a:r>
              <a:rPr lang="en-US" altLang="zh-CN" baseline="0" dirty="0" smtClean="0"/>
              <a:t> of </a:t>
            </a:r>
            <a:r>
              <a:rPr lang="en-US" altLang="zh-CN" baseline="0" dirty="0" err="1" smtClean="0"/>
              <a:t>ele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moun</a:t>
            </a:r>
            <a:r>
              <a:rPr lang="en-US" altLang="zh-CN" baseline="0" dirty="0" smtClean="0"/>
              <a:t> and other charged particle</a:t>
            </a:r>
            <a:r>
              <a:rPr lang="en-US" altLang="zh-CN" baseline="0" dirty="0" smtClean="0"/>
              <a:t>. We can found the main channel are z decay to neutrinos and hadrons.</a:t>
            </a:r>
            <a:endParaRPr lang="en-US" altLang="zh-CN" baseline="0" dirty="0" smtClean="0"/>
          </a:p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7AFCC-08F2-4EDC-97D3-CCB45C767692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65602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Now </a:t>
            </a:r>
            <a:r>
              <a:rPr lang="zh-CN" altLang="en-US" dirty="0" smtClean="0"/>
              <a:t>， </a:t>
            </a:r>
            <a:r>
              <a:rPr lang="en-US" altLang="zh-CN" dirty="0" smtClean="0"/>
              <a:t>let’s see the </a:t>
            </a:r>
            <a:r>
              <a:rPr lang="en-US" altLang="zh-CN" dirty="0" err="1" smtClean="0"/>
              <a:t>ZnnHuu</a:t>
            </a:r>
            <a:r>
              <a:rPr lang="en-US" altLang="zh-CN" dirty="0" smtClean="0"/>
              <a:t> Channel.</a:t>
            </a:r>
            <a:r>
              <a:rPr lang="en-US" altLang="zh-CN" baseline="0" dirty="0" smtClean="0"/>
              <a:t> I use 17 variables to </a:t>
            </a:r>
            <a:r>
              <a:rPr lang="en-US" altLang="zh-CN" baseline="0" dirty="0" err="1" smtClean="0"/>
              <a:t>analyse</a:t>
            </a:r>
            <a:r>
              <a:rPr lang="en-US" altLang="zh-CN" baseline="0" dirty="0" smtClean="0"/>
              <a:t> this channel, include ()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To </a:t>
            </a:r>
            <a:r>
              <a:rPr lang="en-US" altLang="zh-CN" dirty="0" smtClean="0"/>
              <a:t>choose the events that have missing particles, </a:t>
            </a:r>
            <a:r>
              <a:rPr lang="en-US" altLang="zh-CN" dirty="0" err="1" smtClean="0"/>
              <a:t>dinm</a:t>
            </a:r>
            <a:r>
              <a:rPr lang="en-US" altLang="zh-CN" dirty="0" smtClean="0"/>
              <a:t> must over 0. Because the neutrinos are from Z boson, the condition can be: </a:t>
            </a:r>
            <a:r>
              <a:rPr lang="en-US" altLang="zh-CN" dirty="0" err="1" smtClean="0">
                <a:solidFill>
                  <a:srgbClr val="FF0000"/>
                </a:solidFill>
              </a:rPr>
              <a:t>dinm</a:t>
            </a:r>
            <a:r>
              <a:rPr lang="en-US" altLang="zh-CN" dirty="0" smtClean="0">
                <a:solidFill>
                  <a:srgbClr val="FF0000"/>
                </a:solidFill>
              </a:rPr>
              <a:t>&gt;85.</a:t>
            </a:r>
            <a:r>
              <a:rPr lang="en-US" altLang="zh-CN" dirty="0" smtClean="0"/>
              <a:t>(no fake rate in signal)</a:t>
            </a:r>
            <a:endParaRPr lang="zh-CN" alt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7AFCC-08F2-4EDC-97D3-CCB45C767692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91121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This is the</a:t>
            </a:r>
            <a:r>
              <a:rPr lang="en-US" altLang="zh-CN" baseline="0" dirty="0" smtClean="0"/>
              <a:t> channel’s cut chain. After the cuts, the distribution of different variables are here. The main BKG are </a:t>
            </a:r>
            <a:r>
              <a:rPr lang="en-US" altLang="zh-CN" baseline="0" dirty="0" err="1" smtClean="0"/>
              <a:t>zzorww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lmumu</a:t>
            </a:r>
            <a:r>
              <a:rPr lang="en-US" altLang="zh-CN" baseline="0" dirty="0" smtClean="0"/>
              <a:t> and </a:t>
            </a:r>
            <a:r>
              <a:rPr lang="en-US" altLang="zh-CN" baseline="0" dirty="0" err="1" smtClean="0"/>
              <a:t>ww_l</a:t>
            </a:r>
            <a:r>
              <a:rPr lang="en-US" altLang="zh-CN" baseline="0" dirty="0" smtClean="0"/>
              <a:t>. while, if I use </a:t>
            </a:r>
            <a:r>
              <a:rPr lang="en-US" altLang="zh-CN" baseline="0" dirty="0" err="1" smtClean="0"/>
              <a:t>cosum</a:t>
            </a:r>
            <a:r>
              <a:rPr lang="en-US" altLang="zh-CN" baseline="0" dirty="0" smtClean="0"/>
              <a:t> and </a:t>
            </a:r>
            <a:r>
              <a:rPr lang="en-US" altLang="zh-CN" baseline="0" dirty="0" err="1" smtClean="0"/>
              <a:t>cosup</a:t>
            </a:r>
            <a:r>
              <a:rPr lang="en-US" altLang="zh-CN" baseline="0" dirty="0" smtClean="0"/>
              <a:t> as the next cut condition, the signal’s efficiency is too low, so I do the BDT directly.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7AFCC-08F2-4EDC-97D3-CCB45C767692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0242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mycz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A3EA2-6FDD-41B2-8B81-35A8D7867D48}" type="datetime1">
              <a:rPr lang="zh-CN" altLang="en-US" smtClean="0"/>
              <a:t>2016/11/27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Cui </a:t>
            </a:r>
            <a:r>
              <a:rPr lang="en-US" altLang="zh-CN" dirty="0" err="1" smtClean="0"/>
              <a:t>Zhenwei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dirty="0" smtClean="0"/>
              <a:t>&lt;#&gt;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43716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34893-500C-403F-A7AA-1A9A7223D33C}" type="datetime1">
              <a:rPr lang="zh-CN" altLang="en-US" smtClean="0"/>
              <a:t>2016/11/27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Cui Zhenwei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22820-6F2B-4923-8D5C-E460A905D9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6836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CAF78-2692-45C4-B671-752E9E708979}" type="datetime1">
              <a:rPr lang="zh-CN" altLang="en-US" smtClean="0"/>
              <a:t>2016/11/27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Cui Zhenwei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22820-6F2B-4923-8D5C-E460A905D9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3562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CA35B-C341-44E0-ACC8-33814DA3EDB1}" type="datetime1">
              <a:rPr lang="zh-CN" altLang="en-US" smtClean="0"/>
              <a:t>2016/11/27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Cui Zhenwei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22820-6F2B-4923-8D5C-E460A905D9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8860920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E8B86-F286-4B6C-9E45-631ED83BA95F}" type="datetime1">
              <a:rPr lang="zh-CN" altLang="en-US" smtClean="0"/>
              <a:t>2016/11/27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Cui Zhenwei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22820-6F2B-4923-8D5C-E460A905D9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58352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9D1CA-4B1E-4481-8F95-7E2F47E8CC24}" type="datetime1">
              <a:rPr lang="zh-CN" altLang="en-US" smtClean="0"/>
              <a:t>2016/11/27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Cui Zhenwei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22820-6F2B-4923-8D5C-E460A905D9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84635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B3F7C-65A9-4F6D-96E1-5A7F22BCE723}" type="datetime1">
              <a:rPr lang="zh-CN" altLang="en-US" smtClean="0"/>
              <a:t>2016/11/27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Cui Zhenwei</a:t>
            </a: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22820-6F2B-4923-8D5C-E460A905D9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22312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BCB19-144B-4442-990F-6E2A9DEBA386}" type="datetime1">
              <a:rPr lang="zh-CN" altLang="en-US" smtClean="0"/>
              <a:t>2016/11/27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Cui Zhenwei</a:t>
            </a:r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22820-6F2B-4923-8D5C-E460A905D9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51240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58DDC-03D5-48E8-B1DD-88DFCC957D63}" type="datetime1">
              <a:rPr lang="zh-CN" altLang="en-US" smtClean="0"/>
              <a:t>2016/11/27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Cui Zhenwei</a:t>
            </a:r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22820-6F2B-4923-8D5C-E460A905D9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06904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4F2FB-F512-43C3-B11B-FFCFABF5B677}" type="datetime1">
              <a:rPr lang="zh-CN" altLang="en-US" smtClean="0"/>
              <a:t>2016/11/27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Cui Zhenwei</a:t>
            </a:r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22820-6F2B-4923-8D5C-E460A905D9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05610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7E9EF-16A3-45A9-AF1C-1F1966627B98}" type="datetime1">
              <a:rPr lang="zh-CN" altLang="en-US" smtClean="0"/>
              <a:t>2016/11/27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Cui Zhenwei</a:t>
            </a: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22820-6F2B-4923-8D5C-E460A905D9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2343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E8B86-F286-4B6C-9E45-631ED83BA95F}" type="datetime1">
              <a:rPr lang="zh-CN" altLang="en-US" smtClean="0"/>
              <a:t>2016/11/27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Cui Zhenwei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22820-6F2B-4923-8D5C-E460A905D9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45502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73FB0-31DE-4AE2-A852-1724B46BC4FC}" type="datetime1">
              <a:rPr lang="zh-CN" altLang="en-US" smtClean="0"/>
              <a:t>2016/11/27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Cui Zhenwei</a:t>
            </a: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22820-6F2B-4923-8D5C-E460A905D9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53370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34893-500C-403F-A7AA-1A9A7223D33C}" type="datetime1">
              <a:rPr lang="zh-CN" altLang="en-US" smtClean="0"/>
              <a:t>2016/11/27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Cui Zhenwei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22820-6F2B-4923-8D5C-E460A905D9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87769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CA35B-C341-44E0-ACC8-33814DA3EDB1}" type="datetime1">
              <a:rPr lang="zh-CN" altLang="en-US" smtClean="0"/>
              <a:t>2016/11/27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Cui Zhenwei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22820-6F2B-4923-8D5C-E460A905D9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4713510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9D1CA-4B1E-4481-8F95-7E2F47E8CC24}" type="datetime1">
              <a:rPr lang="zh-CN" altLang="en-US" smtClean="0"/>
              <a:t>2016/11/27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Cui Zhenwei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22820-6F2B-4923-8D5C-E460A905D9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100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B3F7C-65A9-4F6D-96E1-5A7F22BCE723}" type="datetime1">
              <a:rPr lang="zh-CN" altLang="en-US" smtClean="0"/>
              <a:t>2016/11/27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Cui Zhenwei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22820-6F2B-4923-8D5C-E460A905D9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3173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BCB19-144B-4442-990F-6E2A9DEBA386}" type="datetime1">
              <a:rPr lang="zh-CN" altLang="en-US" smtClean="0"/>
              <a:t>2016/11/27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Cui Zhenwei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22820-6F2B-4923-8D5C-E460A905D9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1375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58DDC-03D5-48E8-B1DD-88DFCC957D63}" type="datetime1">
              <a:rPr lang="zh-CN" altLang="en-US" smtClean="0"/>
              <a:t>2016/11/27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Cui Zhenwei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22820-6F2B-4923-8D5C-E460A905D9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4469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4F2FB-F512-43C3-B11B-FFCFABF5B677}" type="datetime1">
              <a:rPr lang="zh-CN" altLang="en-US" smtClean="0"/>
              <a:t>2016/11/27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Cui Zhenwei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22820-6F2B-4923-8D5C-E460A905D9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5215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7E9EF-16A3-45A9-AF1C-1F1966627B98}" type="datetime1">
              <a:rPr lang="zh-CN" altLang="en-US" smtClean="0"/>
              <a:t>2016/11/27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Cui Zhenwei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22820-6F2B-4923-8D5C-E460A905D9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6791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73FB0-31DE-4AE2-A852-1724B46BC4FC}" type="datetime1">
              <a:rPr lang="zh-CN" altLang="en-US" smtClean="0"/>
              <a:t>2016/11/27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Cui Zhenwei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22820-6F2B-4923-8D5C-E460A905D9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5070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8CA35B-C341-44E0-ACC8-33814DA3EDB1}" type="datetime1">
              <a:rPr lang="zh-CN" altLang="en-US" smtClean="0"/>
              <a:t>2016/11/27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 smtClean="0"/>
              <a:t>Cui Zhenwei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22820-6F2B-4923-8D5C-E460A905D9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0775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8CA35B-C341-44E0-ACC8-33814DA3EDB1}" type="datetime1">
              <a:rPr lang="zh-CN" altLang="en-US" smtClean="0"/>
              <a:t>2016/11/27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 smtClean="0"/>
              <a:t>Cui Zhenwei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22820-6F2B-4923-8D5C-E460A905D9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3187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80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84632" y="2057111"/>
            <a:ext cx="8163232" cy="1027146"/>
          </a:xfrm>
        </p:spPr>
        <p:txBody>
          <a:bodyPr>
            <a:normAutofit fontScale="90000"/>
          </a:bodyPr>
          <a:lstStyle/>
          <a:p>
            <a:r>
              <a:rPr lang="en-US" altLang="zh-CN" b="1" dirty="0"/>
              <a:t>Status report on </a:t>
            </a:r>
            <a:r>
              <a:rPr lang="en-US" altLang="zh-CN" b="1" dirty="0" smtClean="0"/>
              <a:t>H-&gt;</a:t>
            </a:r>
            <a:r>
              <a:rPr lang="el-GR" altLang="zh-CN" b="1" dirty="0" smtClean="0"/>
              <a:t>μ</a:t>
            </a:r>
            <a:r>
              <a:rPr lang="en-US" altLang="zh-CN" b="1" baseline="30000" dirty="0"/>
              <a:t>-</a:t>
            </a:r>
            <a:r>
              <a:rPr lang="en-US" altLang="zh-CN" b="1" dirty="0" smtClean="0"/>
              <a:t>+</a:t>
            </a:r>
            <a:r>
              <a:rPr lang="el-GR" altLang="zh-CN" b="1" dirty="0"/>
              <a:t>μ</a:t>
            </a:r>
            <a:r>
              <a:rPr lang="en-US" altLang="zh-CN" b="1" baseline="30000" dirty="0"/>
              <a:t>+</a:t>
            </a:r>
            <a:r>
              <a:rPr lang="en-US" altLang="zh-CN" b="1" dirty="0"/>
              <a:t> </a:t>
            </a:r>
            <a:r>
              <a:rPr lang="en-US" altLang="zh-CN" b="1" dirty="0" smtClean="0"/>
              <a:t>at CEPC</a:t>
            </a:r>
            <a:endParaRPr lang="zh-CN" altLang="en-US" b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dirty="0" smtClean="0"/>
              <a:t>1</a:t>
            </a:r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745789" y="3613097"/>
            <a:ext cx="7640918" cy="1084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err="1"/>
              <a:t>Zhenwei</a:t>
            </a:r>
            <a:r>
              <a:rPr lang="en-US" altLang="zh-CN" sz="2400" dirty="0"/>
              <a:t> </a:t>
            </a:r>
            <a:r>
              <a:rPr lang="en-US" altLang="zh-CN" sz="2400" dirty="0" err="1"/>
              <a:t>Cui,Qiang</a:t>
            </a:r>
            <a:r>
              <a:rPr lang="en-US" altLang="zh-CN" sz="2400" dirty="0"/>
              <a:t> </a:t>
            </a:r>
            <a:r>
              <a:rPr lang="en-US" altLang="zh-CN" sz="2400" dirty="0" err="1" smtClean="0"/>
              <a:t>Li,Gang</a:t>
            </a:r>
            <a:r>
              <a:rPr lang="en-US" altLang="zh-CN" sz="2400" dirty="0" smtClean="0"/>
              <a:t> </a:t>
            </a:r>
            <a:r>
              <a:rPr lang="en-US" altLang="zh-CN" sz="2400" dirty="0" err="1"/>
              <a:t>Li,Manqi</a:t>
            </a:r>
            <a:r>
              <a:rPr lang="en-US" altLang="zh-CN" sz="2400" dirty="0"/>
              <a:t> </a:t>
            </a:r>
            <a:r>
              <a:rPr lang="en-US" altLang="zh-CN" sz="2400" dirty="0" err="1"/>
              <a:t>Ruan,Xin</a:t>
            </a:r>
            <a:r>
              <a:rPr lang="en-US" altLang="zh-CN" sz="2400" dirty="0"/>
              <a:t> </a:t>
            </a:r>
            <a:r>
              <a:rPr lang="en-US" altLang="zh-CN" sz="2400" dirty="0" err="1"/>
              <a:t>Mo,Lei</a:t>
            </a:r>
            <a:r>
              <a:rPr lang="en-US" altLang="zh-CN" sz="2400" dirty="0"/>
              <a:t> </a:t>
            </a:r>
            <a:r>
              <a:rPr lang="en-US" altLang="zh-CN" sz="2400" dirty="0" smtClean="0"/>
              <a:t>Wang</a:t>
            </a:r>
            <a:endParaRPr lang="en-US" altLang="zh-CN" sz="2400" dirty="0"/>
          </a:p>
          <a:p>
            <a:pPr algn="ctr"/>
            <a:endParaRPr lang="en-US" altLang="zh-CN" sz="1350" dirty="0"/>
          </a:p>
          <a:p>
            <a:pPr algn="ctr"/>
            <a:endParaRPr lang="en-US" altLang="zh-CN" sz="1350" dirty="0"/>
          </a:p>
          <a:p>
            <a:pPr algn="ctr"/>
            <a:r>
              <a:rPr lang="en-US" altLang="zh-CN" sz="1350" dirty="0" smtClean="0"/>
              <a:t>2016/11/28</a:t>
            </a:r>
            <a:endParaRPr lang="zh-CN" altLang="en-US" sz="135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2" y="100012"/>
            <a:ext cx="1819275" cy="98107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0500" y="19663"/>
            <a:ext cx="1333500" cy="130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79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22820-6F2B-4923-8D5C-E460A905D9BC}" type="slidenum">
              <a:rPr lang="zh-CN" altLang="en-US" smtClean="0"/>
              <a:t>10</a:t>
            </a:fld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184" y="1357898"/>
            <a:ext cx="4519803" cy="4044841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29184" y="329184"/>
            <a:ext cx="2642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MVA(BDT):</a:t>
            </a:r>
            <a:endParaRPr lang="zh-CN" altLang="en-US" sz="28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8344" y="3380319"/>
            <a:ext cx="3902393" cy="2875447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156073" y="1033272"/>
            <a:ext cx="3896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Remove the less important variable. Finally, the variables are used for BDT are:</a:t>
            </a:r>
            <a:endParaRPr lang="zh-CN" altLang="en-US" dirty="0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6420487"/>
              </p:ext>
            </p:extLst>
          </p:nvPr>
        </p:nvGraphicFramePr>
        <p:xfrm>
          <a:off x="5801058" y="2061297"/>
          <a:ext cx="2376964" cy="8458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88482">
                  <a:extLst>
                    <a:ext uri="{9D8B030D-6E8A-4147-A177-3AD203B41FA5}">
                      <a16:colId xmlns:a16="http://schemas.microsoft.com/office/drawing/2014/main" val="3985078932"/>
                    </a:ext>
                  </a:extLst>
                </a:gridCol>
                <a:gridCol w="1188482">
                  <a:extLst>
                    <a:ext uri="{9D8B030D-6E8A-4147-A177-3AD203B41FA5}">
                      <a16:colId xmlns:a16="http://schemas.microsoft.com/office/drawing/2014/main" val="3736303380"/>
                    </a:ext>
                  </a:extLst>
                </a:gridCol>
              </a:tblGrid>
              <a:tr h="25565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 err="1">
                          <a:effectLst/>
                        </a:rPr>
                        <a:t>ptdiu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 err="1">
                          <a:effectLst/>
                        </a:rPr>
                        <a:t>cosum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57591832"/>
                  </a:ext>
                </a:extLst>
              </a:tr>
              <a:tr h="25565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pzdiu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 err="1">
                          <a:effectLst/>
                        </a:rPr>
                        <a:t>cosup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403046729"/>
                  </a:ext>
                </a:extLst>
              </a:tr>
              <a:tr h="25565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mez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 err="1">
                          <a:effectLst/>
                        </a:rPr>
                        <a:t>ptuu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7573622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491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22820-6F2B-4923-8D5C-E460A905D9BC}" type="slidenum">
              <a:rPr lang="zh-CN" altLang="en-US" smtClean="0"/>
              <a:t>11</a:t>
            </a:fld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312" y="3389408"/>
            <a:ext cx="4784598" cy="3030951"/>
          </a:xfrm>
          <a:prstGeom prst="rect">
            <a:avLst/>
          </a:prstGeom>
        </p:spPr>
      </p:pic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5306856"/>
              </p:ext>
            </p:extLst>
          </p:nvPr>
        </p:nvGraphicFramePr>
        <p:xfrm>
          <a:off x="767234" y="867552"/>
          <a:ext cx="7095742" cy="20397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47209">
                  <a:extLst>
                    <a:ext uri="{9D8B030D-6E8A-4147-A177-3AD203B41FA5}">
                      <a16:colId xmlns:a16="http://schemas.microsoft.com/office/drawing/2014/main" val="1748685215"/>
                    </a:ext>
                  </a:extLst>
                </a:gridCol>
                <a:gridCol w="721219">
                  <a:extLst>
                    <a:ext uri="{9D8B030D-6E8A-4147-A177-3AD203B41FA5}">
                      <a16:colId xmlns:a16="http://schemas.microsoft.com/office/drawing/2014/main" val="389807169"/>
                    </a:ext>
                  </a:extLst>
                </a:gridCol>
                <a:gridCol w="721219">
                  <a:extLst>
                    <a:ext uri="{9D8B030D-6E8A-4147-A177-3AD203B41FA5}">
                      <a16:colId xmlns:a16="http://schemas.microsoft.com/office/drawing/2014/main" val="3004360707"/>
                    </a:ext>
                  </a:extLst>
                </a:gridCol>
                <a:gridCol w="721219">
                  <a:extLst>
                    <a:ext uri="{9D8B030D-6E8A-4147-A177-3AD203B41FA5}">
                      <a16:colId xmlns:a16="http://schemas.microsoft.com/office/drawing/2014/main" val="2597271572"/>
                    </a:ext>
                  </a:extLst>
                </a:gridCol>
                <a:gridCol w="721219">
                  <a:extLst>
                    <a:ext uri="{9D8B030D-6E8A-4147-A177-3AD203B41FA5}">
                      <a16:colId xmlns:a16="http://schemas.microsoft.com/office/drawing/2014/main" val="2214296781"/>
                    </a:ext>
                  </a:extLst>
                </a:gridCol>
                <a:gridCol w="721219">
                  <a:extLst>
                    <a:ext uri="{9D8B030D-6E8A-4147-A177-3AD203B41FA5}">
                      <a16:colId xmlns:a16="http://schemas.microsoft.com/office/drawing/2014/main" val="1858774559"/>
                    </a:ext>
                  </a:extLst>
                </a:gridCol>
                <a:gridCol w="721219">
                  <a:extLst>
                    <a:ext uri="{9D8B030D-6E8A-4147-A177-3AD203B41FA5}">
                      <a16:colId xmlns:a16="http://schemas.microsoft.com/office/drawing/2014/main" val="200262909"/>
                    </a:ext>
                  </a:extLst>
                </a:gridCol>
                <a:gridCol w="721219">
                  <a:extLst>
                    <a:ext uri="{9D8B030D-6E8A-4147-A177-3AD203B41FA5}">
                      <a16:colId xmlns:a16="http://schemas.microsoft.com/office/drawing/2014/main" val="2775728905"/>
                    </a:ext>
                  </a:extLst>
                </a:gridCol>
              </a:tblGrid>
              <a:tr h="188595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err="1">
                          <a:effectLst/>
                        </a:rPr>
                        <a:t>ZnnHuu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715" marR="5715" marT="5715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4111221"/>
                  </a:ext>
                </a:extLst>
              </a:tr>
              <a:tr h="188595">
                <a:tc>
                  <a:txBody>
                    <a:bodyPr/>
                    <a:lstStyle/>
                    <a:p>
                      <a:pPr algn="ctr" fontAlgn="ctr"/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SZ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ZZ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WW(SW)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ZZorWW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2f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bkg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sig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715" marR="5715" marT="5715" marB="0" anchor="ctr"/>
                </a:tc>
                <a:extLst>
                  <a:ext uri="{0D108BD9-81ED-4DB2-BD59-A6C34878D82A}">
                    <a16:rowId xmlns:a16="http://schemas.microsoft.com/office/drawing/2014/main" val="2179241328"/>
                  </a:ext>
                </a:extLst>
              </a:tr>
              <a:tr h="1885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pre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effectLst/>
                        </a:rPr>
                        <a:t>60440.3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effectLst/>
                        </a:rPr>
                        <a:t>42614.9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</a:rPr>
                        <a:t>244464.0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</a:rPr>
                        <a:t>373949.4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</a:rPr>
                        <a:t>0.0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</a:rPr>
                        <a:t>721468.6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 smtClean="0">
                          <a:effectLst/>
                        </a:rPr>
                        <a:t>44.4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715" marR="5715" marT="5715" marB="0" anchor="ctr"/>
                </a:tc>
                <a:extLst>
                  <a:ext uri="{0D108BD9-81ED-4DB2-BD59-A6C34878D82A}">
                    <a16:rowId xmlns:a16="http://schemas.microsoft.com/office/drawing/2014/main" val="3830897326"/>
                  </a:ext>
                </a:extLst>
              </a:tr>
              <a:tr h="72528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effectLst/>
                        </a:rPr>
                        <a:t>120&lt;</a:t>
                      </a:r>
                      <a:r>
                        <a:rPr lang="en-US" sz="1200" u="none" strike="noStrike" dirty="0" err="1" smtClean="0">
                          <a:effectLst/>
                        </a:rPr>
                        <a:t>di</a:t>
                      </a:r>
                      <a:r>
                        <a:rPr lang="en-US" altLang="zh-CN" sz="1200" u="none" strike="noStrike" dirty="0" err="1" smtClean="0">
                          <a:effectLst/>
                        </a:rPr>
                        <a:t>um</a:t>
                      </a:r>
                      <a:r>
                        <a:rPr lang="en-US" sz="1200" u="none" strike="noStrike" dirty="0" smtClean="0">
                          <a:effectLst/>
                        </a:rPr>
                        <a:t>&lt;130</a:t>
                      </a:r>
                      <a:r>
                        <a:rPr lang="en-US" sz="1200" u="none" strike="noStrike" dirty="0">
                          <a:effectLst/>
                        </a:rPr>
                        <a:t/>
                      </a:r>
                      <a:br>
                        <a:rPr lang="en-US" sz="1200" u="none" strike="noStrike" dirty="0">
                          <a:effectLst/>
                        </a:rPr>
                      </a:br>
                      <a:r>
                        <a:rPr lang="en-US" sz="1200" u="none" strike="noStrike" dirty="0">
                          <a:effectLst/>
                        </a:rPr>
                        <a:t>120&lt;</a:t>
                      </a:r>
                      <a:r>
                        <a:rPr lang="en-US" sz="1200" u="none" strike="noStrike" dirty="0" err="1">
                          <a:effectLst/>
                        </a:rPr>
                        <a:t>recoiln</a:t>
                      </a:r>
                      <a:r>
                        <a:rPr lang="en-US" sz="1200" u="none" strike="noStrike" dirty="0">
                          <a:effectLst/>
                        </a:rPr>
                        <a:t>&lt;130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effectLst/>
                        </a:rPr>
                        <a:t>256.7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effectLst/>
                        </a:rPr>
                        <a:t>250.3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effectLst/>
                        </a:rPr>
                        <a:t>10945.1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effectLst/>
                        </a:rPr>
                        <a:t>22875.2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effectLst/>
                        </a:rPr>
                        <a:t>0.0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effectLst/>
                        </a:rPr>
                        <a:t>34327.3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effectLst/>
                        </a:rPr>
                        <a:t>37.8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715" marR="5715" marT="5715" marB="0" anchor="ctr"/>
                </a:tc>
                <a:extLst>
                  <a:ext uri="{0D108BD9-81ED-4DB2-BD59-A6C34878D82A}">
                    <a16:rowId xmlns:a16="http://schemas.microsoft.com/office/drawing/2014/main" val="1406971289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90&lt;</a:t>
                      </a:r>
                      <a:r>
                        <a:rPr lang="en-US" sz="1200" u="none" strike="noStrike" dirty="0" err="1">
                          <a:effectLst/>
                        </a:rPr>
                        <a:t>recoilu</a:t>
                      </a:r>
                      <a:r>
                        <a:rPr lang="en-US" sz="1200" u="none" strike="noStrike" dirty="0">
                          <a:effectLst/>
                        </a:rPr>
                        <a:t>&lt;93</a:t>
                      </a:r>
                      <a:br>
                        <a:rPr lang="en-US" sz="1200" u="none" strike="noStrike" dirty="0">
                          <a:effectLst/>
                        </a:rPr>
                      </a:br>
                      <a:r>
                        <a:rPr lang="en-US" sz="1200" u="none" strike="noStrike" dirty="0" smtClean="0">
                          <a:effectLst/>
                        </a:rPr>
                        <a:t>90&lt;</a:t>
                      </a:r>
                      <a:r>
                        <a:rPr lang="en-US" sz="1200" u="none" strike="noStrike" dirty="0" err="1" smtClean="0">
                          <a:effectLst/>
                        </a:rPr>
                        <a:t>dinm</a:t>
                      </a:r>
                      <a:r>
                        <a:rPr lang="en-US" sz="1200" u="none" strike="noStrike" dirty="0" smtClean="0">
                          <a:effectLst/>
                        </a:rPr>
                        <a:t>&lt;93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</a:rPr>
                        <a:t>85.2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</a:rPr>
                        <a:t>90.6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effectLst/>
                        </a:rPr>
                        <a:t>823.7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</a:rPr>
                        <a:t>1508.9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</a:rPr>
                        <a:t>0.0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</a:rPr>
                        <a:t>2508.5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effectLst/>
                        </a:rPr>
                        <a:t>24.4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715" marR="5715" marT="5715" marB="0" anchor="ctr"/>
                </a:tc>
                <a:extLst>
                  <a:ext uri="{0D108BD9-81ED-4DB2-BD59-A6C34878D82A}">
                    <a16:rowId xmlns:a16="http://schemas.microsoft.com/office/drawing/2014/main" val="4007483333"/>
                  </a:ext>
                </a:extLst>
              </a:tr>
              <a:tr h="1885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MVA(BDT</a:t>
                      </a:r>
                      <a:r>
                        <a:rPr lang="en-US" sz="1200" u="none" strike="noStrike" dirty="0" smtClean="0">
                          <a:effectLst/>
                        </a:rPr>
                        <a:t>)&gt;0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715" marR="5715" marT="5715" marB="0" anchor="ctr"/>
                </a:tc>
                <a:tc gridSpan="5">
                  <a:txBody>
                    <a:bodyPr/>
                    <a:lstStyle/>
                    <a:p>
                      <a:pPr algn="ctr" fontAlgn="ctr"/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715" marR="5715" marT="5715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 smtClean="0">
                          <a:effectLst/>
                        </a:rPr>
                        <a:t>308.0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18.2</a:t>
                      </a:r>
                      <a:endParaRPr lang="en-US" altLang="zh-CN" sz="1200" b="0" i="0" u="none" strike="noStrike" dirty="0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715" marR="5715" marT="5715" marB="0" anchor="ctr"/>
                </a:tc>
                <a:extLst>
                  <a:ext uri="{0D108BD9-81ED-4DB2-BD59-A6C34878D82A}">
                    <a16:rowId xmlns:a16="http://schemas.microsoft.com/office/drawing/2014/main" val="1116622994"/>
                  </a:ext>
                </a:extLst>
              </a:tr>
              <a:tr h="1885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err="1">
                          <a:effectLst/>
                        </a:rPr>
                        <a:t>effection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715" marR="5715" marT="5715" marB="0" anchor="ctr"/>
                </a:tc>
                <a:tc gridSpan="5">
                  <a:txBody>
                    <a:bodyPr/>
                    <a:lstStyle/>
                    <a:p>
                      <a:pPr algn="ctr" fontAlgn="ctr"/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715" marR="5715" marT="5715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effectLst/>
                        </a:rPr>
                        <a:t>41.0</a:t>
                      </a:r>
                      <a:r>
                        <a:rPr lang="en-US" altLang="zh-CN" sz="1200" u="none" strike="noStrike" dirty="0" smtClean="0">
                          <a:effectLst/>
                        </a:rPr>
                        <a:t>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715" marR="5715" marT="5715" marB="0" anchor="ctr"/>
                </a:tc>
                <a:extLst>
                  <a:ext uri="{0D108BD9-81ED-4DB2-BD59-A6C34878D82A}">
                    <a16:rowId xmlns:a16="http://schemas.microsoft.com/office/drawing/2014/main" val="2280557767"/>
                  </a:ext>
                </a:extLst>
              </a:tr>
            </a:tbl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146304" y="237744"/>
            <a:ext cx="36504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/>
              <a:t>Cut-Chain and fit result:</a:t>
            </a:r>
            <a:endParaRPr lang="zh-CN" altLang="en-US" sz="2800" dirty="0"/>
          </a:p>
        </p:txBody>
      </p:sp>
      <p:sp>
        <p:nvSpPr>
          <p:cNvPr id="8" name="矩形 7"/>
          <p:cNvSpPr/>
          <p:nvPr/>
        </p:nvSpPr>
        <p:spPr>
          <a:xfrm>
            <a:off x="5196078" y="4031654"/>
            <a:ext cx="35204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BKG</a:t>
            </a:r>
            <a:r>
              <a:rPr lang="zh-CN" altLang="en-US" dirty="0" smtClean="0"/>
              <a:t>：</a:t>
            </a:r>
            <a:r>
              <a:rPr lang="en-US" altLang="zh-CN" dirty="0" smtClean="0"/>
              <a:t>third </a:t>
            </a:r>
            <a:r>
              <a:rPr lang="en-US" altLang="zh-CN" dirty="0"/>
              <a:t>order </a:t>
            </a:r>
            <a:r>
              <a:rPr lang="en-US" altLang="zh-CN" dirty="0" err="1"/>
              <a:t>Chebychev</a:t>
            </a:r>
            <a:r>
              <a:rPr lang="en-US" altLang="zh-CN" dirty="0"/>
              <a:t> function</a:t>
            </a:r>
          </a:p>
          <a:p>
            <a:r>
              <a:rPr lang="en-US" altLang="zh-CN" dirty="0"/>
              <a:t>Signal</a:t>
            </a:r>
            <a:r>
              <a:rPr lang="zh-CN" altLang="en-US" dirty="0"/>
              <a:t>：</a:t>
            </a:r>
            <a:r>
              <a:rPr lang="en-US" altLang="zh-CN" dirty="0" err="1"/>
              <a:t>CBShape</a:t>
            </a:r>
            <a:r>
              <a:rPr lang="en-US" altLang="zh-CN" dirty="0"/>
              <a:t> function</a:t>
            </a:r>
          </a:p>
          <a:p>
            <a:r>
              <a:rPr lang="en-US" altLang="zh-CN" dirty="0"/>
              <a:t>Significance</a:t>
            </a:r>
            <a:r>
              <a:rPr lang="zh-CN" altLang="en-US" dirty="0"/>
              <a:t>： </a:t>
            </a:r>
            <a:r>
              <a:rPr lang="en-US" altLang="zh-CN" dirty="0" smtClean="0"/>
              <a:t>2.32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080432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22820-6F2B-4923-8D5C-E460A905D9BC}" type="slidenum">
              <a:rPr lang="zh-CN" altLang="en-US" smtClean="0"/>
              <a:t>12</a:t>
            </a:fld>
            <a:endParaRPr lang="zh-CN" altLang="en-US"/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6372354"/>
              </p:ext>
            </p:extLst>
          </p:nvPr>
        </p:nvGraphicFramePr>
        <p:xfrm>
          <a:off x="329577" y="1723086"/>
          <a:ext cx="4528566" cy="44819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1819">
                  <a:extLst>
                    <a:ext uri="{9D8B030D-6E8A-4147-A177-3AD203B41FA5}">
                      <a16:colId xmlns:a16="http://schemas.microsoft.com/office/drawing/2014/main" val="1206821798"/>
                    </a:ext>
                  </a:extLst>
                </a:gridCol>
                <a:gridCol w="3566747">
                  <a:extLst>
                    <a:ext uri="{9D8B030D-6E8A-4147-A177-3AD203B41FA5}">
                      <a16:colId xmlns:a16="http://schemas.microsoft.com/office/drawing/2014/main" val="187221359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jet1m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156" marR="5156" marT="515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 smtClean="0">
                          <a:effectLst/>
                        </a:rPr>
                        <a:t>Invariant </a:t>
                      </a:r>
                      <a:r>
                        <a:rPr lang="en-US" sz="1600" u="none" strike="noStrike" dirty="0">
                          <a:effectLst/>
                        </a:rPr>
                        <a:t>mass of jet1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156" marR="5156" marT="5156" marB="0" anchor="ctr"/>
                </a:tc>
                <a:extLst>
                  <a:ext uri="{0D108BD9-81ED-4DB2-BD59-A6C34878D82A}">
                    <a16:rowId xmlns:a16="http://schemas.microsoft.com/office/drawing/2014/main" val="34468317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jet2m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156" marR="5156" marT="515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600" u="none" strike="noStrike" dirty="0" smtClean="0">
                          <a:effectLst/>
                        </a:rPr>
                        <a:t>Invariant</a:t>
                      </a:r>
                      <a:r>
                        <a:rPr lang="en-US" sz="1600" u="none" strike="noStrike" dirty="0" smtClean="0">
                          <a:effectLst/>
                        </a:rPr>
                        <a:t> </a:t>
                      </a:r>
                      <a:r>
                        <a:rPr lang="en-US" sz="1600" u="none" strike="noStrike" dirty="0">
                          <a:effectLst/>
                        </a:rPr>
                        <a:t>mass of jet2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156" marR="5156" marT="5156" marB="0" anchor="ctr"/>
                </a:tc>
                <a:extLst>
                  <a:ext uri="{0D108BD9-81ED-4DB2-BD59-A6C34878D82A}">
                    <a16:rowId xmlns:a16="http://schemas.microsoft.com/office/drawing/2014/main" val="21424277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jet1u1a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156" marR="5156" marT="515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the angle between jet1 and u+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156" marR="5156" marT="5156" marB="0" anchor="ctr"/>
                </a:tc>
                <a:extLst>
                  <a:ext uri="{0D108BD9-81ED-4DB2-BD59-A6C34878D82A}">
                    <a16:rowId xmlns:a16="http://schemas.microsoft.com/office/drawing/2014/main" val="11253244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jet1u2a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156" marR="5156" marT="515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the angle between jet1 and u-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156" marR="5156" marT="5156" marB="0" anchor="ctr"/>
                </a:tc>
                <a:extLst>
                  <a:ext uri="{0D108BD9-81ED-4DB2-BD59-A6C34878D82A}">
                    <a16:rowId xmlns:a16="http://schemas.microsoft.com/office/drawing/2014/main" val="5495532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jet2u1a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156" marR="5156" marT="515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the angle between jet2 and u+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156" marR="5156" marT="5156" marB="0" anchor="ctr"/>
                </a:tc>
                <a:extLst>
                  <a:ext uri="{0D108BD9-81ED-4DB2-BD59-A6C34878D82A}">
                    <a16:rowId xmlns:a16="http://schemas.microsoft.com/office/drawing/2014/main" val="17358533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jet2u2a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156" marR="5156" marT="515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the angle between jet2 and u-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156" marR="5156" marT="5156" marB="0" anchor="ctr"/>
                </a:tc>
                <a:extLst>
                  <a:ext uri="{0D108BD9-81ED-4DB2-BD59-A6C34878D82A}">
                    <a16:rowId xmlns:a16="http://schemas.microsoft.com/office/drawing/2014/main" val="29078345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jet1u1at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156" marR="5156" marT="515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the angle between jet1's </a:t>
                      </a:r>
                      <a:r>
                        <a:rPr lang="en-US" sz="1600" u="none" strike="noStrike" dirty="0" err="1">
                          <a:effectLst/>
                        </a:rPr>
                        <a:t>pt</a:t>
                      </a:r>
                      <a:r>
                        <a:rPr lang="en-US" sz="1600" u="none" strike="noStrike" dirty="0">
                          <a:effectLst/>
                        </a:rPr>
                        <a:t> and u+'</a:t>
                      </a:r>
                      <a:r>
                        <a:rPr lang="en-US" sz="1600" u="none" strike="noStrike" dirty="0" err="1">
                          <a:effectLst/>
                        </a:rPr>
                        <a:t>pt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156" marR="5156" marT="5156" marB="0" anchor="ctr"/>
                </a:tc>
                <a:extLst>
                  <a:ext uri="{0D108BD9-81ED-4DB2-BD59-A6C34878D82A}">
                    <a16:rowId xmlns:a16="http://schemas.microsoft.com/office/drawing/2014/main" val="17654789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jet1u2at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156" marR="5156" marT="515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the angle between jet1's </a:t>
                      </a:r>
                      <a:r>
                        <a:rPr lang="en-US" sz="1600" u="none" strike="noStrike" dirty="0" err="1">
                          <a:effectLst/>
                        </a:rPr>
                        <a:t>pt</a:t>
                      </a:r>
                      <a:r>
                        <a:rPr lang="en-US" sz="1600" u="none" strike="noStrike" dirty="0">
                          <a:effectLst/>
                        </a:rPr>
                        <a:t> and u-'</a:t>
                      </a:r>
                      <a:r>
                        <a:rPr lang="en-US" sz="1600" u="none" strike="noStrike" dirty="0" err="1">
                          <a:effectLst/>
                        </a:rPr>
                        <a:t>pt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156" marR="5156" marT="5156" marB="0" anchor="ctr"/>
                </a:tc>
                <a:extLst>
                  <a:ext uri="{0D108BD9-81ED-4DB2-BD59-A6C34878D82A}">
                    <a16:rowId xmlns:a16="http://schemas.microsoft.com/office/drawing/2014/main" val="9023729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jet2u1at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156" marR="5156" marT="515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the angle between jet2's </a:t>
                      </a:r>
                      <a:r>
                        <a:rPr lang="en-US" sz="1600" u="none" strike="noStrike" dirty="0" err="1">
                          <a:effectLst/>
                        </a:rPr>
                        <a:t>pt</a:t>
                      </a:r>
                      <a:r>
                        <a:rPr lang="en-US" sz="1600" u="none" strike="noStrike" dirty="0">
                          <a:effectLst/>
                        </a:rPr>
                        <a:t> and u+'</a:t>
                      </a:r>
                      <a:r>
                        <a:rPr lang="en-US" sz="1600" u="none" strike="noStrike" dirty="0" err="1">
                          <a:effectLst/>
                        </a:rPr>
                        <a:t>pt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156" marR="5156" marT="5156" marB="0" anchor="ctr"/>
                </a:tc>
                <a:extLst>
                  <a:ext uri="{0D108BD9-81ED-4DB2-BD59-A6C34878D82A}">
                    <a16:rowId xmlns:a16="http://schemas.microsoft.com/office/drawing/2014/main" val="30198730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jet2u2at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156" marR="5156" marT="515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the angle between jet2's </a:t>
                      </a:r>
                      <a:r>
                        <a:rPr lang="en-US" sz="1600" u="none" strike="noStrike" dirty="0" err="1">
                          <a:effectLst/>
                        </a:rPr>
                        <a:t>pt</a:t>
                      </a:r>
                      <a:r>
                        <a:rPr lang="en-US" sz="1600" u="none" strike="noStrike" dirty="0">
                          <a:effectLst/>
                        </a:rPr>
                        <a:t> and u-'</a:t>
                      </a:r>
                      <a:r>
                        <a:rPr lang="en-US" sz="1600" u="none" strike="noStrike" dirty="0" err="1">
                          <a:effectLst/>
                        </a:rPr>
                        <a:t>pt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156" marR="5156" marT="5156" marB="0" anchor="ctr"/>
                </a:tc>
                <a:extLst>
                  <a:ext uri="{0D108BD9-81ED-4DB2-BD59-A6C34878D82A}">
                    <a16:rowId xmlns:a16="http://schemas.microsoft.com/office/drawing/2014/main" val="4719559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dijm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156" marR="5156" marT="515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600" u="none" strike="noStrike" dirty="0" smtClean="0">
                          <a:effectLst/>
                        </a:rPr>
                        <a:t>Invariant</a:t>
                      </a:r>
                      <a:r>
                        <a:rPr lang="en-US" sz="1600" u="none" strike="noStrike" dirty="0" smtClean="0">
                          <a:effectLst/>
                        </a:rPr>
                        <a:t> </a:t>
                      </a:r>
                      <a:r>
                        <a:rPr lang="en-US" sz="1600" u="none" strike="noStrike" dirty="0">
                          <a:effectLst/>
                        </a:rPr>
                        <a:t>mass of di-jet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156" marR="5156" marT="5156" marB="0" anchor="ctr"/>
                </a:tc>
                <a:extLst>
                  <a:ext uri="{0D108BD9-81ED-4DB2-BD59-A6C34878D82A}">
                    <a16:rowId xmlns:a16="http://schemas.microsoft.com/office/drawing/2014/main" val="21472477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dium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156" marR="5156" marT="515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600" u="none" strike="noStrike" dirty="0" smtClean="0">
                          <a:effectLst/>
                        </a:rPr>
                        <a:t>Invariant</a:t>
                      </a:r>
                      <a:r>
                        <a:rPr lang="en-US" sz="1600" u="none" strike="noStrike" dirty="0" smtClean="0">
                          <a:effectLst/>
                        </a:rPr>
                        <a:t> </a:t>
                      </a:r>
                      <a:r>
                        <a:rPr lang="en-US" sz="1600" u="none" strike="noStrike" dirty="0">
                          <a:effectLst/>
                        </a:rPr>
                        <a:t>mass of di-</a:t>
                      </a:r>
                      <a:r>
                        <a:rPr lang="en-US" sz="1600" u="none" strike="noStrike" dirty="0" err="1">
                          <a:effectLst/>
                        </a:rPr>
                        <a:t>moun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156" marR="5156" marT="5156" marB="0" anchor="ctr"/>
                </a:tc>
                <a:extLst>
                  <a:ext uri="{0D108BD9-81ED-4DB2-BD59-A6C34878D82A}">
                    <a16:rowId xmlns:a16="http://schemas.microsoft.com/office/drawing/2014/main" val="35445871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recoilu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156" marR="5156" marT="515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Recoil mass of di-</a:t>
                      </a:r>
                      <a:r>
                        <a:rPr lang="en-US" sz="1600" u="none" strike="noStrike" dirty="0" err="1">
                          <a:effectLst/>
                        </a:rPr>
                        <a:t>moun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156" marR="5156" marT="5156" marB="0" anchor="ctr"/>
                </a:tc>
                <a:extLst>
                  <a:ext uri="{0D108BD9-81ED-4DB2-BD59-A6C34878D82A}">
                    <a16:rowId xmlns:a16="http://schemas.microsoft.com/office/drawing/2014/main" val="72534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recoilj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156" marR="5156" marT="515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Recoil mass of di-jet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156" marR="5156" marT="5156" marB="0" anchor="ctr"/>
                </a:tc>
                <a:extLst>
                  <a:ext uri="{0D108BD9-81ED-4DB2-BD59-A6C34878D82A}">
                    <a16:rowId xmlns:a16="http://schemas.microsoft.com/office/drawing/2014/main" val="34432784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ptu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156" marR="5156" marT="515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Pt of di-muon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156" marR="5156" marT="5156" marB="0" anchor="ctr"/>
                </a:tc>
                <a:extLst>
                  <a:ext uri="{0D108BD9-81ED-4DB2-BD59-A6C34878D82A}">
                    <a16:rowId xmlns:a16="http://schemas.microsoft.com/office/drawing/2014/main" val="42838276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pzu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156" marR="5156" marT="515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 smtClean="0">
                          <a:effectLst/>
                        </a:rPr>
                        <a:t>Abs(</a:t>
                      </a:r>
                      <a:r>
                        <a:rPr lang="en-US" sz="1600" u="none" strike="noStrike" dirty="0" err="1" smtClean="0">
                          <a:effectLst/>
                        </a:rPr>
                        <a:t>Pz</a:t>
                      </a:r>
                      <a:r>
                        <a:rPr lang="en-US" sz="1600" u="none" strike="noStrike" dirty="0" smtClean="0">
                          <a:effectLst/>
                        </a:rPr>
                        <a:t> </a:t>
                      </a:r>
                      <a:r>
                        <a:rPr lang="en-US" sz="1600" u="none" strike="noStrike" dirty="0">
                          <a:effectLst/>
                        </a:rPr>
                        <a:t>of </a:t>
                      </a:r>
                      <a:r>
                        <a:rPr lang="en-US" sz="1600" u="none" strike="noStrike" dirty="0" smtClean="0">
                          <a:effectLst/>
                        </a:rPr>
                        <a:t>di-muon)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156" marR="5156" marT="5156" marB="0" anchor="ctr"/>
                </a:tc>
                <a:extLst>
                  <a:ext uri="{0D108BD9-81ED-4DB2-BD59-A6C34878D82A}">
                    <a16:rowId xmlns:a16="http://schemas.microsoft.com/office/drawing/2014/main" val="6203927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ptj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156" marR="5156" marT="515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Pt of di-jet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156" marR="5156" marT="5156" marB="0" anchor="ctr"/>
                </a:tc>
                <a:extLst>
                  <a:ext uri="{0D108BD9-81ED-4DB2-BD59-A6C34878D82A}">
                    <a16:rowId xmlns:a16="http://schemas.microsoft.com/office/drawing/2014/main" val="36962653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pzj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156" marR="5156" marT="515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 smtClean="0">
                          <a:effectLst/>
                        </a:rPr>
                        <a:t>Abs(</a:t>
                      </a:r>
                      <a:r>
                        <a:rPr lang="en-US" sz="1600" u="none" strike="noStrike" dirty="0" err="1" smtClean="0">
                          <a:effectLst/>
                        </a:rPr>
                        <a:t>Pz</a:t>
                      </a:r>
                      <a:r>
                        <a:rPr lang="en-US" sz="1600" u="none" strike="noStrike" dirty="0" smtClean="0">
                          <a:effectLst/>
                        </a:rPr>
                        <a:t> </a:t>
                      </a:r>
                      <a:r>
                        <a:rPr lang="en-US" sz="1600" u="none" strike="noStrike" dirty="0">
                          <a:effectLst/>
                        </a:rPr>
                        <a:t>of </a:t>
                      </a:r>
                      <a:r>
                        <a:rPr lang="en-US" sz="1600" u="none" strike="noStrike" dirty="0" smtClean="0">
                          <a:effectLst/>
                        </a:rPr>
                        <a:t>di-jet)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156" marR="5156" marT="5156" marB="0" anchor="ctr"/>
                </a:tc>
                <a:extLst>
                  <a:ext uri="{0D108BD9-81ED-4DB2-BD59-A6C34878D82A}">
                    <a16:rowId xmlns:a16="http://schemas.microsoft.com/office/drawing/2014/main" val="2879801576"/>
                  </a:ext>
                </a:extLst>
              </a:tr>
            </a:tbl>
          </a:graphicData>
        </a:graphic>
      </p:graphicFrame>
      <p:sp>
        <p:nvSpPr>
          <p:cNvPr id="13" name="矩形 12"/>
          <p:cNvSpPr/>
          <p:nvPr/>
        </p:nvSpPr>
        <p:spPr>
          <a:xfrm>
            <a:off x="2223608" y="0"/>
            <a:ext cx="44502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ZjjHuu</a:t>
            </a:r>
            <a:r>
              <a:rPr lang="en-US" altLang="zh-CN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Channel</a:t>
            </a:r>
            <a:endParaRPr lang="zh-CN" alt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29577" y="1061598"/>
            <a:ext cx="41592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Variables:</a:t>
            </a:r>
            <a:endParaRPr lang="zh-CN" altLang="en-US" sz="2800" dirty="0"/>
          </a:p>
        </p:txBody>
      </p:sp>
      <p:graphicFrame>
        <p:nvGraphicFramePr>
          <p:cNvPr id="16" name="表格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1905468"/>
              </p:ext>
            </p:extLst>
          </p:nvPr>
        </p:nvGraphicFramePr>
        <p:xfrm>
          <a:off x="4972050" y="1933398"/>
          <a:ext cx="4098798" cy="37349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34390">
                  <a:extLst>
                    <a:ext uri="{9D8B030D-6E8A-4147-A177-3AD203B41FA5}">
                      <a16:colId xmlns:a16="http://schemas.microsoft.com/office/drawing/2014/main" val="2712671477"/>
                    </a:ext>
                  </a:extLst>
                </a:gridCol>
                <a:gridCol w="3264408">
                  <a:extLst>
                    <a:ext uri="{9D8B030D-6E8A-4147-A177-3AD203B41FA5}">
                      <a16:colId xmlns:a16="http://schemas.microsoft.com/office/drawing/2014/main" val="279765555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 err="1">
                          <a:effectLst/>
                        </a:rPr>
                        <a:t>cosum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156" marR="5156" marT="515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polar angle of u-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156" marR="5156" marT="5156" marB="0" anchor="ctr"/>
                </a:tc>
                <a:extLst>
                  <a:ext uri="{0D108BD9-81ED-4DB2-BD59-A6C34878D82A}">
                    <a16:rowId xmlns:a16="http://schemas.microsoft.com/office/drawing/2014/main" val="15366765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 err="1">
                          <a:effectLst/>
                        </a:rPr>
                        <a:t>cosup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156" marR="5156" marT="515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polar angle of u+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156" marR="5156" marT="5156" marB="0" anchor="ctr"/>
                </a:tc>
                <a:extLst>
                  <a:ext uri="{0D108BD9-81ED-4DB2-BD59-A6C34878D82A}">
                    <a16:rowId xmlns:a16="http://schemas.microsoft.com/office/drawing/2014/main" val="2277668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cosj1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156" marR="5156" marT="515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polar angle of jet1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156" marR="5156" marT="5156" marB="0" anchor="ctr"/>
                </a:tc>
                <a:extLst>
                  <a:ext uri="{0D108BD9-81ED-4DB2-BD59-A6C34878D82A}">
                    <a16:rowId xmlns:a16="http://schemas.microsoft.com/office/drawing/2014/main" val="42040885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cosj2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156" marR="5156" marT="515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polar angle of jet2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156" marR="5156" marT="5156" marB="0" anchor="ctr"/>
                </a:tc>
                <a:extLst>
                  <a:ext uri="{0D108BD9-81ED-4DB2-BD59-A6C34878D82A}">
                    <a16:rowId xmlns:a16="http://schemas.microsoft.com/office/drawing/2014/main" val="34559015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yy12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156" marR="5156" marT="515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y12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156" marR="5156" marT="5156" marB="0" anchor="ctr"/>
                </a:tc>
                <a:extLst>
                  <a:ext uri="{0D108BD9-81ED-4DB2-BD59-A6C34878D82A}">
                    <a16:rowId xmlns:a16="http://schemas.microsoft.com/office/drawing/2014/main" val="25602899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yy23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156" marR="5156" marT="515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y23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156" marR="5156" marT="5156" marB="0" anchor="ctr"/>
                </a:tc>
                <a:extLst>
                  <a:ext uri="{0D108BD9-81ED-4DB2-BD59-A6C34878D82A}">
                    <a16:rowId xmlns:a16="http://schemas.microsoft.com/office/drawing/2014/main" val="17074075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yy34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156" marR="5156" marT="515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y34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156" marR="5156" marT="5156" marB="0" anchor="ctr"/>
                </a:tc>
                <a:extLst>
                  <a:ext uri="{0D108BD9-81ED-4DB2-BD59-A6C34878D82A}">
                    <a16:rowId xmlns:a16="http://schemas.microsoft.com/office/drawing/2014/main" val="31219344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yy45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156" marR="5156" marT="515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y45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156" marR="5156" marT="5156" marB="0" anchor="ctr"/>
                </a:tc>
                <a:extLst>
                  <a:ext uri="{0D108BD9-81ED-4DB2-BD59-A6C34878D82A}">
                    <a16:rowId xmlns:a16="http://schemas.microsoft.com/office/drawing/2014/main" val="39674521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ptuu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156" marR="5156" marT="515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the angle between the di-muon' </a:t>
                      </a:r>
                      <a:r>
                        <a:rPr lang="en-US" sz="1600" u="none" strike="noStrike" dirty="0" err="1">
                          <a:effectLst/>
                        </a:rPr>
                        <a:t>pt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156" marR="5156" marT="5156" marB="0" anchor="ctr"/>
                </a:tc>
                <a:extLst>
                  <a:ext uri="{0D108BD9-81ED-4DB2-BD59-A6C34878D82A}">
                    <a16:rowId xmlns:a16="http://schemas.microsoft.com/office/drawing/2014/main" val="39313927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ptjj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156" marR="5156" marT="515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the angle between the di-jet' </a:t>
                      </a:r>
                      <a:r>
                        <a:rPr lang="en-US" sz="1600" u="none" strike="noStrike" dirty="0" err="1">
                          <a:effectLst/>
                        </a:rPr>
                        <a:t>pt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156" marR="5156" marT="5156" marB="0" anchor="ctr"/>
                </a:tc>
                <a:extLst>
                  <a:ext uri="{0D108BD9-81ED-4DB2-BD59-A6C34878D82A}">
                    <a16:rowId xmlns:a16="http://schemas.microsoft.com/office/drawing/2014/main" val="22962514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ptzh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156" marR="5156" marT="515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the angle between the </a:t>
                      </a:r>
                      <a:r>
                        <a:rPr lang="en-US" sz="1600" u="none" strike="noStrike" dirty="0" err="1">
                          <a:effectLst/>
                        </a:rPr>
                        <a:t>Z'pt</a:t>
                      </a:r>
                      <a:r>
                        <a:rPr lang="en-US" sz="1600" u="none" strike="noStrike" dirty="0">
                          <a:effectLst/>
                        </a:rPr>
                        <a:t> and H' </a:t>
                      </a:r>
                      <a:r>
                        <a:rPr lang="en-US" sz="1600" u="none" strike="noStrike" dirty="0" err="1">
                          <a:effectLst/>
                        </a:rPr>
                        <a:t>pt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156" marR="5156" marT="5156" marB="0" anchor="ctr"/>
                </a:tc>
                <a:extLst>
                  <a:ext uri="{0D108BD9-81ED-4DB2-BD59-A6C34878D82A}">
                    <a16:rowId xmlns:a16="http://schemas.microsoft.com/office/drawing/2014/main" val="28509888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 err="1">
                          <a:effectLst/>
                        </a:rPr>
                        <a:t>umed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156" marR="5156" marT="515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Energy of u-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156" marR="5156" marT="5156" marB="0" anchor="ctr"/>
                </a:tc>
                <a:extLst>
                  <a:ext uri="{0D108BD9-81ED-4DB2-BD59-A6C34878D82A}">
                    <a16:rowId xmlns:a16="http://schemas.microsoft.com/office/drawing/2014/main" val="7753964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 err="1">
                          <a:effectLst/>
                        </a:rPr>
                        <a:t>uped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156" marR="5156" marT="515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Energy of u+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156" marR="5156" marT="5156" marB="0" anchor="ctr"/>
                </a:tc>
                <a:extLst>
                  <a:ext uri="{0D108BD9-81ED-4DB2-BD59-A6C34878D82A}">
                    <a16:rowId xmlns:a16="http://schemas.microsoft.com/office/drawing/2014/main" val="16115528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jet1ed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156" marR="5156" marT="515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Energy of jet1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156" marR="5156" marT="5156" marB="0" anchor="ctr"/>
                </a:tc>
                <a:extLst>
                  <a:ext uri="{0D108BD9-81ED-4DB2-BD59-A6C34878D82A}">
                    <a16:rowId xmlns:a16="http://schemas.microsoft.com/office/drawing/2014/main" val="19804941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jet2ed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156" marR="5156" marT="515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Energy of jet2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156" marR="5156" marT="5156" marB="0" anchor="ctr"/>
                </a:tc>
                <a:extLst>
                  <a:ext uri="{0D108BD9-81ED-4DB2-BD59-A6C34878D82A}">
                    <a16:rowId xmlns:a16="http://schemas.microsoft.com/office/drawing/2014/main" val="25692751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3304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22820-6F2B-4923-8D5C-E460A905D9BC}" type="slidenum">
              <a:rPr lang="zh-CN" altLang="en-US" smtClean="0"/>
              <a:t>13</a:t>
            </a:fld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427" y="743212"/>
            <a:ext cx="3049802" cy="251242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5630" y="741671"/>
            <a:ext cx="3074290" cy="2466968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852045" y="3363080"/>
            <a:ext cx="5675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Traverse 2D </a:t>
            </a:r>
            <a:r>
              <a:rPr lang="en-US" altLang="zh-CN" dirty="0"/>
              <a:t>histogram of jet1m and jet2m </a:t>
            </a:r>
            <a:r>
              <a:rPr lang="en-US" altLang="zh-CN" dirty="0" smtClean="0"/>
              <a:t>and find when jet1m&gt;5 and jet2m&gt;3 the fake rate is smallest, 0.23%</a:t>
            </a:r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366153" y="247193"/>
            <a:ext cx="41592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Pre-section:</a:t>
            </a:r>
            <a:endParaRPr lang="zh-CN" altLang="en-US" sz="2800" dirty="0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6323079"/>
              </p:ext>
            </p:extLst>
          </p:nvPr>
        </p:nvGraphicFramePr>
        <p:xfrm>
          <a:off x="640566" y="4441648"/>
          <a:ext cx="7675911" cy="13344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31960">
                  <a:extLst>
                    <a:ext uri="{9D8B030D-6E8A-4147-A177-3AD203B41FA5}">
                      <a16:colId xmlns:a16="http://schemas.microsoft.com/office/drawing/2014/main" val="1315245115"/>
                    </a:ext>
                  </a:extLst>
                </a:gridCol>
                <a:gridCol w="732783">
                  <a:extLst>
                    <a:ext uri="{9D8B030D-6E8A-4147-A177-3AD203B41FA5}">
                      <a16:colId xmlns:a16="http://schemas.microsoft.com/office/drawing/2014/main" val="2650139088"/>
                    </a:ext>
                  </a:extLst>
                </a:gridCol>
                <a:gridCol w="806063">
                  <a:extLst>
                    <a:ext uri="{9D8B030D-6E8A-4147-A177-3AD203B41FA5}">
                      <a16:colId xmlns:a16="http://schemas.microsoft.com/office/drawing/2014/main" val="342309406"/>
                    </a:ext>
                  </a:extLst>
                </a:gridCol>
                <a:gridCol w="879341">
                  <a:extLst>
                    <a:ext uri="{9D8B030D-6E8A-4147-A177-3AD203B41FA5}">
                      <a16:colId xmlns:a16="http://schemas.microsoft.com/office/drawing/2014/main" val="482148142"/>
                    </a:ext>
                  </a:extLst>
                </a:gridCol>
                <a:gridCol w="879341">
                  <a:extLst>
                    <a:ext uri="{9D8B030D-6E8A-4147-A177-3AD203B41FA5}">
                      <a16:colId xmlns:a16="http://schemas.microsoft.com/office/drawing/2014/main" val="674624251"/>
                    </a:ext>
                  </a:extLst>
                </a:gridCol>
                <a:gridCol w="943459">
                  <a:extLst>
                    <a:ext uri="{9D8B030D-6E8A-4147-A177-3AD203B41FA5}">
                      <a16:colId xmlns:a16="http://schemas.microsoft.com/office/drawing/2014/main" val="448207768"/>
                    </a:ext>
                  </a:extLst>
                </a:gridCol>
                <a:gridCol w="943459">
                  <a:extLst>
                    <a:ext uri="{9D8B030D-6E8A-4147-A177-3AD203B41FA5}">
                      <a16:colId xmlns:a16="http://schemas.microsoft.com/office/drawing/2014/main" val="933992981"/>
                    </a:ext>
                  </a:extLst>
                </a:gridCol>
                <a:gridCol w="659505">
                  <a:extLst>
                    <a:ext uri="{9D8B030D-6E8A-4147-A177-3AD203B41FA5}">
                      <a16:colId xmlns:a16="http://schemas.microsoft.com/office/drawing/2014/main" val="1446015136"/>
                    </a:ext>
                  </a:extLst>
                </a:gridCol>
              </a:tblGrid>
              <a:tr h="177310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ZjjHuu</a:t>
                      </a:r>
                      <a:endParaRPr lang="en-US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7607891"/>
                  </a:ext>
                </a:extLst>
              </a:tr>
              <a:tr h="177310">
                <a:tc>
                  <a:txBody>
                    <a:bodyPr/>
                    <a:lstStyle/>
                    <a:p>
                      <a:pPr algn="ctr" fontAlgn="ctr"/>
                      <a:endParaRPr lang="zh-CN" altLang="en-US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SZ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ZZ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WW(SW)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ZZorWW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2f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bkg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sig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575083767"/>
                  </a:ext>
                </a:extLst>
              </a:tr>
              <a:tr h="17731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22342.9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622906.6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3328308.5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1798982.3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14967017.0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20739557.4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151.3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657821373"/>
                  </a:ext>
                </a:extLst>
              </a:tr>
              <a:tr h="17731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120&lt;</a:t>
                      </a:r>
                      <a:r>
                        <a:rPr lang="en-US" sz="120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dium</a:t>
                      </a:r>
                      <a:r>
                        <a:rPr lang="en-US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&lt;130</a:t>
                      </a:r>
                      <a:endParaRPr lang="en-US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3745.4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10553.1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14317.2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132.9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289961758"/>
                  </a:ext>
                </a:extLst>
              </a:tr>
              <a:tr h="17731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90&lt;</a:t>
                      </a:r>
                      <a:r>
                        <a:rPr lang="en-US" sz="120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recoilu</a:t>
                      </a:r>
                      <a:r>
                        <a:rPr lang="en-US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&lt;93</a:t>
                      </a:r>
                      <a:endParaRPr lang="en-US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1053.0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685.5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1740.8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82.2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577313301"/>
                  </a:ext>
                </a:extLst>
              </a:tr>
              <a:tr h="38195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abs(</a:t>
                      </a:r>
                      <a:r>
                        <a:rPr lang="en-US" sz="120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pzu</a:t>
                      </a:r>
                      <a:r>
                        <a:rPr lang="en-US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)&lt;63</a:t>
                      </a:r>
                      <a:r>
                        <a:rPr lang="en-US" sz="12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en-US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abs(</a:t>
                      </a:r>
                      <a:r>
                        <a:rPr lang="en-US" sz="120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pzj</a:t>
                      </a:r>
                      <a:r>
                        <a:rPr lang="en-US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)&lt;75</a:t>
                      </a:r>
                      <a:br>
                        <a:rPr lang="en-US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20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ptu</a:t>
                      </a:r>
                      <a:r>
                        <a:rPr lang="en-US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&lt;64</a:t>
                      </a:r>
                      <a:r>
                        <a:rPr lang="en-US" sz="12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en-US" sz="120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ptj</a:t>
                      </a:r>
                      <a:r>
                        <a:rPr lang="en-US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&lt;80</a:t>
                      </a:r>
                      <a:endParaRPr lang="en-US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989.6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659.2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1649.8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82.1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789128770"/>
                  </a:ext>
                </a:extLst>
              </a:tr>
            </a:tbl>
          </a:graphicData>
        </a:graphic>
      </p:graphicFrame>
      <p:sp>
        <p:nvSpPr>
          <p:cNvPr id="8" name="文本框 7"/>
          <p:cNvSpPr txBox="1"/>
          <p:nvPr/>
        </p:nvSpPr>
        <p:spPr>
          <a:xfrm>
            <a:off x="366152" y="3956637"/>
            <a:ext cx="41592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Cut-Chain:</a:t>
            </a:r>
            <a:endParaRPr lang="zh-CN" altLang="en-US" sz="2800" dirty="0"/>
          </a:p>
        </p:txBody>
      </p:sp>
      <p:sp>
        <p:nvSpPr>
          <p:cNvPr id="10" name="文本框 9"/>
          <p:cNvSpPr txBox="1"/>
          <p:nvPr/>
        </p:nvSpPr>
        <p:spPr>
          <a:xfrm>
            <a:off x="2843784" y="1636776"/>
            <a:ext cx="896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Signal</a:t>
            </a:r>
            <a:endParaRPr lang="zh-CN" altLang="en-US" dirty="0"/>
          </a:p>
        </p:txBody>
      </p:sp>
      <p:sp>
        <p:nvSpPr>
          <p:cNvPr id="11" name="文本框 10"/>
          <p:cNvSpPr txBox="1"/>
          <p:nvPr/>
        </p:nvSpPr>
        <p:spPr>
          <a:xfrm>
            <a:off x="6572250" y="1636776"/>
            <a:ext cx="896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Signal</a:t>
            </a:r>
            <a:endParaRPr lang="zh-CN" altLang="en-US" dirty="0"/>
          </a:p>
        </p:txBody>
      </p:sp>
      <p:grpSp>
        <p:nvGrpSpPr>
          <p:cNvPr id="12" name="组合 11"/>
          <p:cNvGrpSpPr/>
          <p:nvPr/>
        </p:nvGrpSpPr>
        <p:grpSpPr>
          <a:xfrm>
            <a:off x="2581328" y="5864240"/>
            <a:ext cx="5748426" cy="858750"/>
            <a:chOff x="876728" y="422387"/>
            <a:chExt cx="6091000" cy="981651"/>
          </a:xfrm>
        </p:grpSpPr>
        <p:sp>
          <p:nvSpPr>
            <p:cNvPr id="13" name="矩形 12"/>
            <p:cNvSpPr/>
            <p:nvPr/>
          </p:nvSpPr>
          <p:spPr>
            <a:xfrm>
              <a:off x="876728" y="422387"/>
              <a:ext cx="219784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 smtClean="0"/>
                <a:t>zzsl</a:t>
              </a:r>
              <a:r>
                <a:rPr lang="en-US" altLang="zh-CN" dirty="0" smtClean="0"/>
                <a:t>_</a:t>
              </a:r>
              <a:r>
                <a:rPr lang="zh-CN" altLang="en-US" dirty="0" smtClean="0"/>
                <a:t>mudown</a:t>
              </a:r>
              <a:r>
                <a:rPr lang="en-US" altLang="zh-CN" dirty="0" smtClean="0"/>
                <a:t>_</a:t>
              </a:r>
              <a:r>
                <a:rPr lang="en-US" altLang="zh-CN" dirty="0" err="1" smtClean="0"/>
                <a:t>or_up</a:t>
              </a:r>
              <a:r>
                <a:rPr lang="en-US" altLang="zh-CN" dirty="0" smtClean="0"/>
                <a:t>:</a:t>
              </a:r>
              <a:endParaRPr lang="zh-CN" altLang="en-US" dirty="0"/>
            </a:p>
          </p:txBody>
        </p:sp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436620" y="1131005"/>
              <a:ext cx="1409700" cy="238125"/>
            </a:xfrm>
            <a:prstGeom prst="rect">
              <a:avLst/>
            </a:prstGeom>
          </p:spPr>
        </p:pic>
        <p:sp>
          <p:nvSpPr>
            <p:cNvPr id="15" name="矩形 14"/>
            <p:cNvSpPr/>
            <p:nvPr/>
          </p:nvSpPr>
          <p:spPr>
            <a:xfrm>
              <a:off x="1419975" y="1034706"/>
              <a:ext cx="126233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 err="1" smtClean="0"/>
                <a:t>wwsl_muq</a:t>
              </a:r>
              <a:r>
                <a:rPr lang="en-US" altLang="zh-CN" dirty="0" smtClean="0"/>
                <a:t>:</a:t>
              </a:r>
              <a:endParaRPr lang="zh-CN" altLang="en-US" dirty="0"/>
            </a:p>
          </p:txBody>
        </p:sp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279457" y="445898"/>
              <a:ext cx="1724025" cy="466725"/>
            </a:xfrm>
            <a:prstGeom prst="rect">
              <a:avLst/>
            </a:prstGeom>
          </p:spPr>
        </p:pic>
        <p:sp>
          <p:nvSpPr>
            <p:cNvPr id="17" name="文本框 16"/>
            <p:cNvSpPr txBox="1"/>
            <p:nvPr/>
          </p:nvSpPr>
          <p:spPr>
            <a:xfrm>
              <a:off x="5413248" y="512064"/>
              <a:ext cx="15544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983.6</a:t>
              </a:r>
              <a:endParaRPr lang="zh-CN" altLang="en-US" dirty="0"/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5413248" y="946339"/>
              <a:ext cx="15544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659.2</a:t>
              </a:r>
              <a:endParaRPr lang="zh-CN" altLang="en-US" dirty="0"/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914400" y="6137928"/>
            <a:ext cx="1653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Main BKG: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8330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22820-6F2B-4923-8D5C-E460A905D9BC}" type="slidenum">
              <a:rPr lang="zh-CN" altLang="en-US" smtClean="0"/>
              <a:t>14</a:t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334" y="809354"/>
            <a:ext cx="2056979" cy="203443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334" y="2994769"/>
            <a:ext cx="2019707" cy="203485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67852" y="2994769"/>
            <a:ext cx="2019801" cy="203485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83856" y="804146"/>
            <a:ext cx="2003797" cy="1967231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11288" y="57534"/>
            <a:ext cx="6345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Two way to reduce the </a:t>
            </a:r>
            <a:r>
              <a:rPr lang="en-US" altLang="zh-CN" sz="2800" dirty="0" err="1" smtClean="0"/>
              <a:t>wwsl_muq</a:t>
            </a:r>
            <a:r>
              <a:rPr lang="en-US" altLang="zh-CN" sz="2800" dirty="0" smtClean="0"/>
              <a:t>:</a:t>
            </a:r>
            <a:endParaRPr lang="zh-CN" altLang="en-US" sz="2800" dirty="0"/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75196" y="851127"/>
            <a:ext cx="1894522" cy="192025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75196" y="3041750"/>
            <a:ext cx="1995035" cy="1947135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7557261" y="1586593"/>
            <a:ext cx="1444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No good cut</a:t>
            </a:r>
            <a:endParaRPr lang="zh-CN" altLang="en-US" dirty="0"/>
          </a:p>
        </p:txBody>
      </p:sp>
      <p:sp>
        <p:nvSpPr>
          <p:cNvPr id="24" name="文本框 23"/>
          <p:cNvSpPr txBox="1"/>
          <p:nvPr/>
        </p:nvSpPr>
        <p:spPr>
          <a:xfrm>
            <a:off x="7557261" y="3602736"/>
            <a:ext cx="1403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cut: </a:t>
            </a:r>
            <a:r>
              <a:rPr lang="en-US" altLang="zh-CN" dirty="0" err="1" smtClean="0"/>
              <a:t>dijm</a:t>
            </a:r>
            <a:r>
              <a:rPr lang="en-US" altLang="zh-CN" dirty="0" smtClean="0"/>
              <a:t>&gt;80</a:t>
            </a:r>
            <a:endParaRPr lang="zh-CN" altLang="en-US" dirty="0"/>
          </a:p>
        </p:txBody>
      </p:sp>
      <p:graphicFrame>
        <p:nvGraphicFramePr>
          <p:cNvPr id="25" name="表格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5613165"/>
              </p:ext>
            </p:extLst>
          </p:nvPr>
        </p:nvGraphicFramePr>
        <p:xfrm>
          <a:off x="439334" y="5228067"/>
          <a:ext cx="7675911" cy="125436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31960">
                  <a:extLst>
                    <a:ext uri="{9D8B030D-6E8A-4147-A177-3AD203B41FA5}">
                      <a16:colId xmlns:a16="http://schemas.microsoft.com/office/drawing/2014/main" val="2536738052"/>
                    </a:ext>
                  </a:extLst>
                </a:gridCol>
                <a:gridCol w="732783">
                  <a:extLst>
                    <a:ext uri="{9D8B030D-6E8A-4147-A177-3AD203B41FA5}">
                      <a16:colId xmlns:a16="http://schemas.microsoft.com/office/drawing/2014/main" val="3020001139"/>
                    </a:ext>
                  </a:extLst>
                </a:gridCol>
                <a:gridCol w="806063">
                  <a:extLst>
                    <a:ext uri="{9D8B030D-6E8A-4147-A177-3AD203B41FA5}">
                      <a16:colId xmlns:a16="http://schemas.microsoft.com/office/drawing/2014/main" val="1324583707"/>
                    </a:ext>
                  </a:extLst>
                </a:gridCol>
                <a:gridCol w="879341">
                  <a:extLst>
                    <a:ext uri="{9D8B030D-6E8A-4147-A177-3AD203B41FA5}">
                      <a16:colId xmlns:a16="http://schemas.microsoft.com/office/drawing/2014/main" val="243912786"/>
                    </a:ext>
                  </a:extLst>
                </a:gridCol>
                <a:gridCol w="879341">
                  <a:extLst>
                    <a:ext uri="{9D8B030D-6E8A-4147-A177-3AD203B41FA5}">
                      <a16:colId xmlns:a16="http://schemas.microsoft.com/office/drawing/2014/main" val="2813086906"/>
                    </a:ext>
                  </a:extLst>
                </a:gridCol>
                <a:gridCol w="943459">
                  <a:extLst>
                    <a:ext uri="{9D8B030D-6E8A-4147-A177-3AD203B41FA5}">
                      <a16:colId xmlns:a16="http://schemas.microsoft.com/office/drawing/2014/main" val="241759714"/>
                    </a:ext>
                  </a:extLst>
                </a:gridCol>
                <a:gridCol w="943459">
                  <a:extLst>
                    <a:ext uri="{9D8B030D-6E8A-4147-A177-3AD203B41FA5}">
                      <a16:colId xmlns:a16="http://schemas.microsoft.com/office/drawing/2014/main" val="3275064652"/>
                    </a:ext>
                  </a:extLst>
                </a:gridCol>
                <a:gridCol w="659505">
                  <a:extLst>
                    <a:ext uri="{9D8B030D-6E8A-4147-A177-3AD203B41FA5}">
                      <a16:colId xmlns:a16="http://schemas.microsoft.com/office/drawing/2014/main" val="1516237622"/>
                    </a:ext>
                  </a:extLst>
                </a:gridCol>
              </a:tblGrid>
              <a:tr h="324729">
                <a:tc>
                  <a:txBody>
                    <a:bodyPr/>
                    <a:lstStyle/>
                    <a:p>
                      <a:pPr algn="ctr" fontAlgn="ctr"/>
                      <a:endParaRPr lang="zh-CN" altLang="en-US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SZ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ZZ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WW(SW)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ZZorWW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2f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bkg</a:t>
                      </a:r>
                      <a:endParaRPr lang="en-US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sig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608840037"/>
                  </a:ext>
                </a:extLst>
              </a:tr>
              <a:tr h="6222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abs(</a:t>
                      </a:r>
                      <a:r>
                        <a:rPr lang="en-US" sz="12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pzu</a:t>
                      </a:r>
                      <a: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)&lt;63</a:t>
                      </a:r>
                      <a:b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abs(</a:t>
                      </a:r>
                      <a:r>
                        <a:rPr lang="en-US" sz="12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pzj</a:t>
                      </a:r>
                      <a: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)&lt;75</a:t>
                      </a:r>
                      <a:b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2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ptu</a:t>
                      </a:r>
                      <a: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&lt;64</a:t>
                      </a:r>
                      <a:b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2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ptj</a:t>
                      </a:r>
                      <a: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&lt;80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989.6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659.2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1649.8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82.1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744851450"/>
                  </a:ext>
                </a:extLst>
              </a:tr>
              <a:tr h="1603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dijm</a:t>
                      </a:r>
                      <a: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&gt;76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803.2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8.4</a:t>
                      </a:r>
                      <a:endParaRPr lang="en-US" altLang="zh-CN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812.6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77.9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786567186"/>
                  </a:ext>
                </a:extLst>
              </a:tr>
            </a:tbl>
          </a:graphicData>
        </a:graphic>
      </p:graphicFrame>
      <p:sp>
        <p:nvSpPr>
          <p:cNvPr id="26" name="文本框 25"/>
          <p:cNvSpPr txBox="1"/>
          <p:nvPr/>
        </p:nvSpPr>
        <p:spPr>
          <a:xfrm>
            <a:off x="7542759" y="3233404"/>
            <a:ext cx="1509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jetxuxa</a:t>
            </a:r>
            <a:r>
              <a:rPr lang="en-US" altLang="zh-CN" dirty="0" smtClean="0"/>
              <a:t>&gt;0.9</a:t>
            </a:r>
            <a:endParaRPr lang="zh-CN" altLang="en-US" dirty="0"/>
          </a:p>
        </p:txBody>
      </p:sp>
      <p:sp>
        <p:nvSpPr>
          <p:cNvPr id="27" name="文本框 26"/>
          <p:cNvSpPr txBox="1"/>
          <p:nvPr/>
        </p:nvSpPr>
        <p:spPr>
          <a:xfrm>
            <a:off x="7557261" y="1282336"/>
            <a:ext cx="1188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dijm</a:t>
            </a:r>
            <a:r>
              <a:rPr lang="en-US" altLang="zh-CN" dirty="0" smtClean="0"/>
              <a:t>&gt;76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262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22820-6F2B-4923-8D5C-E460A905D9BC}" type="slidenum">
              <a:rPr lang="zh-CN" altLang="en-US" smtClean="0"/>
              <a:t>15</a:t>
            </a:fld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204" y="1447870"/>
            <a:ext cx="6443066" cy="328216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631" y="4703709"/>
            <a:ext cx="2745106" cy="2154291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32032" y="91749"/>
            <a:ext cx="6345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MVA(BDT):</a:t>
            </a:r>
            <a:endParaRPr lang="zh-CN" altLang="en-US" sz="2800" dirty="0"/>
          </a:p>
        </p:txBody>
      </p:sp>
      <p:sp>
        <p:nvSpPr>
          <p:cNvPr id="7" name="文本框 6"/>
          <p:cNvSpPr txBox="1"/>
          <p:nvPr/>
        </p:nvSpPr>
        <p:spPr>
          <a:xfrm>
            <a:off x="565975" y="614969"/>
            <a:ext cx="6077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Use different variables' combine and find the best one </a:t>
            </a:r>
            <a:endParaRPr lang="zh-CN" altLang="en-US" dirty="0"/>
          </a:p>
        </p:txBody>
      </p:sp>
      <p:graphicFrame>
        <p:nvGraphicFramePr>
          <p:cNvPr id="15" name="表格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6607569"/>
              </p:ext>
            </p:extLst>
          </p:nvPr>
        </p:nvGraphicFramePr>
        <p:xfrm>
          <a:off x="565975" y="993431"/>
          <a:ext cx="4851400" cy="3124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1373650810"/>
                    </a:ext>
                  </a:extLst>
                </a:gridCol>
                <a:gridCol w="977900">
                  <a:extLst>
                    <a:ext uri="{9D8B030D-6E8A-4147-A177-3AD203B41FA5}">
                      <a16:colId xmlns:a16="http://schemas.microsoft.com/office/drawing/2014/main" val="3219134677"/>
                    </a:ext>
                  </a:extLst>
                </a:gridCol>
                <a:gridCol w="977900">
                  <a:extLst>
                    <a:ext uri="{9D8B030D-6E8A-4147-A177-3AD203B41FA5}">
                      <a16:colId xmlns:a16="http://schemas.microsoft.com/office/drawing/2014/main" val="3827470829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936927034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2506568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173843890"/>
                    </a:ext>
                  </a:extLst>
                </a:gridCol>
              </a:tblGrid>
              <a:tr h="1752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</a:rPr>
                        <a:t>dijm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</a:rPr>
                        <a:t>recoilj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</a:rPr>
                        <a:t>ptu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</a:rPr>
                        <a:t>pzu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</a:rPr>
                        <a:t>ptj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 err="1">
                          <a:effectLst/>
                        </a:rPr>
                        <a:t>pzj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969981459"/>
                  </a:ext>
                </a:extLst>
              </a:tr>
            </a:tbl>
          </a:graphicData>
        </a:graphic>
      </p:graphicFrame>
      <p:pic>
        <p:nvPicPr>
          <p:cNvPr id="16" name="图片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09239" y="4683149"/>
            <a:ext cx="2368337" cy="2101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631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22820-6F2B-4923-8D5C-E460A905D9BC}" type="slidenum">
              <a:rPr lang="zh-CN" altLang="en-US" smtClean="0"/>
              <a:t>16</a:t>
            </a:fld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5323" y="168373"/>
            <a:ext cx="5153025" cy="3005231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819656" y="335430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dirty="0"/>
              <a:t>BKG</a:t>
            </a:r>
            <a:r>
              <a:rPr lang="zh-CN" altLang="en-US" dirty="0" smtClean="0"/>
              <a:t>：</a:t>
            </a:r>
            <a:r>
              <a:rPr lang="en-US" altLang="zh-CN" dirty="0" smtClean="0"/>
              <a:t>third </a:t>
            </a:r>
            <a:r>
              <a:rPr lang="en-US" altLang="zh-CN" dirty="0"/>
              <a:t>order </a:t>
            </a:r>
            <a:r>
              <a:rPr lang="en-US" altLang="zh-CN" dirty="0" err="1"/>
              <a:t>Chebychev</a:t>
            </a:r>
            <a:r>
              <a:rPr lang="en-US" altLang="zh-CN" dirty="0"/>
              <a:t> function</a:t>
            </a:r>
          </a:p>
          <a:p>
            <a:r>
              <a:rPr lang="en-US" altLang="zh-CN" dirty="0"/>
              <a:t>Signal</a:t>
            </a:r>
            <a:r>
              <a:rPr lang="zh-CN" altLang="en-US" dirty="0"/>
              <a:t>：</a:t>
            </a:r>
            <a:r>
              <a:rPr lang="en-US" altLang="zh-CN" dirty="0" err="1"/>
              <a:t>CBShape</a:t>
            </a:r>
            <a:r>
              <a:rPr lang="en-US" altLang="zh-CN" dirty="0"/>
              <a:t> function</a:t>
            </a:r>
          </a:p>
          <a:p>
            <a:r>
              <a:rPr lang="en-US" altLang="zh-CN" dirty="0"/>
              <a:t>Significance</a:t>
            </a:r>
            <a:r>
              <a:rPr lang="zh-CN" altLang="en-US" dirty="0"/>
              <a:t>： </a:t>
            </a:r>
            <a:r>
              <a:rPr lang="en-US" altLang="zh-CN" dirty="0" smtClean="0"/>
              <a:t>7.93</a:t>
            </a:r>
            <a:endParaRPr lang="en-US" altLang="zh-CN" dirty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7969702"/>
              </p:ext>
            </p:extLst>
          </p:nvPr>
        </p:nvGraphicFramePr>
        <p:xfrm>
          <a:off x="462248" y="4379976"/>
          <a:ext cx="7675911" cy="2341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31960">
                  <a:extLst>
                    <a:ext uri="{9D8B030D-6E8A-4147-A177-3AD203B41FA5}">
                      <a16:colId xmlns:a16="http://schemas.microsoft.com/office/drawing/2014/main" val="1315245115"/>
                    </a:ext>
                  </a:extLst>
                </a:gridCol>
                <a:gridCol w="732783">
                  <a:extLst>
                    <a:ext uri="{9D8B030D-6E8A-4147-A177-3AD203B41FA5}">
                      <a16:colId xmlns:a16="http://schemas.microsoft.com/office/drawing/2014/main" val="2650139088"/>
                    </a:ext>
                  </a:extLst>
                </a:gridCol>
                <a:gridCol w="806063">
                  <a:extLst>
                    <a:ext uri="{9D8B030D-6E8A-4147-A177-3AD203B41FA5}">
                      <a16:colId xmlns:a16="http://schemas.microsoft.com/office/drawing/2014/main" val="342309406"/>
                    </a:ext>
                  </a:extLst>
                </a:gridCol>
                <a:gridCol w="879341">
                  <a:extLst>
                    <a:ext uri="{9D8B030D-6E8A-4147-A177-3AD203B41FA5}">
                      <a16:colId xmlns:a16="http://schemas.microsoft.com/office/drawing/2014/main" val="482148142"/>
                    </a:ext>
                  </a:extLst>
                </a:gridCol>
                <a:gridCol w="879341">
                  <a:extLst>
                    <a:ext uri="{9D8B030D-6E8A-4147-A177-3AD203B41FA5}">
                      <a16:colId xmlns:a16="http://schemas.microsoft.com/office/drawing/2014/main" val="674624251"/>
                    </a:ext>
                  </a:extLst>
                </a:gridCol>
                <a:gridCol w="943459">
                  <a:extLst>
                    <a:ext uri="{9D8B030D-6E8A-4147-A177-3AD203B41FA5}">
                      <a16:colId xmlns:a16="http://schemas.microsoft.com/office/drawing/2014/main" val="448207768"/>
                    </a:ext>
                  </a:extLst>
                </a:gridCol>
                <a:gridCol w="943459">
                  <a:extLst>
                    <a:ext uri="{9D8B030D-6E8A-4147-A177-3AD203B41FA5}">
                      <a16:colId xmlns:a16="http://schemas.microsoft.com/office/drawing/2014/main" val="933992981"/>
                    </a:ext>
                  </a:extLst>
                </a:gridCol>
                <a:gridCol w="659505">
                  <a:extLst>
                    <a:ext uri="{9D8B030D-6E8A-4147-A177-3AD203B41FA5}">
                      <a16:colId xmlns:a16="http://schemas.microsoft.com/office/drawing/2014/main" val="1446015136"/>
                    </a:ext>
                  </a:extLst>
                </a:gridCol>
              </a:tblGrid>
              <a:tr h="197096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ZjjHuu</a:t>
                      </a:r>
                      <a:endParaRPr lang="en-US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7607891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ctr" fontAlgn="ctr"/>
                      <a:endParaRPr lang="zh-CN" altLang="en-US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SZ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ZZ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WW(SW)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ZZorWW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2f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bkg</a:t>
                      </a:r>
                      <a:endParaRPr lang="en-US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sig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575083767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22342.9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622906.6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3328308.5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1798982.3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14967017.0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20739557.4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151.3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657821373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120&lt;</a:t>
                      </a:r>
                      <a:r>
                        <a:rPr lang="en-US" sz="120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dium</a:t>
                      </a:r>
                      <a:r>
                        <a:rPr lang="en-US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&lt;130</a:t>
                      </a:r>
                      <a:endParaRPr lang="en-US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3745.4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10553.1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14317.2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132.9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289961758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90&lt;</a:t>
                      </a:r>
                      <a:r>
                        <a:rPr lang="en-US" sz="120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recoilu</a:t>
                      </a:r>
                      <a:r>
                        <a:rPr lang="en-US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&lt;93</a:t>
                      </a:r>
                      <a:endParaRPr lang="en-US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1053.0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685.5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1740.8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82.2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577313301"/>
                  </a:ext>
                </a:extLst>
              </a:tr>
              <a:tr h="76473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abs(</a:t>
                      </a:r>
                      <a:r>
                        <a:rPr lang="en-US" sz="12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pzu</a:t>
                      </a:r>
                      <a: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)&lt;63</a:t>
                      </a:r>
                      <a:b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abs(</a:t>
                      </a:r>
                      <a:r>
                        <a:rPr lang="en-US" sz="12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pzj</a:t>
                      </a:r>
                      <a: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)&lt;75</a:t>
                      </a:r>
                      <a:b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2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ptu</a:t>
                      </a:r>
                      <a: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&lt;64</a:t>
                      </a:r>
                      <a:b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2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ptj</a:t>
                      </a:r>
                      <a: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&lt;80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989.6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659.2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1649.8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82.1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789128770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dijm</a:t>
                      </a:r>
                      <a: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&gt;76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803.2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8.4</a:t>
                      </a:r>
                      <a:endParaRPr lang="en-US" altLang="zh-CN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812.6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77.9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045447902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MVA(BDT)&gt;0.07</a:t>
                      </a:r>
                    </a:p>
                  </a:txBody>
                  <a:tcPr marL="7620" marR="7620" marT="7620" marB="0" anchor="ctr"/>
                </a:tc>
                <a:tc gridSpan="5">
                  <a:txBody>
                    <a:bodyPr/>
                    <a:lstStyle/>
                    <a:p>
                      <a:pPr algn="ctr" fontAlgn="ctr"/>
                      <a:endParaRPr lang="zh-CN" altLang="en-US" sz="12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58.1</a:t>
                      </a:r>
                      <a:endParaRPr lang="en-US" altLang="zh-CN" sz="120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942931745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effection</a:t>
                      </a:r>
                    </a:p>
                  </a:txBody>
                  <a:tcPr marL="7620" marR="7620" marT="7620" marB="0" anchor="ctr"/>
                </a:tc>
                <a:tc gridSpan="5">
                  <a:txBody>
                    <a:bodyPr/>
                    <a:lstStyle/>
                    <a:p>
                      <a:pPr algn="ctr" fontAlgn="ctr"/>
                      <a:endParaRPr lang="zh-CN" altLang="en-US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51.5%</a:t>
                      </a:r>
                      <a:endParaRPr lang="en-US" altLang="zh-CN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3837019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487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" y="876661"/>
            <a:ext cx="7790496" cy="3791097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401223" y="497308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dirty="0"/>
              <a:t>BKG</a:t>
            </a:r>
            <a:r>
              <a:rPr lang="zh-CN" altLang="en-US" dirty="0" smtClean="0"/>
              <a:t>：</a:t>
            </a:r>
            <a:r>
              <a:rPr lang="en-US" altLang="zh-CN" dirty="0" smtClean="0"/>
              <a:t>third </a:t>
            </a:r>
            <a:r>
              <a:rPr lang="en-US" altLang="zh-CN" dirty="0"/>
              <a:t>order </a:t>
            </a:r>
            <a:r>
              <a:rPr lang="en-US" altLang="zh-CN" dirty="0" err="1"/>
              <a:t>Chebychev</a:t>
            </a:r>
            <a:r>
              <a:rPr lang="en-US" altLang="zh-CN" dirty="0"/>
              <a:t> function</a:t>
            </a:r>
          </a:p>
          <a:p>
            <a:r>
              <a:rPr lang="en-US" altLang="zh-CN" dirty="0"/>
              <a:t>Signal</a:t>
            </a:r>
            <a:r>
              <a:rPr lang="zh-CN" altLang="en-US" dirty="0"/>
              <a:t>：</a:t>
            </a:r>
            <a:r>
              <a:rPr lang="en-US" altLang="zh-CN" dirty="0" err="1"/>
              <a:t>CBShape</a:t>
            </a:r>
            <a:r>
              <a:rPr lang="en-US" altLang="zh-CN" dirty="0"/>
              <a:t> function</a:t>
            </a:r>
          </a:p>
          <a:p>
            <a:r>
              <a:rPr lang="en-US" altLang="zh-CN" dirty="0"/>
              <a:t>Significance</a:t>
            </a:r>
            <a:r>
              <a:rPr lang="zh-CN" altLang="en-US" dirty="0"/>
              <a:t>： </a:t>
            </a:r>
            <a:r>
              <a:rPr lang="en-US" altLang="zh-CN" dirty="0" smtClean="0"/>
              <a:t>7.83</a:t>
            </a:r>
            <a:endParaRPr lang="en-US" altLang="zh-CN" dirty="0"/>
          </a:p>
        </p:txBody>
      </p:sp>
      <p:sp>
        <p:nvSpPr>
          <p:cNvPr id="7" name="矩形 6"/>
          <p:cNvSpPr/>
          <p:nvPr/>
        </p:nvSpPr>
        <p:spPr>
          <a:xfrm>
            <a:off x="2273207" y="109672"/>
            <a:ext cx="425360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Simultaneous fit</a:t>
            </a:r>
            <a:endParaRPr lang="zh-CN" alt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2450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9546281"/>
              </p:ext>
            </p:extLst>
          </p:nvPr>
        </p:nvGraphicFramePr>
        <p:xfrm>
          <a:off x="1383031" y="677682"/>
          <a:ext cx="7623810" cy="24431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02051">
                  <a:extLst>
                    <a:ext uri="{9D8B030D-6E8A-4147-A177-3AD203B41FA5}">
                      <a16:colId xmlns:a16="http://schemas.microsoft.com/office/drawing/2014/main" val="1904774747"/>
                    </a:ext>
                  </a:extLst>
                </a:gridCol>
                <a:gridCol w="784804">
                  <a:extLst>
                    <a:ext uri="{9D8B030D-6E8A-4147-A177-3AD203B41FA5}">
                      <a16:colId xmlns:a16="http://schemas.microsoft.com/office/drawing/2014/main" val="2667601467"/>
                    </a:ext>
                  </a:extLst>
                </a:gridCol>
                <a:gridCol w="784804">
                  <a:extLst>
                    <a:ext uri="{9D8B030D-6E8A-4147-A177-3AD203B41FA5}">
                      <a16:colId xmlns:a16="http://schemas.microsoft.com/office/drawing/2014/main" val="2089301290"/>
                    </a:ext>
                  </a:extLst>
                </a:gridCol>
                <a:gridCol w="832855">
                  <a:extLst>
                    <a:ext uri="{9D8B030D-6E8A-4147-A177-3AD203B41FA5}">
                      <a16:colId xmlns:a16="http://schemas.microsoft.com/office/drawing/2014/main" val="2302098514"/>
                    </a:ext>
                  </a:extLst>
                </a:gridCol>
                <a:gridCol w="784804">
                  <a:extLst>
                    <a:ext uri="{9D8B030D-6E8A-4147-A177-3AD203B41FA5}">
                      <a16:colId xmlns:a16="http://schemas.microsoft.com/office/drawing/2014/main" val="2847273046"/>
                    </a:ext>
                  </a:extLst>
                </a:gridCol>
                <a:gridCol w="784804">
                  <a:extLst>
                    <a:ext uri="{9D8B030D-6E8A-4147-A177-3AD203B41FA5}">
                      <a16:colId xmlns:a16="http://schemas.microsoft.com/office/drawing/2014/main" val="3970455318"/>
                    </a:ext>
                  </a:extLst>
                </a:gridCol>
                <a:gridCol w="880901">
                  <a:extLst>
                    <a:ext uri="{9D8B030D-6E8A-4147-A177-3AD203B41FA5}">
                      <a16:colId xmlns:a16="http://schemas.microsoft.com/office/drawing/2014/main" val="3168626406"/>
                    </a:ext>
                  </a:extLst>
                </a:gridCol>
                <a:gridCol w="768787">
                  <a:extLst>
                    <a:ext uri="{9D8B030D-6E8A-4147-A177-3AD203B41FA5}">
                      <a16:colId xmlns:a16="http://schemas.microsoft.com/office/drawing/2014/main" val="4261437681"/>
                    </a:ext>
                  </a:extLst>
                </a:gridCol>
              </a:tblGrid>
              <a:tr h="202014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 err="1" smtClean="0">
                          <a:effectLst/>
                        </a:rPr>
                        <a:t>Z</a:t>
                      </a:r>
                      <a:r>
                        <a:rPr lang="en-US" sz="1400" u="none" strike="noStrike" dirty="0" err="1" smtClean="0">
                          <a:effectLst/>
                        </a:rPr>
                        <a:t>ee</a:t>
                      </a:r>
                      <a:r>
                        <a:rPr lang="en-US" altLang="zh-CN" sz="1400" u="none" strike="noStrike" dirty="0" err="1" smtClean="0">
                          <a:effectLst/>
                        </a:rPr>
                        <a:t>H</a:t>
                      </a:r>
                      <a:r>
                        <a:rPr lang="en-US" sz="1400" u="none" strike="noStrike" dirty="0" err="1" smtClean="0">
                          <a:effectLst/>
                        </a:rPr>
                        <a:t>uu（</a:t>
                      </a:r>
                      <a:r>
                        <a:rPr lang="en-US" altLang="zh-CN" sz="1400" u="none" strike="noStrike" dirty="0" err="1" smtClean="0">
                          <a:effectLst/>
                        </a:rPr>
                        <a:t>SVM</a:t>
                      </a:r>
                      <a:r>
                        <a:rPr lang="en-US" sz="1400" u="none" strike="noStrike" dirty="0" smtClean="0">
                          <a:effectLst/>
                        </a:rPr>
                        <a:t>）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715" marR="5715" marT="5715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7473419"/>
                  </a:ext>
                </a:extLst>
              </a:tr>
              <a:tr h="202014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400" u="none" strike="noStrike" dirty="0">
                          <a:effectLst/>
                        </a:rPr>
                        <a:t>　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 smtClean="0">
                          <a:effectLst/>
                        </a:rPr>
                        <a:t>Signal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sz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effectLst/>
                        </a:rPr>
                        <a:t>zz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effectLst/>
                        </a:rPr>
                        <a:t>ww(sw)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effectLst/>
                        </a:rPr>
                        <a:t>zow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effectLst/>
                        </a:rPr>
                        <a:t>2f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effectLst/>
                        </a:rPr>
                        <a:t>bkg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715" marR="5715" marT="5715" marB="0" anchor="ctr"/>
                </a:tc>
                <a:extLst>
                  <a:ext uri="{0D108BD9-81ED-4DB2-BD59-A6C34878D82A}">
                    <a16:rowId xmlns:a16="http://schemas.microsoft.com/office/drawing/2014/main" val="4226541617"/>
                  </a:ext>
                </a:extLst>
              </a:tr>
              <a:tr h="20201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 err="1">
                          <a:effectLst/>
                        </a:rPr>
                        <a:t>presection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u="none" strike="noStrike" dirty="0">
                          <a:effectLst/>
                        </a:rPr>
                        <a:t>272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2045762</a:t>
                      </a:r>
                      <a:endParaRPr lang="en-US" altLang="zh-CN" sz="1400" b="0" i="0" u="none" strike="noStrike" dirty="0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u="none" strike="noStrike" dirty="0">
                          <a:effectLst/>
                        </a:rPr>
                        <a:t>1890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u="none" strike="noStrike" dirty="0">
                          <a:effectLst/>
                        </a:rPr>
                        <a:t>210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u="none" strike="noStrike" dirty="0">
                          <a:effectLst/>
                        </a:rPr>
                        <a:t>1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u="none" strike="noStrike" dirty="0">
                          <a:effectLst/>
                        </a:rPr>
                        <a:t>1894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</a:rPr>
                        <a:t>2049757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715" marR="5715" marT="5715" marB="0" anchor="ctr"/>
                </a:tc>
                <a:extLst>
                  <a:ext uri="{0D108BD9-81ED-4DB2-BD59-A6C34878D82A}">
                    <a16:rowId xmlns:a16="http://schemas.microsoft.com/office/drawing/2014/main" val="2818124695"/>
                  </a:ext>
                </a:extLst>
              </a:tr>
              <a:tr h="21450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 smtClean="0">
                          <a:effectLst/>
                        </a:rPr>
                        <a:t>120&lt;</a:t>
                      </a:r>
                      <a:r>
                        <a:rPr lang="en-US" sz="1400" u="none" strike="noStrike" dirty="0" err="1" smtClean="0">
                          <a:effectLst/>
                        </a:rPr>
                        <a:t>dium</a:t>
                      </a:r>
                      <a:r>
                        <a:rPr lang="en-US" sz="1400" u="none" strike="noStrike" dirty="0" smtClean="0">
                          <a:effectLst/>
                        </a:rPr>
                        <a:t>&lt;130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u="none" strike="noStrike" dirty="0">
                          <a:effectLst/>
                        </a:rPr>
                        <a:t>241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1806</a:t>
                      </a:r>
                      <a:endParaRPr lang="en-US" altLang="zh-CN" sz="1400" b="0" i="0" u="none" strike="noStrike" dirty="0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u="none" strike="noStrike">
                          <a:effectLst/>
                        </a:rPr>
                        <a:t>5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u="none" strike="noStrike">
                          <a:effectLst/>
                        </a:rPr>
                        <a:t>0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u="none" strike="noStrike">
                          <a:effectLst/>
                        </a:rPr>
                        <a:t>0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u="none" strike="noStrike">
                          <a:effectLst/>
                        </a:rPr>
                        <a:t>0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</a:rPr>
                        <a:t>1811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715" marR="5715" marT="5715" marB="0" anchor="ctr"/>
                </a:tc>
                <a:extLst>
                  <a:ext uri="{0D108BD9-81ED-4DB2-BD59-A6C34878D82A}">
                    <a16:rowId xmlns:a16="http://schemas.microsoft.com/office/drawing/2014/main" val="339412518"/>
                  </a:ext>
                </a:extLst>
              </a:tr>
              <a:tr h="20201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 smtClean="0">
                          <a:effectLst/>
                        </a:rPr>
                        <a:t>89&lt;</a:t>
                      </a:r>
                      <a:r>
                        <a:rPr lang="en-US" sz="1400" u="none" strike="noStrike" dirty="0" err="1" smtClean="0">
                          <a:effectLst/>
                        </a:rPr>
                        <a:t>recoilu</a:t>
                      </a:r>
                      <a:r>
                        <a:rPr lang="en-US" sz="1400" u="none" strike="noStrike" dirty="0" smtClean="0">
                          <a:effectLst/>
                        </a:rPr>
                        <a:t>&lt;100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u="none" strike="noStrike" dirty="0">
                          <a:effectLst/>
                        </a:rPr>
                        <a:t>214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290</a:t>
                      </a:r>
                      <a:endParaRPr lang="en-US" altLang="zh-CN" sz="1400" b="0" i="0" u="none" strike="noStrike" dirty="0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u="none" strike="noStrike">
                          <a:effectLst/>
                        </a:rPr>
                        <a:t>3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u="none" strike="noStrike">
                          <a:effectLst/>
                        </a:rPr>
                        <a:t>0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u="none" strike="noStrike">
                          <a:effectLst/>
                        </a:rPr>
                        <a:t>0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u="none" strike="noStrike">
                          <a:effectLst/>
                        </a:rPr>
                        <a:t>0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</a:rPr>
                        <a:t>293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715" marR="5715" marT="5715" marB="0" anchor="ctr"/>
                </a:tc>
                <a:extLst>
                  <a:ext uri="{0D108BD9-81ED-4DB2-BD59-A6C34878D82A}">
                    <a16:rowId xmlns:a16="http://schemas.microsoft.com/office/drawing/2014/main" val="3601258505"/>
                  </a:ext>
                </a:extLst>
              </a:tr>
              <a:tr h="20201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 smtClean="0">
                          <a:effectLst/>
                        </a:rPr>
                        <a:t>diem&lt;92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u="none" strike="noStrike" dirty="0">
                          <a:effectLst/>
                        </a:rPr>
                        <a:t>214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227</a:t>
                      </a:r>
                      <a:endParaRPr lang="en-US" altLang="zh-CN" sz="1400" b="0" i="0" u="none" strike="noStrike" dirty="0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u="none" strike="noStrike" dirty="0">
                          <a:effectLst/>
                        </a:rPr>
                        <a:t>3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u="none" strike="noStrike">
                          <a:effectLst/>
                        </a:rPr>
                        <a:t>0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u="none" strike="noStrike">
                          <a:effectLst/>
                        </a:rPr>
                        <a:t>0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u="none" strike="noStrike">
                          <a:effectLst/>
                        </a:rPr>
                        <a:t>0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</a:rPr>
                        <a:t>230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715" marR="5715" marT="5715" marB="0" anchor="ctr"/>
                </a:tc>
                <a:extLst>
                  <a:ext uri="{0D108BD9-81ED-4DB2-BD59-A6C34878D82A}">
                    <a16:rowId xmlns:a16="http://schemas.microsoft.com/office/drawing/2014/main" val="2274268968"/>
                  </a:ext>
                </a:extLst>
              </a:tr>
              <a:tr h="25241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 err="1" smtClean="0">
                          <a:effectLst/>
                        </a:rPr>
                        <a:t>recoile</a:t>
                      </a:r>
                      <a:r>
                        <a:rPr lang="en-US" sz="1400" u="none" strike="noStrike" dirty="0" smtClean="0">
                          <a:effectLst/>
                        </a:rPr>
                        <a:t>&gt;124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u="none" strike="noStrike" dirty="0">
                          <a:effectLst/>
                        </a:rPr>
                        <a:t>214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209</a:t>
                      </a:r>
                      <a:endParaRPr lang="en-US" altLang="zh-CN" sz="1400" b="0" i="0" u="none" strike="noStrike" dirty="0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u="none" strike="noStrike" dirty="0">
                          <a:effectLst/>
                        </a:rPr>
                        <a:t>3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u="none" strike="noStrike" dirty="0">
                          <a:effectLst/>
                        </a:rPr>
                        <a:t>0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u="none" strike="noStrike">
                          <a:effectLst/>
                        </a:rPr>
                        <a:t>0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u="none" strike="noStrike">
                          <a:effectLst/>
                        </a:rPr>
                        <a:t>0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</a:rPr>
                        <a:t>212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715" marR="5715" marT="5715" marB="0" anchor="ctr"/>
                </a:tc>
                <a:extLst>
                  <a:ext uri="{0D108BD9-81ED-4DB2-BD59-A6C34878D82A}">
                    <a16:rowId xmlns:a16="http://schemas.microsoft.com/office/drawing/2014/main" val="2752972842"/>
                  </a:ext>
                </a:extLst>
              </a:tr>
              <a:tr h="20201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 smtClean="0">
                          <a:effectLst/>
                        </a:rPr>
                        <a:t>90&lt;</a:t>
                      </a:r>
                      <a:r>
                        <a:rPr lang="en-US" sz="1400" u="none" strike="noStrike" dirty="0" err="1" smtClean="0">
                          <a:effectLst/>
                        </a:rPr>
                        <a:t>recoilu</a:t>
                      </a:r>
                      <a:r>
                        <a:rPr lang="en-US" sz="1400" u="none" strike="noStrike" dirty="0" smtClean="0">
                          <a:effectLst/>
                        </a:rPr>
                        <a:t>&lt;93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</a:rPr>
                        <a:t>141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715" marR="5715" marT="5715" marB="0" anchor="ctr"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</a:rPr>
                        <a:t>83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715" marR="5715" marT="5715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1693156"/>
                  </a:ext>
                </a:extLst>
              </a:tr>
              <a:tr h="20201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 err="1" smtClean="0">
                          <a:effectLst/>
                        </a:rPr>
                        <a:t>mva</a:t>
                      </a:r>
                      <a:r>
                        <a:rPr lang="en-US" sz="1400" u="none" strike="noStrike" dirty="0" smtClean="0">
                          <a:effectLst/>
                        </a:rPr>
                        <a:t>&gt;0.51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</a:rPr>
                        <a:t>110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715" marR="5715" marT="5715" marB="0" anchor="ctr"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</a:rPr>
                        <a:t>27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715" marR="5715" marT="5715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3617085"/>
                  </a:ext>
                </a:extLst>
              </a:tr>
              <a:tr h="20201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Normalization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2.64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715" marR="5715" marT="5715" marB="0" anchor="ctr"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27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715" marR="5715" marT="5715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3718907"/>
                  </a:ext>
                </a:extLst>
              </a:tr>
              <a:tr h="20201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Eff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40%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715" marR="5715" marT="5715" marB="0" anchor="ctr"/>
                </a:tc>
                <a:tc gridSpan="6">
                  <a:txBody>
                    <a:bodyPr/>
                    <a:lstStyle/>
                    <a:p>
                      <a:pPr algn="ctr" fontAlgn="ctr"/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715" marR="5715" marT="5715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639602"/>
                  </a:ext>
                </a:extLst>
              </a:tr>
            </a:tbl>
          </a:graphicData>
        </a:graphic>
      </p:graphicFrame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296" y="542652"/>
            <a:ext cx="903236" cy="2715768"/>
          </a:xfrm>
          <a:prstGeom prst="rect">
            <a:avLst/>
          </a:prstGeom>
        </p:spPr>
      </p:pic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3905463"/>
              </p:ext>
            </p:extLst>
          </p:nvPr>
        </p:nvGraphicFramePr>
        <p:xfrm>
          <a:off x="1383029" y="3512486"/>
          <a:ext cx="7623810" cy="287294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02051">
                  <a:extLst>
                    <a:ext uri="{9D8B030D-6E8A-4147-A177-3AD203B41FA5}">
                      <a16:colId xmlns:a16="http://schemas.microsoft.com/office/drawing/2014/main" val="1758129675"/>
                    </a:ext>
                  </a:extLst>
                </a:gridCol>
                <a:gridCol w="784804">
                  <a:extLst>
                    <a:ext uri="{9D8B030D-6E8A-4147-A177-3AD203B41FA5}">
                      <a16:colId xmlns:a16="http://schemas.microsoft.com/office/drawing/2014/main" val="2330420337"/>
                    </a:ext>
                  </a:extLst>
                </a:gridCol>
                <a:gridCol w="784804">
                  <a:extLst>
                    <a:ext uri="{9D8B030D-6E8A-4147-A177-3AD203B41FA5}">
                      <a16:colId xmlns:a16="http://schemas.microsoft.com/office/drawing/2014/main" val="3128860906"/>
                    </a:ext>
                  </a:extLst>
                </a:gridCol>
                <a:gridCol w="832853">
                  <a:extLst>
                    <a:ext uri="{9D8B030D-6E8A-4147-A177-3AD203B41FA5}">
                      <a16:colId xmlns:a16="http://schemas.microsoft.com/office/drawing/2014/main" val="2441087377"/>
                    </a:ext>
                  </a:extLst>
                </a:gridCol>
                <a:gridCol w="784804">
                  <a:extLst>
                    <a:ext uri="{9D8B030D-6E8A-4147-A177-3AD203B41FA5}">
                      <a16:colId xmlns:a16="http://schemas.microsoft.com/office/drawing/2014/main" val="2720185871"/>
                    </a:ext>
                  </a:extLst>
                </a:gridCol>
                <a:gridCol w="784804">
                  <a:extLst>
                    <a:ext uri="{9D8B030D-6E8A-4147-A177-3AD203B41FA5}">
                      <a16:colId xmlns:a16="http://schemas.microsoft.com/office/drawing/2014/main" val="2897792224"/>
                    </a:ext>
                  </a:extLst>
                </a:gridCol>
                <a:gridCol w="880902">
                  <a:extLst>
                    <a:ext uri="{9D8B030D-6E8A-4147-A177-3AD203B41FA5}">
                      <a16:colId xmlns:a16="http://schemas.microsoft.com/office/drawing/2014/main" val="1221501294"/>
                    </a:ext>
                  </a:extLst>
                </a:gridCol>
                <a:gridCol w="768788">
                  <a:extLst>
                    <a:ext uri="{9D8B030D-6E8A-4147-A177-3AD203B41FA5}">
                      <a16:colId xmlns:a16="http://schemas.microsoft.com/office/drawing/2014/main" val="521350285"/>
                    </a:ext>
                  </a:extLst>
                </a:gridCol>
              </a:tblGrid>
              <a:tr h="210214">
                <a:tc gridSpan="8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ZuuHuu</a:t>
                      </a:r>
                      <a:r>
                        <a:rPr lang="en-US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(BDT)</a:t>
                      </a:r>
                      <a:endParaRPr lang="en-US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15" marR="5715" marT="5715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0231386"/>
                  </a:ext>
                </a:extLst>
              </a:tr>
              <a:tr h="210214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signal</a:t>
                      </a: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sz</a:t>
                      </a:r>
                      <a:endParaRPr lang="en-US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u="none" strike="noStrike" kern="12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zz</a:t>
                      </a:r>
                      <a:endParaRPr lang="en-US" sz="140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ww(sw)</a:t>
                      </a: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zow</a:t>
                      </a: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2f</a:t>
                      </a: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bkg</a:t>
                      </a:r>
                    </a:p>
                  </a:txBody>
                  <a:tcPr marL="5715" marR="5715" marT="5715" marB="0" anchor="ctr"/>
                </a:tc>
                <a:extLst>
                  <a:ext uri="{0D108BD9-81ED-4DB2-BD59-A6C34878D82A}">
                    <a16:rowId xmlns:a16="http://schemas.microsoft.com/office/drawing/2014/main" val="1832382374"/>
                  </a:ext>
                </a:extLst>
              </a:tr>
              <a:tr h="210214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presection</a:t>
                      </a:r>
                      <a:endParaRPr lang="en-US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302</a:t>
                      </a: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400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45060</a:t>
                      </a: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45060</a:t>
                      </a:r>
                    </a:p>
                  </a:txBody>
                  <a:tcPr marL="5715" marR="5715" marT="5715" marB="0" anchor="ctr"/>
                </a:tc>
                <a:extLst>
                  <a:ext uri="{0D108BD9-81ED-4DB2-BD59-A6C34878D82A}">
                    <a16:rowId xmlns:a16="http://schemas.microsoft.com/office/drawing/2014/main" val="1635891231"/>
                  </a:ext>
                </a:extLst>
              </a:tr>
              <a:tr h="210214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120&lt;(di-mu)H.M&lt;130</a:t>
                      </a:r>
                      <a:endParaRPr lang="en-US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272</a:t>
                      </a: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400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2229</a:t>
                      </a: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2229</a:t>
                      </a:r>
                    </a:p>
                  </a:txBody>
                  <a:tcPr marL="5715" marR="5715" marT="5715" marB="0" anchor="ctr"/>
                </a:tc>
                <a:extLst>
                  <a:ext uri="{0D108BD9-81ED-4DB2-BD59-A6C34878D82A}">
                    <a16:rowId xmlns:a16="http://schemas.microsoft.com/office/drawing/2014/main" val="973192709"/>
                  </a:ext>
                </a:extLst>
              </a:tr>
              <a:tr h="26725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89&lt;(recoil-mu)H.M&lt;121</a:t>
                      </a:r>
                      <a:endParaRPr lang="en-US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271</a:t>
                      </a: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400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1217</a:t>
                      </a: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1217</a:t>
                      </a:r>
                    </a:p>
                  </a:txBody>
                  <a:tcPr marL="5715" marR="5715" marT="5715" marB="0" anchor="ctr"/>
                </a:tc>
                <a:extLst>
                  <a:ext uri="{0D108BD9-81ED-4DB2-BD59-A6C34878D82A}">
                    <a16:rowId xmlns:a16="http://schemas.microsoft.com/office/drawing/2014/main" val="2665456116"/>
                  </a:ext>
                </a:extLst>
              </a:tr>
              <a:tr h="210214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84&lt;(di-mu)Z.M&lt;94</a:t>
                      </a:r>
                      <a:endParaRPr lang="en-US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258</a:t>
                      </a: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400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348</a:t>
                      </a: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348</a:t>
                      </a:r>
                    </a:p>
                  </a:txBody>
                  <a:tcPr marL="5715" marR="5715" marT="5715" marB="0" anchor="ctr"/>
                </a:tc>
                <a:extLst>
                  <a:ext uri="{0D108BD9-81ED-4DB2-BD59-A6C34878D82A}">
                    <a16:rowId xmlns:a16="http://schemas.microsoft.com/office/drawing/2014/main" val="312118684"/>
                  </a:ext>
                </a:extLst>
              </a:tr>
              <a:tr h="414944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123.5&lt;(recoil-mu)Z.M&lt;150</a:t>
                      </a: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258</a:t>
                      </a: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400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267</a:t>
                      </a: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267</a:t>
                      </a:r>
                    </a:p>
                  </a:txBody>
                  <a:tcPr marL="5715" marR="5715" marT="5715" marB="0" anchor="ctr"/>
                </a:tc>
                <a:extLst>
                  <a:ext uri="{0D108BD9-81ED-4DB2-BD59-A6C34878D82A}">
                    <a16:rowId xmlns:a16="http://schemas.microsoft.com/office/drawing/2014/main" val="2904557477"/>
                  </a:ext>
                </a:extLst>
              </a:tr>
              <a:tr h="210214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mva</a:t>
                      </a: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&gt;-0.05</a:t>
                      </a: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232</a:t>
                      </a: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400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</a:t>
                      </a: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</a:t>
                      </a:r>
                    </a:p>
                  </a:txBody>
                  <a:tcPr marL="5715" marR="5715" marT="5715" marB="0" anchor="ctr"/>
                </a:tc>
                <a:extLst>
                  <a:ext uri="{0D108BD9-81ED-4DB2-BD59-A6C34878D82A}">
                    <a16:rowId xmlns:a16="http://schemas.microsoft.com/office/drawing/2014/main" val="2275177965"/>
                  </a:ext>
                </a:extLst>
              </a:tr>
              <a:tr h="210214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diumall</a:t>
                      </a: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&lt;250</a:t>
                      </a: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232</a:t>
                      </a: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400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49</a:t>
                      </a: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49</a:t>
                      </a:r>
                    </a:p>
                  </a:txBody>
                  <a:tcPr marL="5715" marR="5715" marT="5715" marB="0" anchor="ctr"/>
                </a:tc>
                <a:extLst>
                  <a:ext uri="{0D108BD9-81ED-4DB2-BD59-A6C34878D82A}">
                    <a16:rowId xmlns:a16="http://schemas.microsoft.com/office/drawing/2014/main" val="1187461918"/>
                  </a:ext>
                </a:extLst>
              </a:tr>
              <a:tr h="210214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recoilall</a:t>
                      </a: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&gt;0</a:t>
                      </a: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184</a:t>
                      </a: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400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</a:t>
                      </a: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</a:t>
                      </a:r>
                    </a:p>
                  </a:txBody>
                  <a:tcPr marL="5715" marR="5715" marT="5715" marB="0" anchor="ctr"/>
                </a:tc>
                <a:extLst>
                  <a:ext uri="{0D108BD9-81ED-4DB2-BD59-A6C34878D82A}">
                    <a16:rowId xmlns:a16="http://schemas.microsoft.com/office/drawing/2014/main" val="1984498942"/>
                  </a:ext>
                </a:extLst>
              </a:tr>
              <a:tr h="210214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normalization</a:t>
                      </a:r>
                      <a:endParaRPr lang="en-US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4.41</a:t>
                      </a:r>
                      <a:endParaRPr lang="en-US" altLang="zh-CN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15" marR="5715" marT="5715" marB="0" anchor="ctr"/>
                </a:tc>
                <a:tc gridSpan="6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</a:t>
                      </a:r>
                      <a:endParaRPr lang="en-US" altLang="zh-CN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15" marR="5715" marT="571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871942271"/>
                  </a:ext>
                </a:extLst>
              </a:tr>
              <a:tr h="210214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eff</a:t>
                      </a:r>
                      <a:endParaRPr lang="en-US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61%</a:t>
                      </a:r>
                    </a:p>
                  </a:txBody>
                  <a:tcPr marL="5715" marR="5715" marT="5715" marB="0" anchor="ctr"/>
                </a:tc>
                <a:tc gridSpan="6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altLang="zh-CN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15" marR="5715" marT="5715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4649034"/>
                  </a:ext>
                </a:extLst>
              </a:tr>
            </a:tbl>
          </a:graphicData>
        </a:graphic>
      </p:graphicFrame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951" y="3670298"/>
            <a:ext cx="589925" cy="257481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361688" y="3166625"/>
            <a:ext cx="348611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 dirty="0" err="1" smtClean="0"/>
              <a:t>ZeeHuu</a:t>
            </a:r>
            <a:r>
              <a:rPr lang="en-US" altLang="zh-CN" sz="1350" dirty="0" smtClean="0"/>
              <a:t>:   Significance=0.5</a:t>
            </a:r>
            <a:endParaRPr lang="en-US" altLang="zh-CN" sz="1350" dirty="0"/>
          </a:p>
        </p:txBody>
      </p:sp>
      <p:sp>
        <p:nvSpPr>
          <p:cNvPr id="9" name="矩形 8"/>
          <p:cNvSpPr/>
          <p:nvPr/>
        </p:nvSpPr>
        <p:spPr>
          <a:xfrm>
            <a:off x="4434840" y="6450831"/>
            <a:ext cx="4572000" cy="3000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1350" dirty="0" err="1" smtClean="0"/>
              <a:t>ZuuHuu</a:t>
            </a:r>
            <a:r>
              <a:rPr lang="en-US" altLang="zh-CN" sz="1350" dirty="0" smtClean="0"/>
              <a:t>:  Significance=0.75</a:t>
            </a:r>
            <a:endParaRPr lang="en-US" altLang="zh-CN" sz="1350" dirty="0"/>
          </a:p>
        </p:txBody>
      </p:sp>
      <p:sp>
        <p:nvSpPr>
          <p:cNvPr id="8" name="矩形 7"/>
          <p:cNvSpPr/>
          <p:nvPr/>
        </p:nvSpPr>
        <p:spPr>
          <a:xfrm>
            <a:off x="1506660" y="-129457"/>
            <a:ext cx="617476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ZeeHuu</a:t>
            </a:r>
            <a:r>
              <a:rPr lang="en-US" altLang="zh-CN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and </a:t>
            </a:r>
            <a:r>
              <a:rPr lang="en-US" altLang="zh-CN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ZuuHuu</a:t>
            </a:r>
            <a:r>
              <a:rPr lang="en-US" altLang="zh-CN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</a:t>
            </a:r>
            <a:r>
              <a:rPr lang="en-US" altLang="zh-CN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bkg:fast</a:t>
            </a:r>
            <a:r>
              <a:rPr lang="en-US" altLang="zh-CN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  <a:endParaRPr lang="zh-CN" alt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82952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22820-6F2B-4923-8D5C-E460A905D9BC}" type="slidenum">
              <a:rPr lang="zh-CN" altLang="en-US" smtClean="0"/>
              <a:t>19</a:t>
            </a:fld>
            <a:endParaRPr lang="zh-CN" altLang="en-US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7469953"/>
              </p:ext>
            </p:extLst>
          </p:nvPr>
        </p:nvGraphicFramePr>
        <p:xfrm>
          <a:off x="610731" y="1551096"/>
          <a:ext cx="7904619" cy="19735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62322">
                  <a:extLst>
                    <a:ext uri="{9D8B030D-6E8A-4147-A177-3AD203B41FA5}">
                      <a16:colId xmlns:a16="http://schemas.microsoft.com/office/drawing/2014/main" val="4291785830"/>
                    </a:ext>
                  </a:extLst>
                </a:gridCol>
                <a:gridCol w="1329413">
                  <a:extLst>
                    <a:ext uri="{9D8B030D-6E8A-4147-A177-3AD203B41FA5}">
                      <a16:colId xmlns:a16="http://schemas.microsoft.com/office/drawing/2014/main" val="2266081623"/>
                    </a:ext>
                  </a:extLst>
                </a:gridCol>
                <a:gridCol w="2389351">
                  <a:extLst>
                    <a:ext uri="{9D8B030D-6E8A-4147-A177-3AD203B41FA5}">
                      <a16:colId xmlns:a16="http://schemas.microsoft.com/office/drawing/2014/main" val="3837248988"/>
                    </a:ext>
                  </a:extLst>
                </a:gridCol>
                <a:gridCol w="862322">
                  <a:extLst>
                    <a:ext uri="{9D8B030D-6E8A-4147-A177-3AD203B41FA5}">
                      <a16:colId xmlns:a16="http://schemas.microsoft.com/office/drawing/2014/main" val="2644411798"/>
                    </a:ext>
                  </a:extLst>
                </a:gridCol>
                <a:gridCol w="862322">
                  <a:extLst>
                    <a:ext uri="{9D8B030D-6E8A-4147-A177-3AD203B41FA5}">
                      <a16:colId xmlns:a16="http://schemas.microsoft.com/office/drawing/2014/main" val="4109166086"/>
                    </a:ext>
                  </a:extLst>
                </a:gridCol>
                <a:gridCol w="1598889">
                  <a:extLst>
                    <a:ext uri="{9D8B030D-6E8A-4147-A177-3AD203B41FA5}">
                      <a16:colId xmlns:a16="http://schemas.microsoft.com/office/drawing/2014/main" val="2184747212"/>
                    </a:ext>
                  </a:extLst>
                </a:gridCol>
              </a:tblGrid>
              <a:tr h="175260">
                <a:tc>
                  <a:txBody>
                    <a:bodyPr/>
                    <a:lstStyle/>
                    <a:p>
                      <a:pPr algn="ctr" fontAlgn="ctr"/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N_sig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N_sig_fit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sigma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mean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significance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996114406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znnhuu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u="none" strike="noStrike">
                          <a:effectLst/>
                        </a:rPr>
                        <a:t>18.2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u="none" strike="noStrike" dirty="0">
                          <a:effectLst/>
                        </a:rPr>
                        <a:t>13.7±6.7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u="none" strike="noStrike">
                          <a:effectLst/>
                        </a:rPr>
                        <a:t>0.247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u="none" strike="noStrike">
                          <a:effectLst/>
                        </a:rPr>
                        <a:t>124.85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u="none" strike="noStrike">
                          <a:effectLst/>
                        </a:rPr>
                        <a:t>2.32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679823588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zjjhuu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u="none" strike="noStrike">
                          <a:effectLst/>
                        </a:rPr>
                        <a:t>58.1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u="none" strike="noStrike">
                          <a:effectLst/>
                        </a:rPr>
                        <a:t>57.0±9.6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u="none" strike="noStrike">
                          <a:effectLst/>
                        </a:rPr>
                        <a:t>0.227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u="none" strike="noStrike">
                          <a:effectLst/>
                        </a:rPr>
                        <a:t>124.85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u="none" strike="noStrike">
                          <a:effectLst/>
                        </a:rPr>
                        <a:t>7.93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709893583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combine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u="none" strike="noStrike">
                          <a:effectLst/>
                        </a:rPr>
                        <a:t>76.3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u="none" strike="noStrike">
                          <a:effectLst/>
                        </a:rPr>
                        <a:t>13.9±6.6 /  57.4±9.4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u="none" strike="noStrike">
                          <a:effectLst/>
                        </a:rPr>
                        <a:t>0.245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u="none" strike="noStrike">
                          <a:effectLst/>
                        </a:rPr>
                        <a:t>124.84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u="none" strike="noStrike">
                          <a:effectLst/>
                        </a:rPr>
                        <a:t>7.83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326547328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zeehuu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u="none" strike="noStrike">
                          <a:effectLst/>
                        </a:rPr>
                        <a:t>2.64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u="none" strike="noStrike" dirty="0">
                          <a:effectLst/>
                        </a:rPr>
                        <a:t>-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u="none" strike="noStrike">
                          <a:effectLst/>
                        </a:rPr>
                        <a:t>-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u="none" strike="noStrike">
                          <a:effectLst/>
                        </a:rPr>
                        <a:t>-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u="none" strike="noStrike">
                          <a:effectLst/>
                        </a:rPr>
                        <a:t>0.50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243984368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zuuhuu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u="none" strike="noStrike">
                          <a:effectLst/>
                        </a:rPr>
                        <a:t>4.41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u="none" strike="noStrike">
                          <a:effectLst/>
                        </a:rPr>
                        <a:t>-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u="none" strike="noStrike">
                          <a:effectLst/>
                        </a:rPr>
                        <a:t>-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u="none" strike="noStrike">
                          <a:effectLst/>
                        </a:rPr>
                        <a:t>-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u="none" strike="noStrike" dirty="0">
                          <a:effectLst/>
                        </a:rPr>
                        <a:t>0.75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648741104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inclusive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u="none" strike="noStrike">
                          <a:effectLst/>
                        </a:rPr>
                        <a:t>45.7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u="none" strike="noStrike">
                          <a:effectLst/>
                        </a:rPr>
                        <a:t>-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u="none" strike="noStrike">
                          <a:effectLst/>
                        </a:rPr>
                        <a:t>-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u="none" strike="noStrike">
                          <a:effectLst/>
                        </a:rPr>
                        <a:t>-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u="none" strike="noStrike" dirty="0">
                          <a:effectLst/>
                        </a:rPr>
                        <a:t>5.89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869504418"/>
                  </a:ext>
                </a:extLst>
              </a:tr>
            </a:tbl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3013293" y="300626"/>
            <a:ext cx="34446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</a:t>
            </a:r>
            <a:endParaRPr lang="zh-CN" alt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10731" y="3944149"/>
            <a:ext cx="44717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latin typeface="Calibri" panose="020F0502020204030204" pitchFamily="34" charset="0"/>
              </a:rPr>
              <a:t>Next</a:t>
            </a:r>
            <a:r>
              <a:rPr lang="zh-CN" altLang="en-US" sz="3200" dirty="0" smtClean="0">
                <a:latin typeface="Calibri" panose="020F0502020204030204" pitchFamily="34" charset="0"/>
              </a:rPr>
              <a:t>：</a:t>
            </a:r>
            <a:endParaRPr lang="zh-CN" altLang="en-US" sz="3200" dirty="0">
              <a:latin typeface="Calibri" panose="020F050202020403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193191" y="4786691"/>
            <a:ext cx="752814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/>
              <a:t>1 Update all analysis to full </a:t>
            </a:r>
            <a:r>
              <a:rPr lang="en-US" altLang="zh-CN" sz="3200" dirty="0" smtClean="0"/>
              <a:t>simulation and give the </a:t>
            </a:r>
            <a:r>
              <a:rPr lang="en-US" altLang="zh-CN" sz="3200" dirty="0" smtClean="0"/>
              <a:t>strength</a:t>
            </a:r>
            <a:endParaRPr lang="en-US" altLang="zh-CN" sz="3200" dirty="0"/>
          </a:p>
          <a:p>
            <a:r>
              <a:rPr lang="en-US" altLang="zh-CN" sz="3200" dirty="0" smtClean="0"/>
              <a:t>2 H-&gt; </a:t>
            </a:r>
            <a:r>
              <a:rPr lang="en-US" altLang="zh-CN" sz="3200" dirty="0" err="1" smtClean="0"/>
              <a:t>tau+moun</a:t>
            </a:r>
            <a:endParaRPr lang="en-US" altLang="zh-CN" sz="3200" dirty="0" smtClean="0"/>
          </a:p>
          <a:p>
            <a:r>
              <a:rPr lang="en-US" altLang="zh-CN" sz="3200" dirty="0" smtClean="0"/>
              <a:t>3 Write note</a:t>
            </a:r>
            <a:endParaRPr lang="zh-CN" altLang="en-US" sz="3200" dirty="0"/>
          </a:p>
        </p:txBody>
      </p:sp>
      <p:sp>
        <p:nvSpPr>
          <p:cNvPr id="8" name="圆角矩形 7"/>
          <p:cNvSpPr/>
          <p:nvPr/>
        </p:nvSpPr>
        <p:spPr>
          <a:xfrm>
            <a:off x="2846626" y="2697958"/>
            <a:ext cx="2201536" cy="794002"/>
          </a:xfrm>
          <a:prstGeom prst="roundRect">
            <a:avLst/>
          </a:prstGeom>
          <a:solidFill>
            <a:schemeClr val="accent1">
              <a:alpha val="49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err="1" smtClean="0">
                <a:solidFill>
                  <a:srgbClr val="FF0000"/>
                </a:solidFill>
              </a:rPr>
              <a:t>BKG:fast</a:t>
            </a:r>
            <a:r>
              <a:rPr lang="en-US" altLang="zh-CN" dirty="0" smtClean="0">
                <a:solidFill>
                  <a:srgbClr val="FF0000"/>
                </a:solidFill>
              </a:rPr>
              <a:t> simulation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584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22820-6F2B-4923-8D5C-E460A905D9BC}" type="slidenum">
              <a:rPr lang="zh-CN" altLang="en-US" smtClean="0"/>
              <a:t>2</a:t>
            </a:fld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2452980" y="2464736"/>
            <a:ext cx="55531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/>
              <a:t>1</a:t>
            </a:r>
            <a:r>
              <a:rPr lang="en-US" altLang="zh-CN" sz="3600" b="1" dirty="0"/>
              <a:t>. Introduction</a:t>
            </a:r>
            <a:endParaRPr lang="en-US" altLang="zh-CN" sz="3600" b="1" dirty="0" smtClean="0"/>
          </a:p>
          <a:p>
            <a:endParaRPr lang="en-US" altLang="zh-CN" sz="3600" b="1" dirty="0"/>
          </a:p>
          <a:p>
            <a:r>
              <a:rPr lang="en-US" altLang="zh-CN" sz="3600" b="1" dirty="0" smtClean="0"/>
              <a:t>2.Inclusive analysis</a:t>
            </a:r>
            <a:endParaRPr lang="en-US" altLang="zh-CN" sz="3600" b="1" dirty="0"/>
          </a:p>
          <a:p>
            <a:endParaRPr lang="en-US" altLang="zh-CN" sz="3600" b="1" dirty="0"/>
          </a:p>
          <a:p>
            <a:r>
              <a:rPr lang="en-US" altLang="zh-CN" sz="3600" b="1" dirty="0"/>
              <a:t>3</a:t>
            </a:r>
            <a:r>
              <a:rPr lang="en-US" altLang="zh-CN" sz="3600" b="1" dirty="0" smtClean="0"/>
              <a:t>.Exclusive analysis</a:t>
            </a:r>
            <a:endParaRPr lang="en-US" altLang="zh-CN" sz="3600" b="1" dirty="0"/>
          </a:p>
        </p:txBody>
      </p:sp>
      <p:sp>
        <p:nvSpPr>
          <p:cNvPr id="6" name="标题 1"/>
          <p:cNvSpPr txBox="1">
            <a:spLocks/>
          </p:cNvSpPr>
          <p:nvPr/>
        </p:nvSpPr>
        <p:spPr>
          <a:xfrm>
            <a:off x="1355700" y="566930"/>
            <a:ext cx="6239916" cy="725663"/>
          </a:xfrm>
          <a:prstGeom prst="rect">
            <a:avLst/>
          </a:prstGeom>
          <a:solidFill>
            <a:srgbClr val="C6A428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750"/>
              </a:spcBef>
            </a:pPr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OUTLINE</a:t>
            </a:r>
            <a:endParaRPr lang="zh-CN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822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22820-6F2B-4923-8D5C-E460A905D9BC}" type="slidenum">
              <a:rPr lang="zh-CN" altLang="en-US" smtClean="0"/>
              <a:t>20</a:t>
            </a:fld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2057400" y="2800352"/>
            <a:ext cx="63579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dirty="0"/>
              <a:t>THANK YOU</a:t>
            </a:r>
            <a:endParaRPr lang="zh-CN" altLang="en-US" sz="7200" dirty="0"/>
          </a:p>
        </p:txBody>
      </p:sp>
    </p:spTree>
    <p:extLst>
      <p:ext uri="{BB962C8B-B14F-4D97-AF65-F5344CB8AC3E}">
        <p14:creationId xmlns:p14="http://schemas.microsoft.com/office/powerpoint/2010/main" val="14500991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22820-6F2B-4923-8D5C-E460A905D9BC}" type="slidenum">
              <a:rPr lang="zh-CN" altLang="en-US" smtClean="0"/>
              <a:t>21</a:t>
            </a:fld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2855935" y="325677"/>
            <a:ext cx="44843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 smtClean="0"/>
              <a:t>BACKUP</a:t>
            </a:r>
            <a:endParaRPr lang="zh-CN" altLang="en-US" sz="60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436" y="2404997"/>
            <a:ext cx="4484015" cy="270706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7464" y="2444524"/>
            <a:ext cx="4356536" cy="2667541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66169" y="5248796"/>
            <a:ext cx="2693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/>
              <a:t>full</a:t>
            </a:r>
            <a:endParaRPr lang="zh-CN" altLang="en-US" sz="4000" dirty="0"/>
          </a:p>
        </p:txBody>
      </p:sp>
      <p:sp>
        <p:nvSpPr>
          <p:cNvPr id="7" name="文本框 6"/>
          <p:cNvSpPr txBox="1"/>
          <p:nvPr/>
        </p:nvSpPr>
        <p:spPr>
          <a:xfrm>
            <a:off x="6140102" y="5288323"/>
            <a:ext cx="2693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/>
              <a:t>fast</a:t>
            </a:r>
            <a:endParaRPr lang="zh-CN" altLang="en-US" sz="4000" dirty="0"/>
          </a:p>
        </p:txBody>
      </p:sp>
      <p:sp>
        <p:nvSpPr>
          <p:cNvPr id="8" name="文本框 7"/>
          <p:cNvSpPr txBox="1"/>
          <p:nvPr/>
        </p:nvSpPr>
        <p:spPr>
          <a:xfrm>
            <a:off x="3409601" y="1499462"/>
            <a:ext cx="27557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err="1" smtClean="0"/>
              <a:t>sze_lmu</a:t>
            </a:r>
            <a:endParaRPr lang="zh-CN" altLang="en-US" sz="4000" dirty="0"/>
          </a:p>
        </p:txBody>
      </p:sp>
      <p:sp>
        <p:nvSpPr>
          <p:cNvPr id="9" name="文本框 8"/>
          <p:cNvSpPr txBox="1"/>
          <p:nvPr/>
        </p:nvSpPr>
        <p:spPr>
          <a:xfrm>
            <a:off x="3112717" y="6087649"/>
            <a:ext cx="2837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Pt also have some problem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485312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22820-6F2B-4923-8D5C-E460A905D9BC}" type="slidenum">
              <a:rPr lang="zh-CN" altLang="en-US" smtClean="0"/>
              <a:t>22</a:t>
            </a:fld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4406749" y="6119336"/>
            <a:ext cx="1911652" cy="738664"/>
            <a:chOff x="4822523" y="6085909"/>
            <a:chExt cx="1911652" cy="738664"/>
          </a:xfrm>
        </p:grpSpPr>
        <p:sp>
          <p:nvSpPr>
            <p:cNvPr id="4" name="文本框 3"/>
            <p:cNvSpPr txBox="1"/>
            <p:nvPr/>
          </p:nvSpPr>
          <p:spPr>
            <a:xfrm>
              <a:off x="4822523" y="6085909"/>
              <a:ext cx="19116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3sigma: 0.63-1.38</a:t>
              </a:r>
              <a:endParaRPr lang="zh-CN" altLang="en-US" dirty="0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4852986" y="6455241"/>
              <a:ext cx="17347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1sigma: 0.8-1.18</a:t>
              </a:r>
              <a:endParaRPr lang="zh-CN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592253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22820-6F2B-4923-8D5C-E460A905D9BC}" type="slidenum">
              <a:rPr lang="zh-CN" altLang="en-US" smtClean="0"/>
              <a:t>3</a:t>
            </a:fld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7518" y="3307877"/>
            <a:ext cx="3560863" cy="304847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0353" y="357867"/>
            <a:ext cx="4255194" cy="27725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340" y="1651954"/>
            <a:ext cx="3158571" cy="4704397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547226" y="357867"/>
            <a:ext cx="329968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Introduction</a:t>
            </a:r>
            <a:endParaRPr lang="zh-CN" alt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400549" y="4189373"/>
            <a:ext cx="131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ILC</a:t>
            </a: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383952" y="1145061"/>
            <a:ext cx="35552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(</a:t>
            </a:r>
            <a:r>
              <a:rPr lang="en-US" altLang="zh-CN" dirty="0" smtClean="0"/>
              <a:t>Physics </a:t>
            </a:r>
            <a:r>
              <a:rPr lang="en-US" altLang="zh-CN" dirty="0"/>
              <a:t>at the e +e − Linear </a:t>
            </a:r>
            <a:r>
              <a:rPr lang="en-US" altLang="zh-CN" dirty="0" smtClean="0"/>
              <a:t>Collider</a:t>
            </a:r>
          </a:p>
          <a:p>
            <a:r>
              <a:rPr lang="en-US" altLang="zh-CN" dirty="0"/>
              <a:t> </a:t>
            </a:r>
            <a:r>
              <a:rPr lang="en-US" altLang="zh-CN" dirty="0" smtClean="0"/>
              <a:t> Aug. 13 2015)</a:t>
            </a:r>
            <a:endParaRPr lang="zh-CN" altLang="en-US" dirty="0"/>
          </a:p>
        </p:txBody>
      </p:sp>
      <p:sp>
        <p:nvSpPr>
          <p:cNvPr id="12" name="圆角矩形 11"/>
          <p:cNvSpPr/>
          <p:nvPr/>
        </p:nvSpPr>
        <p:spPr>
          <a:xfrm>
            <a:off x="843280" y="5313680"/>
            <a:ext cx="3003631" cy="589280"/>
          </a:xfrm>
          <a:prstGeom prst="roundRect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4956133" y="2773680"/>
            <a:ext cx="3003631" cy="264160"/>
          </a:xfrm>
          <a:prstGeom prst="roundRect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圆角矩形 13"/>
          <p:cNvSpPr/>
          <p:nvPr/>
        </p:nvSpPr>
        <p:spPr>
          <a:xfrm>
            <a:off x="4787897" y="6086314"/>
            <a:ext cx="3171867" cy="224632"/>
          </a:xfrm>
          <a:prstGeom prst="roundRect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2152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22820-6F2B-4923-8D5C-E460A905D9BC}" type="slidenum">
              <a:rPr lang="zh-CN" altLang="en-US" smtClean="0"/>
              <a:t>4</a:t>
            </a:fld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3875611"/>
            <a:ext cx="7781200" cy="2770632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629804" y="1624706"/>
            <a:ext cx="7362839" cy="2250905"/>
            <a:chOff x="98665" y="1028575"/>
            <a:chExt cx="9045335" cy="2511634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8665" y="1028575"/>
              <a:ext cx="9045335" cy="2511634"/>
            </a:xfrm>
            <a:prstGeom prst="rect">
              <a:avLst/>
            </a:prstGeom>
          </p:spPr>
        </p:pic>
        <p:sp>
          <p:nvSpPr>
            <p:cNvPr id="5" name="圆角矩形 4"/>
            <p:cNvSpPr/>
            <p:nvPr/>
          </p:nvSpPr>
          <p:spPr>
            <a:xfrm>
              <a:off x="7529874" y="1077817"/>
              <a:ext cx="1503242" cy="2409825"/>
            </a:xfrm>
            <a:prstGeom prst="roundRect">
              <a:avLst/>
            </a:prstGeom>
            <a:noFill/>
            <a:ln w="50800" cmpd="sng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0000"/>
                </a:solidFill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0" y="1180141"/>
            <a:ext cx="93543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dirty="0"/>
              <a:t>Divide the </a:t>
            </a:r>
            <a:r>
              <a:rPr lang="en-US" altLang="zh-CN" dirty="0" smtClean="0"/>
              <a:t>signal(full) </a:t>
            </a:r>
            <a:r>
              <a:rPr lang="en-US" altLang="zh-CN" dirty="0"/>
              <a:t>equally with random number. </a:t>
            </a:r>
            <a:r>
              <a:rPr lang="en-US" altLang="zh-CN" dirty="0" smtClean="0"/>
              <a:t>.Part </a:t>
            </a:r>
            <a:r>
              <a:rPr lang="en-US" altLang="zh-CN" dirty="0"/>
              <a:t>A : Find sections.  </a:t>
            </a:r>
            <a:r>
              <a:rPr lang="en-US" altLang="zh-CN" dirty="0" smtClean="0"/>
              <a:t>Part </a:t>
            </a:r>
            <a:r>
              <a:rPr lang="en-US" altLang="zh-CN" dirty="0"/>
              <a:t>B : Get test result</a:t>
            </a:r>
            <a:endParaRPr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4992624" y="6276911"/>
            <a:ext cx="1810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BKG(fast):184</a:t>
            </a:r>
            <a:endParaRPr lang="zh-CN" altLang="en-US" dirty="0"/>
          </a:p>
        </p:txBody>
      </p:sp>
      <p:sp>
        <p:nvSpPr>
          <p:cNvPr id="11" name="文本框 10"/>
          <p:cNvSpPr txBox="1"/>
          <p:nvPr/>
        </p:nvSpPr>
        <p:spPr>
          <a:xfrm>
            <a:off x="8302408" y="3089837"/>
            <a:ext cx="7592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Signal:full</a:t>
            </a:r>
            <a:endParaRPr lang="en-US" altLang="zh-CN" dirty="0" smtClean="0"/>
          </a:p>
          <a:p>
            <a:endParaRPr lang="en-US" altLang="zh-CN" dirty="0"/>
          </a:p>
          <a:p>
            <a:r>
              <a:rPr lang="en-US" altLang="zh-CN" dirty="0" smtClean="0"/>
              <a:t>BKG:</a:t>
            </a:r>
          </a:p>
          <a:p>
            <a:r>
              <a:rPr lang="en-US" altLang="zh-CN" dirty="0" smtClean="0"/>
              <a:t>fast</a:t>
            </a:r>
            <a:endParaRPr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2241836" y="302034"/>
            <a:ext cx="443692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Inclusive analysis</a:t>
            </a:r>
            <a:endParaRPr lang="zh-CN" alt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9983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22820-6F2B-4923-8D5C-E460A905D9BC}" type="slidenum">
              <a:rPr lang="zh-CN" altLang="en-US" smtClean="0"/>
              <a:t>5</a:t>
            </a:fld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19150"/>
            <a:ext cx="4333875" cy="44196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6761" y="923925"/>
            <a:ext cx="4432771" cy="431482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456391" y="5338584"/>
            <a:ext cx="5676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BKG</a:t>
            </a:r>
            <a:r>
              <a:rPr lang="zh-CN" altLang="en-US" dirty="0" smtClean="0"/>
              <a:t>：</a:t>
            </a:r>
            <a:r>
              <a:rPr lang="en-US" altLang="zh-CN" dirty="0"/>
              <a:t>second order </a:t>
            </a:r>
            <a:r>
              <a:rPr lang="en-US" altLang="zh-CN" dirty="0" err="1"/>
              <a:t>Chebychev</a:t>
            </a:r>
            <a:r>
              <a:rPr lang="en-US" altLang="zh-CN" dirty="0"/>
              <a:t> </a:t>
            </a:r>
            <a:r>
              <a:rPr lang="en-US" altLang="zh-CN" dirty="0" smtClean="0"/>
              <a:t>function</a:t>
            </a:r>
          </a:p>
          <a:p>
            <a:r>
              <a:rPr lang="en-US" altLang="zh-CN" dirty="0" smtClean="0"/>
              <a:t>Signal</a:t>
            </a:r>
            <a:r>
              <a:rPr lang="zh-CN" altLang="en-US" dirty="0" smtClean="0"/>
              <a:t>：</a:t>
            </a:r>
            <a:r>
              <a:rPr lang="en-US" altLang="zh-CN" dirty="0" err="1" smtClean="0"/>
              <a:t>CBShape</a:t>
            </a:r>
            <a:r>
              <a:rPr lang="en-US" altLang="zh-CN" dirty="0" smtClean="0"/>
              <a:t> function</a:t>
            </a:r>
          </a:p>
          <a:p>
            <a:r>
              <a:rPr lang="en-US" altLang="zh-CN" dirty="0" smtClean="0"/>
              <a:t>Significance</a:t>
            </a:r>
            <a:r>
              <a:rPr lang="zh-CN" altLang="en-US" dirty="0" smtClean="0"/>
              <a:t>： </a:t>
            </a:r>
            <a:r>
              <a:rPr lang="en-US" altLang="zh-CN" dirty="0" smtClean="0"/>
              <a:t>5.89</a:t>
            </a:r>
          </a:p>
          <a:p>
            <a:r>
              <a:rPr lang="en-US" altLang="zh-CN" dirty="0" smtClean="0"/>
              <a:t>Uncertainty</a:t>
            </a:r>
            <a:r>
              <a:rPr lang="zh-CN" altLang="en-US" dirty="0" smtClean="0"/>
              <a:t>： 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/>
              <p:cNvSpPr txBox="1"/>
              <p:nvPr/>
            </p:nvSpPr>
            <p:spPr>
              <a:xfrm>
                <a:off x="3873853" y="6214196"/>
                <a:ext cx="920044" cy="28430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1.0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−0.20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+0.18</m:t>
                          </m:r>
                        </m:sup>
                      </m:sSub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3853" y="6214196"/>
                <a:ext cx="920044" cy="284309"/>
              </a:xfrm>
              <a:prstGeom prst="rect">
                <a:avLst/>
              </a:prstGeom>
              <a:blipFill>
                <a:blip r:embed="rId5"/>
                <a:stretch>
                  <a:fillRect b="-1914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085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22820-6F2B-4923-8D5C-E460A905D9BC}" type="slidenum">
              <a:rPr lang="zh-CN" altLang="en-US" smtClean="0"/>
              <a:t>6</a:t>
            </a:fld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2636044" y="2521744"/>
            <a:ext cx="382190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350" dirty="0"/>
          </a:p>
        </p:txBody>
      </p:sp>
      <p:sp>
        <p:nvSpPr>
          <p:cNvPr id="12" name="文本框 11"/>
          <p:cNvSpPr txBox="1"/>
          <p:nvPr/>
        </p:nvSpPr>
        <p:spPr>
          <a:xfrm>
            <a:off x="2201397" y="5360654"/>
            <a:ext cx="5391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Max Significance</a:t>
            </a:r>
            <a:r>
              <a:rPr lang="en-US" altLang="zh-CN" sz="2400" dirty="0"/>
              <a:t>:   </a:t>
            </a:r>
            <a:r>
              <a:rPr lang="en-US" altLang="zh-CN" sz="2400" dirty="0" smtClean="0"/>
              <a:t>6.00 </a:t>
            </a:r>
            <a:r>
              <a:rPr lang="en-US" altLang="zh-CN" sz="2400" dirty="0"/>
              <a:t>at </a:t>
            </a:r>
            <a:r>
              <a:rPr lang="en-US" altLang="zh-CN" sz="2400" dirty="0" err="1" smtClean="0"/>
              <a:t>bdt</a:t>
            </a:r>
            <a:r>
              <a:rPr lang="en-US" altLang="zh-CN" sz="2400" dirty="0" smtClean="0"/>
              <a:t>=0.01</a:t>
            </a:r>
            <a:endParaRPr lang="zh-CN" altLang="en-US" sz="1350" dirty="0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998" y="296276"/>
            <a:ext cx="3964798" cy="4080884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5932" y="296276"/>
            <a:ext cx="3876810" cy="390966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604829" y="4752775"/>
            <a:ext cx="63801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BDT</a:t>
            </a:r>
            <a:r>
              <a:rPr lang="en-US" altLang="zh-CN" sz="2400" dirty="0" smtClean="0"/>
              <a:t>:    </a:t>
            </a:r>
            <a:r>
              <a:rPr lang="en-US" altLang="zh-CN" sz="2400" dirty="0" err="1"/>
              <a:t>Ptsum</a:t>
            </a:r>
            <a:r>
              <a:rPr lang="en-US" altLang="zh-CN" sz="2400" dirty="0"/>
              <a:t>, abs(</a:t>
            </a:r>
            <a:r>
              <a:rPr lang="en-US" altLang="zh-CN" sz="2400" dirty="0" err="1"/>
              <a:t>Pzsum</a:t>
            </a:r>
            <a:r>
              <a:rPr lang="en-US" altLang="zh-CN" sz="2400" dirty="0"/>
              <a:t>), </a:t>
            </a:r>
            <a:r>
              <a:rPr lang="en-US" altLang="zh-CN" sz="2400" dirty="0" err="1"/>
              <a:t>cosum,cosup,Ptuu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90675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6595110" y="6356351"/>
            <a:ext cx="2057400" cy="365125"/>
          </a:xfrm>
        </p:spPr>
        <p:txBody>
          <a:bodyPr/>
          <a:lstStyle/>
          <a:p>
            <a:fld id="{5CC22820-6F2B-4923-8D5C-E460A905D9BC}" type="slidenum">
              <a:rPr lang="zh-CN" altLang="en-US" smtClean="0"/>
              <a:t>7</a:t>
            </a:fld>
            <a:endParaRPr lang="zh-CN" altLang="en-US" dirty="0"/>
          </a:p>
        </p:txBody>
      </p:sp>
      <p:grpSp>
        <p:nvGrpSpPr>
          <p:cNvPr id="4" name="组合 3"/>
          <p:cNvGrpSpPr/>
          <p:nvPr/>
        </p:nvGrpSpPr>
        <p:grpSpPr>
          <a:xfrm>
            <a:off x="185939" y="1447492"/>
            <a:ext cx="3475572" cy="1456504"/>
            <a:chOff x="5764125" y="4480315"/>
            <a:chExt cx="3710354" cy="1456504"/>
          </a:xfrm>
        </p:grpSpPr>
        <p:sp>
          <p:nvSpPr>
            <p:cNvPr id="24" name="文本框 23"/>
            <p:cNvSpPr txBox="1"/>
            <p:nvPr/>
          </p:nvSpPr>
          <p:spPr>
            <a:xfrm>
              <a:off x="5764128" y="4480315"/>
              <a:ext cx="2744350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35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Event generator</a:t>
              </a:r>
              <a:r>
                <a:rPr lang="en-US" altLang="zh-CN" sz="1350" dirty="0" smtClean="0"/>
                <a:t>:  WHIZARD </a:t>
              </a:r>
              <a:r>
                <a:rPr lang="en-US" altLang="zh-CN" sz="1350" dirty="0"/>
                <a:t>1.95</a:t>
              </a:r>
              <a:endParaRPr lang="zh-CN" altLang="en-US" sz="1350" dirty="0"/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5764125" y="4865311"/>
              <a:ext cx="3710354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35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Detector simulation</a:t>
              </a:r>
              <a:r>
                <a:rPr lang="en-US" altLang="zh-CN" sz="1350" dirty="0" smtClean="0"/>
                <a:t>:   </a:t>
              </a:r>
              <a:r>
                <a:rPr lang="en-US" altLang="zh-CN" sz="1350" dirty="0"/>
                <a:t>MOKKA(cepc_v1 model</a:t>
              </a:r>
              <a:r>
                <a:rPr lang="en-US" altLang="zh-CN" sz="1350" dirty="0" smtClean="0"/>
                <a:t>)</a:t>
              </a:r>
            </a:p>
            <a:p>
              <a:endParaRPr lang="zh-CN" altLang="en-US" sz="1350" dirty="0"/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5764128" y="5221238"/>
              <a:ext cx="3409477" cy="715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35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Particle reconstruction</a:t>
              </a:r>
              <a:r>
                <a:rPr lang="en-US" altLang="zh-CN" sz="1350" dirty="0" smtClean="0"/>
                <a:t>:  </a:t>
              </a:r>
              <a:r>
                <a:rPr lang="en-US" altLang="zh-CN" sz="1350" dirty="0"/>
                <a:t>arbor_v1(except </a:t>
              </a:r>
              <a:r>
                <a:rPr lang="en-US" altLang="zh-CN" sz="1350" dirty="0" err="1"/>
                <a:t>ww_sl_muq</a:t>
              </a:r>
              <a:r>
                <a:rPr lang="en-US" altLang="zh-CN" sz="1350" dirty="0"/>
                <a:t>, </a:t>
              </a:r>
              <a:r>
                <a:rPr lang="en-US" altLang="zh-CN" sz="1350" dirty="0" err="1"/>
                <a:t>ww_sl_tauq</a:t>
              </a:r>
              <a:r>
                <a:rPr lang="en-US" altLang="zh-CN" sz="1350" dirty="0"/>
                <a:t>, </a:t>
              </a:r>
              <a:r>
                <a:rPr lang="en-US" altLang="zh-CN" sz="1350" dirty="0" err="1"/>
                <a:t>zzorww_h_udud</a:t>
              </a:r>
              <a:r>
                <a:rPr lang="en-US" altLang="zh-CN" sz="1350" dirty="0"/>
                <a:t>, </a:t>
              </a:r>
              <a:r>
                <a:rPr lang="en-US" altLang="zh-CN" sz="1350" dirty="0" err="1"/>
                <a:t>zzorww_h_cscs</a:t>
              </a:r>
              <a:r>
                <a:rPr lang="en-US" altLang="zh-CN" sz="1350" dirty="0" smtClean="0"/>
                <a:t>)</a:t>
              </a:r>
              <a:endParaRPr lang="zh-CN" altLang="en-US" sz="1350" dirty="0"/>
            </a:p>
          </p:txBody>
        </p:sp>
      </p:grpSp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9844856"/>
              </p:ext>
            </p:extLst>
          </p:nvPr>
        </p:nvGraphicFramePr>
        <p:xfrm>
          <a:off x="3973384" y="1409390"/>
          <a:ext cx="3475998" cy="16163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2" name="工作表" r:id="rId4" imgW="2948914" imgH="1371459" progId="Excel.Sheet.12">
                  <p:embed/>
                </p:oleObj>
              </mc:Choice>
              <mc:Fallback>
                <p:oleObj name="工作表" r:id="rId4" imgW="2948914" imgH="137145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73384" y="1409390"/>
                        <a:ext cx="3475998" cy="16163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表格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2971781"/>
              </p:ext>
            </p:extLst>
          </p:nvPr>
        </p:nvGraphicFramePr>
        <p:xfrm>
          <a:off x="178453" y="3259923"/>
          <a:ext cx="2301229" cy="286755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83619">
                  <a:extLst>
                    <a:ext uri="{9D8B030D-6E8A-4147-A177-3AD203B41FA5}">
                      <a16:colId xmlns:a16="http://schemas.microsoft.com/office/drawing/2014/main" val="341887846"/>
                    </a:ext>
                  </a:extLst>
                </a:gridCol>
                <a:gridCol w="917610">
                  <a:extLst>
                    <a:ext uri="{9D8B030D-6E8A-4147-A177-3AD203B41FA5}">
                      <a16:colId xmlns:a16="http://schemas.microsoft.com/office/drawing/2014/main" val="2938029436"/>
                    </a:ext>
                  </a:extLst>
                </a:gridCol>
              </a:tblGrid>
              <a:tr h="358444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 decay</a:t>
                      </a:r>
                    </a:p>
                  </a:txBody>
                  <a:tcPr marL="5715" marR="5715" marT="5715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5631514"/>
                  </a:ext>
                </a:extLst>
              </a:tr>
              <a:tr h="35844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Neutrinos (all)</a:t>
                      </a: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800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20.50%</a:t>
                      </a:r>
                    </a:p>
                  </a:txBody>
                  <a:tcPr marL="5715" marR="5715" marT="5715" marB="0" anchor="ctr"/>
                </a:tc>
                <a:extLst>
                  <a:ext uri="{0D108BD9-81ED-4DB2-BD59-A6C34878D82A}">
                    <a16:rowId xmlns:a16="http://schemas.microsoft.com/office/drawing/2014/main" val="3852270291"/>
                  </a:ext>
                </a:extLst>
              </a:tr>
              <a:tr h="70130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Charged leptons (all)</a:t>
                      </a: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10.20%</a:t>
                      </a:r>
                    </a:p>
                  </a:txBody>
                  <a:tcPr marL="5715" marR="5715" marT="5715" marB="0" anchor="ctr"/>
                </a:tc>
                <a:extLst>
                  <a:ext uri="{0D108BD9-81ED-4DB2-BD59-A6C34878D82A}">
                    <a16:rowId xmlns:a16="http://schemas.microsoft.com/office/drawing/2014/main" val="749131911"/>
                  </a:ext>
                </a:extLst>
              </a:tr>
              <a:tr h="35844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Electron</a:t>
                      </a: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3.40%</a:t>
                      </a:r>
                    </a:p>
                  </a:txBody>
                  <a:tcPr marL="5715" marR="5715" marT="5715" marB="0" anchor="ctr"/>
                </a:tc>
                <a:extLst>
                  <a:ext uri="{0D108BD9-81ED-4DB2-BD59-A6C34878D82A}">
                    <a16:rowId xmlns:a16="http://schemas.microsoft.com/office/drawing/2014/main" val="3708158303"/>
                  </a:ext>
                </a:extLst>
              </a:tr>
              <a:tr h="35844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Muon</a:t>
                      </a: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3.40%</a:t>
                      </a:r>
                    </a:p>
                  </a:txBody>
                  <a:tcPr marL="5715" marR="5715" marT="5715" marB="0" anchor="ctr"/>
                </a:tc>
                <a:extLst>
                  <a:ext uri="{0D108BD9-81ED-4DB2-BD59-A6C34878D82A}">
                    <a16:rowId xmlns:a16="http://schemas.microsoft.com/office/drawing/2014/main" val="291374424"/>
                  </a:ext>
                </a:extLst>
              </a:tr>
              <a:tr h="35844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Tau</a:t>
                      </a: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3.40%</a:t>
                      </a:r>
                    </a:p>
                  </a:txBody>
                  <a:tcPr marL="5715" marR="5715" marT="5715" marB="0" anchor="ctr"/>
                </a:tc>
                <a:extLst>
                  <a:ext uri="{0D108BD9-81ED-4DB2-BD59-A6C34878D82A}">
                    <a16:rowId xmlns:a16="http://schemas.microsoft.com/office/drawing/2014/main" val="2012625343"/>
                  </a:ext>
                </a:extLst>
              </a:tr>
              <a:tr h="37402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Hadrons (all)</a:t>
                      </a: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800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69.20%</a:t>
                      </a:r>
                    </a:p>
                  </a:txBody>
                  <a:tcPr marL="5715" marR="5715" marT="5715" marB="0" anchor="ctr"/>
                </a:tc>
                <a:extLst>
                  <a:ext uri="{0D108BD9-81ED-4DB2-BD59-A6C34878D82A}">
                    <a16:rowId xmlns:a16="http://schemas.microsoft.com/office/drawing/2014/main" val="19228940"/>
                  </a:ext>
                </a:extLst>
              </a:tr>
            </a:tbl>
          </a:graphicData>
        </a:graphic>
      </p:graphicFrame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4556734"/>
              </p:ext>
            </p:extLst>
          </p:nvPr>
        </p:nvGraphicFramePr>
        <p:xfrm>
          <a:off x="2581526" y="3798414"/>
          <a:ext cx="6499189" cy="15265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90097">
                  <a:extLst>
                    <a:ext uri="{9D8B030D-6E8A-4147-A177-3AD203B41FA5}">
                      <a16:colId xmlns:a16="http://schemas.microsoft.com/office/drawing/2014/main" val="3691116220"/>
                    </a:ext>
                  </a:extLst>
                </a:gridCol>
                <a:gridCol w="5409092">
                  <a:extLst>
                    <a:ext uri="{9D8B030D-6E8A-4147-A177-3AD203B41FA5}">
                      <a16:colId xmlns:a16="http://schemas.microsoft.com/office/drawing/2014/main" val="178701771"/>
                    </a:ext>
                  </a:extLst>
                </a:gridCol>
              </a:tblGrid>
              <a:tr h="32344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 err="1">
                          <a:effectLst/>
                        </a:rPr>
                        <a:t>ZeeHuu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u="none" strike="noStrike" dirty="0">
                          <a:effectLst/>
                        </a:rPr>
                        <a:t>num==1&amp;&amp;nup==1&amp;&amp;nem==1&amp;&amp;nep==1&amp;&amp;nothch==0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675158837"/>
                  </a:ext>
                </a:extLst>
              </a:tr>
              <a:tr h="32344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ZuuHuu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u="none" strike="noStrike" dirty="0">
                          <a:effectLst/>
                        </a:rPr>
                        <a:t>num==2&amp;&amp;nup==2&amp;&amp;nem==0&amp;&amp;nep==0&amp;&amp;nothch==0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564585854"/>
                  </a:ext>
                </a:extLst>
              </a:tr>
              <a:tr h="32344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ZnnHuu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u="none" strike="noStrike">
                          <a:effectLst/>
                        </a:rPr>
                        <a:t>num==1&amp;&amp;nup==1&amp;&amp;nem==0&amp;&amp;nep==0&amp;&amp;nothch==0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765369217"/>
                  </a:ext>
                </a:extLst>
              </a:tr>
              <a:tr h="32344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ZjjHuu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u="none" strike="noStrike" dirty="0">
                          <a:effectLst/>
                        </a:rPr>
                        <a:t>!(num&lt;=2&amp;&amp;nup&lt;=2&amp;&amp;nem&lt;=1&amp;&amp;nep&lt;=1&amp;&amp;nothch==0)&amp;&amp;num&gt;0&amp;&amp;nup&gt;0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224505535"/>
                  </a:ext>
                </a:extLst>
              </a:tr>
            </a:tbl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3120337" y="5396149"/>
            <a:ext cx="199926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 smtClean="0"/>
              <a:t>num</a:t>
            </a:r>
            <a:r>
              <a:rPr lang="en-US" altLang="zh-CN" dirty="0" smtClean="0"/>
              <a:t>: number of u-</a:t>
            </a:r>
          </a:p>
          <a:p>
            <a:r>
              <a:rPr lang="en-US" altLang="zh-CN" dirty="0" err="1" smtClean="0"/>
              <a:t>nup</a:t>
            </a:r>
            <a:r>
              <a:rPr lang="en-US" altLang="zh-CN" dirty="0" smtClean="0"/>
              <a:t>:  number of u+</a:t>
            </a:r>
          </a:p>
          <a:p>
            <a:r>
              <a:rPr lang="en-US" altLang="zh-CN" dirty="0" err="1" smtClean="0"/>
              <a:t>nem</a:t>
            </a:r>
            <a:r>
              <a:rPr lang="en-US" altLang="zh-CN" dirty="0" smtClean="0"/>
              <a:t>: number of e-</a:t>
            </a:r>
          </a:p>
          <a:p>
            <a:r>
              <a:rPr lang="en-US" altLang="zh-CN" dirty="0" smtClean="0"/>
              <a:t>nep:  number of e+</a:t>
            </a:r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5611438" y="5534649"/>
            <a:ext cx="2176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nothch</a:t>
            </a:r>
            <a:r>
              <a:rPr lang="en-US" altLang="zh-CN" dirty="0" smtClean="0"/>
              <a:t>: number of the other charged particles</a:t>
            </a:r>
            <a:endParaRPr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2725600" y="3429082"/>
            <a:ext cx="2340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Event choice: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1286041" y="347603"/>
            <a:ext cx="630108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Exclusive:Signal</a:t>
            </a:r>
            <a:r>
              <a:rPr lang="en-US" altLang="zh-CN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and BKG</a:t>
            </a:r>
            <a:endParaRPr lang="zh-CN" alt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9487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024836" y="0"/>
            <a:ext cx="48478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ZnnHuu</a:t>
            </a:r>
            <a:r>
              <a:rPr lang="en-US" altLang="zh-CN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Channel</a:t>
            </a:r>
            <a:endParaRPr lang="zh-CN" alt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5654157"/>
              </p:ext>
            </p:extLst>
          </p:nvPr>
        </p:nvGraphicFramePr>
        <p:xfrm>
          <a:off x="484633" y="1596868"/>
          <a:ext cx="5129784" cy="32689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77611">
                  <a:extLst>
                    <a:ext uri="{9D8B030D-6E8A-4147-A177-3AD203B41FA5}">
                      <a16:colId xmlns:a16="http://schemas.microsoft.com/office/drawing/2014/main" val="4280845347"/>
                    </a:ext>
                  </a:extLst>
                </a:gridCol>
                <a:gridCol w="4152173">
                  <a:extLst>
                    <a:ext uri="{9D8B030D-6E8A-4147-A177-3AD203B41FA5}">
                      <a16:colId xmlns:a16="http://schemas.microsoft.com/office/drawing/2014/main" val="3033676107"/>
                    </a:ext>
                  </a:extLst>
                </a:gridCol>
              </a:tblGrid>
              <a:tr h="17526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6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dium</a:t>
                      </a:r>
                      <a:endParaRPr lang="en-US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altLang="zh-CN" sz="1600" u="none" strike="noStrike" dirty="0" smtClean="0">
                          <a:effectLst/>
                        </a:rPr>
                        <a:t>Invariant</a:t>
                      </a:r>
                      <a:r>
                        <a:rPr lang="en-US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mass of di-</a:t>
                      </a:r>
                      <a:r>
                        <a:rPr lang="en-US" sz="16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moun</a:t>
                      </a:r>
                      <a:endParaRPr lang="en-US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28953366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6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dinm</a:t>
                      </a:r>
                      <a:endParaRPr lang="en-US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altLang="zh-CN" sz="1600" u="none" strike="noStrike" dirty="0" smtClean="0">
                          <a:effectLst/>
                        </a:rPr>
                        <a:t>Invariant</a:t>
                      </a:r>
                      <a:r>
                        <a:rPr lang="en-US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mass of missing particles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448511636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6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recoilu</a:t>
                      </a:r>
                      <a:endParaRPr lang="en-US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Recoil mass of di-</a:t>
                      </a:r>
                      <a:r>
                        <a:rPr lang="en-US" sz="16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moun</a:t>
                      </a:r>
                      <a:endParaRPr lang="en-US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663233872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6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recoiln</a:t>
                      </a:r>
                      <a:endParaRPr lang="en-US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Recoil mass of missing particles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381321107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6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ptdiu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Pt of di-muon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050192920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6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pzdiu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Abs(</a:t>
                      </a:r>
                      <a:r>
                        <a:rPr lang="en-US" sz="160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Pz</a:t>
                      </a:r>
                      <a:r>
                        <a:rPr lang="en-US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 </a:t>
                      </a:r>
                      <a:r>
                        <a:rPr lang="en-US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di-muon)</a:t>
                      </a:r>
                      <a:endParaRPr lang="en-US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69664829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met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Pt of missing particles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324517584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6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mez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Abs(</a:t>
                      </a:r>
                      <a:r>
                        <a:rPr lang="en-US" sz="160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Pz</a:t>
                      </a:r>
                      <a:r>
                        <a:rPr lang="en-US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 missing </a:t>
                      </a:r>
                      <a:r>
                        <a:rPr lang="en-US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particles)</a:t>
                      </a:r>
                      <a:endParaRPr lang="en-US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570291109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6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cosum</a:t>
                      </a:r>
                      <a:endParaRPr lang="en-US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Cos(polar </a:t>
                      </a:r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angle of </a:t>
                      </a:r>
                      <a:r>
                        <a:rPr lang="en-US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u-)</a:t>
                      </a:r>
                      <a:endParaRPr lang="en-US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215705863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6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cosup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Cos(polar </a:t>
                      </a:r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angle of u</a:t>
                      </a:r>
                      <a:r>
                        <a:rPr lang="en-US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+)</a:t>
                      </a:r>
                      <a:endParaRPr lang="en-US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035782660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6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ptuu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angle between the di-muon' </a:t>
                      </a:r>
                      <a:r>
                        <a:rPr lang="en-US" sz="16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pt</a:t>
                      </a:r>
                      <a:endParaRPr lang="en-US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262837604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6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cosumn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Cos(the </a:t>
                      </a:r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angle between u- and missing </a:t>
                      </a:r>
                      <a:r>
                        <a:rPr lang="en-US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particles)</a:t>
                      </a:r>
                      <a:endParaRPr lang="en-US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877927547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6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cosupn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Cos(the </a:t>
                      </a:r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angle between u+ and missing </a:t>
                      </a:r>
                      <a:r>
                        <a:rPr lang="en-US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particles)</a:t>
                      </a:r>
                      <a:endParaRPr lang="en-US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215074565"/>
                  </a:ext>
                </a:extLst>
              </a:tr>
            </a:tbl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155841" y="1038865"/>
            <a:ext cx="41592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Variables:</a:t>
            </a:r>
            <a:endParaRPr lang="zh-CN" altLang="en-US" sz="2800" dirty="0"/>
          </a:p>
        </p:txBody>
      </p:sp>
      <p:sp>
        <p:nvSpPr>
          <p:cNvPr id="6" name="文本框 5"/>
          <p:cNvSpPr txBox="1"/>
          <p:nvPr/>
        </p:nvSpPr>
        <p:spPr>
          <a:xfrm>
            <a:off x="155841" y="5092655"/>
            <a:ext cx="41592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Pre-section:</a:t>
            </a:r>
            <a:endParaRPr lang="zh-CN" altLang="en-US" sz="2800" dirty="0"/>
          </a:p>
        </p:txBody>
      </p:sp>
      <p:sp>
        <p:nvSpPr>
          <p:cNvPr id="7" name="文本框 6"/>
          <p:cNvSpPr txBox="1"/>
          <p:nvPr/>
        </p:nvSpPr>
        <p:spPr>
          <a:xfrm>
            <a:off x="713232" y="5769864"/>
            <a:ext cx="7799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To choose the events that have missing particles, </a:t>
            </a:r>
            <a:r>
              <a:rPr lang="en-US" altLang="zh-CN" dirty="0" err="1" smtClean="0"/>
              <a:t>dinm</a:t>
            </a:r>
            <a:r>
              <a:rPr lang="en-US" altLang="zh-CN" dirty="0" smtClean="0"/>
              <a:t> must over 0. Because the neutrinos are from Z boson, the condition can be: </a:t>
            </a:r>
            <a:r>
              <a:rPr lang="en-US" altLang="zh-CN" dirty="0" err="1" smtClean="0">
                <a:solidFill>
                  <a:srgbClr val="FF0000"/>
                </a:solidFill>
              </a:rPr>
              <a:t>dinm</a:t>
            </a:r>
            <a:r>
              <a:rPr lang="en-US" altLang="zh-CN" dirty="0" smtClean="0">
                <a:solidFill>
                  <a:srgbClr val="FF0000"/>
                </a:solidFill>
              </a:rPr>
              <a:t>&gt;85.</a:t>
            </a:r>
            <a:r>
              <a:rPr lang="en-US" altLang="zh-CN" dirty="0" smtClean="0"/>
              <a:t>(no fake rate in signal)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45313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圆角矩形 16"/>
          <p:cNvSpPr/>
          <p:nvPr/>
        </p:nvSpPr>
        <p:spPr>
          <a:xfrm>
            <a:off x="7050125" y="2756799"/>
            <a:ext cx="1851725" cy="3329920"/>
          </a:xfrm>
          <a:prstGeom prst="roundRect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22820-6F2B-4923-8D5C-E460A905D9BC}" type="slidenum">
              <a:rPr lang="zh-CN" altLang="en-US" smtClean="0"/>
              <a:t>9</a:t>
            </a:fld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416433" y="2606244"/>
            <a:ext cx="6430137" cy="4134245"/>
            <a:chOff x="489585" y="247078"/>
            <a:chExt cx="7524750" cy="5762625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9585" y="247078"/>
              <a:ext cx="7524750" cy="3876675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9585" y="4123753"/>
              <a:ext cx="7524750" cy="1885950"/>
            </a:xfrm>
            <a:prstGeom prst="rect">
              <a:avLst/>
            </a:prstGeom>
          </p:spPr>
        </p:pic>
      </p:grp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6095414"/>
              </p:ext>
            </p:extLst>
          </p:nvPr>
        </p:nvGraphicFramePr>
        <p:xfrm>
          <a:off x="482348" y="824623"/>
          <a:ext cx="7095742" cy="16625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47209">
                  <a:extLst>
                    <a:ext uri="{9D8B030D-6E8A-4147-A177-3AD203B41FA5}">
                      <a16:colId xmlns:a16="http://schemas.microsoft.com/office/drawing/2014/main" val="2382574575"/>
                    </a:ext>
                  </a:extLst>
                </a:gridCol>
                <a:gridCol w="721219">
                  <a:extLst>
                    <a:ext uri="{9D8B030D-6E8A-4147-A177-3AD203B41FA5}">
                      <a16:colId xmlns:a16="http://schemas.microsoft.com/office/drawing/2014/main" val="2954589041"/>
                    </a:ext>
                  </a:extLst>
                </a:gridCol>
                <a:gridCol w="721219">
                  <a:extLst>
                    <a:ext uri="{9D8B030D-6E8A-4147-A177-3AD203B41FA5}">
                      <a16:colId xmlns:a16="http://schemas.microsoft.com/office/drawing/2014/main" val="149223238"/>
                    </a:ext>
                  </a:extLst>
                </a:gridCol>
                <a:gridCol w="721219">
                  <a:extLst>
                    <a:ext uri="{9D8B030D-6E8A-4147-A177-3AD203B41FA5}">
                      <a16:colId xmlns:a16="http://schemas.microsoft.com/office/drawing/2014/main" val="387658671"/>
                    </a:ext>
                  </a:extLst>
                </a:gridCol>
                <a:gridCol w="721219">
                  <a:extLst>
                    <a:ext uri="{9D8B030D-6E8A-4147-A177-3AD203B41FA5}">
                      <a16:colId xmlns:a16="http://schemas.microsoft.com/office/drawing/2014/main" val="2905135649"/>
                    </a:ext>
                  </a:extLst>
                </a:gridCol>
                <a:gridCol w="721219">
                  <a:extLst>
                    <a:ext uri="{9D8B030D-6E8A-4147-A177-3AD203B41FA5}">
                      <a16:colId xmlns:a16="http://schemas.microsoft.com/office/drawing/2014/main" val="1993216404"/>
                    </a:ext>
                  </a:extLst>
                </a:gridCol>
                <a:gridCol w="721219">
                  <a:extLst>
                    <a:ext uri="{9D8B030D-6E8A-4147-A177-3AD203B41FA5}">
                      <a16:colId xmlns:a16="http://schemas.microsoft.com/office/drawing/2014/main" val="1282959632"/>
                    </a:ext>
                  </a:extLst>
                </a:gridCol>
                <a:gridCol w="721219">
                  <a:extLst>
                    <a:ext uri="{9D8B030D-6E8A-4147-A177-3AD203B41FA5}">
                      <a16:colId xmlns:a16="http://schemas.microsoft.com/office/drawing/2014/main" val="3039375868"/>
                    </a:ext>
                  </a:extLst>
                </a:gridCol>
              </a:tblGrid>
              <a:tr h="188595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err="1">
                          <a:effectLst/>
                        </a:rPr>
                        <a:t>ZnnHuu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715" marR="5715" marT="5715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1374580"/>
                  </a:ext>
                </a:extLst>
              </a:tr>
              <a:tr h="188595">
                <a:tc>
                  <a:txBody>
                    <a:bodyPr/>
                    <a:lstStyle/>
                    <a:p>
                      <a:pPr algn="ctr" fontAlgn="ctr"/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SZ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ZZ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WW(SW)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ZZorWW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2f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bkg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sig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715" marR="5715" marT="5715" marB="0" anchor="ctr"/>
                </a:tc>
                <a:extLst>
                  <a:ext uri="{0D108BD9-81ED-4DB2-BD59-A6C34878D82A}">
                    <a16:rowId xmlns:a16="http://schemas.microsoft.com/office/drawing/2014/main" val="2285246428"/>
                  </a:ext>
                </a:extLst>
              </a:tr>
              <a:tr h="1885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pre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effectLst/>
                        </a:rPr>
                        <a:t>60440.3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effectLst/>
                        </a:rPr>
                        <a:t>42614.9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</a:rPr>
                        <a:t>244464.0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</a:rPr>
                        <a:t>373949.4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</a:rPr>
                        <a:t>0.0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</a:rPr>
                        <a:t>721468.6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 smtClean="0">
                          <a:effectLst/>
                        </a:rPr>
                        <a:t>44.4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715" marR="5715" marT="5715" marB="0" anchor="ctr"/>
                </a:tc>
                <a:extLst>
                  <a:ext uri="{0D108BD9-81ED-4DB2-BD59-A6C34878D82A}">
                    <a16:rowId xmlns:a16="http://schemas.microsoft.com/office/drawing/2014/main" val="603016746"/>
                  </a:ext>
                </a:extLst>
              </a:tr>
              <a:tr h="72528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effectLst/>
                        </a:rPr>
                        <a:t>120&lt;</a:t>
                      </a:r>
                      <a:r>
                        <a:rPr lang="en-US" altLang="zh-CN" sz="1200" u="none" strike="noStrike" dirty="0" err="1" smtClean="0">
                          <a:effectLst/>
                        </a:rPr>
                        <a:t>dium</a:t>
                      </a:r>
                      <a:r>
                        <a:rPr lang="en-US" sz="1200" u="none" strike="noStrike" dirty="0" smtClean="0">
                          <a:effectLst/>
                        </a:rPr>
                        <a:t>&lt;130</a:t>
                      </a:r>
                      <a:r>
                        <a:rPr lang="en-US" sz="1200" u="none" strike="noStrike" dirty="0">
                          <a:effectLst/>
                        </a:rPr>
                        <a:t/>
                      </a:r>
                      <a:br>
                        <a:rPr lang="en-US" sz="1200" u="none" strike="noStrike" dirty="0">
                          <a:effectLst/>
                        </a:rPr>
                      </a:br>
                      <a:r>
                        <a:rPr lang="en-US" sz="1200" u="none" strike="noStrike" dirty="0">
                          <a:effectLst/>
                        </a:rPr>
                        <a:t>120&lt;</a:t>
                      </a:r>
                      <a:r>
                        <a:rPr lang="en-US" sz="1200" u="none" strike="noStrike" dirty="0" err="1">
                          <a:effectLst/>
                        </a:rPr>
                        <a:t>recoiln</a:t>
                      </a:r>
                      <a:r>
                        <a:rPr lang="en-US" sz="1200" u="none" strike="noStrike" dirty="0">
                          <a:effectLst/>
                        </a:rPr>
                        <a:t>&lt;130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effectLst/>
                        </a:rPr>
                        <a:t>256.7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effectLst/>
                        </a:rPr>
                        <a:t>250.3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effectLst/>
                        </a:rPr>
                        <a:t>10945.1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effectLst/>
                        </a:rPr>
                        <a:t>22875.2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effectLst/>
                        </a:rPr>
                        <a:t>0.0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effectLst/>
                        </a:rPr>
                        <a:t>34327.3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effectLst/>
                        </a:rPr>
                        <a:t>37.8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715" marR="5715" marT="5715" marB="0" anchor="ctr"/>
                </a:tc>
                <a:extLst>
                  <a:ext uri="{0D108BD9-81ED-4DB2-BD59-A6C34878D82A}">
                    <a16:rowId xmlns:a16="http://schemas.microsoft.com/office/drawing/2014/main" val="1421029764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90&lt;</a:t>
                      </a:r>
                      <a:r>
                        <a:rPr lang="en-US" sz="1200" u="none" strike="noStrike" dirty="0" err="1">
                          <a:effectLst/>
                        </a:rPr>
                        <a:t>recoilu</a:t>
                      </a:r>
                      <a:r>
                        <a:rPr lang="en-US" sz="1200" u="none" strike="noStrike" dirty="0">
                          <a:effectLst/>
                        </a:rPr>
                        <a:t>&lt;93</a:t>
                      </a:r>
                      <a:br>
                        <a:rPr lang="en-US" sz="1200" u="none" strike="noStrike" dirty="0">
                          <a:effectLst/>
                        </a:rPr>
                      </a:br>
                      <a:r>
                        <a:rPr lang="en-US" sz="1200" u="none" strike="noStrike" dirty="0" smtClean="0">
                          <a:effectLst/>
                        </a:rPr>
                        <a:t>90&lt;</a:t>
                      </a:r>
                      <a:r>
                        <a:rPr lang="en-US" altLang="zh-CN" sz="1200" u="none" strike="noStrike" dirty="0" err="1" smtClean="0">
                          <a:effectLst/>
                        </a:rPr>
                        <a:t>dinm</a:t>
                      </a:r>
                      <a:r>
                        <a:rPr lang="en-US" sz="1200" u="none" strike="noStrike" dirty="0" smtClean="0">
                          <a:effectLst/>
                        </a:rPr>
                        <a:t>&lt;93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</a:rPr>
                        <a:t>85.2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</a:rPr>
                        <a:t>90.6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823.7</a:t>
                      </a:r>
                      <a:endParaRPr lang="en-US" altLang="zh-CN" sz="1200" b="0" i="0" u="none" strike="noStrike" dirty="0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1508.9</a:t>
                      </a:r>
                      <a:endParaRPr lang="en-US" altLang="zh-CN" sz="1200" b="0" i="0" u="none" strike="noStrike" dirty="0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</a:rPr>
                        <a:t>0.0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</a:rPr>
                        <a:t>2508.5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effectLst/>
                        </a:rPr>
                        <a:t>24.4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715" marR="5715" marT="5715" marB="0" anchor="ctr"/>
                </a:tc>
                <a:extLst>
                  <a:ext uri="{0D108BD9-81ED-4DB2-BD59-A6C34878D82A}">
                    <a16:rowId xmlns:a16="http://schemas.microsoft.com/office/drawing/2014/main" val="2405303915"/>
                  </a:ext>
                </a:extLst>
              </a:tr>
            </a:tbl>
          </a:graphicData>
        </a:graphic>
      </p:graphicFrame>
      <p:sp>
        <p:nvSpPr>
          <p:cNvPr id="8" name="文本框 7"/>
          <p:cNvSpPr txBox="1"/>
          <p:nvPr/>
        </p:nvSpPr>
        <p:spPr>
          <a:xfrm>
            <a:off x="100977" y="182327"/>
            <a:ext cx="41592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Cut-Chain:</a:t>
            </a:r>
            <a:endParaRPr lang="zh-CN" altLang="en-US" sz="2800" dirty="0"/>
          </a:p>
        </p:txBody>
      </p:sp>
      <p:grpSp>
        <p:nvGrpSpPr>
          <p:cNvPr id="15" name="组合 14"/>
          <p:cNvGrpSpPr/>
          <p:nvPr/>
        </p:nvGrpSpPr>
        <p:grpSpPr>
          <a:xfrm>
            <a:off x="7077985" y="3456056"/>
            <a:ext cx="1851725" cy="2133476"/>
            <a:chOff x="7077985" y="3025515"/>
            <a:chExt cx="1851725" cy="2133476"/>
          </a:xfrm>
        </p:grpSpPr>
        <p:sp>
          <p:nvSpPr>
            <p:cNvPr id="9" name="矩形 8"/>
            <p:cNvSpPr/>
            <p:nvPr/>
          </p:nvSpPr>
          <p:spPr>
            <a:xfrm>
              <a:off x="7077985" y="3025515"/>
              <a:ext cx="185172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 smtClean="0"/>
                <a:t>ZZ</a:t>
              </a:r>
              <a:r>
                <a:rPr lang="zh-CN" altLang="en-US" dirty="0" smtClean="0"/>
                <a:t>or</a:t>
              </a:r>
              <a:r>
                <a:rPr lang="en-US" altLang="zh-CN" dirty="0" smtClean="0"/>
                <a:t>WW</a:t>
              </a:r>
              <a:r>
                <a:rPr lang="zh-CN" altLang="en-US" dirty="0" smtClean="0"/>
                <a:t>_lmumu</a:t>
              </a:r>
              <a:r>
                <a:rPr lang="en-US" altLang="zh-CN" dirty="0" smtClean="0"/>
                <a:t>:</a:t>
              </a:r>
              <a:endParaRPr lang="zh-CN" altLang="en-US" dirty="0"/>
            </a:p>
          </p:txBody>
        </p:sp>
        <p:sp>
          <p:nvSpPr>
            <p:cNvPr id="10" name="矩形 9"/>
            <p:cNvSpPr/>
            <p:nvPr/>
          </p:nvSpPr>
          <p:spPr>
            <a:xfrm>
              <a:off x="7085249" y="4222875"/>
              <a:ext cx="82586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 err="1" smtClean="0"/>
                <a:t>WW_l</a:t>
              </a:r>
              <a:r>
                <a:rPr lang="en-US" altLang="zh-CN" dirty="0" smtClean="0"/>
                <a:t>:</a:t>
              </a:r>
              <a:endParaRPr lang="zh-CN" altLang="en-US" dirty="0"/>
            </a:p>
          </p:txBody>
        </p:sp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103243" y="4623155"/>
              <a:ext cx="1400175" cy="209550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181850" y="3382418"/>
              <a:ext cx="1333500" cy="228600"/>
            </a:xfrm>
            <a:prstGeom prst="rect">
              <a:avLst/>
            </a:prstGeom>
          </p:spPr>
        </p:pic>
        <p:sp>
          <p:nvSpPr>
            <p:cNvPr id="13" name="矩形 12"/>
            <p:cNvSpPr/>
            <p:nvPr/>
          </p:nvSpPr>
          <p:spPr>
            <a:xfrm>
              <a:off x="7077985" y="3598588"/>
              <a:ext cx="89800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 smtClean="0">
                  <a:solidFill>
                    <a:srgbClr val="000000"/>
                  </a:solidFill>
                  <a:latin typeface="等线" panose="02010600030101010101" pitchFamily="2" charset="-122"/>
                </a:rPr>
                <a:t>1505.9</a:t>
              </a:r>
              <a:r>
                <a:rPr lang="zh-CN" altLang="en-US" dirty="0" smtClean="0"/>
                <a:t> </a:t>
              </a:r>
              <a:endParaRPr lang="zh-CN" altLang="en-US" dirty="0"/>
            </a:p>
          </p:txBody>
        </p:sp>
        <p:sp>
          <p:nvSpPr>
            <p:cNvPr id="14" name="矩形 13"/>
            <p:cNvSpPr/>
            <p:nvPr/>
          </p:nvSpPr>
          <p:spPr>
            <a:xfrm>
              <a:off x="7097571" y="4789659"/>
              <a:ext cx="77617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 smtClean="0">
                  <a:solidFill>
                    <a:srgbClr val="000000"/>
                  </a:solidFill>
                  <a:latin typeface="等线" panose="02010600030101010101" pitchFamily="2" charset="-122"/>
                </a:rPr>
                <a:t>823.7</a:t>
              </a:r>
              <a:r>
                <a:rPr lang="zh-CN" altLang="en-US" dirty="0" smtClean="0"/>
                <a:t> </a:t>
              </a:r>
              <a:endParaRPr lang="zh-CN" altLang="en-US" dirty="0"/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7077985" y="2973058"/>
            <a:ext cx="1490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Main BKG: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3383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zw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zw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13453</TotalTime>
  <Words>2068</Words>
  <Application>Microsoft Office PowerPoint</Application>
  <PresentationFormat>全屏显示(4:3)</PresentationFormat>
  <Paragraphs>649</Paragraphs>
  <Slides>22</Slides>
  <Notes>19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2" baseType="lpstr">
      <vt:lpstr>等线</vt:lpstr>
      <vt:lpstr>等线 Light</vt:lpstr>
      <vt:lpstr>宋体</vt:lpstr>
      <vt:lpstr>Arial</vt:lpstr>
      <vt:lpstr>Calibri</vt:lpstr>
      <vt:lpstr>Calibri Light</vt:lpstr>
      <vt:lpstr>Cambria Math</vt:lpstr>
      <vt:lpstr>czw</vt:lpstr>
      <vt:lpstr>1_czw</vt:lpstr>
      <vt:lpstr>工作表</vt:lpstr>
      <vt:lpstr>Status report on H-&gt;μ-+μ+ at CEPC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重复H-&gt;mumu过程的进展</dc:title>
  <dc:creator>崔震崴</dc:creator>
  <cp:lastModifiedBy>崔震崴</cp:lastModifiedBy>
  <cp:revision>539</cp:revision>
  <dcterms:created xsi:type="dcterms:W3CDTF">2015-10-18T12:54:51Z</dcterms:created>
  <dcterms:modified xsi:type="dcterms:W3CDTF">2016-11-27T16:18:21Z</dcterms:modified>
</cp:coreProperties>
</file>