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3659E-03FD-4368-BED2-99D6B776CE79}" type="datetimeFigureOut">
              <a:rPr lang="zh-CN" altLang="en-US" smtClean="0"/>
              <a:t>2016-11-28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C7FFD-3E3F-41E5-95EB-7F53B8E833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4068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58E9E-418F-43C6-A636-8FD82A7193CA}" type="datetime1">
              <a:rPr lang="zh-CN" altLang="en-US" smtClean="0"/>
              <a:t>2016-11-28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5C8A-6A5A-4DA8-BDB1-2D9FC5F4E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089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3C3A-F7D4-474A-8925-69CCCD2AC2BA}" type="datetime1">
              <a:rPr lang="zh-CN" altLang="en-US" smtClean="0"/>
              <a:t>2016-11-28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5C8A-6A5A-4DA8-BDB1-2D9FC5F4E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509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943E-F69F-4C8E-AF85-35C113F11749}" type="datetime1">
              <a:rPr lang="zh-CN" altLang="en-US" smtClean="0"/>
              <a:t>2016-11-28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5C8A-6A5A-4DA8-BDB1-2D9FC5F4E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544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1384-0DC8-47FC-B380-55B4608CDA6E}" type="datetime1">
              <a:rPr lang="zh-CN" altLang="en-US" smtClean="0"/>
              <a:t>2016-11-28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5C8A-6A5A-4DA8-BDB1-2D9FC5F4E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268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1AD1-5827-4F2C-ADDC-A0C788D6016E}" type="datetime1">
              <a:rPr lang="zh-CN" altLang="en-US" smtClean="0"/>
              <a:t>2016-11-28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5C8A-6A5A-4DA8-BDB1-2D9FC5F4E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706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B197-EB9F-433E-9889-8D2B03C17C49}" type="datetime1">
              <a:rPr lang="zh-CN" altLang="en-US" smtClean="0"/>
              <a:t>2016-11-28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5C8A-6A5A-4DA8-BDB1-2D9FC5F4E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6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FEE1-BE46-4E2E-9384-B7A0AEFB89B2}" type="datetime1">
              <a:rPr lang="zh-CN" altLang="en-US" smtClean="0"/>
              <a:t>2016-11-28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5C8A-6A5A-4DA8-BDB1-2D9FC5F4E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857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5DD0-2D3E-42B2-8DF4-7364A1BEE5E6}" type="datetime1">
              <a:rPr lang="zh-CN" altLang="en-US" smtClean="0"/>
              <a:t>2016-11-28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5C8A-6A5A-4DA8-BDB1-2D9FC5F4E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231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4709-07E7-41F8-B7ED-201A0DC528E1}" type="datetime1">
              <a:rPr lang="zh-CN" altLang="en-US" smtClean="0"/>
              <a:t>2016-11-28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5C8A-6A5A-4DA8-BDB1-2D9FC5F4E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579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6846-6E34-4885-97FB-1E8A2E0754D1}" type="datetime1">
              <a:rPr lang="zh-CN" altLang="en-US" smtClean="0"/>
              <a:t>2016-11-28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5C8A-6A5A-4DA8-BDB1-2D9FC5F4E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638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A3C4-F22A-4741-B526-2DE442D95912}" type="datetime1">
              <a:rPr lang="zh-CN" altLang="en-US" smtClean="0"/>
              <a:t>2016-11-28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5C8A-6A5A-4DA8-BDB1-2D9FC5F4E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931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F37BE-7615-4831-8541-33D0A0169D96}" type="datetime1">
              <a:rPr lang="zh-CN" altLang="en-US" smtClean="0"/>
              <a:t>2016-11-28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95C8A-6A5A-4DA8-BDB1-2D9FC5F4E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865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EW precision measurement at Z pole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Zhijun</a:t>
            </a:r>
            <a:r>
              <a:rPr lang="en-US" altLang="zh-CN" dirty="0" smtClean="0"/>
              <a:t> Liang</a:t>
            </a:r>
          </a:p>
          <a:p>
            <a:r>
              <a:rPr lang="en-US" altLang="zh-CN" dirty="0" smtClean="0"/>
              <a:t>IHEP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5C8A-6A5A-4DA8-BDB1-2D9FC5F4E5F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0775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4963" y="-24340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 Z pole physics in pre-CDR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7271" y="476672"/>
            <a:ext cx="8229600" cy="4525963"/>
          </a:xfrm>
        </p:spPr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Some study on expected precision based on extrapolation from LEP results.</a:t>
            </a:r>
          </a:p>
          <a:p>
            <a:r>
              <a:rPr lang="en-US" altLang="zh-CN" dirty="0" smtClean="0"/>
              <a:t>No full simulation study yet</a:t>
            </a:r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43" y="3334300"/>
            <a:ext cx="8025020" cy="3119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5C8A-6A5A-4DA8-BDB1-2D9FC5F4E5F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8819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Z pole physics: </a:t>
            </a:r>
            <a:r>
              <a:rPr lang="en-US" altLang="zh-CN" dirty="0" smtClean="0"/>
              <a:t>Plan for CDR 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Study Physics Requirement for </a:t>
            </a:r>
            <a:r>
              <a:rPr lang="en-US" altLang="zh-CN" dirty="0" smtClean="0">
                <a:solidFill>
                  <a:srgbClr val="FF0000"/>
                </a:solidFill>
              </a:rPr>
              <a:t>accelerator </a:t>
            </a: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Z mass</a:t>
            </a: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Weak mixing angle </a:t>
            </a: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W mass</a:t>
            </a:r>
          </a:p>
          <a:p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/>
              <a:t>Requirement for detector </a:t>
            </a: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Z-&gt;bb branching ratio (</a:t>
            </a:r>
            <a:r>
              <a:rPr lang="en-US" altLang="zh-CN" dirty="0" err="1" smtClean="0">
                <a:solidFill>
                  <a:srgbClr val="0070C0"/>
                </a:solidFill>
              </a:rPr>
              <a:t>R_b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Z-&gt;cc branching ratio (</a:t>
            </a:r>
            <a:r>
              <a:rPr lang="en-US" altLang="zh-CN" dirty="0" err="1" smtClean="0">
                <a:solidFill>
                  <a:srgbClr val="0070C0"/>
                </a:solidFill>
              </a:rPr>
              <a:t>R_c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endParaRPr lang="zh-CN" altLang="en-US" dirty="0" smtClean="0">
              <a:solidFill>
                <a:srgbClr val="0070C0"/>
              </a:solidFill>
            </a:endParaRPr>
          </a:p>
          <a:p>
            <a:pPr lvl="1"/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5C8A-6A5A-4DA8-BDB1-2D9FC5F4E5F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9517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5192" y="-24340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Plan for Weak mixing angle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9024" y="692696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More details in </a:t>
            </a:r>
            <a:r>
              <a:rPr lang="en-US" altLang="zh-CN" dirty="0" err="1" smtClean="0"/>
              <a:t>Mengran’s</a:t>
            </a:r>
            <a:r>
              <a:rPr lang="en-US" altLang="zh-CN" dirty="0" smtClean="0"/>
              <a:t> talk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04144" y="4847456"/>
            <a:ext cx="223224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Truth  distribution</a:t>
            </a:r>
          </a:p>
          <a:p>
            <a:pPr algn="ctr"/>
            <a:r>
              <a:rPr lang="en-US" altLang="zh-CN" sz="2800" dirty="0" smtClean="0"/>
              <a:t>From Z fitter </a:t>
            </a:r>
            <a:endParaRPr lang="zh-CN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3059832" y="5113736"/>
            <a:ext cx="2494564" cy="113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/>
              <a:t>unFolding</a:t>
            </a:r>
            <a:r>
              <a:rPr lang="en-US" altLang="zh-CN" sz="2400" dirty="0" smtClean="0"/>
              <a:t> matrix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6444208" y="5122292"/>
            <a:ext cx="1872208" cy="127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/>
              <a:t>Reco</a:t>
            </a:r>
            <a:r>
              <a:rPr lang="en-US" altLang="zh-CN" sz="2400" dirty="0" smtClean="0"/>
              <a:t> level distribution </a:t>
            </a:r>
            <a:endParaRPr lang="zh-CN" altLang="en-US" sz="2400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5C8A-6A5A-4DA8-BDB1-2D9FC5F4E5FB}" type="slidenum">
              <a:rPr lang="zh-CN" altLang="en-US" smtClean="0"/>
              <a:t>4</a:t>
            </a:fld>
            <a:endParaRPr lang="zh-CN" altLang="en-US"/>
          </a:p>
        </p:txBody>
      </p:sp>
      <p:cxnSp>
        <p:nvCxnSpPr>
          <p:cNvPr id="9" name="直接箭头连接符 8"/>
          <p:cNvCxnSpPr/>
          <p:nvPr/>
        </p:nvCxnSpPr>
        <p:spPr>
          <a:xfrm>
            <a:off x="2627784" y="550638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5796136" y="550638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832834"/>
            <a:ext cx="3444666" cy="3199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4" y="2156764"/>
            <a:ext cx="3549299" cy="255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7843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Physics Requirement for accelerator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548680"/>
            <a:ext cx="8928992" cy="4525963"/>
          </a:xfrm>
        </p:spPr>
        <p:txBody>
          <a:bodyPr/>
          <a:lstStyle/>
          <a:p>
            <a:r>
              <a:rPr lang="en-US" altLang="zh-CN" dirty="0" smtClean="0"/>
              <a:t>Expected Beam momentum scale uncertainty</a:t>
            </a: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CEPC pre-CDR : 500keV (</a:t>
            </a:r>
            <a:r>
              <a:rPr lang="en-US" altLang="zh-CN" dirty="0" smtClean="0">
                <a:solidFill>
                  <a:srgbClr val="FF0000"/>
                </a:solidFill>
              </a:rPr>
              <a:t>10</a:t>
            </a:r>
            <a:r>
              <a:rPr lang="en-US" altLang="zh-CN" baseline="30000" dirty="0" smtClean="0">
                <a:solidFill>
                  <a:srgbClr val="FF0000"/>
                </a:solidFill>
              </a:rPr>
              <a:t>10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Z)</a:t>
            </a: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FCC-</a:t>
            </a:r>
            <a:r>
              <a:rPr lang="en-US" altLang="zh-CN" dirty="0" err="1" smtClean="0">
                <a:solidFill>
                  <a:srgbClr val="0070C0"/>
                </a:solidFill>
              </a:rPr>
              <a:t>ee</a:t>
            </a:r>
            <a:r>
              <a:rPr lang="en-US" altLang="zh-CN" dirty="0" smtClean="0">
                <a:solidFill>
                  <a:srgbClr val="0070C0"/>
                </a:solidFill>
              </a:rPr>
              <a:t> : 100keV  (</a:t>
            </a:r>
            <a:r>
              <a:rPr lang="en-US" altLang="zh-CN" dirty="0" smtClean="0">
                <a:solidFill>
                  <a:srgbClr val="FF0000"/>
                </a:solidFill>
              </a:rPr>
              <a:t>10</a:t>
            </a:r>
            <a:r>
              <a:rPr lang="en-US" altLang="zh-CN" baseline="30000" dirty="0" smtClean="0">
                <a:solidFill>
                  <a:srgbClr val="FF0000"/>
                </a:solidFill>
              </a:rPr>
              <a:t>13</a:t>
            </a:r>
            <a:r>
              <a:rPr lang="en-US" altLang="zh-CN" dirty="0" smtClean="0">
                <a:solidFill>
                  <a:srgbClr val="0070C0"/>
                </a:solidFill>
              </a:rPr>
              <a:t> Z)</a:t>
            </a:r>
            <a:endParaRPr lang="en-US" altLang="zh-CN" dirty="0" smtClean="0"/>
          </a:p>
          <a:p>
            <a:r>
              <a:rPr lang="en-US" altLang="zh-CN" dirty="0" smtClean="0"/>
              <a:t>Requested by FCC-</a:t>
            </a:r>
            <a:r>
              <a:rPr lang="en-US" altLang="zh-CN" dirty="0" err="1" smtClean="0"/>
              <a:t>ee</a:t>
            </a:r>
            <a:r>
              <a:rPr lang="en-US" altLang="zh-CN" dirty="0" smtClean="0"/>
              <a:t> experts to do more study</a:t>
            </a:r>
          </a:p>
          <a:p>
            <a:r>
              <a:rPr lang="en-US" altLang="zh-CN" dirty="0" smtClean="0"/>
              <a:t>Propagate beam momentum scale uncertainty to all EW measurement.</a:t>
            </a:r>
          </a:p>
          <a:p>
            <a:r>
              <a:rPr lang="en-US" altLang="zh-CN" dirty="0" smtClean="0"/>
              <a:t>Give a clear physics requirement to </a:t>
            </a:r>
            <a:r>
              <a:rPr lang="en-US" altLang="zh-CN" dirty="0" smtClean="0"/>
              <a:t>accelerator</a:t>
            </a: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5C8A-6A5A-4DA8-BDB1-2D9FC5F4E5FB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4293096"/>
            <a:ext cx="6482731" cy="2302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3634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W Mass measurement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548680"/>
            <a:ext cx="9217024" cy="4525963"/>
          </a:xfrm>
        </p:spPr>
        <p:txBody>
          <a:bodyPr/>
          <a:lstStyle/>
          <a:p>
            <a:r>
              <a:rPr lang="en-US" altLang="zh-CN" sz="2200" dirty="0" smtClean="0"/>
              <a:t>Two methods for W mass measurement</a:t>
            </a:r>
          </a:p>
          <a:p>
            <a:pPr lvl="1"/>
            <a:r>
              <a:rPr lang="en-US" altLang="zh-CN" sz="2200" dirty="0" smtClean="0">
                <a:solidFill>
                  <a:srgbClr val="FF0000"/>
                </a:solidFill>
              </a:rPr>
              <a:t>WW threshold scan </a:t>
            </a:r>
            <a:r>
              <a:rPr lang="en-US" altLang="zh-CN" sz="2200" dirty="0" smtClean="0">
                <a:solidFill>
                  <a:srgbClr val="0070C0"/>
                </a:solidFill>
              </a:rPr>
              <a:t>(beam momentum uncertainty)</a:t>
            </a:r>
          </a:p>
          <a:p>
            <a:pPr lvl="2"/>
            <a:r>
              <a:rPr lang="en-US" altLang="zh-CN" sz="1800" dirty="0" smtClean="0">
                <a:solidFill>
                  <a:srgbClr val="0070C0"/>
                </a:solidFill>
              </a:rPr>
              <a:t>Requested by FCC/ILC experts at ICHEP2016 </a:t>
            </a:r>
          </a:p>
          <a:p>
            <a:pPr lvl="1"/>
            <a:r>
              <a:rPr lang="en-US" altLang="zh-CN" sz="2200" dirty="0" smtClean="0">
                <a:solidFill>
                  <a:srgbClr val="FF0000"/>
                </a:solidFill>
              </a:rPr>
              <a:t>Direct measurement in ZH runs in WW-&gt;</a:t>
            </a:r>
            <a:r>
              <a:rPr lang="en-US" altLang="zh-CN" sz="2200" dirty="0" err="1" smtClean="0">
                <a:solidFill>
                  <a:srgbClr val="FF0000"/>
                </a:solidFill>
              </a:rPr>
              <a:t>lvjj</a:t>
            </a:r>
            <a:r>
              <a:rPr lang="en-US" altLang="zh-CN" sz="2200" dirty="0" smtClean="0">
                <a:solidFill>
                  <a:srgbClr val="FF0000"/>
                </a:solidFill>
              </a:rPr>
              <a:t> events</a:t>
            </a:r>
          </a:p>
          <a:p>
            <a:pPr lvl="2"/>
            <a:r>
              <a:rPr lang="en-US" altLang="zh-CN" sz="2200" dirty="0" smtClean="0">
                <a:solidFill>
                  <a:srgbClr val="0070C0"/>
                </a:solidFill>
              </a:rPr>
              <a:t>Jet energy scale/resolution  uncertainty </a:t>
            </a:r>
          </a:p>
          <a:p>
            <a:pPr lvl="2"/>
            <a:r>
              <a:rPr lang="en-US" altLang="zh-CN" sz="2200" dirty="0" smtClean="0">
                <a:solidFill>
                  <a:srgbClr val="0070C0"/>
                </a:solidFill>
              </a:rPr>
              <a:t>beam momentum uncertainty</a:t>
            </a:r>
            <a:endParaRPr lang="en-US" altLang="zh-CN" sz="2200" dirty="0" smtClean="0">
              <a:solidFill>
                <a:srgbClr val="0070C0"/>
              </a:solidFill>
            </a:endParaRPr>
          </a:p>
          <a:p>
            <a:pPr lvl="2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5C8A-6A5A-4DA8-BDB1-2D9FC5F4E5FB}" type="slidenum">
              <a:rPr lang="zh-CN" altLang="en-US" smtClean="0"/>
              <a:t>6</a:t>
            </a:fld>
            <a:endParaRPr lang="zh-CN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056738"/>
            <a:ext cx="3888432" cy="3621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6992449" y="4245233"/>
            <a:ext cx="20617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</a:rPr>
              <a:t>Fullsim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>
                <a:solidFill>
                  <a:srgbClr val="FF0000"/>
                </a:solidFill>
              </a:rPr>
              <a:t>WW-&gt;</a:t>
            </a:r>
            <a:r>
              <a:rPr lang="en-US" altLang="zh-CN" dirty="0" err="1" smtClean="0">
                <a:solidFill>
                  <a:srgbClr val="FF0000"/>
                </a:solidFill>
              </a:rPr>
              <a:t>lvjj</a:t>
            </a:r>
            <a:r>
              <a:rPr lang="en-US" altLang="zh-CN" dirty="0" smtClean="0">
                <a:solidFill>
                  <a:srgbClr val="FF0000"/>
                </a:solidFill>
              </a:rPr>
              <a:t> in</a:t>
            </a:r>
            <a:r>
              <a:rPr lang="en-US" altLang="zh-CN" dirty="0" smtClean="0">
                <a:solidFill>
                  <a:srgbClr val="FF0000"/>
                </a:solidFill>
              </a:rPr>
              <a:t> ZH run  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By </a:t>
            </a:r>
            <a:r>
              <a:rPr lang="en-US" altLang="zh-CN" dirty="0" err="1" smtClean="0">
                <a:solidFill>
                  <a:srgbClr val="FF0000"/>
                </a:solidFill>
              </a:rPr>
              <a:t>Manqi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91" y="3356992"/>
            <a:ext cx="3609916" cy="3491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862238" y="3067026"/>
            <a:ext cx="278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WW threshold scan </a:t>
            </a:r>
            <a:r>
              <a:rPr lang="en-US" altLang="zh-CN" dirty="0" smtClean="0">
                <a:solidFill>
                  <a:srgbClr val="FF0000"/>
                </a:solidFill>
              </a:rPr>
              <a:t>by </a:t>
            </a:r>
            <a:r>
              <a:rPr lang="en-US" altLang="zh-CN" dirty="0" smtClean="0">
                <a:solidFill>
                  <a:srgbClr val="FF0000"/>
                </a:solidFill>
              </a:rPr>
              <a:t>LEP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4911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99392"/>
            <a:ext cx="8733656" cy="1143000"/>
          </a:xfrm>
        </p:spPr>
        <p:txBody>
          <a:bodyPr>
            <a:noAutofit/>
          </a:bodyPr>
          <a:lstStyle/>
          <a:p>
            <a:r>
              <a:rPr lang="en-US" altLang="zh-CN" sz="3600" dirty="0" smtClean="0"/>
              <a:t>Candidate of branch mark channel at Z pole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016" y="836712"/>
            <a:ext cx="9941768" cy="5688631"/>
          </a:xfrm>
        </p:spPr>
        <p:txBody>
          <a:bodyPr>
            <a:normAutofit fontScale="55000" lnSpcReduction="20000"/>
          </a:bodyPr>
          <a:lstStyle/>
          <a:p>
            <a:r>
              <a:rPr lang="en-US" altLang="zh-CN" sz="5100" dirty="0" smtClean="0"/>
              <a:t>Requirement on CEPC beam momentum uncertainty </a:t>
            </a:r>
          </a:p>
          <a:p>
            <a:pPr lvl="1"/>
            <a:r>
              <a:rPr lang="en-US" altLang="zh-CN" sz="5100" dirty="0" smtClean="0">
                <a:solidFill>
                  <a:srgbClr val="0070C0"/>
                </a:solidFill>
              </a:rPr>
              <a:t> Weak mixing angle and Z mass , semi-</a:t>
            </a:r>
            <a:r>
              <a:rPr lang="en-US" altLang="zh-CN" sz="5100" dirty="0" err="1" smtClean="0">
                <a:solidFill>
                  <a:srgbClr val="0070C0"/>
                </a:solidFill>
              </a:rPr>
              <a:t>fullsim</a:t>
            </a:r>
            <a:endParaRPr lang="en-US" altLang="zh-CN" sz="5100" dirty="0" smtClean="0">
              <a:solidFill>
                <a:srgbClr val="0070C0"/>
              </a:solidFill>
            </a:endParaRPr>
          </a:p>
          <a:p>
            <a:pPr lvl="1"/>
            <a:r>
              <a:rPr lang="en-US" altLang="zh-CN" sz="5100" dirty="0" smtClean="0">
                <a:solidFill>
                  <a:srgbClr val="0070C0"/>
                </a:solidFill>
              </a:rPr>
              <a:t>W Mass (threshold scan), Z fitter level study </a:t>
            </a:r>
          </a:p>
          <a:p>
            <a:r>
              <a:rPr lang="en-US" altLang="zh-CN" sz="5100" dirty="0" smtClean="0"/>
              <a:t>Requirement on TPC detector occupancy (track efficiency)</a:t>
            </a:r>
          </a:p>
          <a:p>
            <a:pPr lvl="1"/>
            <a:r>
              <a:rPr lang="en-US" altLang="zh-CN" sz="5100" dirty="0" smtClean="0">
                <a:solidFill>
                  <a:srgbClr val="0070C0"/>
                </a:solidFill>
              </a:rPr>
              <a:t> Weak mixing angle </a:t>
            </a:r>
            <a:endParaRPr lang="en-US" altLang="zh-CN" sz="5100" dirty="0" smtClean="0"/>
          </a:p>
          <a:p>
            <a:r>
              <a:rPr lang="en-US" altLang="zh-CN" sz="5100" dirty="0" smtClean="0"/>
              <a:t>Requirement on pixel detector optimization </a:t>
            </a:r>
          </a:p>
          <a:p>
            <a:pPr marL="0" indent="0">
              <a:buNone/>
            </a:pPr>
            <a:r>
              <a:rPr lang="en-US" altLang="zh-CN" sz="5100" dirty="0"/>
              <a:t> </a:t>
            </a:r>
            <a:r>
              <a:rPr lang="en-US" altLang="zh-CN" sz="5100" dirty="0" smtClean="0"/>
              <a:t>  (</a:t>
            </a:r>
            <a:r>
              <a:rPr lang="en-US" altLang="zh-CN" sz="5100" dirty="0" smtClean="0">
                <a:solidFill>
                  <a:srgbClr val="0070C0"/>
                </a:solidFill>
              </a:rPr>
              <a:t>impact parameter</a:t>
            </a:r>
            <a:r>
              <a:rPr lang="en-US" altLang="zh-CN" sz="5100" dirty="0" smtClean="0"/>
              <a:t>)</a:t>
            </a:r>
          </a:p>
          <a:p>
            <a:pPr lvl="1"/>
            <a:r>
              <a:rPr lang="en-US" altLang="zh-CN" sz="5100" dirty="0" smtClean="0">
                <a:solidFill>
                  <a:srgbClr val="FF0000"/>
                </a:solidFill>
              </a:rPr>
              <a:t>Z-&gt;bb branching ratio (</a:t>
            </a:r>
            <a:r>
              <a:rPr lang="en-US" altLang="zh-CN" sz="5100" dirty="0" err="1" smtClean="0">
                <a:solidFill>
                  <a:srgbClr val="FF0000"/>
                </a:solidFill>
              </a:rPr>
              <a:t>R_b</a:t>
            </a:r>
            <a:r>
              <a:rPr lang="en-US" altLang="zh-CN" sz="5100" dirty="0" smtClean="0">
                <a:solidFill>
                  <a:srgbClr val="FF0000"/>
                </a:solidFill>
              </a:rPr>
              <a:t>) ,need </a:t>
            </a:r>
            <a:r>
              <a:rPr lang="en-US" altLang="zh-CN" sz="5100" dirty="0" err="1" smtClean="0">
                <a:solidFill>
                  <a:srgbClr val="FF0000"/>
                </a:solidFill>
              </a:rPr>
              <a:t>fullsim</a:t>
            </a:r>
            <a:endParaRPr lang="en-US" altLang="zh-CN" sz="5100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sz="5100" dirty="0" smtClean="0">
                <a:solidFill>
                  <a:srgbClr val="FF0000"/>
                </a:solidFill>
              </a:rPr>
              <a:t>Z-&gt;cc branching ratio (</a:t>
            </a:r>
            <a:r>
              <a:rPr lang="en-US" altLang="zh-CN" sz="5100" dirty="0" err="1" smtClean="0">
                <a:solidFill>
                  <a:srgbClr val="FF0000"/>
                </a:solidFill>
              </a:rPr>
              <a:t>R_c</a:t>
            </a:r>
            <a:r>
              <a:rPr lang="en-US" altLang="zh-CN" sz="5100" dirty="0" smtClean="0">
                <a:solidFill>
                  <a:srgbClr val="FF0000"/>
                </a:solidFill>
              </a:rPr>
              <a:t>)</a:t>
            </a:r>
            <a:endParaRPr lang="en-US" altLang="zh-CN" sz="5100" dirty="0" smtClean="0">
              <a:solidFill>
                <a:srgbClr val="FF0000"/>
              </a:solidFill>
            </a:endParaRPr>
          </a:p>
          <a:p>
            <a:r>
              <a:rPr lang="en-US" altLang="zh-CN" sz="5100" dirty="0" smtClean="0"/>
              <a:t>Requirement on calorimeter (</a:t>
            </a:r>
            <a:r>
              <a:rPr lang="en-US" altLang="zh-CN" sz="5100" dirty="0" smtClean="0">
                <a:solidFill>
                  <a:srgbClr val="0070C0"/>
                </a:solidFill>
              </a:rPr>
              <a:t>Jet energy scale/resolution </a:t>
            </a:r>
            <a:r>
              <a:rPr lang="en-US" altLang="zh-CN" sz="5100" dirty="0" smtClean="0"/>
              <a:t>)</a:t>
            </a:r>
          </a:p>
          <a:p>
            <a:pPr lvl="1"/>
            <a:r>
              <a:rPr lang="en-US" altLang="zh-CN" sz="5100" dirty="0" smtClean="0">
                <a:solidFill>
                  <a:srgbClr val="FF0000"/>
                </a:solidFill>
              </a:rPr>
              <a:t>W mass (direct method) , </a:t>
            </a:r>
            <a:r>
              <a:rPr lang="en-US" altLang="zh-CN" sz="5100" dirty="0" err="1" smtClean="0">
                <a:solidFill>
                  <a:srgbClr val="FF0000"/>
                </a:solidFill>
              </a:rPr>
              <a:t>fullsim</a:t>
            </a:r>
            <a:endParaRPr lang="en-US" altLang="zh-CN" sz="5100" dirty="0" smtClean="0"/>
          </a:p>
          <a:p>
            <a:r>
              <a:rPr lang="en-US" altLang="zh-CN" sz="5100" dirty="0" smtClean="0"/>
              <a:t>Requirement on calorimeter (</a:t>
            </a:r>
            <a:r>
              <a:rPr lang="en-US" altLang="zh-CN" sz="5100" dirty="0" smtClean="0">
                <a:solidFill>
                  <a:srgbClr val="0070C0"/>
                </a:solidFill>
              </a:rPr>
              <a:t>granularity, </a:t>
            </a:r>
            <a:r>
              <a:rPr lang="en-US" altLang="zh-CN" sz="5100" dirty="0" err="1" smtClean="0">
                <a:solidFill>
                  <a:srgbClr val="0070C0"/>
                </a:solidFill>
              </a:rPr>
              <a:t>tauID</a:t>
            </a:r>
            <a:r>
              <a:rPr lang="en-US" altLang="zh-CN" sz="5100" dirty="0" smtClean="0">
                <a:solidFill>
                  <a:srgbClr val="0070C0"/>
                </a:solidFill>
              </a:rPr>
              <a:t> </a:t>
            </a:r>
            <a:r>
              <a:rPr lang="en-US" altLang="zh-CN" sz="5100" dirty="0" smtClean="0"/>
              <a:t>)</a:t>
            </a:r>
          </a:p>
          <a:p>
            <a:pPr lvl="1"/>
            <a:r>
              <a:rPr lang="en-US" altLang="zh-CN" sz="5100" dirty="0" smtClean="0">
                <a:solidFill>
                  <a:srgbClr val="FF0000"/>
                </a:solidFill>
              </a:rPr>
              <a:t>Z-&gt; </a:t>
            </a:r>
            <a:r>
              <a:rPr lang="en-US" altLang="zh-CN" sz="5100" dirty="0" err="1" smtClean="0">
                <a:solidFill>
                  <a:srgbClr val="FF0000"/>
                </a:solidFill>
              </a:rPr>
              <a:t>tautau</a:t>
            </a:r>
            <a:r>
              <a:rPr lang="en-US" altLang="zh-CN" sz="5100" dirty="0" smtClean="0">
                <a:solidFill>
                  <a:srgbClr val="FF0000"/>
                </a:solidFill>
              </a:rPr>
              <a:t> branching ratio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5C8A-6A5A-4DA8-BDB1-2D9FC5F4E5F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2025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Lots of work  for Z pole physics CDR study.</a:t>
            </a:r>
          </a:p>
          <a:p>
            <a:r>
              <a:rPr lang="en-US" altLang="zh-CN" dirty="0" smtClean="0"/>
              <a:t>Aim for publication of CEPC Z pole physics prospect in one year. </a:t>
            </a:r>
          </a:p>
          <a:p>
            <a:r>
              <a:rPr lang="en-US" altLang="zh-CN" dirty="0" smtClean="0"/>
              <a:t>Lots of room for contribution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We need your contribution !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5C8A-6A5A-4DA8-BDB1-2D9FC5F4E5F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0749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340</Words>
  <Application>Microsoft Office PowerPoint</Application>
  <PresentationFormat>全屏显示(4:3)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主题​​</vt:lpstr>
      <vt:lpstr>EW precision measurement at Z pole</vt:lpstr>
      <vt:lpstr> Z pole physics in pre-CDR  </vt:lpstr>
      <vt:lpstr> Z pole physics: Plan for CDR   </vt:lpstr>
      <vt:lpstr>Plan for Weak mixing angle</vt:lpstr>
      <vt:lpstr>Physics Requirement for accelerator</vt:lpstr>
      <vt:lpstr>W Mass measurement</vt:lpstr>
      <vt:lpstr>Candidate of branch mark channel at Z pole</vt:lpstr>
      <vt:lpstr>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EWW precision measurement at Z pole</dc:title>
  <dc:creator>[梁志均]</dc:creator>
  <cp:lastModifiedBy>[梁志均]</cp:lastModifiedBy>
  <cp:revision>23</cp:revision>
  <dcterms:created xsi:type="dcterms:W3CDTF">2016-11-28T00:43:55Z</dcterms:created>
  <dcterms:modified xsi:type="dcterms:W3CDTF">2016-11-28T02:24:47Z</dcterms:modified>
</cp:coreProperties>
</file>