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7" r:id="rId4"/>
    <p:sldId id="259" r:id="rId5"/>
    <p:sldId id="270" r:id="rId6"/>
    <p:sldId id="264" r:id="rId7"/>
    <p:sldId id="263" r:id="rId8"/>
    <p:sldId id="261" r:id="rId9"/>
    <p:sldId id="266" r:id="rId10"/>
    <p:sldId id="268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 autoAdjust="0"/>
    <p:restoredTop sz="94602" autoAdjust="0"/>
  </p:normalViewPr>
  <p:slideViewPr>
    <p:cSldViewPr>
      <p:cViewPr>
        <p:scale>
          <a:sx n="100" d="100"/>
          <a:sy n="100" d="100"/>
        </p:scale>
        <p:origin x="-952" y="-6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42ED6-95FF-4D52-AF3A-7BB0204AEE40}" type="datetimeFigureOut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CF91C-299A-41C2-A814-C1A451CF48E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8723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EE232-6BA4-4E19-AD23-74E4A8123EF4}" type="datetimeFigureOut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F21A1-5744-4BDA-9324-7A164BD4C6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5297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F21A1-5744-4BDA-9324-7A164BD4C6F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7FE3-3A61-4160-9433-CC7A2FE4AAB2}" type="datetime1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4D89-D284-4B57-9FC6-5EAA2DC7B69F}" type="datetime1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0FD2-E8AA-40F3-AD02-612219712A4B}" type="datetime1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424-A658-4D2A-A1D8-13BEBD78202F}" type="datetime1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B2E0-1EA2-46E0-B03F-9D633E413600}" type="datetime1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8E7B-4EE5-4786-B51B-2228AD4961F5}" type="datetime1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6C1C-A22C-4D54-BFAF-ED3F54F04D2C}" type="datetime1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429B-4ACB-4A92-880D-8CCC7C999C91}" type="datetime1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4601-539F-498A-9101-1E2B4C7F73B6}" type="datetime1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BD81-8D13-49C4-BAE4-0EE645E07A50}" type="datetime1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5F3C-7330-4AF9-AB8A-73B2A5863E67}" type="datetime1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6BDF6-39C4-44AE-979C-D70238C5C900}" type="datetime1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ourceforge.net/projects/genfit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Silicon Tracking with GENFIT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Zhang Yao</a:t>
            </a:r>
          </a:p>
          <a:p>
            <a:r>
              <a:rPr lang="en-US" altLang="zh-CN" dirty="0" smtClean="0"/>
              <a:t>29 August 2016</a:t>
            </a:r>
          </a:p>
          <a:p>
            <a:r>
              <a:rPr lang="en-US" altLang="zh-CN" dirty="0" smtClean="0"/>
              <a:t>CEPC Physics Software Meeting</a:t>
            </a:r>
            <a:endParaRPr lang="en-US" altLang="zh-C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and Outlook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2800" dirty="0" smtClean="0"/>
              <a:t>A generic track fitting toolkit---GENFIT is preliminary implemented for SID fitting</a:t>
            </a:r>
          </a:p>
          <a:p>
            <a:pPr lvl="1"/>
            <a:r>
              <a:rPr lang="en-US" altLang="zh-CN" sz="2400" dirty="0" smtClean="0"/>
              <a:t>Resolution and tail events should be checked</a:t>
            </a:r>
          </a:p>
          <a:p>
            <a:r>
              <a:rPr lang="en-US" altLang="zh-CN" sz="2800" dirty="0" smtClean="0"/>
              <a:t>More work on integration in Marlin framework</a:t>
            </a:r>
          </a:p>
          <a:p>
            <a:pPr lvl="1"/>
            <a:r>
              <a:rPr lang="en-US" altLang="zh-CN" sz="2400" dirty="0" smtClean="0"/>
              <a:t>Geometry interface</a:t>
            </a:r>
          </a:p>
          <a:p>
            <a:pPr lvl="1"/>
            <a:r>
              <a:rPr lang="en-US" altLang="zh-CN" sz="2400" dirty="0" smtClean="0"/>
              <a:t>Measurement on detector plane </a:t>
            </a:r>
          </a:p>
          <a:p>
            <a:pPr lvl="1"/>
            <a:r>
              <a:rPr lang="en-US" altLang="zh-CN" sz="2400" dirty="0" smtClean="0"/>
              <a:t>Using track finding results</a:t>
            </a:r>
          </a:p>
          <a:p>
            <a:pPr lvl="1"/>
            <a:r>
              <a:rPr lang="en-US" altLang="zh-CN" sz="2400" dirty="0" smtClean="0"/>
              <a:t>Track IO</a:t>
            </a:r>
          </a:p>
          <a:p>
            <a:r>
              <a:rPr lang="en-US" altLang="zh-CN" dirty="0" smtClean="0"/>
              <a:t>Track finding proposal</a:t>
            </a:r>
          </a:p>
          <a:p>
            <a:pPr lvl="1"/>
            <a:r>
              <a:rPr lang="en-US" altLang="zh-CN" sz="2400" dirty="0" smtClean="0"/>
              <a:t>Hough finding or combinational </a:t>
            </a:r>
            <a:r>
              <a:rPr lang="en-US" altLang="zh-CN" sz="2400" dirty="0" err="1" smtClean="0"/>
              <a:t>Kalman</a:t>
            </a:r>
            <a:r>
              <a:rPr lang="en-US" altLang="zh-CN" sz="2400" dirty="0" smtClean="0"/>
              <a:t> filtering</a:t>
            </a:r>
          </a:p>
          <a:p>
            <a:pPr lvl="1"/>
            <a:r>
              <a:rPr lang="en-US" altLang="zh-CN" sz="2400" dirty="0" smtClean="0"/>
              <a:t>Neural Network or Machine learning</a:t>
            </a:r>
            <a:endParaRPr lang="zh-CN" altLang="en-US" sz="2400" dirty="0" smtClean="0"/>
          </a:p>
          <a:p>
            <a:pPr lvl="1"/>
            <a:endParaRPr lang="en-US" altLang="zh-CN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A0D2-BC9B-4927-BFE3-83AFDEB89BBC}" type="datetime1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 of tracking study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Optimization of SID and future application</a:t>
            </a:r>
          </a:p>
          <a:p>
            <a:endParaRPr lang="en-US" altLang="zh-CN" sz="900" dirty="0" smtClean="0"/>
          </a:p>
          <a:p>
            <a:r>
              <a:rPr lang="en-US" altLang="zh-CN" sz="2400" dirty="0" smtClean="0"/>
              <a:t>Requirements</a:t>
            </a:r>
          </a:p>
          <a:p>
            <a:pPr lvl="1"/>
            <a:r>
              <a:rPr lang="en-US" altLang="zh-CN" sz="2000" dirty="0" smtClean="0"/>
              <a:t>Robust </a:t>
            </a:r>
            <a:r>
              <a:rPr lang="en-US" altLang="zh-CN" sz="1800" dirty="0" smtClean="0"/>
              <a:t>: can give reliable efficiency and resolution</a:t>
            </a:r>
          </a:p>
          <a:p>
            <a:pPr lvl="1"/>
            <a:r>
              <a:rPr lang="en-US" altLang="zh-CN" sz="2000" dirty="0" smtClean="0"/>
              <a:t>Flexible</a:t>
            </a:r>
            <a:r>
              <a:rPr lang="en-US" altLang="zh-CN" sz="1800" dirty="0" smtClean="0"/>
              <a:t> : adapt to different detector design</a:t>
            </a:r>
          </a:p>
          <a:p>
            <a:pPr lvl="1"/>
            <a:r>
              <a:rPr lang="en-US" altLang="zh-CN" sz="2000" dirty="0" smtClean="0"/>
              <a:t>independent </a:t>
            </a:r>
            <a:r>
              <a:rPr lang="en-US" altLang="zh-CN" sz="1800" dirty="0" smtClean="0"/>
              <a:t>: insensitive to the constantly changed geometry and data format</a:t>
            </a:r>
          </a:p>
          <a:p>
            <a:pPr lvl="1"/>
            <a:r>
              <a:rPr lang="en-US" altLang="zh-CN" sz="1800" dirty="0" smtClean="0"/>
              <a:t>Easy to debug and validation </a:t>
            </a:r>
          </a:p>
          <a:p>
            <a:endParaRPr lang="en-US" altLang="zh-CN" sz="9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/>
              <a:t>Status</a:t>
            </a:r>
          </a:p>
          <a:p>
            <a:pPr marL="742950" lvl="2" indent="-342900"/>
            <a:r>
              <a:rPr lang="en-US" altLang="zh-CN" sz="2000" dirty="0" smtClean="0">
                <a:solidFill>
                  <a:schemeClr val="tx2"/>
                </a:solidFill>
              </a:rPr>
              <a:t>ILC (Vertex and TCP based) tracking </a:t>
            </a:r>
            <a:r>
              <a:rPr lang="en-US" altLang="zh-CN" sz="2000" dirty="0" smtClean="0"/>
              <a:t> --- quickly verify</a:t>
            </a:r>
            <a:endParaRPr lang="en-US" altLang="zh-CN" sz="2400" dirty="0" smtClean="0"/>
          </a:p>
          <a:p>
            <a:pPr marL="742950" lvl="2" indent="-342900"/>
            <a:r>
              <a:rPr lang="en-US" altLang="zh-CN" sz="2000" dirty="0" smtClean="0">
                <a:solidFill>
                  <a:schemeClr val="tx2"/>
                </a:solidFill>
              </a:rPr>
              <a:t>Standalone track fitting toolkit (GENFIT) </a:t>
            </a:r>
            <a:r>
              <a:rPr lang="en-US" altLang="zh-CN" sz="2000" dirty="0" smtClean="0"/>
              <a:t>--- crosscheck</a:t>
            </a:r>
            <a:endParaRPr lang="zh-CN" altLang="en-US" sz="2000" dirty="0" smtClean="0"/>
          </a:p>
          <a:p>
            <a:endParaRPr lang="en-US" altLang="zh-CN" sz="900" dirty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78ED-2292-491C-84BC-A2A318E12DE4}" type="datetime1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to GENFIT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525963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The trend to use a toolkit for tracking which is </a:t>
            </a:r>
            <a:r>
              <a:rPr lang="en-US" altLang="zh-CN" sz="2400" dirty="0" smtClean="0">
                <a:solidFill>
                  <a:srgbClr val="C00000"/>
                </a:solidFill>
              </a:rPr>
              <a:t>independent</a:t>
            </a:r>
            <a:r>
              <a:rPr lang="en-US" altLang="zh-CN" sz="2400" dirty="0" smtClean="0"/>
              <a:t> and can be used in a wide range of experiments</a:t>
            </a:r>
          </a:p>
          <a:p>
            <a:r>
              <a:rPr lang="en-US" altLang="zh-CN" sz="2400" dirty="0" smtClean="0"/>
              <a:t>The generic toolkits have been developed to meet this challenges, such as GENFIT* and </a:t>
            </a:r>
            <a:r>
              <a:rPr lang="en-US" altLang="zh-CN" sz="2400" dirty="0" err="1" smtClean="0"/>
              <a:t>RecPack</a:t>
            </a:r>
            <a:r>
              <a:rPr lang="en-US" altLang="zh-CN" sz="2400" dirty="0" smtClean="0"/>
              <a:t>** </a:t>
            </a:r>
          </a:p>
          <a:p>
            <a:endParaRPr lang="en-US" altLang="zh-CN" sz="1000" dirty="0" smtClean="0"/>
          </a:p>
          <a:p>
            <a:r>
              <a:rPr lang="en-US" altLang="zh-CN" sz="2400" dirty="0" smtClean="0"/>
              <a:t>GENFIT  is a novel framework for track fitting </a:t>
            </a:r>
          </a:p>
          <a:p>
            <a:pPr lvl="1"/>
            <a:r>
              <a:rPr lang="en-US" altLang="zh-CN" sz="1800" dirty="0" smtClean="0"/>
              <a:t>First Developed as part of the PANDA framework  and now distributed as a stand-alone package</a:t>
            </a:r>
          </a:p>
          <a:p>
            <a:pPr lvl="1"/>
            <a:r>
              <a:rPr lang="en-US" altLang="zh-CN" sz="1800" dirty="0" smtClean="0"/>
              <a:t>Used by recent HEP experiment such as </a:t>
            </a:r>
            <a:r>
              <a:rPr lang="en-US" altLang="zh-CN" sz="1800" dirty="0" err="1" smtClean="0"/>
              <a:t>BelleII</a:t>
            </a:r>
            <a:r>
              <a:rPr lang="en-US" altLang="zh-CN" sz="1800" dirty="0" smtClean="0"/>
              <a:t> </a:t>
            </a:r>
          </a:p>
          <a:p>
            <a:pPr lvl="1"/>
            <a:r>
              <a:rPr lang="en-US" altLang="zh-CN" sz="1800" dirty="0" smtClean="0"/>
              <a:t>Written in C++,modular and highly object oriented design</a:t>
            </a:r>
          </a:p>
          <a:p>
            <a:pPr lvl="1"/>
            <a:endParaRPr lang="en-US" altLang="zh-CN" sz="1000" dirty="0" smtClean="0"/>
          </a:p>
          <a:p>
            <a:pPr>
              <a:buNone/>
            </a:pPr>
            <a:r>
              <a:rPr lang="en-US" altLang="zh-CN" sz="1800" dirty="0" smtClean="0"/>
              <a:t>* </a:t>
            </a:r>
            <a:r>
              <a:rPr lang="pl-PL" altLang="zh-CN" sz="1800" dirty="0" smtClean="0"/>
              <a:t>NIM A, Vol 620, 518-525 (2010)</a:t>
            </a:r>
            <a:r>
              <a:rPr lang="en-US" altLang="zh-CN" sz="1800" dirty="0" smtClean="0"/>
              <a:t>,</a:t>
            </a:r>
            <a:r>
              <a:rPr lang="en-US" altLang="zh-CN" sz="2400" dirty="0" smtClean="0"/>
              <a:t> </a:t>
            </a:r>
            <a:r>
              <a:rPr lang="fr-FR" altLang="zh-CN" sz="1800" dirty="0" smtClean="0"/>
              <a:t>Code </a:t>
            </a:r>
            <a:r>
              <a:rPr lang="fr-FR" altLang="zh-CN" sz="1800" dirty="0" smtClean="0">
                <a:hlinkClick r:id="rId2"/>
              </a:rPr>
              <a:t>http://sourceforge.net/projects/genfit/</a:t>
            </a:r>
            <a:endParaRPr lang="fr-FR" altLang="zh-CN" sz="1800" dirty="0" smtClean="0"/>
          </a:p>
          <a:p>
            <a:pPr>
              <a:buNone/>
            </a:pPr>
            <a:r>
              <a:rPr lang="en-US" altLang="zh-CN" sz="1800" dirty="0" smtClean="0"/>
              <a:t>** NIM A, </a:t>
            </a:r>
            <a:r>
              <a:rPr lang="en-US" altLang="zh-CN" sz="1800" dirty="0" err="1" smtClean="0"/>
              <a:t>Vol</a:t>
            </a:r>
            <a:r>
              <a:rPr lang="en-US" altLang="zh-CN" sz="1800" dirty="0" smtClean="0"/>
              <a:t> 534 180–183 (2004)</a:t>
            </a:r>
          </a:p>
          <a:p>
            <a:endParaRPr lang="en-US" altLang="zh-CN" sz="2400" dirty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A9A1-5F28-48AC-8CC7-2DC7361CDFE7}" type="datetime1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Features of GENFIT(1)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4525963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Can treat several types of detectors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2000" dirty="0" smtClean="0">
                <a:solidFill>
                  <a:srgbClr val="C00000"/>
                </a:solidFill>
              </a:rPr>
              <a:t>silicon strip detectors </a:t>
            </a:r>
            <a:r>
              <a:rPr lang="en-US" altLang="zh-CN" sz="2000" dirty="0" smtClean="0"/>
              <a:t>or </a:t>
            </a:r>
            <a:r>
              <a:rPr lang="en-US" altLang="zh-CN" sz="2000" dirty="0" err="1" smtClean="0"/>
              <a:t>multiwire</a:t>
            </a:r>
            <a:r>
              <a:rPr lang="en-US" altLang="zh-CN" sz="2000" dirty="0" smtClean="0"/>
              <a:t> proportional chambers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2000" dirty="0" smtClean="0">
                <a:solidFill>
                  <a:srgbClr val="C00000"/>
                </a:solidFill>
              </a:rPr>
              <a:t>silicon pixel detectors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2000" dirty="0" smtClean="0"/>
              <a:t>drift chambers or straw tubes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2000" dirty="0" smtClean="0"/>
              <a:t>TPC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2000" dirty="0" smtClean="0"/>
              <a:t>Stations of several planes of category 1 and 2, or electromagnetic calorimeters </a:t>
            </a:r>
          </a:p>
          <a:p>
            <a:r>
              <a:rPr lang="en-US" altLang="zh-CN" sz="2400" dirty="0" smtClean="0"/>
              <a:t>Hits are defined in detector planes: </a:t>
            </a:r>
          </a:p>
          <a:p>
            <a:pPr lvl="1"/>
            <a:r>
              <a:rPr lang="en-US" altLang="zh-CN" sz="1800" dirty="0" smtClean="0"/>
              <a:t>1D for strips/wires, 2D for pixels, virtual detector planes in the case of drift tubes, TPC</a:t>
            </a:r>
          </a:p>
          <a:p>
            <a:endParaRPr lang="en-US" altLang="zh-CN" sz="2400" dirty="0" smtClean="0"/>
          </a:p>
          <a:p>
            <a:pPr marL="514350" indent="-457200">
              <a:buFont typeface="+mj-lt"/>
              <a:buAutoNum type="arabicPeriod"/>
            </a:pPr>
            <a:endParaRPr lang="en-US" altLang="zh-CN" sz="24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797152"/>
            <a:ext cx="4680520" cy="206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A02DB-189A-4FE1-AB1C-BB20B58941B4}" type="datetime1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Features of GENFIT(2)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 lnSpcReduction="10000"/>
          </a:bodyPr>
          <a:lstStyle/>
          <a:p>
            <a:pPr marL="514350" indent="-457200"/>
            <a:r>
              <a:rPr lang="en-US" altLang="zh-CN" sz="2600" dirty="0" smtClean="0"/>
              <a:t>Fitting algorithms can be easily implemented</a:t>
            </a:r>
          </a:p>
          <a:p>
            <a:pPr lvl="1"/>
            <a:r>
              <a:rPr lang="en-US" altLang="zh-CN" sz="1800" dirty="0" smtClean="0"/>
              <a:t>Validated </a:t>
            </a:r>
            <a:r>
              <a:rPr lang="en-US" altLang="zh-CN" sz="1800" dirty="0" err="1" smtClean="0"/>
              <a:t>Kalman</a:t>
            </a:r>
            <a:r>
              <a:rPr lang="en-US" altLang="zh-CN" sz="1800" dirty="0" smtClean="0"/>
              <a:t> filter</a:t>
            </a:r>
          </a:p>
          <a:p>
            <a:pPr lvl="1"/>
            <a:r>
              <a:rPr lang="en-US" altLang="zh-CN" sz="1800" dirty="0" smtClean="0"/>
              <a:t>Deterministic Annealing  Filter (DAF)</a:t>
            </a:r>
          </a:p>
          <a:p>
            <a:pPr lvl="1"/>
            <a:r>
              <a:rPr lang="en-US" altLang="zh-CN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Gaussian sum filters</a:t>
            </a:r>
            <a:endParaRPr lang="zh-CN" altLang="en-US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/>
              <a:t>Extrapolations method</a:t>
            </a:r>
          </a:p>
          <a:p>
            <a:pPr marL="742950" lvl="2" indent="-342900"/>
            <a:r>
              <a:rPr lang="en-US" altLang="zh-CN" sz="1800" dirty="0" err="1" smtClean="0"/>
              <a:t>Runge-Kutta</a:t>
            </a:r>
            <a:endParaRPr lang="en-US" altLang="zh-CN" sz="1800" dirty="0" smtClean="0"/>
          </a:p>
          <a:p>
            <a:pPr marL="742950" lvl="2" indent="-342900"/>
            <a:r>
              <a:rPr lang="en-US" altLang="zh-CN" sz="1800" dirty="0" smtClean="0"/>
              <a:t>invoke of external libraries , such as GENAE</a:t>
            </a:r>
          </a:p>
          <a:p>
            <a:pPr marL="742950" lvl="2" indent="-342900"/>
            <a:endParaRPr lang="en-US" altLang="zh-CN" sz="2400" dirty="0" smtClean="0"/>
          </a:p>
          <a:p>
            <a:r>
              <a:rPr lang="en-US" altLang="zh-CN" sz="2400" dirty="0" smtClean="0"/>
              <a:t>Simultaneous fitting of several tracks to the same set of hits</a:t>
            </a:r>
          </a:p>
          <a:p>
            <a:pPr lvl="1"/>
            <a:r>
              <a:rPr lang="en-US" altLang="zh-CN" sz="1800" dirty="0" smtClean="0"/>
              <a:t>Optimize track parameterizations and extrapolation</a:t>
            </a:r>
          </a:p>
          <a:p>
            <a:pPr lvl="1"/>
            <a:r>
              <a:rPr lang="en-US" altLang="zh-CN" sz="1800" dirty="0" smtClean="0"/>
              <a:t>different phase space regions with different track models </a:t>
            </a:r>
          </a:p>
          <a:p>
            <a:pPr lvl="1"/>
            <a:r>
              <a:rPr lang="en-US" altLang="zh-CN" sz="1800" dirty="0" smtClean="0"/>
              <a:t>fit different mass hypotheses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DF89-7D06-487F-84BE-2B624EF61540}" type="datetime1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Fitting implementation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400" dirty="0" smtClean="0"/>
              <a:t>Material</a:t>
            </a:r>
          </a:p>
          <a:p>
            <a:pPr lvl="1"/>
            <a:r>
              <a:rPr lang="en-US" altLang="zh-CN" sz="1800" dirty="0" smtClean="0"/>
              <a:t>Get from </a:t>
            </a:r>
            <a:r>
              <a:rPr lang="en-US" altLang="zh-CN" sz="1800" dirty="0" smtClean="0">
                <a:solidFill>
                  <a:schemeClr val="tx2"/>
                </a:solidFill>
              </a:rPr>
              <a:t>GDML file </a:t>
            </a:r>
            <a:r>
              <a:rPr lang="en-US" altLang="zh-CN" sz="1800" dirty="0" smtClean="0"/>
              <a:t>generated by simulation</a:t>
            </a:r>
          </a:p>
          <a:p>
            <a:pPr lvl="1"/>
            <a:r>
              <a:rPr lang="en-US" altLang="zh-CN" sz="1800" dirty="0" smtClean="0"/>
              <a:t>A </a:t>
            </a:r>
            <a:r>
              <a:rPr lang="en-US" altLang="zh-CN" sz="1800" dirty="0" err="1" smtClean="0"/>
              <a:t>TGeo</a:t>
            </a:r>
            <a:r>
              <a:rPr lang="en-US" altLang="zh-CN" sz="1800" dirty="0" smtClean="0"/>
              <a:t>(ROOT) object is encapsulated in the track representations</a:t>
            </a:r>
          </a:p>
          <a:p>
            <a:r>
              <a:rPr lang="en-US" altLang="zh-CN" sz="2400" dirty="0" smtClean="0"/>
              <a:t>Detector geometry</a:t>
            </a:r>
          </a:p>
          <a:p>
            <a:pPr lvl="1"/>
            <a:r>
              <a:rPr lang="en-US" altLang="zh-CN" sz="1800" dirty="0" smtClean="0">
                <a:solidFill>
                  <a:srgbClr val="C00000"/>
                </a:solidFill>
              </a:rPr>
              <a:t>Geometry interface not implemented</a:t>
            </a:r>
          </a:p>
          <a:p>
            <a:r>
              <a:rPr lang="en-US" altLang="zh-CN" sz="2400" dirty="0" smtClean="0"/>
              <a:t>Magnetic field </a:t>
            </a:r>
          </a:p>
          <a:p>
            <a:pPr lvl="1"/>
            <a:r>
              <a:rPr lang="en-US" altLang="zh-CN" sz="1800" dirty="0" smtClean="0"/>
              <a:t>Constant field with B=(0, 0 ,3.5)Tesla</a:t>
            </a:r>
          </a:p>
          <a:p>
            <a:r>
              <a:rPr lang="en-US" altLang="zh-CN" sz="2400" dirty="0" smtClean="0"/>
              <a:t>Read track(s) from truth</a:t>
            </a:r>
          </a:p>
          <a:p>
            <a:pPr lvl="1"/>
            <a:r>
              <a:rPr lang="en-US" altLang="zh-CN" sz="1800" dirty="0" smtClean="0"/>
              <a:t>Initial position and initial momentum</a:t>
            </a:r>
          </a:p>
          <a:p>
            <a:r>
              <a:rPr lang="en-US" altLang="zh-CN" sz="2400" dirty="0" smtClean="0"/>
              <a:t>Read hits from truth</a:t>
            </a:r>
          </a:p>
          <a:p>
            <a:pPr lvl="1"/>
            <a:r>
              <a:rPr lang="en-US" altLang="zh-CN" sz="1800" dirty="0" smtClean="0"/>
              <a:t>Cell id or Position</a:t>
            </a:r>
          </a:p>
          <a:p>
            <a:pPr lvl="1"/>
            <a:r>
              <a:rPr lang="en-US" altLang="zh-CN" sz="1800" dirty="0" smtClean="0"/>
              <a:t>Momentum of each hit (to define virtual detector plane)</a:t>
            </a:r>
          </a:p>
        </p:txBody>
      </p:sp>
      <p:pic>
        <p:nvPicPr>
          <p:cNvPr id="3074" name="Picture 2" descr="D:\zhangyaoDoc\work\cepc\ge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5785995" y="2431029"/>
            <a:ext cx="2715635" cy="3415433"/>
          </a:xfrm>
          <a:prstGeom prst="rect">
            <a:avLst/>
          </a:prstGeom>
          <a:noFill/>
        </p:spPr>
      </p:pic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5F465-7FBD-401C-BF78-B1F7D365A3FB}" type="datetime1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Fitting flow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400" dirty="0" smtClean="0"/>
              <a:t>Create track</a:t>
            </a:r>
          </a:p>
          <a:p>
            <a:pPr lvl="1"/>
            <a:r>
              <a:rPr lang="en-US" altLang="zh-CN" sz="2000" dirty="0" smtClean="0"/>
              <a:t>Create initial with track from MC truth</a:t>
            </a:r>
          </a:p>
          <a:p>
            <a:pPr lvl="1"/>
            <a:r>
              <a:rPr lang="en-US" altLang="zh-CN" sz="2000" dirty="0" smtClean="0"/>
              <a:t>Smear the start position and momentum</a:t>
            </a:r>
          </a:p>
          <a:p>
            <a:pPr lvl="1"/>
            <a:r>
              <a:rPr lang="en-US" altLang="zh-CN" sz="2000" dirty="0" smtClean="0"/>
              <a:t>Create the track representation with mass hypothesis </a:t>
            </a:r>
          </a:p>
          <a:p>
            <a:pPr lvl="1"/>
            <a:endParaRPr lang="en-US" altLang="zh-CN" sz="1100" dirty="0" smtClean="0"/>
          </a:p>
          <a:p>
            <a:r>
              <a:rPr lang="en-US" altLang="zh-CN" sz="2400" dirty="0" smtClean="0"/>
              <a:t>Add measurements on track</a:t>
            </a:r>
          </a:p>
          <a:p>
            <a:pPr lvl="1"/>
            <a:r>
              <a:rPr lang="en-US" altLang="zh-CN" sz="2000" dirty="0" smtClean="0"/>
              <a:t>Create a space point truth hit position coming from particle</a:t>
            </a:r>
          </a:p>
          <a:p>
            <a:pPr lvl="1"/>
            <a:r>
              <a:rPr lang="en-US" altLang="zh-CN" sz="2000" dirty="0" smtClean="0"/>
              <a:t>Smear hit (digitization)</a:t>
            </a:r>
          </a:p>
          <a:p>
            <a:pPr lvl="2"/>
            <a:r>
              <a:rPr lang="en-US" altLang="zh-CN" sz="1600" dirty="0" smtClean="0"/>
              <a:t>Smear pixel measurement with gauss at (r-phi, z)=0.02x0.02 mm for both barrel and </a:t>
            </a:r>
            <a:r>
              <a:rPr lang="en-US" altLang="zh-CN" sz="1600" dirty="0" err="1" smtClean="0"/>
              <a:t>endcap</a:t>
            </a:r>
            <a:r>
              <a:rPr lang="en-US" altLang="zh-CN" sz="1600" dirty="0" smtClean="0"/>
              <a:t> </a:t>
            </a:r>
          </a:p>
          <a:p>
            <a:pPr lvl="2"/>
            <a:r>
              <a:rPr lang="en-US" altLang="zh-CN" sz="1600" dirty="0" smtClean="0"/>
              <a:t>Smear strip measurement with gauss at (r-phi, z)= 0.05x0.1 mm for both barrel and </a:t>
            </a:r>
            <a:r>
              <a:rPr lang="en-US" altLang="zh-CN" sz="1600" dirty="0" err="1" smtClean="0"/>
              <a:t>endcap</a:t>
            </a:r>
            <a:endParaRPr lang="en-US" altLang="zh-CN" sz="1600" dirty="0" smtClean="0"/>
          </a:p>
          <a:p>
            <a:pPr lvl="1"/>
            <a:r>
              <a:rPr lang="en-US" altLang="zh-CN" sz="2000" dirty="0" smtClean="0"/>
              <a:t>Create virtual detector plane by the plane perpendicular to momentum direction at this hit</a:t>
            </a:r>
          </a:p>
          <a:p>
            <a:pPr lvl="1"/>
            <a:r>
              <a:rPr lang="en-US" altLang="zh-CN" sz="2000" dirty="0" smtClean="0"/>
              <a:t>Put detector resolution : 1/</a:t>
            </a:r>
            <a:r>
              <a:rPr lang="en-US" altLang="zh-CN" sz="2000" dirty="0" err="1" smtClean="0"/>
              <a:t>sqrt</a:t>
            </a:r>
            <a:r>
              <a:rPr lang="en-US" altLang="zh-CN" sz="2000" dirty="0" smtClean="0"/>
              <a:t>(12) * detector element width</a:t>
            </a:r>
          </a:p>
          <a:p>
            <a:pPr lvl="1"/>
            <a:endParaRPr lang="en-US" altLang="zh-CN" sz="1100" dirty="0" smtClean="0"/>
          </a:p>
          <a:p>
            <a:r>
              <a:rPr lang="en-US" altLang="zh-CN" sz="2400" dirty="0" smtClean="0"/>
              <a:t>fit track with DAF (Deterministic Annealing  Filter )</a:t>
            </a:r>
            <a:endParaRPr lang="zh-CN" altLang="en-US" sz="240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2A30-D0FC-472F-9FF9-579C5D72FDE5}" type="datetime1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First fit result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10GeV </a:t>
            </a:r>
            <a:r>
              <a:rPr lang="en-US" altLang="zh-CN" sz="2400" dirty="0" err="1" smtClean="0"/>
              <a:t>muon</a:t>
            </a:r>
            <a:r>
              <a:rPr lang="en-US" altLang="zh-CN" sz="2400" dirty="0" smtClean="0"/>
              <a:t> </a:t>
            </a:r>
          </a:p>
          <a:p>
            <a:r>
              <a:rPr lang="en-US" altLang="zh-CN" sz="2400" dirty="0" smtClean="0"/>
              <a:t>Initial track and hits not smeared</a:t>
            </a:r>
          </a:p>
          <a:p>
            <a:endParaRPr lang="zh-CN" altLang="en-US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852936"/>
            <a:ext cx="5832748" cy="323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2483768" y="5877272"/>
            <a:ext cx="4147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Fit momentum – truth momentum(</a:t>
            </a:r>
            <a:r>
              <a:rPr lang="en-US" altLang="zh-CN" dirty="0" err="1" smtClean="0"/>
              <a:t>GeV</a:t>
            </a:r>
            <a:r>
              <a:rPr lang="en-US" altLang="zh-CN" dirty="0" smtClean="0"/>
              <a:t>/c)</a:t>
            </a:r>
          </a:p>
        </p:txBody>
      </p:sp>
      <p:sp>
        <p:nvSpPr>
          <p:cNvPr id="6" name="矩形 5"/>
          <p:cNvSpPr/>
          <p:nvPr/>
        </p:nvSpPr>
        <p:spPr>
          <a:xfrm>
            <a:off x="2411760" y="4017838"/>
            <a:ext cx="3504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Preliminary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4ADD2-F031-41EB-A3BB-C767E1728E2A}" type="datetime1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Future plane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1128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Geometry requirement</a:t>
            </a:r>
          </a:p>
          <a:p>
            <a:pPr lvl="1"/>
            <a:r>
              <a:rPr lang="en-US" altLang="zh-CN" sz="1800" dirty="0" smtClean="0"/>
              <a:t>For a given cell knows the direction of boundaries for each detector element</a:t>
            </a:r>
          </a:p>
          <a:p>
            <a:pPr lvl="1"/>
            <a:r>
              <a:rPr lang="en-US" altLang="zh-CN" sz="1800" dirty="0" smtClean="0"/>
              <a:t>Solution: 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altLang="zh-CN" sz="1800" dirty="0" smtClean="0"/>
              <a:t>geometry toolkit 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altLang="zh-CN" sz="1800" dirty="0" smtClean="0"/>
              <a:t>get detector plane vector saved with ROOT format</a:t>
            </a:r>
          </a:p>
          <a:p>
            <a:r>
              <a:rPr lang="en-US" altLang="zh-CN" sz="2400" dirty="0" smtClean="0"/>
              <a:t>Magnetic field </a:t>
            </a:r>
          </a:p>
          <a:p>
            <a:pPr lvl="1"/>
            <a:r>
              <a:rPr lang="en-US" altLang="zh-CN" sz="1800" dirty="0" smtClean="0"/>
              <a:t>Reading filed map (get field vector of specified position)</a:t>
            </a:r>
          </a:p>
          <a:p>
            <a:r>
              <a:rPr lang="en-US" altLang="zh-CN" sz="2400" dirty="0" smtClean="0"/>
              <a:t>Measurement fitting</a:t>
            </a:r>
          </a:p>
          <a:p>
            <a:pPr lvl="1"/>
            <a:r>
              <a:rPr lang="en-US" altLang="zh-CN" sz="1800" dirty="0" smtClean="0"/>
              <a:t>Form fit space point to fit a measurement in defined detector plane</a:t>
            </a:r>
            <a:endParaRPr lang="en-US" altLang="zh-CN" sz="2000" dirty="0" smtClean="0"/>
          </a:p>
          <a:p>
            <a:r>
              <a:rPr lang="en-US" altLang="zh-CN" sz="2400" dirty="0" smtClean="0"/>
              <a:t>Migrate to Marlin</a:t>
            </a:r>
          </a:p>
          <a:p>
            <a:pPr lvl="1"/>
            <a:r>
              <a:rPr lang="en-US" altLang="zh-CN" sz="1800" dirty="0" smtClean="0"/>
              <a:t>Use </a:t>
            </a:r>
            <a:r>
              <a:rPr lang="en-US" altLang="zh-CN" sz="1800" dirty="0" err="1" smtClean="0"/>
              <a:t>VirtuleBox</a:t>
            </a:r>
            <a:r>
              <a:rPr lang="en-US" altLang="zh-CN" sz="1800" dirty="0" smtClean="0"/>
              <a:t> and mini Marlin as development environment</a:t>
            </a:r>
          </a:p>
          <a:p>
            <a:pPr lvl="1"/>
            <a:r>
              <a:rPr lang="en-US" altLang="zh-CN" sz="1800" dirty="0" smtClean="0"/>
              <a:t>Start from </a:t>
            </a:r>
            <a:r>
              <a:rPr lang="en-US" altLang="zh-CN" sz="1800" dirty="0" err="1" smtClean="0"/>
              <a:t>TruthTracker</a:t>
            </a:r>
            <a:r>
              <a:rPr lang="en-US" altLang="zh-CN" sz="1800" dirty="0" smtClean="0"/>
              <a:t>(create rec. track from MC truth) in Marlin</a:t>
            </a:r>
          </a:p>
          <a:p>
            <a:pPr lvl="1"/>
            <a:r>
              <a:rPr lang="en-US" altLang="zh-CN" sz="1800" dirty="0" smtClean="0"/>
              <a:t>Read cluster, hit and track from track finding</a:t>
            </a:r>
          </a:p>
          <a:p>
            <a:pPr lvl="1"/>
            <a:r>
              <a:rPr lang="en-US" altLang="zh-CN" sz="1800" dirty="0" smtClean="0"/>
              <a:t>Convert track to LCIO representation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DEE8-53A7-4FB5-8946-1A9B213C7129}" type="datetime1">
              <a:rPr lang="zh-CN" altLang="en-US" smtClean="0"/>
              <a:pPr/>
              <a:t>29/11/16</a:t>
            </a:fld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766</Words>
  <Application>Microsoft Macintosh PowerPoint</Application>
  <PresentationFormat>On-screen Show (4:3)</PresentationFormat>
  <Paragraphs>138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主题</vt:lpstr>
      <vt:lpstr>Silicon Tracking with GENFIT</vt:lpstr>
      <vt:lpstr>Motivation of tracking study</vt:lpstr>
      <vt:lpstr>Introduction to GENFIT</vt:lpstr>
      <vt:lpstr>Features of GENFIT(1)</vt:lpstr>
      <vt:lpstr>Features of GENFIT(2)</vt:lpstr>
      <vt:lpstr>Fitting implementation</vt:lpstr>
      <vt:lpstr>Fitting flow</vt:lpstr>
      <vt:lpstr>First fit result </vt:lpstr>
      <vt:lpstr>Future plane</vt:lpstr>
      <vt:lpstr>Summary and Outlook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Genfit tracking tool for CEPC</dc:title>
  <dc:creator>zhangyao</dc:creator>
  <cp:lastModifiedBy>manqi RUAN</cp:lastModifiedBy>
  <cp:revision>652</cp:revision>
  <dcterms:created xsi:type="dcterms:W3CDTF">2016-08-27T03:35:15Z</dcterms:created>
  <dcterms:modified xsi:type="dcterms:W3CDTF">2016-11-29T06:04:52Z</dcterms:modified>
</cp:coreProperties>
</file>