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94" r:id="rId3"/>
    <p:sldId id="269" r:id="rId4"/>
    <p:sldId id="273" r:id="rId5"/>
    <p:sldId id="258" r:id="rId6"/>
    <p:sldId id="266" r:id="rId7"/>
    <p:sldId id="260" r:id="rId8"/>
    <p:sldId id="261" r:id="rId9"/>
    <p:sldId id="270" r:id="rId10"/>
    <p:sldId id="271" r:id="rId11"/>
    <p:sldId id="272" r:id="rId12"/>
    <p:sldId id="262" r:id="rId13"/>
    <p:sldId id="263" r:id="rId14"/>
    <p:sldId id="275" r:id="rId15"/>
    <p:sldId id="288" r:id="rId16"/>
    <p:sldId id="278" r:id="rId17"/>
    <p:sldId id="280" r:id="rId18"/>
    <p:sldId id="292" r:id="rId19"/>
    <p:sldId id="282" r:id="rId20"/>
    <p:sldId id="287" r:id="rId21"/>
    <p:sldId id="283" r:id="rId22"/>
    <p:sldId id="284" r:id="rId23"/>
    <p:sldId id="285" r:id="rId24"/>
    <p:sldId id="286" r:id="rId25"/>
    <p:sldId id="29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9EB1-F4E8-46BB-860B-8EA50E689B81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CD78-3592-4A89-91BB-22C1B8CDC0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5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8124-B25C-430B-B86E-A0E5EC483070}" type="datetimeFigureOut">
              <a:rPr lang="zh-CN" altLang="en-US" smtClean="0"/>
              <a:t>2016/11/28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BBD96-9519-4819-B535-20E5A813C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180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BBD96-9519-4819-B535-20E5A813C0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5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16AA4-6B0A-48D7-A4D0-1F6D4682B8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9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BBD96-9519-4819-B535-20E5A813C0B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52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E59-6140-4663-A473-C55ABC3C98DE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3D11-7F43-4519-80C3-F3C768DB6048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2E13-6AA9-49C8-AC36-84D7BD65A36F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E10-636B-4F30-8195-864E6C3D6A1C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6EC7-995A-4764-A54C-A6A5DC7EFD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1282-CFB9-4654-9208-0D15CB12729A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9DE-20CA-4A67-AECC-6FAAC1D7A764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B35-8B14-4C4C-AA31-D2F2ABC3BCE4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9598-14C2-44BD-B4F8-AE05F925C449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A099-BDE3-45B6-AC21-57F05BE25E0F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5A5-D074-4CF4-BDB4-6662718981FA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AC60-5B06-440E-87A9-7D57FE87DF23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</a:t>
            </a:r>
            <a:r>
              <a:rPr lang="en-US" altLang="zh-CN" dirty="0" err="1" smtClean="0"/>
              <a:t>ScECAL</a:t>
            </a:r>
            <a:r>
              <a:rPr lang="en-US" altLang="zh-CN" dirty="0" smtClean="0"/>
              <a:t> Optimization</a:t>
            </a:r>
            <a:br>
              <a:rPr lang="en-US" altLang="zh-CN" dirty="0" smtClean="0"/>
            </a:br>
            <a:r>
              <a:rPr lang="en-US" altLang="zh-CN" sz="1400" dirty="0" smtClean="0"/>
              <a:t>for the 3th CEPC </a:t>
            </a:r>
            <a:r>
              <a:rPr lang="en-US" altLang="zh-CN" sz="1400" dirty="0"/>
              <a:t>Physics Software </a:t>
            </a:r>
            <a:r>
              <a:rPr lang="en-US" altLang="zh-CN" sz="1400" dirty="0" smtClean="0"/>
              <a:t>Meeting </a:t>
            </a:r>
            <a:endParaRPr lang="zh-CN" altLang="en-US" sz="1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Hang ZHAO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6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" y="276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A Possible Solution</a:t>
            </a:r>
            <a:endParaRPr lang="zh-CN" altLang="en-US" sz="4000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8" y="1330768"/>
            <a:ext cx="1432030" cy="9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55776" y="1701353"/>
            <a:ext cx="75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E</a:t>
            </a:r>
            <a:r>
              <a:rPr lang="en-US" altLang="zh-CN" baseline="-25000" dirty="0" err="1" smtClean="0"/>
              <a:t>i</a:t>
            </a:r>
            <a:endParaRPr lang="zh-CN" altLang="en-US" baseline="-25000" dirty="0"/>
          </a:p>
        </p:txBody>
      </p:sp>
      <p:sp>
        <p:nvSpPr>
          <p:cNvPr id="7" name="文本框 6"/>
          <p:cNvSpPr txBox="1"/>
          <p:nvPr/>
        </p:nvSpPr>
        <p:spPr>
          <a:xfrm>
            <a:off x="4652086" y="17013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=max(0,w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+ln(</a:t>
            </a:r>
            <a:r>
              <a:rPr lang="en-US" altLang="zh-CN" dirty="0" err="1" smtClean="0"/>
              <a:t>E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/E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))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3998883" y="1623709"/>
            <a:ext cx="581860" cy="262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7177" y="1412776"/>
            <a:ext cx="22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Standard weighting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31091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Logarithmic weighting</a:t>
            </a:r>
            <a:endParaRPr lang="zh-CN" altLang="en-US" dirty="0"/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2" y="2174596"/>
            <a:ext cx="408309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86" y="3068960"/>
            <a:ext cx="3824140" cy="22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652086" y="2595717"/>
            <a:ext cx="395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ompared in 5mm*5mm cell</a:t>
            </a:r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Arbor Rec test in simplified geometry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1433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41240"/>
            <a:ext cx="502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6" descr="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64732"/>
            <a:ext cx="4335730" cy="318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457200" y="1295400"/>
            <a:ext cx="815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Bad with lower energy photon but acceptable when &gt;10GeV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002288" y="50038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energy &gt; 10GeV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H-&gt;</a:t>
            </a:r>
            <a:r>
              <a:rPr lang="en-US" altLang="zh-CN" sz="4000" dirty="0" err="1" smtClean="0">
                <a:ea typeface="宋体" charset="-122"/>
              </a:rPr>
              <a:t>diphoton</a:t>
            </a:r>
            <a:endParaRPr lang="zh-CN" altLang="en-US" sz="4000" dirty="0" smtClean="0">
              <a:ea typeface="宋体" charset="-122"/>
            </a:endParaRPr>
          </a:p>
        </p:txBody>
      </p:sp>
      <p:pic>
        <p:nvPicPr>
          <p:cNvPr id="15363" name="Picture 2" descr="LCE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28800"/>
            <a:ext cx="29507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457200" y="11430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/>
              <a:t>H-&gt;</a:t>
            </a:r>
            <a:r>
              <a:rPr lang="en-US" altLang="zh-CN" sz="2000" dirty="0" err="1" smtClean="0"/>
              <a:t>diphoton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branch </a:t>
            </a:r>
            <a:r>
              <a:rPr lang="en-US" altLang="zh-CN" sz="2000" dirty="0" smtClean="0"/>
              <a:t>can test the performance of ECAL</a:t>
            </a:r>
            <a:endParaRPr lang="zh-CN" altLang="en-US" sz="2000" dirty="0"/>
          </a:p>
        </p:txBody>
      </p:sp>
      <p:pic>
        <p:nvPicPr>
          <p:cNvPr id="15365" name="图片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556792"/>
            <a:ext cx="30600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h_gg_L25_5m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4077072"/>
            <a:ext cx="39503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35730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distribution of two photon reconstructed by Arbor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458112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distribution has a long tail  because the reconstruction is not perfect.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H-&gt;</a:t>
            </a:r>
            <a:r>
              <a:rPr lang="en-US" altLang="zh-CN" sz="4000" dirty="0" err="1" smtClean="0">
                <a:ea typeface="宋体" charset="-122"/>
              </a:rPr>
              <a:t>diphoton</a:t>
            </a:r>
            <a:r>
              <a:rPr lang="en-US" altLang="zh-CN" sz="4000" dirty="0" smtClean="0">
                <a:ea typeface="宋体" charset="-122"/>
              </a:rPr>
              <a:t> in different layers ECAL</a:t>
            </a:r>
            <a:endParaRPr lang="zh-CN" altLang="en-US" sz="4000" dirty="0" smtClean="0">
              <a:ea typeface="宋体" charset="-122"/>
            </a:endParaRPr>
          </a:p>
        </p:txBody>
      </p:sp>
      <p:pic>
        <p:nvPicPr>
          <p:cNvPr id="16387" name="Picture 2" descr="h_gg_L20_5m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96" y="1524000"/>
            <a:ext cx="2938769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_gg_L30_5m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75902" y="1524000"/>
            <a:ext cx="2938768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h_gg_L25_5m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87824" y="1524000"/>
            <a:ext cx="2938768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23528" y="34290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 smtClean="0"/>
              <a:t>20 layers</a:t>
            </a:r>
          </a:p>
          <a:p>
            <a:pPr algn="ctr" eaLnBrk="0" hangingPunct="0"/>
            <a:r>
              <a:rPr lang="en-US" altLang="zh-CN" dirty="0" smtClean="0"/>
              <a:t>sigma/mean=2.90%</a:t>
            </a:r>
            <a:endParaRPr lang="zh-CN" altLang="en-US" dirty="0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275856" y="34290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 smtClean="0"/>
              <a:t>25 layers</a:t>
            </a:r>
          </a:p>
          <a:p>
            <a:pPr algn="ctr" eaLnBrk="0" hangingPunct="0"/>
            <a:r>
              <a:rPr lang="en-US" altLang="zh-CN" dirty="0" smtClean="0"/>
              <a:t>sigma/mean=2.01%</a:t>
            </a:r>
            <a:endParaRPr lang="zh-CN" altLang="en-US" dirty="0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6228184" y="34290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 smtClean="0"/>
              <a:t>30 layers</a:t>
            </a:r>
          </a:p>
          <a:p>
            <a:pPr algn="ctr" eaLnBrk="0" hangingPunct="0"/>
            <a:r>
              <a:rPr lang="en-US" altLang="zh-CN" dirty="0" smtClean="0"/>
              <a:t>Sigma/mean=2.00%</a:t>
            </a:r>
            <a:endParaRPr lang="zh-CN" altLang="en-US" dirty="0"/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395536" y="450912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 smtClean="0"/>
              <a:t>Little difference between the results of 25 layer and 30 layer ECAL, which is accordance with the result of single photon.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H-&gt;</a:t>
            </a:r>
            <a:r>
              <a:rPr lang="en-US" altLang="zh-CN" sz="4000" dirty="0" err="1" smtClean="0">
                <a:ea typeface="宋体" panose="02010600030101010101" pitchFamily="2" charset="-122"/>
              </a:rPr>
              <a:t>diphoton</a:t>
            </a:r>
            <a:r>
              <a:rPr lang="en-US" altLang="zh-CN" sz="4000" dirty="0" smtClean="0">
                <a:ea typeface="宋体" panose="02010600030101010101" pitchFamily="2" charset="-122"/>
              </a:rPr>
              <a:t> in different cell size ECAL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04800" y="34290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/>
              <a:t>5*5mm</a:t>
            </a:r>
          </a:p>
          <a:p>
            <a:pPr algn="ctr"/>
            <a:r>
              <a:rPr lang="en-US" altLang="zh-CN" dirty="0" smtClean="0"/>
              <a:t>sigma/mean=2.01%</a:t>
            </a:r>
            <a:endParaRPr lang="zh-CN" altLang="en-US" dirty="0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352800" y="34290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/>
              <a:t>10*10mm</a:t>
            </a:r>
          </a:p>
          <a:p>
            <a:pPr algn="ctr"/>
            <a:r>
              <a:rPr lang="en-US" altLang="zh-CN" dirty="0" smtClean="0"/>
              <a:t>sigma/mean=1.97</a:t>
            </a:r>
            <a:r>
              <a:rPr lang="en-US" altLang="zh-CN" dirty="0"/>
              <a:t>%</a:t>
            </a:r>
            <a:endParaRPr lang="zh-CN" altLang="en-US" dirty="0"/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57200" y="4345967"/>
            <a:ext cx="8507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/>
              <a:t>For single particle, Arbor works better when cell size is lager.</a:t>
            </a:r>
          </a:p>
          <a:p>
            <a:r>
              <a:rPr lang="en-US" altLang="zh-CN" sz="2000" dirty="0" smtClean="0"/>
              <a:t>So when only considering H-&gt;</a:t>
            </a:r>
            <a:r>
              <a:rPr lang="en-US" altLang="zh-CN" sz="2000" dirty="0" err="1" smtClean="0"/>
              <a:t>diphoton</a:t>
            </a:r>
            <a:r>
              <a:rPr lang="en-US" altLang="zh-CN" sz="2000" dirty="0" smtClean="0"/>
              <a:t>, and leaving out the background, energy resolution gets better with larger cell size.</a:t>
            </a:r>
            <a:endParaRPr lang="en-US" altLang="zh-CN" sz="2000" dirty="0"/>
          </a:p>
        </p:txBody>
      </p:sp>
      <p:pic>
        <p:nvPicPr>
          <p:cNvPr id="17414" name="Picture 3" descr="h_gg_L25_5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210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_gg_L25_1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222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 descr="h_gg_L25_20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447800"/>
            <a:ext cx="32146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6324600" y="342900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/>
              <a:t>20*20mm</a:t>
            </a:r>
          </a:p>
          <a:p>
            <a:pPr algn="ctr"/>
            <a:r>
              <a:rPr lang="en-US" altLang="zh-CN" dirty="0" smtClean="0"/>
              <a:t>sigma/mean=1.91</a:t>
            </a:r>
            <a:r>
              <a:rPr lang="en-US" altLang="zh-CN" dirty="0"/>
              <a:t>%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5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314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+mn-lt"/>
                <a:ea typeface="+mn-ea"/>
                <a:cs typeface="+mn-cs"/>
              </a:rPr>
              <a:t> SiPM study</a:t>
            </a:r>
            <a:endParaRPr lang="zh-CN" altLang="en-US" sz="4000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E:\工作\CEPC\CEPC\实验研究\MPPC测试\non-linearity\10000Pixel MPPC\calibration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/>
          <a:stretch/>
        </p:blipFill>
        <p:spPr bwMode="auto">
          <a:xfrm>
            <a:off x="3364465" y="1577369"/>
            <a:ext cx="5416466" cy="3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301208"/>
            <a:ext cx="500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</a:t>
            </a:r>
            <a:r>
              <a:rPr lang="en-US" altLang="zh-CN" sz="2000" dirty="0"/>
              <a:t>Excellent photon counting ability  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6994" y="4693640"/>
            <a:ext cx="279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Pulse height spectrum</a:t>
            </a:r>
            <a:endParaRPr lang="zh-CN" altLang="en-US" sz="2000" dirty="0"/>
          </a:p>
        </p:txBody>
      </p:sp>
      <p:pic>
        <p:nvPicPr>
          <p:cNvPr id="8" name="Picture 2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0029" y="1656356"/>
            <a:ext cx="178330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39551" y="373120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Different types of </a:t>
            </a:r>
            <a:r>
              <a:rPr lang="en-US" altLang="zh-CN" dirty="0" err="1" smtClean="0"/>
              <a:t>SiPM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9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Dark Noise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17713"/>
            <a:ext cx="34988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wangzhg\Downloads\png\700_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/>
          <a:stretch>
            <a:fillRect/>
          </a:stretch>
        </p:blipFill>
        <p:spPr bwMode="auto">
          <a:xfrm>
            <a:off x="466725" y="2101850"/>
            <a:ext cx="36401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873125" y="213836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1 p.e.</a:t>
            </a:r>
            <a:endParaRPr lang="zh-CN" altLang="en-US" b="1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401763" y="25019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2 p.e.</a:t>
            </a:r>
            <a:endParaRPr lang="zh-CN" altLang="en-US" b="1"/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895475" y="27162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3 p.e.</a:t>
            </a:r>
            <a:endParaRPr lang="zh-CN" altLang="en-US" b="1"/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628650" y="5105400"/>
            <a:ext cx="7859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Dark noise rate rises exponentially with the applied over-voltage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New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can reduce dark noise.</a:t>
            </a:r>
            <a:endParaRPr lang="en-US" altLang="zh-CN" dirty="0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709613" y="4235450"/>
            <a:ext cx="3163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/>
              <a:t>   Spectrum of SiPM dark noise</a:t>
            </a:r>
            <a:endParaRPr lang="zh-CN" altLang="en-US" sz="1600"/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4478338" y="4232275"/>
            <a:ext cx="3492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/>
              <a:t>Dark noise rate with over-voltage</a:t>
            </a:r>
            <a:endParaRPr lang="zh-CN" altLang="en-US" sz="1600"/>
          </a:p>
        </p:txBody>
      </p:sp>
      <p:sp>
        <p:nvSpPr>
          <p:cNvPr id="14" name="TextBox 4"/>
          <p:cNvSpPr txBox="1"/>
          <p:nvPr/>
        </p:nvSpPr>
        <p:spPr>
          <a:xfrm>
            <a:off x="556939" y="13407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Electron hole pairs generated without the involvement of photons give rise to unwanted noise.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1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err="1" smtClean="0">
                <a:ea typeface="宋体" panose="02010600030101010101" pitchFamily="2" charset="-122"/>
              </a:rPr>
              <a:t>SiPM</a:t>
            </a:r>
            <a:r>
              <a:rPr lang="en-US" altLang="zh-CN" sz="4000" dirty="0" smtClean="0">
                <a:ea typeface="宋体" panose="02010600030101010101" pitchFamily="2" charset="-122"/>
              </a:rPr>
              <a:t> </a:t>
            </a:r>
            <a:r>
              <a:rPr lang="en-US" altLang="zh-CN" sz="4000" dirty="0">
                <a:ea typeface="宋体" panose="02010600030101010101" pitchFamily="2" charset="-122"/>
              </a:rPr>
              <a:t>R</a:t>
            </a:r>
            <a:r>
              <a:rPr lang="en-US" altLang="zh-CN" sz="4000" dirty="0" smtClean="0">
                <a:ea typeface="宋体" panose="02010600030101010101" pitchFamily="2" charset="-122"/>
              </a:rPr>
              <a:t>esponse </a:t>
            </a:r>
            <a:r>
              <a:rPr lang="en-US" altLang="zh-CN" sz="4000" dirty="0">
                <a:ea typeface="宋体" panose="02010600030101010101" pitchFamily="2" charset="-122"/>
              </a:rPr>
              <a:t>C</a:t>
            </a:r>
            <a:r>
              <a:rPr lang="en-US" altLang="zh-CN" sz="4000" dirty="0" smtClean="0">
                <a:ea typeface="宋体" panose="02010600030101010101" pitchFamily="2" charset="-122"/>
              </a:rPr>
              <a:t>urve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24579" name="Picture 2" descr="C:\Users\wangzhg\Downloads\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800600" cy="3448050"/>
          </a:xfrm>
        </p:spPr>
      </p:pic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533400" y="51054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10000 pixel </a:t>
            </a:r>
            <a:r>
              <a:rPr lang="en-US" altLang="zh-CN" dirty="0" err="1" smtClean="0"/>
              <a:t>SiPM’s</a:t>
            </a:r>
            <a:r>
              <a:rPr lang="en-US" altLang="zh-CN" dirty="0" smtClean="0"/>
              <a:t> dynamic range is better than 1600 pixel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, with only 1/3 photon detection efficiency of the latter.</a:t>
            </a: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6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>
                <a:latin typeface="+mn-lt"/>
                <a:ea typeface="+mn-ea"/>
                <a:cs typeface="+mn-cs"/>
              </a:rPr>
              <a:t>Gain </a:t>
            </a:r>
            <a:r>
              <a:rPr lang="en-US" altLang="zh-CN" sz="4000" dirty="0">
                <a:latin typeface="+mn-lt"/>
                <a:ea typeface="+mn-ea"/>
                <a:cs typeface="+mn-cs"/>
              </a:rPr>
              <a:t>stabilization</a:t>
            </a:r>
            <a:endParaRPr lang="zh-CN" altLang="en-US" sz="4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/>
          <a:stretch/>
        </p:blipFill>
        <p:spPr>
          <a:xfrm>
            <a:off x="4499992" y="1549830"/>
            <a:ext cx="3456384" cy="2072259"/>
          </a:xfrm>
          <a:prstGeom prst="rect">
            <a:avLst/>
          </a:prstGeom>
        </p:spPr>
      </p:pic>
      <p:pic>
        <p:nvPicPr>
          <p:cNvPr id="4098" name="Picture 2" descr="C:\Users\wzg\Desktop\20160612\0修正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/>
          <a:stretch/>
        </p:blipFill>
        <p:spPr bwMode="auto">
          <a:xfrm>
            <a:off x="684944" y="1549831"/>
            <a:ext cx="3384376" cy="20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86" y="4308471"/>
            <a:ext cx="1638178" cy="163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320" y="4308471"/>
            <a:ext cx="3877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• The </a:t>
            </a:r>
            <a:r>
              <a:rPr lang="en-US" altLang="zh-CN" dirty="0"/>
              <a:t>gain of </a:t>
            </a:r>
            <a:r>
              <a:rPr lang="en-US" altLang="zh-CN" dirty="0" err="1"/>
              <a:t>SiPMs</a:t>
            </a:r>
            <a:r>
              <a:rPr lang="en-US" altLang="zh-CN" dirty="0"/>
              <a:t> depends both on  bias voltage and on </a:t>
            </a:r>
            <a:r>
              <a:rPr lang="en-US" altLang="zh-CN" dirty="0" smtClean="0"/>
              <a:t>temperature: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Gain </a:t>
            </a:r>
            <a:r>
              <a:rPr lang="en-US" altLang="zh-CN" dirty="0">
                <a:solidFill>
                  <a:srgbClr val="FF0000"/>
                </a:solidFill>
              </a:rPr>
              <a:t>decreases with temperature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Gain </a:t>
            </a:r>
            <a:r>
              <a:rPr lang="en-US" altLang="zh-CN" dirty="0">
                <a:solidFill>
                  <a:srgbClr val="FF0000"/>
                </a:solidFill>
              </a:rPr>
              <a:t>increases with bias </a:t>
            </a:r>
            <a:r>
              <a:rPr lang="en-US" altLang="zh-CN" dirty="0" smtClean="0">
                <a:solidFill>
                  <a:srgbClr val="FF0000"/>
                </a:solidFill>
              </a:rPr>
              <a:t>voltage</a:t>
            </a:r>
          </a:p>
          <a:p>
            <a:r>
              <a:rPr lang="en-US" altLang="zh-CN" dirty="0"/>
              <a:t>• I</a:t>
            </a:r>
            <a:r>
              <a:rPr lang="en-US" altLang="zh-CN" dirty="0" smtClean="0"/>
              <a:t>t </a:t>
            </a:r>
            <a:r>
              <a:rPr lang="en-US" altLang="zh-CN" dirty="0"/>
              <a:t>is </a:t>
            </a:r>
            <a:r>
              <a:rPr lang="en-US" altLang="zh-CN" dirty="0" smtClean="0"/>
              <a:t>valuable </a:t>
            </a:r>
            <a:r>
              <a:rPr lang="en-US" altLang="zh-CN" dirty="0"/>
              <a:t>to adjust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bias</a:t>
            </a:r>
            <a:r>
              <a:rPr lang="en-US" altLang="zh-CN" dirty="0"/>
              <a:t> to compensate for </a:t>
            </a:r>
            <a:r>
              <a:rPr lang="en-US" altLang="zh-CN" dirty="0" smtClean="0"/>
              <a:t>Temperature changes </a:t>
            </a:r>
            <a:r>
              <a:rPr lang="en-US" altLang="zh-CN" dirty="0"/>
              <a:t>to keep the gain constant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684944" y="3576063"/>
            <a:ext cx="376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dirty="0" smtClean="0"/>
              <a:t>Temperature effect of </a:t>
            </a:r>
            <a:r>
              <a:rPr lang="en-US" altLang="zh-CN" sz="2000" dirty="0" err="1" smtClean="0"/>
              <a:t>SiPM</a:t>
            </a:r>
            <a:r>
              <a:rPr lang="en-US" altLang="zh-CN" sz="2000" dirty="0" smtClean="0"/>
              <a:t> </a:t>
            </a:r>
          </a:p>
          <a:p>
            <a:pPr marL="0" lvl="1"/>
            <a:r>
              <a:rPr lang="en-US" altLang="zh-CN" sz="2000" dirty="0" smtClean="0"/>
              <a:t>Calibrated by single P.E.</a:t>
            </a:r>
            <a:r>
              <a:rPr lang="zh-CN" altLang="en-US" sz="2000" dirty="0" smtClean="0"/>
              <a:t>            </a:t>
            </a:r>
            <a:endParaRPr lang="en-US" altLang="zh-C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09816" y="5970464"/>
            <a:ext cx="282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Temperature-compensation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circuit: C12332-01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3517" y="3575329"/>
            <a:ext cx="25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Gain stabilization</a:t>
            </a:r>
          </a:p>
          <a:p>
            <a:r>
              <a:rPr lang="en-US" altLang="zh-CN" dirty="0" smtClean="0"/>
              <a:t>Calibrated by single P.E.     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59429" y="63503"/>
            <a:ext cx="8229600" cy="1143000"/>
          </a:xfrm>
        </p:spPr>
        <p:txBody>
          <a:bodyPr/>
          <a:lstStyle/>
          <a:p>
            <a:pPr algn="l"/>
            <a:r>
              <a:rPr lang="en-US" altLang="zh-CN" sz="4000" dirty="0"/>
              <a:t>Scintillator strip test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grpSp>
        <p:nvGrpSpPr>
          <p:cNvPr id="26628" name="组合 5"/>
          <p:cNvGrpSpPr>
            <a:grpSpLocks/>
          </p:cNvGrpSpPr>
          <p:nvPr/>
        </p:nvGrpSpPr>
        <p:grpSpPr bwMode="auto">
          <a:xfrm>
            <a:off x="4034721" y="977474"/>
            <a:ext cx="3044825" cy="2498725"/>
            <a:chOff x="1354161" y="1616432"/>
            <a:chExt cx="2254769" cy="1708158"/>
          </a:xfrm>
        </p:grpSpPr>
        <p:pic>
          <p:nvPicPr>
            <p:cNvPr id="266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161" y="1616432"/>
              <a:ext cx="2254769" cy="170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867137" y="2081998"/>
              <a:ext cx="45847" cy="1432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pic>
        <p:nvPicPr>
          <p:cNvPr id="26629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/>
          <a:stretch>
            <a:fillRect/>
          </a:stretch>
        </p:blipFill>
        <p:spPr bwMode="auto">
          <a:xfrm>
            <a:off x="762000" y="3657600"/>
            <a:ext cx="32956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2" descr="C:\Users\wzg\Desktop\201609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>
            <a:fillRect/>
          </a:stretch>
        </p:blipFill>
        <p:spPr bwMode="auto">
          <a:xfrm>
            <a:off x="4648200" y="3657600"/>
            <a:ext cx="3629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29718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0"/>
            <a:ext cx="2971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24" y="1163805"/>
            <a:ext cx="1521306" cy="20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5536" y="1340768"/>
            <a:ext cx="341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Photon number collected by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depends on the distance from source position to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ScECAL</a:t>
            </a:r>
            <a:r>
              <a:rPr lang="en-US" altLang="zh-CN" dirty="0" smtClean="0"/>
              <a:t> Simulation</a:t>
            </a:r>
          </a:p>
          <a:p>
            <a:r>
              <a:rPr lang="en-US" altLang="zh-CN" dirty="0" err="1" smtClean="0"/>
              <a:t>SiPM</a:t>
            </a:r>
            <a:r>
              <a:rPr lang="en-US" altLang="zh-CN" dirty="0" smtClean="0"/>
              <a:t> and scintillator test result</a:t>
            </a:r>
          </a:p>
          <a:p>
            <a:r>
              <a:rPr lang="en-US" altLang="zh-CN" dirty="0" smtClean="0"/>
              <a:t>Digitization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More test in ongoing..</a:t>
            </a:r>
            <a:endParaRPr lang="zh-CN" altLang="en-US" sz="4000" dirty="0"/>
          </a:p>
        </p:txBody>
      </p:sp>
      <p:pic>
        <p:nvPicPr>
          <p:cNvPr id="5" name="Picture 2" descr="F:\工作\暗物质探测\空间暗物质探测\HERD\相关文档\201610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r="5647"/>
          <a:stretch/>
        </p:blipFill>
        <p:spPr bwMode="auto">
          <a:xfrm>
            <a:off x="27808" y="1700808"/>
            <a:ext cx="43818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93396" y="4535616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Totally polished scintillator strip</a:t>
            </a:r>
            <a:endParaRPr lang="zh-CN" altLang="en-US" dirty="0"/>
          </a:p>
        </p:txBody>
      </p:sp>
      <p:pic>
        <p:nvPicPr>
          <p:cNvPr id="7" name="Picture 2" descr="F:\工作\暗物质探测\空间暗物质探测\HERD\相关文档\20161025.png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7953" r="8006"/>
          <a:stretch/>
        </p:blipFill>
        <p:spPr bwMode="auto">
          <a:xfrm>
            <a:off x="4375861" y="1700808"/>
            <a:ext cx="4310939" cy="28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004048" y="45811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Embed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into scintillator strip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57200" y="5229200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Try to get better homogeneity and less dead area.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2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/>
            <a:r>
              <a:rPr lang="zh-CN" altLang="zh-CN" b="1" dirty="0" smtClean="0">
                <a:ea typeface="宋体" panose="02010600030101010101" pitchFamily="2" charset="-122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ea typeface="宋体" panose="02010600030101010101" pitchFamily="2" charset="-122"/>
              </a:rPr>
              <a:t>ScECAL</a:t>
            </a:r>
            <a:r>
              <a:rPr lang="en-US" altLang="zh-CN" sz="4000" dirty="0" smtClean="0">
                <a:solidFill>
                  <a:schemeClr val="tx1"/>
                </a:solidFill>
                <a:ea typeface="宋体" panose="02010600030101010101" pitchFamily="2" charset="-122"/>
              </a:rPr>
              <a:t> Digitization</a:t>
            </a:r>
            <a:endParaRPr lang="zh-CN" altLang="en-US" sz="4000" dirty="0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381000" y="1676400"/>
            <a:ext cx="7924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/>
              <a:t>G2CDHGC for </a:t>
            </a:r>
            <a:r>
              <a:rPr lang="en-US" altLang="zh-CN" sz="2400" dirty="0" err="1" smtClean="0"/>
              <a:t>ScECAL</a:t>
            </a:r>
            <a:endParaRPr lang="en-US" altLang="zh-CN" sz="2400" dirty="0" smtClean="0"/>
          </a:p>
          <a:p>
            <a:pPr eaLnBrk="1" hangingPunct="1"/>
            <a:endParaRPr lang="en-US" altLang="zh-CN" sz="2400" dirty="0"/>
          </a:p>
          <a:p>
            <a:pPr eaLnBrk="1" hangingPunct="1"/>
            <a:endParaRPr lang="zh-CN" altLang="en-US" sz="2000" dirty="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81000" y="2215098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aturation</a:t>
            </a:r>
            <a:endParaRPr lang="en-US" altLang="zh-CN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Non-homogeneity</a:t>
            </a:r>
            <a:endParaRPr lang="en-US" altLang="zh-CN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Dead area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…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Saturation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30724" name="Picture 2" descr="Energy_Sa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624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EnergyResolution_Satu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150"/>
            <a:ext cx="45720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539552" y="4772934"/>
            <a:ext cx="842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Under extremely ideal condition</a:t>
            </a:r>
            <a:r>
              <a:rPr lang="zh-CN" altLang="en-US" sz="16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en-US" sz="16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MIPs range can meet the demand of </a:t>
            </a:r>
            <a:r>
              <a:rPr lang="en-US" altLang="zh-CN" sz="16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ScECAL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600" dirty="0"/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1996945" y="4049712"/>
            <a:ext cx="1087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L</a:t>
            </a:r>
            <a:r>
              <a:rPr lang="en-US" altLang="zh-CN" dirty="0" smtClean="0"/>
              <a:t>inearity</a:t>
            </a:r>
            <a:endParaRPr lang="zh-CN" altLang="en-US" dirty="0"/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5796477" y="4049712"/>
            <a:ext cx="21230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Energy Resolution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Non-homogeneity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31748" name="Picture 2" descr="h_gg_L25_5mm_Nonhomogene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68" y="1417638"/>
            <a:ext cx="5313128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106896" y="2420888"/>
            <a:ext cx="36724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Put the result on page19 into digitization, and use H-&gt;</a:t>
            </a:r>
            <a:r>
              <a:rPr lang="en-US" altLang="zh-CN" sz="20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diphoton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events to check the affect.</a:t>
            </a:r>
          </a:p>
          <a:p>
            <a:pPr algn="just"/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nergy resolution get worse by 13%.</a:t>
            </a:r>
            <a:endParaRPr lang="en-US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860032" y="4526647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H-&gt;</a:t>
            </a:r>
            <a:r>
              <a:rPr lang="en-US" altLang="zh-CN" dirty="0" err="1">
                <a:latin typeface="宋体" panose="02010600030101010101" pitchFamily="2" charset="-122"/>
                <a:cs typeface="Times New Roman" panose="02020603050405020304" pitchFamily="18" charset="0"/>
              </a:rPr>
              <a:t>diphoton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 sigma/mean=2.27%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/>
            <a:r>
              <a:rPr lang="en-US" altLang="zh-CN" sz="4000" dirty="0" smtClean="0">
                <a:ea typeface="宋体" panose="02010600030101010101" pitchFamily="2" charset="-122"/>
              </a:rPr>
              <a:t>Dead Area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pic>
        <p:nvPicPr>
          <p:cNvPr id="32772" name="Picture 2" descr="h_gg_L25_5mm_dead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73847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142916" y="1648544"/>
            <a:ext cx="35649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altLang="zh-CN" sz="20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is coupled at one side of scintillator strip, some dead area may be caused by the thickness of </a:t>
            </a:r>
            <a:r>
              <a:rPr lang="en-US" altLang="zh-CN" sz="20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1mm thick </a:t>
            </a:r>
            <a:r>
              <a:rPr lang="en-US" altLang="zh-CN" sz="20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is considered here, and energy resolution get worse by around 8%.</a:t>
            </a:r>
          </a:p>
          <a:p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We are trying to avoid dead area by embedding </a:t>
            </a:r>
            <a:r>
              <a:rPr lang="en-US" altLang="zh-CN" sz="200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20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into scintillator.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21795" y="4472002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H-&gt;</a:t>
            </a:r>
            <a:r>
              <a:rPr lang="en-US" altLang="zh-CN" dirty="0" err="1">
                <a:latin typeface="宋体" panose="02010600030101010101" pitchFamily="2" charset="-122"/>
                <a:cs typeface="Times New Roman" panose="02020603050405020304" pitchFamily="18" charset="0"/>
              </a:rPr>
              <a:t>diphoton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sigma/mean=2.18%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4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Simplified Geometry</a:t>
            </a:r>
            <a:endParaRPr lang="zh-CN" altLang="en-US" sz="4000" dirty="0"/>
          </a:p>
        </p:txBody>
      </p:sp>
      <p:pic>
        <p:nvPicPr>
          <p:cNvPr id="4" name="Picture 3" descr="ScW_E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W_ECAL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68" y="2924944"/>
            <a:ext cx="3733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39552" y="141763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nly consists of ECAL</a:t>
            </a:r>
            <a:r>
              <a:rPr lang="en-US" altLang="zh-CN" dirty="0"/>
              <a:t> </a:t>
            </a:r>
            <a:r>
              <a:rPr lang="en-US" altLang="zh-CN" dirty="0" smtClean="0"/>
              <a:t>and ignore affect from other detectors </a:t>
            </a:r>
          </a:p>
          <a:p>
            <a:r>
              <a:rPr lang="en-US" altLang="zh-CN" dirty="0" smtClean="0"/>
              <a:t>Has a barrel and two endcaps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/>
            <a:r>
              <a:rPr lang="en-US" altLang="zh-CN" sz="4000" dirty="0" err="1" smtClean="0">
                <a:ea typeface="宋体" panose="02010600030101010101" pitchFamily="2" charset="-122"/>
              </a:rPr>
              <a:t>ScECAL</a:t>
            </a:r>
            <a:r>
              <a:rPr lang="en-US" altLang="zh-CN" sz="4000" dirty="0" smtClean="0">
                <a:ea typeface="宋体" panose="02010600030101010101" pitchFamily="2" charset="-122"/>
              </a:rPr>
              <a:t> thickness</a:t>
            </a:r>
            <a:endParaRPr lang="zh-CN" altLang="en-US" sz="4000" dirty="0" smtClean="0">
              <a:ea typeface="宋体" panose="02010600030101010101" pitchFamily="2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525963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CEPC’s center-of-mass energy is ~250GeV, which is half of ILC’s.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indent="0" eaLnBrk="1" hangingPunct="1">
              <a:buFontTx/>
              <a:buNone/>
            </a:pPr>
            <a:r>
              <a:rPr lang="en-US" altLang="zh-CN" sz="2000" dirty="0" err="1" smtClean="0">
                <a:ea typeface="宋体" panose="02010600030101010101" pitchFamily="2" charset="-122"/>
              </a:rPr>
              <a:t>ScECAL</a:t>
            </a:r>
            <a:r>
              <a:rPr lang="en-US" altLang="zh-CN" sz="2000" dirty="0" smtClean="0">
                <a:ea typeface="宋体" panose="02010600030101010101" pitchFamily="2" charset="-122"/>
              </a:rPr>
              <a:t> can be shorten,  to lower the cost. </a:t>
            </a:r>
            <a:endParaRPr lang="zh-CN" altLang="en-US" sz="2000" dirty="0" smtClean="0"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03733"/>
              </p:ext>
            </p:extLst>
          </p:nvPr>
        </p:nvGraphicFramePr>
        <p:xfrm>
          <a:off x="4419600" y="2438400"/>
          <a:ext cx="4328864" cy="1754288"/>
        </p:xfrm>
        <a:graphic>
          <a:graphicData uri="http://schemas.openxmlformats.org/drawingml/2006/table">
            <a:tbl>
              <a:tblPr/>
              <a:tblGrid>
                <a:gridCol w="2165268"/>
                <a:gridCol w="2163596"/>
              </a:tblGrid>
              <a:tr h="639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Layers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Energy Ratio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175GeV photon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88.4%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96.4%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98.9%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821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251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TextBox 7"/>
          <p:cNvSpPr txBox="1">
            <a:spLocks noChangeArrowheads="1"/>
          </p:cNvSpPr>
          <p:nvPr/>
        </p:nvSpPr>
        <p:spPr bwMode="auto">
          <a:xfrm>
            <a:off x="457200" y="4924990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Simulation result of 175GeV photon, which is beyond the range of photon’s energy CEPC can produce.</a:t>
            </a:r>
            <a:endParaRPr lang="en-US" altLang="zh-CN" dirty="0"/>
          </a:p>
          <a:p>
            <a:r>
              <a:rPr lang="en-US" altLang="zh-CN" dirty="0" smtClean="0"/>
              <a:t>More than 95% energy is deposited in first 25 layers (~21.4 X0). 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57200" y="6156295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3mm Tungsten + 2mm </a:t>
            </a:r>
            <a:r>
              <a:rPr lang="en-US" altLang="zh-CN" sz="2000" dirty="0" smtClean="0"/>
              <a:t>Scintillator </a:t>
            </a:r>
            <a:r>
              <a:rPr lang="en-US" altLang="zh-CN" sz="2000" dirty="0" smtClean="0"/>
              <a:t>+ 2mm PCB in each layer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err="1" smtClean="0">
                <a:ea typeface="宋体" charset="-122"/>
              </a:rPr>
              <a:t>ScECAL</a:t>
            </a:r>
            <a:r>
              <a:rPr lang="zh-CN" altLang="en-US" sz="4000" dirty="0" smtClean="0">
                <a:ea typeface="宋体" charset="-122"/>
              </a:rPr>
              <a:t> </a:t>
            </a:r>
            <a:r>
              <a:rPr lang="en-US" altLang="zh-CN" sz="4000" dirty="0" smtClean="0">
                <a:ea typeface="宋体" charset="-122"/>
              </a:rPr>
              <a:t>Layer Num</a:t>
            </a:r>
            <a:endParaRPr lang="zh-CN" altLang="en-US" sz="4000" dirty="0" smtClean="0">
              <a:ea typeface="宋体" charset="-122"/>
            </a:endParaRPr>
          </a:p>
        </p:txBody>
      </p:sp>
      <p:pic>
        <p:nvPicPr>
          <p:cNvPr id="9221" name="Picture 5" descr="C:\Users\Administrator\Desktop\Note1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16832"/>
            <a:ext cx="5904656" cy="41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94928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3mm Tungsten + 2mm </a:t>
            </a:r>
            <a:r>
              <a:rPr lang="en-US" altLang="zh-CN" sz="2000" dirty="0" smtClean="0"/>
              <a:t>Scintillator </a:t>
            </a:r>
            <a:r>
              <a:rPr lang="en-US" altLang="zh-CN" sz="2000" dirty="0" smtClean="0"/>
              <a:t>+ 2mm PCB in each layer</a:t>
            </a:r>
          </a:p>
        </p:txBody>
      </p:sp>
      <p:pic>
        <p:nvPicPr>
          <p:cNvPr id="8" name="图片 7" descr="3_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499" y="1844824"/>
            <a:ext cx="3924501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19675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For single photon energy resolution, 25 layer ECAL  is not notable worse than 30 </a:t>
            </a:r>
            <a:r>
              <a:rPr lang="en-US" altLang="zh-CN" sz="2000" dirty="0" smtClean="0"/>
              <a:t>layer ECAL.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6209928" y="450055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logarithmic </a:t>
            </a:r>
            <a:r>
              <a:rPr lang="en-US" altLang="zh-CN" dirty="0"/>
              <a:t>coordinates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err="1" smtClean="0">
                <a:ea typeface="宋体" charset="-122"/>
              </a:rPr>
              <a:t>ScECAL</a:t>
            </a:r>
            <a:r>
              <a:rPr lang="zh-CN" altLang="en-US" sz="4000" dirty="0" smtClean="0">
                <a:ea typeface="宋体" charset="-122"/>
              </a:rPr>
              <a:t> </a:t>
            </a:r>
            <a:r>
              <a:rPr lang="en-US" altLang="zh-CN" sz="4000" dirty="0" smtClean="0">
                <a:ea typeface="宋体" charset="-122"/>
              </a:rPr>
              <a:t>Sensor Thickness</a:t>
            </a:r>
            <a:endParaRPr lang="zh-CN" altLang="en-US" sz="4000" dirty="0" smtClean="0"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8518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25 layer ECAL is </a:t>
            </a:r>
            <a:r>
              <a:rPr lang="en-US" altLang="zh-CN" sz="2000" dirty="0" smtClean="0"/>
              <a:t>used.</a:t>
            </a:r>
            <a:endParaRPr lang="en-US" altLang="zh-CN" sz="2000" dirty="0" smtClean="0"/>
          </a:p>
          <a:p>
            <a:pPr eaLnBrk="0" hangingPunct="0"/>
            <a:r>
              <a:rPr lang="en-US" altLang="zh-CN" sz="2000" dirty="0" smtClean="0"/>
              <a:t>Scintillator thickness dose not affect single photon energy resolution too much. </a:t>
            </a:r>
            <a:endParaRPr lang="zh-CN" altLang="en-US" sz="2000" dirty="0" smtClean="0"/>
          </a:p>
          <a:p>
            <a:pPr eaLnBrk="0" hangingPunct="0"/>
            <a:r>
              <a:rPr lang="en-US" altLang="zh-CN" sz="2000" dirty="0" smtClean="0"/>
              <a:t>Final option should consider the performance and demands of scintillator and </a:t>
            </a:r>
            <a:r>
              <a:rPr lang="en-US" altLang="zh-CN" sz="2000" dirty="0" err="1" smtClean="0"/>
              <a:t>SiPM</a:t>
            </a:r>
            <a:endParaRPr lang="en-US" altLang="zh-CN" sz="2000" dirty="0" smtClean="0"/>
          </a:p>
        </p:txBody>
      </p:sp>
      <p:pic>
        <p:nvPicPr>
          <p:cNvPr id="8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832648" cy="4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4_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87489"/>
            <a:ext cx="3923928" cy="27359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56176" y="37454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logarithmic </a:t>
            </a:r>
            <a:r>
              <a:rPr lang="en-US" altLang="zh-CN" dirty="0"/>
              <a:t>coordinates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Photon Position Resolution</a:t>
            </a:r>
            <a:endParaRPr lang="zh-CN" altLang="en-US" sz="4000" dirty="0" smtClean="0">
              <a:ea typeface="宋体" charset="-122"/>
            </a:endParaRPr>
          </a:p>
        </p:txBody>
      </p:sp>
      <p:pic>
        <p:nvPicPr>
          <p:cNvPr id="11267" name="Picture 2" descr="PositionResolution_5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24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PositionResolution_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82516"/>
            <a:ext cx="474662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1124744"/>
            <a:ext cx="84436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/>
              <a:t>The inject position on the XY plane </a:t>
            </a:r>
            <a:r>
              <a:rPr lang="en-US" altLang="zh-CN" sz="2000" dirty="0" smtClean="0"/>
              <a:t>can </a:t>
            </a:r>
            <a:r>
              <a:rPr lang="en-US" altLang="zh-CN" sz="2000" dirty="0" smtClean="0"/>
              <a:t>be regarded as the shower energy weighted center, for x direction we have : </a:t>
            </a:r>
          </a:p>
          <a:p>
            <a:pPr algn="ctr" eaLnBrk="0" hangingPunct="0"/>
            <a:r>
              <a:rPr lang="en-US" altLang="zh-CN" sz="2000" b="1" dirty="0" smtClean="0"/>
              <a:t>X </a:t>
            </a:r>
            <a:r>
              <a:rPr lang="en-US" altLang="zh-CN" sz="2000" b="1" dirty="0"/>
              <a:t>= ∑</a:t>
            </a:r>
            <a:r>
              <a:rPr lang="en-US" altLang="zh-CN" sz="2000" b="1" dirty="0" err="1"/>
              <a:t>x</a:t>
            </a:r>
            <a:r>
              <a:rPr lang="en-US" altLang="zh-CN" sz="2000" b="1" baseline="-25000" dirty="0" err="1"/>
              <a:t>i</a:t>
            </a:r>
            <a:r>
              <a:rPr lang="en-US" altLang="zh-CN" sz="2000" b="1" dirty="0" err="1"/>
              <a:t>E</a:t>
            </a:r>
            <a:r>
              <a:rPr lang="en-US" altLang="zh-CN" sz="2000" b="1" baseline="-25000" dirty="0" err="1"/>
              <a:t>i</a:t>
            </a:r>
            <a:r>
              <a:rPr lang="en-US" altLang="zh-CN" sz="2000" b="1" dirty="0" err="1"/>
              <a:t>/∑E</a:t>
            </a:r>
            <a:r>
              <a:rPr lang="en-US" altLang="zh-CN" sz="2000" b="1" baseline="-25000" dirty="0" err="1"/>
              <a:t>i</a:t>
            </a:r>
            <a:r>
              <a:rPr lang="en-US" altLang="zh-CN" sz="2000" b="1" baseline="-25000" dirty="0"/>
              <a:t>  </a:t>
            </a:r>
            <a:endParaRPr lang="en-US" altLang="zh-CN" sz="2000" b="1" dirty="0"/>
          </a:p>
          <a:p>
            <a:pPr eaLnBrk="0" hangingPunct="0"/>
            <a:r>
              <a:rPr lang="en-US" altLang="zh-CN" sz="2000" dirty="0" smtClean="0"/>
              <a:t>The distribution can be fitted by a sum of two Gaussians, and the sigma of the narrower Gaussian was used to represent position resolution here.</a:t>
            </a:r>
            <a:endParaRPr lang="en-US" altLang="zh-C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3856" y="5512433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50GeV photon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5mm*</a:t>
            </a:r>
            <a:r>
              <a:rPr lang="en-US" altLang="zh-CN" dirty="0" err="1" smtClean="0"/>
              <a:t>5mm</a:t>
            </a:r>
            <a:r>
              <a:rPr lang="en-US" altLang="zh-CN" dirty="0" smtClean="0"/>
              <a:t> cell size reconstructed inject position distribution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42771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Photon position resolution as a function of its energy, </a:t>
            </a:r>
            <a:r>
              <a:rPr lang="en-US" altLang="zh-CN" dirty="0" smtClean="0"/>
              <a:t>by</a:t>
            </a:r>
            <a:r>
              <a:rPr lang="en-US" altLang="zh-CN" dirty="0" smtClean="0"/>
              <a:t> </a:t>
            </a:r>
            <a:r>
              <a:rPr lang="en-US" altLang="zh-CN" dirty="0" smtClean="0"/>
              <a:t>5mm*5mm cell </a:t>
            </a:r>
            <a:r>
              <a:rPr lang="en-US" altLang="zh-CN" dirty="0" smtClean="0"/>
              <a:t>size ECAL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4000" dirty="0" smtClean="0">
                <a:ea typeface="宋体" charset="-122"/>
              </a:rPr>
              <a:t>Cell Size</a:t>
            </a:r>
            <a:endParaRPr lang="zh-CN" altLang="en-US" sz="4000" dirty="0" smtClean="0">
              <a:ea typeface="宋体" charset="-122"/>
            </a:endParaRP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852264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ct val="110000"/>
              </a:lnSpc>
              <a:buFontTx/>
              <a:buNone/>
            </a:pPr>
            <a:r>
              <a:rPr lang="en-US" altLang="zh-CN" sz="2000" dirty="0" smtClean="0">
                <a:ea typeface="宋体" charset="-122"/>
              </a:rPr>
              <a:t> Sectioned line function is used </a:t>
            </a:r>
            <a:r>
              <a:rPr lang="en-US" altLang="zh-CN" sz="2000" dirty="0" smtClean="0">
                <a:ea typeface="宋体" charset="-122"/>
              </a:rPr>
              <a:t>to </a:t>
            </a:r>
            <a:r>
              <a:rPr lang="en-US" altLang="zh-CN" sz="2000" dirty="0" smtClean="0">
                <a:ea typeface="宋体" charset="-122"/>
              </a:rPr>
              <a:t>describe the relationship between position resolution and cell size. The fit result indicates the difference between two slopes.</a:t>
            </a:r>
            <a:endParaRPr lang="zh-CN" altLang="zh-CN" sz="2000" dirty="0" smtClean="0">
              <a:ea typeface="宋体" charset="-122"/>
            </a:endParaRPr>
          </a:p>
          <a:p>
            <a:pPr indent="0" eaLnBrk="1" hangingPunct="1">
              <a:buFontTx/>
              <a:buNone/>
            </a:pPr>
            <a:endParaRPr lang="zh-CN" altLang="en-US" sz="2000" dirty="0" smtClean="0">
              <a:ea typeface="宋体" charset="-122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91680" y="4725144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/>
              <a:t>50GeV photon’s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position resolution with different cell size</a:t>
            </a:r>
            <a:endParaRPr lang="zh-CN" altLang="en-US" sz="2000" dirty="0"/>
          </a:p>
        </p:txBody>
      </p:sp>
      <p:pic>
        <p:nvPicPr>
          <p:cNvPr id="12292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9512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7_log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21876"/>
            <a:ext cx="3888432" cy="23911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80312" y="3284984"/>
            <a:ext cx="1584176" cy="12961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8" idx="1"/>
            <a:endCxn id="8" idx="3"/>
          </p:cNvCxnSpPr>
          <p:nvPr/>
        </p:nvCxnSpPr>
        <p:spPr>
          <a:xfrm>
            <a:off x="7380312" y="393305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0"/>
            <a:endCxn id="8" idx="2"/>
          </p:cNvCxnSpPr>
          <p:nvPr/>
        </p:nvCxnSpPr>
        <p:spPr>
          <a:xfrm>
            <a:off x="8172400" y="3284984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箭头 10"/>
          <p:cNvSpPr/>
          <p:nvPr/>
        </p:nvSpPr>
        <p:spPr>
          <a:xfrm>
            <a:off x="8054673" y="3501008"/>
            <a:ext cx="261743" cy="432048"/>
          </a:xfrm>
          <a:prstGeom prst="downArrow">
            <a:avLst>
              <a:gd name="adj1" fmla="val 355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16217" y="33163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Inject position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552" y="1143573"/>
            <a:ext cx="3096344" cy="250145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401" y="57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Reconstruction Bias </a:t>
            </a:r>
            <a:endParaRPr lang="zh-CN" altLang="en-US" sz="4000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70211"/>
            <a:ext cx="4283911" cy="25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70211"/>
            <a:ext cx="4283911" cy="25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>
            <a:stCxn id="6" idx="1"/>
            <a:endCxn id="6" idx="3"/>
          </p:cNvCxnSpPr>
          <p:nvPr/>
        </p:nvCxnSpPr>
        <p:spPr>
          <a:xfrm>
            <a:off x="539552" y="2394299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635896" y="2172949"/>
            <a:ext cx="430887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/>
              <a:t>5mm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763688" y="327662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5mm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27984" y="134076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Bias caused by COG reconstruction method,  with different  inject position inside a cell</a:t>
            </a:r>
          </a:p>
          <a:p>
            <a:endParaRPr lang="en-US" altLang="zh-CN" dirty="0"/>
          </a:p>
          <a:p>
            <a:r>
              <a:rPr lang="en-US" altLang="zh-CN" dirty="0" smtClean="0"/>
              <a:t>Cannot be ignored as cell size grows</a:t>
            </a:r>
            <a:endParaRPr lang="zh-CN" altLang="en-US" dirty="0"/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851</Words>
  <Application>Microsoft Office PowerPoint</Application>
  <PresentationFormat>全屏显示(4:3)</PresentationFormat>
  <Paragraphs>158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Times New Roman</vt:lpstr>
      <vt:lpstr>Office 主题</vt:lpstr>
      <vt:lpstr>CEPC ScECAL Optimization for the 3th CEPC Physics Software Meeting </vt:lpstr>
      <vt:lpstr>Outline</vt:lpstr>
      <vt:lpstr>Simplified Geometry</vt:lpstr>
      <vt:lpstr>ScECAL thickness</vt:lpstr>
      <vt:lpstr>ScECAL Layer Num</vt:lpstr>
      <vt:lpstr>ScECAL Sensor Thickness</vt:lpstr>
      <vt:lpstr>Photon Position Resolution</vt:lpstr>
      <vt:lpstr>Cell Size</vt:lpstr>
      <vt:lpstr>Reconstruction Bias </vt:lpstr>
      <vt:lpstr>A Possible Solution</vt:lpstr>
      <vt:lpstr>Arbor Rec test in simplified geometry</vt:lpstr>
      <vt:lpstr>H-&gt;diphoton</vt:lpstr>
      <vt:lpstr>H-&gt;diphoton in different layers ECAL</vt:lpstr>
      <vt:lpstr>H-&gt;diphoton in different cell size ECAL</vt:lpstr>
      <vt:lpstr> SiPM study</vt:lpstr>
      <vt:lpstr>Dark Noise</vt:lpstr>
      <vt:lpstr>SiPM Response Curve</vt:lpstr>
      <vt:lpstr>Gain stabilization</vt:lpstr>
      <vt:lpstr>Scintillator strip test</vt:lpstr>
      <vt:lpstr>More test in ongoing..</vt:lpstr>
      <vt:lpstr> ScECAL Digitization</vt:lpstr>
      <vt:lpstr>Saturation</vt:lpstr>
      <vt:lpstr>Non-homogeneity</vt:lpstr>
      <vt:lpstr>Dead Area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ScECAL厚度-总层数</dc:title>
  <cp:lastModifiedBy>zhaohang</cp:lastModifiedBy>
  <cp:revision>154</cp:revision>
  <dcterms:modified xsi:type="dcterms:W3CDTF">2016-11-28T17:17:22Z</dcterms:modified>
</cp:coreProperties>
</file>