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57" r:id="rId4"/>
    <p:sldId id="259" r:id="rId5"/>
    <p:sldId id="324" r:id="rId6"/>
    <p:sldId id="300" r:id="rId7"/>
    <p:sldId id="323" r:id="rId8"/>
    <p:sldId id="260" r:id="rId9"/>
    <p:sldId id="261" r:id="rId11"/>
    <p:sldId id="262" r:id="rId12"/>
    <p:sldId id="263" r:id="rId13"/>
    <p:sldId id="277" r:id="rId14"/>
    <p:sldId id="264" r:id="rId15"/>
    <p:sldId id="325" r:id="rId16"/>
    <p:sldId id="326" r:id="rId17"/>
    <p:sldId id="265" r:id="rId18"/>
    <p:sldId id="275" r:id="rId19"/>
    <p:sldId id="278" r:id="rId20"/>
    <p:sldId id="267" r:id="rId21"/>
    <p:sldId id="268" r:id="rId22"/>
    <p:sldId id="269" r:id="rId23"/>
    <p:sldId id="270" r:id="rId24"/>
    <p:sldId id="271" r:id="rId25"/>
    <p:sldId id="272" r:id="rId26"/>
    <p:sldId id="348" r:id="rId27"/>
    <p:sldId id="349" r:id="rId28"/>
    <p:sldId id="350" r:id="rId29"/>
    <p:sldId id="276" r:id="rId3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83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819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 indent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strike="noStrike" noProof="1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1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jpeg"/><Relationship Id="rId1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1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1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4.png"/><Relationship Id="rId1" Type="http://schemas.openxmlformats.org/officeDocument/2006/relationships/image" Target="../media/image3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6.png"/><Relationship Id="rId1" Type="http://schemas.openxmlformats.org/officeDocument/2006/relationships/image" Target="../media/image3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9.pn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307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p>
            <a:pPr defTabSz="914400">
              <a:buNone/>
            </a:pPr>
            <a:r>
              <a:rPr lang="zh-CN" altLang="en-US" sz="4400" kern="1200" baseline="0">
                <a:latin typeface="+mj-lt"/>
                <a:ea typeface="+mj-ea"/>
                <a:cs typeface="+mj-cs"/>
              </a:rPr>
              <a:t>去掉内室性能分析去掉内室性能分析</a:t>
            </a:r>
            <a:endParaRPr lang="zh-CN" altLang="en-US" sz="4400" kern="1200" baseline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内容占位符 2"/>
          <p:cNvSpPr>
            <a:spLocks noGrp="1"/>
          </p:cNvSpPr>
          <p:nvPr>
            <p:ph idx="1"/>
          </p:nvPr>
        </p:nvSpPr>
        <p:spPr>
          <a:xfrm>
            <a:off x="325438" y="238125"/>
            <a:ext cx="8361362" cy="5888038"/>
          </a:xfrm>
        </p:spPr>
        <p:txBody>
          <a:bodyPr anchor="t"/>
          <a:p>
            <a:r>
              <a:rPr lang="en-US" altLang="zh-CN" sz="2800">
                <a:sym typeface="宋体" panose="02010600030101010101" pitchFamily="2" charset="-122"/>
              </a:rPr>
              <a:t>3.Fixpt with 150Mev</a:t>
            </a:r>
            <a:endParaRPr lang="en-US" altLang="zh-CN" sz="2800">
              <a:sym typeface="宋体" panose="02010600030101010101" pitchFamily="2" charset="-122"/>
            </a:endParaRPr>
          </a:p>
          <a:p>
            <a:endParaRPr lang="en-US" altLang="zh-CN" sz="2800">
              <a:sym typeface="宋体" panose="02010600030101010101" pitchFamily="2" charset="-122"/>
            </a:endParaRPr>
          </a:p>
          <a:p>
            <a:endParaRPr lang="zh-CN" altLang="en-US"/>
          </a:p>
        </p:txBody>
      </p:sp>
      <p:pic>
        <p:nvPicPr>
          <p:cNvPr id="11266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2500" y="635000"/>
            <a:ext cx="4392613" cy="3060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3624263"/>
            <a:ext cx="6375400" cy="3190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内容占位符 2"/>
          <p:cNvSpPr>
            <a:spLocks noGrp="1"/>
          </p:cNvSpPr>
          <p:nvPr>
            <p:ph idx="1"/>
          </p:nvPr>
        </p:nvSpPr>
        <p:spPr>
          <a:xfrm>
            <a:off x="282575" y="131763"/>
            <a:ext cx="8404225" cy="5994400"/>
          </a:xfrm>
        </p:spPr>
        <p:txBody>
          <a:bodyPr anchor="t"/>
          <a:p>
            <a:r>
              <a:rPr lang="en-US" altLang="zh-CN">
                <a:sym typeface="宋体" panose="02010600030101010101" pitchFamily="2" charset="-122"/>
              </a:rPr>
              <a:t>5.Fixpt with 100Mev</a:t>
            </a:r>
            <a:endParaRPr lang="en-US" altLang="zh-CN">
              <a:sym typeface="宋体" panose="02010600030101010101" pitchFamily="2" charset="-122"/>
            </a:endParaRPr>
          </a:p>
          <a:p>
            <a:endParaRPr lang="zh-CN" altLang="en-US"/>
          </a:p>
        </p:txBody>
      </p:sp>
      <p:pic>
        <p:nvPicPr>
          <p:cNvPr id="12290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50875"/>
            <a:ext cx="4540250" cy="32400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291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00" y="3740150"/>
            <a:ext cx="6186488" cy="3092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内容占位符 2"/>
          <p:cNvSpPr>
            <a:spLocks noGrp="1"/>
          </p:cNvSpPr>
          <p:nvPr>
            <p:ph idx="1"/>
          </p:nvPr>
        </p:nvSpPr>
        <p:spPr>
          <a:xfrm>
            <a:off x="293688" y="325438"/>
            <a:ext cx="8393112" cy="5800725"/>
          </a:xfrm>
        </p:spPr>
        <p:txBody>
          <a:bodyPr anchor="t"/>
          <a:p>
            <a:r>
              <a:rPr lang="en-US" altLang="zh-CN"/>
              <a:t>4. The eff after cut(nTk&gt;0,abs(p-pTruth)&lt;10*RMS,</a:t>
            </a:r>
            <a:r>
              <a:rPr lang="en-US" altLang="zh-CN">
                <a:sym typeface="+mn-ea"/>
              </a:rPr>
              <a:t>abs(dr)&lt;3,abs(dz)&lt;30</a:t>
            </a:r>
            <a:r>
              <a:rPr lang="en-US" altLang="zh-CN"/>
              <a:t>)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8080" y="1355725"/>
            <a:ext cx="6553200" cy="45618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20520" y="86360"/>
            <a:ext cx="4837430" cy="33674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520" y="3254375"/>
            <a:ext cx="5000625" cy="348107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60450" y="1009650"/>
            <a:ext cx="7059930" cy="49149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3600"/>
              <a:t>三</a:t>
            </a:r>
            <a:r>
              <a:rPr lang="en-US" altLang="zh-CN" sz="3600"/>
              <a:t>. reconstruction performance of pt,nhit,dr,dz(With inner and no inner)</a:t>
            </a:r>
            <a:endParaRPr lang="en-US" altLang="zh-CN" sz="360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en-US" altLang="zh-CN"/>
              <a:t>1.pt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pic>
        <p:nvPicPr>
          <p:cNvPr id="1536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2247900"/>
            <a:ext cx="8039100" cy="40211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5" name="内容占位符 2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65188" y="85725"/>
            <a:ext cx="6680200" cy="3343275"/>
          </a:xfrm>
        </p:spPr>
      </p:pic>
      <p:pic>
        <p:nvPicPr>
          <p:cNvPr id="16386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188" y="3355975"/>
            <a:ext cx="6932612" cy="3467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09" name="内容占位符 2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42963" y="158750"/>
            <a:ext cx="6559550" cy="3282950"/>
          </a:xfrm>
        </p:spPr>
      </p:pic>
      <p:pic>
        <p:nvPicPr>
          <p:cNvPr id="17410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3" y="3314700"/>
            <a:ext cx="6854825" cy="34305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内容占位符 2"/>
          <p:cNvSpPr>
            <a:spLocks noGrp="1"/>
          </p:cNvSpPr>
          <p:nvPr>
            <p:ph idx="1"/>
          </p:nvPr>
        </p:nvSpPr>
        <p:spPr>
          <a:xfrm>
            <a:off x="319088" y="306388"/>
            <a:ext cx="8367712" cy="5819775"/>
          </a:xfrm>
        </p:spPr>
        <p:txBody>
          <a:bodyPr anchor="t"/>
          <a:p>
            <a:r>
              <a:rPr lang="en-US" altLang="zh-CN"/>
              <a:t>2.nhit</a:t>
            </a:r>
            <a:endParaRPr lang="en-US" altLang="zh-CN"/>
          </a:p>
          <a:p>
            <a:endParaRPr lang="en-US" altLang="zh-CN"/>
          </a:p>
        </p:txBody>
      </p:sp>
      <p:pic>
        <p:nvPicPr>
          <p:cNvPr id="18434" name="图片 4" descr="nhit_950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9438" y="1519238"/>
            <a:ext cx="7985125" cy="3819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7" name="内容占位符 7" descr="nhit_550M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06400" y="130175"/>
            <a:ext cx="7186613" cy="3435350"/>
          </a:xfrm>
        </p:spPr>
      </p:pic>
      <p:pic>
        <p:nvPicPr>
          <p:cNvPr id="19458" name="图片 8" descr="NHIT_150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3409950"/>
            <a:ext cx="7186613" cy="3368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1"/>
          <p:cNvSpPr>
            <a:spLocks noGrp="1"/>
          </p:cNvSpPr>
          <p:nvPr>
            <p:ph type="title"/>
          </p:nvPr>
        </p:nvSpPr>
        <p:spPr>
          <a:xfrm>
            <a:off x="520700" y="263525"/>
            <a:ext cx="8229600" cy="1143000"/>
          </a:xfrm>
        </p:spPr>
        <p:txBody>
          <a:bodyPr anchor="ctr"/>
          <a:p>
            <a:pPr algn="l"/>
            <a:r>
              <a:rPr lang="zh-CN" altLang="en-US" sz="3600"/>
              <a:t>一</a:t>
            </a:r>
            <a:r>
              <a:rPr lang="en-US" altLang="zh-CN" sz="3600"/>
              <a:t>.The Eff of different fixpt vs                           (With inner and no inner)</a:t>
            </a:r>
            <a:endParaRPr lang="en-US" altLang="zh-CN" sz="3600"/>
          </a:p>
        </p:txBody>
      </p:sp>
      <p:sp>
        <p:nvSpPr>
          <p:cNvPr id="4098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zh-CN" altLang="en-US" sz="2800"/>
              <a:t>Eff = nTk&gt;0 / Simulation of track number</a:t>
            </a:r>
            <a:endParaRPr lang="zh-CN" altLang="en-US" sz="2800"/>
          </a:p>
          <a:p>
            <a:endParaRPr lang="zh-CN" altLang="en-US"/>
          </a:p>
        </p:txBody>
      </p:sp>
      <p:graphicFrame>
        <p:nvGraphicFramePr>
          <p:cNvPr id="4099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559550" y="355600"/>
          <a:ext cx="957263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55600" imgH="177165" progId="Equation.KSEE3">
                  <p:embed/>
                </p:oleObj>
              </mc:Choice>
              <mc:Fallback>
                <p:oleObj name="" r:id="rId1" imgW="355600" imgH="177165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559550" y="355600"/>
                        <a:ext cx="957263" cy="477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l="4677" t="11794" r="9499" b="4958"/>
          <a:stretch>
            <a:fillRect/>
          </a:stretch>
        </p:blipFill>
        <p:spPr>
          <a:xfrm>
            <a:off x="1833880" y="2219960"/>
            <a:ext cx="5476240" cy="37541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787775" y="3465830"/>
            <a:ext cx="1435735" cy="3657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>
                <a:sym typeface="+mn-ea"/>
              </a:rPr>
              <a:t>750MeV(eff)</a:t>
            </a:r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内容占位符 2"/>
          <p:cNvSpPr>
            <a:spLocks noGrp="1"/>
          </p:cNvSpPr>
          <p:nvPr>
            <p:ph idx="1"/>
          </p:nvPr>
        </p:nvSpPr>
        <p:spPr>
          <a:xfrm>
            <a:off x="382588" y="280988"/>
            <a:ext cx="8304212" cy="5845175"/>
          </a:xfrm>
        </p:spPr>
        <p:txBody>
          <a:bodyPr anchor="t"/>
          <a:p>
            <a:r>
              <a:rPr lang="en-US" altLang="zh-CN"/>
              <a:t>3.dr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94510" y="281305"/>
            <a:ext cx="6174740" cy="33058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940" y="3565525"/>
            <a:ext cx="6036310" cy="312483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内容占位符 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55420" y="309880"/>
            <a:ext cx="5924550" cy="2962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890" y="3388360"/>
            <a:ext cx="5923915" cy="296164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内容占位符 2"/>
          <p:cNvSpPr>
            <a:spLocks noGrp="1"/>
          </p:cNvSpPr>
          <p:nvPr>
            <p:ph idx="1"/>
          </p:nvPr>
        </p:nvSpPr>
        <p:spPr>
          <a:xfrm>
            <a:off x="387668" y="146685"/>
            <a:ext cx="8367712" cy="5919788"/>
          </a:xfrm>
        </p:spPr>
        <p:txBody>
          <a:bodyPr anchor="t"/>
          <a:p>
            <a:r>
              <a:rPr lang="en-US" altLang="zh-CN"/>
              <a:t>4.dz</a:t>
            </a:r>
            <a:endParaRPr lang="en-US" altLang="zh-CN"/>
          </a:p>
          <a:p>
            <a:endParaRPr lang="en-US" alt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t="31755" r="-794"/>
          <a:stretch>
            <a:fillRect/>
          </a:stretch>
        </p:blipFill>
        <p:spPr>
          <a:xfrm>
            <a:off x="1824990" y="3441065"/>
            <a:ext cx="7035165" cy="31407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l="588" t="35924" r="10096" b="1201"/>
          <a:stretch>
            <a:fillRect/>
          </a:stretch>
        </p:blipFill>
        <p:spPr>
          <a:xfrm>
            <a:off x="1831975" y="416560"/>
            <a:ext cx="6080760" cy="302450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内容占位符 2"/>
          <p:cNvPicPr>
            <a:picLocks noChangeAspect="1"/>
          </p:cNvPicPr>
          <p:nvPr>
            <p:ph idx="1"/>
          </p:nvPr>
        </p:nvPicPr>
        <p:blipFill>
          <a:blip r:embed="rId1"/>
          <a:srcRect t="64172" r="1685"/>
          <a:stretch>
            <a:fillRect/>
          </a:stretch>
        </p:blipFill>
        <p:spPr>
          <a:xfrm>
            <a:off x="1892300" y="26670"/>
            <a:ext cx="6136640" cy="3165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t="65422" r="2227"/>
          <a:stretch>
            <a:fillRect/>
          </a:stretch>
        </p:blipFill>
        <p:spPr>
          <a:xfrm>
            <a:off x="2056765" y="3371850"/>
            <a:ext cx="6146800" cy="307657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580515" y="1172845"/>
            <a:ext cx="5924550" cy="401955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590040" y="1259205"/>
            <a:ext cx="5924550" cy="401955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580515" y="1239520"/>
            <a:ext cx="5924550" cy="401955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3600"/>
              <a:t>四</a:t>
            </a:r>
            <a:r>
              <a:rPr lang="en-US" altLang="zh-CN" sz="3600"/>
              <a:t>.</a:t>
            </a:r>
            <a:r>
              <a:rPr lang="zh-CN" altLang="en-US" sz="3600"/>
              <a:t>总结</a:t>
            </a:r>
            <a:endParaRPr lang="zh-CN" altLang="en-US" sz="3600"/>
          </a:p>
        </p:txBody>
      </p:sp>
      <p:sp>
        <p:nvSpPr>
          <p:cNvPr id="29698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en-US" altLang="zh-CN" sz="2800"/>
              <a:t>1.</a:t>
            </a:r>
            <a:r>
              <a:rPr lang="zh-CN" altLang="en-US" sz="2800"/>
              <a:t>由</a:t>
            </a:r>
            <a:r>
              <a:rPr lang="en-US" altLang="zh-CN" sz="2800"/>
              <a:t>有无内室效率随        的变化可知，去掉内室后端盖部分效率有所下降，在横动量小于100MeV后效率整体下降。</a:t>
            </a:r>
            <a:endParaRPr lang="en-US" altLang="zh-CN" sz="2800"/>
          </a:p>
          <a:p>
            <a:r>
              <a:rPr lang="en-US" altLang="zh-CN" sz="2800"/>
              <a:t>2.p,pt</a:t>
            </a:r>
            <a:r>
              <a:rPr lang="zh-CN" altLang="en-US" sz="2800"/>
              <a:t>的等重建性能在</a:t>
            </a:r>
            <a:r>
              <a:rPr lang="en-US" altLang="zh-CN" sz="2800"/>
              <a:t>100MeV</a:t>
            </a:r>
            <a:r>
              <a:rPr lang="zh-CN" altLang="en-US" sz="2800"/>
              <a:t>及以下时与真值之差的分布不是很好的高斯分布。</a:t>
            </a:r>
            <a:endParaRPr lang="zh-CN" altLang="en-US" sz="2800"/>
          </a:p>
          <a:p>
            <a:r>
              <a:rPr lang="en-US" altLang="zh-CN" sz="2800"/>
              <a:t>3.</a:t>
            </a:r>
            <a:r>
              <a:rPr lang="zh-CN" altLang="en-US" sz="2800"/>
              <a:t>经过不同</a:t>
            </a:r>
            <a:r>
              <a:rPr lang="en-US" altLang="zh-CN" sz="2800"/>
              <a:t>cut</a:t>
            </a:r>
            <a:r>
              <a:rPr lang="zh-CN" altLang="en-US" sz="2800"/>
              <a:t>条件之后</a:t>
            </a:r>
            <a:r>
              <a:rPr lang="en-US" altLang="zh-CN" sz="2800"/>
              <a:t>p,pt</a:t>
            </a:r>
            <a:r>
              <a:rPr lang="zh-CN" altLang="en-US" sz="2800"/>
              <a:t>分辨变化不大，重建效率略有不同（</a:t>
            </a:r>
            <a:r>
              <a:rPr lang="en-US" altLang="zh-CN" sz="2800"/>
              <a:t>200MeV,dz</a:t>
            </a:r>
            <a:r>
              <a:rPr lang="zh-CN" altLang="en-US" sz="2800"/>
              <a:t>）</a:t>
            </a:r>
            <a:endParaRPr lang="zh-CN" altLang="en-US" sz="2800"/>
          </a:p>
        </p:txBody>
      </p:sp>
      <p:graphicFrame>
        <p:nvGraphicFramePr>
          <p:cNvPr id="29699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005263" y="1674813"/>
          <a:ext cx="83343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355600" imgH="177165" progId="Equation.KSEE3">
                  <p:embed/>
                </p:oleObj>
              </mc:Choice>
              <mc:Fallback>
                <p:oleObj name="" r:id="rId1" imgW="355600" imgH="177165" progId="Equation.KSEE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05263" y="1674813"/>
                        <a:ext cx="833437" cy="415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1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3675" y="276225"/>
            <a:ext cx="4076700" cy="2962275"/>
          </a:xfrm>
        </p:spPr>
      </p:pic>
      <p:pic>
        <p:nvPicPr>
          <p:cNvPr id="5122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7700" y="277813"/>
            <a:ext cx="4075113" cy="2960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3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380" y="3553143"/>
            <a:ext cx="4076700" cy="29606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35405" y="31115"/>
            <a:ext cx="5001895" cy="34823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405" y="3330575"/>
            <a:ext cx="5041900" cy="35102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内容占位符 3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66763" y="708343"/>
            <a:ext cx="7234237" cy="49958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内容占位符 3"/>
          <p:cNvGraphicFramePr/>
          <p:nvPr>
            <p:ph idx="1"/>
          </p:nvPr>
        </p:nvGraphicFramePr>
        <p:xfrm>
          <a:off x="413385" y="1061720"/>
          <a:ext cx="8229600" cy="3517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proportion(</a:t>
                      </a:r>
                      <a:r>
                        <a:rPr lang="en-US" altLang="zh-CN" sz="1800">
                          <a:sym typeface="+mn-ea"/>
                        </a:rPr>
                        <a:t>track</a:t>
                      </a:r>
                      <a:r>
                        <a:rPr lang="en-US" altLang="zh-CN"/>
                        <a:t>/10000)</a:t>
                      </a:r>
                      <a:endParaRPr lang="en-US" altLang="zh-CN"/>
                    </a:p>
                  </a:txBody>
                  <a:tcPr/>
                </a:tc>
                <a:tc rowSpan="2"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withInner : </a:t>
                      </a:r>
                      <a:r>
                        <a:rPr lang="en-US" altLang="zh-CN" sz="1800">
                          <a:sym typeface="+mn-ea"/>
                        </a:rPr>
                        <a:t>no track</a:t>
                      </a:r>
                      <a:endParaRPr lang="en-US" altLang="zh-CN" sz="180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altLang="zh-CN"/>
                        <a:t>  </a:t>
                      </a:r>
                      <a:endParaRPr lang="en-US" altLang="zh-CN"/>
                    </a:p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noInner : one track</a:t>
                      </a:r>
                      <a:endParaRPr lang="en-US" altLang="zh-CN"/>
                    </a:p>
                    <a:p>
                      <a:pPr>
                        <a:buNone/>
                      </a:pPr>
                      <a:r>
                        <a:rPr lang="en-US" altLang="zh-CN"/>
                        <a:t> </a:t>
                      </a:r>
                      <a:r>
                        <a:rPr lang="zh-CN" altLang="en-US" sz="1800">
                          <a:solidFill>
                            <a:srgbClr val="FF0000"/>
                          </a:solidFill>
                          <a:sym typeface="+mn-ea"/>
                        </a:rPr>
                        <a:t>（由于噪声去掉内室后多一条）</a:t>
                      </a:r>
                      <a:endParaRPr lang="en-US" altLang="zh-CN"/>
                    </a:p>
                  </a:txBody>
                  <a:tcPr/>
                </a:tc>
                <a:tc rowSpan="2"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withInner : one track</a:t>
                      </a:r>
                      <a:endParaRPr lang="en-US" altLang="zh-CN" sz="180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  </a:t>
                      </a:r>
                      <a:endParaRPr lang="en-US" altLang="zh-CN" sz="1800"/>
                    </a:p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noInner : two track</a:t>
                      </a:r>
                      <a:endParaRPr lang="en-US" altLang="zh-CN" sz="1800"/>
                    </a:p>
                    <a:p>
                      <a:pPr>
                        <a:buNone/>
                      </a:pPr>
                      <a:endParaRPr lang="en-US" altLang="zh-CN"/>
                    </a:p>
                  </a:txBody>
                  <a:tcPr/>
                </a:tc>
              </a:tr>
              <a:tr h="115125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fixpt</a:t>
                      </a:r>
                      <a:endParaRPr lang="en-US" altLang="zh-CN"/>
                    </a:p>
                  </a:txBody>
                  <a:tcPr/>
                </a:tc>
                <a:tc vMerge="1">
                  <a:tcPr/>
                </a:tc>
                <a:tc vMerge="1">
                  <a:tcPr/>
                </a:tc>
              </a:tr>
              <a:tr h="53784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100MeV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0.89%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0.40%</a:t>
                      </a:r>
                      <a:endParaRPr lang="en-US" altLang="zh-CN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150</a:t>
                      </a:r>
                      <a:r>
                        <a:rPr lang="en-US" altLang="zh-CN" sz="1800">
                          <a:sym typeface="+mn-ea"/>
                        </a:rPr>
                        <a:t>MeV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1.13%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0.13%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200</a:t>
                      </a:r>
                      <a:r>
                        <a:rPr lang="en-US" altLang="zh-CN" sz="1800">
                          <a:sym typeface="+mn-ea"/>
                        </a:rPr>
                        <a:t>MeV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1.13%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0.13%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250MeV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0.63%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0.03%</a:t>
                      </a:r>
                      <a:endParaRPr lang="zh-CN" alt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300</a:t>
                      </a:r>
                      <a:r>
                        <a:rPr lang="en-US" altLang="zh-CN" sz="1800">
                          <a:sym typeface="+mn-ea"/>
                        </a:rPr>
                        <a:t>MeV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0.54%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0.01%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972185" y="4884420"/>
            <a:ext cx="4056380" cy="6400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sym typeface="+mn-ea"/>
              </a:rPr>
              <a:t>50MeV:nTk&gt;0(15:10000)</a:t>
            </a:r>
            <a:endParaRPr lang="en-US" altLang="zh-CN"/>
          </a:p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3600"/>
              <a:t>二</a:t>
            </a:r>
            <a:r>
              <a:rPr lang="en-US" altLang="zh-CN" sz="3600"/>
              <a:t>. Different cut with nTk&gt;0&amp;&amp;abs(p-pTruth)&lt;10*RMS</a:t>
            </a:r>
            <a:endParaRPr lang="en-US" altLang="zh-CN" sz="3600"/>
          </a:p>
        </p:txBody>
      </p:sp>
      <p:sp>
        <p:nvSpPr>
          <p:cNvPr id="7170" name="内容占位符 2"/>
          <p:cNvSpPr>
            <a:spLocks noGrp="1"/>
          </p:cNvSpPr>
          <p:nvPr>
            <p:ph idx="1"/>
          </p:nvPr>
        </p:nvSpPr>
        <p:spPr/>
        <p:txBody>
          <a:bodyPr anchor="t"/>
          <a:p>
            <a:r>
              <a:rPr lang="en-US" altLang="zh-CN" sz="2800"/>
              <a:t>1.Fixpt with 950Mev</a:t>
            </a:r>
            <a:endParaRPr lang="en-US" altLang="zh-CN" sz="2800"/>
          </a:p>
          <a:p>
            <a:endParaRPr lang="en-US" altLang="zh-CN" sz="2800"/>
          </a:p>
        </p:txBody>
      </p:sp>
      <p:pic>
        <p:nvPicPr>
          <p:cNvPr id="7171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58875" y="2290763"/>
            <a:ext cx="5924550" cy="41227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7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3563" y="1223963"/>
            <a:ext cx="7972425" cy="39814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内容占位符 2"/>
          <p:cNvSpPr>
            <a:spLocks noGrp="1"/>
          </p:cNvSpPr>
          <p:nvPr>
            <p:ph idx="1"/>
          </p:nvPr>
        </p:nvSpPr>
        <p:spPr>
          <a:xfrm>
            <a:off x="292100" y="139700"/>
            <a:ext cx="8394700" cy="5986463"/>
          </a:xfrm>
        </p:spPr>
        <p:txBody>
          <a:bodyPr anchor="t"/>
          <a:p>
            <a:r>
              <a:rPr lang="en-US" altLang="zh-CN" sz="2800">
                <a:sym typeface="宋体" panose="02010600030101010101" pitchFamily="2" charset="-122"/>
              </a:rPr>
              <a:t>2.Fixpt with 550MeV</a:t>
            </a:r>
            <a:endParaRPr lang="en-US" altLang="zh-CN" sz="2800">
              <a:sym typeface="宋体" panose="02010600030101010101" pitchFamily="2" charset="-122"/>
            </a:endParaRPr>
          </a:p>
          <a:p>
            <a:endParaRPr lang="en-US" altLang="zh-CN" sz="2800">
              <a:sym typeface="宋体" panose="02010600030101010101" pitchFamily="2" charset="-122"/>
            </a:endParaRPr>
          </a:p>
          <a:p>
            <a:endParaRPr lang="en-US" altLang="zh-CN" sz="2800">
              <a:sym typeface="宋体" panose="02010600030101010101" pitchFamily="2" charset="-122"/>
            </a:endParaRPr>
          </a:p>
          <a:p>
            <a:endParaRPr lang="zh-CN" altLang="en-US"/>
          </a:p>
        </p:txBody>
      </p:sp>
      <p:pic>
        <p:nvPicPr>
          <p:cNvPr id="10242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0450" y="3200400"/>
            <a:ext cx="7392988" cy="36972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3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775" y="534988"/>
            <a:ext cx="4137025" cy="28797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906</Words>
  <Application>WPS 演示</Application>
  <PresentationFormat/>
  <Paragraphs>110</Paragraphs>
  <Slides>27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35" baseType="lpstr">
      <vt:lpstr>Arial</vt:lpstr>
      <vt:lpstr>宋体</vt:lpstr>
      <vt:lpstr>Wingdings</vt:lpstr>
      <vt:lpstr>微软雅黑</vt:lpstr>
      <vt:lpstr>Calibri</vt:lpstr>
      <vt:lpstr>默认设计模板</vt:lpstr>
      <vt:lpstr>Equation.KSEE3</vt:lpstr>
      <vt:lpstr>Equation.KSEE3</vt:lpstr>
      <vt:lpstr>去掉内室性能分析去掉内室性能分析</vt:lpstr>
      <vt:lpstr>一.The Eff of different fixpt vs                           (With inner and no inner)</vt:lpstr>
      <vt:lpstr>PowerPoint 演示文稿</vt:lpstr>
      <vt:lpstr>PowerPoint 演示文稿</vt:lpstr>
      <vt:lpstr>PowerPoint 演示文稿</vt:lpstr>
      <vt:lpstr>PowerPoint 演示文稿</vt:lpstr>
      <vt:lpstr>二. Different cut with nTk&gt;0&amp;&amp;abs(p-pTruth)&lt;10*RMS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三. reconstruction performance of pt,nhit,dr,dz(With inner and no inner)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四.总结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去掉内室性能分析去掉内室性能分析</dc:title>
  <dc:creator>mnn</dc:creator>
  <cp:lastModifiedBy>mnn</cp:lastModifiedBy>
  <cp:revision>97</cp:revision>
  <dcterms:created xsi:type="dcterms:W3CDTF">2016-09-28T00:32:00Z</dcterms:created>
  <dcterms:modified xsi:type="dcterms:W3CDTF">2016-11-02T03:15:06Z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