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2208E0-C381-4B90-9807-932209A856A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DC5B415-98F3-445F-B878-F4549435F52E}">
      <dgm:prSet phldrT="[文本]" custT="1"/>
      <dgm:spPr/>
      <dgm:t>
        <a:bodyPr/>
        <a:lstStyle/>
        <a:p>
          <a:r>
            <a:rPr lang="zh-CN" altLang="en-US" sz="2800" dirty="0" smtClean="0"/>
            <a:t>牛顿力学的质点</a:t>
          </a:r>
          <a:endParaRPr lang="zh-CN" altLang="en-US" sz="2800" dirty="0"/>
        </a:p>
      </dgm:t>
    </dgm:pt>
    <dgm:pt modelId="{5BCFC858-287F-4CF4-B3F0-F684502C3071}" type="parTrans" cxnId="{C9CB9775-8CE9-44ED-9E1C-6434C6CA7F37}">
      <dgm:prSet/>
      <dgm:spPr/>
      <dgm:t>
        <a:bodyPr/>
        <a:lstStyle/>
        <a:p>
          <a:endParaRPr lang="zh-CN" altLang="en-US"/>
        </a:p>
      </dgm:t>
    </dgm:pt>
    <dgm:pt modelId="{A08DFC29-C429-4DAB-B268-BCAFD7E9AE1C}" type="sibTrans" cxnId="{C9CB9775-8CE9-44ED-9E1C-6434C6CA7F37}">
      <dgm:prSet/>
      <dgm:spPr/>
      <dgm:t>
        <a:bodyPr/>
        <a:lstStyle/>
        <a:p>
          <a:endParaRPr lang="zh-CN" altLang="en-US"/>
        </a:p>
      </dgm:t>
    </dgm:pt>
    <dgm:pt modelId="{0E076F58-0DFC-42A0-98CB-4EFB88A45A51}">
      <dgm:prSet phldrT="[文本]" custT="1"/>
      <dgm:spPr/>
      <dgm:t>
        <a:bodyPr/>
        <a:lstStyle/>
        <a:p>
          <a:r>
            <a:rPr lang="en-US" altLang="zh-CN" sz="2400" dirty="0" smtClean="0"/>
            <a:t> 1.</a:t>
          </a:r>
          <a:r>
            <a:rPr lang="zh-CN" altLang="en-US" sz="2400" dirty="0" smtClean="0"/>
            <a:t>粒子有质量  与质点同</a:t>
          </a:r>
          <a:endParaRPr lang="en-US" altLang="zh-CN" sz="2400" dirty="0" smtClean="0"/>
        </a:p>
        <a:p>
          <a:r>
            <a:rPr lang="en-US" altLang="zh-CN" sz="2400" dirty="0" smtClean="0"/>
            <a:t>2.</a:t>
          </a:r>
          <a:r>
            <a:rPr lang="zh-CN" altLang="en-US" sz="2400" dirty="0" smtClean="0"/>
            <a:t>粒子无质量 如光子</a:t>
          </a:r>
          <a:endParaRPr lang="zh-CN" altLang="en-US" sz="2400" dirty="0"/>
        </a:p>
      </dgm:t>
    </dgm:pt>
    <dgm:pt modelId="{2A6F40C9-B59B-48D8-AE09-94384719869A}" type="parTrans" cxnId="{0481CD45-39ED-4589-AACB-B9A8B4FDFDE0}">
      <dgm:prSet/>
      <dgm:spPr/>
      <dgm:t>
        <a:bodyPr/>
        <a:lstStyle/>
        <a:p>
          <a:endParaRPr lang="zh-CN" altLang="en-US"/>
        </a:p>
      </dgm:t>
    </dgm:pt>
    <dgm:pt modelId="{05A52AE0-6CAE-4243-85C4-9B13F2A8A145}" type="sibTrans" cxnId="{0481CD45-39ED-4589-AACB-B9A8B4FDFDE0}">
      <dgm:prSet/>
      <dgm:spPr/>
      <dgm:t>
        <a:bodyPr/>
        <a:lstStyle/>
        <a:p>
          <a:endParaRPr lang="zh-CN" altLang="en-US"/>
        </a:p>
      </dgm:t>
    </dgm:pt>
    <dgm:pt modelId="{70F4E0EF-53A4-4A45-B933-D84F8790983F}" type="pres">
      <dgm:prSet presAssocID="{AC2208E0-C381-4B90-9807-932209A856A0}" presName="Name0" presStyleCnt="0">
        <dgm:presLayoutVars>
          <dgm:dir/>
          <dgm:resizeHandles val="exact"/>
        </dgm:presLayoutVars>
      </dgm:prSet>
      <dgm:spPr/>
    </dgm:pt>
    <dgm:pt modelId="{E893FC2A-9267-46A7-B72C-EF0B9618AAFD}" type="pres">
      <dgm:prSet presAssocID="{6DC5B415-98F3-445F-B878-F4549435F52E}" presName="node" presStyleLbl="node1" presStyleIdx="0" presStyleCnt="2" custLinFactNeighborX="-7908" custLinFactNeighborY="6570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C15E0C8-470D-4114-B668-2AA2E8A5234B}" type="pres">
      <dgm:prSet presAssocID="{A08DFC29-C429-4DAB-B268-BCAFD7E9AE1C}" presName="sibTrans" presStyleLbl="sibTrans2D1" presStyleIdx="0" presStyleCnt="1"/>
      <dgm:spPr/>
      <dgm:t>
        <a:bodyPr/>
        <a:lstStyle/>
        <a:p>
          <a:endParaRPr lang="zh-CN" altLang="en-US"/>
        </a:p>
      </dgm:t>
    </dgm:pt>
    <dgm:pt modelId="{F86E6C15-0D7C-433D-AEB9-372D2679682A}" type="pres">
      <dgm:prSet presAssocID="{A08DFC29-C429-4DAB-B268-BCAFD7E9AE1C}" presName="connectorText" presStyleLbl="sibTrans2D1" presStyleIdx="0" presStyleCnt="1"/>
      <dgm:spPr/>
      <dgm:t>
        <a:bodyPr/>
        <a:lstStyle/>
        <a:p>
          <a:endParaRPr lang="zh-CN" altLang="en-US"/>
        </a:p>
      </dgm:t>
    </dgm:pt>
    <dgm:pt modelId="{E23312F8-AD4A-4ED2-B070-22D7D9BFA310}" type="pres">
      <dgm:prSet presAssocID="{0E076F58-0DFC-42A0-98CB-4EFB88A45A51}" presName="node" presStyleLbl="node1" presStyleIdx="1" presStyleCnt="2" custLinFactNeighborX="-3650" custLinFactNeighborY="2676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270C3EC-AF22-4768-9F0C-FE4E69D986B4}" type="presOf" srcId="{0E076F58-0DFC-42A0-98CB-4EFB88A45A51}" destId="{E23312F8-AD4A-4ED2-B070-22D7D9BFA310}" srcOrd="0" destOrd="0" presId="urn:microsoft.com/office/officeart/2005/8/layout/process1"/>
    <dgm:cxn modelId="{525212DF-926F-495E-9450-66ED9F9A87A9}" type="presOf" srcId="{A08DFC29-C429-4DAB-B268-BCAFD7E9AE1C}" destId="{F86E6C15-0D7C-433D-AEB9-372D2679682A}" srcOrd="1" destOrd="0" presId="urn:microsoft.com/office/officeart/2005/8/layout/process1"/>
    <dgm:cxn modelId="{F5A02122-E4E6-4169-AD7E-21502F87C35A}" type="presOf" srcId="{AC2208E0-C381-4B90-9807-932209A856A0}" destId="{70F4E0EF-53A4-4A45-B933-D84F8790983F}" srcOrd="0" destOrd="0" presId="urn:microsoft.com/office/officeart/2005/8/layout/process1"/>
    <dgm:cxn modelId="{0481CD45-39ED-4589-AACB-B9A8B4FDFDE0}" srcId="{AC2208E0-C381-4B90-9807-932209A856A0}" destId="{0E076F58-0DFC-42A0-98CB-4EFB88A45A51}" srcOrd="1" destOrd="0" parTransId="{2A6F40C9-B59B-48D8-AE09-94384719869A}" sibTransId="{05A52AE0-6CAE-4243-85C4-9B13F2A8A145}"/>
    <dgm:cxn modelId="{C9CB9775-8CE9-44ED-9E1C-6434C6CA7F37}" srcId="{AC2208E0-C381-4B90-9807-932209A856A0}" destId="{6DC5B415-98F3-445F-B878-F4549435F52E}" srcOrd="0" destOrd="0" parTransId="{5BCFC858-287F-4CF4-B3F0-F684502C3071}" sibTransId="{A08DFC29-C429-4DAB-B268-BCAFD7E9AE1C}"/>
    <dgm:cxn modelId="{618D3FBA-1663-409F-A321-A1AA61E754C4}" type="presOf" srcId="{A08DFC29-C429-4DAB-B268-BCAFD7E9AE1C}" destId="{0C15E0C8-470D-4114-B668-2AA2E8A5234B}" srcOrd="0" destOrd="0" presId="urn:microsoft.com/office/officeart/2005/8/layout/process1"/>
    <dgm:cxn modelId="{74ACA81D-C91E-44EE-AB4C-26DF6E7F3231}" type="presOf" srcId="{6DC5B415-98F3-445F-B878-F4549435F52E}" destId="{E893FC2A-9267-46A7-B72C-EF0B9618AAFD}" srcOrd="0" destOrd="0" presId="urn:microsoft.com/office/officeart/2005/8/layout/process1"/>
    <dgm:cxn modelId="{91E041CE-4101-4509-9842-B647C3BC3B93}" type="presParOf" srcId="{70F4E0EF-53A4-4A45-B933-D84F8790983F}" destId="{E893FC2A-9267-46A7-B72C-EF0B9618AAFD}" srcOrd="0" destOrd="0" presId="urn:microsoft.com/office/officeart/2005/8/layout/process1"/>
    <dgm:cxn modelId="{32EA52D3-3070-4A32-A213-B4826A8DD9C9}" type="presParOf" srcId="{70F4E0EF-53A4-4A45-B933-D84F8790983F}" destId="{0C15E0C8-470D-4114-B668-2AA2E8A5234B}" srcOrd="1" destOrd="0" presId="urn:microsoft.com/office/officeart/2005/8/layout/process1"/>
    <dgm:cxn modelId="{14F0F1FE-C3A0-4850-817D-F47EDCB3040E}" type="presParOf" srcId="{0C15E0C8-470D-4114-B668-2AA2E8A5234B}" destId="{F86E6C15-0D7C-433D-AEB9-372D2679682A}" srcOrd="0" destOrd="0" presId="urn:microsoft.com/office/officeart/2005/8/layout/process1"/>
    <dgm:cxn modelId="{58130FB6-B6E2-4168-9364-050C63FE9832}" type="presParOf" srcId="{70F4E0EF-53A4-4A45-B933-D84F8790983F}" destId="{E23312F8-AD4A-4ED2-B070-22D7D9BFA31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3FC2A-9267-46A7-B72C-EF0B9618AAFD}">
      <dsp:nvSpPr>
        <dsp:cNvPr id="0" name=""/>
        <dsp:cNvSpPr/>
      </dsp:nvSpPr>
      <dsp:spPr>
        <a:xfrm>
          <a:off x="0" y="852035"/>
          <a:ext cx="3385343" cy="20312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牛顿力学的质点</a:t>
          </a:r>
          <a:endParaRPr lang="zh-CN" altLang="en-US" sz="2800" kern="1200" dirty="0"/>
        </a:p>
      </dsp:txBody>
      <dsp:txXfrm>
        <a:off x="59492" y="911527"/>
        <a:ext cx="3266359" cy="1912222"/>
      </dsp:txXfrm>
    </dsp:sp>
    <dsp:sp modelId="{0C15E0C8-470D-4114-B668-2AA2E8A5234B}">
      <dsp:nvSpPr>
        <dsp:cNvPr id="0" name=""/>
        <dsp:cNvSpPr/>
      </dsp:nvSpPr>
      <dsp:spPr>
        <a:xfrm>
          <a:off x="3711918" y="1447856"/>
          <a:ext cx="692338" cy="839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3600" kern="1200"/>
        </a:p>
      </dsp:txBody>
      <dsp:txXfrm>
        <a:off x="3711918" y="1615769"/>
        <a:ext cx="484637" cy="503739"/>
      </dsp:txXfrm>
    </dsp:sp>
    <dsp:sp modelId="{E23312F8-AD4A-4ED2-B070-22D7D9BFA310}">
      <dsp:nvSpPr>
        <dsp:cNvPr id="0" name=""/>
        <dsp:cNvSpPr/>
      </dsp:nvSpPr>
      <dsp:spPr>
        <a:xfrm>
          <a:off x="4691642" y="852035"/>
          <a:ext cx="3385343" cy="20312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/>
            <a:t> 1.</a:t>
          </a:r>
          <a:r>
            <a:rPr lang="zh-CN" altLang="en-US" sz="2400" kern="1200" dirty="0" smtClean="0"/>
            <a:t>粒子有质量  与质点同</a:t>
          </a:r>
          <a:endParaRPr lang="en-US" altLang="zh-CN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/>
            <a:t>2.</a:t>
          </a:r>
          <a:r>
            <a:rPr lang="zh-CN" altLang="en-US" sz="2400" kern="1200" dirty="0" smtClean="0"/>
            <a:t>粒子无质量 如光子</a:t>
          </a:r>
          <a:endParaRPr lang="zh-CN" altLang="en-US" sz="2400" kern="1200" dirty="0"/>
        </a:p>
      </dsp:txBody>
      <dsp:txXfrm>
        <a:off x="4751134" y="911527"/>
        <a:ext cx="3266359" cy="1912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66EC-277D-4703-9FC6-E6F3BB4910C0}" type="datetimeFigureOut">
              <a:rPr lang="zh-CN" altLang="en-US" smtClean="0"/>
              <a:t>2016/11/18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A2CD-8892-4771-97D1-1C47B6D78B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769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66EC-277D-4703-9FC6-E6F3BB4910C0}" type="datetimeFigureOut">
              <a:rPr lang="zh-CN" altLang="en-US" smtClean="0"/>
              <a:t>2016/11/18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A2CD-8892-4771-97D1-1C47B6D78B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94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66EC-277D-4703-9FC6-E6F3BB4910C0}" type="datetimeFigureOut">
              <a:rPr lang="zh-CN" altLang="en-US" smtClean="0"/>
              <a:t>2016/11/18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A2CD-8892-4771-97D1-1C47B6D78B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77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66EC-277D-4703-9FC6-E6F3BB4910C0}" type="datetimeFigureOut">
              <a:rPr lang="zh-CN" altLang="en-US" smtClean="0"/>
              <a:t>2016/11/18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A2CD-8892-4771-97D1-1C47B6D78B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73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66EC-277D-4703-9FC6-E6F3BB4910C0}" type="datetimeFigureOut">
              <a:rPr lang="zh-CN" altLang="en-US" smtClean="0"/>
              <a:t>2016/11/18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A2CD-8892-4771-97D1-1C47B6D78B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003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66EC-277D-4703-9FC6-E6F3BB4910C0}" type="datetimeFigureOut">
              <a:rPr lang="zh-CN" altLang="en-US" smtClean="0"/>
              <a:t>2016/11/18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A2CD-8892-4771-97D1-1C47B6D78B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018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66EC-277D-4703-9FC6-E6F3BB4910C0}" type="datetimeFigureOut">
              <a:rPr lang="zh-CN" altLang="en-US" smtClean="0"/>
              <a:t>2016/11/18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A2CD-8892-4771-97D1-1C47B6D78B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547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66EC-277D-4703-9FC6-E6F3BB4910C0}" type="datetimeFigureOut">
              <a:rPr lang="zh-CN" altLang="en-US" smtClean="0"/>
              <a:t>2016/11/18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A2CD-8892-4771-97D1-1C47B6D78B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901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66EC-277D-4703-9FC6-E6F3BB4910C0}" type="datetimeFigureOut">
              <a:rPr lang="zh-CN" altLang="en-US" smtClean="0"/>
              <a:t>2016/11/18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A2CD-8892-4771-97D1-1C47B6D78B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550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66EC-277D-4703-9FC6-E6F3BB4910C0}" type="datetimeFigureOut">
              <a:rPr lang="zh-CN" altLang="en-US" smtClean="0"/>
              <a:t>2016/11/18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A2CD-8892-4771-97D1-1C47B6D78B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262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966EC-277D-4703-9FC6-E6F3BB4910C0}" type="datetimeFigureOut">
              <a:rPr lang="zh-CN" altLang="en-US" smtClean="0"/>
              <a:t>2016/11/18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EA2CD-8892-4771-97D1-1C47B6D78B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764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966EC-277D-4703-9FC6-E6F3BB4910C0}" type="datetimeFigureOut">
              <a:rPr lang="zh-CN" altLang="en-US" smtClean="0"/>
              <a:t>2016/11/18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EA2CD-8892-4771-97D1-1C47B6D78B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660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385973"/>
            <a:ext cx="9144000" cy="1513745"/>
          </a:xfrm>
        </p:spPr>
        <p:txBody>
          <a:bodyPr/>
          <a:lstStyle/>
          <a:p>
            <a:r>
              <a:rPr lang="en-US" altLang="zh-CN" dirty="0" smtClean="0"/>
              <a:t>Special  Relativity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>
                <a:latin typeface="+mj-lt"/>
              </a:rPr>
              <a:t>By liufenglei</a:t>
            </a:r>
          </a:p>
          <a:p>
            <a:endParaRPr lang="zh-CN" altLang="en-US" sz="3200" dirty="0">
              <a:latin typeface="+mj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3654" y="540549"/>
            <a:ext cx="3380952" cy="11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引入惯性系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89019"/>
            <a:ext cx="10515600" cy="4351338"/>
          </a:xfrm>
        </p:spPr>
        <p:txBody>
          <a:bodyPr/>
          <a:lstStyle/>
          <a:p>
            <a:r>
              <a:rPr lang="zh-CN" altLang="en-US" dirty="0" smtClean="0"/>
              <a:t>惯性观者实际上就是把自身看做一个参考系 相对于自身而言 速率</a:t>
            </a:r>
            <a:r>
              <a:rPr lang="en-US" altLang="zh-CN" dirty="0" smtClean="0"/>
              <a:t>u=0 </a:t>
            </a:r>
            <a:r>
              <a:rPr lang="zh-CN" altLang="en-US" dirty="0" smtClean="0"/>
              <a:t>对应的线元</a:t>
            </a:r>
            <a:r>
              <a:rPr lang="en-US" altLang="zh-CN" dirty="0" smtClean="0">
                <a:solidFill>
                  <a:srgbClr val="FF0000"/>
                </a:solidFill>
              </a:rPr>
              <a:t>ds^2=-(1-0)dt^2=dt^2 </a:t>
            </a:r>
            <a:r>
              <a:rPr lang="zh-CN" altLang="en-US" dirty="0" smtClean="0"/>
              <a:t>所以世界线重合于</a:t>
            </a:r>
            <a:r>
              <a:rPr lang="zh-CN" altLang="en-US" dirty="0"/>
              <a:t>该</a:t>
            </a:r>
            <a:r>
              <a:rPr lang="zh-CN" altLang="en-US" dirty="0" smtClean="0"/>
              <a:t>系一个</a:t>
            </a:r>
            <a:r>
              <a:rPr lang="zh-CN" altLang="en-US" dirty="0"/>
              <a:t>坐标</a:t>
            </a:r>
            <a:r>
              <a:rPr lang="zh-CN" altLang="en-US" dirty="0" smtClean="0"/>
              <a:t>线。   注意这里我们谈的是参考系 不是坐标系（后面</a:t>
            </a:r>
            <a:r>
              <a:rPr lang="zh-CN" altLang="en-US" dirty="0" smtClean="0">
                <a:solidFill>
                  <a:srgbClr val="FF0000"/>
                </a:solidFill>
              </a:rPr>
              <a:t>提到区别</a:t>
            </a:r>
            <a:r>
              <a:rPr lang="zh-CN" altLang="en-US" dirty="0" smtClean="0"/>
              <a:t>）。</a:t>
            </a:r>
            <a:r>
              <a:rPr lang="zh-CN" altLang="en-US" dirty="0" smtClean="0">
                <a:solidFill>
                  <a:srgbClr val="FF0000"/>
                </a:solidFill>
              </a:rPr>
              <a:t>惯性观者的世界线</a:t>
            </a:r>
            <a:r>
              <a:rPr lang="en-US" altLang="zh-CN" dirty="0" smtClean="0">
                <a:solidFill>
                  <a:srgbClr val="FF0000"/>
                </a:solidFill>
              </a:rPr>
              <a:t>=</a:t>
            </a:r>
            <a:r>
              <a:rPr lang="zh-CN" altLang="en-US" dirty="0" smtClean="0">
                <a:solidFill>
                  <a:srgbClr val="FF0000"/>
                </a:solidFill>
              </a:rPr>
              <a:t>一条</a:t>
            </a:r>
            <a:r>
              <a:rPr lang="en-US" altLang="zh-CN" dirty="0" smtClean="0">
                <a:solidFill>
                  <a:srgbClr val="FF0000"/>
                </a:solidFill>
              </a:rPr>
              <a:t>t</a:t>
            </a:r>
            <a:r>
              <a:rPr lang="zh-CN" altLang="en-US" dirty="0" smtClean="0">
                <a:solidFill>
                  <a:srgbClr val="FF0000"/>
                </a:solidFill>
              </a:rPr>
              <a:t>坐标线 很重要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我们知道惯性观者（匀速运动客体）的</a:t>
            </a:r>
            <a:r>
              <a:rPr lang="zh-CN" altLang="en-US" dirty="0" smtClean="0">
                <a:solidFill>
                  <a:srgbClr val="FF0000"/>
                </a:solidFill>
              </a:rPr>
              <a:t>世界线</a:t>
            </a:r>
            <a:r>
              <a:rPr lang="zh-CN" altLang="en-US" dirty="0" smtClean="0"/>
              <a:t>是类时测地线（可以看作</a:t>
            </a:r>
            <a:r>
              <a:rPr lang="zh-CN" altLang="en-US" dirty="0" smtClean="0">
                <a:solidFill>
                  <a:srgbClr val="FF0000"/>
                </a:solidFill>
              </a:rPr>
              <a:t>直线</a:t>
            </a:r>
            <a:r>
              <a:rPr lang="zh-CN" altLang="en-US" dirty="0" smtClean="0"/>
              <a:t>）由</a:t>
            </a:r>
            <a:r>
              <a:rPr lang="en-US" altLang="zh-CN" dirty="0" smtClean="0"/>
              <a:t>t-x</a:t>
            </a:r>
            <a:r>
              <a:rPr lang="zh-CN" altLang="en-US" dirty="0" smtClean="0"/>
              <a:t>的</a:t>
            </a:r>
            <a:r>
              <a:rPr lang="en-US" altLang="zh-CN" dirty="0" smtClean="0"/>
              <a:t>boost</a:t>
            </a:r>
            <a:r>
              <a:rPr lang="zh-CN" altLang="en-US" dirty="0" smtClean="0"/>
              <a:t>变换可以看出。</a:t>
            </a:r>
            <a:r>
              <a:rPr lang="zh-CN" altLang="en-US" dirty="0"/>
              <a:t> </a:t>
            </a:r>
            <a:r>
              <a:rPr lang="zh-CN" altLang="en-US" dirty="0" smtClean="0"/>
              <a:t>也就是这个世界线是直线（）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2929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洛伦兹坐标系每一个</a:t>
            </a:r>
            <a:r>
              <a:rPr lang="en-US" altLang="zh-CN" sz="3600" dirty="0" smtClean="0"/>
              <a:t>t</a:t>
            </a:r>
            <a:r>
              <a:rPr lang="zh-CN" altLang="en-US" sz="3600" dirty="0" smtClean="0"/>
              <a:t>坐标线都对应于一个惯性观者，该系全体</a:t>
            </a:r>
            <a:r>
              <a:rPr lang="en-US" altLang="zh-CN" sz="3600" dirty="0" smtClean="0"/>
              <a:t>t</a:t>
            </a:r>
            <a:r>
              <a:rPr lang="zh-CN" altLang="en-US" sz="3600" dirty="0" smtClean="0"/>
              <a:t>坐标线组成的参考系为惯性参考系（</a:t>
            </a:r>
            <a:r>
              <a:rPr lang="zh-CN" altLang="en-US" sz="3600" dirty="0" smtClean="0">
                <a:solidFill>
                  <a:srgbClr val="FF0000"/>
                </a:solidFill>
              </a:rPr>
              <a:t>只用</a:t>
            </a:r>
            <a:r>
              <a:rPr lang="en-US" altLang="zh-CN" sz="3600" dirty="0" smtClean="0">
                <a:solidFill>
                  <a:srgbClr val="FF0000"/>
                </a:solidFill>
              </a:rPr>
              <a:t>t</a:t>
            </a:r>
            <a:r>
              <a:rPr lang="zh-CN" altLang="en-US" sz="3600" dirty="0" smtClean="0">
                <a:solidFill>
                  <a:srgbClr val="FF0000"/>
                </a:solidFill>
              </a:rPr>
              <a:t>坐标线</a:t>
            </a:r>
            <a:r>
              <a:rPr lang="zh-CN" altLang="en-US" sz="3600" dirty="0" smtClean="0"/>
              <a:t>）     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altLang="zh-CN" dirty="0" smtClean="0"/>
          </a:p>
          <a:p>
            <a:r>
              <a:rPr lang="zh-CN" altLang="en-US" dirty="0"/>
              <a:t>简单</a:t>
            </a:r>
            <a:r>
              <a:rPr lang="zh-CN" altLang="en-US" dirty="0" smtClean="0"/>
              <a:t>讲 </a:t>
            </a:r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zh-CN" altLang="en-US" dirty="0" smtClean="0"/>
              <a:t>洛伦兹</a:t>
            </a:r>
            <a:r>
              <a:rPr lang="en-US" altLang="zh-CN" dirty="0" smtClean="0"/>
              <a:t>t </a:t>
            </a:r>
            <a:r>
              <a:rPr lang="zh-CN" altLang="en-US" dirty="0" smtClean="0"/>
              <a:t>坐标线的线汇</a:t>
            </a:r>
            <a:r>
              <a:rPr lang="en-US" altLang="zh-CN" dirty="0" smtClean="0"/>
              <a:t>= </a:t>
            </a:r>
            <a:r>
              <a:rPr lang="zh-CN" altLang="en-US" dirty="0" smtClean="0"/>
              <a:t>惯性</a:t>
            </a:r>
            <a:r>
              <a:rPr lang="zh-CN" altLang="en-US" dirty="0" smtClean="0">
                <a:solidFill>
                  <a:srgbClr val="FF0000"/>
                </a:solidFill>
              </a:rPr>
              <a:t>参考</a:t>
            </a:r>
            <a:r>
              <a:rPr lang="zh-CN" altLang="en-US" dirty="0" smtClean="0"/>
              <a:t>系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所以同一惯性系的所有惯性观者都是平行的测地线（看做直线）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区别（参考系</a:t>
            </a:r>
            <a:r>
              <a:rPr lang="en-US" altLang="zh-CN" dirty="0" smtClean="0"/>
              <a:t>, </a:t>
            </a:r>
            <a:r>
              <a:rPr lang="zh-CN" altLang="en-US" dirty="0" smtClean="0"/>
              <a:t>坐标系</a:t>
            </a:r>
            <a:endParaRPr lang="en-US" altLang="zh-CN" dirty="0" smtClean="0"/>
          </a:p>
          <a:p>
            <a:r>
              <a:rPr lang="zh-CN" altLang="en-US" dirty="0" smtClean="0"/>
              <a:t>平移 和空间转动都是一个参考系的坐标变换 比如（时间平移就是把所有观者的标准钟时间重新设置）一个参考系有</a:t>
            </a:r>
            <a:r>
              <a:rPr lang="zh-CN" altLang="en-US" dirty="0" smtClean="0">
                <a:solidFill>
                  <a:srgbClr val="FF0000"/>
                </a:solidFill>
              </a:rPr>
              <a:t>无数个坐标系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Boost</a:t>
            </a:r>
            <a:r>
              <a:rPr lang="zh-CN" altLang="en-US" dirty="0" smtClean="0"/>
              <a:t>（推动）是对应于两个不同的惯性参考系。主要看线汇变否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02026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所以在我看来 所以匀速运动（单方向的运动）都是不同的惯性参考系。。 现在可以填之前的坑了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50338"/>
            <a:ext cx="10515600" cy="4351338"/>
          </a:xfrm>
        </p:spPr>
        <p:txBody>
          <a:bodyPr/>
          <a:lstStyle/>
          <a:p>
            <a:r>
              <a:rPr lang="zh-CN" altLang="en-US" dirty="0" smtClean="0"/>
              <a:t>固有时       观者（质点）的固有时是他的标准钟的读数</a:t>
            </a:r>
            <a:endParaRPr lang="en-US" altLang="zh-CN" dirty="0" smtClean="0"/>
          </a:p>
          <a:p>
            <a:r>
              <a:rPr lang="zh-CN" altLang="en-US" dirty="0" smtClean="0"/>
              <a:t>因为惯性观者（</a:t>
            </a:r>
            <a:r>
              <a:rPr lang="en-US" altLang="zh-CN" dirty="0" smtClean="0"/>
              <a:t>u=</a:t>
            </a:r>
            <a:r>
              <a:rPr lang="zh-CN" altLang="en-US" dirty="0" smtClean="0"/>
              <a:t>）的世界线重合于一个</a:t>
            </a:r>
            <a:r>
              <a:rPr lang="en-US" altLang="zh-CN" dirty="0" smtClean="0"/>
              <a:t>t</a:t>
            </a:r>
            <a:r>
              <a:rPr lang="zh-CN" altLang="en-US" dirty="0" smtClean="0"/>
              <a:t>坐标线</a:t>
            </a:r>
            <a:endParaRPr lang="en-US" altLang="zh-CN" dirty="0" smtClean="0"/>
          </a:p>
          <a:p>
            <a:r>
              <a:rPr lang="zh-CN" altLang="en-US" dirty="0" smtClean="0"/>
              <a:t>惯性观者世界线上任意两点读数</a:t>
            </a:r>
            <a:r>
              <a:rPr lang="en-US" altLang="zh-CN" dirty="0" smtClean="0"/>
              <a:t>T1,T2</a:t>
            </a:r>
            <a:r>
              <a:rPr lang="zh-CN" altLang="en-US" dirty="0" smtClean="0"/>
              <a:t>之差（固有时）等于对应的线长。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990" y="3721244"/>
            <a:ext cx="6030096" cy="113084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713468" y="4968665"/>
            <a:ext cx="66067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简单讲</a:t>
            </a:r>
            <a:r>
              <a:rPr lang="zh-CN" altLang="en-US" dirty="0" smtClean="0">
                <a:solidFill>
                  <a:srgbClr val="FF0000"/>
                </a:solidFill>
              </a:rPr>
              <a:t>惯性观者（</a:t>
            </a:r>
            <a:r>
              <a:rPr lang="en-US" altLang="zh-CN" dirty="0" smtClean="0">
                <a:solidFill>
                  <a:srgbClr val="FF0000"/>
                </a:solidFill>
              </a:rPr>
              <a:t>u=0</a:t>
            </a:r>
            <a:r>
              <a:rPr lang="zh-CN" altLang="en-US" dirty="0" smtClean="0">
                <a:solidFill>
                  <a:srgbClr val="FF0000"/>
                </a:solidFill>
              </a:rPr>
              <a:t>）</a:t>
            </a:r>
            <a:r>
              <a:rPr lang="zh-CN" altLang="en-US" dirty="0" smtClean="0"/>
              <a:t>固有时等于线长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涉及时间 也就涉及到</a:t>
            </a:r>
            <a:r>
              <a:rPr lang="zh-CN" altLang="en-US" dirty="0" smtClean="0">
                <a:solidFill>
                  <a:srgbClr val="FF0000"/>
                </a:solidFill>
              </a:rPr>
              <a:t>初始设定   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 smtClean="0"/>
          </a:p>
          <a:p>
            <a:r>
              <a:rPr lang="zh-CN" altLang="en-US" dirty="0" smtClean="0"/>
              <a:t>接下来我们需要知道如何把两个观者的标准钟同时设置为</a:t>
            </a:r>
            <a:r>
              <a:rPr lang="en-US" altLang="zh-CN" dirty="0" smtClean="0"/>
              <a:t>0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2045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钟</a:t>
            </a:r>
            <a:r>
              <a:rPr lang="zh-CN" altLang="en-US" dirty="0" smtClean="0"/>
              <a:t>同步（雷达法）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比如我设置自己的钟为</a:t>
            </a:r>
            <a:r>
              <a:rPr lang="en-US" altLang="zh-CN" dirty="0" smtClean="0"/>
              <a:t>0</a:t>
            </a:r>
            <a:r>
              <a:rPr lang="zh-CN" altLang="en-US" dirty="0" smtClean="0"/>
              <a:t> 我立马告诉旁边的人 也设置为</a:t>
            </a:r>
            <a:r>
              <a:rPr lang="en-US" altLang="zh-CN" dirty="0" smtClean="0"/>
              <a:t>0 </a:t>
            </a:r>
            <a:r>
              <a:rPr lang="zh-CN" altLang="en-US" dirty="0" smtClean="0"/>
              <a:t>这是不同时的 即便是光信号 也都不行  比如作图 光传播需要时间吧</a:t>
            </a:r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雷达法：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9460" y="3646532"/>
            <a:ext cx="2957384" cy="266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12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2800" dirty="0" smtClean="0"/>
              <a:t>注意 光子没有固有时的概念（类光曲线线长恒为</a:t>
            </a:r>
            <a:r>
              <a:rPr lang="en-US" altLang="zh-CN" sz="2800" dirty="0" smtClean="0"/>
              <a:t>0</a:t>
            </a:r>
            <a:r>
              <a:rPr lang="zh-CN" altLang="en-US" sz="2800" dirty="0" smtClean="0"/>
              <a:t>）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zh-CN" altLang="en-US" sz="2800" dirty="0" smtClean="0"/>
              <a:t>标准钟也是一个模型 即便是原子钟（依赖重力）脱离地球一无是处 所有需要的标准钟的概念  将固有时推广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174789"/>
            <a:ext cx="10515600" cy="4339925"/>
          </a:xfrm>
        </p:spPr>
        <p:txBody>
          <a:bodyPr/>
          <a:lstStyle/>
          <a:p>
            <a:r>
              <a:rPr lang="zh-CN" altLang="en-US" dirty="0" smtClean="0"/>
              <a:t>固有时 只针对世界线而言 固有时等于世界线线长（推广到一般）</a:t>
            </a:r>
            <a:endParaRPr lang="en-US" altLang="zh-CN" dirty="0" smtClean="0"/>
          </a:p>
          <a:p>
            <a:r>
              <a:rPr lang="zh-CN" altLang="en-US" dirty="0" smtClean="0"/>
              <a:t>坐标时 就是给定一个坐标域 某一点的</a:t>
            </a:r>
            <a:r>
              <a:rPr lang="en-US" altLang="zh-CN" dirty="0" smtClean="0"/>
              <a:t>X0</a:t>
            </a:r>
            <a:r>
              <a:rPr lang="zh-CN" altLang="en-US" dirty="0" smtClean="0"/>
              <a:t>分量的值 惯性系的坐标时叫惯性坐标时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endParaRPr lang="en-US" altLang="zh-CN" dirty="0" smtClean="0"/>
          </a:p>
          <a:p>
            <a:r>
              <a:rPr lang="zh-CN" altLang="en-US" dirty="0" smtClean="0"/>
              <a:t>同一时空点</a:t>
            </a:r>
            <a:r>
              <a:rPr lang="en-US" altLang="zh-CN" dirty="0" smtClean="0"/>
              <a:t>A</a:t>
            </a:r>
            <a:r>
              <a:rPr lang="zh-CN" altLang="en-US" dirty="0" smtClean="0"/>
              <a:t>在不同坐标系有不同的坐标时，而固有时与坐标系无关 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接下来定量分析固有时和 坐标时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0040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计算同一点的固有时 </a:t>
            </a:r>
            <a:r>
              <a:rPr lang="en-US" altLang="zh-CN" sz="3600" dirty="0"/>
              <a:t>,</a:t>
            </a:r>
            <a:r>
              <a:rPr lang="zh-CN" altLang="en-US" sz="3600" dirty="0" smtClean="0"/>
              <a:t>坐标时</a:t>
            </a:r>
            <a:endParaRPr lang="zh-CN" altLang="en-US" sz="36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2536" y="1385994"/>
            <a:ext cx="2028571" cy="2279844"/>
          </a:xfrm>
          <a:prstGeom prst="rect">
            <a:avLst/>
          </a:prstGeom>
        </p:spPr>
      </p:pic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928120"/>
            <a:ext cx="6622200" cy="2248463"/>
          </a:xfrm>
          <a:prstGeom prst="rect">
            <a:avLst/>
          </a:prstGeom>
        </p:spPr>
      </p:pic>
      <p:cxnSp>
        <p:nvCxnSpPr>
          <p:cNvPr id="11" name="直接连接符 10"/>
          <p:cNvCxnSpPr/>
          <p:nvPr/>
        </p:nvCxnSpPr>
        <p:spPr>
          <a:xfrm>
            <a:off x="2578443" y="4341341"/>
            <a:ext cx="57665" cy="988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2660822" y="5296930"/>
            <a:ext cx="1488478" cy="41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2660822" y="4341341"/>
            <a:ext cx="650789" cy="988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2067698" y="4311520"/>
            <a:ext cx="387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3975020" y="5388209"/>
            <a:ext cx="348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3405061" y="4341341"/>
            <a:ext cx="466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t’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1235676" y="6466703"/>
            <a:ext cx="5478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上面右上是一般的时空图 做下是惯性系的时空图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8593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时空图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时空图的点代表 事件 线代表运动过程。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涉及一</a:t>
            </a:r>
            <a:r>
              <a:rPr lang="zh-CN" altLang="en-US" dirty="0" smtClean="0"/>
              <a:t>维运动 就是二维时空图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876" y="2853929"/>
            <a:ext cx="4028151" cy="3209120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flipV="1">
            <a:off x="1688757" y="4604951"/>
            <a:ext cx="1952367" cy="4530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3336325" y="4339775"/>
            <a:ext cx="856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X’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59091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第一个和第二个等价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7085" y="2423500"/>
            <a:ext cx="5952381" cy="22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778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时空图的欺骗不仅体现在正交上，还体现在曲线长度上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比如设</a:t>
            </a:r>
            <a:r>
              <a:rPr lang="en-US" altLang="zh-CN" dirty="0" smtClean="0"/>
              <a:t>p(</a:t>
            </a:r>
            <a:r>
              <a:rPr lang="en-US" altLang="zh-CN" dirty="0" err="1" smtClean="0"/>
              <a:t>t,x</a:t>
            </a:r>
            <a:r>
              <a:rPr lang="en-US" altLang="zh-CN" dirty="0" smtClean="0"/>
              <a:t>)</a:t>
            </a:r>
            <a:r>
              <a:rPr lang="zh-CN" altLang="en-US" dirty="0" smtClean="0"/>
              <a:t>为时空一点 </a:t>
            </a:r>
            <a:r>
              <a:rPr lang="en-US" altLang="zh-CN" dirty="0" smtClean="0"/>
              <a:t>op</a:t>
            </a:r>
            <a:r>
              <a:rPr lang="zh-CN" altLang="en-US" dirty="0" smtClean="0"/>
              <a:t>链接</a:t>
            </a:r>
            <a:r>
              <a:rPr lang="en-US" altLang="zh-CN" dirty="0" smtClean="0"/>
              <a:t>o</a:t>
            </a:r>
            <a:r>
              <a:rPr lang="zh-CN" altLang="en-US" dirty="0" smtClean="0"/>
              <a:t>与</a:t>
            </a:r>
            <a:r>
              <a:rPr lang="en-US" altLang="zh-CN" dirty="0" smtClean="0"/>
              <a:t>p</a:t>
            </a:r>
            <a:r>
              <a:rPr lang="zh-CN" altLang="en-US" dirty="0" smtClean="0"/>
              <a:t>的直线，其线长不变，他的轨迹是什么？ 圆？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0568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狭义相对论与非相对论的时空观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2785" y="1937046"/>
            <a:ext cx="5828571" cy="165714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823" y="4153238"/>
            <a:ext cx="5866667" cy="270476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1356" y="2636108"/>
            <a:ext cx="5418371" cy="169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55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Order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 </a:t>
            </a:r>
            <a:r>
              <a:rPr lang="zh-CN" altLang="en-US" sz="2400" dirty="0" smtClean="0">
                <a:solidFill>
                  <a:schemeClr val="tx2"/>
                </a:solidFill>
              </a:rPr>
              <a:t>四维表述基础</a:t>
            </a:r>
            <a:endParaRPr lang="en-US" altLang="zh-CN" sz="2400" dirty="0" smtClean="0">
              <a:solidFill>
                <a:schemeClr val="tx2"/>
              </a:solidFill>
            </a:endParaRPr>
          </a:p>
          <a:p>
            <a:endParaRPr lang="en-US" altLang="zh-CN" dirty="0"/>
          </a:p>
          <a:p>
            <a:r>
              <a:rPr lang="en-US" altLang="zh-CN" dirty="0" smtClean="0"/>
              <a:t>2 </a:t>
            </a:r>
            <a:r>
              <a:rPr lang="zh-CN" altLang="en-US" sz="2400" dirty="0" smtClean="0">
                <a:solidFill>
                  <a:schemeClr val="tx2"/>
                </a:solidFill>
              </a:rPr>
              <a:t>典型</a:t>
            </a:r>
            <a:r>
              <a:rPr lang="zh-CN" altLang="en-US" sz="2400" dirty="0">
                <a:solidFill>
                  <a:schemeClr val="tx2"/>
                </a:solidFill>
              </a:rPr>
              <a:t>效应分析</a:t>
            </a:r>
            <a:endParaRPr lang="en-US" altLang="zh-CN" sz="2400" dirty="0">
              <a:solidFill>
                <a:schemeClr val="tx2"/>
              </a:solidFill>
            </a:endParaRPr>
          </a:p>
          <a:p>
            <a:endParaRPr lang="en-US" altLang="zh-CN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altLang="zh-CN" dirty="0" smtClean="0"/>
              <a:t>3 </a:t>
            </a:r>
            <a:r>
              <a:rPr lang="zh-CN" altLang="en-US" sz="2400" dirty="0" smtClean="0">
                <a:solidFill>
                  <a:schemeClr val="tx2"/>
                </a:solidFill>
              </a:rPr>
              <a:t>质点</a:t>
            </a:r>
            <a:r>
              <a:rPr lang="zh-CN" altLang="en-US" sz="2400" dirty="0">
                <a:solidFill>
                  <a:schemeClr val="tx2"/>
                </a:solidFill>
              </a:rPr>
              <a:t>运动学和动力学</a:t>
            </a:r>
            <a:endParaRPr lang="en-US" altLang="zh-CN" sz="2400" dirty="0">
              <a:solidFill>
                <a:schemeClr val="tx2"/>
              </a:solidFill>
            </a:endParaRPr>
          </a:p>
          <a:p>
            <a:endParaRPr lang="en-US" altLang="zh-CN" sz="24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3942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典型效应分析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尺缩效应</a:t>
            </a:r>
            <a:endParaRPr lang="en-US" altLang="zh-CN" dirty="0" smtClean="0"/>
          </a:p>
          <a:p>
            <a:r>
              <a:rPr lang="zh-CN" altLang="en-US" dirty="0"/>
              <a:t>一</a:t>
            </a:r>
            <a:r>
              <a:rPr lang="zh-CN" altLang="en-US" dirty="0" smtClean="0"/>
              <a:t>个质点 对应于一个</a:t>
            </a:r>
            <a:r>
              <a:rPr lang="en-US" altLang="zh-CN" dirty="0" smtClean="0"/>
              <a:t>world line</a:t>
            </a:r>
          </a:p>
          <a:p>
            <a:r>
              <a:rPr lang="zh-CN" altLang="en-US" dirty="0"/>
              <a:t>一个</a:t>
            </a:r>
            <a:r>
              <a:rPr lang="zh-CN" altLang="en-US" dirty="0" smtClean="0"/>
              <a:t>尺子对应于 二维面 对于二维 长度是什么？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05366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7957" y="1817349"/>
            <a:ext cx="5595082" cy="442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358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钟慢效应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0360" y="2227013"/>
            <a:ext cx="6114286" cy="32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034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双生子杨缪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4032" y="2067095"/>
            <a:ext cx="3814349" cy="311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53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8745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预备知识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029730"/>
            <a:ext cx="10515600" cy="5147233"/>
          </a:xfrm>
        </p:spPr>
        <p:txBody>
          <a:bodyPr/>
          <a:lstStyle/>
          <a:p>
            <a:r>
              <a:rPr lang="zh-CN" altLang="en-US" dirty="0" smtClean="0"/>
              <a:t>事件（</a:t>
            </a:r>
            <a:r>
              <a:rPr lang="en-US" altLang="zh-CN" dirty="0" smtClean="0"/>
              <a:t>event</a:t>
            </a:r>
            <a:r>
              <a:rPr lang="zh-CN" altLang="en-US" dirty="0" smtClean="0"/>
              <a:t>）：空间的一点和时间的一瞬结合就叫一个事件。</a:t>
            </a:r>
            <a:endParaRPr lang="en-US" altLang="zh-CN" dirty="0" smtClean="0"/>
          </a:p>
          <a:p>
            <a:r>
              <a:rPr lang="zh-CN" altLang="en-US" dirty="0" smtClean="0"/>
              <a:t>时空：全部事件的集合</a:t>
            </a:r>
            <a:endParaRPr lang="en-US" altLang="zh-CN" dirty="0" smtClean="0"/>
          </a:p>
          <a:p>
            <a:r>
              <a:rPr lang="zh-CN" altLang="en-US" dirty="0" smtClean="0"/>
              <a:t>牛顿质点的推广为“粒子”（模型语言粒子没有大小）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世界线（</a:t>
            </a:r>
            <a:r>
              <a:rPr lang="en-US" altLang="zh-CN" dirty="0" smtClean="0"/>
              <a:t>world line</a:t>
            </a:r>
            <a:r>
              <a:rPr lang="zh-CN" altLang="en-US" dirty="0" smtClean="0"/>
              <a:t>）：一个粒子的全部历史由一系列事件组成，对应时空的一条曲线。</a:t>
            </a:r>
            <a:endParaRPr lang="en-US" altLang="zh-CN" dirty="0" smtClean="0"/>
          </a:p>
          <a:p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3666944956"/>
              </p:ext>
            </p:extLst>
          </p:nvPr>
        </p:nvGraphicFramePr>
        <p:xfrm>
          <a:off x="1249405" y="1680519"/>
          <a:ext cx="8128000" cy="2883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285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66816" y="1332024"/>
            <a:ext cx="4831080" cy="1325563"/>
          </a:xfrm>
        </p:spPr>
        <p:txBody>
          <a:bodyPr>
            <a:normAutofit/>
          </a:bodyPr>
          <a:lstStyle/>
          <a:p>
            <a:r>
              <a:rPr lang="zh-CN" altLang="en-US" sz="3600" dirty="0" smtClean="0"/>
              <a:t>时空图：世界线组成</a:t>
            </a:r>
            <a:endParaRPr lang="zh-CN" altLang="en-US" sz="3600" dirty="0"/>
          </a:p>
        </p:txBody>
      </p:sp>
      <p:sp>
        <p:nvSpPr>
          <p:cNvPr id="5" name="文本框 4"/>
          <p:cNvSpPr txBox="1"/>
          <p:nvPr/>
        </p:nvSpPr>
        <p:spPr>
          <a:xfrm flipH="1">
            <a:off x="707133" y="4011168"/>
            <a:ext cx="109484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观</a:t>
            </a:r>
            <a:r>
              <a:rPr lang="zh-CN" altLang="en-US" sz="2800" dirty="0" smtClean="0"/>
              <a:t>者（</a:t>
            </a:r>
            <a:r>
              <a:rPr lang="en-US" altLang="zh-CN" sz="2800" dirty="0" smtClean="0"/>
              <a:t>observer)</a:t>
            </a:r>
            <a:r>
              <a:rPr lang="zh-CN" altLang="en-US" sz="2800" dirty="0" smtClean="0"/>
              <a:t>）：进行物理观测的人（也不一定是人），把观察者模型化看做质点，简称为观者。</a:t>
            </a:r>
            <a:endParaRPr lang="en-US" altLang="zh-CN" sz="2800" dirty="0" smtClean="0"/>
          </a:p>
          <a:p>
            <a:endParaRPr lang="en-US" altLang="zh-CN" sz="2800" dirty="0"/>
          </a:p>
          <a:p>
            <a:r>
              <a:rPr lang="zh-CN" altLang="en-US" sz="2800" dirty="0" smtClean="0"/>
              <a:t>标准钟：观者手中应有一个走时准确的钟，叫做标准钟（</a:t>
            </a:r>
            <a:r>
              <a:rPr lang="en-US" altLang="zh-CN" sz="2800" dirty="0" smtClean="0"/>
              <a:t>standard clock</a:t>
            </a:r>
            <a:r>
              <a:rPr lang="zh-CN" altLang="en-US" sz="2800" dirty="0" smtClean="0"/>
              <a:t>）（这里只是定性提到 ）</a:t>
            </a:r>
            <a:endParaRPr lang="en-US" altLang="zh-CN" sz="2800" dirty="0" smtClean="0"/>
          </a:p>
          <a:p>
            <a:r>
              <a:rPr lang="zh-CN" altLang="en-US" sz="2800" dirty="0" smtClean="0"/>
              <a:t>固有时（</a:t>
            </a:r>
            <a:r>
              <a:rPr lang="en-US" altLang="zh-CN" sz="2800" dirty="0" smtClean="0"/>
              <a:t>proper time</a:t>
            </a:r>
            <a:r>
              <a:rPr lang="zh-CN" altLang="en-US" sz="2800" dirty="0" smtClean="0"/>
              <a:t>）：就是该钟的读数（此处定性 定量在后面）</a:t>
            </a:r>
            <a:endParaRPr lang="en-US" altLang="zh-CN" sz="2800" dirty="0" smtClean="0"/>
          </a:p>
          <a:p>
            <a:endParaRPr lang="zh-CN" altLang="en-US" sz="2800" dirty="0"/>
          </a:p>
        </p:txBody>
      </p:sp>
      <p:pic>
        <p:nvPicPr>
          <p:cNvPr id="8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136" y="590044"/>
            <a:ext cx="5148072" cy="29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93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参考系：无数观者的集合（无数个</a:t>
            </a:r>
            <a:r>
              <a:rPr lang="en-US" altLang="zh-CN" dirty="0" smtClean="0"/>
              <a:t>world line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火车系；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接下来我们需要找出一个四维模型，使它得出的结论与狭义相对论（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维或</a:t>
            </a:r>
            <a:r>
              <a:rPr lang="en-US" altLang="zh-CN" dirty="0" smtClean="0"/>
              <a:t>3+1</a:t>
            </a:r>
            <a:r>
              <a:rPr lang="zh-CN" altLang="en-US" dirty="0" smtClean="0"/>
              <a:t>维）相一致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8871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背景时空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dirty="0" smtClean="0"/>
              <a:t>                      physics                         math</a:t>
            </a:r>
          </a:p>
          <a:p>
            <a:pPr marL="0" indent="0">
              <a:buNone/>
            </a:pPr>
            <a:r>
              <a:rPr lang="zh-CN" altLang="en-US" dirty="0" smtClean="0"/>
              <a:t>               惯性坐标                              洛伦兹坐标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     </a:t>
            </a:r>
            <a:r>
              <a:rPr lang="zh-CN" altLang="en-US" dirty="0" smtClean="0"/>
              <a:t>间隔                                     闵氏时空线元（洛伦兹度规）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 </a:t>
            </a:r>
            <a:r>
              <a:rPr lang="zh-CN" altLang="en-US" dirty="0" smtClean="0"/>
              <a:t>背景时空                                  </a:t>
            </a:r>
            <a:r>
              <a:rPr lang="en-US" altLang="zh-CN" dirty="0" smtClean="0"/>
              <a:t>4</a:t>
            </a:r>
            <a:r>
              <a:rPr lang="zh-CN" altLang="en-US" dirty="0" smtClean="0"/>
              <a:t>维闵氏时空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</a:t>
            </a:r>
            <a:r>
              <a:rPr lang="zh-CN" altLang="en-US" dirty="0" smtClean="0"/>
              <a:t>观者（质点）                       类时曲线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</a:t>
            </a:r>
            <a:r>
              <a:rPr lang="zh-CN" altLang="en-US" dirty="0" smtClean="0"/>
              <a:t>惯性观者                                    类时测地线（闵氏时空就是直线）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</a:t>
            </a:r>
          </a:p>
          <a:p>
            <a:pPr marL="0" indent="0">
              <a:buNone/>
            </a:pPr>
            <a:r>
              <a:rPr lang="zh-CN" altLang="en-US" dirty="0" smtClean="0"/>
              <a:t>狭义相对论的背景时空对应于闵氏时空。狭义相对论物理学研究的是物理客体在闵氏时空的演化规律！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接下来我们需要引入</a:t>
            </a:r>
            <a:r>
              <a:rPr lang="zh-CN" altLang="en-US" dirty="0" smtClean="0">
                <a:solidFill>
                  <a:srgbClr val="FF0000"/>
                </a:solidFill>
              </a:rPr>
              <a:t>速率</a:t>
            </a:r>
            <a:r>
              <a:rPr lang="zh-CN" altLang="en-US" dirty="0" smtClean="0"/>
              <a:t>的概念。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cxnSp>
        <p:nvCxnSpPr>
          <p:cNvPr id="7" name="直接箭头连接符 6"/>
          <p:cNvCxnSpPr/>
          <p:nvPr/>
        </p:nvCxnSpPr>
        <p:spPr>
          <a:xfrm flipV="1">
            <a:off x="4181856" y="2450592"/>
            <a:ext cx="1267968" cy="24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V="1">
            <a:off x="4181856" y="3023616"/>
            <a:ext cx="1267968" cy="487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V="1">
            <a:off x="4181856" y="3535680"/>
            <a:ext cx="1267968" cy="60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V="1">
            <a:off x="4279392" y="4120896"/>
            <a:ext cx="1304544" cy="12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4181856" y="4754880"/>
            <a:ext cx="14874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841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速率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1224364" cy="4351338"/>
          </a:xfrm>
        </p:spPr>
        <p:txBody>
          <a:bodyPr/>
          <a:lstStyle/>
          <a:p>
            <a:r>
              <a:rPr lang="zh-CN" altLang="en-US" dirty="0" smtClean="0"/>
              <a:t>速率是针对于某个</a:t>
            </a:r>
            <a:r>
              <a:rPr lang="zh-CN" altLang="en-US" dirty="0" smtClean="0">
                <a:solidFill>
                  <a:srgbClr val="FF0000"/>
                </a:solidFill>
              </a:rPr>
              <a:t>惯性坐标系</a:t>
            </a:r>
            <a:r>
              <a:rPr lang="zh-CN" altLang="en-US" dirty="0" smtClean="0"/>
              <a:t>而言的。（</a:t>
            </a:r>
            <a:r>
              <a:rPr lang="en-US" altLang="zh-CN" dirty="0" smtClean="0"/>
              <a:t>PS  4</a:t>
            </a:r>
            <a:r>
              <a:rPr lang="zh-CN" altLang="en-US" dirty="0" smtClean="0"/>
              <a:t>速度是针对参考系而言）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17524"/>
            <a:ext cx="7754656" cy="37594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5589" y="2417525"/>
            <a:ext cx="3486411" cy="345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88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可知世界线</a:t>
            </a:r>
            <a:r>
              <a:rPr lang="en-US" altLang="zh-CN" dirty="0" smtClean="0"/>
              <a:t>L</a:t>
            </a:r>
            <a:r>
              <a:rPr lang="zh-CN" altLang="en-US" dirty="0" smtClean="0"/>
              <a:t>介于</a:t>
            </a:r>
            <a:r>
              <a:rPr lang="en-US" altLang="zh-CN" dirty="0" err="1" smtClean="0"/>
              <a:t>p.q</a:t>
            </a:r>
            <a:r>
              <a:rPr lang="zh-CN" altLang="en-US" dirty="0" smtClean="0"/>
              <a:t>之间的线元为：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9840" y="1690688"/>
            <a:ext cx="5874708" cy="1560787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38200" y="2954913"/>
            <a:ext cx="11550041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注意：</a:t>
            </a:r>
            <a:r>
              <a:rPr lang="en-US" altLang="zh-CN" sz="2800" dirty="0" smtClean="0"/>
              <a:t>u=1 </a:t>
            </a:r>
            <a:r>
              <a:rPr lang="zh-CN" altLang="en-US" sz="2800" dirty="0" smtClean="0"/>
              <a:t>（线元为类光）</a:t>
            </a:r>
            <a:r>
              <a:rPr lang="zh-CN" altLang="en-US" sz="2800" dirty="0" smtClean="0">
                <a:solidFill>
                  <a:srgbClr val="FF0000"/>
                </a:solidFill>
              </a:rPr>
              <a:t>类光曲线线元为</a:t>
            </a:r>
            <a:r>
              <a:rPr lang="en-US" altLang="zh-CN" sz="2800" dirty="0" smtClean="0">
                <a:solidFill>
                  <a:srgbClr val="FF0000"/>
                </a:solidFill>
              </a:rPr>
              <a:t>0</a:t>
            </a:r>
            <a:r>
              <a:rPr lang="zh-CN" altLang="en-US" sz="2800" dirty="0" smtClean="0"/>
              <a:t>（固有时为</a:t>
            </a:r>
            <a:r>
              <a:rPr lang="en-US" altLang="zh-CN" sz="2800" dirty="0" smtClean="0"/>
              <a:t>0</a:t>
            </a:r>
            <a:r>
              <a:rPr lang="zh-CN" altLang="en-US" sz="2800" dirty="0" smtClean="0"/>
              <a:t>后面还会提到）</a:t>
            </a:r>
            <a:endParaRPr lang="en-US" altLang="zh-CN" sz="2800" dirty="0" smtClean="0"/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          u&lt;1( </a:t>
            </a:r>
            <a:r>
              <a:rPr lang="zh-CN" altLang="en-US" sz="2800" dirty="0" smtClean="0"/>
              <a:t>线元为类时</a:t>
            </a:r>
            <a:r>
              <a:rPr lang="en-US" altLang="zh-CN" sz="2800" dirty="0" smtClean="0"/>
              <a:t>) </a:t>
            </a:r>
            <a:r>
              <a:rPr lang="zh-CN" altLang="en-US" sz="2800" dirty="0" smtClean="0"/>
              <a:t>线元为负</a:t>
            </a:r>
            <a:endParaRPr lang="en-US" altLang="zh-CN" sz="2800" dirty="0" smtClean="0"/>
          </a:p>
          <a:p>
            <a:endParaRPr lang="en-US" altLang="zh-CN" sz="2800" dirty="0"/>
          </a:p>
          <a:p>
            <a:r>
              <a:rPr lang="zh-CN" altLang="en-US" sz="2800" dirty="0" smtClean="0"/>
              <a:t>狭义相对论的两个信条：</a:t>
            </a:r>
            <a:endParaRPr lang="en-US" altLang="zh-CN" sz="2800" dirty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   1.</a:t>
            </a:r>
            <a:r>
              <a:rPr lang="zh-CN" altLang="en-US" sz="2800" dirty="0" smtClean="0"/>
              <a:t>光子相对于任何               用</a:t>
            </a:r>
            <a:r>
              <a:rPr lang="en-US" altLang="zh-CN" sz="2800" dirty="0" smtClean="0"/>
              <a:t>4</a:t>
            </a:r>
            <a:r>
              <a:rPr lang="zh-CN" altLang="en-US" sz="2800" dirty="0" smtClean="0"/>
              <a:t>维语言表述</a:t>
            </a:r>
            <a:endParaRPr lang="en-US" altLang="zh-CN" sz="2800" dirty="0" smtClean="0"/>
          </a:p>
          <a:p>
            <a:r>
              <a:rPr lang="zh-CN" altLang="en-US" sz="2800" dirty="0" smtClean="0"/>
              <a:t>惯性坐标系的速率</a:t>
            </a:r>
            <a:r>
              <a:rPr lang="en-US" altLang="zh-CN" sz="2800" dirty="0" smtClean="0"/>
              <a:t>u=1                                    </a:t>
            </a:r>
            <a:r>
              <a:rPr lang="zh-CN" altLang="en-US" sz="2800" dirty="0" smtClean="0"/>
              <a:t>光子世界线是闵氏时空的类光曲线</a:t>
            </a:r>
            <a:endParaRPr lang="en-US" altLang="zh-CN" sz="2800" dirty="0" smtClean="0"/>
          </a:p>
          <a:p>
            <a:r>
              <a:rPr lang="en-US" altLang="zh-CN" sz="2800" dirty="0" smtClean="0"/>
              <a:t>2.</a:t>
            </a:r>
            <a:r>
              <a:rPr lang="zh-CN" altLang="en-US" sz="2800" dirty="0" smtClean="0"/>
              <a:t>质点相对于惯性系的速率小于</a:t>
            </a:r>
            <a:r>
              <a:rPr lang="en-US" altLang="zh-CN" sz="2800" dirty="0" smtClean="0"/>
              <a:t>1                   </a:t>
            </a:r>
            <a:r>
              <a:rPr lang="zh-CN" altLang="en-US" sz="2800" dirty="0" smtClean="0"/>
              <a:t>质点世界线是类时曲线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/>
          </a:p>
          <a:p>
            <a:endParaRPr lang="en-US" altLang="zh-CN" sz="2800" dirty="0" smtClean="0"/>
          </a:p>
          <a:p>
            <a:endParaRPr lang="en-US" altLang="zh-CN" sz="2800" dirty="0"/>
          </a:p>
          <a:p>
            <a:endParaRPr lang="en-US" altLang="zh-CN" sz="2800" dirty="0" smtClean="0"/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</a:t>
            </a:r>
            <a:endParaRPr lang="en-US" altLang="zh-CN" sz="2800" dirty="0"/>
          </a:p>
          <a:p>
            <a:endParaRPr lang="en-US" altLang="zh-CN" sz="2800" dirty="0" smtClean="0"/>
          </a:p>
          <a:p>
            <a:endParaRPr lang="zh-CN" altLang="en-US" sz="2800" dirty="0"/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5178056" y="5975498"/>
            <a:ext cx="2062717" cy="31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6096000" y="6590270"/>
            <a:ext cx="1144773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97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3+1</a:t>
            </a:r>
            <a:r>
              <a:rPr lang="zh-CN" altLang="en-US" sz="3600" dirty="0" smtClean="0"/>
              <a:t>维表述需要借助参考系 注意是惯性系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否则我们可能得出狭义相对论中超光速 比如：</a:t>
            </a:r>
            <a:r>
              <a:rPr lang="en-US" altLang="zh-CN" sz="3600" dirty="0" smtClean="0"/>
              <a:t>…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zh-CN" altLang="en-US" dirty="0" smtClean="0"/>
              <a:t>狭义相对论的基本假设是光速不变原理和狭义相对性</a:t>
            </a:r>
            <a:endParaRPr lang="en-US" altLang="zh-CN" dirty="0" smtClean="0"/>
          </a:p>
          <a:p>
            <a:r>
              <a:rPr lang="zh-CN" altLang="en-US" dirty="0"/>
              <a:t>其中又</a:t>
            </a:r>
            <a:r>
              <a:rPr lang="zh-CN" altLang="en-US" dirty="0" smtClean="0"/>
              <a:t>包含两层意思</a:t>
            </a:r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en-US" dirty="0" smtClean="0"/>
              <a:t>在所有的观者（质点） 存在一类特殊观者（</a:t>
            </a:r>
            <a:r>
              <a:rPr lang="en-US" altLang="zh-CN" dirty="0" smtClean="0"/>
              <a:t>inertial </a:t>
            </a:r>
            <a:r>
              <a:rPr lang="en-US" altLang="zh-CN" dirty="0" err="1" smtClean="0"/>
              <a:t>obsever</a:t>
            </a:r>
            <a:r>
              <a:rPr lang="zh-CN" altLang="en-US" dirty="0" smtClean="0"/>
              <a:t>）惯性观者（下一页详细提到）</a:t>
            </a:r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 2. </a:t>
            </a:r>
            <a:r>
              <a:rPr lang="zh-CN" altLang="en-US" dirty="0" smtClean="0"/>
              <a:t>各惯性观者 平权。</a:t>
            </a:r>
            <a:r>
              <a:rPr lang="en-US" altLang="zh-CN" dirty="0" smtClean="0"/>
              <a:t>A</a:t>
            </a:r>
            <a:r>
              <a:rPr lang="zh-CN" altLang="en-US" dirty="0" smtClean="0"/>
              <a:t>相对于</a:t>
            </a:r>
            <a:r>
              <a:rPr lang="en-US" altLang="zh-CN" dirty="0" smtClean="0"/>
              <a:t>B..</a:t>
            </a:r>
            <a:r>
              <a:rPr lang="en-US" altLang="zh-CN" dirty="0"/>
              <a:t>B</a:t>
            </a:r>
            <a:r>
              <a:rPr lang="zh-CN" altLang="en-US" dirty="0" smtClean="0"/>
              <a:t>相对</a:t>
            </a:r>
            <a:r>
              <a:rPr lang="en-US" altLang="zh-CN" dirty="0" smtClean="0"/>
              <a:t>A.. </a:t>
            </a:r>
            <a:r>
              <a:rPr lang="zh-CN" altLang="en-US" dirty="0" smtClean="0"/>
              <a:t>不能说哪个惯性观者绝对静止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59717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1061</Words>
  <Application>Microsoft Office PowerPoint</Application>
  <PresentationFormat>宽屏</PresentationFormat>
  <Paragraphs>117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8" baseType="lpstr">
      <vt:lpstr>宋体</vt:lpstr>
      <vt:lpstr>Arial</vt:lpstr>
      <vt:lpstr>Calibri</vt:lpstr>
      <vt:lpstr>Calibri Light</vt:lpstr>
      <vt:lpstr>Office 主题</vt:lpstr>
      <vt:lpstr>Special  Relativity</vt:lpstr>
      <vt:lpstr>Order</vt:lpstr>
      <vt:lpstr>预备知识</vt:lpstr>
      <vt:lpstr>时空图：世界线组成</vt:lpstr>
      <vt:lpstr>参考系：无数观者的集合（无数个world line）</vt:lpstr>
      <vt:lpstr>背景时空</vt:lpstr>
      <vt:lpstr>速率</vt:lpstr>
      <vt:lpstr>可知世界线L介于p.q之间的线元为：</vt:lpstr>
      <vt:lpstr>3+1维表述需要借助参考系 注意是惯性系 否则我们可能得出狭义相对论中超光速 比如：…</vt:lpstr>
      <vt:lpstr>引入惯性系</vt:lpstr>
      <vt:lpstr>洛伦兹坐标系每一个t坐标线都对应于一个惯性观者，该系全体t坐标线组成的参考系为惯性参考系（只用t坐标线）      </vt:lpstr>
      <vt:lpstr>所以在我看来 所以匀速运动（单方向的运动）都是不同的惯性参考系。。 现在可以填之前的坑了</vt:lpstr>
      <vt:lpstr>钟同步（雷达法）</vt:lpstr>
      <vt:lpstr>注意 光子没有固有时的概念（类光曲线线长恒为0）  标准钟也是一个模型 即便是原子钟（依赖重力）脱离地球一无是处 所有需要的标准钟的概念  将固有时推广</vt:lpstr>
      <vt:lpstr>计算同一点的固有时 ,坐标时</vt:lpstr>
      <vt:lpstr>时空图</vt:lpstr>
      <vt:lpstr>第一个和第二个等价</vt:lpstr>
      <vt:lpstr>时空图的欺骗不仅体现在正交上，还体现在曲线长度上</vt:lpstr>
      <vt:lpstr>狭义相对论与非相对论的时空观</vt:lpstr>
      <vt:lpstr>典型效应分析</vt:lpstr>
      <vt:lpstr>PowerPoint 演示文稿</vt:lpstr>
      <vt:lpstr>钟慢效应</vt:lpstr>
      <vt:lpstr>双生子杨缪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 Relativity</dc:title>
  <dc:creator>liufenglei</dc:creator>
  <cp:lastModifiedBy>liufenglei</cp:lastModifiedBy>
  <cp:revision>29</cp:revision>
  <dcterms:created xsi:type="dcterms:W3CDTF">2016-11-17T14:18:11Z</dcterms:created>
  <dcterms:modified xsi:type="dcterms:W3CDTF">2016-11-18T08:49:40Z</dcterms:modified>
</cp:coreProperties>
</file>