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3" r:id="rId3"/>
    <p:sldId id="258" r:id="rId4"/>
    <p:sldId id="259" r:id="rId5"/>
    <p:sldId id="273" r:id="rId6"/>
    <p:sldId id="275" r:id="rId7"/>
    <p:sldId id="267" r:id="rId8"/>
    <p:sldId id="272" r:id="rId9"/>
    <p:sldId id="269" r:id="rId10"/>
    <p:sldId id="271" r:id="rId11"/>
    <p:sldId id="274" r:id="rId12"/>
    <p:sldId id="260" r:id="rId13"/>
    <p:sldId id="266" r:id="rId14"/>
    <p:sldId id="288" r:id="rId15"/>
    <p:sldId id="290" r:id="rId16"/>
    <p:sldId id="277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262" r:id="rId26"/>
    <p:sldId id="287" r:id="rId27"/>
    <p:sldId id="270" r:id="rId28"/>
    <p:sldId id="261" r:id="rId29"/>
    <p:sldId id="311" r:id="rId30"/>
    <p:sldId id="315" r:id="rId31"/>
    <p:sldId id="316" r:id="rId32"/>
    <p:sldId id="317" r:id="rId33"/>
    <p:sldId id="312" r:id="rId34"/>
    <p:sldId id="314" r:id="rId35"/>
    <p:sldId id="276" r:id="rId3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1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12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2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3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13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67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1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7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1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404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71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01E77-661E-46A8-9C8D-00D1D3FF07AE}" type="datetimeFigureOut">
              <a:rPr lang="zh-CN" altLang="en-US" smtClean="0"/>
              <a:t>2016/11/1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C1CAA-729A-4FCB-AA9A-AFC9EB9BD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2367815"/>
            <a:ext cx="6858000" cy="148229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</a:rPr>
              <a:t>IHEP 9-cell Cavity Work</a:t>
            </a:r>
            <a:b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</a:rPr>
              <a:t>(Oct. 24-28)</a:t>
            </a:r>
            <a:endParaRPr lang="zh-CN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4267200"/>
            <a:ext cx="6858000" cy="237423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Jiyuan Zhai, </a:t>
            </a:r>
            <a:r>
              <a:rPr lang="en-US" altLang="zh-CN" sz="2400" dirty="0" err="1"/>
              <a:t>Conglai</a:t>
            </a:r>
            <a:r>
              <a:rPr lang="en-US" altLang="zh-CN" sz="2400" dirty="0"/>
              <a:t> Yang, </a:t>
            </a:r>
            <a:r>
              <a:rPr lang="en-US" altLang="zh-CN" sz="2400" dirty="0" err="1"/>
              <a:t>Mineyuki</a:t>
            </a:r>
            <a:r>
              <a:rPr lang="en-US" altLang="zh-CN" sz="2400" dirty="0"/>
              <a:t> Asano</a:t>
            </a:r>
          </a:p>
          <a:p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000" dirty="0"/>
              <a:t>October 31, 2016, KEK, Japan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0131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16575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Equator Defects: Narrow Down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3515"/>
          <a:stretch/>
        </p:blipFill>
        <p:spPr>
          <a:xfrm>
            <a:off x="2926147" y="1690689"/>
            <a:ext cx="2682106" cy="3707909"/>
          </a:xfrm>
        </p:spPr>
      </p:pic>
      <p:pic>
        <p:nvPicPr>
          <p:cNvPr id="6" name="内容占位符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22403" r="29642" b="18423"/>
          <a:stretch>
            <a:fillRect/>
          </a:stretch>
        </p:blipFill>
        <p:spPr bwMode="auto">
          <a:xfrm>
            <a:off x="628650" y="1690689"/>
            <a:ext cx="1995711" cy="187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4" r="28194"/>
          <a:stretch/>
        </p:blipFill>
        <p:spPr>
          <a:xfrm>
            <a:off x="5911157" y="1690688"/>
            <a:ext cx="2328773" cy="370790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36400" y="5547147"/>
            <a:ext cx="454370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E</a:t>
            </a:r>
            <a:r>
              <a:rPr lang="zh-CN" altLang="en-US" b="1" dirty="0"/>
              <a:t>0</a:t>
            </a:r>
            <a:r>
              <a:rPr lang="en-US" altLang="zh-CN" b="1" dirty="0"/>
              <a:t>8: 27 (18-32) &amp; 113 (63, 108, 121) </a:t>
            </a:r>
            <a:r>
              <a:rPr lang="en-US" altLang="zh-CN" b="1" dirty="0" err="1"/>
              <a:t>deg</a:t>
            </a:r>
            <a:endParaRPr lang="en-US" altLang="zh-CN" b="1" dirty="0"/>
          </a:p>
          <a:p>
            <a:pPr>
              <a:spcBef>
                <a:spcPts val="600"/>
              </a:spcBef>
            </a:pPr>
            <a:r>
              <a:rPr lang="en-US" altLang="zh-CN" dirty="0"/>
              <a:t>Seems full penetration; EP will smooth the uneven welds.</a:t>
            </a:r>
          </a:p>
        </p:txBody>
      </p:sp>
      <p:sp>
        <p:nvSpPr>
          <p:cNvPr id="8" name="椭圆 7"/>
          <p:cNvSpPr/>
          <p:nvPr/>
        </p:nvSpPr>
        <p:spPr>
          <a:xfrm>
            <a:off x="1168975" y="2018124"/>
            <a:ext cx="1083157" cy="1196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76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Iris Defects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r="12582"/>
          <a:stretch/>
        </p:blipFill>
        <p:spPr>
          <a:xfrm>
            <a:off x="294639" y="1811587"/>
            <a:ext cx="2825635" cy="3103533"/>
          </a:xfrm>
        </p:spPr>
      </p:pic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5" r="14872"/>
          <a:stretch/>
        </p:blipFill>
        <p:spPr>
          <a:xfrm>
            <a:off x="3223968" y="1811587"/>
            <a:ext cx="2634898" cy="3103533"/>
          </a:xfrm>
        </p:spPr>
      </p:pic>
      <p:sp>
        <p:nvSpPr>
          <p:cNvPr id="7" name="矩形 6"/>
          <p:cNvSpPr/>
          <p:nvPr/>
        </p:nvSpPr>
        <p:spPr>
          <a:xfrm>
            <a:off x="157924" y="5162338"/>
            <a:ext cx="8766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i8-9: 81 </a:t>
            </a:r>
            <a:r>
              <a:rPr lang="en-US" altLang="zh-CN" b="1" dirty="0" err="1"/>
              <a:t>deg</a:t>
            </a:r>
            <a:r>
              <a:rPr lang="en-US" altLang="zh-CN" b="1" dirty="0"/>
              <a:t>; i1-2: 99 </a:t>
            </a:r>
            <a:r>
              <a:rPr lang="en-US" altLang="zh-CN" b="1" dirty="0" err="1"/>
              <a:t>deg</a:t>
            </a:r>
            <a:r>
              <a:rPr lang="en-US" altLang="zh-CN" b="1" dirty="0"/>
              <a:t>; i2-3: 72 </a:t>
            </a:r>
            <a:r>
              <a:rPr lang="en-US" altLang="zh-CN" b="1" dirty="0" err="1"/>
              <a:t>deg</a:t>
            </a:r>
            <a:r>
              <a:rPr lang="en-US" altLang="zh-CN" b="1" dirty="0"/>
              <a:t> (original not-grinded weld)</a:t>
            </a:r>
          </a:p>
          <a:p>
            <a:pPr algn="ctr"/>
            <a:r>
              <a:rPr lang="en-US" altLang="zh-CN" dirty="0"/>
              <a:t>Most of the iris area grinded by hand because of deep drawing pits and grooves; </a:t>
            </a:r>
          </a:p>
          <a:p>
            <a:pPr algn="ctr"/>
            <a:r>
              <a:rPr lang="en-US" altLang="zh-CN" dirty="0"/>
              <a:t>smooth by EP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r="14423"/>
          <a:stretch/>
        </p:blipFill>
        <p:spPr>
          <a:xfrm>
            <a:off x="5962560" y="1811587"/>
            <a:ext cx="2639967" cy="3103533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168976" y="2018124"/>
            <a:ext cx="538480" cy="11964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169523" y="1811587"/>
            <a:ext cx="538480" cy="31035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590192" y="3489961"/>
            <a:ext cx="1404966" cy="1425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582887" y="2159000"/>
            <a:ext cx="538480" cy="753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0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035" y="415926"/>
            <a:ext cx="8444230" cy="1325563"/>
          </a:xfrm>
        </p:spPr>
        <p:txBody>
          <a:bodyPr/>
          <a:lstStyle/>
          <a:p>
            <a:r>
              <a:rPr lang="en-US" altLang="zh-CN" dirty="0"/>
              <a:t>Cavity Frequency and Field Flatness Check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288" y="2369741"/>
            <a:ext cx="4352925" cy="3264693"/>
          </a:xfrm>
        </p:spPr>
      </p:pic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70" y="2635409"/>
            <a:ext cx="3886200" cy="2914650"/>
          </a:xfrm>
        </p:spPr>
      </p:pic>
    </p:spTree>
    <p:extLst>
      <p:ext uri="{BB962C8B-B14F-4D97-AF65-F5344CB8AC3E}">
        <p14:creationId xmlns:p14="http://schemas.microsoft.com/office/powerpoint/2010/main" val="159325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916" y="356659"/>
            <a:ext cx="8456083" cy="1325563"/>
          </a:xfrm>
        </p:spPr>
        <p:txBody>
          <a:bodyPr/>
          <a:lstStyle/>
          <a:p>
            <a:r>
              <a:rPr lang="en-US" altLang="zh-CN" dirty="0"/>
              <a:t>As-received Frequency and Field Flatness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756482"/>
            <a:ext cx="6611135" cy="4803403"/>
          </a:xfrm>
        </p:spPr>
      </p:pic>
      <p:sp>
        <p:nvSpPr>
          <p:cNvPr id="6" name="文本框 5"/>
          <p:cNvSpPr txBox="1"/>
          <p:nvPr/>
        </p:nvSpPr>
        <p:spPr>
          <a:xfrm>
            <a:off x="4661957" y="3039534"/>
            <a:ext cx="380153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Pi mode </a:t>
            </a:r>
            <a:r>
              <a:rPr lang="en-US" altLang="zh-CN" b="1" dirty="0" err="1"/>
              <a:t>Freq</a:t>
            </a:r>
            <a:r>
              <a:rPr lang="en-US" altLang="zh-CN" b="1" dirty="0"/>
              <a:t>: 1301.545 MHz</a:t>
            </a:r>
          </a:p>
          <a:p>
            <a:pPr algn="ctr"/>
            <a:r>
              <a:rPr lang="en-US" altLang="zh-CN" b="1" dirty="0"/>
              <a:t>As-received field flatness: 64 %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642530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Cavity Frequency and Length Control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7626460"/>
              </p:ext>
            </p:extLst>
          </p:nvPr>
        </p:nvGraphicFramePr>
        <p:xfrm>
          <a:off x="654518" y="1399785"/>
          <a:ext cx="7834962" cy="34914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521818">
                  <a:extLst>
                    <a:ext uri="{9D8B030D-6E8A-4147-A177-3AD203B41FA5}">
                      <a16:colId xmlns:a16="http://schemas.microsoft.com/office/drawing/2014/main" val="1785539592"/>
                    </a:ext>
                  </a:extLst>
                </a:gridCol>
                <a:gridCol w="1068404">
                  <a:extLst>
                    <a:ext uri="{9D8B030D-6E8A-4147-A177-3AD203B41FA5}">
                      <a16:colId xmlns:a16="http://schemas.microsoft.com/office/drawing/2014/main" val="2777246291"/>
                    </a:ext>
                  </a:extLst>
                </a:gridCol>
                <a:gridCol w="1540042">
                  <a:extLst>
                    <a:ext uri="{9D8B030D-6E8A-4147-A177-3AD203B41FA5}">
                      <a16:colId xmlns:a16="http://schemas.microsoft.com/office/drawing/2014/main" val="2579364605"/>
                    </a:ext>
                  </a:extLst>
                </a:gridCol>
                <a:gridCol w="1106906">
                  <a:extLst>
                    <a:ext uri="{9D8B030D-6E8A-4147-A177-3AD203B41FA5}">
                      <a16:colId xmlns:a16="http://schemas.microsoft.com/office/drawing/2014/main" val="3142965117"/>
                    </a:ext>
                  </a:extLst>
                </a:gridCol>
                <a:gridCol w="1597792">
                  <a:extLst>
                    <a:ext uri="{9D8B030D-6E8A-4147-A177-3AD203B41FA5}">
                      <a16:colId xmlns:a16="http://schemas.microsoft.com/office/drawing/2014/main" val="405650448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/>
                        <a:t>df</a:t>
                      </a:r>
                      <a:r>
                        <a:rPr lang="en-US" altLang="zh-CN" sz="1800" dirty="0"/>
                        <a:t> (MHz)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/>
                        <a:t>Freq</a:t>
                      </a:r>
                      <a:r>
                        <a:rPr lang="en-US" altLang="zh-CN" sz="1800" dirty="0"/>
                        <a:t> (MHz)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err="1"/>
                        <a:t>dL</a:t>
                      </a:r>
                      <a:r>
                        <a:rPr lang="en-US" altLang="zh-CN" sz="1800" baseline="0" dirty="0"/>
                        <a:t> (mm)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Length (mm)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416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Parts</a:t>
                      </a:r>
                      <a:r>
                        <a:rPr lang="en-US" altLang="zh-CN" sz="1800" baseline="0" dirty="0"/>
                        <a:t> average / sum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1298.626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1292.3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936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EBW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+ 3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1301.545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- 4.7</a:t>
                      </a:r>
                      <a:endParaRPr lang="en-US" altLang="zh-CN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1287.6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742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EP1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-</a:t>
                      </a:r>
                      <a:r>
                        <a:rPr lang="en-US" altLang="zh-CN" sz="1800" baseline="0" dirty="0"/>
                        <a:t> </a:t>
                      </a:r>
                      <a:r>
                        <a:rPr lang="en-US" altLang="zh-CN" sz="1800" dirty="0"/>
                        <a:t>1.0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1300.545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1287.6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4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Pretuning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- 1.9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1298.650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- 6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1282.6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509505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EP2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- 0.2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1298.450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1282.6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059275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EP in future treatment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- 1.2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1297.250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1282.6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0389784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RT to 2 K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+ 2.45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1299.700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- 2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1280.6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3958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Design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1299.700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2.8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1283.4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5902831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54518" y="5058253"/>
            <a:ext cx="668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One-side equator EBW shrink: 4.7 mm / 18 = 0.26 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EBW </a:t>
            </a:r>
            <a:r>
              <a:rPr lang="en-US" altLang="zh-CN" dirty="0" err="1"/>
              <a:t>freq</a:t>
            </a:r>
            <a:r>
              <a:rPr lang="en-US" altLang="zh-CN" dirty="0"/>
              <a:t> increasing: 0.26 mm * 5.23 MHz / mm = 1.37 MHz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Unknown </a:t>
            </a:r>
            <a:r>
              <a:rPr lang="en-US" altLang="zh-CN" dirty="0" err="1"/>
              <a:t>freq</a:t>
            </a:r>
            <a:r>
              <a:rPr lang="en-US" altLang="zh-CN" dirty="0"/>
              <a:t> increasing: ~ 1.6 MHz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Average cell pre-tuning squeeze length: ~ 0.7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61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960" y="105824"/>
            <a:ext cx="8515350" cy="789272"/>
          </a:xfrm>
        </p:spPr>
        <p:txBody>
          <a:bodyPr/>
          <a:lstStyle/>
          <a:p>
            <a:pPr algn="ctr"/>
            <a:r>
              <a:rPr lang="en-US" altLang="zh-CN" dirty="0"/>
              <a:t>Euro-XFEL Data (400 RI 9-cell cavities)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11" y="1040973"/>
            <a:ext cx="5388521" cy="28700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11" y="4056912"/>
            <a:ext cx="5298061" cy="28010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324826" y="5726060"/>
            <a:ext cx="1713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/>
              <a:t>W. Singer </a:t>
            </a:r>
            <a:r>
              <a:rPr lang="en-US" altLang="zh-CN" sz="1400" i="1" dirty="0"/>
              <a:t>et al</a:t>
            </a:r>
            <a:r>
              <a:rPr lang="en-US" altLang="zh-CN" sz="1400" dirty="0"/>
              <a:t>., Phys. Rev. </a:t>
            </a:r>
            <a:r>
              <a:rPr lang="en-US" altLang="zh-CN" sz="1400" dirty="0" err="1"/>
              <a:t>Accel</a:t>
            </a:r>
            <a:r>
              <a:rPr lang="en-US" altLang="zh-CN" sz="1400" dirty="0"/>
              <a:t>. Beams 19, 092001 (2016)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2041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97914"/>
          </a:xfrm>
        </p:spPr>
        <p:txBody>
          <a:bodyPr/>
          <a:lstStyle/>
          <a:p>
            <a:pPr algn="ctr"/>
            <a:r>
              <a:rPr lang="en-US" altLang="zh-CN" dirty="0"/>
              <a:t>Pre-tuning Amount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" y="1463041"/>
            <a:ext cx="6933088" cy="5037322"/>
          </a:xfrm>
        </p:spPr>
      </p:pic>
      <p:sp>
        <p:nvSpPr>
          <p:cNvPr id="2" name="椭圆 1"/>
          <p:cNvSpPr/>
          <p:nvPr/>
        </p:nvSpPr>
        <p:spPr>
          <a:xfrm>
            <a:off x="104428" y="1838751"/>
            <a:ext cx="1491694" cy="4154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167739" y="4663886"/>
            <a:ext cx="2869777" cy="9626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7132320" y="4388102"/>
            <a:ext cx="2000606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>
                <a:solidFill>
                  <a:srgbClr val="FF0000"/>
                </a:solidFill>
              </a:rPr>
              <a:t>pretuning</a:t>
            </a:r>
            <a:r>
              <a:rPr lang="en-US" altLang="zh-CN" dirty="0">
                <a:solidFill>
                  <a:srgbClr val="FF0000"/>
                </a:solidFill>
              </a:rPr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244299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8 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2316529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7 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3648433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6 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2495936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7" y="52001"/>
            <a:ext cx="9064886" cy="68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96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5 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174352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4 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2648160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3 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686330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2 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726711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Pi / 9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3514340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Flange Seal Surface and Fit Check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560" y="2225902"/>
            <a:ext cx="2068513" cy="1551384"/>
          </a:xfrm>
        </p:spPr>
      </p:pic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9936" y="2225903"/>
            <a:ext cx="2068515" cy="155138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4234" y="2225346"/>
            <a:ext cx="2069149" cy="15518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1" r="14075"/>
          <a:stretch/>
        </p:blipFill>
        <p:spPr>
          <a:xfrm>
            <a:off x="2158500" y="4228162"/>
            <a:ext cx="1514446" cy="21420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4374" y="4495921"/>
            <a:ext cx="2142069" cy="16065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27" y="4495922"/>
            <a:ext cx="2142068" cy="160655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41641" y="1966702"/>
            <a:ext cx="331382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Seal surfaces OK.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Pick-up port flange 0.5 mm lower than design, to use double washers to avoid digging the bolts into the beam pipe.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Vertical test (input, pick-up and electron-probe) flange and HPR flange fit OK.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Plan to use KEK’s vertical test components for PKU TESLA cavity, so Q</a:t>
            </a:r>
            <a:r>
              <a:rPr lang="en-US" altLang="zh-CN" baseline="-25000" dirty="0"/>
              <a:t>in</a:t>
            </a:r>
            <a:r>
              <a:rPr lang="en-US" altLang="zh-CN" dirty="0"/>
              <a:t> and </a:t>
            </a:r>
            <a:r>
              <a:rPr lang="en-US" altLang="zh-CN" dirty="0" err="1"/>
              <a:t>Q</a:t>
            </a:r>
            <a:r>
              <a:rPr lang="en-US" altLang="zh-CN" baseline="-25000" dirty="0" err="1"/>
              <a:t>t</a:t>
            </a:r>
            <a:r>
              <a:rPr lang="en-US" altLang="zh-CN" dirty="0"/>
              <a:t> will be the same (&lt; 1 mm fabrication error).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9873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Redesigned Cavity Support Jig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1369" r="17799" b="26254"/>
          <a:stretch/>
        </p:blipFill>
        <p:spPr>
          <a:xfrm>
            <a:off x="1889524" y="1845946"/>
            <a:ext cx="5364952" cy="4177781"/>
          </a:xfrm>
        </p:spPr>
      </p:pic>
    </p:spTree>
    <p:extLst>
      <p:ext uri="{BB962C8B-B14F-4D97-AF65-F5344CB8AC3E}">
        <p14:creationId xmlns:p14="http://schemas.microsoft.com/office/powerpoint/2010/main" val="349852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00"/>
            <a:ext cx="9144000" cy="6465705"/>
          </a:xfrm>
        </p:spPr>
      </p:pic>
      <p:sp>
        <p:nvSpPr>
          <p:cNvPr id="2" name="文本框 1"/>
          <p:cNvSpPr txBox="1"/>
          <p:nvPr/>
        </p:nvSpPr>
        <p:spPr>
          <a:xfrm>
            <a:off x="4326902" y="4901938"/>
            <a:ext cx="4609709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U shape frames for the four rods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Adjustable stiffening ring supports and end-support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assembly steps, but less lateral and longitudinal deformation of cavity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7167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290" y="151498"/>
            <a:ext cx="7886700" cy="1066800"/>
          </a:xfrm>
        </p:spPr>
        <p:txBody>
          <a:bodyPr/>
          <a:lstStyle/>
          <a:p>
            <a:pPr algn="ctr"/>
            <a:r>
              <a:rPr lang="en-US" altLang="zh-CN" dirty="0"/>
              <a:t>Pre-EP &amp; EP1 Preparation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37" y="1295861"/>
            <a:ext cx="3313428" cy="2485071"/>
          </a:xfrm>
        </p:spPr>
      </p:pic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653" y="4291747"/>
            <a:ext cx="2485072" cy="1863804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291" y="1606495"/>
            <a:ext cx="2485071" cy="18638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9152" y="4291747"/>
            <a:ext cx="2485072" cy="18638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4502" y="4291749"/>
            <a:ext cx="2485073" cy="18638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6827" y="4291747"/>
            <a:ext cx="2485072" cy="186380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9901" y="1369795"/>
            <a:ext cx="306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Cavity move to EP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Cavity outside and inside “car wash”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Put into FM-20 detergent 500 mL (2 % of cavity volume 25 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Ultrasonic cleaning (50 C, 2 h), dry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9224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85961" cy="1325563"/>
          </a:xfrm>
        </p:spPr>
        <p:txBody>
          <a:bodyPr/>
          <a:lstStyle/>
          <a:p>
            <a:r>
              <a:rPr lang="en-US" altLang="zh-CN" dirty="0"/>
              <a:t>7</a:t>
            </a:r>
            <a:r>
              <a:rPr lang="en-US" altLang="zh-CN" baseline="30000" dirty="0"/>
              <a:t>th</a:t>
            </a:r>
            <a:r>
              <a:rPr lang="en-US" altLang="zh-CN" dirty="0"/>
              <a:t> Vertical Test of KEK 1.5-cell SRF-Gun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1" t="26764" r="16539" b="26653"/>
          <a:stretch/>
        </p:blipFill>
        <p:spPr>
          <a:xfrm rot="5400000">
            <a:off x="226460" y="2811538"/>
            <a:ext cx="3553049" cy="2290292"/>
          </a:xfrm>
        </p:spPr>
      </p:pic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01" y="2180160"/>
            <a:ext cx="4737400" cy="3553050"/>
          </a:xfrm>
        </p:spPr>
      </p:pic>
    </p:spTree>
    <p:extLst>
      <p:ext uri="{BB962C8B-B14F-4D97-AF65-F5344CB8AC3E}">
        <p14:creationId xmlns:p14="http://schemas.microsoft.com/office/powerpoint/2010/main" val="161584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Week Schedule</a:t>
            </a:r>
            <a:endParaRPr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215490"/>
              </p:ext>
            </p:extLst>
          </p:nvPr>
        </p:nvGraphicFramePr>
        <p:xfrm>
          <a:off x="628650" y="1952610"/>
          <a:ext cx="7886700" cy="40680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941830">
                  <a:extLst>
                    <a:ext uri="{9D8B030D-6E8A-4147-A177-3AD203B41FA5}">
                      <a16:colId xmlns:a16="http://schemas.microsoft.com/office/drawing/2014/main" val="1956369783"/>
                    </a:ext>
                  </a:extLst>
                </a:gridCol>
                <a:gridCol w="5944870">
                  <a:extLst>
                    <a:ext uri="{9D8B030D-6E8A-4147-A177-3AD203B41FA5}">
                      <a16:colId xmlns:a16="http://schemas.microsoft.com/office/drawing/2014/main" val="1298888795"/>
                    </a:ext>
                  </a:extLst>
                </a:gridCol>
              </a:tblGrid>
              <a:tr h="4851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Date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Work</a:t>
                      </a:r>
                      <a:endParaRPr lang="zh-CN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6463105"/>
                  </a:ext>
                </a:extLst>
              </a:tr>
              <a:tr h="44784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Mon (10-24)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talks in group meeting;</a:t>
                      </a:r>
                      <a:r>
                        <a:rPr lang="en-US" altLang="zh-CN" sz="1800" baseline="0" dirty="0"/>
                        <a:t> </a:t>
                      </a:r>
                      <a:r>
                        <a:rPr lang="en-US" altLang="zh-CN" sz="1800" dirty="0"/>
                        <a:t>disassemble cavity support jig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06689"/>
                  </a:ext>
                </a:extLst>
              </a:tr>
              <a:tr h="44784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Tue (10-25)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equator</a:t>
                      </a:r>
                      <a:r>
                        <a:rPr lang="en-US" altLang="zh-CN" sz="1800" baseline="0" dirty="0"/>
                        <a:t> </a:t>
                      </a:r>
                      <a:r>
                        <a:rPr lang="en-US" altLang="zh-CN" sz="1800" dirty="0"/>
                        <a:t>inspection (weld, up and</a:t>
                      </a:r>
                      <a:r>
                        <a:rPr lang="en-US" altLang="zh-CN" sz="1800" baseline="0" dirty="0"/>
                        <a:t> down)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298540"/>
                  </a:ext>
                </a:extLst>
              </a:tr>
              <a:tr h="7837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Wed (10-26) 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iris</a:t>
                      </a:r>
                      <a:r>
                        <a:rPr lang="en-US" altLang="zh-CN" sz="1800" baseline="0" dirty="0"/>
                        <a:t> inspection, frequency and field flatness check, </a:t>
                      </a:r>
                      <a:r>
                        <a:rPr lang="en-US" altLang="zh-CN" sz="1800" dirty="0"/>
                        <a:t>assemble cavity support jig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990158"/>
                  </a:ext>
                </a:extLst>
              </a:tr>
              <a:tr h="111962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Thu (10-27)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cavity flange fit check for vertical</a:t>
                      </a:r>
                      <a:r>
                        <a:rPr lang="en-US" altLang="zh-CN" sz="1800" baseline="0" dirty="0"/>
                        <a:t> test and HPR</a:t>
                      </a:r>
                      <a:r>
                        <a:rPr lang="en-US" altLang="zh-CN" sz="1800" dirty="0"/>
                        <a:t>,</a:t>
                      </a:r>
                      <a:r>
                        <a:rPr lang="en-US" altLang="zh-CN" sz="1800" baseline="0" dirty="0"/>
                        <a:t> </a:t>
                      </a:r>
                      <a:r>
                        <a:rPr lang="en-US" altLang="zh-CN" sz="1800" dirty="0"/>
                        <a:t>flange</a:t>
                      </a:r>
                      <a:r>
                        <a:rPr lang="en-US" altLang="zh-CN" sz="1800" baseline="0" dirty="0"/>
                        <a:t> seal surface check</a:t>
                      </a:r>
                      <a:r>
                        <a:rPr lang="en-US" altLang="zh-CN" sz="1800" dirty="0"/>
                        <a:t>; (participate vertical test of 1.5 cell SRF gun</a:t>
                      </a:r>
                      <a:r>
                        <a:rPr lang="en-US" altLang="zh-CN" sz="1800" baseline="0" dirty="0"/>
                        <a:t>)</a:t>
                      </a:r>
                      <a:endParaRPr lang="zh-CN" altLang="en-US" sz="18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758598"/>
                  </a:ext>
                </a:extLst>
              </a:tr>
              <a:tr h="7837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Fri (10-28)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Pre-EP and EP1 preparation</a:t>
                      </a:r>
                      <a:r>
                        <a:rPr lang="en-US" altLang="zh-CN" sz="1800" baseline="0" dirty="0"/>
                        <a:t> (</a:t>
                      </a:r>
                      <a:r>
                        <a:rPr lang="en-US" altLang="zh-CN" sz="1800" dirty="0"/>
                        <a:t>outside and inside</a:t>
                      </a:r>
                      <a:r>
                        <a:rPr lang="en-US" altLang="zh-CN" sz="1800" baseline="0" dirty="0"/>
                        <a:t> r</a:t>
                      </a:r>
                      <a:r>
                        <a:rPr lang="en-US" altLang="zh-CN" sz="1800" dirty="0"/>
                        <a:t>insing, ultrasonic cleaning, dry)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3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157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883" y="161740"/>
            <a:ext cx="8553057" cy="64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1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828" y="136869"/>
            <a:ext cx="8807465" cy="66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00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7397"/>
            <a:ext cx="9144000" cy="68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05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6" y="448385"/>
            <a:ext cx="8582727" cy="1325563"/>
          </a:xfrm>
        </p:spPr>
        <p:txBody>
          <a:bodyPr/>
          <a:lstStyle/>
          <a:p>
            <a:r>
              <a:rPr lang="en-US" altLang="zh-CN" dirty="0"/>
              <a:t>Cavity Q</a:t>
            </a:r>
            <a:r>
              <a:rPr lang="en-US" altLang="zh-CN" baseline="-25000" dirty="0"/>
              <a:t>0</a:t>
            </a:r>
            <a:r>
              <a:rPr lang="en-US" altLang="zh-CN" dirty="0"/>
              <a:t> Measurement of STF Cryomodule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30" y="2114291"/>
            <a:ext cx="2270317" cy="1702738"/>
          </a:xfrm>
        </p:spPr>
      </p:pic>
      <p:pic>
        <p:nvPicPr>
          <p:cNvPr id="10" name="内容占位符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6324" y="2327134"/>
            <a:ext cx="1702738" cy="1277053"/>
          </a:xfrm>
        </p:spPr>
      </p:pic>
      <p:pic>
        <p:nvPicPr>
          <p:cNvPr id="11" name="内容占位符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r="52828"/>
          <a:stretch/>
        </p:blipFill>
        <p:spPr>
          <a:xfrm rot="5400000">
            <a:off x="6114351" y="3127199"/>
            <a:ext cx="2149308" cy="35996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4" y="2114291"/>
            <a:ext cx="5195452" cy="38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89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7" r="52828"/>
          <a:stretch/>
        </p:blipFill>
        <p:spPr>
          <a:xfrm rot="5400000">
            <a:off x="1461155" y="-998558"/>
            <a:ext cx="6202838" cy="89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5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88019" y="2066257"/>
            <a:ext cx="8515350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/>
              <a:t>As received weld inspection and flange check done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/>
              <a:t>Cavity flange OK for the seal, and vertical test and HPR flanges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/>
              <a:t>No serious weld defects, but contamination during EBW assembly. Plan to do inspection after pre-EP &amp; EP1 and annealing, local grind if big defects remain (in the week of November 14</a:t>
            </a:r>
            <a:r>
              <a:rPr lang="en-US" altLang="zh-CN" sz="2200" baseline="30000" dirty="0"/>
              <a:t>th</a:t>
            </a:r>
            <a:r>
              <a:rPr lang="en-US" altLang="zh-CN" sz="2200" dirty="0"/>
              <a:t>) </a:t>
            </a:r>
            <a:endParaRPr lang="zh-CN" altLang="en-US" sz="2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2200" dirty="0"/>
              <a:t>Cavity frequency and length OK for vertical test performance study, and having margin for further treatment. </a:t>
            </a:r>
          </a:p>
        </p:txBody>
      </p:sp>
    </p:spTree>
    <p:extLst>
      <p:ext uri="{BB962C8B-B14F-4D97-AF65-F5344CB8AC3E}">
        <p14:creationId xmlns:p14="http://schemas.microsoft.com/office/powerpoint/2010/main" val="255420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62662" y="265237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Inner Surface Inspection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8" y="1784956"/>
            <a:ext cx="2747277" cy="2060458"/>
          </a:xfrm>
        </p:spPr>
      </p:pic>
      <p:pic>
        <p:nvPicPr>
          <p:cNvPr id="8" name="内容占位符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98" y="1784956"/>
            <a:ext cx="5765997" cy="4324498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" y="4048997"/>
            <a:ext cx="2747277" cy="2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0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Burnt Paper Scraps on Equator Area 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7" t="15204" r="28653"/>
          <a:stretch/>
        </p:blipFill>
        <p:spPr>
          <a:xfrm>
            <a:off x="2104951" y="1932184"/>
            <a:ext cx="1617045" cy="2353821"/>
          </a:xfrm>
        </p:spPr>
      </p:pic>
      <p:pic>
        <p:nvPicPr>
          <p:cNvPr id="11" name="内容占位符 10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3" t="6242" r="26765" b="8962"/>
          <a:stretch/>
        </p:blipFill>
        <p:spPr>
          <a:xfrm>
            <a:off x="383553" y="1932184"/>
            <a:ext cx="1607420" cy="2353821"/>
          </a:xfrm>
        </p:spPr>
      </p:pic>
      <p:sp>
        <p:nvSpPr>
          <p:cNvPr id="12" name="文本框 11"/>
          <p:cNvSpPr txBox="1"/>
          <p:nvPr/>
        </p:nvSpPr>
        <p:spPr>
          <a:xfrm>
            <a:off x="628650" y="4329256"/>
            <a:ext cx="1379422" cy="375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before wipe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306755" y="4329256"/>
            <a:ext cx="1379422" cy="375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after wipe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28650" y="4751649"/>
            <a:ext cx="783238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E</a:t>
            </a:r>
            <a:r>
              <a:rPr lang="zh-CN" altLang="en-US" b="1" dirty="0"/>
              <a:t>0</a:t>
            </a:r>
            <a:r>
              <a:rPr lang="en-US" altLang="zh-CN" b="1" dirty="0"/>
              <a:t>1: 76 </a:t>
            </a:r>
            <a:r>
              <a:rPr lang="en-US" altLang="zh-CN" b="1" dirty="0" err="1"/>
              <a:t>deg</a:t>
            </a:r>
            <a:r>
              <a:rPr lang="en-US" altLang="zh-CN" b="1" dirty="0"/>
              <a:t> (and many in other cells)</a:t>
            </a:r>
          </a:p>
          <a:p>
            <a:pPr>
              <a:spcBef>
                <a:spcPts val="600"/>
              </a:spcBef>
            </a:pPr>
            <a:r>
              <a:rPr lang="en-US" altLang="zh-CN" dirty="0"/>
              <a:t>Burnt scraps of the protection paper jacket of the center screw in final EBW assembly; wipe the end cell (cell#1&amp;9) equator by hand, dust disappeared; Will be removed by rinsing and ultrasonic cleaning.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61" y="2100652"/>
            <a:ext cx="2913805" cy="21853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2853" y="2373821"/>
            <a:ext cx="2185353" cy="1639015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383553" y="3861163"/>
            <a:ext cx="538480" cy="477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289656" y="3851736"/>
            <a:ext cx="538480" cy="477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7" idx="6"/>
            <a:endCxn id="18" idx="2"/>
          </p:cNvCxnSpPr>
          <p:nvPr/>
        </p:nvCxnSpPr>
        <p:spPr>
          <a:xfrm flipV="1">
            <a:off x="922033" y="4090496"/>
            <a:ext cx="1367623" cy="942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33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3" r="15850"/>
          <a:stretch/>
        </p:blipFill>
        <p:spPr>
          <a:xfrm>
            <a:off x="1892299" y="3167865"/>
            <a:ext cx="2311401" cy="2775857"/>
          </a:xfrm>
        </p:spPr>
      </p:pic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7" r="17074"/>
          <a:stretch/>
        </p:blipFill>
        <p:spPr>
          <a:xfrm>
            <a:off x="5024672" y="3167865"/>
            <a:ext cx="2368558" cy="2775857"/>
          </a:xfrm>
        </p:spPr>
      </p:pic>
      <p:sp>
        <p:nvSpPr>
          <p:cNvPr id="7" name="椭圆 6"/>
          <p:cNvSpPr/>
          <p:nvPr/>
        </p:nvSpPr>
        <p:spPr>
          <a:xfrm>
            <a:off x="2340756" y="4555793"/>
            <a:ext cx="1676177" cy="1649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717052" y="4555792"/>
            <a:ext cx="1707310" cy="16496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>
            <a:stCxn id="7" idx="6"/>
            <a:endCxn id="8" idx="2"/>
          </p:cNvCxnSpPr>
          <p:nvPr/>
        </p:nvCxnSpPr>
        <p:spPr>
          <a:xfrm flipV="1">
            <a:off x="4016933" y="5380638"/>
            <a:ext cx="1700119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638323" y="6282578"/>
            <a:ext cx="4390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/>
              <a:t>E</a:t>
            </a:r>
            <a:r>
              <a:rPr lang="zh-CN" altLang="en-US" b="1" dirty="0"/>
              <a:t>0</a:t>
            </a:r>
            <a:r>
              <a:rPr lang="en-US" altLang="zh-CN" b="1" dirty="0"/>
              <a:t>9: 72 </a:t>
            </a:r>
            <a:r>
              <a:rPr lang="en-US" altLang="zh-CN" b="1" dirty="0" err="1"/>
              <a:t>deg</a:t>
            </a:r>
            <a:r>
              <a:rPr lang="en-US" altLang="zh-CN" b="1" dirty="0"/>
              <a:t> (removed by hand wiping)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/>
          <a:stretch/>
        </p:blipFill>
        <p:spPr>
          <a:xfrm>
            <a:off x="715666" y="329087"/>
            <a:ext cx="2031022" cy="20721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8"/>
          <a:stretch/>
        </p:blipFill>
        <p:spPr>
          <a:xfrm>
            <a:off x="3356006" y="307662"/>
            <a:ext cx="2139929" cy="209353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/>
          <a:stretch/>
        </p:blipFill>
        <p:spPr>
          <a:xfrm>
            <a:off x="6105253" y="302383"/>
            <a:ext cx="2307068" cy="2098811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864127" y="2536771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/>
              <a:t>Burnt paper scraps in middle cells</a:t>
            </a:r>
          </a:p>
        </p:txBody>
      </p:sp>
    </p:spTree>
    <p:extLst>
      <p:ext uri="{BB962C8B-B14F-4D97-AF65-F5344CB8AC3E}">
        <p14:creationId xmlns:p14="http://schemas.microsoft.com/office/powerpoint/2010/main" val="131781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8723" y="272198"/>
            <a:ext cx="7886700" cy="990994"/>
          </a:xfrm>
        </p:spPr>
        <p:txBody>
          <a:bodyPr/>
          <a:lstStyle/>
          <a:p>
            <a:pPr algn="ctr"/>
            <a:r>
              <a:rPr lang="en-US" altLang="zh-CN" dirty="0"/>
              <a:t>Equator Defects: Suspected Dusts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8" r="25545"/>
          <a:stretch/>
        </p:blipFill>
        <p:spPr>
          <a:xfrm>
            <a:off x="3354195" y="1505718"/>
            <a:ext cx="2348952" cy="3915004"/>
          </a:xfrm>
        </p:spPr>
      </p:pic>
      <p:sp>
        <p:nvSpPr>
          <p:cNvPr id="6" name="矩形 5"/>
          <p:cNvSpPr/>
          <p:nvPr/>
        </p:nvSpPr>
        <p:spPr>
          <a:xfrm>
            <a:off x="1721471" y="5663248"/>
            <a:ext cx="565713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E</a:t>
            </a:r>
            <a:r>
              <a:rPr lang="zh-CN" altLang="en-US" b="1" dirty="0"/>
              <a:t>02</a:t>
            </a:r>
            <a:r>
              <a:rPr lang="en-US" altLang="zh-CN" b="1" dirty="0"/>
              <a:t>: 54 &amp; </a:t>
            </a:r>
            <a:r>
              <a:rPr lang="zh-CN" altLang="en-US" b="1" dirty="0"/>
              <a:t>293 </a:t>
            </a:r>
            <a:r>
              <a:rPr lang="en-US" altLang="zh-CN" b="1" dirty="0" err="1"/>
              <a:t>deg</a:t>
            </a:r>
            <a:r>
              <a:rPr lang="en-US" altLang="zh-CN" b="1" dirty="0"/>
              <a:t>; E08: 252 </a:t>
            </a:r>
            <a:r>
              <a:rPr lang="en-US" altLang="zh-CN" b="1" dirty="0" err="1"/>
              <a:t>deg</a:t>
            </a:r>
            <a:endParaRPr lang="en-US" altLang="zh-CN" b="1" dirty="0"/>
          </a:p>
          <a:p>
            <a:pPr>
              <a:spcBef>
                <a:spcPts val="600"/>
              </a:spcBef>
            </a:pPr>
            <a:r>
              <a:rPr lang="en-US" altLang="zh-CN" dirty="0"/>
              <a:t>suspect dust; hope to disappear after ultrasonic cleaning and pre-EP. If not, local grind before EP2</a:t>
            </a:r>
            <a:endParaRPr lang="zh-CN" altLang="en-US" dirty="0"/>
          </a:p>
        </p:txBody>
      </p:sp>
      <p:sp>
        <p:nvSpPr>
          <p:cNvPr id="9" name="椭圆 8"/>
          <p:cNvSpPr/>
          <p:nvPr/>
        </p:nvSpPr>
        <p:spPr>
          <a:xfrm>
            <a:off x="4799613" y="1593455"/>
            <a:ext cx="538480" cy="477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r="22667"/>
          <a:stretch/>
        </p:blipFill>
        <p:spPr>
          <a:xfrm>
            <a:off x="599429" y="1501838"/>
            <a:ext cx="2244083" cy="3915004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2305032" y="4780178"/>
            <a:ext cx="538480" cy="477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r="24151"/>
          <a:stretch/>
        </p:blipFill>
        <p:spPr>
          <a:xfrm>
            <a:off x="6100667" y="1505718"/>
            <a:ext cx="2399949" cy="3915004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6151467" y="3475920"/>
            <a:ext cx="538480" cy="477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872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7" r="23693"/>
          <a:stretch/>
        </p:blipFill>
        <p:spPr>
          <a:xfrm>
            <a:off x="838200" y="1435978"/>
            <a:ext cx="2755900" cy="3937000"/>
          </a:xfrm>
        </p:spPr>
      </p:pic>
      <p:pic>
        <p:nvPicPr>
          <p:cNvPr id="10" name="内容占位符 9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9" r="20789"/>
          <a:stretch/>
        </p:blipFill>
        <p:spPr>
          <a:xfrm>
            <a:off x="4838699" y="1435978"/>
            <a:ext cx="3111501" cy="3937000"/>
          </a:xfr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28650" y="126289"/>
            <a:ext cx="7886700" cy="1309689"/>
          </a:xfrm>
        </p:spPr>
        <p:txBody>
          <a:bodyPr/>
          <a:lstStyle/>
          <a:p>
            <a:pPr algn="ctr"/>
            <a:r>
              <a:rPr lang="en-US" altLang="zh-CN" dirty="0"/>
              <a:t>Equator Defects: Undercuts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368736" y="5627569"/>
            <a:ext cx="611156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E</a:t>
            </a:r>
            <a:r>
              <a:rPr lang="zh-CN" altLang="en-US" b="1" dirty="0"/>
              <a:t>0</a:t>
            </a:r>
            <a:r>
              <a:rPr lang="en-US" altLang="zh-CN" b="1" dirty="0"/>
              <a:t>9: 36 </a:t>
            </a:r>
            <a:r>
              <a:rPr lang="en-US" altLang="zh-CN" b="1" dirty="0" err="1"/>
              <a:t>deg</a:t>
            </a:r>
            <a:r>
              <a:rPr lang="en-US" altLang="zh-CN" b="1" dirty="0"/>
              <a:t>; E07: 104 </a:t>
            </a:r>
            <a:r>
              <a:rPr lang="en-US" altLang="zh-CN" b="1" dirty="0" err="1"/>
              <a:t>deg</a:t>
            </a:r>
            <a:r>
              <a:rPr lang="en-US" altLang="zh-CN" b="1" dirty="0"/>
              <a:t> (and many in other cells)</a:t>
            </a:r>
          </a:p>
          <a:p>
            <a:pPr algn="ctr">
              <a:spcBef>
                <a:spcPts val="600"/>
              </a:spcBef>
            </a:pPr>
            <a:r>
              <a:rPr lang="en-US" altLang="zh-CN" dirty="0"/>
              <a:t>hope to smooth by EP</a:t>
            </a:r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3023073" y="2303072"/>
            <a:ext cx="538480" cy="477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023073" y="3468364"/>
            <a:ext cx="538480" cy="477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014906" y="1435978"/>
            <a:ext cx="731520" cy="39150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930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3542"/>
          </a:xfrm>
        </p:spPr>
        <p:txBody>
          <a:bodyPr/>
          <a:lstStyle/>
          <a:p>
            <a:pPr algn="ctr"/>
            <a:r>
              <a:rPr lang="en-US" altLang="zh-CN" dirty="0"/>
              <a:t>Equator Defects: Lathe Cutter Pits 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6" r="13733"/>
          <a:stretch/>
        </p:blipFill>
        <p:spPr>
          <a:xfrm>
            <a:off x="4685122" y="1504943"/>
            <a:ext cx="2941163" cy="3915778"/>
          </a:xfrm>
        </p:spPr>
      </p:pic>
      <p:pic>
        <p:nvPicPr>
          <p:cNvPr id="5" name="内容占位符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r="20665"/>
          <a:stretch/>
        </p:blipFill>
        <p:spPr>
          <a:xfrm>
            <a:off x="1521654" y="1505718"/>
            <a:ext cx="2661205" cy="39157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65508" y="5599580"/>
            <a:ext cx="481298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E</a:t>
            </a:r>
            <a:r>
              <a:rPr lang="zh-CN" altLang="en-US" b="1" dirty="0"/>
              <a:t>0</a:t>
            </a:r>
            <a:r>
              <a:rPr lang="en-US" altLang="zh-CN" b="1" dirty="0"/>
              <a:t>4: 121~144</a:t>
            </a:r>
            <a:r>
              <a:rPr lang="zh-CN" altLang="en-US" b="1" dirty="0"/>
              <a:t> </a:t>
            </a:r>
            <a:r>
              <a:rPr lang="en-US" altLang="zh-CN" b="1" dirty="0"/>
              <a:t>(~1 cm) &amp; 225 </a:t>
            </a:r>
            <a:r>
              <a:rPr lang="en-US" altLang="zh-CN" b="1" dirty="0" err="1"/>
              <a:t>deg</a:t>
            </a:r>
            <a:endParaRPr lang="en-US" altLang="zh-CN" b="1" dirty="0"/>
          </a:p>
          <a:p>
            <a:pPr algn="ctr">
              <a:spcBef>
                <a:spcPts val="600"/>
              </a:spcBef>
            </a:pPr>
            <a:r>
              <a:rPr lang="en-US" altLang="zh-CN" dirty="0"/>
              <a:t>due to initial dumbbell vibration during turning; hope EP can smooth the pits</a:t>
            </a:r>
          </a:p>
        </p:txBody>
      </p:sp>
      <p:sp>
        <p:nvSpPr>
          <p:cNvPr id="7" name="椭圆 6"/>
          <p:cNvSpPr/>
          <p:nvPr/>
        </p:nvSpPr>
        <p:spPr>
          <a:xfrm>
            <a:off x="1744459" y="1505717"/>
            <a:ext cx="731520" cy="39150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85122" y="1504943"/>
            <a:ext cx="731520" cy="39150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49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803</Words>
  <Application>Microsoft Office PowerPoint</Application>
  <PresentationFormat>全屏显示(4:3)</PresentationFormat>
  <Paragraphs>128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8" baseType="lpstr">
      <vt:lpstr>黑体</vt:lpstr>
      <vt:lpstr>Arial</vt:lpstr>
      <vt:lpstr>Office 主题​​</vt:lpstr>
      <vt:lpstr>IHEP 9-cell Cavity Work (Oct. 24-28)</vt:lpstr>
      <vt:lpstr>PowerPoint 演示文稿</vt:lpstr>
      <vt:lpstr>Week Schedule</vt:lpstr>
      <vt:lpstr>Inner Surface Inspection</vt:lpstr>
      <vt:lpstr>Burnt Paper Scraps on Equator Area </vt:lpstr>
      <vt:lpstr>PowerPoint 演示文稿</vt:lpstr>
      <vt:lpstr>Equator Defects: Suspected Dusts</vt:lpstr>
      <vt:lpstr>Equator Defects: Undercuts</vt:lpstr>
      <vt:lpstr>Equator Defects: Lathe Cutter Pits </vt:lpstr>
      <vt:lpstr>Equator Defects: Narrow Down</vt:lpstr>
      <vt:lpstr>Iris Defects</vt:lpstr>
      <vt:lpstr>Cavity Frequency and Field Flatness Check</vt:lpstr>
      <vt:lpstr>As-received Frequency and Field Flatness</vt:lpstr>
      <vt:lpstr>Cavity Frequency and Length Control</vt:lpstr>
      <vt:lpstr>Euro-XFEL Data (400 RI 9-cell cavities)</vt:lpstr>
      <vt:lpstr>Pre-tuning Amount</vt:lpstr>
      <vt:lpstr>8 Pi / 9</vt:lpstr>
      <vt:lpstr>7 Pi / 9</vt:lpstr>
      <vt:lpstr>6 Pi / 9</vt:lpstr>
      <vt:lpstr>5 Pi / 9</vt:lpstr>
      <vt:lpstr>4 Pi / 9</vt:lpstr>
      <vt:lpstr>3 Pi / 9</vt:lpstr>
      <vt:lpstr>2 Pi / 9</vt:lpstr>
      <vt:lpstr>Pi / 9</vt:lpstr>
      <vt:lpstr>Flange Seal Surface and Fit Check</vt:lpstr>
      <vt:lpstr>Redesigned Cavity Support Jig</vt:lpstr>
      <vt:lpstr>PowerPoint 演示文稿</vt:lpstr>
      <vt:lpstr>Pre-EP &amp; EP1 Preparation</vt:lpstr>
      <vt:lpstr>7th Vertical Test of KEK 1.5-cell SRF-Gun</vt:lpstr>
      <vt:lpstr>PowerPoint 演示文稿</vt:lpstr>
      <vt:lpstr>PowerPoint 演示文稿</vt:lpstr>
      <vt:lpstr>PowerPoint 演示文稿</vt:lpstr>
      <vt:lpstr>Cavity Q0 Measurement of STF Cryomodule</vt:lpstr>
      <vt:lpstr>PowerPoint 演示文稿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IHEP 9-cell Cavity Work (Oct. 24-28)</dc:title>
  <dc:creator>Jiyuan Zhai</dc:creator>
  <cp:lastModifiedBy>Jiyuan Zhai</cp:lastModifiedBy>
  <cp:revision>100</cp:revision>
  <dcterms:created xsi:type="dcterms:W3CDTF">2016-10-30T11:20:54Z</dcterms:created>
  <dcterms:modified xsi:type="dcterms:W3CDTF">2016-11-01T13:33:48Z</dcterms:modified>
</cp:coreProperties>
</file>