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98" r:id="rId4"/>
    <p:sldId id="297" r:id="rId5"/>
    <p:sldId id="292" r:id="rId6"/>
    <p:sldId id="291" r:id="rId7"/>
    <p:sldId id="287" r:id="rId8"/>
    <p:sldId id="277" r:id="rId9"/>
    <p:sldId id="283" r:id="rId10"/>
    <p:sldId id="281" r:id="rId11"/>
    <p:sldId id="274" r:id="rId12"/>
    <p:sldId id="288" r:id="rId13"/>
    <p:sldId id="285" r:id="rId14"/>
    <p:sldId id="295" r:id="rId15"/>
    <p:sldId id="267" r:id="rId16"/>
    <p:sldId id="293" r:id="rId17"/>
    <p:sldId id="280" r:id="rId18"/>
    <p:sldId id="294" r:id="rId19"/>
    <p:sldId id="282" r:id="rId20"/>
    <p:sldId id="289" r:id="rId21"/>
    <p:sldId id="290" r:id="rId22"/>
    <p:sldId id="286" r:id="rId23"/>
    <p:sldId id="265" r:id="rId24"/>
    <p:sldId id="270" r:id="rId25"/>
    <p:sldId id="299" r:id="rId2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9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B93F3-FA09-4CA3-8E1F-B6908D026136}" type="datetimeFigureOut">
              <a:rPr lang="zh-CN" altLang="en-US" smtClean="0"/>
              <a:t>2016/11/10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96791-DEE4-4A60-8AD2-1EDE4FF0C2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8119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6CDC1-2870-4B09-9DF6-085196B45EE8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4310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35FE-70D0-4320-9541-164960EF07D9}" type="datetimeFigureOut">
              <a:rPr lang="zh-CN" altLang="en-US" smtClean="0"/>
              <a:t>2016/11/10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62FE-0ACF-48DA-B198-27B6F9566F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839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35FE-70D0-4320-9541-164960EF07D9}" type="datetimeFigureOut">
              <a:rPr lang="zh-CN" altLang="en-US" smtClean="0"/>
              <a:t>2016/11/10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62FE-0ACF-48DA-B198-27B6F9566F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473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35FE-70D0-4320-9541-164960EF07D9}" type="datetimeFigureOut">
              <a:rPr lang="zh-CN" altLang="en-US" smtClean="0"/>
              <a:t>2016/11/10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62FE-0ACF-48DA-B198-27B6F9566F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020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35FE-70D0-4320-9541-164960EF07D9}" type="datetimeFigureOut">
              <a:rPr lang="zh-CN" altLang="en-US" smtClean="0"/>
              <a:t>2016/11/10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62FE-0ACF-48DA-B198-27B6F9566F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2873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35FE-70D0-4320-9541-164960EF07D9}" type="datetimeFigureOut">
              <a:rPr lang="zh-CN" altLang="en-US" smtClean="0"/>
              <a:t>2016/11/10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62FE-0ACF-48DA-B198-27B6F9566F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7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35FE-70D0-4320-9541-164960EF07D9}" type="datetimeFigureOut">
              <a:rPr lang="zh-CN" altLang="en-US" smtClean="0"/>
              <a:t>2016/11/10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62FE-0ACF-48DA-B198-27B6F9566F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07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35FE-70D0-4320-9541-164960EF07D9}" type="datetimeFigureOut">
              <a:rPr lang="zh-CN" altLang="en-US" smtClean="0"/>
              <a:t>2016/11/10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62FE-0ACF-48DA-B198-27B6F9566F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730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35FE-70D0-4320-9541-164960EF07D9}" type="datetimeFigureOut">
              <a:rPr lang="zh-CN" altLang="en-US" smtClean="0"/>
              <a:t>2016/11/10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62FE-0ACF-48DA-B198-27B6F9566F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3930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35FE-70D0-4320-9541-164960EF07D9}" type="datetimeFigureOut">
              <a:rPr lang="zh-CN" altLang="en-US" smtClean="0"/>
              <a:t>2016/11/10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62FE-0ACF-48DA-B198-27B6F9566F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137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35FE-70D0-4320-9541-164960EF07D9}" type="datetimeFigureOut">
              <a:rPr lang="zh-CN" altLang="en-US" smtClean="0"/>
              <a:t>2016/11/10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62FE-0ACF-48DA-B198-27B6F9566F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334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35FE-70D0-4320-9541-164960EF07D9}" type="datetimeFigureOut">
              <a:rPr lang="zh-CN" altLang="en-US" smtClean="0"/>
              <a:t>2016/11/10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62FE-0ACF-48DA-B198-27B6F9566F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1011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F35FE-70D0-4320-9541-164960EF07D9}" type="datetimeFigureOut">
              <a:rPr lang="zh-CN" altLang="en-US" smtClean="0"/>
              <a:t>2016/11/10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462FE-0ACF-48DA-B198-27B6F9566F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206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Hough Based </a:t>
            </a:r>
            <a:r>
              <a:rPr lang="en-US" altLang="zh-CN" dirty="0"/>
              <a:t>T</a:t>
            </a:r>
            <a:r>
              <a:rPr lang="en-US" altLang="zh-CN" dirty="0" smtClean="0"/>
              <a:t>racking For Low </a:t>
            </a:r>
            <a:r>
              <a:rPr lang="en-US" altLang="zh-CN" dirty="0" smtClean="0"/>
              <a:t>Pt In MDC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1812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727211" y="666410"/>
            <a:ext cx="7886700" cy="994172"/>
          </a:xfrm>
        </p:spPr>
        <p:txBody>
          <a:bodyPr/>
          <a:lstStyle/>
          <a:p>
            <a:pPr algn="ctr"/>
            <a:r>
              <a:rPr lang="en-US" altLang="zh-CN" dirty="0" smtClean="0"/>
              <a:t>Track Matching with MC truth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541082" y="6428968"/>
            <a:ext cx="596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We can see tracks found by HOUGH are most real tracks in MC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379220" y="1851843"/>
            <a:ext cx="6438900" cy="5232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w</a:t>
            </a:r>
            <a:r>
              <a:rPr lang="en-US" altLang="zh-CN" sz="1400" dirty="0" smtClean="0"/>
              <a:t>hen set </a:t>
            </a:r>
            <a:r>
              <a:rPr lang="en-US" altLang="zh-CN" sz="1400" dirty="0" err="1" smtClean="0"/>
              <a:t>cutRate</a:t>
            </a:r>
            <a:r>
              <a:rPr lang="en-US" altLang="zh-CN" sz="1400" dirty="0" smtClean="0"/>
              <a:t> = 0.5 </a:t>
            </a:r>
          </a:p>
          <a:p>
            <a:r>
              <a:rPr lang="en-US" altLang="zh-CN" sz="1400" dirty="0"/>
              <a:t> </a:t>
            </a:r>
            <a:r>
              <a:rPr lang="en-US" altLang="zh-CN" sz="1400" dirty="0" smtClean="0"/>
              <a:t>      if &gt;50% hits of the reconstructed track come from one track in MC -&gt; match in MC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680613" y="2894330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Matching efficiency vs </a:t>
            </a:r>
            <a:r>
              <a:rPr lang="en-US" altLang="zh-CN" dirty="0" err="1" smtClean="0"/>
              <a:t>cutRate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5367638" y="3351703"/>
            <a:ext cx="36238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tracks reconstructed by HOUGH from the MC </a:t>
            </a:r>
            <a:r>
              <a:rPr lang="en-US" altLang="zh-CN" dirty="0" err="1" smtClean="0"/>
              <a:t>ppjs</a:t>
            </a:r>
            <a:r>
              <a:rPr lang="en-US" altLang="zh-CN" dirty="0" smtClean="0"/>
              <a:t>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Set </a:t>
            </a:r>
            <a:r>
              <a:rPr lang="en-US" altLang="zh-CN" dirty="0" err="1"/>
              <a:t>cutRate</a:t>
            </a:r>
            <a:r>
              <a:rPr lang="en-US" altLang="zh-CN" dirty="0"/>
              <a:t> to 0.5, 0.6, 0.7,0.8,0.9 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Matching efficiency all higher than 80%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9" y="3263662"/>
            <a:ext cx="4364149" cy="296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410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949" y="526789"/>
            <a:ext cx="7886700" cy="994172"/>
          </a:xfrm>
        </p:spPr>
        <p:txBody>
          <a:bodyPr/>
          <a:lstStyle/>
          <a:p>
            <a:pPr algn="ctr"/>
            <a:r>
              <a:rPr lang="en-US" altLang="zh-CN" dirty="0" smtClean="0"/>
              <a:t>Ghost </a:t>
            </a:r>
            <a:r>
              <a:rPr lang="en-US" altLang="zh-CN" dirty="0"/>
              <a:t>T</a:t>
            </a:r>
            <a:r>
              <a:rPr lang="en-US" altLang="zh-CN" dirty="0" smtClean="0"/>
              <a:t>rack Rate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650530"/>
              </p:ext>
            </p:extLst>
          </p:nvPr>
        </p:nvGraphicFramePr>
        <p:xfrm>
          <a:off x="821871" y="5081810"/>
          <a:ext cx="7247595" cy="1230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774"/>
                <a:gridCol w="1218264"/>
                <a:gridCol w="1449519"/>
                <a:gridCol w="1449519"/>
                <a:gridCol w="1449519"/>
              </a:tblGrid>
              <a:tr h="410174"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N=3,4,5</a:t>
                      </a:r>
                      <a:endParaRPr lang="zh-CN" alt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N=4</a:t>
                      </a:r>
                      <a:endParaRPr lang="zh-CN" alt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N=5</a:t>
                      </a:r>
                      <a:endParaRPr lang="zh-CN" alt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N5/N(3,4,5)</a:t>
                      </a:r>
                      <a:endParaRPr lang="zh-CN" altLang="en-US" sz="1800" dirty="0"/>
                    </a:p>
                  </a:txBody>
                  <a:tcPr marL="68580" marR="68580" marT="34290" marB="34290"/>
                </a:tc>
              </a:tr>
              <a:tr h="410174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PATTSF+HOUGH</a:t>
                      </a:r>
                      <a:endParaRPr lang="zh-CN" alt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209257</a:t>
                      </a:r>
                      <a:endParaRPr lang="zh-CN" alt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193428</a:t>
                      </a:r>
                      <a:endParaRPr lang="zh-CN" alt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290</a:t>
                      </a:r>
                      <a:endParaRPr lang="zh-CN" alt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1.38%</a:t>
                      </a:r>
                      <a:endParaRPr lang="zh-CN" altLang="en-US" sz="1800" dirty="0"/>
                    </a:p>
                  </a:txBody>
                  <a:tcPr marL="68580" marR="68580" marT="34290" marB="34290"/>
                </a:tc>
              </a:tr>
              <a:tr h="410174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PATTSF</a:t>
                      </a:r>
                      <a:endParaRPr lang="zh-CN" alt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207338</a:t>
                      </a:r>
                      <a:endParaRPr lang="zh-CN" alt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189847</a:t>
                      </a:r>
                      <a:endParaRPr lang="zh-CN" alt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240</a:t>
                      </a:r>
                      <a:endParaRPr lang="zh-CN" alt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1.16%</a:t>
                      </a:r>
                      <a:endParaRPr lang="zh-CN" altLang="en-US" sz="18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92407" y="1774762"/>
            <a:ext cx="919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find </a:t>
            </a:r>
            <a:r>
              <a:rPr lang="en-US" altLang="zh-CN" sz="2400" dirty="0"/>
              <a:t>5 tracks passed physics selection </a:t>
            </a:r>
            <a:r>
              <a:rPr lang="en-US" altLang="zh-CN" sz="2400" dirty="0" smtClean="0"/>
              <a:t>: a ghost track in this event </a:t>
            </a:r>
            <a:endParaRPr lang="zh-CN" altLang="en-US" sz="2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435" y="2227344"/>
            <a:ext cx="2744665" cy="2730708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353456" y="6370819"/>
            <a:ext cx="6790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HOUGH won’t get much ghost tracks 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881828" y="3464528"/>
            <a:ext cx="4096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Most ghost track from multi turn tracks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8086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1980" y="451132"/>
            <a:ext cx="7886700" cy="1163872"/>
          </a:xfrm>
        </p:spPr>
        <p:txBody>
          <a:bodyPr>
            <a:normAutofit/>
          </a:bodyPr>
          <a:lstStyle/>
          <a:p>
            <a:pPr algn="ctr"/>
            <a:r>
              <a:rPr lang="en-US" altLang="zh-CN" dirty="0" smtClean="0"/>
              <a:t>Tracking efficiency vs cos</a:t>
            </a:r>
            <a:r>
              <a:rPr lang="el-GR" altLang="zh-CN" sz="3600" dirty="0" smtClean="0"/>
              <a:t>θ</a:t>
            </a:r>
            <a:endParaRPr lang="zh-CN" altLang="en-US" sz="36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131" y="1893056"/>
            <a:ext cx="3694257" cy="356401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7391" y="2194560"/>
            <a:ext cx="3941289" cy="326251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612259" y="5602370"/>
            <a:ext cx="4473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</a:rPr>
              <a:t>|cos</a:t>
            </a:r>
            <a:r>
              <a:rPr lang="el-GR" altLang="zh-CN" dirty="0" smtClean="0">
                <a:solidFill>
                  <a:schemeClr val="accent1">
                    <a:lumMod val="75000"/>
                  </a:schemeClr>
                </a:solidFill>
              </a:rPr>
              <a:t>θ</a:t>
            </a:r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</a:rPr>
              <a:t>|&lt;0.2      6% tracks , increase 10% 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|cos</a:t>
            </a:r>
            <a:r>
              <a:rPr lang="el-GR" altLang="zh-CN" dirty="0" smtClean="0">
                <a:solidFill>
                  <a:srgbClr val="FF0000"/>
                </a:solidFill>
              </a:rPr>
              <a:t>θ</a:t>
            </a:r>
            <a:r>
              <a:rPr lang="en-US" altLang="zh-CN" dirty="0" smtClean="0">
                <a:solidFill>
                  <a:srgbClr val="FF0000"/>
                </a:solidFill>
              </a:rPr>
              <a:t>|&gt;0.83    54% tracks , increase 2% 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161633" y="1358743"/>
            <a:ext cx="2397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err="1">
                <a:latin typeface="+mj-lt"/>
              </a:rPr>
              <a:t>pt</a:t>
            </a:r>
            <a:r>
              <a:rPr lang="en-US" altLang="zh-CN" sz="2400" dirty="0">
                <a:latin typeface="+mj-lt"/>
              </a:rPr>
              <a:t>(0.05~0.12GeV)</a:t>
            </a:r>
            <a:endParaRPr lang="zh-CN" altLang="en-US" sz="2400" dirty="0">
              <a:latin typeface="+mj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518802" y="1983759"/>
            <a:ext cx="2543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zh-CN" sz="1600" dirty="0" smtClean="0"/>
              <a:t>π</a:t>
            </a:r>
            <a:r>
              <a:rPr lang="en-US" altLang="zh-CN" sz="1600" baseline="30000" dirty="0" smtClean="0"/>
              <a:t>  </a:t>
            </a:r>
            <a:r>
              <a:rPr lang="en-US" altLang="zh-CN" sz="1600" dirty="0" smtClean="0"/>
              <a:t>tracks distribution vs cos</a:t>
            </a:r>
            <a:endParaRPr lang="zh-CN" altLang="en-US" sz="1600" dirty="0"/>
          </a:p>
        </p:txBody>
      </p:sp>
      <p:cxnSp>
        <p:nvCxnSpPr>
          <p:cNvPr id="11" name="直接连接符 10"/>
          <p:cNvCxnSpPr/>
          <p:nvPr/>
        </p:nvCxnSpPr>
        <p:spPr>
          <a:xfrm>
            <a:off x="5200650" y="3176985"/>
            <a:ext cx="22860" cy="20559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7920990" y="3176985"/>
            <a:ext cx="22860" cy="20559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263640" y="4764838"/>
            <a:ext cx="3810" cy="587894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873240" y="4764838"/>
            <a:ext cx="3810" cy="587894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1714500" y="6248701"/>
            <a:ext cx="6537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Big dip angle tracks take the most part , so we can’t see clearly tracking efficiency increase in this </a:t>
            </a:r>
            <a:r>
              <a:rPr lang="en-US" altLang="zh-CN" dirty="0" err="1" smtClean="0"/>
              <a:t>channer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0044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Curved tracks salvaged by HOUGH</a:t>
            </a:r>
            <a:br>
              <a:rPr lang="en-US" altLang="zh-CN" dirty="0" smtClean="0"/>
            </a:br>
            <a:r>
              <a:rPr lang="en-US" altLang="zh-CN" dirty="0" smtClean="0"/>
              <a:t>(compare </a:t>
            </a:r>
            <a:r>
              <a:rPr lang="en-US" altLang="zh-CN" dirty="0" err="1" smtClean="0"/>
              <a:t>curfinder</a:t>
            </a:r>
            <a:r>
              <a:rPr lang="en-US" altLang="zh-CN" dirty="0" smtClean="0"/>
              <a:t>) 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984" y="1975800"/>
            <a:ext cx="2529476" cy="254238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939540" y="1930586"/>
            <a:ext cx="32303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Hough transform can easily determine a circle track on </a:t>
            </a:r>
            <a:r>
              <a:rPr lang="en-US" altLang="zh-CN" dirty="0" err="1" smtClean="0"/>
              <a:t>HoughMap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3341619" y="4803291"/>
            <a:ext cx="2460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Show 2D histogram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4422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729" y="2362200"/>
            <a:ext cx="3745336" cy="35814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945379" y="2612350"/>
            <a:ext cx="32303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In some cases , 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turn track close to the 1</a:t>
            </a:r>
            <a:r>
              <a:rPr lang="en-US" altLang="zh-CN" baseline="30000" dirty="0" smtClean="0"/>
              <a:t>st</a:t>
            </a:r>
            <a:r>
              <a:rPr lang="zh-CN" altLang="en-US" dirty="0"/>
              <a:t> 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We collect hits but can’t tell from which turn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Bad track parameter , need some fitting method</a:t>
            </a: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788670" y="746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3600" dirty="0" smtClean="0"/>
              <a:t>Multi turn  tracks retrieve by HOUGH 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73562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0977" y="432582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Difficulties With Large Dip Angle </a:t>
            </a:r>
            <a:r>
              <a:rPr lang="en-US" altLang="zh-CN" sz="3600" dirty="0"/>
              <a:t>T</a:t>
            </a:r>
            <a:r>
              <a:rPr lang="en-US" altLang="zh-CN" sz="3600" dirty="0" smtClean="0"/>
              <a:t>racks</a:t>
            </a:r>
            <a:endParaRPr lang="zh-CN" altLang="en-US" sz="360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3243" y="3467610"/>
            <a:ext cx="2988458" cy="2810019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3647957" y="1758145"/>
            <a:ext cx="223787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50" dirty="0"/>
              <a:t>Layer max vs cos</a:t>
            </a:r>
            <a:endParaRPr lang="zh-CN" altLang="en-US" sz="1350" dirty="0"/>
          </a:p>
        </p:txBody>
      </p:sp>
      <p:sp>
        <p:nvSpPr>
          <p:cNvPr id="3" name="文本框 2"/>
          <p:cNvSpPr txBox="1"/>
          <p:nvPr/>
        </p:nvSpPr>
        <p:spPr>
          <a:xfrm>
            <a:off x="2301240" y="6370320"/>
            <a:ext cx="573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Big dip angle tracks has few hits , hard to reconstruct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687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5046" y="2447806"/>
            <a:ext cx="3827954" cy="342502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644" y="2447806"/>
            <a:ext cx="3793536" cy="342502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310640" y="1638300"/>
            <a:ext cx="298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Hits covered by other tracks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4655820" y="1661160"/>
            <a:ext cx="448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Stereo hits influenced by inner chamber noise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76588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Salvage Tracks (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&gt;0.12GeV)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0483" y="2392411"/>
            <a:ext cx="3484867" cy="346735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674" y="2392411"/>
            <a:ext cx="3485106" cy="3467356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53006" y="1635803"/>
            <a:ext cx="5021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HOUGH can get back lost track more than 120MeV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79663" y="6159849"/>
            <a:ext cx="5939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Noise hit nearby the track cause bad influence in PATTSF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457426" y="2057704"/>
            <a:ext cx="2675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PATTSF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435005" y="2057704"/>
            <a:ext cx="2675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PATTSF+HOUGH</a:t>
            </a:r>
          </a:p>
        </p:txBody>
      </p:sp>
      <p:cxnSp>
        <p:nvCxnSpPr>
          <p:cNvPr id="13" name="直接箭头连接符 12"/>
          <p:cNvCxnSpPr/>
          <p:nvPr/>
        </p:nvCxnSpPr>
        <p:spPr>
          <a:xfrm flipV="1">
            <a:off x="3742244" y="3963636"/>
            <a:ext cx="3805366" cy="43522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645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8769" y="2427036"/>
            <a:ext cx="3618727" cy="361261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670" y="2427036"/>
            <a:ext cx="3600450" cy="3612614"/>
          </a:xfrm>
          <a:prstGeom prst="rect">
            <a:avLst/>
          </a:prstGeom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788670" y="59869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dirty="0" smtClean="0"/>
              <a:t>Salvage Tracks (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&gt;0.12GeV)</a:t>
            </a:r>
            <a:endParaRPr lang="zh-CN" altLang="en-US" dirty="0"/>
          </a:p>
        </p:txBody>
      </p:sp>
      <p:cxnSp>
        <p:nvCxnSpPr>
          <p:cNvPr id="8" name="直接箭头连接符 7"/>
          <p:cNvCxnSpPr/>
          <p:nvPr/>
        </p:nvCxnSpPr>
        <p:spPr>
          <a:xfrm flipV="1">
            <a:off x="3757484" y="3276600"/>
            <a:ext cx="3999676" cy="90478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457426" y="2057704"/>
            <a:ext cx="2675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PATTSF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435005" y="2057704"/>
            <a:ext cx="2675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PATTSF+HOUGH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69223" y="6224316"/>
            <a:ext cx="5939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track lost because two track too close in PATTSF </a:t>
            </a:r>
          </a:p>
        </p:txBody>
      </p:sp>
    </p:spTree>
    <p:extLst>
      <p:ext uri="{BB962C8B-B14F-4D97-AF65-F5344CB8AC3E}">
        <p14:creationId xmlns:p14="http://schemas.microsoft.com/office/powerpoint/2010/main" val="386344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12" y="2421378"/>
            <a:ext cx="3778168" cy="349440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8054" y="2475494"/>
            <a:ext cx="3640386" cy="3440291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29034" y="2194280"/>
            <a:ext cx="514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Data take from 8093~8195 , Boss version 6.6.5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17627" y="2194280"/>
            <a:ext cx="514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Signal MC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079385" y="5931649"/>
            <a:ext cx="5036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Increase of tracking efficiency can be proved in data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938430" y="584332"/>
            <a:ext cx="57706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latin typeface="+mj-lt"/>
              </a:rPr>
              <a:t>Tracking </a:t>
            </a:r>
            <a:r>
              <a:rPr lang="en-US" altLang="zh-CN" sz="3200" dirty="0" smtClean="0">
                <a:latin typeface="+mj-lt"/>
              </a:rPr>
              <a:t>efficiency </a:t>
            </a:r>
            <a:r>
              <a:rPr lang="en-US" altLang="zh-CN" sz="3200" dirty="0">
                <a:latin typeface="+mj-lt"/>
              </a:rPr>
              <a:t>check with</a:t>
            </a:r>
          </a:p>
          <a:p>
            <a:pPr algn="ctr"/>
            <a:r>
              <a:rPr lang="el-GR" altLang="zh-CN" sz="3200" dirty="0">
                <a:latin typeface="+mj-lt"/>
              </a:rPr>
              <a:t>Ψ</a:t>
            </a:r>
            <a:r>
              <a:rPr lang="en-US" altLang="zh-CN" sz="3200" dirty="0">
                <a:latin typeface="+mj-lt"/>
              </a:rPr>
              <a:t>(2s)</a:t>
            </a:r>
            <a:r>
              <a:rPr lang="el-GR" altLang="zh-CN" sz="3200" dirty="0"/>
              <a:t> </a:t>
            </a:r>
            <a:r>
              <a:rPr lang="en-US" altLang="zh-CN" sz="3200" dirty="0">
                <a:latin typeface="+mj-lt"/>
              </a:rPr>
              <a:t>-&gt;J/</a:t>
            </a:r>
            <a:r>
              <a:rPr lang="el-GR" altLang="zh-CN" sz="3200" dirty="0"/>
              <a:t> </a:t>
            </a:r>
            <a:r>
              <a:rPr lang="el-GR" altLang="zh-CN" sz="3200" dirty="0">
                <a:latin typeface="+mj-lt"/>
              </a:rPr>
              <a:t>Ψ</a:t>
            </a:r>
            <a:r>
              <a:rPr lang="en-US" altLang="zh-CN" sz="3200" dirty="0">
                <a:latin typeface="+mj-lt"/>
              </a:rPr>
              <a:t> </a:t>
            </a:r>
            <a:r>
              <a:rPr lang="en-US" altLang="zh-CN" sz="3200" dirty="0">
                <a:latin typeface="Symbol" pitchFamily="18" charset="2"/>
              </a:rPr>
              <a:t>p </a:t>
            </a:r>
            <a:r>
              <a:rPr lang="en-US" altLang="zh-CN" sz="3200" baseline="30000" dirty="0">
                <a:latin typeface="+mj-lt"/>
              </a:rPr>
              <a:t>+</a:t>
            </a:r>
            <a:r>
              <a:rPr lang="en-US" altLang="zh-CN" sz="3200" dirty="0">
                <a:latin typeface="+mj-lt"/>
              </a:rPr>
              <a:t> </a:t>
            </a:r>
            <a:r>
              <a:rPr lang="en-US" altLang="zh-CN" sz="3200" dirty="0">
                <a:latin typeface="Symbol" pitchFamily="18" charset="2"/>
              </a:rPr>
              <a:t>p </a:t>
            </a:r>
            <a:r>
              <a:rPr lang="en-US" altLang="zh-CN" sz="3200" baseline="30000" dirty="0">
                <a:latin typeface="+mj-lt"/>
              </a:rPr>
              <a:t>-</a:t>
            </a:r>
            <a:r>
              <a:rPr lang="en-US" altLang="zh-CN" sz="3200" dirty="0">
                <a:latin typeface="+mj-lt"/>
              </a:rPr>
              <a:t> , J/</a:t>
            </a:r>
            <a:r>
              <a:rPr lang="el-GR" altLang="zh-CN" sz="3200" dirty="0"/>
              <a:t> </a:t>
            </a:r>
            <a:r>
              <a:rPr lang="el-GR" altLang="zh-CN" sz="3200" dirty="0">
                <a:latin typeface="+mj-lt"/>
              </a:rPr>
              <a:t>Ψ</a:t>
            </a:r>
            <a:r>
              <a:rPr lang="el-GR" altLang="zh-CN" sz="3200" dirty="0"/>
              <a:t> </a:t>
            </a:r>
            <a:r>
              <a:rPr lang="en-US" altLang="zh-CN" sz="3200" dirty="0" smtClean="0">
                <a:latin typeface="+mj-lt"/>
              </a:rPr>
              <a:t>-&gt;l</a:t>
            </a:r>
            <a:r>
              <a:rPr lang="en-US" altLang="zh-CN" sz="3200" baseline="30000" dirty="0" smtClean="0">
                <a:latin typeface="+mj-lt"/>
              </a:rPr>
              <a:t>+</a:t>
            </a:r>
            <a:r>
              <a:rPr lang="en-US" altLang="zh-CN" sz="3200" dirty="0" smtClean="0">
                <a:latin typeface="+mj-lt"/>
              </a:rPr>
              <a:t> </a:t>
            </a:r>
            <a:r>
              <a:rPr lang="en-US" altLang="zh-CN" sz="3200" dirty="0">
                <a:latin typeface="+mj-lt"/>
              </a:rPr>
              <a:t>l</a:t>
            </a:r>
            <a:r>
              <a:rPr lang="en-US" altLang="zh-CN" sz="3200" baseline="30000" dirty="0" smtClean="0">
                <a:latin typeface="+mj-lt"/>
              </a:rPr>
              <a:t>-</a:t>
            </a:r>
            <a:r>
              <a:rPr lang="en-US" altLang="zh-CN" sz="3200" dirty="0" smtClean="0">
                <a:latin typeface="+mj-lt"/>
              </a:rPr>
              <a:t> </a:t>
            </a:r>
            <a:endParaRPr lang="zh-CN" alt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3636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8335468" cy="4351338"/>
          </a:xfrm>
        </p:spPr>
        <p:txBody>
          <a:bodyPr/>
          <a:lstStyle/>
          <a:p>
            <a:r>
              <a:rPr lang="en-US" altLang="zh-CN" dirty="0" smtClean="0"/>
              <a:t>Motivation </a:t>
            </a:r>
          </a:p>
          <a:p>
            <a:r>
              <a:rPr lang="en-US" altLang="zh-CN" dirty="0" smtClean="0"/>
              <a:t> </a:t>
            </a:r>
            <a:r>
              <a:rPr lang="en-US" altLang="zh-CN" dirty="0"/>
              <a:t>Implementation of Hough transform based </a:t>
            </a:r>
            <a:r>
              <a:rPr lang="en-US" altLang="zh-CN" dirty="0" smtClean="0"/>
              <a:t>tracking</a:t>
            </a:r>
            <a:endParaRPr lang="en-US" altLang="zh-CN" dirty="0" smtClean="0"/>
          </a:p>
          <a:p>
            <a:pPr marL="228600" lvl="1">
              <a:spcBef>
                <a:spcPts val="1000"/>
              </a:spcBef>
            </a:pPr>
            <a:r>
              <a:rPr lang="en-US" altLang="zh-CN" dirty="0" smtClean="0"/>
              <a:t>Tracking </a:t>
            </a:r>
            <a:r>
              <a:rPr lang="en-US" altLang="zh-CN" dirty="0" smtClean="0"/>
              <a:t>performance of </a:t>
            </a:r>
            <a:r>
              <a:rPr lang="el-GR" altLang="zh-CN" dirty="0"/>
              <a:t>Ψ</a:t>
            </a:r>
            <a:r>
              <a:rPr lang="en-US" altLang="zh-CN" dirty="0"/>
              <a:t>(2s)-&gt; </a:t>
            </a:r>
            <a:r>
              <a:rPr lang="el-GR" altLang="zh-CN" dirty="0"/>
              <a:t>π</a:t>
            </a:r>
            <a:r>
              <a:rPr lang="en-US" altLang="zh-CN" sz="2800" baseline="30000" dirty="0"/>
              <a:t>+</a:t>
            </a:r>
            <a:r>
              <a:rPr lang="el-GR" altLang="zh-CN" dirty="0"/>
              <a:t>π</a:t>
            </a:r>
            <a:r>
              <a:rPr lang="en-US" altLang="zh-CN" sz="3200" baseline="30000" dirty="0"/>
              <a:t>-</a:t>
            </a:r>
            <a:r>
              <a:rPr lang="en-US" altLang="zh-CN" dirty="0"/>
              <a:t>J/</a:t>
            </a:r>
            <a:r>
              <a:rPr lang="el-GR" altLang="zh-CN" dirty="0"/>
              <a:t>Ψ</a:t>
            </a:r>
            <a:r>
              <a:rPr lang="en-US" altLang="zh-CN" dirty="0"/>
              <a:t> , J/</a:t>
            </a:r>
            <a:r>
              <a:rPr lang="el-GR" altLang="zh-CN" dirty="0"/>
              <a:t>Ψ </a:t>
            </a:r>
            <a:r>
              <a:rPr lang="en-US" altLang="zh-CN" dirty="0"/>
              <a:t>-&gt;</a:t>
            </a:r>
            <a:r>
              <a:rPr lang="en-US" altLang="zh-CN" dirty="0" err="1" smtClean="0"/>
              <a:t>l</a:t>
            </a:r>
            <a:r>
              <a:rPr lang="en-US" altLang="zh-CN" sz="2800" baseline="30000" dirty="0" err="1" smtClean="0"/>
              <a:t>+</a:t>
            </a:r>
            <a:r>
              <a:rPr lang="en-US" altLang="zh-CN" dirty="0" err="1" smtClean="0"/>
              <a:t>l</a:t>
            </a:r>
            <a:r>
              <a:rPr lang="en-US" altLang="zh-CN" sz="3200" baseline="30000" dirty="0" smtClean="0"/>
              <a:t>-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MC    </a:t>
            </a:r>
          </a:p>
          <a:p>
            <a:pPr lvl="1"/>
            <a:r>
              <a:rPr lang="en-US" altLang="zh-CN" dirty="0" smtClean="0"/>
              <a:t>DATA  </a:t>
            </a:r>
            <a:endParaRPr lang="en-US" altLang="zh-CN" dirty="0" smtClean="0"/>
          </a:p>
          <a:p>
            <a:r>
              <a:rPr lang="en-US" altLang="zh-CN" dirty="0" smtClean="0"/>
              <a:t>Time occupancy</a:t>
            </a:r>
          </a:p>
          <a:p>
            <a:r>
              <a:rPr lang="en-US" altLang="zh-CN" dirty="0" smtClean="0"/>
              <a:t>Summary and outlook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6411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17270" y="595996"/>
            <a:ext cx="6858937" cy="1325563"/>
          </a:xfrm>
        </p:spPr>
        <p:txBody>
          <a:bodyPr/>
          <a:lstStyle/>
          <a:p>
            <a:pPr algn="ctr"/>
            <a:r>
              <a:rPr lang="en-US" altLang="zh-CN" dirty="0" smtClean="0"/>
              <a:t>J/psi recoil mass increased after HOUGH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021805" y="2154140"/>
            <a:ext cx="3122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PATTSF+HOUGH</a:t>
            </a:r>
            <a:endParaRPr lang="zh-CN" altLang="en-US" sz="2000" dirty="0"/>
          </a:p>
        </p:txBody>
      </p:sp>
      <p:sp>
        <p:nvSpPr>
          <p:cNvPr id="7" name="文本框 6"/>
          <p:cNvSpPr txBox="1"/>
          <p:nvPr/>
        </p:nvSpPr>
        <p:spPr>
          <a:xfrm>
            <a:off x="2410164" y="2154140"/>
            <a:ext cx="3122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PATTSF</a:t>
            </a:r>
            <a:endParaRPr lang="zh-CN" altLang="en-US" sz="20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730" y="2473617"/>
            <a:ext cx="4119880" cy="298524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611" y="2473617"/>
            <a:ext cx="4302950" cy="2937793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482925" y="6234548"/>
            <a:ext cx="6533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signal add 1.7% with HOUGH , signal/noise ratio don’t get worse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64497" y="5435138"/>
            <a:ext cx="5478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PATTSF+HOUGH : 96836       sig/</a:t>
            </a:r>
            <a:r>
              <a:rPr lang="en-US" altLang="zh-CN" dirty="0" err="1" smtClean="0"/>
              <a:t>sqrt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sig+noise</a:t>
            </a:r>
            <a:r>
              <a:rPr lang="en-US" altLang="zh-CN" dirty="0" smtClean="0"/>
              <a:t>)= 297 </a:t>
            </a:r>
          </a:p>
          <a:p>
            <a:r>
              <a:rPr lang="en-US" altLang="zh-CN" dirty="0" smtClean="0"/>
              <a:t>PATTSF: 95215                        sig/</a:t>
            </a:r>
            <a:r>
              <a:rPr lang="en-US" altLang="zh-CN" dirty="0" err="1" smtClean="0"/>
              <a:t>sqrt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sig+noise</a:t>
            </a:r>
            <a:r>
              <a:rPr lang="en-US" altLang="zh-CN" dirty="0" smtClean="0"/>
              <a:t>)= 295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7115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1931" y="1067040"/>
            <a:ext cx="7886700" cy="1325563"/>
          </a:xfrm>
        </p:spPr>
        <p:txBody>
          <a:bodyPr/>
          <a:lstStyle/>
          <a:p>
            <a:pPr algn="ctr"/>
            <a:r>
              <a:rPr lang="en-US" altLang="zh-CN" dirty="0" smtClean="0"/>
              <a:t>Good J/psi event Found with HOUGH 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67740" y="3558540"/>
            <a:ext cx="711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Show some data events from </a:t>
            </a:r>
            <a:r>
              <a:rPr lang="en-US" altLang="zh-CN" sz="3600" dirty="0" err="1" smtClean="0"/>
              <a:t>besvis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0221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Time Occupancy  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06105"/>
              </p:ext>
            </p:extLst>
          </p:nvPr>
        </p:nvGraphicFramePr>
        <p:xfrm>
          <a:off x="2364589" y="3161714"/>
          <a:ext cx="3893803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628"/>
                <a:gridCol w="2086175"/>
              </a:tblGrid>
              <a:tr h="27432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version</a:t>
                      </a:r>
                      <a:endParaRPr lang="zh-CN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Time (</a:t>
                      </a:r>
                      <a:r>
                        <a:rPr lang="en-US" altLang="zh-CN" sz="1400" dirty="0" err="1" smtClean="0"/>
                        <a:t>ms</a:t>
                      </a:r>
                      <a:r>
                        <a:rPr lang="en-US" altLang="zh-CN" sz="1400" dirty="0" smtClean="0"/>
                        <a:t>)</a:t>
                      </a:r>
                      <a:endParaRPr lang="zh-CN" alt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PAT</a:t>
                      </a:r>
                      <a:endParaRPr lang="zh-CN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3.99e+08</a:t>
                      </a:r>
                      <a:endParaRPr lang="zh-CN" alt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TSF</a:t>
                      </a:r>
                      <a:endParaRPr lang="zh-CN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1.61e+09</a:t>
                      </a:r>
                      <a:endParaRPr lang="zh-CN" alt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Hough</a:t>
                      </a:r>
                      <a:endParaRPr lang="zh-CN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3.06e+08</a:t>
                      </a:r>
                      <a:endParaRPr lang="zh-CN" altLang="en-US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72533"/>
              </p:ext>
            </p:extLst>
          </p:nvPr>
        </p:nvGraphicFramePr>
        <p:xfrm>
          <a:off x="2336130" y="5018204"/>
          <a:ext cx="4016544" cy="84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748"/>
                <a:gridCol w="1462796"/>
              </a:tblGrid>
              <a:tr h="27432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version</a:t>
                      </a:r>
                      <a:endParaRPr lang="zh-CN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Time (</a:t>
                      </a:r>
                      <a:r>
                        <a:rPr lang="en-US" altLang="zh-CN" sz="1400" dirty="0" err="1" smtClean="0"/>
                        <a:t>ms</a:t>
                      </a:r>
                      <a:r>
                        <a:rPr lang="en-US" altLang="zh-CN" sz="1400" dirty="0" smtClean="0"/>
                        <a:t>)</a:t>
                      </a:r>
                      <a:endParaRPr lang="zh-CN" altLang="en-US" sz="1400" dirty="0"/>
                    </a:p>
                  </a:txBody>
                  <a:tcPr marL="68580" marR="68580" marT="34290" marB="34290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Reconstruction</a:t>
                      </a:r>
                      <a:r>
                        <a:rPr lang="en-US" altLang="zh-CN" sz="1400" baseline="0" dirty="0" smtClean="0"/>
                        <a:t> time(No HOUGH)</a:t>
                      </a:r>
                      <a:endParaRPr lang="zh-CN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1.85e+10</a:t>
                      </a:r>
                      <a:endParaRPr lang="zh-CN" alt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Reconstruction</a:t>
                      </a:r>
                      <a:r>
                        <a:rPr lang="en-US" altLang="zh-CN" sz="1400" baseline="0" dirty="0" smtClean="0"/>
                        <a:t> time(Add HOUGH)</a:t>
                      </a:r>
                      <a:endParaRPr lang="zh-CN" altLang="en-US" sz="14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1.93e+10</a:t>
                      </a:r>
                      <a:endParaRPr lang="zh-CN" altLang="en-US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058881" y="1694985"/>
            <a:ext cx="2887009" cy="92333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1350" dirty="0" err="1"/>
              <a:t>Cpu</a:t>
            </a:r>
            <a:r>
              <a:rPr lang="en-US" altLang="zh-CN" sz="1350" dirty="0"/>
              <a:t> : </a:t>
            </a:r>
            <a:r>
              <a:rPr lang="pt-BR" altLang="zh-CN" sz="1350" dirty="0"/>
              <a:t>Intel(R) Xeon(R) CPU E5-2650 v2 </a:t>
            </a:r>
          </a:p>
          <a:p>
            <a:r>
              <a:rPr lang="pt-BR" altLang="zh-CN" sz="1350" dirty="0"/>
              <a:t>@ 2.60GHz</a:t>
            </a:r>
          </a:p>
          <a:p>
            <a:r>
              <a:rPr lang="pt-BR" altLang="zh-CN" sz="1350" dirty="0" smtClean="0"/>
              <a:t>Cpu </a:t>
            </a:r>
            <a:r>
              <a:rPr lang="pt-BR" altLang="zh-CN" sz="1350" dirty="0"/>
              <a:t>cores :8 </a:t>
            </a:r>
          </a:p>
          <a:p>
            <a:r>
              <a:rPr lang="pt-BR" altLang="zh-CN" sz="1350" dirty="0"/>
              <a:t>64 bit system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815391" y="2741668"/>
            <a:ext cx="3330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Three track finding algorithm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2950301" y="4543282"/>
            <a:ext cx="3308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Time of one Reconstruction Job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435851" y="6118866"/>
            <a:ext cx="688807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50" dirty="0">
                <a:solidFill>
                  <a:srgbClr val="FF0000"/>
                </a:solidFill>
              </a:rPr>
              <a:t>Hough tracking package won’t cost too much time for the current reconstruction </a:t>
            </a:r>
            <a:endParaRPr lang="zh-CN" altLang="en-US" sz="1350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562536" y="5341281"/>
            <a:ext cx="137400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50" dirty="0">
                <a:solidFill>
                  <a:srgbClr val="FF0000"/>
                </a:solidFill>
              </a:rPr>
              <a:t>Time cost </a:t>
            </a:r>
            <a:r>
              <a:rPr lang="en-US" altLang="zh-CN" sz="1350" dirty="0" smtClean="0">
                <a:solidFill>
                  <a:srgbClr val="FF0000"/>
                </a:solidFill>
              </a:rPr>
              <a:t>increase </a:t>
            </a:r>
            <a:r>
              <a:rPr lang="en-US" altLang="zh-CN" sz="1350" dirty="0">
                <a:solidFill>
                  <a:srgbClr val="FF0000"/>
                </a:solidFill>
              </a:rPr>
              <a:t>4.3% </a:t>
            </a:r>
            <a:endParaRPr lang="zh-CN" altLang="en-US" sz="13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9476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91793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outlook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6973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93080"/>
            <a:ext cx="7886700" cy="4351338"/>
          </a:xfrm>
        </p:spPr>
        <p:txBody>
          <a:bodyPr/>
          <a:lstStyle/>
          <a:p>
            <a:r>
              <a:rPr lang="en-US" altLang="zh-CN" dirty="0" smtClean="0"/>
              <a:t>e efficiency: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N4/(N3+N4) </a:t>
            </a:r>
          </a:p>
          <a:p>
            <a:r>
              <a:rPr lang="en-US" altLang="zh-CN" dirty="0" smtClean="0"/>
              <a:t>PATTSF+HOUGH: 24279/46160= 52.6%</a:t>
            </a:r>
          </a:p>
          <a:p>
            <a:r>
              <a:rPr lang="en-US" altLang="zh-CN" dirty="0" smtClean="0"/>
              <a:t>PATTSF  :20864/41738=50%</a:t>
            </a:r>
          </a:p>
          <a:p>
            <a:endParaRPr lang="en-US" altLang="zh-CN" dirty="0"/>
          </a:p>
          <a:p>
            <a:r>
              <a:rPr lang="en-US" altLang="zh-CN" dirty="0" smtClean="0"/>
              <a:t>N==4 increase 4422 , 10.6%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6100" y="732319"/>
            <a:ext cx="3471800" cy="57182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930" y="2295047"/>
            <a:ext cx="8587692" cy="66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5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Motivation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59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文本框 6"/>
          <p:cNvSpPr txBox="1">
            <a:spLocks noChangeArrowheads="1"/>
          </p:cNvSpPr>
          <p:nvPr/>
        </p:nvSpPr>
        <p:spPr bwMode="auto">
          <a:xfrm>
            <a:off x="628650" y="1117602"/>
            <a:ext cx="7797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dirty="0">
                <a:latin typeface="Calibri" pitchFamily="34" charset="0"/>
              </a:rPr>
              <a:t>Hough transform : </a:t>
            </a:r>
            <a:r>
              <a:rPr lang="en-US" altLang="zh-CN" dirty="0" smtClean="0">
                <a:latin typeface="Calibri" pitchFamily="34" charset="0"/>
              </a:rPr>
              <a:t>a  </a:t>
            </a:r>
            <a:r>
              <a:rPr lang="en-US" altLang="zh-CN" dirty="0">
                <a:latin typeface="Calibri" pitchFamily="34" charset="0"/>
              </a:rPr>
              <a:t>mathematical  transformation </a:t>
            </a:r>
          </a:p>
          <a:p>
            <a:pPr>
              <a:buFont typeface="Arial" charset="0"/>
              <a:buChar char="•"/>
            </a:pPr>
            <a:r>
              <a:rPr lang="en-US" altLang="zh-CN" dirty="0">
                <a:latin typeface="Calibri" pitchFamily="34" charset="0"/>
              </a:rPr>
              <a:t>Transform a point in real space to a line or a curve in parameter space</a:t>
            </a:r>
          </a:p>
          <a:p>
            <a:pPr>
              <a:buFont typeface="Arial" charset="0"/>
              <a:buChar char="•"/>
            </a:pPr>
            <a:r>
              <a:rPr lang="en-US" altLang="zh-CN" dirty="0">
                <a:latin typeface="Calibri" pitchFamily="34" charset="0"/>
              </a:rPr>
              <a:t>Points rest on a line in real space  </a:t>
            </a:r>
            <a:r>
              <a:rPr lang="en-US" altLang="zh-CN" dirty="0"/>
              <a:t>← → lines or curves focus in Hough space </a:t>
            </a:r>
            <a:endParaRPr lang="en-US" altLang="zh-CN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en-US" altLang="zh-CN" dirty="0">
              <a:latin typeface="Calibri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35025" y="4202113"/>
            <a:ext cx="662622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altLang="zh-CN" i="1" dirty="0">
                <a:latin typeface="+mn-lt"/>
                <a:ea typeface="+mn-ea"/>
              </a:rPr>
              <a:t>ρ</a:t>
            </a:r>
            <a:r>
              <a:rPr lang="en-US" altLang="zh-CN" dirty="0">
                <a:latin typeface="+mn-lt"/>
                <a:ea typeface="+mn-ea"/>
              </a:rPr>
              <a:t>=</a:t>
            </a:r>
            <a:r>
              <a:rPr lang="en-US" altLang="zh-CN" dirty="0" err="1">
                <a:latin typeface="+mn-lt"/>
                <a:ea typeface="+mn-ea"/>
              </a:rPr>
              <a:t>xcos</a:t>
            </a:r>
            <a:r>
              <a:rPr lang="en-US" altLang="zh-CN" dirty="0">
                <a:latin typeface="+mn-lt"/>
                <a:ea typeface="+mn-ea"/>
              </a:rPr>
              <a:t>(</a:t>
            </a:r>
            <a:r>
              <a:rPr lang="el-GR" altLang="zh-CN" i="1" dirty="0">
                <a:latin typeface="+mn-lt"/>
                <a:ea typeface="+mn-ea"/>
              </a:rPr>
              <a:t>θ</a:t>
            </a:r>
            <a:r>
              <a:rPr lang="en-US" altLang="zh-CN" dirty="0">
                <a:latin typeface="+mn-lt"/>
                <a:ea typeface="+mn-ea"/>
              </a:rPr>
              <a:t>)+</a:t>
            </a:r>
            <a:r>
              <a:rPr lang="en-US" altLang="zh-CN" dirty="0" err="1">
                <a:latin typeface="+mn-lt"/>
                <a:ea typeface="+mn-ea"/>
              </a:rPr>
              <a:t>ysin</a:t>
            </a:r>
            <a:r>
              <a:rPr lang="en-US" altLang="zh-CN" dirty="0">
                <a:latin typeface="+mn-lt"/>
                <a:ea typeface="+mn-ea"/>
              </a:rPr>
              <a:t>(</a:t>
            </a:r>
            <a:r>
              <a:rPr lang="el-GR" altLang="zh-CN" i="1" dirty="0">
                <a:latin typeface="+mn-lt"/>
                <a:ea typeface="+mn-ea"/>
              </a:rPr>
              <a:t>θ</a:t>
            </a:r>
            <a:r>
              <a:rPr lang="en-US" altLang="zh-CN" dirty="0">
                <a:latin typeface="+mn-lt"/>
                <a:ea typeface="+mn-ea"/>
              </a:rPr>
              <a:t>)   hits becomes  sinusoidal curves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latin typeface="+mn-lt"/>
              <a:ea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228725" y="3713163"/>
            <a:ext cx="1582738" cy="35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572000" y="3806825"/>
            <a:ext cx="2222500" cy="2746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6630988" y="4556125"/>
            <a:ext cx="701675" cy="336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17415" name="图片 2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2175" y="2185194"/>
            <a:ext cx="608965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图片 2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86238" y="4489450"/>
            <a:ext cx="2930525" cy="216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图片 2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3425" y="4560888"/>
            <a:ext cx="3554413" cy="196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矩形 25"/>
          <p:cNvSpPr/>
          <p:nvPr/>
        </p:nvSpPr>
        <p:spPr>
          <a:xfrm>
            <a:off x="7245350" y="4556125"/>
            <a:ext cx="430213" cy="320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" name="标题 1"/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3600" smtClean="0"/>
              <a:t> Review of Hough transform method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9475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HOUGH Implemented in MDC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3591875" y="2559059"/>
            <a:ext cx="1428518" cy="6095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Hough </a:t>
            </a:r>
          </a:p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track finding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953334" y="3717337"/>
            <a:ext cx="1585784" cy="5601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Rungekutta</a:t>
            </a:r>
          </a:p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Kalman</a:t>
            </a:r>
            <a:r>
              <a:rPr lang="en-US" altLang="zh-CN" dirty="0" smtClean="0">
                <a:solidFill>
                  <a:schemeClr val="tx1"/>
                </a:solidFill>
              </a:rPr>
              <a:t> fitting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1915548" y="2568892"/>
            <a:ext cx="1334530" cy="5569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PATTSF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171248" y="2542599"/>
            <a:ext cx="1334530" cy="5569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MDC Digi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2108034" y="3516393"/>
            <a:ext cx="2314059" cy="71979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compare and</a:t>
            </a:r>
          </a:p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Reserve good  tracks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89548" y="4640465"/>
            <a:ext cx="6573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Now cut condition of HOUGH is for low 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 tracks ( event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Track (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&gt;120MeV) lost by PATTSF may also found by HOUGH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Low Pt track by TSF&amp;HOUGH will compare and reserve*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cxnSp>
        <p:nvCxnSpPr>
          <p:cNvPr id="19" name="直接箭头连接符 18"/>
          <p:cNvCxnSpPr/>
          <p:nvPr/>
        </p:nvCxnSpPr>
        <p:spPr>
          <a:xfrm flipV="1">
            <a:off x="1520763" y="2804604"/>
            <a:ext cx="379799" cy="164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V="1">
            <a:off x="3212076" y="2847357"/>
            <a:ext cx="379799" cy="164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9" idx="2"/>
            <a:endCxn id="16" idx="0"/>
          </p:cNvCxnSpPr>
          <p:nvPr/>
        </p:nvCxnSpPr>
        <p:spPr>
          <a:xfrm>
            <a:off x="2582813" y="3125822"/>
            <a:ext cx="682251" cy="3905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>
            <a:stCxn id="4" idx="2"/>
            <a:endCxn id="16" idx="0"/>
          </p:cNvCxnSpPr>
          <p:nvPr/>
        </p:nvCxnSpPr>
        <p:spPr>
          <a:xfrm flipH="1">
            <a:off x="3265064" y="3168575"/>
            <a:ext cx="1041070" cy="3478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4407107" y="3901468"/>
            <a:ext cx="546227" cy="23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圆角矩形 28"/>
          <p:cNvSpPr/>
          <p:nvPr/>
        </p:nvSpPr>
        <p:spPr>
          <a:xfrm>
            <a:off x="5254107" y="1539094"/>
            <a:ext cx="1082559" cy="3457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Mdc</a:t>
            </a:r>
            <a:r>
              <a:rPr lang="en-US" altLang="zh-CN" dirty="0" smtClean="0">
                <a:solidFill>
                  <a:schemeClr val="tx1"/>
                </a:solidFill>
              </a:rPr>
              <a:t> hit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0" name="圆角矩形 29"/>
          <p:cNvSpPr/>
          <p:nvPr/>
        </p:nvSpPr>
        <p:spPr>
          <a:xfrm>
            <a:off x="5254107" y="2006385"/>
            <a:ext cx="1156749" cy="48252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Hough map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7825534" y="1401906"/>
            <a:ext cx="1156749" cy="38584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2D fitting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2" name="圆角矩形 31"/>
          <p:cNvSpPr/>
          <p:nvPr/>
        </p:nvSpPr>
        <p:spPr>
          <a:xfrm>
            <a:off x="7825535" y="2623142"/>
            <a:ext cx="1156748" cy="44842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3D fitting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3" name="圆角矩形 32"/>
          <p:cNvSpPr/>
          <p:nvPr/>
        </p:nvSpPr>
        <p:spPr>
          <a:xfrm>
            <a:off x="7825534" y="1972709"/>
            <a:ext cx="1156749" cy="48252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3D hit finding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4" name="圆角矩形 33"/>
          <p:cNvSpPr/>
          <p:nvPr/>
        </p:nvSpPr>
        <p:spPr>
          <a:xfrm>
            <a:off x="6539332" y="2010137"/>
            <a:ext cx="1219783" cy="44509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Peak finding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30687" y="5875741"/>
            <a:ext cx="85717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zh-CN" sz="1400" dirty="0" smtClean="0"/>
              <a:t>*Compare </a:t>
            </a:r>
            <a:r>
              <a:rPr lang="en-US" altLang="zh-CN" sz="1400" dirty="0" smtClean="0"/>
              <a:t>tracks</a:t>
            </a:r>
          </a:p>
          <a:p>
            <a:pPr lvl="1"/>
            <a:r>
              <a:rPr lang="en-US" altLang="zh-CN" sz="1400" dirty="0" smtClean="0"/>
              <a:t> If 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pt and center position satisfy certain condition </a:t>
            </a:r>
            <a:r>
              <a:rPr lang="en-US" altLang="zh-CN" sz="1400" dirty="0"/>
              <a:t>, we </a:t>
            </a:r>
            <a:r>
              <a:rPr lang="en-US" altLang="zh-CN" sz="1400" dirty="0" smtClean="0"/>
              <a:t>consider them same track , </a:t>
            </a:r>
          </a:p>
          <a:p>
            <a:pPr lvl="1"/>
            <a:r>
              <a:rPr lang="en-US" altLang="zh-CN" sz="1400" dirty="0"/>
              <a:t> </a:t>
            </a:r>
            <a:r>
              <a:rPr lang="en-US" altLang="zh-CN" sz="1400" dirty="0" smtClean="0"/>
              <a:t>reserve </a:t>
            </a:r>
            <a:r>
              <a:rPr lang="en-US" altLang="zh-CN" sz="1400" dirty="0"/>
              <a:t>one track </a:t>
            </a:r>
            <a:r>
              <a:rPr lang="en-US" altLang="zh-CN" sz="1400" dirty="0" smtClean="0"/>
              <a:t>with more hits , or better (</a:t>
            </a:r>
            <a:r>
              <a:rPr lang="en-US" altLang="zh-CN" sz="1400" dirty="0" err="1" smtClean="0"/>
              <a:t>dr,dz</a:t>
            </a:r>
            <a:r>
              <a:rPr lang="en-US" altLang="zh-CN" sz="1400" dirty="0" smtClean="0"/>
              <a:t>) ,  decided by different physics channel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10046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674731" y="1492723"/>
            <a:ext cx="76133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Peak finding in </a:t>
            </a:r>
            <a:r>
              <a:rPr lang="en-US" altLang="zh-CN" sz="1600" dirty="0" err="1" smtClean="0"/>
              <a:t>HoughMap</a:t>
            </a:r>
            <a:endParaRPr lang="en-US" altLang="zh-CN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Conformal transform is used to convert hits in a circle track to hits in a 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Use Hough transform to convert points in a line to curves in parameter space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Vote lines in histogram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Peak finding method to determine tracks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796" y="2794815"/>
            <a:ext cx="1987212" cy="167623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21733" y="2803235"/>
            <a:ext cx="2047864" cy="169357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65625" y="2833544"/>
            <a:ext cx="2060129" cy="167623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69145" y="2878514"/>
            <a:ext cx="1716738" cy="1555945"/>
          </a:xfrm>
          <a:prstGeom prst="rect">
            <a:avLst/>
          </a:prstGeom>
        </p:spPr>
      </p:pic>
      <p:cxnSp>
        <p:nvCxnSpPr>
          <p:cNvPr id="15" name="直接箭头连接符 14"/>
          <p:cNvCxnSpPr/>
          <p:nvPr/>
        </p:nvCxnSpPr>
        <p:spPr>
          <a:xfrm flipV="1">
            <a:off x="2290695" y="3555367"/>
            <a:ext cx="520022" cy="42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4668602" y="3554791"/>
            <a:ext cx="46127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7025754" y="3632934"/>
            <a:ext cx="445265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505C-0A16-437C-8E89-E72D752AE860}" type="slidenum">
              <a:rPr lang="zh-CN" altLang="en-US" smtClean="0"/>
              <a:pPr/>
              <a:t>6</a:t>
            </a:fld>
            <a:endParaRPr lang="zh-CN" altLang="en-US"/>
          </a:p>
        </p:txBody>
      </p:sp>
      <p:sp>
        <p:nvSpPr>
          <p:cNvPr id="13" name="标题 1"/>
          <p:cNvSpPr txBox="1">
            <a:spLocks/>
          </p:cNvSpPr>
          <p:nvPr/>
        </p:nvSpPr>
        <p:spPr>
          <a:xfrm>
            <a:off x="807698" y="360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HOUGH Implemented in MDC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945022" y="5588480"/>
            <a:ext cx="6303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2D fitting 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945022" y="5977599"/>
            <a:ext cx="6303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3D track finding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945022" y="6337510"/>
            <a:ext cx="6303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3D fitting  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945022" y="4706911"/>
            <a:ext cx="6737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Cut condition on </a:t>
            </a:r>
            <a:r>
              <a:rPr lang="en-US" altLang="zh-CN" dirty="0" err="1" smtClean="0"/>
              <a:t>HoughMap</a:t>
            </a:r>
            <a:r>
              <a:rPr lang="en-US" altLang="zh-CN" dirty="0" smtClean="0"/>
              <a:t> :</a:t>
            </a:r>
          </a:p>
          <a:p>
            <a:r>
              <a:rPr lang="en-US" altLang="zh-CN" dirty="0" smtClean="0"/>
              <a:t> ………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8915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505C-0A16-437C-8E89-E72D752AE860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405174" y="1802155"/>
            <a:ext cx="596369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altLang="zh-CN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(MC)  </a:t>
            </a:r>
            <a:r>
              <a:rPr lang="el-GR" altLang="zh-CN" sz="2400" dirty="0" smtClean="0"/>
              <a:t>Ψ</a:t>
            </a:r>
            <a:r>
              <a:rPr lang="en-US" altLang="zh-CN" sz="2400" dirty="0"/>
              <a:t>(2s)-&gt; </a:t>
            </a:r>
            <a:r>
              <a:rPr lang="el-GR" altLang="zh-CN" sz="2400" dirty="0"/>
              <a:t>π</a:t>
            </a:r>
            <a:r>
              <a:rPr lang="en-US" altLang="zh-CN" sz="2400" baseline="30000" dirty="0"/>
              <a:t>+</a:t>
            </a:r>
            <a:r>
              <a:rPr lang="el-GR" altLang="zh-CN" sz="2400" dirty="0"/>
              <a:t>π</a:t>
            </a:r>
            <a:r>
              <a:rPr lang="en-US" altLang="zh-CN" sz="2400" baseline="30000" dirty="0"/>
              <a:t>-</a:t>
            </a:r>
            <a:r>
              <a:rPr lang="en-US" altLang="zh-CN" sz="2400" dirty="0"/>
              <a:t>J/</a:t>
            </a:r>
            <a:r>
              <a:rPr lang="el-GR" altLang="zh-CN" sz="2400" dirty="0"/>
              <a:t>Ψ</a:t>
            </a:r>
            <a:r>
              <a:rPr lang="en-US" altLang="zh-CN" sz="2400" dirty="0"/>
              <a:t> , J/</a:t>
            </a:r>
            <a:r>
              <a:rPr lang="el-GR" altLang="zh-CN" sz="2400" dirty="0"/>
              <a:t>Ψ </a:t>
            </a:r>
            <a:r>
              <a:rPr lang="en-US" altLang="zh-CN" sz="2400" dirty="0" smtClean="0"/>
              <a:t>-&gt;</a:t>
            </a:r>
            <a:r>
              <a:rPr lang="en-US" altLang="zh-CN" sz="2400" dirty="0" err="1"/>
              <a:t>l</a:t>
            </a:r>
            <a:r>
              <a:rPr lang="en-US" altLang="zh-CN" sz="2400" baseline="30000" dirty="0" err="1" smtClean="0"/>
              <a:t>+</a:t>
            </a:r>
            <a:r>
              <a:rPr lang="en-US" altLang="zh-CN" sz="2400" dirty="0" err="1" smtClean="0"/>
              <a:t>l</a:t>
            </a:r>
            <a:r>
              <a:rPr lang="en-US" altLang="zh-CN" sz="2400" baseline="30000" dirty="0" smtClean="0"/>
              <a:t>-</a:t>
            </a:r>
            <a:endParaRPr lang="en-US" altLang="zh-CN" sz="2400" baseline="30000" dirty="0"/>
          </a:p>
          <a:p>
            <a:pPr lvl="1"/>
            <a:endParaRPr lang="en-US" altLang="zh-CN" sz="2400" baseline="300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tracking efficiency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track matching with MC truth	  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ghost track </a:t>
            </a:r>
            <a:r>
              <a:rPr lang="en-US" altLang="zh-CN" sz="2400" dirty="0" smtClean="0"/>
              <a:t>rate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e</a:t>
            </a:r>
            <a:r>
              <a:rPr lang="en-US" altLang="zh-CN" sz="2400" dirty="0" smtClean="0"/>
              <a:t>fficiency varies with dip angle</a:t>
            </a:r>
            <a:endParaRPr lang="en-US" altLang="zh-CN" sz="2400" dirty="0" smtClean="0"/>
          </a:p>
          <a:p>
            <a:pPr lvl="1"/>
            <a:r>
              <a:rPr lang="en-US" altLang="zh-CN" sz="2400" dirty="0" smtClean="0"/>
              <a:t> 	   </a:t>
            </a:r>
            <a:endParaRPr lang="en-US" altLang="zh-CN" sz="2400" baseline="300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sz="2400" baseline="30000" dirty="0" smtClean="0"/>
              <a:t> </a:t>
            </a:r>
            <a:r>
              <a:rPr lang="en-US" altLang="zh-CN" sz="2400" dirty="0" smtClean="0"/>
              <a:t>(DATA)  </a:t>
            </a:r>
            <a:r>
              <a:rPr lang="el-GR" altLang="zh-CN" sz="2400" dirty="0"/>
              <a:t>Ψ</a:t>
            </a:r>
            <a:r>
              <a:rPr lang="en-US" altLang="zh-CN" sz="2400" dirty="0"/>
              <a:t>(2s)-&gt; </a:t>
            </a:r>
            <a:r>
              <a:rPr lang="el-GR" altLang="zh-CN" sz="2400" dirty="0"/>
              <a:t>π</a:t>
            </a:r>
            <a:r>
              <a:rPr lang="en-US" altLang="zh-CN" sz="2400" baseline="30000" dirty="0"/>
              <a:t>+</a:t>
            </a:r>
            <a:r>
              <a:rPr lang="el-GR" altLang="zh-CN" sz="2400" dirty="0"/>
              <a:t>π</a:t>
            </a:r>
            <a:r>
              <a:rPr lang="en-US" altLang="zh-CN" sz="2400" baseline="30000" dirty="0"/>
              <a:t>-</a:t>
            </a:r>
            <a:r>
              <a:rPr lang="en-US" altLang="zh-CN" sz="2400" dirty="0"/>
              <a:t>J/</a:t>
            </a:r>
            <a:r>
              <a:rPr lang="el-GR" altLang="zh-CN" sz="2400" dirty="0"/>
              <a:t>Ψ</a:t>
            </a:r>
            <a:r>
              <a:rPr lang="en-US" altLang="zh-CN" sz="2400" dirty="0"/>
              <a:t> , J/</a:t>
            </a:r>
            <a:r>
              <a:rPr lang="el-GR" altLang="zh-CN" sz="2400" dirty="0"/>
              <a:t>Ψ </a:t>
            </a:r>
            <a:r>
              <a:rPr lang="en-US" altLang="zh-CN" sz="2400" dirty="0" smtClean="0"/>
              <a:t>-&gt;</a:t>
            </a:r>
            <a:r>
              <a:rPr lang="en-US" altLang="zh-CN" sz="2400" dirty="0" err="1" smtClean="0"/>
              <a:t>l</a:t>
            </a:r>
            <a:r>
              <a:rPr lang="en-US" altLang="zh-CN" sz="2400" baseline="30000" dirty="0" err="1" smtClean="0"/>
              <a:t>+</a:t>
            </a:r>
            <a:r>
              <a:rPr lang="en-US" altLang="zh-CN" sz="2400" dirty="0" err="1"/>
              <a:t>l</a:t>
            </a:r>
            <a:r>
              <a:rPr lang="en-US" altLang="zh-CN" sz="2400" baseline="30000" dirty="0" smtClean="0"/>
              <a:t>-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altLang="zh-CN" sz="2400" baseline="300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tracking efficiency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signal of </a:t>
            </a:r>
            <a:r>
              <a:rPr lang="en-US" altLang="zh-CN" sz="2400" dirty="0" smtClean="0"/>
              <a:t>j/psi recoil mass  </a:t>
            </a:r>
            <a:endParaRPr lang="en-US" altLang="zh-CN" sz="2400" baseline="30000" dirty="0"/>
          </a:p>
          <a:p>
            <a:pPr lvl="1"/>
            <a:endParaRPr lang="en-US" altLang="zh-CN" sz="2400" baseline="30000" dirty="0" smtClean="0"/>
          </a:p>
          <a:p>
            <a:pPr lvl="1"/>
            <a:endParaRPr lang="en-US" altLang="zh-CN" sz="2400" baseline="30000" dirty="0"/>
          </a:p>
        </p:txBody>
      </p:sp>
      <p:sp>
        <p:nvSpPr>
          <p:cNvPr id="4" name="矩形 3"/>
          <p:cNvSpPr/>
          <p:nvPr/>
        </p:nvSpPr>
        <p:spPr>
          <a:xfrm>
            <a:off x="2442181" y="853740"/>
            <a:ext cx="4189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>
                <a:latin typeface="+mj-lt"/>
              </a:rPr>
              <a:t>Tracking </a:t>
            </a:r>
            <a:r>
              <a:rPr lang="en-US" altLang="zh-CN" sz="3600" dirty="0" smtClean="0">
                <a:latin typeface="+mj-lt"/>
              </a:rPr>
              <a:t>Performance</a:t>
            </a:r>
            <a:endParaRPr lang="en-US" altLang="zh-CN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0723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40745" y="821482"/>
            <a:ext cx="57706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latin typeface="+mj-lt"/>
              </a:rPr>
              <a:t>Tracking performance check with</a:t>
            </a:r>
          </a:p>
          <a:p>
            <a:pPr algn="ctr"/>
            <a:r>
              <a:rPr lang="el-GR" altLang="zh-CN" sz="3200" dirty="0">
                <a:latin typeface="+mj-lt"/>
              </a:rPr>
              <a:t>Ψ</a:t>
            </a:r>
            <a:r>
              <a:rPr lang="en-US" altLang="zh-CN" sz="3200" dirty="0">
                <a:latin typeface="+mj-lt"/>
              </a:rPr>
              <a:t>(2s)</a:t>
            </a:r>
            <a:r>
              <a:rPr lang="el-GR" altLang="zh-CN" sz="3200" dirty="0"/>
              <a:t> </a:t>
            </a:r>
            <a:r>
              <a:rPr lang="en-US" altLang="zh-CN" sz="3200" dirty="0">
                <a:latin typeface="+mj-lt"/>
              </a:rPr>
              <a:t>-&gt;J/</a:t>
            </a:r>
            <a:r>
              <a:rPr lang="el-GR" altLang="zh-CN" sz="3200" dirty="0"/>
              <a:t> </a:t>
            </a:r>
            <a:r>
              <a:rPr lang="el-GR" altLang="zh-CN" sz="3200" dirty="0">
                <a:latin typeface="+mj-lt"/>
              </a:rPr>
              <a:t>Ψ</a:t>
            </a:r>
            <a:r>
              <a:rPr lang="en-US" altLang="zh-CN" sz="3200" dirty="0">
                <a:latin typeface="+mj-lt"/>
              </a:rPr>
              <a:t> </a:t>
            </a:r>
            <a:r>
              <a:rPr lang="en-US" altLang="zh-CN" sz="3200" dirty="0">
                <a:latin typeface="Symbol" pitchFamily="18" charset="2"/>
              </a:rPr>
              <a:t>p </a:t>
            </a:r>
            <a:r>
              <a:rPr lang="en-US" altLang="zh-CN" sz="3200" baseline="30000" dirty="0">
                <a:latin typeface="+mj-lt"/>
              </a:rPr>
              <a:t>+</a:t>
            </a:r>
            <a:r>
              <a:rPr lang="en-US" altLang="zh-CN" sz="3200" dirty="0">
                <a:latin typeface="+mj-lt"/>
              </a:rPr>
              <a:t> </a:t>
            </a:r>
            <a:r>
              <a:rPr lang="en-US" altLang="zh-CN" sz="3200" dirty="0">
                <a:latin typeface="Symbol" pitchFamily="18" charset="2"/>
              </a:rPr>
              <a:t>p </a:t>
            </a:r>
            <a:r>
              <a:rPr lang="en-US" altLang="zh-CN" sz="3200" baseline="30000" dirty="0">
                <a:latin typeface="+mj-lt"/>
              </a:rPr>
              <a:t>-</a:t>
            </a:r>
            <a:r>
              <a:rPr lang="en-US" altLang="zh-CN" sz="3200" dirty="0">
                <a:latin typeface="+mj-lt"/>
              </a:rPr>
              <a:t> , J/</a:t>
            </a:r>
            <a:r>
              <a:rPr lang="el-GR" altLang="zh-CN" sz="3200" dirty="0"/>
              <a:t> </a:t>
            </a:r>
            <a:r>
              <a:rPr lang="el-GR" altLang="zh-CN" sz="3200" dirty="0">
                <a:latin typeface="+mj-lt"/>
              </a:rPr>
              <a:t>Ψ</a:t>
            </a:r>
            <a:r>
              <a:rPr lang="el-GR" altLang="zh-CN" sz="3200" dirty="0"/>
              <a:t> </a:t>
            </a:r>
            <a:r>
              <a:rPr lang="en-US" altLang="zh-CN" sz="3200" dirty="0" smtClean="0">
                <a:latin typeface="+mj-lt"/>
              </a:rPr>
              <a:t>-&gt;l</a:t>
            </a:r>
            <a:r>
              <a:rPr lang="en-US" altLang="zh-CN" sz="3200" baseline="30000" dirty="0" smtClean="0">
                <a:latin typeface="+mj-lt"/>
              </a:rPr>
              <a:t>+</a:t>
            </a:r>
            <a:r>
              <a:rPr lang="en-US" altLang="zh-CN" sz="3200" dirty="0" smtClean="0">
                <a:latin typeface="+mj-lt"/>
              </a:rPr>
              <a:t> </a:t>
            </a:r>
            <a:r>
              <a:rPr lang="en-US" altLang="zh-CN" sz="3200" dirty="0">
                <a:latin typeface="+mj-lt"/>
              </a:rPr>
              <a:t>l</a:t>
            </a:r>
            <a:r>
              <a:rPr lang="en-US" altLang="zh-CN" sz="3200" baseline="30000" dirty="0" smtClean="0">
                <a:latin typeface="+mj-lt"/>
              </a:rPr>
              <a:t>-</a:t>
            </a:r>
            <a:r>
              <a:rPr lang="en-US" altLang="zh-CN" sz="3200" dirty="0" smtClean="0">
                <a:latin typeface="+mj-lt"/>
              </a:rPr>
              <a:t> </a:t>
            </a:r>
            <a:endParaRPr lang="zh-CN" altLang="en-US" sz="32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 txBox="1">
                <a:spLocks/>
              </p:cNvSpPr>
              <p:nvPr/>
            </p:nvSpPr>
            <p:spPr>
              <a:xfrm>
                <a:off x="1614488" y="2226469"/>
                <a:ext cx="5915025" cy="3263504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1600" dirty="0"/>
                  <a:t>Track level</a:t>
                </a:r>
              </a:p>
              <a:p>
                <a:pPr lvl="1"/>
                <a:r>
                  <a:rPr lang="en-US" altLang="zh-CN" sz="1600" dirty="0"/>
                  <a:t>|</a:t>
                </a:r>
                <a:r>
                  <a:rPr lang="en-US" altLang="zh-CN" sz="1600" dirty="0" err="1"/>
                  <a:t>vz</a:t>
                </a:r>
                <a:r>
                  <a:rPr lang="en-US" altLang="zh-CN" sz="1600" dirty="0"/>
                  <a:t>| &lt; 10 cm and  |</a:t>
                </a:r>
                <a:r>
                  <a:rPr lang="en-US" altLang="zh-CN" sz="1600" dirty="0" err="1"/>
                  <a:t>vr</a:t>
                </a:r>
                <a:r>
                  <a:rPr lang="en-US" altLang="zh-CN" sz="1600" dirty="0"/>
                  <a:t>| &lt; 1 cm</a:t>
                </a:r>
              </a:p>
              <a:p>
                <a:pPr lvl="1"/>
                <a:r>
                  <a:rPr lang="en-US" altLang="zh-CN" sz="1600" dirty="0"/>
                  <a:t>P &lt; 2.2GeV/c</a:t>
                </a:r>
              </a:p>
              <a:p>
                <a:pPr lvl="1"/>
                <a:r>
                  <a:rPr lang="en-US" altLang="zh-CN" sz="1600" dirty="0"/>
                  <a:t>|cos</a:t>
                </a:r>
                <a:r>
                  <a:rPr lang="el-GR" altLang="zh-CN" sz="1600" dirty="0"/>
                  <a:t>θ</a:t>
                </a:r>
                <a:r>
                  <a:rPr lang="en-US" altLang="zh-CN" sz="1600" dirty="0"/>
                  <a:t>| &lt; 0.93</a:t>
                </a:r>
              </a:p>
              <a:p>
                <a:r>
                  <a:rPr lang="en-US" altLang="zh-CN" sz="1600" dirty="0"/>
                  <a:t>Event level</a:t>
                </a:r>
              </a:p>
              <a:p>
                <a:pPr lvl="1"/>
                <a:r>
                  <a:rPr lang="en-US" altLang="zh-CN" sz="1600" dirty="0"/>
                  <a:t>chisqvt(l) &lt;10 &amp; chisq(J/</a:t>
                </a:r>
                <a:r>
                  <a:rPr lang="el-GR" altLang="zh-CN" sz="1600" dirty="0"/>
                  <a:t>Ψ</a:t>
                </a:r>
                <a:r>
                  <a:rPr lang="en-US" altLang="zh-CN" sz="1600" dirty="0"/>
                  <a:t>)&lt;10</a:t>
                </a:r>
              </a:p>
              <a:p>
                <a:pPr lvl="1"/>
                <a:r>
                  <a:rPr lang="en-US" altLang="zh-CN" sz="1600" dirty="0"/>
                  <a:t>3.0GeV/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sz="1600" dirty="0"/>
                  <a:t> &lt; M(J/</a:t>
                </a:r>
                <a:r>
                  <a:rPr lang="el-GR" altLang="zh-CN" sz="1600" dirty="0"/>
                  <a:t>Ψ</a:t>
                </a:r>
                <a:r>
                  <a:rPr lang="en-US" altLang="zh-CN" sz="1600" dirty="0"/>
                  <a:t>) &lt; 3.2GeV/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zh-CN" sz="1600" dirty="0"/>
              </a:p>
              <a:p>
                <a:pPr lvl="1"/>
                <a:r>
                  <a:rPr lang="da-DK" altLang="zh-CN" sz="1600" dirty="0"/>
                  <a:t>1.4GeV/c &lt; p(l)&lt; 1.7GeV/c,  0.05GeV/c &lt; p(</a:t>
                </a:r>
                <a:r>
                  <a:rPr lang="en-US" altLang="zh-CN" sz="1600" dirty="0">
                    <a:latin typeface="Symbol" pitchFamily="18" charset="2"/>
                  </a:rPr>
                  <a:t>p</a:t>
                </a:r>
                <a:r>
                  <a:rPr lang="da-DK" altLang="zh-CN" sz="1600" dirty="0"/>
                  <a:t>) &lt; 0.5GeV/c</a:t>
                </a:r>
              </a:p>
              <a:p>
                <a:pPr lvl="1"/>
                <a:r>
                  <a:rPr lang="da-DK" altLang="zh-CN" sz="1600" dirty="0"/>
                  <a:t>Emcene&gt;2.7GeV/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da-DK" altLang="zh-CN" sz="1600" dirty="0"/>
              </a:p>
              <a:p>
                <a:pPr marL="342900" lvl="1" indent="0">
                  <a:buNone/>
                </a:pPr>
                <a:r>
                  <a:rPr lang="da-DK" altLang="zh-CN" sz="1350" dirty="0"/>
                  <a:t>	</a:t>
                </a:r>
              </a:p>
            </p:txBody>
          </p:sp>
        </mc:Choice>
        <mc:Fallback xmlns="">
          <p:sp>
            <p:nvSpPr>
              <p:cNvPr id="3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4488" y="2226469"/>
                <a:ext cx="5915025" cy="3263504"/>
              </a:xfrm>
              <a:prstGeom prst="rect">
                <a:avLst/>
              </a:prstGeom>
              <a:blipFill rotWithShape="0">
                <a:blip r:embed="rId2"/>
                <a:stretch>
                  <a:fillRect l="-412" t="-13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本框 3"/>
          <p:cNvSpPr txBox="1"/>
          <p:nvPr/>
        </p:nvSpPr>
        <p:spPr>
          <a:xfrm>
            <a:off x="1987615" y="5165038"/>
            <a:ext cx="4392827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n4 : find 4 good tracks , pass selection</a:t>
            </a:r>
          </a:p>
          <a:p>
            <a:r>
              <a:rPr lang="en-US" altLang="zh-CN" sz="1600" dirty="0"/>
              <a:t>npion: find 3,4,5 good tracks , pass selection</a:t>
            </a:r>
          </a:p>
          <a:p>
            <a:r>
              <a:rPr lang="en-US" altLang="zh-CN" sz="1600" dirty="0"/>
              <a:t>efficiency</a:t>
            </a:r>
            <a:r>
              <a:rPr lang="zh-CN" altLang="en-US" sz="1600" dirty="0">
                <a:sym typeface="Wingdings" panose="05000000000000000000" pitchFamily="2" charset="2"/>
              </a:rPr>
              <a:t>：</a:t>
            </a:r>
            <a:r>
              <a:rPr lang="en-US" altLang="zh-CN" sz="1600" dirty="0">
                <a:sym typeface="Wingdings" panose="05000000000000000000" pitchFamily="2" charset="2"/>
              </a:rPr>
              <a:t>n4/npion</a:t>
            </a:r>
            <a:endParaRPr lang="en-US" altLang="zh-CN" sz="1600" dirty="0"/>
          </a:p>
          <a:p>
            <a:endParaRPr lang="en-US" altLang="zh-CN" sz="135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505C-0A16-437C-8E89-E72D752AE860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0210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070" y="2239206"/>
            <a:ext cx="3756275" cy="3428584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837175" y="291235"/>
            <a:ext cx="57706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latin typeface="+mj-lt"/>
              </a:rPr>
              <a:t>Tracking performance check with</a:t>
            </a:r>
          </a:p>
          <a:p>
            <a:pPr marL="0" lvl="1" algn="ctr"/>
            <a:r>
              <a:rPr lang="el-GR" altLang="zh-CN" sz="3200" dirty="0">
                <a:latin typeface="+mj-lt"/>
              </a:rPr>
              <a:t>Ψ</a:t>
            </a:r>
            <a:r>
              <a:rPr lang="en-US" altLang="zh-CN" sz="3200" dirty="0">
                <a:latin typeface="+mj-lt"/>
              </a:rPr>
              <a:t>(2s)-&gt; </a:t>
            </a:r>
            <a:r>
              <a:rPr lang="el-GR" altLang="zh-CN" sz="3200" dirty="0">
                <a:latin typeface="+mj-lt"/>
              </a:rPr>
              <a:t>π</a:t>
            </a:r>
            <a:r>
              <a:rPr lang="en-US" altLang="zh-CN" sz="3200" baseline="30000" dirty="0">
                <a:latin typeface="+mj-lt"/>
              </a:rPr>
              <a:t>+</a:t>
            </a:r>
            <a:r>
              <a:rPr lang="el-GR" altLang="zh-CN" sz="3200" dirty="0">
                <a:latin typeface="+mj-lt"/>
              </a:rPr>
              <a:t>π</a:t>
            </a:r>
            <a:r>
              <a:rPr lang="en-US" altLang="zh-CN" sz="3200" baseline="30000" dirty="0">
                <a:latin typeface="+mj-lt"/>
              </a:rPr>
              <a:t>-</a:t>
            </a:r>
            <a:r>
              <a:rPr lang="en-US" altLang="zh-CN" sz="3200" dirty="0">
                <a:latin typeface="+mj-lt"/>
              </a:rPr>
              <a:t>J/</a:t>
            </a:r>
            <a:r>
              <a:rPr lang="el-GR" altLang="zh-CN" sz="3200" dirty="0">
                <a:latin typeface="+mj-lt"/>
              </a:rPr>
              <a:t>Ψ</a:t>
            </a:r>
            <a:r>
              <a:rPr lang="en-US" altLang="zh-CN" sz="3200" dirty="0">
                <a:latin typeface="+mj-lt"/>
              </a:rPr>
              <a:t> , J/</a:t>
            </a:r>
            <a:r>
              <a:rPr lang="el-GR" altLang="zh-CN" sz="3200" dirty="0">
                <a:latin typeface="+mj-lt"/>
              </a:rPr>
              <a:t>Ψ </a:t>
            </a:r>
            <a:r>
              <a:rPr lang="en-US" altLang="zh-CN" sz="3200" dirty="0" smtClean="0">
                <a:latin typeface="+mj-lt"/>
              </a:rPr>
              <a:t>-&gt;</a:t>
            </a:r>
            <a:r>
              <a:rPr lang="en-US" altLang="zh-CN" sz="3200" dirty="0" err="1" smtClean="0">
                <a:latin typeface="+mj-lt"/>
              </a:rPr>
              <a:t>l</a:t>
            </a:r>
            <a:r>
              <a:rPr lang="en-US" altLang="zh-CN" sz="3200" baseline="30000" dirty="0" err="1" smtClean="0">
                <a:latin typeface="+mj-lt"/>
              </a:rPr>
              <a:t>+</a:t>
            </a:r>
            <a:r>
              <a:rPr lang="en-US" altLang="zh-CN" sz="3200" dirty="0" err="1">
                <a:latin typeface="+mj-lt"/>
              </a:rPr>
              <a:t>l</a:t>
            </a:r>
            <a:r>
              <a:rPr lang="en-US" altLang="zh-CN" sz="3200" baseline="30000" dirty="0" smtClean="0">
                <a:latin typeface="+mj-lt"/>
              </a:rPr>
              <a:t>-</a:t>
            </a:r>
            <a:endParaRPr lang="en-US" altLang="zh-CN" sz="3200" baseline="30000" dirty="0">
              <a:latin typeface="+mj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81353" y="1594799"/>
            <a:ext cx="2759127" cy="58477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From signal MC 500k events</a:t>
            </a:r>
          </a:p>
          <a:p>
            <a:r>
              <a:rPr lang="en-US" altLang="zh-CN" sz="1600" dirty="0" smtClean="0"/>
              <a:t>mix noise in reconstruction</a:t>
            </a:r>
            <a:endParaRPr lang="zh-CN" altLang="en-US" sz="1600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478" y="2427692"/>
            <a:ext cx="3888122" cy="31283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601661" y="6220291"/>
            <a:ext cx="8474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Tracking efficiency increased </a:t>
            </a:r>
            <a:r>
              <a:rPr lang="en-US" altLang="zh-CN" dirty="0" smtClean="0">
                <a:solidFill>
                  <a:srgbClr val="FF0000"/>
                </a:solidFill>
              </a:rPr>
              <a:t>~4.5% </a:t>
            </a:r>
            <a:r>
              <a:rPr lang="en-US" altLang="zh-CN" dirty="0">
                <a:solidFill>
                  <a:srgbClr val="FF0000"/>
                </a:solidFill>
              </a:rPr>
              <a:t>for </a:t>
            </a:r>
            <a:r>
              <a:rPr lang="en-US" altLang="zh-CN" dirty="0" smtClean="0">
                <a:solidFill>
                  <a:srgbClr val="FF0000"/>
                </a:solidFill>
              </a:rPr>
              <a:t>50&lt;</a:t>
            </a:r>
            <a:r>
              <a:rPr lang="en-US" altLang="zh-CN" dirty="0" err="1" smtClean="0">
                <a:solidFill>
                  <a:srgbClr val="FF0000"/>
                </a:solidFill>
              </a:rPr>
              <a:t>MeVpt</a:t>
            </a:r>
            <a:r>
              <a:rPr lang="en-US" altLang="zh-CN" dirty="0" smtClean="0">
                <a:solidFill>
                  <a:srgbClr val="FF0000"/>
                </a:solidFill>
              </a:rPr>
              <a:t>&lt;100MeV , relative increased ~6.5%  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78111" y="5556002"/>
            <a:ext cx="5259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14% tracks inside 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(0.05~0.12)GeV</a:t>
            </a:r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5307330" y="3451305"/>
            <a:ext cx="22860" cy="20559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5892182" y="3451305"/>
            <a:ext cx="22860" cy="20559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5892182" y="2222789"/>
            <a:ext cx="2225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zh-CN" sz="1600" dirty="0" smtClean="0"/>
              <a:t>π</a:t>
            </a:r>
            <a:r>
              <a:rPr lang="en-US" altLang="zh-CN" sz="1600" baseline="30000" dirty="0" smtClean="0"/>
              <a:t>  </a:t>
            </a:r>
            <a:r>
              <a:rPr lang="en-US" altLang="zh-CN" sz="1600" dirty="0" smtClean="0"/>
              <a:t>tracks vs </a:t>
            </a:r>
            <a:r>
              <a:rPr lang="en-US" altLang="zh-CN" sz="1600" dirty="0" err="1" smtClean="0"/>
              <a:t>pt</a:t>
            </a:r>
            <a:endParaRPr lang="zh-CN" altLang="en-US" sz="1600" dirty="0"/>
          </a:p>
        </p:txBody>
      </p:sp>
      <p:sp>
        <p:nvSpPr>
          <p:cNvPr id="7" name="矩形 6"/>
          <p:cNvSpPr/>
          <p:nvPr/>
        </p:nvSpPr>
        <p:spPr>
          <a:xfrm>
            <a:off x="8469436" y="5325169"/>
            <a:ext cx="5389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/>
              <a:t>(GeV)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776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2719</TotalTime>
  <Words>912</Words>
  <Application>Microsoft Office PowerPoint</Application>
  <PresentationFormat>全屏显示(4:3)</PresentationFormat>
  <Paragraphs>187</Paragraphs>
  <Slides>25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宋体</vt:lpstr>
      <vt:lpstr>Arial</vt:lpstr>
      <vt:lpstr>Calibri</vt:lpstr>
      <vt:lpstr>Calibri Light</vt:lpstr>
      <vt:lpstr>Cambria Math</vt:lpstr>
      <vt:lpstr>Symbol</vt:lpstr>
      <vt:lpstr>Wingdings</vt:lpstr>
      <vt:lpstr>Office 主题</vt:lpstr>
      <vt:lpstr>Hough Based Tracking For Low Pt In MDC</vt:lpstr>
      <vt:lpstr>outline</vt:lpstr>
      <vt:lpstr>Motivation </vt:lpstr>
      <vt:lpstr>PowerPoint 演示文稿</vt:lpstr>
      <vt:lpstr>HOUGH Implemented in MDC</vt:lpstr>
      <vt:lpstr>PowerPoint 演示文稿</vt:lpstr>
      <vt:lpstr>PowerPoint 演示文稿</vt:lpstr>
      <vt:lpstr>PowerPoint 演示文稿</vt:lpstr>
      <vt:lpstr>PowerPoint 演示文稿</vt:lpstr>
      <vt:lpstr>Track Matching with MC truth</vt:lpstr>
      <vt:lpstr>Ghost Track Rate</vt:lpstr>
      <vt:lpstr>Tracking efficiency vs cosθ</vt:lpstr>
      <vt:lpstr>Curved tracks salvaged by HOUGH (compare curfinder) </vt:lpstr>
      <vt:lpstr>PowerPoint 演示文稿</vt:lpstr>
      <vt:lpstr>Difficulties With Large Dip Angle Tracks</vt:lpstr>
      <vt:lpstr>PowerPoint 演示文稿</vt:lpstr>
      <vt:lpstr>Salvage Tracks (pt&gt;0.12GeV)</vt:lpstr>
      <vt:lpstr>PowerPoint 演示文稿</vt:lpstr>
      <vt:lpstr>PowerPoint 演示文稿</vt:lpstr>
      <vt:lpstr>J/psi recoil mass increased after HOUGH</vt:lpstr>
      <vt:lpstr>Good J/psi event Found with HOUGH </vt:lpstr>
      <vt:lpstr>Time Occupancy  </vt:lpstr>
      <vt:lpstr>summary</vt:lpstr>
      <vt:lpstr>outlook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565</cp:revision>
  <dcterms:created xsi:type="dcterms:W3CDTF">2016-10-31T06:33:57Z</dcterms:created>
  <dcterms:modified xsi:type="dcterms:W3CDTF">2016-11-10T06:31:36Z</dcterms:modified>
</cp:coreProperties>
</file>