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5"/>
  </p:notesMasterIdLst>
  <p:sldIdLst>
    <p:sldId id="402" r:id="rId2"/>
    <p:sldId id="452" r:id="rId3"/>
    <p:sldId id="444" r:id="rId4"/>
  </p:sldIdLst>
  <p:sldSz cx="9144000" cy="6858000" type="screen4x3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3399"/>
    <a:srgbClr val="6600CC"/>
    <a:srgbClr val="339933"/>
    <a:srgbClr val="FF9900"/>
    <a:srgbClr val="FFFF00"/>
    <a:srgbClr val="339966"/>
    <a:srgbClr val="8000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950" autoAdjust="0"/>
    <p:restoredTop sz="99580" autoAdjust="0"/>
  </p:normalViewPr>
  <p:slideViewPr>
    <p:cSldViewPr>
      <p:cViewPr varScale="1">
        <p:scale>
          <a:sx n="89" d="100"/>
          <a:sy n="89" d="100"/>
        </p:scale>
        <p:origin x="1085" y="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32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418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Verdana" pitchFamily="34" charset="0"/>
                <a:ea typeface="宋体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Verdana" pitchFamily="34" charset="0"/>
                <a:ea typeface="宋体" charset="-122"/>
              </a:defRPr>
            </a:lvl1pPr>
          </a:lstStyle>
          <a:p>
            <a:pPr>
              <a:defRPr/>
            </a:pPr>
            <a:fld id="{1910F039-108F-4B39-919A-FC6751EE5485}" type="datetimeFigureOut">
              <a:rPr lang="zh-CN" altLang="en-US"/>
              <a:pPr>
                <a:defRPr/>
              </a:pPr>
              <a:t>2016-11-8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CN" altLang="en-US" noProof="0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noProof="0" smtClean="0"/>
              <a:t>单击此处编辑母版文本样式</a:t>
            </a:r>
          </a:p>
          <a:p>
            <a:pPr lvl="1"/>
            <a:r>
              <a:rPr lang="zh-CN" altLang="en-US" noProof="0" smtClean="0"/>
              <a:t>第二级</a:t>
            </a:r>
          </a:p>
          <a:p>
            <a:pPr lvl="2"/>
            <a:r>
              <a:rPr lang="zh-CN" altLang="en-US" noProof="0" smtClean="0"/>
              <a:t>第三级</a:t>
            </a:r>
          </a:p>
          <a:p>
            <a:pPr lvl="3"/>
            <a:r>
              <a:rPr lang="zh-CN" altLang="en-US" noProof="0" smtClean="0"/>
              <a:t>第四级</a:t>
            </a:r>
          </a:p>
          <a:p>
            <a:pPr lvl="4"/>
            <a:r>
              <a:rPr lang="zh-CN" altLang="en-US" noProof="0" smtClean="0"/>
              <a:t>第五级</a:t>
            </a:r>
            <a:endParaRPr lang="zh-CN" altLang="en-US" noProof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Verdana" pitchFamily="34" charset="0"/>
                <a:ea typeface="宋体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Verdana" panose="020B0604030504040204" pitchFamily="34" charset="0"/>
              </a:defRPr>
            </a:lvl1pPr>
          </a:lstStyle>
          <a:p>
            <a:fld id="{F167C0AC-A5DE-46FF-A82B-26118AFC0C3C}" type="slidenum">
              <a:rPr lang="zh-CN" altLang="en-US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6609912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987" name="Rectangle 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zh-CN" altLang="en-US" smtClean="0"/>
          </a:p>
        </p:txBody>
      </p:sp>
    </p:spTree>
    <p:extLst>
      <p:ext uri="{BB962C8B-B14F-4D97-AF65-F5344CB8AC3E}">
        <p14:creationId xmlns:p14="http://schemas.microsoft.com/office/powerpoint/2010/main" val="4961788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7"/>
          <p:cNvSpPr>
            <a:spLocks noChangeArrowheads="1"/>
          </p:cNvSpPr>
          <p:nvPr/>
        </p:nvSpPr>
        <p:spPr bwMode="auto">
          <a:xfrm>
            <a:off x="685800" y="2393950"/>
            <a:ext cx="7772400" cy="109538"/>
          </a:xfrm>
          <a:custGeom>
            <a:avLst/>
            <a:gdLst>
              <a:gd name="T0" fmla="*/ 0 w 1000"/>
              <a:gd name="T1" fmla="*/ 0 h 1000"/>
              <a:gd name="T2" fmla="*/ 2147483647 w 1000"/>
              <a:gd name="T3" fmla="*/ 0 h 1000"/>
              <a:gd name="T4" fmla="*/ 2147483647 w 1000"/>
              <a:gd name="T5" fmla="*/ 11998573 h 1000"/>
              <a:gd name="T6" fmla="*/ 0 w 1000"/>
              <a:gd name="T7" fmla="*/ 11998573 h 1000"/>
              <a:gd name="T8" fmla="*/ 0 w 1000"/>
              <a:gd name="T9" fmla="*/ 0 h 1000"/>
              <a:gd name="T10" fmla="*/ 2147483647 w 1000"/>
              <a:gd name="T11" fmla="*/ 0 h 10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618" y="0"/>
                </a:lnTo>
                <a:lnTo>
                  <a:pt x="618" y="1000"/>
                </a:lnTo>
                <a:lnTo>
                  <a:pt x="0" y="1000"/>
                </a:lnTo>
                <a:lnTo>
                  <a:pt x="0" y="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pic>
        <p:nvPicPr>
          <p:cNvPr id="5" name="Picture 8" descr="top_b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91" b="37807"/>
          <a:stretch>
            <a:fillRect/>
          </a:stretch>
        </p:blipFill>
        <p:spPr bwMode="auto">
          <a:xfrm>
            <a:off x="0" y="0"/>
            <a:ext cx="9144000" cy="1089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990600"/>
            <a:ext cx="7772400" cy="1371600"/>
          </a:xfrm>
        </p:spPr>
        <p:txBody>
          <a:bodyPr/>
          <a:lstStyle>
            <a:lvl1pPr>
              <a:defRPr sz="4000"/>
            </a:lvl1pPr>
          </a:lstStyle>
          <a:p>
            <a:endParaRPr lang="zh-CN" altLang="zh-CN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3429000"/>
            <a:ext cx="7010400" cy="16002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endParaRPr lang="zh-CN" altLang="zh-CN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4213" y="6237288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CN" altLang="en-US"/>
              <a:t>LINAC 12</a:t>
            </a:r>
            <a:endParaRPr lang="en-US" altLang="zh-CN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059113" y="6237288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Institute of High Energy Physics, Chinese Academy of Sciences</a:t>
            </a:r>
          </a:p>
        </p:txBody>
      </p:sp>
      <p:sp>
        <p:nvSpPr>
          <p:cNvPr id="8" name="Rectangle 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356FBBF-1B46-415B-9CA4-38FEF6E3716B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9589677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CN" altLang="en-US"/>
              <a:t>LINAC 12</a:t>
            </a:r>
            <a:endParaRPr lang="en-US" altLang="zh-CN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Institute of High Energy Physics, Chinese Academy of Sciences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450914-D24C-4608-BE17-9A1D44AC48D5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8768187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573838" y="304800"/>
            <a:ext cx="2001837" cy="5715000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566738" y="304800"/>
            <a:ext cx="5854700" cy="5715000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CN" altLang="en-US"/>
              <a:t>LINAC 12</a:t>
            </a:r>
            <a:endParaRPr lang="en-US" altLang="zh-CN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Institute of High Energy Physics, Chinese Academy of Sciences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BFAEB73-FDCD-46F7-AF18-1B3FF2CB9D8B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3930498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标题和表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表格占位符 2"/>
          <p:cNvSpPr>
            <a:spLocks noGrp="1"/>
          </p:cNvSpPr>
          <p:nvPr>
            <p:ph type="tbl" idx="1"/>
          </p:nvPr>
        </p:nvSpPr>
        <p:spPr>
          <a:xfrm>
            <a:off x="566738" y="1752600"/>
            <a:ext cx="8001000" cy="4267200"/>
          </a:xfrm>
        </p:spPr>
        <p:txBody>
          <a:bodyPr/>
          <a:lstStyle/>
          <a:p>
            <a:pPr lvl="0"/>
            <a:endParaRPr lang="zh-CN" altLang="en-US" noProof="0" smtClean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CN" altLang="en-US"/>
              <a:t>LINAC 12</a:t>
            </a:r>
            <a:endParaRPr lang="en-US" altLang="zh-CN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Institute of High Energy Physics, Chinese Academy of Sciences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BD4594-CEC6-4EB1-8735-322A0983C424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7890857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CN" altLang="en-US"/>
              <a:t>LINAC 12</a:t>
            </a:r>
            <a:endParaRPr lang="en-US" altLang="zh-CN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Institute of High Energy Physics, Chinese Academy of Sciences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2C88572-2C13-4D34-AB10-A1A9A2A58D78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5008552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CN" altLang="en-US"/>
              <a:t>LINAC 12</a:t>
            </a:r>
            <a:endParaRPr lang="en-US" altLang="zh-CN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Institute of High Energy Physics, Chinese Academy of Sciences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6DDF26-E651-4CCD-919C-6F63A2E81FC3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0861174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5667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34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CN" altLang="en-US"/>
              <a:t>LINAC 12</a:t>
            </a:r>
            <a:endParaRPr lang="en-US" altLang="zh-CN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Institute of High Energy Physics, Chinese Academy of Sciences</a:t>
            </a: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070B06E-6650-490D-A2AC-24835C38FAA7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8535303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CN" altLang="en-US"/>
              <a:t>LINAC 12</a:t>
            </a:r>
            <a:endParaRPr lang="en-US" altLang="zh-CN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Institute of High Energy Physics, Chinese Academy of Sciences</a:t>
            </a:r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37CC05E-2DCA-4A9D-A2C2-0E7CAC2E57E8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6380384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CN" altLang="en-US"/>
              <a:t>LINAC 12</a:t>
            </a:r>
            <a:endParaRPr lang="en-US" altLang="zh-CN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Institute of High Energy Physics, Chinese Academy of Sciences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48B1D3-51F2-4381-9470-7D7566F8D677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894933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CN" altLang="en-US"/>
              <a:t>LINAC 12</a:t>
            </a:r>
            <a:endParaRPr lang="en-US" altLang="zh-CN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Institute of High Energy Physics, Chinese Academy of Sciences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F05EBD4-029B-45E3-97EC-94E597541F19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2067247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CN" altLang="en-US"/>
              <a:t>LINAC 12</a:t>
            </a:r>
            <a:endParaRPr lang="en-US" altLang="zh-CN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Institute of High Energy Physics, Chinese Academy of Sciences</a:t>
            </a: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5A32AA-A0FC-4E3F-92D6-A8AC2B7AE322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0605077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 smtClean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CN" altLang="en-US"/>
              <a:t>LINAC 12</a:t>
            </a:r>
            <a:endParaRPr lang="en-US" altLang="zh-CN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Institute of High Energy Physics, Chinese Academy of Sciences</a:t>
            </a: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349CE2-40A7-4145-8DEF-4C06D3091963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6388269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74675" y="304800"/>
            <a:ext cx="8001000" cy="1216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66738" y="1752600"/>
            <a:ext cx="8001000" cy="426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1028" name="AutoShape 4"/>
          <p:cNvSpPr>
            <a:spLocks noChangeArrowheads="1"/>
          </p:cNvSpPr>
          <p:nvPr/>
        </p:nvSpPr>
        <p:spPr bwMode="auto">
          <a:xfrm>
            <a:off x="609600" y="1566863"/>
            <a:ext cx="7958138" cy="109537"/>
          </a:xfrm>
          <a:custGeom>
            <a:avLst/>
            <a:gdLst>
              <a:gd name="T0" fmla="*/ 0 w 1000"/>
              <a:gd name="T1" fmla="*/ 0 h 1000"/>
              <a:gd name="T2" fmla="*/ 2147483647 w 1000"/>
              <a:gd name="T3" fmla="*/ 0 h 1000"/>
              <a:gd name="T4" fmla="*/ 2147483647 w 1000"/>
              <a:gd name="T5" fmla="*/ 11998354 h 1000"/>
              <a:gd name="T6" fmla="*/ 0 w 1000"/>
              <a:gd name="T7" fmla="*/ 11998354 h 1000"/>
              <a:gd name="T8" fmla="*/ 0 w 1000"/>
              <a:gd name="T9" fmla="*/ 0 h 1000"/>
              <a:gd name="T10" fmla="*/ 2147483647 w 1000"/>
              <a:gd name="T11" fmla="*/ 0 h 10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lnTo>
                  <a:pt x="0" y="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029" name="Line 5"/>
          <p:cNvSpPr>
            <a:spLocks noChangeShapeType="1"/>
          </p:cNvSpPr>
          <p:nvPr/>
        </p:nvSpPr>
        <p:spPr bwMode="auto">
          <a:xfrm flipV="1">
            <a:off x="609600" y="6172200"/>
            <a:ext cx="7924800" cy="0"/>
          </a:xfrm>
          <a:prstGeom prst="line">
            <a:avLst/>
          </a:prstGeom>
          <a:noFill/>
          <a:ln w="31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11188" y="6237288"/>
            <a:ext cx="22320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Verdana" pitchFamily="34" charset="0"/>
              </a:defRPr>
            </a:lvl1pPr>
          </a:lstStyle>
          <a:p>
            <a:pPr>
              <a:defRPr/>
            </a:pPr>
            <a:r>
              <a:rPr lang="en-US" altLang="zh-CN"/>
              <a:t>TTC meeting on CW SRF</a:t>
            </a:r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32138" y="6237288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Verdana" pitchFamily="34" charset="0"/>
              </a:defRPr>
            </a:lvl1pPr>
          </a:lstStyle>
          <a:p>
            <a:pPr>
              <a:defRPr/>
            </a:pPr>
            <a:r>
              <a:rPr lang="en-US" altLang="zh-CN"/>
              <a:t>Institute of High Energy Physics, Chinese Academy of Sciences</a:t>
            </a:r>
          </a:p>
        </p:txBody>
      </p:sp>
      <p:pic>
        <p:nvPicPr>
          <p:cNvPr id="1032" name="Picture 9" descr="top_bg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91" b="37807"/>
          <a:stretch>
            <a:fillRect/>
          </a:stretch>
        </p:blipFill>
        <p:spPr bwMode="auto">
          <a:xfrm>
            <a:off x="0" y="0"/>
            <a:ext cx="9144000" cy="836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4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16688" y="6237288"/>
            <a:ext cx="1981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Verdana" panose="020B0604030504040204" pitchFamily="34" charset="0"/>
              </a:defRPr>
            </a:lvl1pPr>
          </a:lstStyle>
          <a:p>
            <a:fld id="{47D186CA-B3CF-4D3F-8D8E-4EA6691592BB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711" r:id="rId2"/>
    <p:sldLayoutId id="2147483712" r:id="rId3"/>
    <p:sldLayoutId id="2147483713" r:id="rId4"/>
    <p:sldLayoutId id="2147483714" r:id="rId5"/>
    <p:sldLayoutId id="2147483715" r:id="rId6"/>
    <p:sldLayoutId id="2147483716" r:id="rId7"/>
    <p:sldLayoutId id="2147483717" r:id="rId8"/>
    <p:sldLayoutId id="2147483718" r:id="rId9"/>
    <p:sldLayoutId id="2147483719" r:id="rId10"/>
    <p:sldLayoutId id="2147483720" r:id="rId11"/>
    <p:sldLayoutId id="2147483721" r:id="rId12"/>
  </p:sldLayoutIdLst>
  <p:transition/>
  <p:timing>
    <p:tnLst>
      <p:par>
        <p:cTn id="1" dur="indefinite" restart="never" nodeType="tmRoot"/>
      </p:par>
    </p:tnLst>
  </p:timing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Times New Roman" pitchFamily="18" charset="0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Times New Roman" pitchFamily="18" charset="0"/>
          <a:ea typeface="宋体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Times New Roman" pitchFamily="18" charset="0"/>
          <a:ea typeface="宋体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Times New Roman" pitchFamily="18" charset="0"/>
          <a:ea typeface="宋体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Times New Roman" pitchFamily="18" charset="0"/>
          <a:ea typeface="宋体" charset="-122"/>
        </a:defRPr>
      </a:lvl5pPr>
      <a:lvl6pPr marL="4572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  <a:ea typeface="宋体" charset="-122"/>
        </a:defRPr>
      </a:lvl6pPr>
      <a:lvl7pPr marL="9144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  <a:ea typeface="宋体" charset="-122"/>
        </a:defRPr>
      </a:lvl7pPr>
      <a:lvl8pPr marL="13716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  <a:ea typeface="宋体" charset="-122"/>
        </a:defRPr>
      </a:lvl8pPr>
      <a:lvl9pPr marL="18288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  <a:ea typeface="宋体" charset="-122"/>
        </a:defRPr>
      </a:lvl9pPr>
    </p:titleStyle>
    <p:bodyStyle>
      <a:lvl1pPr marL="469900" indent="-469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o"/>
        <a:defRPr sz="3000">
          <a:solidFill>
            <a:schemeClr val="tx1"/>
          </a:solidFill>
          <a:latin typeface="Times New Roman" pitchFamily="18" charset="0"/>
          <a:ea typeface="+mn-ea"/>
          <a:cs typeface="+mn-cs"/>
        </a:defRPr>
      </a:lvl1pPr>
      <a:lvl2pPr marL="908050" indent="-4365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n"/>
        <a:defRPr sz="2600">
          <a:solidFill>
            <a:schemeClr val="tx1"/>
          </a:solidFill>
          <a:latin typeface="Times New Roman" pitchFamily="18" charset="0"/>
          <a:ea typeface="+mn-ea"/>
        </a:defRPr>
      </a:lvl2pPr>
      <a:lvl3pPr marL="1304925" indent="-39528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o"/>
        <a:defRPr sz="2300">
          <a:solidFill>
            <a:schemeClr val="tx1"/>
          </a:solidFill>
          <a:latin typeface="Times New Roman" pitchFamily="18" charset="0"/>
          <a:ea typeface="+mn-ea"/>
        </a:defRPr>
      </a:lvl3pPr>
      <a:lvl4pPr marL="1693863" indent="-3873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n"/>
        <a:defRPr sz="2000">
          <a:solidFill>
            <a:schemeClr val="tx1"/>
          </a:solidFill>
          <a:latin typeface="Times New Roman" pitchFamily="18" charset="0"/>
          <a:ea typeface="+mn-ea"/>
        </a:defRPr>
      </a:lvl4pPr>
      <a:lvl5pPr marL="2093913" indent="-398463" algn="l" rtl="0" eaLnBrk="0" fontAlgn="base" hangingPunct="0">
        <a:spcBef>
          <a:spcPct val="25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§"/>
        <a:defRPr sz="2000">
          <a:solidFill>
            <a:schemeClr val="tx1"/>
          </a:solidFill>
          <a:latin typeface="Times New Roman" pitchFamily="18" charset="0"/>
          <a:ea typeface="+mn-ea"/>
        </a:defRPr>
      </a:lvl5pPr>
      <a:lvl6pPr marL="25511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ea typeface="+mn-ea"/>
        </a:defRPr>
      </a:lvl6pPr>
      <a:lvl7pPr marL="30083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ea typeface="+mn-ea"/>
        </a:defRPr>
      </a:lvl7pPr>
      <a:lvl8pPr marL="34655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ea typeface="+mn-ea"/>
        </a:defRPr>
      </a:lvl8pPr>
      <a:lvl9pPr marL="39227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1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b="1" dirty="0" smtClean="0">
                <a:solidFill>
                  <a:srgbClr val="003399"/>
                </a:solidFill>
                <a:cs typeface="Times New Roman" panose="02020603050405020304" pitchFamily="18" charset="0"/>
              </a:rPr>
              <a:t>CEPC</a:t>
            </a:r>
            <a:r>
              <a:rPr lang="zh-CN" altLang="en-US" b="1" dirty="0" smtClean="0">
                <a:solidFill>
                  <a:srgbClr val="003399"/>
                </a:solidFill>
                <a:cs typeface="Times New Roman" panose="02020603050405020304" pitchFamily="18" charset="0"/>
              </a:rPr>
              <a:t>超导腔</a:t>
            </a:r>
            <a:endParaRPr lang="en-US" altLang="zh-CN" b="1" dirty="0" smtClean="0">
              <a:solidFill>
                <a:srgbClr val="003399"/>
              </a:solidFill>
              <a:ea typeface="黑体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14342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99592" y="4293096"/>
            <a:ext cx="7010400" cy="1152128"/>
          </a:xfrm>
        </p:spPr>
        <p:txBody>
          <a:bodyPr/>
          <a:lstStyle/>
          <a:p>
            <a:pPr algn="ctr"/>
            <a:r>
              <a:rPr lang="zh-CN" altLang="en-US" b="1" dirty="0" smtClean="0"/>
              <a:t>沙鹏</a:t>
            </a:r>
            <a:endParaRPr lang="en-US" altLang="zh-CN" b="1" dirty="0" smtClean="0"/>
          </a:p>
          <a:p>
            <a:pPr algn="ctr"/>
            <a:r>
              <a:rPr lang="en-US" altLang="zh-CN" b="1" dirty="0" smtClean="0"/>
              <a:t>2016.11.08</a:t>
            </a:r>
            <a:endParaRPr lang="zh-CN" altLang="en-US" b="1" dirty="0" smtClean="0"/>
          </a:p>
        </p:txBody>
      </p:sp>
      <p:sp>
        <p:nvSpPr>
          <p:cNvPr id="14340" name="Rectangle 8"/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/>
            <a:fld id="{DD3E60C1-5858-434B-A97F-BEE3D2EF732B}" type="slidenum">
              <a:rPr lang="en-US" altLang="zh-CN">
                <a:latin typeface="Verdana" panose="020B0604030504040204" pitchFamily="34" charset="0"/>
              </a:rPr>
              <a:pPr eaLnBrk="1" hangingPunct="1"/>
              <a:t>1</a:t>
            </a:fld>
            <a:endParaRPr lang="en-US" altLang="zh-CN">
              <a:latin typeface="Verdana" panose="020B060403050404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25000"/>
              </a:lnSpc>
              <a:buClrTx/>
            </a:pPr>
            <a:r>
              <a:rPr lang="zh-CN" altLang="en-US" sz="3200" b="1" dirty="0">
                <a:solidFill>
                  <a:srgbClr val="003399"/>
                </a:solidFill>
                <a:ea typeface="黑体" panose="02010609060101010101" pitchFamily="49" charset="-122"/>
              </a:rPr>
              <a:t>费</a:t>
            </a:r>
            <a:r>
              <a:rPr lang="zh-CN" altLang="en-US" sz="3200" b="1" dirty="0" smtClean="0">
                <a:solidFill>
                  <a:srgbClr val="003399"/>
                </a:solidFill>
                <a:ea typeface="黑体" panose="02010609060101010101" pitchFamily="49" charset="-122"/>
              </a:rPr>
              <a:t>米</a:t>
            </a:r>
            <a:r>
              <a:rPr lang="en-US" altLang="zh-CN" sz="3200" b="1" dirty="0" smtClean="0">
                <a:solidFill>
                  <a:srgbClr val="003399"/>
                </a:solidFill>
                <a:ea typeface="黑体" panose="02010609060101010101" pitchFamily="49" charset="-122"/>
              </a:rPr>
              <a:t>N-doping</a:t>
            </a:r>
            <a:r>
              <a:rPr lang="zh-CN" altLang="en-US" sz="3200" b="1" dirty="0" smtClean="0">
                <a:solidFill>
                  <a:srgbClr val="003399"/>
                </a:solidFill>
                <a:ea typeface="黑体" panose="02010609060101010101" pitchFamily="49" charset="-122"/>
              </a:rPr>
              <a:t>实验准备</a:t>
            </a:r>
            <a:endParaRPr lang="en-US" altLang="zh-CN" sz="3200" b="1" dirty="0">
              <a:solidFill>
                <a:srgbClr val="003399"/>
              </a:solidFill>
              <a:ea typeface="黑体" panose="02010609060101010101" pitchFamily="49" charset="-122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88572-2C13-4D34-AB10-A1A9A2A58D78}" type="slidenum">
              <a:rPr lang="en-US" altLang="zh-CN" smtClean="0"/>
              <a:pPr/>
              <a:t>2</a:t>
            </a:fld>
            <a:endParaRPr lang="en-US" altLang="zh-CN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4675" y="1844824"/>
            <a:ext cx="2973567" cy="3964756"/>
          </a:xfrm>
          <a:prstGeom prst="rect">
            <a:avLst/>
          </a:prstGeom>
        </p:spPr>
      </p:pic>
      <p:sp>
        <p:nvSpPr>
          <p:cNvPr id="9" name="内容占位符 2"/>
          <p:cNvSpPr>
            <a:spLocks noGrp="1"/>
          </p:cNvSpPr>
          <p:nvPr/>
        </p:nvSpPr>
        <p:spPr bwMode="auto">
          <a:xfrm>
            <a:off x="4211960" y="1916832"/>
            <a:ext cx="3600400" cy="32605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469900" indent="-469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o"/>
              <a:defRPr sz="30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908050" indent="-436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Times New Roman" pitchFamily="18" charset="0"/>
                <a:ea typeface="+mn-ea"/>
              </a:defRPr>
            </a:lvl2pPr>
            <a:lvl3pPr marL="1304925" indent="-39528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o"/>
              <a:defRPr sz="2300">
                <a:solidFill>
                  <a:schemeClr val="tx1"/>
                </a:solidFill>
                <a:latin typeface="Times New Roman" pitchFamily="18" charset="0"/>
                <a:ea typeface="+mn-ea"/>
              </a:defRPr>
            </a:lvl3pPr>
            <a:lvl4pPr marL="1693863" indent="-3873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  <a:ea typeface="+mn-ea"/>
              </a:defRPr>
            </a:lvl4pPr>
            <a:lvl5pPr marL="2093913" indent="-398463" algn="l" rtl="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itchFamily="18" charset="0"/>
                <a:ea typeface="+mn-ea"/>
              </a:defRPr>
            </a:lvl5pPr>
            <a:lvl6pPr marL="25511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30083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655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9227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r>
              <a:rPr lang="zh-CN" altLang="en-US" sz="2400" b="1" dirty="0">
                <a:solidFill>
                  <a:srgbClr val="FF0000"/>
                </a:solidFill>
                <a:cs typeface="Times New Roman" panose="02020603050405020304" pitchFamily="18" charset="0"/>
              </a:rPr>
              <a:t>腔</a:t>
            </a:r>
            <a:r>
              <a:rPr lang="zh-CN" altLang="en-US" sz="2400" b="1" dirty="0" smtClean="0">
                <a:solidFill>
                  <a:srgbClr val="FF0000"/>
                </a:solidFill>
                <a:cs typeface="Times New Roman" panose="02020603050405020304" pitchFamily="18" charset="0"/>
              </a:rPr>
              <a:t>法兰的更换；</a:t>
            </a:r>
            <a:endParaRPr lang="en-US" altLang="zh-CN" sz="2400" b="1" dirty="0" smtClean="0">
              <a:solidFill>
                <a:srgbClr val="FF0000"/>
              </a:solidFill>
              <a:cs typeface="Times New Roman" panose="02020603050405020304" pitchFamily="18" charset="0"/>
            </a:endParaRPr>
          </a:p>
          <a:p>
            <a:r>
              <a:rPr lang="zh-CN" altLang="en-US" sz="2400" dirty="0">
                <a:cs typeface="Times New Roman" panose="02020603050405020304" pitchFamily="18" charset="0"/>
              </a:rPr>
              <a:t>垂</a:t>
            </a:r>
            <a:r>
              <a:rPr lang="zh-CN" altLang="en-US" sz="2400" dirty="0" smtClean="0">
                <a:cs typeface="Times New Roman" panose="02020603050405020304" pitchFamily="18" charset="0"/>
              </a:rPr>
              <a:t>测</a:t>
            </a:r>
            <a:r>
              <a:rPr lang="zh-CN" altLang="en-US" sz="2400" dirty="0" smtClean="0">
                <a:cs typeface="Times New Roman" panose="02020603050405020304" pitchFamily="18" charset="0"/>
              </a:rPr>
              <a:t>法兰；</a:t>
            </a:r>
            <a:endParaRPr lang="en-US" altLang="zh-CN" sz="2400" dirty="0" smtClean="0">
              <a:cs typeface="Times New Roman" panose="02020603050405020304" pitchFamily="18" charset="0"/>
            </a:endParaRPr>
          </a:p>
          <a:p>
            <a:r>
              <a:rPr lang="zh-CN" altLang="en-US" sz="2400" b="1" dirty="0" smtClean="0">
                <a:solidFill>
                  <a:srgbClr val="FF0000"/>
                </a:solidFill>
                <a:cs typeface="Times New Roman" panose="02020603050405020304" pitchFamily="18" charset="0"/>
              </a:rPr>
              <a:t>密封圈；</a:t>
            </a:r>
            <a:endParaRPr lang="en-US" altLang="zh-CN" sz="2400" b="1" dirty="0" smtClean="0">
              <a:solidFill>
                <a:srgbClr val="FF0000"/>
              </a:solidFill>
              <a:cs typeface="Times New Roman" panose="02020603050405020304" pitchFamily="18" charset="0"/>
            </a:endParaRPr>
          </a:p>
          <a:p>
            <a:r>
              <a:rPr lang="zh-CN" altLang="en-US" sz="2400" dirty="0">
                <a:cs typeface="Times New Roman" panose="02020603050405020304" pitchFamily="18" charset="0"/>
              </a:rPr>
              <a:t>盲板</a:t>
            </a:r>
            <a:r>
              <a:rPr lang="zh-CN" altLang="en-US" sz="2400" dirty="0" smtClean="0">
                <a:cs typeface="Times New Roman" panose="02020603050405020304" pitchFamily="18" charset="0"/>
              </a:rPr>
              <a:t>法兰、橡胶圈（刘佰奇）；</a:t>
            </a:r>
            <a:endParaRPr lang="en-US" altLang="zh-CN" sz="2400" dirty="0" smtClean="0">
              <a:cs typeface="Times New Roman" panose="02020603050405020304" pitchFamily="18" charset="0"/>
            </a:endParaRPr>
          </a:p>
          <a:p>
            <a:r>
              <a:rPr lang="zh-CN" altLang="en-US" sz="2400" dirty="0">
                <a:cs typeface="Times New Roman" panose="02020603050405020304" pitchFamily="18" charset="0"/>
              </a:rPr>
              <a:t>与</a:t>
            </a:r>
            <a:r>
              <a:rPr lang="zh-CN" altLang="en-US" sz="2400" dirty="0" smtClean="0">
                <a:cs typeface="Times New Roman" panose="02020603050405020304" pitchFamily="18" charset="0"/>
              </a:rPr>
              <a:t>费米的书面沟通</a:t>
            </a:r>
            <a:r>
              <a:rPr lang="en-US" altLang="zh-CN" sz="2400" dirty="0">
                <a:cs typeface="Times New Roman" panose="02020603050405020304" pitchFamily="18" charset="0"/>
              </a:rPr>
              <a:t>——</a:t>
            </a:r>
            <a:r>
              <a:rPr lang="en-US" altLang="zh-CN" sz="2400" dirty="0" smtClean="0">
                <a:cs typeface="Times New Roman" panose="02020603050405020304" pitchFamily="18" charset="0"/>
              </a:rPr>
              <a:t>Statement of work.</a:t>
            </a:r>
            <a:endParaRPr lang="en-US" altLang="zh-CN" sz="2400" dirty="0" smtClean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3312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25000"/>
              </a:lnSpc>
              <a:buClrTx/>
            </a:pPr>
            <a:r>
              <a:rPr lang="zh-CN" altLang="en-US" sz="3200" b="1" dirty="0" smtClean="0">
                <a:solidFill>
                  <a:srgbClr val="003399"/>
                </a:solidFill>
                <a:ea typeface="黑体" panose="02010609060101010101" pitchFamily="49" charset="-122"/>
              </a:rPr>
              <a:t>其它</a:t>
            </a:r>
            <a:endParaRPr lang="en-US" altLang="zh-CN" sz="3200" b="1" dirty="0">
              <a:solidFill>
                <a:srgbClr val="003399"/>
              </a:solidFill>
              <a:ea typeface="黑体" panose="02010609060101010101" pitchFamily="49" charset="-122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88572-2C13-4D34-AB10-A1A9A2A58D78}" type="slidenum">
              <a:rPr lang="en-US" altLang="zh-CN" smtClean="0"/>
              <a:pPr/>
              <a:t>3</a:t>
            </a:fld>
            <a:endParaRPr lang="en-US" altLang="zh-CN"/>
          </a:p>
        </p:txBody>
      </p:sp>
      <p:sp>
        <p:nvSpPr>
          <p:cNvPr id="7" name="内容占位符 2"/>
          <p:cNvSpPr>
            <a:spLocks noGrp="1"/>
          </p:cNvSpPr>
          <p:nvPr>
            <p:ph idx="1"/>
          </p:nvPr>
        </p:nvSpPr>
        <p:spPr>
          <a:xfrm>
            <a:off x="755576" y="1916832"/>
            <a:ext cx="7742312" cy="3888432"/>
          </a:xfrm>
        </p:spPr>
        <p:txBody>
          <a:bodyPr/>
          <a:lstStyle/>
          <a:p>
            <a:r>
              <a:rPr lang="zh-CN" altLang="en-US" sz="2400" b="1" dirty="0" smtClean="0">
                <a:solidFill>
                  <a:srgbClr val="FF0000"/>
                </a:solidFill>
                <a:cs typeface="Times New Roman" panose="02020603050405020304" pitchFamily="18" charset="0"/>
              </a:rPr>
              <a:t>计算不同模式（</a:t>
            </a:r>
            <a:r>
              <a:rPr lang="en-US" altLang="zh-CN" sz="2400" b="1" dirty="0" smtClean="0">
                <a:solidFill>
                  <a:srgbClr val="FF0000"/>
                </a:solidFill>
                <a:cs typeface="Times New Roman" panose="02020603050405020304" pitchFamily="18" charset="0"/>
              </a:rPr>
              <a:t>Higgs</a:t>
            </a:r>
            <a:r>
              <a:rPr lang="zh-CN" altLang="en-US" sz="2400" b="1" dirty="0" smtClean="0">
                <a:solidFill>
                  <a:srgbClr val="FF0000"/>
                </a:solidFill>
                <a:cs typeface="Times New Roman" panose="02020603050405020304" pitchFamily="18" charset="0"/>
              </a:rPr>
              <a:t>，</a:t>
            </a:r>
            <a:r>
              <a:rPr lang="en-US" altLang="zh-CN" sz="2400" b="1" dirty="0" smtClean="0">
                <a:solidFill>
                  <a:srgbClr val="FF0000"/>
                </a:solidFill>
                <a:cs typeface="Times New Roman" panose="02020603050405020304" pitchFamily="18" charset="0"/>
              </a:rPr>
              <a:t>Z</a:t>
            </a:r>
            <a:r>
              <a:rPr lang="zh-CN" altLang="en-US" sz="2400" b="1" dirty="0" smtClean="0">
                <a:solidFill>
                  <a:srgbClr val="FF0000"/>
                </a:solidFill>
                <a:cs typeface="Times New Roman" panose="02020603050405020304" pitchFamily="18" charset="0"/>
              </a:rPr>
              <a:t>，</a:t>
            </a:r>
            <a:r>
              <a:rPr lang="en-US" altLang="zh-CN" sz="2400" b="1" dirty="0" smtClean="0">
                <a:solidFill>
                  <a:srgbClr val="FF0000"/>
                </a:solidFill>
                <a:cs typeface="Times New Roman" panose="02020603050405020304" pitchFamily="18" charset="0"/>
              </a:rPr>
              <a:t>W</a:t>
            </a:r>
            <a:r>
              <a:rPr lang="zh-CN" altLang="en-US" sz="2400" b="1" dirty="0" smtClean="0">
                <a:solidFill>
                  <a:srgbClr val="FF0000"/>
                </a:solidFill>
                <a:cs typeface="Times New Roman" panose="02020603050405020304" pitchFamily="18" charset="0"/>
              </a:rPr>
              <a:t>）下，主耦合器</a:t>
            </a:r>
            <a:r>
              <a:rPr lang="en-US" altLang="zh-CN" sz="2400" b="1" dirty="0" err="1" smtClean="0">
                <a:solidFill>
                  <a:srgbClr val="FF0000"/>
                </a:solidFill>
                <a:cs typeface="Times New Roman" panose="02020603050405020304" pitchFamily="18" charset="0"/>
              </a:rPr>
              <a:t>Qe</a:t>
            </a:r>
            <a:r>
              <a:rPr lang="zh-CN" altLang="en-US" sz="2400" b="1" dirty="0" smtClean="0">
                <a:solidFill>
                  <a:srgbClr val="FF0000"/>
                </a:solidFill>
                <a:cs typeface="Times New Roman" panose="02020603050405020304" pitchFamily="18" charset="0"/>
              </a:rPr>
              <a:t>和内导体插入深度的变化范围，结果已给马强。</a:t>
            </a:r>
            <a:endParaRPr lang="en-US" altLang="zh-CN" sz="2400" b="1" dirty="0" smtClean="0">
              <a:solidFill>
                <a:srgbClr val="FF0000"/>
              </a:solidFill>
              <a:cs typeface="Times New Roman" panose="02020603050405020304" pitchFamily="18" charset="0"/>
            </a:endParaRPr>
          </a:p>
          <a:p>
            <a:r>
              <a:rPr lang="zh-CN" altLang="en-US" sz="2400" b="1" dirty="0" smtClean="0">
                <a:solidFill>
                  <a:srgbClr val="FF0000"/>
                </a:solidFill>
                <a:cs typeface="Times New Roman" panose="02020603050405020304" pitchFamily="18" charset="0"/>
              </a:rPr>
              <a:t>调研铌在低温下的热传导参数，结果已给马强。</a:t>
            </a:r>
            <a:endParaRPr lang="en-US" altLang="zh-CN" sz="2400" b="1" dirty="0" smtClean="0">
              <a:solidFill>
                <a:srgbClr val="FF0000"/>
              </a:solidFill>
              <a:cs typeface="Times New Roman" panose="02020603050405020304" pitchFamily="18" charset="0"/>
            </a:endParaRPr>
          </a:p>
          <a:p>
            <a:r>
              <a:rPr lang="zh-CN" altLang="en-US" sz="2400" dirty="0" smtClean="0">
                <a:cs typeface="Times New Roman" panose="02020603050405020304" pitchFamily="18" charset="0"/>
              </a:rPr>
              <a:t>张新颖负责</a:t>
            </a:r>
            <a:r>
              <a:rPr lang="en-US" altLang="zh-CN" sz="2400" dirty="0" smtClean="0">
                <a:cs typeface="Times New Roman" panose="02020603050405020304" pitchFamily="18" charset="0"/>
              </a:rPr>
              <a:t>650MHz 2-cell</a:t>
            </a:r>
            <a:r>
              <a:rPr lang="zh-CN" altLang="en-US" sz="2400" dirty="0" smtClean="0">
                <a:cs typeface="Times New Roman" panose="02020603050405020304" pitchFamily="18" charset="0"/>
              </a:rPr>
              <a:t>腔的力学计算：涉及到很多接口问题，</a:t>
            </a:r>
            <a:r>
              <a:rPr lang="zh-CN" altLang="en-US" sz="2400" b="1" dirty="0" smtClean="0">
                <a:solidFill>
                  <a:srgbClr val="C00000"/>
                </a:solidFill>
                <a:cs typeface="Times New Roman" panose="02020603050405020304" pitchFamily="18" charset="0"/>
              </a:rPr>
              <a:t>非常重要</a:t>
            </a:r>
            <a:r>
              <a:rPr lang="zh-CN" altLang="en-US" sz="2400" dirty="0" smtClean="0">
                <a:cs typeface="Times New Roman" panose="02020603050405020304" pitchFamily="18" charset="0"/>
              </a:rPr>
              <a:t>，刚刚启动。</a:t>
            </a:r>
            <a:endParaRPr lang="en-US" altLang="zh-CN" sz="2400" dirty="0" smtClean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3559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ofile">
  <a:themeElements>
    <a:clrScheme name="Profile 9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A3B2C1"/>
      </a:accent1>
      <a:accent2>
        <a:srgbClr val="CC0000"/>
      </a:accent2>
      <a:accent3>
        <a:srgbClr val="FFFFFF"/>
      </a:accent3>
      <a:accent4>
        <a:srgbClr val="000000"/>
      </a:accent4>
      <a:accent5>
        <a:srgbClr val="CED5DD"/>
      </a:accent5>
      <a:accent6>
        <a:srgbClr val="B90000"/>
      </a:accent6>
      <a:hlink>
        <a:srgbClr val="336699"/>
      </a:hlink>
      <a:folHlink>
        <a:srgbClr val="003366"/>
      </a:folHlink>
    </a:clrScheme>
    <a:fontScheme name="Profile">
      <a:majorFont>
        <a:latin typeface="Verdana"/>
        <a:ea typeface="宋体"/>
        <a:cs typeface=""/>
      </a:majorFont>
      <a:minorFont>
        <a:latin typeface="Verdana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rofile 1">
        <a:dk1>
          <a:srgbClr val="A50021"/>
        </a:dk1>
        <a:lt1>
          <a:srgbClr val="FFFFFF"/>
        </a:lt1>
        <a:dk2>
          <a:srgbClr val="800000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FFFFCC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2">
        <a:dk1>
          <a:srgbClr val="3C001E"/>
        </a:dk1>
        <a:lt1>
          <a:srgbClr val="FFFFFF"/>
        </a:lt1>
        <a:dk2>
          <a:srgbClr val="51072E"/>
        </a:dk2>
        <a:lt2>
          <a:srgbClr val="FFFFFF"/>
        </a:lt2>
        <a:accent1>
          <a:srgbClr val="89A38F"/>
        </a:accent1>
        <a:accent2>
          <a:srgbClr val="666699"/>
        </a:accent2>
        <a:accent3>
          <a:srgbClr val="B3AAAD"/>
        </a:accent3>
        <a:accent4>
          <a:srgbClr val="DADADA"/>
        </a:accent4>
        <a:accent5>
          <a:srgbClr val="C4CEC6"/>
        </a:accent5>
        <a:accent6>
          <a:srgbClr val="5C5C8A"/>
        </a:accent6>
        <a:hlink>
          <a:srgbClr val="80800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3">
        <a:dk1>
          <a:srgbClr val="333333"/>
        </a:dk1>
        <a:lt1>
          <a:srgbClr val="FFFFFF"/>
        </a:lt1>
        <a:dk2>
          <a:srgbClr val="000000"/>
        </a:dk2>
        <a:lt2>
          <a:srgbClr val="FFFFFF"/>
        </a:lt2>
        <a:accent1>
          <a:srgbClr val="3399FF"/>
        </a:accent1>
        <a:accent2>
          <a:srgbClr val="CC0000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B90000"/>
        </a:accent6>
        <a:hlink>
          <a:srgbClr val="666699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4">
        <a:dk1>
          <a:srgbClr val="4B3D1B"/>
        </a:dk1>
        <a:lt1>
          <a:srgbClr val="FFFFFF"/>
        </a:lt1>
        <a:dk2>
          <a:srgbClr val="330000"/>
        </a:dk2>
        <a:lt2>
          <a:srgbClr val="FFFFFF"/>
        </a:lt2>
        <a:accent1>
          <a:srgbClr val="CC9900"/>
        </a:accent1>
        <a:accent2>
          <a:srgbClr val="CC6600"/>
        </a:accent2>
        <a:accent3>
          <a:srgbClr val="ADAA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6666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5">
        <a:dk1>
          <a:srgbClr val="006666"/>
        </a:dk1>
        <a:lt1>
          <a:srgbClr val="FFFFFF"/>
        </a:lt1>
        <a:dk2>
          <a:srgbClr val="003366"/>
        </a:dk2>
        <a:lt2>
          <a:srgbClr val="FFFFFF"/>
        </a:lt2>
        <a:accent1>
          <a:srgbClr val="0099CC"/>
        </a:accent1>
        <a:accent2>
          <a:srgbClr val="6666FF"/>
        </a:accent2>
        <a:accent3>
          <a:srgbClr val="AAADB8"/>
        </a:accent3>
        <a:accent4>
          <a:srgbClr val="DADADA"/>
        </a:accent4>
        <a:accent5>
          <a:srgbClr val="AACAE2"/>
        </a:accent5>
        <a:accent6>
          <a:srgbClr val="5C5C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6">
        <a:dk1>
          <a:srgbClr val="003366"/>
        </a:dk1>
        <a:lt1>
          <a:srgbClr val="FFFFFF"/>
        </a:lt1>
        <a:dk2>
          <a:srgbClr val="006666"/>
        </a:dk2>
        <a:lt2>
          <a:srgbClr val="FFFFFF"/>
        </a:lt2>
        <a:accent1>
          <a:srgbClr val="6699FF"/>
        </a:accent1>
        <a:accent2>
          <a:srgbClr val="00CCFF"/>
        </a:accent2>
        <a:accent3>
          <a:srgbClr val="AAB8B8"/>
        </a:accent3>
        <a:accent4>
          <a:srgbClr val="DADADA"/>
        </a:accent4>
        <a:accent5>
          <a:srgbClr val="B8CAFF"/>
        </a:accent5>
        <a:accent6>
          <a:srgbClr val="00B9E7"/>
        </a:accent6>
        <a:hlink>
          <a:srgbClr val="FFFFCC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7">
        <a:dk1>
          <a:srgbClr val="000000"/>
        </a:dk1>
        <a:lt1>
          <a:srgbClr val="619CB1"/>
        </a:lt1>
        <a:dk2>
          <a:srgbClr val="FFFFFF"/>
        </a:dk2>
        <a:lt2>
          <a:srgbClr val="4E899E"/>
        </a:lt2>
        <a:accent1>
          <a:srgbClr val="FFCC00"/>
        </a:accent1>
        <a:accent2>
          <a:srgbClr val="B6523E"/>
        </a:accent2>
        <a:accent3>
          <a:srgbClr val="B7CBD5"/>
        </a:accent3>
        <a:accent4>
          <a:srgbClr val="000000"/>
        </a:accent4>
        <a:accent5>
          <a:srgbClr val="FFE2AA"/>
        </a:accent5>
        <a:accent6>
          <a:srgbClr val="A54937"/>
        </a:accent6>
        <a:hlink>
          <a:srgbClr val="99CC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file 8">
        <a:dk1>
          <a:srgbClr val="598600"/>
        </a:dk1>
        <a:lt1>
          <a:srgbClr val="FFFFFF"/>
        </a:lt1>
        <a:dk2>
          <a:srgbClr val="336600"/>
        </a:dk2>
        <a:lt2>
          <a:srgbClr val="FFFFFF"/>
        </a:lt2>
        <a:accent1>
          <a:srgbClr val="33CC33"/>
        </a:accent1>
        <a:accent2>
          <a:srgbClr val="99CC00"/>
        </a:accent2>
        <a:accent3>
          <a:srgbClr val="ADB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B9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Profile</Template>
  <TotalTime>9960</TotalTime>
  <Words>114</Words>
  <Application>Microsoft Office PowerPoint</Application>
  <PresentationFormat>全屏显示(4:3)</PresentationFormat>
  <Paragraphs>16</Paragraphs>
  <Slides>3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10" baseType="lpstr">
      <vt:lpstr>黑体</vt:lpstr>
      <vt:lpstr>宋体</vt:lpstr>
      <vt:lpstr>Calibri</vt:lpstr>
      <vt:lpstr>Times New Roman</vt:lpstr>
      <vt:lpstr>Verdana</vt:lpstr>
      <vt:lpstr>Wingdings</vt:lpstr>
      <vt:lpstr>Profile</vt:lpstr>
      <vt:lpstr>CEPC超导腔</vt:lpstr>
      <vt:lpstr>费米N-doping实验准备</vt:lpstr>
      <vt:lpstr>其它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CEPC</dc:title>
  <dc:creator>沙鹏</dc:creator>
  <cp:lastModifiedBy>shapeng</cp:lastModifiedBy>
  <cp:revision>664</cp:revision>
  <dcterms:created xsi:type="dcterms:W3CDTF">2010-11-02T00:19:36Z</dcterms:created>
  <dcterms:modified xsi:type="dcterms:W3CDTF">2016-11-08T00:24:42Z</dcterms:modified>
</cp:coreProperties>
</file>