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322" r:id="rId4"/>
    <p:sldId id="259" r:id="rId5"/>
    <p:sldId id="320" r:id="rId6"/>
    <p:sldId id="329" r:id="rId7"/>
    <p:sldId id="323" r:id="rId8"/>
    <p:sldId id="324" r:id="rId9"/>
    <p:sldId id="325" r:id="rId10"/>
    <p:sldId id="318" r:id="rId11"/>
    <p:sldId id="332" r:id="rId12"/>
    <p:sldId id="333" r:id="rId13"/>
    <p:sldId id="334" r:id="rId14"/>
    <p:sldId id="326" r:id="rId15"/>
    <p:sldId id="327" r:id="rId16"/>
    <p:sldId id="336" r:id="rId17"/>
    <p:sldId id="328" r:id="rId18"/>
    <p:sldId id="331" r:id="rId19"/>
    <p:sldId id="335" r:id="rId20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15" autoAdjust="0"/>
    <p:restoredTop sz="93883" autoAdjust="0"/>
  </p:normalViewPr>
  <p:slideViewPr>
    <p:cSldViewPr snapToGrid="0">
      <p:cViewPr varScale="1">
        <p:scale>
          <a:sx n="68" d="100"/>
          <a:sy n="68" d="100"/>
        </p:scale>
        <p:origin x="12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01E77-661E-46A8-9C8D-00D1D3FF07AE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1CAA-729A-4FCB-AA9A-AFC9EB9BD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428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01E77-661E-46A8-9C8D-00D1D3FF07AE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1CAA-729A-4FCB-AA9A-AFC9EB9BD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831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01E77-661E-46A8-9C8D-00D1D3FF07AE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1CAA-729A-4FCB-AA9A-AFC9EB9BD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2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01E77-661E-46A8-9C8D-00D1D3FF07AE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1CAA-729A-4FCB-AA9A-AFC9EB9BD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27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01E77-661E-46A8-9C8D-00D1D3FF07AE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1CAA-729A-4FCB-AA9A-AFC9EB9BD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137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01E77-661E-46A8-9C8D-00D1D3FF07AE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1CAA-729A-4FCB-AA9A-AFC9EB9BD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067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01E77-661E-46A8-9C8D-00D1D3FF07AE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1CAA-729A-4FCB-AA9A-AFC9EB9BD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8615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01E77-661E-46A8-9C8D-00D1D3FF07AE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1CAA-729A-4FCB-AA9A-AFC9EB9BD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176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01E77-661E-46A8-9C8D-00D1D3FF07AE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1CAA-729A-4FCB-AA9A-AFC9EB9BD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115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01E77-661E-46A8-9C8D-00D1D3FF07AE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1CAA-729A-4FCB-AA9A-AFC9EB9BD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404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01E77-661E-46A8-9C8D-00D1D3FF07AE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1CAA-729A-4FCB-AA9A-AFC9EB9BD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718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01E77-661E-46A8-9C8D-00D1D3FF07AE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C1CAA-729A-4FCB-AA9A-AFC9EB9BD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085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2367815"/>
            <a:ext cx="6858000" cy="1482292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altLang="zh-CN" sz="4000" dirty="0">
                <a:solidFill>
                  <a:srgbClr val="4472C4"/>
                </a:solidFill>
              </a:rPr>
              <a:t>IHEP 9-cell Cavity Work</a:t>
            </a:r>
            <a:br>
              <a:rPr lang="en-US" altLang="zh-CN" dirty="0">
                <a:solidFill>
                  <a:srgbClr val="4472C4"/>
                </a:solidFill>
              </a:rPr>
            </a:br>
            <a:r>
              <a:rPr lang="en-US" altLang="zh-CN" sz="3600" dirty="0">
                <a:solidFill>
                  <a:srgbClr val="4472C4"/>
                </a:solidFill>
              </a:rPr>
              <a:t>(Oct. 31 - Nov. 4)</a:t>
            </a:r>
            <a:endParaRPr lang="zh-CN" altLang="en-US" dirty="0">
              <a:solidFill>
                <a:srgbClr val="4472C4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4267200"/>
            <a:ext cx="6858000" cy="2374232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Jiyuan Zhai, </a:t>
            </a:r>
            <a:r>
              <a:rPr lang="en-US" altLang="zh-CN" sz="2400" dirty="0" err="1"/>
              <a:t>Conglai</a:t>
            </a:r>
            <a:r>
              <a:rPr lang="en-US" altLang="zh-CN" sz="2400" dirty="0"/>
              <a:t> Yang, </a:t>
            </a:r>
          </a:p>
          <a:p>
            <a:r>
              <a:rPr lang="en-US" altLang="zh-CN" sz="2400" dirty="0"/>
              <a:t>Motoaki </a:t>
            </a:r>
            <a:r>
              <a:rPr lang="en-US" altLang="zh-CN" sz="2400" dirty="0" err="1"/>
              <a:t>Sawabe</a:t>
            </a:r>
            <a:r>
              <a:rPr lang="en-US" altLang="zh-CN" sz="2400" dirty="0"/>
              <a:t>, </a:t>
            </a:r>
            <a:r>
              <a:rPr lang="en-US" altLang="zh-CN" sz="2400" dirty="0" err="1"/>
              <a:t>Mineyuki</a:t>
            </a:r>
            <a:r>
              <a:rPr lang="en-US" altLang="zh-CN" sz="2400" dirty="0"/>
              <a:t> Asano</a:t>
            </a:r>
          </a:p>
          <a:p>
            <a:endParaRPr lang="en-US" altLang="zh-CN" sz="2800" dirty="0"/>
          </a:p>
          <a:p>
            <a:endParaRPr lang="en-US" altLang="zh-CN" sz="2800" dirty="0"/>
          </a:p>
          <a:p>
            <a:r>
              <a:rPr lang="en-US" altLang="zh-CN" sz="2000" dirty="0"/>
              <a:t>November 7, 2016, KEK, Japan 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01315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lang="en-US" altLang="zh-CN" dirty="0"/>
              <a:t>EP1 Procedure</a:t>
            </a:r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909579"/>
              </p:ext>
            </p:extLst>
          </p:nvPr>
        </p:nvGraphicFramePr>
        <p:xfrm>
          <a:off x="469867" y="1397391"/>
          <a:ext cx="8204265" cy="50165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8291">
                  <a:extLst>
                    <a:ext uri="{9D8B030D-6E8A-4147-A177-3AD203B41FA5}">
                      <a16:colId xmlns:a16="http://schemas.microsoft.com/office/drawing/2014/main" val="2527808317"/>
                    </a:ext>
                  </a:extLst>
                </a:gridCol>
                <a:gridCol w="2548561">
                  <a:extLst>
                    <a:ext uri="{9D8B030D-6E8A-4147-A177-3AD203B41FA5}">
                      <a16:colId xmlns:a16="http://schemas.microsoft.com/office/drawing/2014/main" val="683489474"/>
                    </a:ext>
                  </a:extLst>
                </a:gridCol>
                <a:gridCol w="4647413">
                  <a:extLst>
                    <a:ext uri="{9D8B030D-6E8A-4147-A177-3AD203B41FA5}">
                      <a16:colId xmlns:a16="http://schemas.microsoft.com/office/drawing/2014/main" val="1907210220"/>
                    </a:ext>
                  </a:extLst>
                </a:gridCol>
              </a:tblGrid>
              <a:tr h="4482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Time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Process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Details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1531865"/>
                  </a:ext>
                </a:extLst>
              </a:tr>
              <a:tr h="448231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08:57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EP1 (bulk EP)</a:t>
                      </a:r>
                      <a:r>
                        <a:rPr lang="en-US" altLang="zh-CN" sz="1800" baseline="0" dirty="0"/>
                        <a:t> </a:t>
                      </a:r>
                      <a:r>
                        <a:rPr lang="en-US" altLang="zh-CN" sz="1800" dirty="0"/>
                        <a:t>100 um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25 V, ~ 50 mA/cm</a:t>
                      </a:r>
                      <a:r>
                        <a:rPr lang="en-US" altLang="zh-CN" sz="1800" baseline="30000" dirty="0"/>
                        <a:t>2</a:t>
                      </a:r>
                      <a:r>
                        <a:rPr lang="en-US" altLang="zh-CN" sz="1800" baseline="0" dirty="0"/>
                        <a:t>,  4 h 21 min 55 s 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1402409"/>
                  </a:ext>
                </a:extLst>
              </a:tr>
              <a:tr h="448231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13:19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Surface</a:t>
                      </a:r>
                      <a:r>
                        <a:rPr lang="en-US" altLang="zh-CN" sz="1800" baseline="0" dirty="0"/>
                        <a:t> s</a:t>
                      </a:r>
                      <a:r>
                        <a:rPr lang="en-US" altLang="zh-CN" sz="1800" dirty="0"/>
                        <a:t>tabilization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Rotate 3 rpm, 20 min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295320"/>
                  </a:ext>
                </a:extLst>
              </a:tr>
              <a:tr h="1105227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13:39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EP acid drain and water rinsing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5 min vertical, 2 min horizontal, 2 min vertical; 10 min water in (continuous), 3 min drain, about 1 h (5 times)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5303795"/>
                  </a:ext>
                </a:extLst>
              </a:tr>
              <a:tr h="773659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15:12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Cavity</a:t>
                      </a:r>
                      <a:r>
                        <a:rPr lang="en-US" altLang="zh-CN" sz="1800" baseline="0" dirty="0"/>
                        <a:t> and EP components</a:t>
                      </a:r>
                      <a:r>
                        <a:rPr lang="en-US" altLang="zh-CN" sz="1800" dirty="0"/>
                        <a:t> washing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cathode rod, flanges, </a:t>
                      </a:r>
                      <a:r>
                        <a:rPr lang="en-US" altLang="zh-CN" sz="1800" dirty="0" err="1"/>
                        <a:t>o-rings</a:t>
                      </a:r>
                      <a:r>
                        <a:rPr lang="en-US" altLang="zh-CN" sz="1800" dirty="0"/>
                        <a:t> etc.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8949152"/>
                  </a:ext>
                </a:extLst>
              </a:tr>
              <a:tr h="448231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16:29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Ultrasonic cleaning 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FM-20 2% ultrasonic 50 C, 15 min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0434526"/>
                  </a:ext>
                </a:extLst>
              </a:tr>
              <a:tr h="448231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16:44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Water washing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0518880"/>
                  </a:ext>
                </a:extLst>
              </a:tr>
              <a:tr h="44823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17:26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HPR (1 h)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cavity inside, 8 </a:t>
                      </a:r>
                      <a:r>
                        <a:rPr lang="en-US" altLang="zh-CN" sz="1800" dirty="0" err="1"/>
                        <a:t>MPa</a:t>
                      </a:r>
                      <a:r>
                        <a:rPr lang="en-US" altLang="zh-CN" sz="1800" dirty="0"/>
                        <a:t>, 10 rpm,</a:t>
                      </a:r>
                      <a:r>
                        <a:rPr lang="en-US" altLang="zh-CN" sz="1800" baseline="0" dirty="0"/>
                        <a:t> 200 mm/min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5549586"/>
                  </a:ext>
                </a:extLst>
              </a:tr>
              <a:tr h="44823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18:30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Dry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53475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0174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/>
              <a:t>EP1 Parameters 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99" y="1886600"/>
            <a:ext cx="8534601" cy="4472678"/>
          </a:xfrm>
        </p:spPr>
      </p:pic>
    </p:spTree>
    <p:extLst>
      <p:ext uri="{BB962C8B-B14F-4D97-AF65-F5344CB8AC3E}">
        <p14:creationId xmlns:p14="http://schemas.microsoft.com/office/powerpoint/2010/main" val="2537915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/>
              <a:t>EP1 Parameters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4" y="2011680"/>
            <a:ext cx="8515351" cy="4462590"/>
          </a:xfrm>
        </p:spPr>
      </p:pic>
    </p:spTree>
    <p:extLst>
      <p:ext uri="{BB962C8B-B14F-4D97-AF65-F5344CB8AC3E}">
        <p14:creationId xmlns:p14="http://schemas.microsoft.com/office/powerpoint/2010/main" val="3798124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8439" y="923462"/>
            <a:ext cx="6782330" cy="5086746"/>
          </a:xfrm>
        </p:spPr>
      </p:pic>
      <p:sp>
        <p:nvSpPr>
          <p:cNvPr id="5" name="椭圆 4"/>
          <p:cNvSpPr/>
          <p:nvPr/>
        </p:nvSpPr>
        <p:spPr>
          <a:xfrm>
            <a:off x="4588191" y="899293"/>
            <a:ext cx="656910" cy="5993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10865" r="23519" b="28147"/>
          <a:stretch/>
        </p:blipFill>
        <p:spPr>
          <a:xfrm rot="5400000">
            <a:off x="5791200" y="24870"/>
            <a:ext cx="3035300" cy="31369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829300" y="3466835"/>
            <a:ext cx="3048000" cy="1905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/>
              <a:t>Downstream beam pipe temperature high. Cathode mask problem?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Not critical for EP1, but EP2 should be careful.</a:t>
            </a:r>
            <a:endParaRPr lang="zh-CN" altLang="en-US" sz="2000" dirty="0"/>
          </a:p>
        </p:txBody>
      </p:sp>
      <p:sp>
        <p:nvSpPr>
          <p:cNvPr id="6" name="椭圆 5"/>
          <p:cNvSpPr/>
          <p:nvPr/>
        </p:nvSpPr>
        <p:spPr>
          <a:xfrm>
            <a:off x="6124890" y="1407293"/>
            <a:ext cx="1965009" cy="5993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698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/>
              <a:t>Cathode Insert</a:t>
            </a:r>
            <a:endParaRPr lang="zh-CN" altLang="en-US" dirty="0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94188" y="2369739"/>
            <a:ext cx="4352925" cy="3264693"/>
          </a:xfrm>
        </p:spPr>
      </p:pic>
      <p:pic>
        <p:nvPicPr>
          <p:cNvPr id="8" name="内容占位符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88" y="2369739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514224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65101"/>
            <a:ext cx="7886700" cy="723900"/>
          </a:xfrm>
        </p:spPr>
        <p:txBody>
          <a:bodyPr/>
          <a:lstStyle/>
          <a:p>
            <a:pPr algn="ctr"/>
            <a:r>
              <a:rPr lang="en-US" altLang="zh-CN" dirty="0"/>
              <a:t>EP1 Setup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50" y="1089024"/>
            <a:ext cx="7404100" cy="5553075"/>
          </a:xfrm>
        </p:spPr>
      </p:pic>
    </p:spTree>
    <p:extLst>
      <p:ext uri="{BB962C8B-B14F-4D97-AF65-F5344CB8AC3E}">
        <p14:creationId xmlns:p14="http://schemas.microsoft.com/office/powerpoint/2010/main" val="3538754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/>
              <a:t>Cavity Temperature Monitor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940816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/>
              <a:t>EP1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204" y="1690689"/>
            <a:ext cx="6469592" cy="4852194"/>
          </a:xfrm>
        </p:spPr>
      </p:pic>
    </p:spTree>
    <p:extLst>
      <p:ext uri="{BB962C8B-B14F-4D97-AF65-F5344CB8AC3E}">
        <p14:creationId xmlns:p14="http://schemas.microsoft.com/office/powerpoint/2010/main" val="3072095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13007"/>
          <a:stretch/>
        </p:blipFill>
        <p:spPr>
          <a:xfrm rot="5400000">
            <a:off x="1663241" y="502703"/>
            <a:ext cx="5765800" cy="5801797"/>
          </a:xfrm>
        </p:spPr>
      </p:pic>
    </p:spTree>
    <p:extLst>
      <p:ext uri="{BB962C8B-B14F-4D97-AF65-F5344CB8AC3E}">
        <p14:creationId xmlns:p14="http://schemas.microsoft.com/office/powerpoint/2010/main" val="2022049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/>
              <a:t>HPR and Dry</a:t>
            </a:r>
            <a:endParaRPr lang="zh-CN" altLang="en-US" dirty="0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288" y="2369741"/>
            <a:ext cx="4352925" cy="3264693"/>
          </a:xfrm>
        </p:spPr>
      </p:pic>
      <p:pic>
        <p:nvPicPr>
          <p:cNvPr id="8" name="内容占位符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578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3871787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/>
              <a:t>Weekly Schedule</a:t>
            </a:r>
            <a:endParaRPr lang="zh-CN" altLang="en-US" dirty="0"/>
          </a:p>
        </p:txBody>
      </p:sp>
      <p:graphicFrame>
        <p:nvGraphicFramePr>
          <p:cNvPr id="6" name="内容占位符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0797468"/>
              </p:ext>
            </p:extLst>
          </p:nvPr>
        </p:nvGraphicFramePr>
        <p:xfrm>
          <a:off x="628650" y="1952610"/>
          <a:ext cx="7886700" cy="4039165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941830">
                  <a:extLst>
                    <a:ext uri="{9D8B030D-6E8A-4147-A177-3AD203B41FA5}">
                      <a16:colId xmlns:a16="http://schemas.microsoft.com/office/drawing/2014/main" val="1956369783"/>
                    </a:ext>
                  </a:extLst>
                </a:gridCol>
                <a:gridCol w="5944870">
                  <a:extLst>
                    <a:ext uri="{9D8B030D-6E8A-4147-A177-3AD203B41FA5}">
                      <a16:colId xmlns:a16="http://schemas.microsoft.com/office/drawing/2014/main" val="1298888795"/>
                    </a:ext>
                  </a:extLst>
                </a:gridCol>
              </a:tblGrid>
              <a:tr h="47040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Date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Work</a:t>
                      </a:r>
                      <a:endParaRPr lang="zh-CN" alt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6463105"/>
                  </a:ext>
                </a:extLst>
              </a:tr>
              <a:tr h="61151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Mon (10-31)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Pre-EP</a:t>
                      </a:r>
                      <a:r>
                        <a:rPr lang="en-US" altLang="zh-CN" sz="1800" baseline="0" dirty="0"/>
                        <a:t> setup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06689"/>
                  </a:ext>
                </a:extLst>
              </a:tr>
              <a:tr h="112268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Tue (11-1)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EP</a:t>
                      </a:r>
                      <a:r>
                        <a:rPr lang="en-US" altLang="zh-CN" sz="1800" baseline="0" dirty="0"/>
                        <a:t> facility trouble (</a:t>
                      </a:r>
                      <a:r>
                        <a:rPr lang="en-US" altLang="zh-CN" sz="1800" dirty="0"/>
                        <a:t>reservoir acid </a:t>
                      </a:r>
                      <a:r>
                        <a:rPr lang="en-US" altLang="zh-CN" sz="1800" baseline="0" dirty="0"/>
                        <a:t>temperature monitor communication problem; fixed by changing the </a:t>
                      </a:r>
                      <a:r>
                        <a:rPr lang="en-US" altLang="zh-CN" sz="1800" dirty="0"/>
                        <a:t>monitor-box with the one in the 2nd EP system</a:t>
                      </a:r>
                      <a:r>
                        <a:rPr lang="en-US" altLang="zh-CN" sz="1800" baseline="0" dirty="0"/>
                        <a:t>)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298540"/>
                  </a:ext>
                </a:extLst>
              </a:tr>
              <a:tr h="611518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Wed (11-2) 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/>
                        <a:t>Pre-EP 5 </a:t>
                      </a:r>
                      <a:r>
                        <a:rPr lang="el-GR" altLang="zh-CN" sz="1800" b="1" dirty="0"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altLang="zh-CN" sz="1800" b="1" dirty="0"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altLang="zh-CN" sz="1800" dirty="0"/>
                        <a:t>, EP1 setup (one day delay)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9990158"/>
                  </a:ext>
                </a:extLst>
              </a:tr>
              <a:tr h="611518"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Thu (11-3)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文化</a:t>
                      </a:r>
                      <a:r>
                        <a:rPr lang="ja-JP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の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日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4758598"/>
                  </a:ext>
                </a:extLst>
              </a:tr>
              <a:tr h="611518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Fri (11-4)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/>
                        <a:t>EP1 100 </a:t>
                      </a:r>
                      <a:r>
                        <a:rPr lang="el-GR" altLang="zh-CN" sz="1800" b="1" dirty="0"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altLang="zh-CN" sz="1800" b="1" dirty="0"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altLang="zh-CN" sz="1800" dirty="0"/>
                        <a:t>,</a:t>
                      </a:r>
                      <a:r>
                        <a:rPr lang="en-US" altLang="zh-CN" sz="1800" baseline="0" dirty="0"/>
                        <a:t> ultrasonic cleaning, HPR, dry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532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4157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sz="3600" dirty="0"/>
              <a:t>EP Facility 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009" t="10248" r="4542" b="17640"/>
          <a:stretch/>
        </p:blipFill>
        <p:spPr>
          <a:xfrm>
            <a:off x="919464" y="1772177"/>
            <a:ext cx="7305071" cy="4734499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7521890" y="3426593"/>
            <a:ext cx="770021" cy="7411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64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/>
              <a:t>Pre-EP Procedure</a:t>
            </a:r>
            <a:endParaRPr lang="zh-CN" altLang="en-US" dirty="0"/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821909"/>
              </p:ext>
            </p:extLst>
          </p:nvPr>
        </p:nvGraphicFramePr>
        <p:xfrm>
          <a:off x="628650" y="1992162"/>
          <a:ext cx="7849386" cy="41603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4677">
                  <a:extLst>
                    <a:ext uri="{9D8B030D-6E8A-4147-A177-3AD203B41FA5}">
                      <a16:colId xmlns:a16="http://schemas.microsoft.com/office/drawing/2014/main" val="2527808317"/>
                    </a:ext>
                  </a:extLst>
                </a:gridCol>
                <a:gridCol w="2648735">
                  <a:extLst>
                    <a:ext uri="{9D8B030D-6E8A-4147-A177-3AD203B41FA5}">
                      <a16:colId xmlns:a16="http://schemas.microsoft.com/office/drawing/2014/main" val="683489474"/>
                    </a:ext>
                  </a:extLst>
                </a:gridCol>
                <a:gridCol w="4235974">
                  <a:extLst>
                    <a:ext uri="{9D8B030D-6E8A-4147-A177-3AD203B41FA5}">
                      <a16:colId xmlns:a16="http://schemas.microsoft.com/office/drawing/2014/main" val="1907210220"/>
                    </a:ext>
                  </a:extLst>
                </a:gridCol>
              </a:tblGrid>
              <a:tr h="64918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Time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Process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Details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1531865"/>
                  </a:ext>
                </a:extLst>
              </a:tr>
              <a:tr h="649189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09:05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Pre-EP 5 um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5 V, cavity rotate 1 rpm, 40 min 55 s;</a:t>
                      </a:r>
                      <a:r>
                        <a:rPr lang="en-US" altLang="zh-CN" sz="1800" baseline="0" dirty="0"/>
                        <a:t> </a:t>
                      </a:r>
                      <a:r>
                        <a:rPr lang="en-US" altLang="zh-CN" sz="1800" dirty="0"/>
                        <a:t>if &gt; 40 C, power off, water</a:t>
                      </a:r>
                      <a:r>
                        <a:rPr lang="en-US" altLang="zh-CN" sz="1800" baseline="0" dirty="0"/>
                        <a:t> </a:t>
                      </a:r>
                      <a:r>
                        <a:rPr lang="en-US" altLang="zh-CN" sz="1800" dirty="0"/>
                        <a:t>shower cooling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1402409"/>
                  </a:ext>
                </a:extLst>
              </a:tr>
              <a:tr h="649189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10:01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Surface</a:t>
                      </a:r>
                      <a:r>
                        <a:rPr lang="en-US" altLang="zh-CN" sz="1800" baseline="0" dirty="0"/>
                        <a:t> s</a:t>
                      </a:r>
                      <a:r>
                        <a:rPr lang="en-US" altLang="zh-CN" sz="1800" dirty="0"/>
                        <a:t>tabilization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Rotate 3 rpm, 20 min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295320"/>
                  </a:ext>
                </a:extLst>
              </a:tr>
              <a:tr h="870592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10:21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EP acid drain and water rinsing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5 min vertical, 2 min horizontal, 2 min vertical; 10 min water in (continuous), 3 min drain, about 1 h (5 times)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5303795"/>
                  </a:ext>
                </a:extLst>
              </a:tr>
              <a:tr h="649189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11:45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Cavity</a:t>
                      </a:r>
                      <a:r>
                        <a:rPr lang="en-US" altLang="zh-CN" sz="1800" baseline="0" dirty="0"/>
                        <a:t> and EP components</a:t>
                      </a:r>
                      <a:r>
                        <a:rPr lang="en-US" altLang="zh-CN" sz="1800" dirty="0"/>
                        <a:t> washing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cathode rod, flanges, </a:t>
                      </a:r>
                      <a:r>
                        <a:rPr lang="en-US" altLang="zh-CN" sz="1800" dirty="0" err="1"/>
                        <a:t>o-rings</a:t>
                      </a:r>
                      <a:r>
                        <a:rPr lang="en-US" altLang="zh-CN" sz="1800" dirty="0"/>
                        <a:t> etc.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0518880"/>
                  </a:ext>
                </a:extLst>
              </a:tr>
              <a:tr h="64918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18:30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EP1 setup 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temperature sensor, hook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53475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2005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/>
              <a:t>Pre-EP Parameters 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75" y="1915427"/>
            <a:ext cx="8660050" cy="4518957"/>
          </a:xfrm>
        </p:spPr>
      </p:pic>
    </p:spTree>
    <p:extLst>
      <p:ext uri="{BB962C8B-B14F-4D97-AF65-F5344CB8AC3E}">
        <p14:creationId xmlns:p14="http://schemas.microsoft.com/office/powerpoint/2010/main" val="856296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/>
              <a:t>EP Support Jig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8938" y="2458641"/>
            <a:ext cx="4352925" cy="3264693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8535" y="2458640"/>
            <a:ext cx="4352926" cy="326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10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1458" y="165100"/>
            <a:ext cx="7886700" cy="1325563"/>
          </a:xfrm>
        </p:spPr>
        <p:txBody>
          <a:bodyPr/>
          <a:lstStyle/>
          <a:p>
            <a:pPr algn="ctr"/>
            <a:r>
              <a:rPr lang="en-US" altLang="zh-CN" dirty="0"/>
              <a:t>Pre-EP Setup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638" y="1612900"/>
            <a:ext cx="5967940" cy="4475955"/>
          </a:xfrm>
        </p:spPr>
      </p:pic>
    </p:spTree>
    <p:extLst>
      <p:ext uri="{BB962C8B-B14F-4D97-AF65-F5344CB8AC3E}">
        <p14:creationId xmlns:p14="http://schemas.microsoft.com/office/powerpoint/2010/main" val="606532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04923" y="194042"/>
            <a:ext cx="8067577" cy="610918"/>
          </a:xfrm>
        </p:spPr>
        <p:txBody>
          <a:bodyPr/>
          <a:lstStyle/>
          <a:p>
            <a:pPr algn="ctr"/>
            <a:r>
              <a:rPr lang="en-US" altLang="zh-CN" dirty="0"/>
              <a:t>Pre-EP</a:t>
            </a:r>
            <a:endParaRPr lang="zh-CN" altLang="en-US" dirty="0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23" y="896504"/>
            <a:ext cx="3886200" cy="2914650"/>
          </a:xfrm>
        </p:spPr>
      </p:pic>
      <p:pic>
        <p:nvPicPr>
          <p:cNvPr id="8" name="内容占位符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896504"/>
            <a:ext cx="3886200" cy="2914650"/>
          </a:xfr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2" t="8412" r="7110" b="12924"/>
          <a:stretch/>
        </p:blipFill>
        <p:spPr>
          <a:xfrm>
            <a:off x="4678029" y="3902697"/>
            <a:ext cx="3894471" cy="26733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7037" r="11995" b="12750"/>
          <a:stretch/>
        </p:blipFill>
        <p:spPr>
          <a:xfrm>
            <a:off x="480551" y="3902698"/>
            <a:ext cx="3910572" cy="267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06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/>
              <a:t>Cathode and EP Flange Cleaning</a:t>
            </a:r>
            <a:endParaRPr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9288" y="2369741"/>
            <a:ext cx="4352925" cy="3264693"/>
          </a:xfrm>
        </p:spPr>
      </p:pic>
      <p:pic>
        <p:nvPicPr>
          <p:cNvPr id="5" name="内容占位符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068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2132583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1951</TotalTime>
  <Words>359</Words>
  <Application>Microsoft Office PowerPoint</Application>
  <PresentationFormat>全屏显示(4:3)</PresentationFormat>
  <Paragraphs>79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3" baseType="lpstr">
      <vt:lpstr>等线</vt:lpstr>
      <vt:lpstr>黑体</vt:lpstr>
      <vt:lpstr>Arial</vt:lpstr>
      <vt:lpstr>Office 主题​​</vt:lpstr>
      <vt:lpstr>IHEP 9-cell Cavity Work (Oct. 31 - Nov. 4)</vt:lpstr>
      <vt:lpstr>Weekly Schedule</vt:lpstr>
      <vt:lpstr>EP Facility </vt:lpstr>
      <vt:lpstr>Pre-EP Procedure</vt:lpstr>
      <vt:lpstr>Pre-EP Parameters </vt:lpstr>
      <vt:lpstr>EP Support Jig</vt:lpstr>
      <vt:lpstr>Pre-EP Setup</vt:lpstr>
      <vt:lpstr>Pre-EP</vt:lpstr>
      <vt:lpstr>Cathode and EP Flange Cleaning</vt:lpstr>
      <vt:lpstr>EP1 Procedure</vt:lpstr>
      <vt:lpstr>EP1 Parameters </vt:lpstr>
      <vt:lpstr>EP1 Parameters</vt:lpstr>
      <vt:lpstr>PowerPoint 演示文稿</vt:lpstr>
      <vt:lpstr>Cathode Insert</vt:lpstr>
      <vt:lpstr>EP1 Setup</vt:lpstr>
      <vt:lpstr>Cavity Temperature Monitor</vt:lpstr>
      <vt:lpstr>EP1</vt:lpstr>
      <vt:lpstr>PowerPoint 演示文稿</vt:lpstr>
      <vt:lpstr>HPR and Dry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IHEP 9-cell Cavity Work (Oct. 24-28)</dc:title>
  <dc:creator>Jiyuan Zhai</dc:creator>
  <cp:lastModifiedBy>Jiyuan Zhai</cp:lastModifiedBy>
  <cp:revision>134</cp:revision>
  <dcterms:created xsi:type="dcterms:W3CDTF">2016-10-30T11:20:54Z</dcterms:created>
  <dcterms:modified xsi:type="dcterms:W3CDTF">2016-11-07T03:00:19Z</dcterms:modified>
</cp:coreProperties>
</file>