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68" r:id="rId4"/>
    <p:sldId id="257" r:id="rId5"/>
    <p:sldId id="258" r:id="rId6"/>
    <p:sldId id="259" r:id="rId7"/>
    <p:sldId id="263" r:id="rId8"/>
    <p:sldId id="267" r:id="rId9"/>
    <p:sldId id="265" r:id="rId10"/>
    <p:sldId id="270" r:id="rId11"/>
    <p:sldId id="272" r:id="rId12"/>
    <p:sldId id="275" r:id="rId13"/>
    <p:sldId id="273" r:id="rId14"/>
    <p:sldId id="274" r:id="rId15"/>
    <p:sldId id="26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78" autoAdjust="0"/>
  </p:normalViewPr>
  <p:slideViewPr>
    <p:cSldViewPr snapToGrid="0">
      <p:cViewPr varScale="1">
        <p:scale>
          <a:sx n="107" d="100"/>
          <a:sy n="107" d="100"/>
        </p:scale>
        <p:origin x="84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4FE1E-83E9-421E-AA18-8F7F8413B99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49D0-09CF-4AB8-AD09-BA2CF7EBE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6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849D0-09CF-4AB8-AD09-BA2CF7EBEE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5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849D0-09CF-4AB8-AD09-BA2CF7EBEE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4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1B7C-CD35-4F06-BCAB-929DF17E5ABC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8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B400-DD8D-47EB-9D1B-BF3BF460C2A4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31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8DF3-FF7C-4D9A-9203-2A9A2C181F00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4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3653-865D-43ED-8780-15D3696CF6FE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8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E432-C1B7-4655-99AD-BA6716B37CCD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28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259F-4120-44F3-9D03-6AD1AB337225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5E97-8433-4FB3-BD0A-DC91E4B35CC5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7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A0FE-DC46-4CC4-BBD6-483C69DCB3BA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24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70B-D2ED-4278-A8B6-1650EBFFD515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7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3158-1F5D-404F-A445-90FF732DD739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33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0816-2E0F-4D5D-A74C-BE0FB54C4DB4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3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2522-F818-4B94-8E46-B93514F706CF}" type="datetime1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6DC9-2F1F-4B24-BA50-E4E34D8A9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3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wmf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wmf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HOM coupler design </a:t>
            </a:r>
            <a:b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</a:b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Hongjuan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 Zheng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Fanbo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Meng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2016-11-08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Increase the area of the probe end-v.2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2607"/>
            <a:ext cx="4341914" cy="26964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86" y="4070904"/>
            <a:ext cx="1137164" cy="2728174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035636" y="1583688"/>
            <a:ext cx="919648" cy="53942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2400" y="4517338"/>
            <a:ext cx="418640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增加探针头部和场接触面积（初步结果）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TE111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阻尼效果改善不大？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宽带阻尼效果变差，需要重新优化其他几个几何参量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模阻尼效果不好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14" y="1035699"/>
            <a:ext cx="4649686" cy="29136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4899" y="2847975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TE11-TEM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9725" y="2847975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TM01-TEM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57925" y="6038850"/>
            <a:ext cx="523875" cy="3524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3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 coupler tube length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35902" y="1121377"/>
            <a:ext cx="3325408" cy="3101897"/>
            <a:chOff x="5005647" y="1196022"/>
            <a:chExt cx="3325408" cy="31018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647" y="1196022"/>
              <a:ext cx="3325408" cy="3101897"/>
            </a:xfrm>
            <a:prstGeom prst="rect">
              <a:avLst/>
            </a:prstGeom>
          </p:spPr>
        </p:pic>
        <p:sp>
          <p:nvSpPr>
            <p:cNvPr id="13" name="文本框 2"/>
            <p:cNvSpPr txBox="1">
              <a:spLocks noChangeArrowheads="1"/>
            </p:cNvSpPr>
            <p:nvPr/>
          </p:nvSpPr>
          <p:spPr bwMode="auto">
            <a:xfrm>
              <a:off x="6012309" y="1196022"/>
              <a:ext cx="564515" cy="2984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200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Face1</a:t>
              </a:r>
              <a:endParaRPr lang="zh-CN" sz="1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6283024" y="1534733"/>
              <a:ext cx="116594" cy="1995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316737" y="1634494"/>
              <a:ext cx="311406" cy="2030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6628143" y="1393204"/>
              <a:ext cx="1558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 coupler r=40mm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6341001" y="2213810"/>
              <a:ext cx="0" cy="16188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07657" y="2186371"/>
              <a:ext cx="0" cy="16188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6341001" y="3016257"/>
              <a:ext cx="64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6209015" y="3149257"/>
              <a:ext cx="1136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d=100mm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693929" y="1654795"/>
              <a:ext cx="4077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719385" y="2152423"/>
              <a:ext cx="4077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5897806" y="1654795"/>
              <a:ext cx="0" cy="504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5555365" y="1722129"/>
              <a:ext cx="470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35902" y="4431666"/>
            <a:ext cx="4474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h=70mm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power dissipated on face1 is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P1=0.157mW(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When Q0=2E+10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Pc=12.5W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49" y="1125889"/>
            <a:ext cx="1686602" cy="408226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6699018" y="3886047"/>
            <a:ext cx="320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6699018" y="4457950"/>
            <a:ext cx="320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699018" y="3886047"/>
            <a:ext cx="0" cy="55013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663320" y="3976446"/>
            <a:ext cx="118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1=48mm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6699018" y="3762504"/>
            <a:ext cx="320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7336610" y="3632430"/>
            <a:ext cx="320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6676961" y="2570056"/>
            <a:ext cx="320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6699018" y="2570056"/>
            <a:ext cx="0" cy="11924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562600" y="2944813"/>
            <a:ext cx="12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l2=100mm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6848022" y="3762504"/>
            <a:ext cx="0" cy="1235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674686" y="3632430"/>
            <a:ext cx="118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2r=10mm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7336610" y="4083410"/>
            <a:ext cx="320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7496980" y="3632430"/>
            <a:ext cx="0" cy="432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7553588" y="3663764"/>
            <a:ext cx="118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a=36mm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31795" y="5451350"/>
            <a:ext cx="271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h’=48-10+36/2=57 mm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6959750" y="4328537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7386373" y="3632430"/>
            <a:ext cx="0" cy="720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25441" y="3848430"/>
            <a:ext cx="36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h’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9" y="1196022"/>
            <a:ext cx="3496830" cy="3043662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 coupler tube length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401880" y="1075958"/>
            <a:ext cx="564515" cy="2984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Face1</a:t>
            </a:r>
            <a:endParaRPr 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3128119" y="2482214"/>
            <a:ext cx="564515" cy="2984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Face2</a:t>
            </a:r>
            <a:endParaRPr 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1256" y="4096530"/>
            <a:ext cx="4011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model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1.3 GHz IHEP02 cavity end group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Face1_integral_e=15.1,</a:t>
            </a:r>
          </a:p>
          <a:p>
            <a:pPr>
              <a:lnSpc>
                <a:spcPct val="150000"/>
              </a:lnSpc>
            </a:pPr>
            <a:r>
              <a:rPr lang="pt-BR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  Face2_integral_e=3.1e+5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47" y="1196022"/>
            <a:ext cx="3325408" cy="3101897"/>
          </a:xfrm>
          <a:prstGeom prst="rect">
            <a:avLst/>
          </a:prstGeom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6012309" y="1196022"/>
            <a:ext cx="564515" cy="2984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Face1</a:t>
            </a:r>
            <a:endParaRPr 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7766540" y="2561431"/>
            <a:ext cx="564515" cy="2984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Face2</a:t>
            </a:r>
            <a:endParaRPr 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567543" y="1414668"/>
            <a:ext cx="116594" cy="1995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625840" y="1514432"/>
            <a:ext cx="42689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64404" y="1254343"/>
            <a:ext cx="155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 coupler r=30mm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07514" y="1546730"/>
            <a:ext cx="407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32970" y="2165661"/>
            <a:ext cx="407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011391" y="1546730"/>
            <a:ext cx="0" cy="61893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38539" y="2201322"/>
            <a:ext cx="172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eight=46mm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567543" y="2057434"/>
            <a:ext cx="0" cy="1618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36837" y="2062893"/>
            <a:ext cx="0" cy="1618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1567543" y="2859881"/>
            <a:ext cx="76929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517381" y="2995785"/>
            <a:ext cx="1070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=65mm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6283024" y="1534733"/>
            <a:ext cx="116594" cy="1995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6316737" y="1634494"/>
            <a:ext cx="311406" cy="2030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628143" y="1393204"/>
            <a:ext cx="155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coupler r=40mm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341001" y="2213810"/>
            <a:ext cx="0" cy="1618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007657" y="2186371"/>
            <a:ext cx="0" cy="1618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6341001" y="3016257"/>
            <a:ext cx="6480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209015" y="3149257"/>
            <a:ext cx="113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d=100mm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693929" y="1654795"/>
            <a:ext cx="407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719385" y="2152423"/>
            <a:ext cx="407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5897806" y="1654795"/>
            <a:ext cx="0" cy="504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5555365" y="1722129"/>
            <a:ext cx="470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846817" y="4141792"/>
            <a:ext cx="386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model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650 MHz cavity end group</a:t>
            </a:r>
          </a:p>
        </p:txBody>
      </p:sp>
      <p:graphicFrame>
        <p:nvGraphicFramePr>
          <p:cNvPr id="50" name="表格 49"/>
          <p:cNvGraphicFramePr>
            <a:graphicFrameLocks noGrp="1"/>
          </p:cNvGraphicFramePr>
          <p:nvPr>
            <p:extLst/>
          </p:nvPr>
        </p:nvGraphicFramePr>
        <p:xfrm>
          <a:off x="4907704" y="4999255"/>
          <a:ext cx="3514593" cy="1797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531"/>
                <a:gridCol w="1171531"/>
                <a:gridCol w="1171531"/>
              </a:tblGrid>
              <a:tr h="359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F1_int._e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F2_int._e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4.7e+5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4.7e+5</a:t>
                      </a:r>
                    </a:p>
                  </a:txBody>
                  <a:tcPr/>
                </a:tc>
              </a:tr>
              <a:tr h="359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4.7e+5</a:t>
                      </a:r>
                    </a:p>
                  </a:txBody>
                  <a:tcPr/>
                </a:tc>
              </a:tr>
              <a:tr h="3595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4.7e+5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Qe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 with different depth of penetration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22922"/>
              </p:ext>
            </p:extLst>
          </p:nvPr>
        </p:nvGraphicFramePr>
        <p:xfrm>
          <a:off x="-204973" y="988074"/>
          <a:ext cx="5037715" cy="385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4973" y="988074"/>
                        <a:ext cx="5037715" cy="385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54" y="1154598"/>
            <a:ext cx="1090872" cy="12361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6" y="1153469"/>
            <a:ext cx="1096266" cy="12373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93" y="1153468"/>
            <a:ext cx="1132658" cy="12734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50" y="1153468"/>
            <a:ext cx="1106835" cy="12373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55" y="2508545"/>
            <a:ext cx="1120848" cy="1293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53" y="2508544"/>
            <a:ext cx="1077028" cy="12724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68" y="2508544"/>
            <a:ext cx="1132658" cy="1276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30" y="2508544"/>
            <a:ext cx="1120624" cy="12724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98474" y="2251493"/>
            <a:ext cx="119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24432" y="2251493"/>
            <a:ext cx="133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78178" y="2251493"/>
            <a:ext cx="113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78980" y="2251493"/>
            <a:ext cx="113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39856" y="11534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63806" y="11534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17133" y="11534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13399" y="11534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39856" y="24964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63806" y="24964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17133" y="24964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13399" y="24964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77386" y="3575468"/>
            <a:ext cx="1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33957" y="3575468"/>
            <a:ext cx="133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78178" y="3575468"/>
            <a:ext cx="113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78980" y="3575468"/>
            <a:ext cx="113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75" y="3940100"/>
            <a:ext cx="1114527" cy="12386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1" y="3934352"/>
            <a:ext cx="1120229" cy="12859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20" y="3941489"/>
            <a:ext cx="1137296" cy="125922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49" y="3925781"/>
            <a:ext cx="1114908" cy="1267242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849381" y="38299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73331" y="38299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126658" y="38299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22924" y="3829993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54" y="5278184"/>
            <a:ext cx="1070989" cy="119992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43" y="5288251"/>
            <a:ext cx="1124841" cy="12619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06" y="5283628"/>
            <a:ext cx="1119393" cy="125878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9" y="5286430"/>
            <a:ext cx="1131555" cy="127876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4839856" y="52301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963806" y="52301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117133" y="52301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213399" y="5230168"/>
            <a:ext cx="7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15mm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666373" y="4958701"/>
            <a:ext cx="1185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83591" y="4958701"/>
            <a:ext cx="1185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929174" y="4958701"/>
            <a:ext cx="1269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018216" y="4958701"/>
            <a:ext cx="1269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666373" y="6435076"/>
            <a:ext cx="1185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83591" y="6435076"/>
            <a:ext cx="1185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929174" y="6435076"/>
            <a:ext cx="1269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18216" y="6435076"/>
            <a:ext cx="1269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TM110-PI/2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03905" y="4968557"/>
            <a:ext cx="4214056" cy="13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polarization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for the dipole is different.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longer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depth of penetration,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better.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38375" y="3438525"/>
            <a:ext cx="79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346583" y="2806222"/>
            <a:ext cx="93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673836" cy="735886"/>
          </a:xfrm>
        </p:spPr>
        <p:txBody>
          <a:bodyPr>
            <a:normAutofit fontScale="90000"/>
          </a:bodyPr>
          <a:lstStyle/>
          <a:p>
            <a:r>
              <a:rPr lang="en-US" altLang="zh-CN" sz="3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Qe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 with different angles </a:t>
            </a:r>
            <a:r>
              <a:rPr lang="en-US" altLang="zh-CN" sz="3400" dirty="0">
                <a:latin typeface="Arial" panose="020B0604020202020204" pitchFamily="34" charset="0"/>
                <a:ea typeface="黑体" panose="02010609060101010101" pitchFamily="49" charset="-122"/>
              </a:rPr>
              <a:t>between HOM 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couplers 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12163"/>
              </p:ext>
            </p:extLst>
          </p:nvPr>
        </p:nvGraphicFramePr>
        <p:xfrm>
          <a:off x="-104774" y="857475"/>
          <a:ext cx="4528762" cy="346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4774" y="857475"/>
                        <a:ext cx="4528762" cy="3465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73" y="1139911"/>
            <a:ext cx="1182289" cy="12530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60" b="1079"/>
          <a:stretch/>
        </p:blipFill>
        <p:spPr>
          <a:xfrm>
            <a:off x="5670169" y="1139912"/>
            <a:ext cx="1081613" cy="117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56" y="1124791"/>
            <a:ext cx="1135244" cy="11940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r="26797"/>
          <a:stretch/>
        </p:blipFill>
        <p:spPr>
          <a:xfrm>
            <a:off x="8043376" y="1124791"/>
            <a:ext cx="1073743" cy="13203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r="28209"/>
          <a:stretch/>
        </p:blipFill>
        <p:spPr>
          <a:xfrm>
            <a:off x="4464341" y="2656252"/>
            <a:ext cx="1059003" cy="12191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r="27597"/>
          <a:stretch/>
        </p:blipFill>
        <p:spPr>
          <a:xfrm>
            <a:off x="5589731" y="2656253"/>
            <a:ext cx="1068561" cy="12191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r="28761"/>
          <a:stretch/>
        </p:blipFill>
        <p:spPr>
          <a:xfrm>
            <a:off x="6751781" y="2660030"/>
            <a:ext cx="1099127" cy="12497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r="29574"/>
          <a:stretch/>
        </p:blipFill>
        <p:spPr>
          <a:xfrm>
            <a:off x="7944397" y="2656252"/>
            <a:ext cx="1065341" cy="12522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r="27323"/>
          <a:stretch/>
        </p:blipFill>
        <p:spPr>
          <a:xfrm>
            <a:off x="4432475" y="4031857"/>
            <a:ext cx="1090869" cy="13022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7101"/>
          <a:stretch/>
        </p:blipFill>
        <p:spPr>
          <a:xfrm>
            <a:off x="5642392" y="4025181"/>
            <a:ext cx="1109389" cy="1308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-791" r="27115" b="791"/>
          <a:stretch/>
        </p:blipFill>
        <p:spPr>
          <a:xfrm>
            <a:off x="6862616" y="4031856"/>
            <a:ext cx="1081659" cy="12778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5" r="27283"/>
          <a:stretch/>
        </p:blipFill>
        <p:spPr>
          <a:xfrm>
            <a:off x="8016831" y="4023778"/>
            <a:ext cx="1100288" cy="12859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0" r="28061"/>
          <a:stretch/>
        </p:blipFill>
        <p:spPr>
          <a:xfrm>
            <a:off x="4367835" y="5358157"/>
            <a:ext cx="1163782" cy="13579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r="27321"/>
          <a:stretch/>
        </p:blipFill>
        <p:spPr>
          <a:xfrm>
            <a:off x="5566347" y="5334102"/>
            <a:ext cx="1136074" cy="1333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718" r="27052" b="-718"/>
          <a:stretch/>
        </p:blipFill>
        <p:spPr>
          <a:xfrm>
            <a:off x="6815336" y="5334102"/>
            <a:ext cx="1117600" cy="12858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r="27877"/>
          <a:stretch/>
        </p:blipFill>
        <p:spPr>
          <a:xfrm>
            <a:off x="8059834" y="5309738"/>
            <a:ext cx="1016000" cy="1208171"/>
          </a:xfrm>
          <a:prstGeom prst="rect">
            <a:avLst/>
          </a:prstGeom>
        </p:spPr>
      </p:pic>
      <p:sp>
        <p:nvSpPr>
          <p:cNvPr id="35" name="弧形 34"/>
          <p:cNvSpPr/>
          <p:nvPr/>
        </p:nvSpPr>
        <p:spPr>
          <a:xfrm rot="16200000" flipH="1">
            <a:off x="4638910" y="1279986"/>
            <a:ext cx="621633" cy="52864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170029" y="1229983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弧形 36"/>
          <p:cNvSpPr/>
          <p:nvPr/>
        </p:nvSpPr>
        <p:spPr>
          <a:xfrm rot="16200000" flipH="1">
            <a:off x="4705653" y="2891402"/>
            <a:ext cx="602412" cy="471510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170029" y="2681011"/>
            <a:ext cx="85917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弧形 38"/>
          <p:cNvSpPr/>
          <p:nvPr/>
        </p:nvSpPr>
        <p:spPr>
          <a:xfrm rot="16200000" flipH="1">
            <a:off x="4800919" y="4409973"/>
            <a:ext cx="385846" cy="37890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205119" y="4261100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弧形 40"/>
          <p:cNvSpPr/>
          <p:nvPr/>
        </p:nvSpPr>
        <p:spPr>
          <a:xfrm rot="16200000" flipH="1">
            <a:off x="4800919" y="5811402"/>
            <a:ext cx="385846" cy="37890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318475" y="5679596"/>
            <a:ext cx="84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01161" y="2318168"/>
            <a:ext cx="14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633932" y="2318168"/>
            <a:ext cx="133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982928" y="2318168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83730" y="2318168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301161" y="3680243"/>
            <a:ext cx="14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633932" y="3680243"/>
            <a:ext cx="133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982928" y="3680243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083730" y="3680243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301161" y="5042318"/>
            <a:ext cx="14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633932" y="5042318"/>
            <a:ext cx="133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982928" y="5042318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083730" y="5042318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301161" y="6480593"/>
            <a:ext cx="14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633932" y="6480593"/>
            <a:ext cx="133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-PI/2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982928" y="6480593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083730" y="6480593"/>
            <a:ext cx="113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r="26871"/>
          <a:stretch/>
        </p:blipFill>
        <p:spPr>
          <a:xfrm>
            <a:off x="58504" y="4229004"/>
            <a:ext cx="954111" cy="118264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 r="28850"/>
          <a:stretch/>
        </p:blipFill>
        <p:spPr>
          <a:xfrm>
            <a:off x="1038457" y="4226593"/>
            <a:ext cx="990741" cy="1195876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r="27373"/>
          <a:stretch/>
        </p:blipFill>
        <p:spPr>
          <a:xfrm>
            <a:off x="2072202" y="4231656"/>
            <a:ext cx="1034058" cy="1216942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7686"/>
          <a:stretch/>
        </p:blipFill>
        <p:spPr>
          <a:xfrm>
            <a:off x="3178816" y="4225469"/>
            <a:ext cx="1038225" cy="122312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9" r="27861"/>
          <a:stretch/>
        </p:blipFill>
        <p:spPr>
          <a:xfrm>
            <a:off x="58504" y="5537603"/>
            <a:ext cx="971511" cy="121628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4" r="30048"/>
          <a:stretch/>
        </p:blipFill>
        <p:spPr>
          <a:xfrm>
            <a:off x="1067919" y="5537603"/>
            <a:ext cx="988968" cy="119434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r="27715"/>
          <a:stretch/>
        </p:blipFill>
        <p:spPr>
          <a:xfrm>
            <a:off x="2099890" y="5538988"/>
            <a:ext cx="1004045" cy="121489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r="27772"/>
          <a:stretch/>
        </p:blipFill>
        <p:spPr>
          <a:xfrm>
            <a:off x="3155030" y="5547679"/>
            <a:ext cx="1057275" cy="1206204"/>
          </a:xfrm>
          <a:prstGeom prst="rect">
            <a:avLst/>
          </a:prstGeom>
        </p:spPr>
      </p:pic>
      <p:sp>
        <p:nvSpPr>
          <p:cNvPr id="79" name="弧形 78"/>
          <p:cNvSpPr/>
          <p:nvPr/>
        </p:nvSpPr>
        <p:spPr>
          <a:xfrm rot="16200000" flipH="1">
            <a:off x="200405" y="4355065"/>
            <a:ext cx="621633" cy="52864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弧形 79"/>
          <p:cNvSpPr/>
          <p:nvPr/>
        </p:nvSpPr>
        <p:spPr>
          <a:xfrm rot="16200000" flipH="1">
            <a:off x="218650" y="5676847"/>
            <a:ext cx="621633" cy="52864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弧形 80"/>
          <p:cNvSpPr/>
          <p:nvPr/>
        </p:nvSpPr>
        <p:spPr>
          <a:xfrm rot="16200000" flipH="1">
            <a:off x="1232621" y="4443887"/>
            <a:ext cx="602412" cy="471510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弧形 81"/>
          <p:cNvSpPr/>
          <p:nvPr/>
        </p:nvSpPr>
        <p:spPr>
          <a:xfrm rot="16200000" flipH="1">
            <a:off x="1280246" y="5767862"/>
            <a:ext cx="602412" cy="471510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弧形 82"/>
          <p:cNvSpPr/>
          <p:nvPr/>
        </p:nvSpPr>
        <p:spPr>
          <a:xfrm rot="16200000" flipH="1">
            <a:off x="2410144" y="4562373"/>
            <a:ext cx="385846" cy="37890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弧形 83"/>
          <p:cNvSpPr/>
          <p:nvPr/>
        </p:nvSpPr>
        <p:spPr>
          <a:xfrm rot="16200000" flipH="1">
            <a:off x="2438719" y="5886348"/>
            <a:ext cx="385846" cy="37890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16200000" flipH="1">
            <a:off x="3515044" y="5916177"/>
            <a:ext cx="385846" cy="37890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6200000" flipH="1">
            <a:off x="3534094" y="4573152"/>
            <a:ext cx="385846" cy="378901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-29408" y="4359395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016714" y="4359395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957742" y="4359395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076984" y="4359395"/>
            <a:ext cx="84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-29408" y="5616695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016714" y="5616695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957742" y="5616695"/>
            <a:ext cx="96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076984" y="5616695"/>
            <a:ext cx="84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90deg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61432" y="5213536"/>
            <a:ext cx="15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TM110-PI-1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480482" y="6404161"/>
            <a:ext cx="15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TM110-PI-2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84748" y="2952439"/>
            <a:ext cx="79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TE111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032437" y="2593023"/>
            <a:ext cx="93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TM110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zh-CN" altLang="en-US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存在的问题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&amp;</a:t>
            </a:r>
            <a:r>
              <a:rPr lang="zh-CN" altLang="en-US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下一步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878" y="1467092"/>
            <a:ext cx="8490857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存在问题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TE111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的阻尼如何解决？（离基模太近，保证基模的阻尼足够则不能保证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TE111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的阻尼）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继续探索增加内导体端部与场的接触面积的可能性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窄带耦合器设计（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loop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型），与宽带耦合器结果对比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9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Reduced model &amp; 3D model with cavity-v.1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29" y="1278903"/>
            <a:ext cx="1457457" cy="29292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1278903"/>
            <a:ext cx="6885991" cy="2549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1362879"/>
            <a:ext cx="6885991" cy="254971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" y="4365050"/>
            <a:ext cx="4253521" cy="20303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4357327"/>
            <a:ext cx="4176888" cy="20380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66395" y="6341632"/>
            <a:ext cx="1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f</a:t>
            </a:r>
            <a:r>
              <a:rPr lang="en-US" altLang="zh-CN" dirty="0" smtClean="0"/>
              <a:t>=1349.71 MHz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971801" y="2552700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TM01-TEM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Autofit/>
          </a:bodyPr>
          <a:lstStyle/>
          <a:p>
            <a:r>
              <a:rPr lang="en-US" altLang="zh-CN" sz="3400" i="1" dirty="0" err="1">
                <a:latin typeface="Arial" panose="020B0604020202020204" pitchFamily="34" charset="0"/>
                <a:ea typeface="黑体" panose="02010609060101010101" pitchFamily="49" charset="-122"/>
              </a:rPr>
              <a:t>Q</a:t>
            </a:r>
            <a:r>
              <a:rPr lang="en-US" altLang="zh-CN" sz="3400" dirty="0" err="1">
                <a:latin typeface="Arial" panose="020B0604020202020204" pitchFamily="34" charset="0"/>
                <a:ea typeface="黑体" panose="02010609060101010101" pitchFamily="49" charset="-122"/>
              </a:rPr>
              <a:t>e</a:t>
            </a:r>
            <a:r>
              <a:rPr lang="en-US" altLang="zh-CN" sz="3400" dirty="0">
                <a:latin typeface="Arial" panose="020B0604020202020204" pitchFamily="34" charset="0"/>
                <a:ea typeface="黑体" panose="02010609060101010101" pitchFamily="49" charset="-122"/>
              </a:rPr>
              <a:t> with HOM couplers &amp; </a:t>
            </a:r>
            <a:r>
              <a:rPr lang="en-US" altLang="zh-CN" sz="3400" i="1" dirty="0" err="1">
                <a:latin typeface="Arial" panose="020B0604020202020204" pitchFamily="34" charset="0"/>
                <a:ea typeface="黑体" panose="02010609060101010101" pitchFamily="49" charset="-122"/>
              </a:rPr>
              <a:t>Q</a:t>
            </a:r>
            <a:r>
              <a:rPr lang="en-US" altLang="zh-CN" sz="3400" dirty="0" err="1">
                <a:latin typeface="Arial" panose="020B0604020202020204" pitchFamily="34" charset="0"/>
                <a:ea typeface="黑体" panose="02010609060101010101" pitchFamily="49" charset="-122"/>
              </a:rPr>
              <a:t>e</a:t>
            </a:r>
            <a:r>
              <a:rPr lang="en-US" altLang="zh-CN" sz="340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threshold-v.1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6454" y="4537700"/>
            <a:ext cx="4532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parameters (wangdou20160918)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(CST) is the result with HOM couplers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3 </a:t>
            </a:r>
            <a:r>
              <a:rPr lang="en-US" altLang="zh-CN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are stand for the threshold for different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Z design, the </a:t>
            </a:r>
            <a:r>
              <a:rPr lang="en-US" altLang="zh-CN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TM011 mode can not meet the requirement.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00149"/>
              </p:ext>
            </p:extLst>
          </p:nvPr>
        </p:nvGraphicFramePr>
        <p:xfrm>
          <a:off x="93307" y="927454"/>
          <a:ext cx="4655976" cy="356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Graph" r:id="rId3" imgW="2938917" imgH="2253255" progId="Origin50.Graph">
                  <p:embed/>
                </p:oleObj>
              </mc:Choice>
              <mc:Fallback>
                <p:oleObj name="Graph" r:id="rId3" imgW="2938917" imgH="225325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7" y="927454"/>
                        <a:ext cx="4655976" cy="3569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2369548" y="1171761"/>
            <a:ext cx="211672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 mode results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02857"/>
              </p:ext>
            </p:extLst>
          </p:nvPr>
        </p:nvGraphicFramePr>
        <p:xfrm>
          <a:off x="4388887" y="927454"/>
          <a:ext cx="4654070" cy="356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Graph" r:id="rId5" imgW="2938917" imgH="2253255" progId="Origin50.Graph">
                  <p:embed/>
                </p:oleObj>
              </mc:Choice>
              <mc:Fallback>
                <p:oleObj name="Graph" r:id="rId5" imgW="2938917" imgH="225325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887" y="927454"/>
                        <a:ext cx="4654070" cy="3569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659216" y="4602025"/>
            <a:ext cx="438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 design, the </a:t>
            </a:r>
            <a:r>
              <a:rPr lang="en-US" altLang="zh-CN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TE111 mode can not meet the requirement. This mainly caused by the small frequency difference between this mode and the fundamental mode. 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work need to be done.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52428" y="1140983"/>
            <a:ext cx="186612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mode results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4000" y="1990725"/>
            <a:ext cx="476250" cy="1809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Transmission line equivalent circuit </a:t>
            </a:r>
            <a:r>
              <a:rPr lang="en-US" altLang="zh-CN" sz="3200" dirty="0" smtClean="0">
                <a:latin typeface="Arial" panose="020B0604020202020204" pitchFamily="34" charset="0"/>
              </a:rPr>
              <a:t>results-v.2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53581" y="1069059"/>
            <a:ext cx="4059684" cy="2776469"/>
            <a:chOff x="4932040" y="1237165"/>
            <a:chExt cx="4059684" cy="277646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237165"/>
              <a:ext cx="4059684" cy="2776469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8028384" y="2996952"/>
              <a:ext cx="0" cy="360040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8028384" y="2328691"/>
              <a:ext cx="0" cy="668261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8028384" y="2146961"/>
              <a:ext cx="0" cy="181730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8028384" y="1960515"/>
              <a:ext cx="0" cy="181730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8"/>
            <p:cNvSpPr txBox="1"/>
            <p:nvPr/>
          </p:nvSpPr>
          <p:spPr>
            <a:xfrm>
              <a:off x="7668344" y="3020421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l1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7766664" y="2493544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l2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7748736" y="206854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l3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8028384" y="1882103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l4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7" name="图片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0" y="1009978"/>
            <a:ext cx="4519930" cy="316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5"/>
          <p:cNvSpPr txBox="1"/>
          <p:nvPr/>
        </p:nvSpPr>
        <p:spPr>
          <a:xfrm>
            <a:off x="231306" y="4595716"/>
            <a:ext cx="849694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Values for the transmission line equivalent circuit</a:t>
            </a:r>
            <a:r>
              <a:rPr lang="zh-CN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l1=4.83cm, l2=10.027cm, l3=2.0cm, l4=1.0cm,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Ln=13.52nH,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=4.43pF, M23=8.29nH, C3=1.57pF, </a:t>
            </a:r>
            <a:r>
              <a:rPr lang="en-US" altLang="zh-CN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=96.6</a:t>
            </a:r>
            <a:r>
              <a:rPr lang="el-GR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Z=50 </a:t>
            </a:r>
            <a:r>
              <a:rPr lang="el-GR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altLang="zh-CN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31306" y="5891860"/>
            <a:ext cx="82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Outer diameter of the coupling tube is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mm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Inner diameter of the coupling tube is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mm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3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panose="020B0604020202020204" pitchFamily="34" charset="0"/>
                <a:ea typeface="黑体" panose="02010609060101010101" pitchFamily="49" charset="-122"/>
              </a:rPr>
              <a:t>Mutual inductance &amp; notch filter 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inductance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内容占位符 12"/>
          <p:cNvSpPr>
            <a:spLocks noGrp="1"/>
          </p:cNvSpPr>
          <p:nvPr>
            <p:ph sz="half" idx="1"/>
          </p:nvPr>
        </p:nvSpPr>
        <p:spPr>
          <a:xfrm>
            <a:off x="83966" y="1110133"/>
            <a:ext cx="5482952" cy="485740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>
                <a:solidFill>
                  <a:srgbClr val="1E03BD"/>
                </a:solidFill>
                <a:latin typeface="Arial" panose="020B0604020202020204" pitchFamily="34" charset="0"/>
              </a:rPr>
              <a:t>d</a:t>
            </a:r>
            <a:r>
              <a:rPr lang="en-US" altLang="zh-CN" sz="2200" dirty="0" smtClean="0">
                <a:solidFill>
                  <a:srgbClr val="1E03BD"/>
                </a:solidFill>
                <a:latin typeface="Arial" panose="020B0604020202020204" pitchFamily="34" charset="0"/>
              </a:rPr>
              <a:t>ecide the geometry and size</a:t>
            </a:r>
          </a:p>
          <a:p>
            <a:pPr marL="36000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</a:rPr>
              <a:t>Using transmission line models to determine the mutual inductance and notch filter inductance.</a:t>
            </a:r>
          </a:p>
          <a:p>
            <a:pPr marL="0" indent="0"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214608" y="5100214"/>
            <a:ext cx="532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requirement: M23=6.79 </a:t>
            </a:r>
            <a:r>
              <a:rPr lang="en-US" altLang="zh-CN" dirty="0" err="1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n-US" altLang="zh-CN" dirty="0" smtClean="0">
              <a:solidFill>
                <a:srgbClr val="1E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a=30 mm, b=12 mm               M23=6.78 </a:t>
            </a:r>
            <a:r>
              <a:rPr lang="en-US" altLang="zh-CN" dirty="0" err="1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l-GR" altLang="zh-CN" dirty="0">
              <a:solidFill>
                <a:srgbClr val="1E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228639" y="3237567"/>
            <a:ext cx="532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requirement: M12=8.29 </a:t>
            </a:r>
            <a:r>
              <a:rPr lang="en-US" altLang="zh-CN" dirty="0" err="1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n-US" altLang="zh-CN" dirty="0" smtClean="0">
              <a:solidFill>
                <a:srgbClr val="1E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r=4.7 mm             M12=11.925 </a:t>
            </a:r>
            <a:r>
              <a:rPr lang="en-US" altLang="zh-CN" dirty="0" err="1" smtClean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l-GR" altLang="zh-CN" dirty="0">
              <a:solidFill>
                <a:srgbClr val="1E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806919" y="5529934"/>
            <a:ext cx="603105" cy="12115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679715" y="3650415"/>
            <a:ext cx="603105" cy="12115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965394" y="965369"/>
            <a:ext cx="2692969" cy="3806245"/>
            <a:chOff x="6488224" y="1072456"/>
            <a:chExt cx="2692969" cy="380624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224" y="1072456"/>
              <a:ext cx="2304256" cy="3806245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7596336" y="2008560"/>
              <a:ext cx="6480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596336" y="3376712"/>
              <a:ext cx="6480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8237706" y="1978943"/>
              <a:ext cx="936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1E03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sz="1200" dirty="0" smtClean="0">
                  <a:solidFill>
                    <a:srgbClr val="1E03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utual </a:t>
              </a:r>
              <a:r>
                <a:rPr lang="en-US" altLang="zh-CN" sz="1200" dirty="0">
                  <a:solidFill>
                    <a:srgbClr val="1E03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inductance</a:t>
              </a:r>
              <a:endParaRPr lang="zh-CN" altLang="en-US" sz="1200" dirty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8244408" y="3367133"/>
              <a:ext cx="936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1E03BD"/>
                  </a:solidFill>
                  <a:latin typeface="Arial" panose="020B0604020202020204" pitchFamily="34" charset="0"/>
                </a:rPr>
                <a:t>notch filter</a:t>
              </a:r>
              <a:r>
                <a:rPr lang="en-US" altLang="zh-CN" sz="1200" dirty="0" smtClean="0">
                  <a:solidFill>
                    <a:srgbClr val="1E03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200" dirty="0">
                  <a:solidFill>
                    <a:srgbClr val="1E03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inductance</a:t>
              </a:r>
              <a:endParaRPr lang="zh-CN" altLang="en-US" sz="1200" dirty="0">
                <a:solidFill>
                  <a:srgbClr val="1E03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17" y="2202335"/>
            <a:ext cx="1178640" cy="119686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28084" y="4040386"/>
            <a:ext cx="3519689" cy="929602"/>
            <a:chOff x="570676" y="4040386"/>
            <a:chExt cx="3519689" cy="92960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76" y="4040386"/>
              <a:ext cx="3519689" cy="929602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 flipH="1" flipV="1">
              <a:off x="2498171" y="4104822"/>
              <a:ext cx="5754" cy="28156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2148689" y="4104822"/>
              <a:ext cx="5754" cy="28156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1920890" y="4346792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2519328" y="4349247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6"/>
            <p:cNvSpPr txBox="1"/>
            <p:nvPr/>
          </p:nvSpPr>
          <p:spPr>
            <a:xfrm>
              <a:off x="2772431" y="4162126"/>
              <a:ext cx="37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47146" y="3923839"/>
            <a:ext cx="1178640" cy="1181558"/>
            <a:chOff x="4425977" y="4463605"/>
            <a:chExt cx="1178640" cy="11815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977" y="4463605"/>
              <a:ext cx="1178640" cy="1181558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 flipH="1" flipV="1">
              <a:off x="5105955" y="4629326"/>
              <a:ext cx="5754" cy="28156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4933750" y="4629326"/>
              <a:ext cx="5754" cy="28156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4705951" y="4871296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5127112" y="4864428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6"/>
            <p:cNvSpPr txBox="1"/>
            <p:nvPr/>
          </p:nvSpPr>
          <p:spPr>
            <a:xfrm>
              <a:off x="5160494" y="4628695"/>
              <a:ext cx="37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6293" y="2241825"/>
            <a:ext cx="3414617" cy="959749"/>
            <a:chOff x="578885" y="2241825"/>
            <a:chExt cx="3414617" cy="95974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5" y="2241825"/>
              <a:ext cx="3414617" cy="959749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 flipH="1" flipV="1">
              <a:off x="2330521" y="2534678"/>
              <a:ext cx="5754" cy="28156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2288950" y="2534678"/>
              <a:ext cx="5754" cy="28156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061151" y="2776648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>
              <a:off x="2351678" y="2779103"/>
              <a:ext cx="2160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6"/>
            <p:cNvSpPr txBox="1"/>
            <p:nvPr/>
          </p:nvSpPr>
          <p:spPr>
            <a:xfrm>
              <a:off x="2623443" y="2591982"/>
              <a:ext cx="37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425786" y="5020032"/>
            <a:ext cx="393399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Difference between v.2 and v.1: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Inner conductor radius increase.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damping bandwidth change from 700-1400MHz to 780-1400MHz.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M23</a:t>
            </a:r>
            <a:r>
              <a:rPr lang="zh-CN" altLang="en-US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change from sector to cuboid.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M12 change </a:t>
            </a:r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from sector to </a:t>
            </a: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rod.</a:t>
            </a:r>
            <a:endParaRPr lang="en-US" altLang="zh-CN" sz="1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3D simulations-v.2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00" y="1114711"/>
            <a:ext cx="1049399" cy="25399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37" y="1117238"/>
            <a:ext cx="4705263" cy="2470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63" y="4388005"/>
            <a:ext cx="1536926" cy="1961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9" y="4150861"/>
            <a:ext cx="4746958" cy="232588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80963" y="3654684"/>
            <a:ext cx="19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 model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62225" y="6402380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Coaxial line model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67525" y="2905125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TM01-TEM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48500" y="5778929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TEM-TEM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5901" y="1266825"/>
            <a:ext cx="24549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3D model is built with the TML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Compare the reduced model with coaxial line model, the </a:t>
            </a:r>
            <a:r>
              <a:rPr lang="en-US" altLang="zh-CN" sz="2000" dirty="0" smtClean="0">
                <a:solidFill>
                  <a:srgbClr val="C00000"/>
                </a:solidFill>
              </a:rPr>
              <a:t>notch frequency is different</a:t>
            </a:r>
            <a:r>
              <a:rPr lang="en-US" altLang="zh-CN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There are several </a:t>
            </a:r>
            <a:r>
              <a:rPr lang="en-US" altLang="zh-CN" sz="2000" dirty="0" smtClean="0">
                <a:solidFill>
                  <a:srgbClr val="C00000"/>
                </a:solidFill>
              </a:rPr>
              <a:t>stop bands </a:t>
            </a:r>
            <a:r>
              <a:rPr lang="en-US" altLang="zh-CN" sz="2000" dirty="0" smtClean="0"/>
              <a:t>with coaxial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Reduced model </a:t>
            </a:r>
            <a:r>
              <a:rPr lang="en-US" altLang="zh-CN" sz="3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vs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 TML model-v.2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01" y="3794783"/>
            <a:ext cx="1186248" cy="28712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37"/>
            <a:ext cx="4963886" cy="26066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80945" y="2516739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TM01-TEM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2" y="3794783"/>
            <a:ext cx="5748874" cy="30632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98" y="1035699"/>
            <a:ext cx="4296302" cy="23386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15404" y="2217780"/>
            <a:ext cx="190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after tune fundamental mode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f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1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Reduced </a:t>
            </a:r>
            <a:r>
              <a:rPr lang="en-US" altLang="zh-CN" sz="3400" dirty="0">
                <a:latin typeface="Arial" panose="020B0604020202020204" pitchFamily="34" charset="0"/>
                <a:ea typeface="黑体" panose="02010609060101010101" pitchFamily="49" charset="-122"/>
              </a:rPr>
              <a:t>model--different </a:t>
            </a:r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parameters-v.2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1331654"/>
            <a:ext cx="4562669" cy="2194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6" y="1391611"/>
            <a:ext cx="4478694" cy="2146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048"/>
            <a:ext cx="4665306" cy="22398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8" y="3965537"/>
            <a:ext cx="4609322" cy="2312663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8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Broadband coupler for SPL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" y="1035699"/>
            <a:ext cx="8627974" cy="5597199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6596743" y="1959429"/>
            <a:ext cx="1464906" cy="494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68751" y="2556588"/>
            <a:ext cx="173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对高次模阻尼在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-10dB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左右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644</Words>
  <Application>Microsoft Office PowerPoint</Application>
  <PresentationFormat>全屏显示(4:3)</PresentationFormat>
  <Paragraphs>203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Graph</vt:lpstr>
      <vt:lpstr>HOM coupler design  </vt:lpstr>
      <vt:lpstr>Reduced model &amp; 3D model with cavity-v.1</vt:lpstr>
      <vt:lpstr>Qe with HOM couplers &amp; Qe threshold-v.1</vt:lpstr>
      <vt:lpstr>Transmission line equivalent circuit results-v.2</vt:lpstr>
      <vt:lpstr>Mutual inductance &amp; notch filter inductance</vt:lpstr>
      <vt:lpstr>3D simulations-v.2</vt:lpstr>
      <vt:lpstr>Reduced model vs TML model-v.2</vt:lpstr>
      <vt:lpstr>Reduced model--different parameters-v.2</vt:lpstr>
      <vt:lpstr>Broadband coupler for SPL</vt:lpstr>
      <vt:lpstr>Increase the area of the probe end-v.2</vt:lpstr>
      <vt:lpstr>HOM coupler tube length</vt:lpstr>
      <vt:lpstr>HOM coupler tube length</vt:lpstr>
      <vt:lpstr>Qe with different depth of penetration</vt:lpstr>
      <vt:lpstr>Qe with different angles between HOM couplers </vt:lpstr>
      <vt:lpstr>存在的问题&amp;下一步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 coupler design</dc:title>
  <dc:creator>zheng</dc:creator>
  <cp:lastModifiedBy>lenovo</cp:lastModifiedBy>
  <cp:revision>108</cp:revision>
  <dcterms:created xsi:type="dcterms:W3CDTF">2016-10-25T07:04:27Z</dcterms:created>
  <dcterms:modified xsi:type="dcterms:W3CDTF">2016-11-08T07:08:18Z</dcterms:modified>
</cp:coreProperties>
</file>