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588" r:id="rId1"/>
  </p:sldMasterIdLst>
  <p:notesMasterIdLst>
    <p:notesMasterId r:id="rId9"/>
  </p:notesMasterIdLst>
  <p:handoutMasterIdLst>
    <p:handoutMasterId r:id="rId10"/>
  </p:handoutMasterIdLst>
  <p:sldIdLst>
    <p:sldId id="256" r:id="rId2"/>
    <p:sldId id="354" r:id="rId3"/>
    <p:sldId id="335" r:id="rId4"/>
    <p:sldId id="353" r:id="rId5"/>
    <p:sldId id="356" r:id="rId6"/>
    <p:sldId id="357" r:id="rId7"/>
    <p:sldId id="35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6" autoAdjust="0"/>
    <p:restoredTop sz="94721" autoAdjust="0"/>
  </p:normalViewPr>
  <p:slideViewPr>
    <p:cSldViewPr snapToGrid="0" snapToObjects="1">
      <p:cViewPr>
        <p:scale>
          <a:sx n="100" d="100"/>
          <a:sy n="100" d="100"/>
        </p:scale>
        <p:origin x="-1424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11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390EF0-499D-2941-BA1D-49FA1DE397E5}" type="datetimeFigureOut">
              <a:rPr lang="en-US" smtClean="0"/>
              <a:t>16/11/16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4B1F42-0123-3D4E-A49B-DFF05871C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706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5FC469-19E7-D94B-99D3-616997BA3817}" type="datetimeFigureOut">
              <a:rPr lang="en-US" smtClean="0"/>
              <a:t>16/11/16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39D611-A730-BC45-96EA-4B7FB3B2F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099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July/01/16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ICHEP2016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July/01/16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ICHEP2016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5AB6C-F47B-5844-B824-9938C44668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July/01/16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ICHEP2016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5AB6C-F47B-5844-B824-9938C44668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July/01/16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ICHEP2016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5AB6C-F47B-5844-B824-9938C44668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July/01/16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ICHEP2016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July/01/16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ICHEP2016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5AB6C-F47B-5844-B824-9938C44668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July/01/16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ICHEP2016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5AB6C-F47B-5844-B824-9938C446684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July/01/16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ICHEP2016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5AB6C-F47B-5844-B824-9938C44668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July/01/16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ICHEP2016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5AB6C-F47B-5844-B824-9938C44668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July/01/16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ICHEP2016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July/01/16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ICHEP2016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5AB6C-F47B-5844-B824-9938C44668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988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0668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32056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July/01/16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6432056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292934"/>
                </a:solidFill>
              </a:defRPr>
            </a:lvl1pPr>
          </a:lstStyle>
          <a:p>
            <a:r>
              <a:rPr lang="en-US" smtClean="0"/>
              <a:t>ICHEP2016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6432056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rgbClr val="292934"/>
                </a:solidFill>
              </a:defRPr>
            </a:lvl1pPr>
          </a:lstStyle>
          <a:p>
            <a:fld id="{F155AB6C-F47B-5844-B824-9938C44668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89" r:id="rId1"/>
    <p:sldLayoutId id="2147484590" r:id="rId2"/>
    <p:sldLayoutId id="2147484591" r:id="rId3"/>
    <p:sldLayoutId id="2147484592" r:id="rId4"/>
    <p:sldLayoutId id="2147484593" r:id="rId5"/>
    <p:sldLayoutId id="2147484594" r:id="rId6"/>
    <p:sldLayoutId id="2147484595" r:id="rId7"/>
    <p:sldLayoutId id="2147484596" r:id="rId8"/>
    <p:sldLayoutId id="2147484597" r:id="rId9"/>
    <p:sldLayoutId id="2147484598" r:id="rId10"/>
    <p:sldLayoutId id="214748459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epc.ihep.ac.cn/preCDR/volume.html" TargetMode="External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2796" y="1530435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cap="none" dirty="0" smtClean="0">
                <a:cs typeface="Arial Narrow"/>
              </a:rPr>
              <a:t>Electroweak physics at CEPC</a:t>
            </a:r>
            <a:endParaRPr lang="en-US" sz="4000" cap="none" dirty="0">
              <a:cs typeface="Arial Narrow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7543" y="150181"/>
            <a:ext cx="7677557" cy="1500819"/>
          </a:xfrm>
          <a:prstGeom prst="rect">
            <a:avLst/>
          </a:prstGeom>
        </p:spPr>
      </p:pic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Zhijun Liang </a:t>
            </a:r>
          </a:p>
          <a:p>
            <a:r>
              <a:rPr lang="en-US" dirty="0" smtClean="0"/>
              <a:t>(IHEP)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97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prospect of CEPC electroweak physics in pre-CDR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1241580"/>
            <a:ext cx="8229600" cy="4876800"/>
          </a:xfrm>
        </p:spPr>
        <p:txBody>
          <a:bodyPr/>
          <a:lstStyle/>
          <a:p>
            <a:pPr lvl="1"/>
            <a:r>
              <a:rPr lang="en-US" dirty="0">
                <a:solidFill>
                  <a:srgbClr val="292934"/>
                </a:solidFill>
              </a:rPr>
              <a:t>Expected precision </a:t>
            </a:r>
            <a:r>
              <a:rPr lang="en-US" dirty="0" smtClean="0">
                <a:solidFill>
                  <a:srgbClr val="292934"/>
                </a:solidFill>
              </a:rPr>
              <a:t>on some key measurements in CEPC Pre</a:t>
            </a:r>
            <a:r>
              <a:rPr lang="en-US" dirty="0">
                <a:solidFill>
                  <a:srgbClr val="292934"/>
                </a:solidFill>
              </a:rPr>
              <a:t>-CDR study based on </a:t>
            </a:r>
            <a:r>
              <a:rPr lang="fr-FR" dirty="0">
                <a:solidFill>
                  <a:srgbClr val="292934"/>
                </a:solidFill>
              </a:rPr>
              <a:t>projections </a:t>
            </a:r>
            <a:r>
              <a:rPr lang="fr-FR" dirty="0" err="1">
                <a:solidFill>
                  <a:srgbClr val="292934"/>
                </a:solidFill>
              </a:rPr>
              <a:t>from</a:t>
            </a:r>
            <a:r>
              <a:rPr lang="fr-FR" dirty="0">
                <a:solidFill>
                  <a:srgbClr val="292934"/>
                </a:solidFill>
              </a:rPr>
              <a:t> </a:t>
            </a:r>
            <a:r>
              <a:rPr lang="fr-FR" dirty="0" smtClean="0">
                <a:solidFill>
                  <a:srgbClr val="292934"/>
                </a:solidFill>
              </a:rPr>
              <a:t>LEP.</a:t>
            </a:r>
            <a:endParaRPr lang="fr-FR" dirty="0" smtClean="0">
              <a:solidFill>
                <a:srgbClr val="292934"/>
              </a:solidFill>
            </a:endParaRPr>
          </a:p>
          <a:p>
            <a:pPr lvl="2"/>
            <a:r>
              <a:rPr lang="pl-PL" dirty="0">
                <a:hlinkClick r:id="rId2"/>
              </a:rPr>
              <a:t>http://cepc.ihep.ac.cn/preCDR/</a:t>
            </a:r>
            <a:r>
              <a:rPr lang="pl-PL" dirty="0" smtClean="0">
                <a:hlinkClick r:id="rId2"/>
              </a:rPr>
              <a:t>volume.html</a:t>
            </a:r>
            <a:endParaRPr lang="fr-FR" dirty="0" smtClean="0">
              <a:solidFill>
                <a:srgbClr val="0000FF"/>
              </a:solidFill>
            </a:endParaRPr>
          </a:p>
          <a:p>
            <a:pPr marL="548640" lvl="2" indent="0">
              <a:buNone/>
            </a:pPr>
            <a:endParaRPr lang="en-US" baseline="-25000" dirty="0" smtClean="0"/>
          </a:p>
          <a:p>
            <a:pPr marL="548640" lvl="2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5AB6C-F47B-5844-B824-9938C446684C}" type="slidenum">
              <a:rPr lang="en-US" smtClean="0"/>
              <a:t>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231553"/>
            <a:ext cx="6734090" cy="352968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57200" y="3733800"/>
            <a:ext cx="7162800" cy="12192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400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66701"/>
            <a:ext cx="8229600" cy="990601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Z mass measurement </a:t>
            </a:r>
            <a:endParaRPr lang="en-US" dirty="0"/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-56081" y="444500"/>
            <a:ext cx="9150350" cy="4876800"/>
          </a:xfrm>
        </p:spPr>
        <p:txBody>
          <a:bodyPr/>
          <a:lstStyle/>
          <a:p>
            <a:pPr eaLnBrk="1" hangingPunct="1"/>
            <a:r>
              <a:rPr lang="en-US" sz="1800" dirty="0">
                <a:latin typeface="Arial" charset="0"/>
              </a:rPr>
              <a:t>LEP measurement :  91.1876±0.0021 </a:t>
            </a:r>
            <a:r>
              <a:rPr lang="en-US" sz="1800" dirty="0" err="1">
                <a:latin typeface="Arial" charset="0"/>
              </a:rPr>
              <a:t>GeV</a:t>
            </a:r>
            <a:r>
              <a:rPr lang="en-US" sz="1800" dirty="0">
                <a:latin typeface="Arial" charset="0"/>
              </a:rPr>
              <a:t> </a:t>
            </a:r>
          </a:p>
          <a:p>
            <a:pPr eaLnBrk="1" hangingPunct="1"/>
            <a:r>
              <a:rPr lang="en-US" sz="1800" dirty="0" smtClean="0">
                <a:latin typeface="Arial" charset="0"/>
              </a:rPr>
              <a:t>CEPC </a:t>
            </a:r>
            <a:r>
              <a:rPr lang="en-US" sz="1800" dirty="0">
                <a:latin typeface="Arial" charset="0"/>
              </a:rPr>
              <a:t>possible goal: </a:t>
            </a:r>
            <a:r>
              <a:rPr lang="en-US" sz="1800" dirty="0" smtClean="0">
                <a:latin typeface="Arial" charset="0"/>
              </a:rPr>
              <a:t>0.5 MeV</a:t>
            </a:r>
          </a:p>
          <a:p>
            <a:pPr lvl="1"/>
            <a:r>
              <a:rPr lang="en-US" sz="1800" dirty="0">
                <a:latin typeface="Arial" charset="0"/>
              </a:rPr>
              <a:t>Z threshold scan runs is needed to achieve high precision</a:t>
            </a:r>
            <a:r>
              <a:rPr lang="en-US" sz="1800" dirty="0" smtClean="0">
                <a:latin typeface="Arial" charset="0"/>
              </a:rPr>
              <a:t>.</a:t>
            </a:r>
            <a:endParaRPr lang="en-US" sz="1800" dirty="0">
              <a:latin typeface="Arial" charset="0"/>
            </a:endParaRPr>
          </a:p>
          <a:p>
            <a:pPr lvl="1"/>
            <a:r>
              <a:rPr lang="en-US" altLang="zh-CN" sz="1800" dirty="0">
                <a:solidFill>
                  <a:srgbClr val="0000FF"/>
                </a:solidFill>
                <a:latin typeface="Arial" charset="0"/>
              </a:rPr>
              <a:t>Stat uncertainty : </a:t>
            </a:r>
            <a:r>
              <a:rPr lang="en-US" altLang="zh-CN" sz="1800" dirty="0" smtClean="0">
                <a:solidFill>
                  <a:srgbClr val="0000FF"/>
                </a:solidFill>
                <a:latin typeface="Arial" charset="0"/>
              </a:rPr>
              <a:t>0.1MeV  (assuming &gt;500fb-1 )</a:t>
            </a:r>
            <a:endParaRPr lang="en-US" altLang="zh-CN" sz="1800" dirty="0" smtClean="0">
              <a:solidFill>
                <a:srgbClr val="0000FF"/>
              </a:solidFill>
              <a:latin typeface="Arial" charset="0"/>
            </a:endParaRPr>
          </a:p>
          <a:p>
            <a:pPr lvl="2"/>
            <a:r>
              <a:rPr lang="en-US" altLang="zh-CN" sz="1600" dirty="0" smtClean="0">
                <a:solidFill>
                  <a:srgbClr val="FF0000"/>
                </a:solidFill>
                <a:latin typeface="Arial" charset="0"/>
              </a:rPr>
              <a:t>Better to have more than 10fb</a:t>
            </a:r>
            <a:r>
              <a:rPr lang="en-US" altLang="zh-CN" sz="1600" baseline="30000" dirty="0" smtClean="0">
                <a:solidFill>
                  <a:srgbClr val="FF0000"/>
                </a:solidFill>
                <a:latin typeface="Arial" charset="0"/>
              </a:rPr>
              <a:t>-1 </a:t>
            </a:r>
            <a:r>
              <a:rPr lang="en-US" altLang="zh-CN" sz="1600" dirty="0" smtClean="0">
                <a:solidFill>
                  <a:srgbClr val="FF0000"/>
                </a:solidFill>
                <a:latin typeface="Arial" charset="0"/>
              </a:rPr>
              <a:t>for off-peak runs ( 6 off-peaks runs) </a:t>
            </a:r>
            <a:endParaRPr lang="en-US" altLang="zh-CN" sz="1600" dirty="0">
              <a:solidFill>
                <a:srgbClr val="FF0000"/>
              </a:solidFill>
              <a:latin typeface="Arial" charset="0"/>
            </a:endParaRPr>
          </a:p>
          <a:p>
            <a:pPr lvl="1"/>
            <a:r>
              <a:rPr lang="en-US" altLang="zh-CN" sz="1800" dirty="0" err="1">
                <a:solidFill>
                  <a:srgbClr val="0000FF"/>
                </a:solidFill>
                <a:latin typeface="Arial" charset="0"/>
              </a:rPr>
              <a:t>Syst</a:t>
            </a:r>
            <a:r>
              <a:rPr lang="en-US" altLang="zh-CN" sz="1800" dirty="0">
                <a:solidFill>
                  <a:srgbClr val="0000FF"/>
                </a:solidFill>
                <a:latin typeface="Arial" charset="0"/>
              </a:rPr>
              <a:t> uncertainty: </a:t>
            </a:r>
            <a:r>
              <a:rPr lang="en-US" altLang="zh-CN" sz="1800" dirty="0" smtClean="0">
                <a:solidFill>
                  <a:srgbClr val="0000FF"/>
                </a:solidFill>
                <a:latin typeface="Arial" charset="0"/>
              </a:rPr>
              <a:t>~0.5 </a:t>
            </a:r>
            <a:r>
              <a:rPr lang="en-US" altLang="zh-CN" sz="1800" dirty="0">
                <a:solidFill>
                  <a:srgbClr val="0000FF"/>
                </a:solidFill>
                <a:latin typeface="Arial" charset="0"/>
              </a:rPr>
              <a:t>MeV</a:t>
            </a:r>
          </a:p>
          <a:p>
            <a:pPr lvl="2"/>
            <a:r>
              <a:rPr lang="en-US" altLang="zh-CN" sz="1600" dirty="0">
                <a:solidFill>
                  <a:srgbClr val="FF0000"/>
                </a:solidFill>
                <a:latin typeface="Arial" charset="0"/>
              </a:rPr>
              <a:t>B</a:t>
            </a:r>
            <a:r>
              <a:rPr lang="en-US" altLang="zh-CN" sz="1600" dirty="0" smtClean="0">
                <a:solidFill>
                  <a:srgbClr val="FF0000"/>
                </a:solidFill>
                <a:latin typeface="Arial" charset="0"/>
              </a:rPr>
              <a:t>eam </a:t>
            </a:r>
            <a:r>
              <a:rPr lang="en-US" altLang="zh-CN" sz="1600" dirty="0">
                <a:solidFill>
                  <a:srgbClr val="FF0000"/>
                </a:solidFill>
                <a:latin typeface="Arial" charset="0"/>
              </a:rPr>
              <a:t>energy </a:t>
            </a:r>
            <a:r>
              <a:rPr lang="en-US" altLang="zh-CN" sz="1600" dirty="0" smtClean="0">
                <a:solidFill>
                  <a:srgbClr val="FF0000"/>
                </a:solidFill>
                <a:latin typeface="Arial" charset="0"/>
              </a:rPr>
              <a:t>uncertainty need to be better than 5ppm</a:t>
            </a:r>
          </a:p>
          <a:p>
            <a:pPr lvl="2"/>
            <a:r>
              <a:rPr lang="en-US" sz="1600" dirty="0" smtClean="0"/>
              <a:t>start to Establishing </a:t>
            </a:r>
            <a:r>
              <a:rPr lang="en-US" sz="1600" dirty="0"/>
              <a:t>a </a:t>
            </a:r>
            <a:r>
              <a:rPr lang="en-US" sz="1600" dirty="0" smtClean="0"/>
              <a:t>accelerator </a:t>
            </a:r>
            <a:r>
              <a:rPr lang="en-US" sz="1600" dirty="0"/>
              <a:t>model relating the measured beam energy</a:t>
            </a:r>
            <a:endParaRPr lang="en-US" sz="1600" dirty="0" smtClean="0"/>
          </a:p>
          <a:p>
            <a:pPr lvl="2"/>
            <a:r>
              <a:rPr lang="en-US" sz="1600" dirty="0" smtClean="0"/>
              <a:t>Study of the </a:t>
            </a:r>
            <a:r>
              <a:rPr lang="en-US" sz="1600" dirty="0"/>
              <a:t>resonant depolarization </a:t>
            </a:r>
            <a:r>
              <a:rPr lang="en-US" sz="1600" dirty="0" smtClean="0"/>
              <a:t>technique to measure beam energy (LEP approach) </a:t>
            </a:r>
            <a:endParaRPr lang="en-US" altLang="zh-CN" sz="1600" dirty="0">
              <a:solidFill>
                <a:srgbClr val="FF6600"/>
              </a:solidFill>
              <a:latin typeface="Arial" charset="0"/>
            </a:endParaRPr>
          </a:p>
          <a:p>
            <a:pPr lvl="2"/>
            <a:endParaRPr lang="en-US" sz="1600" dirty="0" smtClean="0">
              <a:solidFill>
                <a:srgbClr val="0000FF"/>
              </a:solidFill>
              <a:latin typeface="Arial" charset="0"/>
            </a:endParaRPr>
          </a:p>
          <a:p>
            <a:pPr lvl="1" eaLnBrk="1" hangingPunct="1"/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 </a:t>
            </a:r>
            <a:endParaRPr lang="en-US" dirty="0">
              <a:solidFill>
                <a:srgbClr val="0000FF"/>
              </a:solidFill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962900" y="6432056"/>
            <a:ext cx="1066800" cy="329184"/>
          </a:xfrm>
        </p:spPr>
        <p:txBody>
          <a:bodyPr/>
          <a:lstStyle/>
          <a:p>
            <a:pPr>
              <a:defRPr/>
            </a:pPr>
            <a:fld id="{66366C77-1C9C-464B-854C-3592BF51516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19460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55840"/>
            <a:ext cx="3374024" cy="2905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7229" y="3247396"/>
            <a:ext cx="5426969" cy="368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333719" y="5420836"/>
            <a:ext cx="6168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LEP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92919" y="4031734"/>
            <a:ext cx="26693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CEPC off-peak runs stat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822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0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1600" y="3525997"/>
            <a:ext cx="4813300" cy="3332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5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3575460"/>
            <a:ext cx="3289300" cy="3282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00" y="-336550"/>
            <a:ext cx="82296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dirty="0" smtClean="0"/>
              <a:t>Weak</a:t>
            </a:r>
            <a:r>
              <a:rPr lang="zh-CN" altLang="en-US" dirty="0" smtClean="0"/>
              <a:t> </a:t>
            </a:r>
            <a:r>
              <a:rPr lang="en-US" altLang="zh-CN" dirty="0" smtClean="0"/>
              <a:t>mixing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angle</a:t>
            </a:r>
            <a:r>
              <a:rPr lang="zh-CN" alt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79413"/>
            <a:ext cx="9613900" cy="487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LEP</a:t>
            </a:r>
            <a:r>
              <a:rPr lang="en-US" altLang="zh-CN" dirty="0" smtClean="0"/>
              <a:t>/SLD: </a:t>
            </a:r>
            <a:r>
              <a:rPr lang="en-US" dirty="0" smtClean="0"/>
              <a:t>0.23153 </a:t>
            </a:r>
            <a:r>
              <a:rPr lang="en-US" dirty="0"/>
              <a:t>± 0.00016 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>
                <a:solidFill>
                  <a:srgbClr val="3366FF"/>
                </a:solidFill>
              </a:rPr>
              <a:t>0.1% precision. 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rgbClr val="0000FF"/>
                </a:solidFill>
              </a:rPr>
              <a:t>Stat error in off –peak runs is one of limiting factor.  </a:t>
            </a:r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CEPC  </a:t>
            </a:r>
          </a:p>
          <a:p>
            <a:pPr marL="457517" lvl="1">
              <a:defRPr/>
            </a:pPr>
            <a:r>
              <a:rPr lang="en-US" sz="1800" dirty="0" smtClean="0"/>
              <a:t>Stat error : </a:t>
            </a:r>
            <a:r>
              <a:rPr lang="en-US" sz="1800" dirty="0" smtClean="0">
                <a:solidFill>
                  <a:srgbClr val="FF0000"/>
                </a:solidFill>
              </a:rPr>
              <a:t>0.02% ; </a:t>
            </a:r>
            <a:r>
              <a:rPr lang="en-US" sz="1800" dirty="0" smtClean="0">
                <a:solidFill>
                  <a:srgbClr val="FF0000"/>
                </a:solidFill>
              </a:rPr>
              <a:t> ( off-peak runs) </a:t>
            </a:r>
          </a:p>
          <a:p>
            <a:pPr marL="457517" lvl="1">
              <a:defRPr/>
            </a:pPr>
            <a:r>
              <a:rPr lang="en-US" sz="1800" dirty="0" smtClean="0"/>
              <a:t>systematics </a:t>
            </a:r>
            <a:r>
              <a:rPr lang="en-US" sz="1800" dirty="0" smtClean="0"/>
              <a:t>error : </a:t>
            </a:r>
            <a:r>
              <a:rPr lang="en-US" sz="1800" dirty="0" smtClean="0">
                <a:solidFill>
                  <a:srgbClr val="FF0000"/>
                </a:solidFill>
              </a:rPr>
              <a:t>0.01%</a:t>
            </a:r>
          </a:p>
          <a:p>
            <a:pPr marL="731837" lvl="2">
              <a:defRPr/>
            </a:pPr>
            <a:r>
              <a:rPr lang="en-US" dirty="0" smtClean="0">
                <a:solidFill>
                  <a:srgbClr val="0000FF"/>
                </a:solidFill>
              </a:rPr>
              <a:t>Input From Backward</a:t>
            </a:r>
            <a:r>
              <a:rPr lang="en-US" dirty="0">
                <a:solidFill>
                  <a:srgbClr val="0000FF"/>
                </a:solidFill>
              </a:rPr>
              <a:t>-forward </a:t>
            </a:r>
            <a:r>
              <a:rPr lang="en-US" dirty="0" smtClean="0">
                <a:solidFill>
                  <a:srgbClr val="0000FF"/>
                </a:solidFill>
              </a:rPr>
              <a:t>asymmetry measurement </a:t>
            </a:r>
          </a:p>
          <a:p>
            <a:pPr lvl="1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sz="1800" dirty="0" smtClean="0"/>
              <a:t>The statistics of off-Z peak runs is one of the important issue. </a:t>
            </a:r>
          </a:p>
          <a:p>
            <a:pPr lvl="2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dirty="0" smtClean="0">
                <a:solidFill>
                  <a:srgbClr val="3366FF"/>
                </a:solidFill>
              </a:rPr>
              <a:t>Need at least 10 fb</a:t>
            </a:r>
            <a:r>
              <a:rPr lang="en-US" altLang="zh-CN" baseline="30000" dirty="0" smtClean="0">
                <a:solidFill>
                  <a:srgbClr val="3366FF"/>
                </a:solidFill>
              </a:rPr>
              <a:t>-1 </a:t>
            </a:r>
            <a:r>
              <a:rPr lang="en-US" altLang="zh-CN" dirty="0" smtClean="0">
                <a:solidFill>
                  <a:srgbClr val="3366FF"/>
                </a:solidFill>
              </a:rPr>
              <a:t>for off-peak runs to reach high precision. </a:t>
            </a:r>
          </a:p>
          <a:p>
            <a:pPr lvl="1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zh-CN" dirty="0" smtClean="0"/>
          </a:p>
          <a:p>
            <a:pPr lvl="1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zh-CN" dirty="0" smtClean="0"/>
          </a:p>
          <a:p>
            <a:pPr marL="274320" lvl="1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altLang="zh-CN" baseline="30000" dirty="0"/>
          </a:p>
          <a:p>
            <a:pPr lvl="1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lvl="2" eaLnBrk="1" hangingPunct="1">
              <a:defRPr/>
            </a:pP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064500" y="6432056"/>
            <a:ext cx="1066800" cy="329184"/>
          </a:xfrm>
        </p:spPr>
        <p:txBody>
          <a:bodyPr/>
          <a:lstStyle/>
          <a:p>
            <a:pPr>
              <a:defRPr/>
            </a:pPr>
            <a:fld id="{C5B0FA73-B677-D541-B750-A22E4FB789C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21508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400" y="0"/>
            <a:ext cx="12573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5395117" y="4031734"/>
            <a:ext cx="26693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CEPC off-peak runs stat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333719" y="5746234"/>
            <a:ext cx="6168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LEP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626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0772" y="1"/>
            <a:ext cx="2725576" cy="226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-131763"/>
            <a:ext cx="8229600" cy="990601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 mass measurement </a:t>
            </a:r>
            <a:endParaRPr lang="en-US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0" y="949325"/>
            <a:ext cx="9652001" cy="6022975"/>
          </a:xfrm>
        </p:spPr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Current PDG precision : 80.385±0.015 </a:t>
            </a:r>
            <a:r>
              <a:rPr lang="en-US" dirty="0" err="1">
                <a:latin typeface="Arial" charset="0"/>
              </a:rPr>
              <a:t>GeV</a:t>
            </a:r>
            <a:r>
              <a:rPr lang="en-US" dirty="0">
                <a:latin typeface="Arial" charset="0"/>
              </a:rPr>
              <a:t> </a:t>
            </a:r>
          </a:p>
          <a:p>
            <a:pPr lvl="1"/>
            <a:r>
              <a:rPr lang="en-US" dirty="0">
                <a:solidFill>
                  <a:srgbClr val="3366FF"/>
                </a:solidFill>
                <a:latin typeface="Arial" charset="0"/>
              </a:rPr>
              <a:t>Possible goal for </a:t>
            </a:r>
            <a:r>
              <a:rPr lang="en-US" dirty="0" smtClean="0">
                <a:solidFill>
                  <a:srgbClr val="3366FF"/>
                </a:solidFill>
                <a:latin typeface="Arial" charset="0"/>
              </a:rPr>
              <a:t>CEPC  </a:t>
            </a:r>
            <a:r>
              <a:rPr lang="en-US" dirty="0">
                <a:solidFill>
                  <a:srgbClr val="3366FF"/>
                </a:solidFill>
                <a:latin typeface="Arial" charset="0"/>
              </a:rPr>
              <a:t>: </a:t>
            </a:r>
            <a:r>
              <a:rPr lang="en-US" dirty="0" smtClean="0">
                <a:solidFill>
                  <a:srgbClr val="3366FF"/>
                </a:solidFill>
                <a:latin typeface="Arial" charset="0"/>
              </a:rPr>
              <a:t>3 </a:t>
            </a:r>
            <a:r>
              <a:rPr lang="en-US" dirty="0">
                <a:solidFill>
                  <a:srgbClr val="3366FF"/>
                </a:solidFill>
                <a:latin typeface="Arial" charset="0"/>
              </a:rPr>
              <a:t>MeV </a:t>
            </a:r>
          </a:p>
          <a:p>
            <a:r>
              <a:rPr lang="en-US" dirty="0" smtClean="0">
                <a:latin typeface="Arial" charset="0"/>
              </a:rPr>
              <a:t>Three methods for W mass measurements: </a:t>
            </a:r>
          </a:p>
          <a:p>
            <a:pPr lvl="1"/>
            <a:r>
              <a:rPr lang="en-US" dirty="0">
                <a:solidFill>
                  <a:srgbClr val="FF6600"/>
                </a:solidFill>
                <a:latin typeface="Arial" charset="0"/>
              </a:rPr>
              <a:t>1.WW Threshold scan  (√s=160GeV):</a:t>
            </a:r>
          </a:p>
          <a:p>
            <a:pPr lvl="2"/>
            <a:r>
              <a:rPr lang="en-US" sz="2100" dirty="0">
                <a:latin typeface="Arial" charset="0"/>
              </a:rPr>
              <a:t>Advantage: </a:t>
            </a:r>
            <a:r>
              <a:rPr lang="en-US" sz="2100" dirty="0">
                <a:solidFill>
                  <a:srgbClr val="0000FF"/>
                </a:solidFill>
                <a:latin typeface="Arial" charset="0"/>
              </a:rPr>
              <a:t>Very robust method, can achieve high precision.</a:t>
            </a:r>
          </a:p>
          <a:p>
            <a:pPr lvl="2"/>
            <a:r>
              <a:rPr lang="en-US" sz="2100" dirty="0">
                <a:latin typeface="Arial" charset="0"/>
              </a:rPr>
              <a:t>Disadvantage</a:t>
            </a:r>
          </a:p>
          <a:p>
            <a:pPr lvl="3"/>
            <a:r>
              <a:rPr lang="en-US" sz="2100" dirty="0">
                <a:solidFill>
                  <a:srgbClr val="0000FF"/>
                </a:solidFill>
                <a:latin typeface="Arial" charset="0"/>
              </a:rPr>
              <a:t>Beam polarization design has not finished.</a:t>
            </a:r>
          </a:p>
          <a:p>
            <a:pPr lvl="3"/>
            <a:r>
              <a:rPr lang="en-US" sz="2100" dirty="0">
                <a:solidFill>
                  <a:srgbClr val="0000FF"/>
                </a:solidFill>
                <a:latin typeface="Arial" charset="0"/>
              </a:rPr>
              <a:t>Higher cost , Require dedicated runs </a:t>
            </a:r>
            <a:r>
              <a:rPr lang="en-US" sz="2100" dirty="0">
                <a:solidFill>
                  <a:srgbClr val="FF0000"/>
                </a:solidFill>
                <a:latin typeface="Arial" charset="0"/>
              </a:rPr>
              <a:t>&gt;100fb</a:t>
            </a:r>
            <a:r>
              <a:rPr lang="en-US" sz="2100" baseline="30000" dirty="0">
                <a:solidFill>
                  <a:srgbClr val="FF0000"/>
                </a:solidFill>
                <a:latin typeface="Arial" charset="0"/>
              </a:rPr>
              <a:t>-1</a:t>
            </a:r>
            <a:r>
              <a:rPr lang="en-US" sz="2100" baseline="30000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100" dirty="0">
                <a:solidFill>
                  <a:srgbClr val="0000FF"/>
                </a:solidFill>
                <a:latin typeface="Arial" charset="0"/>
              </a:rPr>
              <a:t>on WW threshold</a:t>
            </a:r>
            <a:r>
              <a:rPr lang="en-US" sz="2100" dirty="0" smtClean="0">
                <a:solidFill>
                  <a:srgbClr val="0000FF"/>
                </a:solidFill>
                <a:latin typeface="Arial" charset="0"/>
              </a:rPr>
              <a:t>(160-170GeV</a:t>
            </a:r>
            <a:r>
              <a:rPr lang="en-US" sz="2100" dirty="0">
                <a:solidFill>
                  <a:srgbClr val="0000FF"/>
                </a:solidFill>
                <a:latin typeface="Arial" charset="0"/>
              </a:rPr>
              <a:t>)</a:t>
            </a:r>
          </a:p>
          <a:p>
            <a:pPr lvl="1"/>
            <a:r>
              <a:rPr lang="en-US" sz="2100" dirty="0">
                <a:solidFill>
                  <a:srgbClr val="FF6600"/>
                </a:solidFill>
                <a:latin typeface="Arial" charset="0"/>
              </a:rPr>
              <a:t>2</a:t>
            </a:r>
            <a:r>
              <a:rPr lang="en-US" sz="2100" dirty="0" smtClean="0">
                <a:solidFill>
                  <a:srgbClr val="FF6600"/>
                </a:solidFill>
                <a:latin typeface="Arial" charset="0"/>
              </a:rPr>
              <a:t>.</a:t>
            </a:r>
            <a:r>
              <a:rPr lang="en-US" sz="2100" dirty="0">
                <a:solidFill>
                  <a:srgbClr val="FF6600"/>
                </a:solidFill>
                <a:latin typeface="Arial" charset="0"/>
              </a:rPr>
              <a:t>Direct measurement of the </a:t>
            </a:r>
            <a:r>
              <a:rPr lang="en-US" sz="2100" dirty="0" err="1">
                <a:solidFill>
                  <a:srgbClr val="FF6600"/>
                </a:solidFill>
                <a:latin typeface="Arial" charset="0"/>
              </a:rPr>
              <a:t>hadronic</a:t>
            </a:r>
            <a:r>
              <a:rPr lang="en-US" sz="2100" dirty="0">
                <a:solidFill>
                  <a:srgbClr val="FF6600"/>
                </a:solidFill>
                <a:latin typeface="Arial" charset="0"/>
              </a:rPr>
              <a:t> mass </a:t>
            </a:r>
            <a:r>
              <a:rPr lang="en-US" sz="2100" dirty="0" smtClean="0">
                <a:solidFill>
                  <a:srgbClr val="FF6600"/>
                </a:solidFill>
                <a:latin typeface="Arial" charset="0"/>
              </a:rPr>
              <a:t> (major method for CDR) </a:t>
            </a:r>
            <a:endParaRPr lang="en-US" sz="2100" dirty="0">
              <a:solidFill>
                <a:srgbClr val="FF6600"/>
              </a:solidFill>
              <a:latin typeface="Arial" charset="0"/>
            </a:endParaRPr>
          </a:p>
          <a:p>
            <a:pPr lvl="2"/>
            <a:r>
              <a:rPr lang="en-US" dirty="0" smtClean="0">
                <a:latin typeface="Arial" charset="0"/>
              </a:rPr>
              <a:t>Based on 10</a:t>
            </a:r>
            <a:r>
              <a:rPr lang="en-US" baseline="30000" dirty="0" smtClean="0">
                <a:latin typeface="Arial" charset="0"/>
              </a:rPr>
              <a:t>10 </a:t>
            </a:r>
            <a:r>
              <a:rPr lang="en-US" dirty="0" smtClean="0">
                <a:latin typeface="Arial" charset="0"/>
              </a:rPr>
              <a:t>Z-&gt;hadrons sample to calibrate jet energy scale ( &lt; 3MeV )</a:t>
            </a:r>
          </a:p>
          <a:p>
            <a:pPr lvl="2"/>
            <a:r>
              <a:rPr lang="en-US" dirty="0" smtClean="0">
                <a:latin typeface="Arial" charset="0"/>
              </a:rPr>
              <a:t>Advantage </a:t>
            </a:r>
            <a:r>
              <a:rPr lang="en-US" dirty="0">
                <a:latin typeface="Arial" charset="0"/>
              </a:rPr>
              <a:t>: </a:t>
            </a:r>
          </a:p>
          <a:p>
            <a:pPr lvl="3"/>
            <a:r>
              <a:rPr lang="en-US" sz="1900" dirty="0">
                <a:solidFill>
                  <a:srgbClr val="0000FF"/>
                </a:solidFill>
                <a:latin typeface="Arial" charset="0"/>
              </a:rPr>
              <a:t>No additional cost :measured in ZH runs (</a:t>
            </a:r>
            <a:r>
              <a:rPr lang="en-US" sz="1900" dirty="0" err="1">
                <a:solidFill>
                  <a:srgbClr val="0000FF"/>
                </a:solidFill>
                <a:latin typeface="Arial" charset="0"/>
              </a:rPr>
              <a:t>sqrt</a:t>
            </a:r>
            <a:r>
              <a:rPr lang="en-US" sz="1900" dirty="0">
                <a:solidFill>
                  <a:srgbClr val="0000FF"/>
                </a:solidFill>
                <a:latin typeface="Arial" charset="0"/>
              </a:rPr>
              <a:t>(s)=250GeV)</a:t>
            </a:r>
          </a:p>
          <a:p>
            <a:pPr lvl="3"/>
            <a:r>
              <a:rPr lang="en-US" sz="1900" dirty="0">
                <a:solidFill>
                  <a:srgbClr val="0000FF"/>
                </a:solidFill>
                <a:latin typeface="Arial" charset="0"/>
              </a:rPr>
              <a:t>Higher statistics:  </a:t>
            </a:r>
            <a:r>
              <a:rPr lang="en-US" sz="1900" dirty="0" smtClean="0">
                <a:solidFill>
                  <a:srgbClr val="0000FF"/>
                </a:solidFill>
                <a:latin typeface="Arial" charset="0"/>
              </a:rPr>
              <a:t>10 </a:t>
            </a:r>
            <a:r>
              <a:rPr lang="en-US" sz="1900" dirty="0">
                <a:solidFill>
                  <a:srgbClr val="0000FF"/>
                </a:solidFill>
                <a:latin typeface="Arial" charset="0"/>
              </a:rPr>
              <a:t>times larger than WW threshold region</a:t>
            </a:r>
          </a:p>
          <a:p>
            <a:pPr lvl="3"/>
            <a:r>
              <a:rPr lang="en-US" sz="1900" dirty="0">
                <a:solidFill>
                  <a:srgbClr val="0000FF"/>
                </a:solidFill>
                <a:latin typeface="Arial" charset="0"/>
              </a:rPr>
              <a:t>Lower requirement on beam energy uncertainty. </a:t>
            </a:r>
          </a:p>
          <a:p>
            <a:pPr marL="548640" lvl="2" indent="0">
              <a:buNone/>
            </a:pPr>
            <a:r>
              <a:rPr lang="en-US" dirty="0" smtClean="0">
                <a:solidFill>
                  <a:srgbClr val="FF6600"/>
                </a:solidFill>
                <a:latin typeface="Arial" charset="0"/>
              </a:rPr>
              <a:t> </a:t>
            </a:r>
            <a:endParaRPr lang="en-US" dirty="0">
              <a:solidFill>
                <a:srgbClr val="FF6600"/>
              </a:solidFill>
              <a:latin typeface="Arial" charset="0"/>
            </a:endParaRPr>
          </a:p>
          <a:p>
            <a:pPr lvl="2"/>
            <a:endParaRPr lang="en-US" dirty="0">
              <a:solidFill>
                <a:srgbClr val="0000FF"/>
              </a:solidFill>
              <a:latin typeface="Arial" charset="0"/>
            </a:endParaRPr>
          </a:p>
          <a:p>
            <a:endParaRPr lang="en-US" dirty="0">
              <a:latin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543696-FDFC-654D-994A-69BF6646E77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982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</a:t>
            </a:r>
            <a:r>
              <a:rPr lang="en-US" dirty="0" smtClean="0"/>
              <a:t>ummary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6680"/>
            <a:ext cx="8458200" cy="4876800"/>
          </a:xfrm>
        </p:spPr>
        <p:txBody>
          <a:bodyPr/>
          <a:lstStyle/>
          <a:p>
            <a:r>
              <a:rPr lang="en-US" dirty="0" smtClean="0">
                <a:latin typeface="Arial" charset="0"/>
              </a:rPr>
              <a:t>From preliminary study on major electroweak precision measurement. </a:t>
            </a:r>
          </a:p>
          <a:p>
            <a:pPr lvl="1"/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</a:rPr>
              <a:t>10</a:t>
            </a:r>
            <a:r>
              <a:rPr lang="en-US" sz="2400" baseline="30000" dirty="0" smtClean="0">
                <a:solidFill>
                  <a:srgbClr val="FF0000"/>
                </a:solidFill>
                <a:latin typeface="Arial" charset="0"/>
              </a:rPr>
              <a:t>10 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</a:rPr>
              <a:t>Z </a:t>
            </a:r>
            <a:r>
              <a:rPr lang="en-US" sz="2400" dirty="0" smtClean="0">
                <a:latin typeface="Arial" charset="0"/>
              </a:rPr>
              <a:t>seems to be good enough for most of Z pole measurements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  <a:latin typeface="Arial" charset="0"/>
              </a:rPr>
              <a:t>10</a:t>
            </a:r>
            <a:r>
              <a:rPr lang="en-US" sz="2400" baseline="30000" dirty="0" smtClean="0">
                <a:solidFill>
                  <a:srgbClr val="FF0000"/>
                </a:solidFill>
                <a:latin typeface="Arial" charset="0"/>
              </a:rPr>
              <a:t>13 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</a:rPr>
              <a:t>Z </a:t>
            </a:r>
            <a:r>
              <a:rPr lang="en-US" sz="2400" dirty="0" smtClean="0">
                <a:latin typeface="Arial" charset="0"/>
              </a:rPr>
              <a:t>may help a lot </a:t>
            </a:r>
            <a:r>
              <a:rPr lang="en-US" altLang="zh-CN" sz="2400" dirty="0"/>
              <a:t>Weak</a:t>
            </a:r>
            <a:r>
              <a:rPr lang="zh-CN" altLang="en-US" sz="2400" dirty="0"/>
              <a:t> </a:t>
            </a:r>
            <a:r>
              <a:rPr lang="en-US" altLang="zh-CN" sz="2400" dirty="0"/>
              <a:t>mixing</a:t>
            </a:r>
            <a:r>
              <a:rPr lang="zh-CN" altLang="en-US" sz="2400" dirty="0"/>
              <a:t> </a:t>
            </a:r>
            <a:r>
              <a:rPr lang="en-US" altLang="zh-CN" sz="2400" dirty="0"/>
              <a:t>angle</a:t>
            </a:r>
            <a:r>
              <a:rPr lang="zh-CN" altLang="en-US" sz="2400" dirty="0"/>
              <a:t> </a:t>
            </a:r>
            <a:r>
              <a:rPr lang="en-US" altLang="zh-CN" sz="2400" dirty="0" smtClean="0"/>
              <a:t>measurement</a:t>
            </a:r>
            <a:r>
              <a:rPr lang="en-US" sz="2400" dirty="0" smtClean="0">
                <a:latin typeface="Arial" charset="0"/>
              </a:rPr>
              <a:t> </a:t>
            </a:r>
          </a:p>
          <a:p>
            <a:pPr lvl="2"/>
            <a:r>
              <a:rPr lang="en-US" sz="2200" dirty="0" smtClean="0">
                <a:latin typeface="Arial" charset="0"/>
              </a:rPr>
              <a:t>N</a:t>
            </a:r>
            <a:r>
              <a:rPr lang="en-US" sz="2200" dirty="0" smtClean="0">
                <a:latin typeface="Arial" charset="0"/>
              </a:rPr>
              <a:t>eed to optimize on off-peak runs statistics</a:t>
            </a:r>
          </a:p>
          <a:p>
            <a:pPr lvl="1"/>
            <a:r>
              <a:rPr lang="en-US" sz="2400" dirty="0" smtClean="0">
                <a:latin typeface="Arial" charset="0"/>
              </a:rPr>
              <a:t>N</a:t>
            </a:r>
            <a:r>
              <a:rPr lang="en-US" sz="2400" dirty="0" smtClean="0">
                <a:latin typeface="Arial" charset="0"/>
              </a:rPr>
              <a:t>eed at least 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</a:rPr>
              <a:t>100fb</a:t>
            </a:r>
            <a:r>
              <a:rPr lang="en-US" sz="2400" baseline="30000" dirty="0">
                <a:solidFill>
                  <a:srgbClr val="FF0000"/>
                </a:solidFill>
                <a:latin typeface="Arial" charset="0"/>
              </a:rPr>
              <a:t>-</a:t>
            </a:r>
            <a:r>
              <a:rPr lang="en-US" sz="2400" baseline="30000" dirty="0" smtClean="0">
                <a:solidFill>
                  <a:srgbClr val="FF0000"/>
                </a:solidFill>
                <a:latin typeface="Arial" charset="0"/>
              </a:rPr>
              <a:t>1 </a:t>
            </a:r>
            <a:r>
              <a:rPr lang="en-US" sz="2400" dirty="0" smtClean="0">
                <a:solidFill>
                  <a:srgbClr val="0000FF"/>
                </a:solidFill>
                <a:latin typeface="Arial" charset="0"/>
              </a:rPr>
              <a:t>on </a:t>
            </a:r>
            <a:r>
              <a:rPr lang="en-US" sz="2400" dirty="0">
                <a:solidFill>
                  <a:srgbClr val="0000FF"/>
                </a:solidFill>
                <a:latin typeface="Arial" charset="0"/>
              </a:rPr>
              <a:t>WW threshold(160-170GeV)</a:t>
            </a:r>
          </a:p>
          <a:p>
            <a:pPr marL="274320" lvl="1" indent="0">
              <a:buNone/>
            </a:pPr>
            <a:r>
              <a:rPr lang="en-US" sz="2400" dirty="0" smtClean="0">
                <a:latin typeface="Arial" charset="0"/>
              </a:rPr>
              <a:t>  for W mass measurement if we decide to use WW   threshold scan method . </a:t>
            </a:r>
          </a:p>
          <a:p>
            <a:pPr lvl="1"/>
            <a:endParaRPr lang="en-US" sz="2400" dirty="0" smtClean="0">
              <a:latin typeface="Arial" charset="0"/>
            </a:endParaRPr>
          </a:p>
          <a:p>
            <a:pPr lvl="1"/>
            <a:endParaRPr lang="en-US" sz="2400" dirty="0" smtClean="0">
              <a:latin typeface="Arial" charset="0"/>
            </a:endParaRPr>
          </a:p>
          <a:p>
            <a:pPr lvl="1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5AB6C-F47B-5844-B824-9938C446684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745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5419"/>
            <a:ext cx="82296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Branching ratio ( </a:t>
            </a:r>
            <a:r>
              <a:rPr lang="en-US" dirty="0" err="1" smtClean="0"/>
              <a:t>R</a:t>
            </a:r>
            <a:r>
              <a:rPr lang="en-US" baseline="30000" dirty="0" err="1" smtClean="0"/>
              <a:t>b</a:t>
            </a:r>
            <a:r>
              <a:rPr lang="en-US" dirty="0" smtClean="0"/>
              <a:t>)</a:t>
            </a:r>
            <a:endParaRPr lang="en-US" baseline="30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588169"/>
            <a:ext cx="8039100" cy="4876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/>
              <a:t>LEP measurement </a:t>
            </a:r>
            <a:r>
              <a:rPr lang="en-US" dirty="0" smtClean="0"/>
              <a:t> 0.21594 </a:t>
            </a:r>
            <a:r>
              <a:rPr lang="en-US" dirty="0"/>
              <a:t>±</a:t>
            </a:r>
            <a:r>
              <a:rPr lang="en-US" dirty="0" smtClean="0"/>
              <a:t>0.00066</a:t>
            </a:r>
          </a:p>
          <a:p>
            <a:pPr lvl="1" eaLnBrk="1" hangingPunct="1">
              <a:defRPr/>
            </a:pPr>
            <a:r>
              <a:rPr lang="en-US" sz="1600" dirty="0">
                <a:solidFill>
                  <a:srgbClr val="0000FF"/>
                </a:solidFill>
              </a:rPr>
              <a:t>Stat error : 0.44% </a:t>
            </a:r>
          </a:p>
          <a:p>
            <a:pPr lvl="1" eaLnBrk="1" hangingPunct="1">
              <a:defRPr/>
            </a:pPr>
            <a:r>
              <a:rPr lang="en-US" sz="1600" dirty="0" err="1">
                <a:solidFill>
                  <a:srgbClr val="0000FF"/>
                </a:solidFill>
              </a:rPr>
              <a:t>Syst</a:t>
            </a:r>
            <a:r>
              <a:rPr lang="en-US" sz="1600" dirty="0">
                <a:solidFill>
                  <a:srgbClr val="0000FF"/>
                </a:solidFill>
              </a:rPr>
              <a:t> error : 0.35</a:t>
            </a:r>
            <a:r>
              <a:rPr lang="en-US" sz="1600" dirty="0" smtClean="0">
                <a:solidFill>
                  <a:srgbClr val="0000FF"/>
                </a:solidFill>
              </a:rPr>
              <a:t>%</a:t>
            </a:r>
          </a:p>
          <a:p>
            <a:pPr lvl="1" eaLnBrk="1" hangingPunct="1">
              <a:defRPr/>
            </a:pPr>
            <a:r>
              <a:rPr lang="en-US" sz="1600" dirty="0" smtClean="0">
                <a:solidFill>
                  <a:srgbClr val="0000FF"/>
                </a:solidFill>
              </a:rPr>
              <a:t>Typically using 65% working points</a:t>
            </a:r>
            <a:endParaRPr lang="en-US" sz="1600" dirty="0">
              <a:solidFill>
                <a:srgbClr val="0000FF"/>
              </a:solidFill>
            </a:endParaRPr>
          </a:p>
          <a:p>
            <a:pPr eaLnBrk="1" hangingPunct="1">
              <a:defRPr/>
            </a:pPr>
            <a:r>
              <a:rPr lang="en-US" dirty="0" smtClean="0"/>
              <a:t>CEPC </a:t>
            </a:r>
          </a:p>
          <a:p>
            <a:pPr lvl="1">
              <a:defRPr/>
            </a:pPr>
            <a:r>
              <a:rPr lang="en-US" dirty="0"/>
              <a:t>Expected Stat error ( 0.04%)</a:t>
            </a:r>
          </a:p>
          <a:p>
            <a:pPr lvl="1">
              <a:defRPr/>
            </a:pPr>
            <a:r>
              <a:rPr lang="en-US" dirty="0"/>
              <a:t>Expected </a:t>
            </a:r>
            <a:r>
              <a:rPr lang="en-US" dirty="0" err="1"/>
              <a:t>Syst</a:t>
            </a:r>
            <a:r>
              <a:rPr lang="en-US" dirty="0"/>
              <a:t> error   (0.07%</a:t>
            </a:r>
            <a:r>
              <a:rPr lang="en-US" dirty="0" smtClean="0"/>
              <a:t>)</a:t>
            </a:r>
          </a:p>
          <a:p>
            <a:pPr lvl="1" eaLnBrk="1" hangingPunct="1">
              <a:defRPr/>
            </a:pPr>
            <a:r>
              <a:rPr lang="en-US" sz="2100" dirty="0" smtClean="0"/>
              <a:t>Expect to use 80% working points</a:t>
            </a:r>
          </a:p>
          <a:p>
            <a:pPr lvl="2">
              <a:defRPr/>
            </a:pPr>
            <a:r>
              <a:rPr lang="en-US" sz="2100" dirty="0" smtClean="0">
                <a:solidFill>
                  <a:srgbClr val="0000FF"/>
                </a:solidFill>
              </a:rPr>
              <a:t>15% higher efficiency than SLD</a:t>
            </a:r>
          </a:p>
          <a:p>
            <a:pPr lvl="2">
              <a:defRPr/>
            </a:pPr>
            <a:r>
              <a:rPr lang="en-US" sz="2100" dirty="0" smtClean="0">
                <a:solidFill>
                  <a:srgbClr val="0000FF"/>
                </a:solidFill>
              </a:rPr>
              <a:t>20-30% higher in purity than SLD</a:t>
            </a:r>
          </a:p>
          <a:p>
            <a:pPr lvl="2" eaLnBrk="1" hangingPunct="1">
              <a:defRPr/>
            </a:pPr>
            <a:endParaRPr lang="en-US" dirty="0" smtClean="0"/>
          </a:p>
          <a:p>
            <a:pPr lvl="2" eaLnBrk="1" hangingPunct="1">
              <a:defRPr/>
            </a:pPr>
            <a:endParaRPr lang="en-US" dirty="0" smtClean="0"/>
          </a:p>
          <a:p>
            <a:pPr lvl="2"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FD1CC0-42D6-9946-A3B2-ACB8A667F35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22532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1600" y="65088"/>
            <a:ext cx="1968500" cy="95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4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8700" y="1016000"/>
            <a:ext cx="3848100" cy="3607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7411156"/>
              </p:ext>
            </p:extLst>
          </p:nvPr>
        </p:nvGraphicFramePr>
        <p:xfrm>
          <a:off x="127000" y="4666825"/>
          <a:ext cx="9017000" cy="1768704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311525"/>
                <a:gridCol w="1196975"/>
                <a:gridCol w="860425"/>
                <a:gridCol w="3648075"/>
              </a:tblGrid>
              <a:tr h="329889">
                <a:tc>
                  <a:txBody>
                    <a:bodyPr/>
                    <a:lstStyle/>
                    <a:p>
                      <a:r>
                        <a:rPr lang="en-US" dirty="0" smtClean="0"/>
                        <a:t>Uncertainty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LEP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CEPC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CEPC</a:t>
                      </a:r>
                      <a:r>
                        <a:rPr lang="en-US" baseline="0" dirty="0" smtClean="0"/>
                        <a:t> improvement</a:t>
                      </a:r>
                      <a:endParaRPr lang="en-US" dirty="0"/>
                    </a:p>
                  </a:txBody>
                  <a:tcPr/>
                </a:tc>
              </a:tr>
              <a:tr h="397104">
                <a:tc>
                  <a:txBody>
                    <a:bodyPr/>
                    <a:lstStyle/>
                    <a:p>
                      <a:r>
                        <a:rPr lang="en-US" dirty="0" smtClean="0"/>
                        <a:t>charm physics modeling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tighter b tagging working</a:t>
                      </a:r>
                      <a:r>
                        <a:rPr lang="en-US" baseline="0" dirty="0" smtClean="0"/>
                        <a:t> point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29889">
                <a:tc>
                  <a:txBody>
                    <a:bodyPr/>
                    <a:lstStyle/>
                    <a:p>
                      <a:r>
                        <a:rPr lang="en-US" sz="1800" u="none" strike="noStrike" kern="1200" baseline="0" dirty="0" smtClean="0"/>
                        <a:t>hemisphere tag correlations for b events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Higher b tagging efficiency </a:t>
                      </a:r>
                      <a:endParaRPr lang="en-US" dirty="0"/>
                    </a:p>
                  </a:txBody>
                  <a:tcPr/>
                </a:tc>
              </a:tr>
              <a:tr h="329889">
                <a:tc>
                  <a:txBody>
                    <a:bodyPr/>
                    <a:lstStyle/>
                    <a:p>
                      <a:r>
                        <a:rPr lang="fi-FI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gluon</a:t>
                      </a:r>
                      <a:r>
                        <a:rPr lang="fi-FI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i-FI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splitting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Better</a:t>
                      </a:r>
                      <a:r>
                        <a:rPr lang="en-US" baseline="0" dirty="0" smtClean="0"/>
                        <a:t> </a:t>
                      </a:r>
                      <a:r>
                        <a:rPr lang="ro-RO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granularity in Calo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76168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4266</TotalTime>
  <Words>568</Words>
  <Application>Microsoft Macintosh PowerPoint</Application>
  <PresentationFormat>On-screen Show (4:3)</PresentationFormat>
  <Paragraphs>97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Clarity</vt:lpstr>
      <vt:lpstr>Electroweak physics at CEPC</vt:lpstr>
      <vt:lpstr>The prospect of CEPC electroweak physics in pre-CDR study</vt:lpstr>
      <vt:lpstr>Z mass measurement </vt:lpstr>
      <vt:lpstr>Weak mixing angle </vt:lpstr>
      <vt:lpstr>W mass measurement </vt:lpstr>
      <vt:lpstr>Summary </vt:lpstr>
      <vt:lpstr>Branching ratio ( Rb)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Liaoshan Shi</dc:creator>
  <cp:lastModifiedBy>Zhijun Liang</cp:lastModifiedBy>
  <cp:revision>292</cp:revision>
  <dcterms:created xsi:type="dcterms:W3CDTF">2016-06-29T16:41:09Z</dcterms:created>
  <dcterms:modified xsi:type="dcterms:W3CDTF">2016-11-16T08:05:55Z</dcterms:modified>
</cp:coreProperties>
</file>