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4"/>
  </p:notesMasterIdLst>
  <p:sldIdLst>
    <p:sldId id="256" r:id="rId2"/>
    <p:sldId id="387" r:id="rId3"/>
    <p:sldId id="325" r:id="rId4"/>
    <p:sldId id="419" r:id="rId5"/>
    <p:sldId id="420" r:id="rId6"/>
    <p:sldId id="379" r:id="rId7"/>
    <p:sldId id="380" r:id="rId8"/>
    <p:sldId id="381" r:id="rId9"/>
    <p:sldId id="383" r:id="rId10"/>
    <p:sldId id="382" r:id="rId11"/>
    <p:sldId id="384" r:id="rId12"/>
    <p:sldId id="388" r:id="rId13"/>
    <p:sldId id="389" r:id="rId14"/>
    <p:sldId id="390" r:id="rId15"/>
    <p:sldId id="391" r:id="rId16"/>
    <p:sldId id="412" r:id="rId17"/>
    <p:sldId id="411" r:id="rId18"/>
    <p:sldId id="402" r:id="rId19"/>
    <p:sldId id="417" r:id="rId20"/>
    <p:sldId id="403" r:id="rId21"/>
    <p:sldId id="405" r:id="rId22"/>
    <p:sldId id="404" r:id="rId23"/>
    <p:sldId id="406" r:id="rId24"/>
    <p:sldId id="407" r:id="rId25"/>
    <p:sldId id="408" r:id="rId26"/>
    <p:sldId id="409" r:id="rId27"/>
    <p:sldId id="410" r:id="rId28"/>
    <p:sldId id="393" r:id="rId29"/>
    <p:sldId id="394" r:id="rId30"/>
    <p:sldId id="416" r:id="rId31"/>
    <p:sldId id="395" r:id="rId32"/>
    <p:sldId id="415" r:id="rId33"/>
    <p:sldId id="396" r:id="rId34"/>
    <p:sldId id="397" r:id="rId35"/>
    <p:sldId id="398" r:id="rId36"/>
    <p:sldId id="399" r:id="rId37"/>
    <p:sldId id="400" r:id="rId38"/>
    <p:sldId id="401" r:id="rId39"/>
    <p:sldId id="418" r:id="rId40"/>
    <p:sldId id="414" r:id="rId41"/>
    <p:sldId id="413" r:id="rId42"/>
    <p:sldId id="291" r:id="rId43"/>
  </p:sldIdLst>
  <p:sldSz cx="9144000" cy="6858000" type="screen4x3"/>
  <p:notesSz cx="7102475" cy="10234613"/>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FA559"/>
    <a:srgbClr val="D60093"/>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0" autoAdjust="0"/>
    <p:restoredTop sz="94660"/>
  </p:normalViewPr>
  <p:slideViewPr>
    <p:cSldViewPr>
      <p:cViewPr varScale="1">
        <p:scale>
          <a:sx n="60" d="100"/>
          <a:sy n="60" d="100"/>
        </p:scale>
        <p:origin x="511"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t" anchorCtr="0" compatLnSpc="1">
            <a:prstTxWarp prst="textNoShape">
              <a:avLst/>
            </a:prstTxWarp>
          </a:bodyPr>
          <a:lstStyle>
            <a:lvl1pPr eaLnBrk="1" hangingPunct="1">
              <a:defRPr sz="1300" smtClean="0"/>
            </a:lvl1pPr>
          </a:lstStyle>
          <a:p>
            <a:pPr>
              <a:defRPr/>
            </a:pPr>
            <a:endParaRPr lang="en-US" altLang="zh-CN"/>
          </a:p>
        </p:txBody>
      </p:sp>
      <p:sp>
        <p:nvSpPr>
          <p:cNvPr id="73731" name="Rectangle 3"/>
          <p:cNvSpPr>
            <a:spLocks noGrp="1" noChangeArrowheads="1"/>
          </p:cNvSpPr>
          <p:nvPr>
            <p:ph type="dt" idx="1"/>
          </p:nvPr>
        </p:nvSpPr>
        <p:spPr bwMode="auto">
          <a:xfrm>
            <a:off x="4022725"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t" anchorCtr="0" compatLnSpc="1">
            <a:prstTxWarp prst="textNoShape">
              <a:avLst/>
            </a:prstTxWarp>
          </a:bodyPr>
          <a:lstStyle>
            <a:lvl1pPr algn="r" eaLnBrk="1" hangingPunct="1">
              <a:defRPr sz="1300" smtClean="0"/>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3734" name="Rectangle 6"/>
          <p:cNvSpPr>
            <a:spLocks noGrp="1" noChangeArrowheads="1"/>
          </p:cNvSpPr>
          <p:nvPr>
            <p:ph type="ftr" sz="quarter" idx="4"/>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b" anchorCtr="0" compatLnSpc="1">
            <a:prstTxWarp prst="textNoShape">
              <a:avLst/>
            </a:prstTxWarp>
          </a:bodyPr>
          <a:lstStyle>
            <a:lvl1pPr eaLnBrk="1" hangingPunct="1">
              <a:defRPr sz="1300" smtClean="0"/>
            </a:lvl1pPr>
          </a:lstStyle>
          <a:p>
            <a:pPr>
              <a:defRPr/>
            </a:pPr>
            <a:endParaRPr lang="en-US" altLang="zh-CN"/>
          </a:p>
        </p:txBody>
      </p:sp>
      <p:sp>
        <p:nvSpPr>
          <p:cNvPr id="73735" name="Rectangle 7"/>
          <p:cNvSpPr>
            <a:spLocks noGrp="1" noChangeArrowheads="1"/>
          </p:cNvSpPr>
          <p:nvPr>
            <p:ph type="sldNum" sz="quarter" idx="5"/>
          </p:nvPr>
        </p:nvSpPr>
        <p:spPr bwMode="auto">
          <a:xfrm>
            <a:off x="4022725"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b" anchorCtr="0" compatLnSpc="1">
            <a:prstTxWarp prst="textNoShape">
              <a:avLst/>
            </a:prstTxWarp>
          </a:bodyPr>
          <a:lstStyle>
            <a:lvl1pPr algn="r" eaLnBrk="1" hangingPunct="1">
              <a:defRPr sz="1300" smtClean="0"/>
            </a:lvl1pPr>
          </a:lstStyle>
          <a:p>
            <a:pPr>
              <a:defRPr/>
            </a:pPr>
            <a:fld id="{F2AF5B98-F911-4E61-8ECB-2B7ADD7BF58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p:spPr>
      </p:sp>
      <p:sp>
        <p:nvSpPr>
          <p:cNvPr id="5123" name="备注占位符 2"/>
          <p:cNvSpPr>
            <a:spLocks noGrp="1"/>
          </p:cNvSpPr>
          <p:nvPr>
            <p:ph type="body" idx="1"/>
          </p:nvPr>
        </p:nvSpPr>
        <p:spPr>
          <a:noFill/>
        </p:spPr>
        <p:txBody>
          <a:bodyPr/>
          <a:lstStyle/>
          <a:p>
            <a:pPr eaLnBrk="1" hangingPunct="1"/>
            <a:endParaRPr lang="zh-CN" altLang="en-US"/>
          </a:p>
        </p:txBody>
      </p:sp>
      <p:sp>
        <p:nvSpPr>
          <p:cNvPr id="512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8811FB-9297-4250-9252-6C79E6848A5E}" type="slidenum">
              <a:rPr lang="en-US" altLang="zh-CN"/>
              <a:pPr/>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xiaohui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4350" y="0"/>
            <a:ext cx="10096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a:t>单击此处编辑母版标题样式</a:t>
            </a:r>
          </a:p>
        </p:txBody>
      </p:sp>
      <p:sp>
        <p:nvSpPr>
          <p:cNvPr id="70659"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5" name="Rectangle 4"/>
          <p:cNvSpPr>
            <a:spLocks noGrp="1" noChangeArrowheads="1"/>
          </p:cNvSpPr>
          <p:nvPr>
            <p:ph type="dt" sz="half" idx="10"/>
          </p:nvPr>
        </p:nvSpPr>
        <p:spPr>
          <a:xfrm>
            <a:off x="301625" y="6245225"/>
            <a:ext cx="2289175" cy="476250"/>
          </a:xfrm>
        </p:spPr>
        <p:txBody>
          <a:bodyPr/>
          <a:lstStyle>
            <a:lvl1pPr>
              <a:defRPr smtClean="0"/>
            </a:lvl1pPr>
          </a:lstStyle>
          <a:p>
            <a:pPr>
              <a:defRPr/>
            </a:pPr>
            <a:endParaRPr lang="en-US" altLang="zh-CN"/>
          </a:p>
        </p:txBody>
      </p:sp>
      <p:sp>
        <p:nvSpPr>
          <p:cNvPr id="6"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ltLang="zh-CN"/>
              <a:t>9th Workshop on hadron physics in China and opportunities worldwide, Nanjing, 2017.7,26</a:t>
            </a:r>
          </a:p>
        </p:txBody>
      </p:sp>
      <p:sp>
        <p:nvSpPr>
          <p:cNvPr id="7" name="Rectangle 6"/>
          <p:cNvSpPr>
            <a:spLocks noGrp="1" noChangeArrowheads="1"/>
          </p:cNvSpPr>
          <p:nvPr>
            <p:ph type="sldNum" sz="quarter" idx="12"/>
          </p:nvPr>
        </p:nvSpPr>
        <p:spPr>
          <a:xfrm>
            <a:off x="6553200" y="6245225"/>
            <a:ext cx="2289175" cy="476250"/>
          </a:xfrm>
        </p:spPr>
        <p:txBody>
          <a:bodyPr/>
          <a:lstStyle>
            <a:lvl1pPr>
              <a:defRPr smtClean="0"/>
            </a:lvl1pPr>
          </a:lstStyle>
          <a:p>
            <a:pPr>
              <a:defRPr/>
            </a:pPr>
            <a:fld id="{8D635000-87D8-45C2-B0D3-B83942D0712C}" type="slidenum">
              <a:rPr lang="en-US" altLang="zh-CN"/>
              <a:pPr>
                <a:defRPr/>
              </a:pPr>
              <a:t>‹#›</a:t>
            </a:fld>
            <a:endParaRPr lang="en-US" altLang="zh-CN"/>
          </a:p>
        </p:txBody>
      </p:sp>
    </p:spTree>
    <p:extLst>
      <p:ext uri="{BB962C8B-B14F-4D97-AF65-F5344CB8AC3E}">
        <p14:creationId xmlns:p14="http://schemas.microsoft.com/office/powerpoint/2010/main" val="325609260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6" name="Rectangle 6"/>
          <p:cNvSpPr>
            <a:spLocks noGrp="1" noChangeArrowheads="1"/>
          </p:cNvSpPr>
          <p:nvPr>
            <p:ph type="sldNum" sz="quarter" idx="12"/>
          </p:nvPr>
        </p:nvSpPr>
        <p:spPr>
          <a:ln/>
        </p:spPr>
        <p:txBody>
          <a:bodyPr/>
          <a:lstStyle>
            <a:lvl1pPr>
              <a:defRPr/>
            </a:lvl1pPr>
          </a:lstStyle>
          <a:p>
            <a:pPr>
              <a:defRPr/>
            </a:pPr>
            <a:fld id="{E545A4DA-0293-4F81-B348-C6C5F78250AC}" type="slidenum">
              <a:rPr lang="en-US" altLang="zh-CN"/>
              <a:pPr>
                <a:defRPr/>
              </a:pPr>
              <a:t>‹#›</a:t>
            </a:fld>
            <a:endParaRPr lang="en-US" altLang="zh-CN"/>
          </a:p>
        </p:txBody>
      </p:sp>
    </p:spTree>
    <p:extLst>
      <p:ext uri="{BB962C8B-B14F-4D97-AF65-F5344CB8AC3E}">
        <p14:creationId xmlns:p14="http://schemas.microsoft.com/office/powerpoint/2010/main" val="418479403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381000"/>
            <a:ext cx="2135187" cy="5641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1625" y="381000"/>
            <a:ext cx="6253163" cy="5641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6" name="Rectangle 6"/>
          <p:cNvSpPr>
            <a:spLocks noGrp="1" noChangeArrowheads="1"/>
          </p:cNvSpPr>
          <p:nvPr>
            <p:ph type="sldNum" sz="quarter" idx="12"/>
          </p:nvPr>
        </p:nvSpPr>
        <p:spPr>
          <a:ln/>
        </p:spPr>
        <p:txBody>
          <a:bodyPr/>
          <a:lstStyle>
            <a:lvl1pPr>
              <a:defRPr/>
            </a:lvl1pPr>
          </a:lstStyle>
          <a:p>
            <a:pPr>
              <a:defRPr/>
            </a:pPr>
            <a:fld id="{8E42327A-82E5-4ED6-91FB-215772931F84}" type="slidenum">
              <a:rPr lang="en-US" altLang="zh-CN"/>
              <a:pPr>
                <a:defRPr/>
              </a:pPr>
              <a:t>‹#›</a:t>
            </a:fld>
            <a:endParaRPr lang="en-US" altLang="zh-CN"/>
          </a:p>
        </p:txBody>
      </p:sp>
    </p:spTree>
    <p:extLst>
      <p:ext uri="{BB962C8B-B14F-4D97-AF65-F5344CB8AC3E}">
        <p14:creationId xmlns:p14="http://schemas.microsoft.com/office/powerpoint/2010/main" val="2007958724"/>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752600"/>
            <a:ext cx="4194175"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752600"/>
            <a:ext cx="4194175" cy="2058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63988"/>
            <a:ext cx="4194175" cy="20589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8" name="Rectangle 6"/>
          <p:cNvSpPr>
            <a:spLocks noGrp="1" noChangeArrowheads="1"/>
          </p:cNvSpPr>
          <p:nvPr>
            <p:ph type="sldNum" sz="quarter" idx="12"/>
          </p:nvPr>
        </p:nvSpPr>
        <p:spPr>
          <a:ln/>
        </p:spPr>
        <p:txBody>
          <a:bodyPr/>
          <a:lstStyle>
            <a:lvl1pPr>
              <a:defRPr/>
            </a:lvl1pPr>
          </a:lstStyle>
          <a:p>
            <a:pPr>
              <a:defRPr/>
            </a:pPr>
            <a:fld id="{C457D8DC-51B1-4B3C-8396-A7F3D9633C9B}" type="slidenum">
              <a:rPr lang="en-US" altLang="zh-CN"/>
              <a:pPr>
                <a:defRPr/>
              </a:pPr>
              <a:t>‹#›</a:t>
            </a:fld>
            <a:endParaRPr lang="en-US" altLang="zh-CN"/>
          </a:p>
        </p:txBody>
      </p:sp>
    </p:spTree>
    <p:extLst>
      <p:ext uri="{BB962C8B-B14F-4D97-AF65-F5344CB8AC3E}">
        <p14:creationId xmlns:p14="http://schemas.microsoft.com/office/powerpoint/2010/main" val="2298605225"/>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752600"/>
            <a:ext cx="4194175"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52600"/>
            <a:ext cx="4194175"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7" name="Rectangle 6"/>
          <p:cNvSpPr>
            <a:spLocks noGrp="1" noChangeArrowheads="1"/>
          </p:cNvSpPr>
          <p:nvPr>
            <p:ph type="sldNum" sz="quarter" idx="12"/>
          </p:nvPr>
        </p:nvSpPr>
        <p:spPr>
          <a:ln/>
        </p:spPr>
        <p:txBody>
          <a:bodyPr/>
          <a:lstStyle>
            <a:lvl1pPr>
              <a:defRPr/>
            </a:lvl1pPr>
          </a:lstStyle>
          <a:p>
            <a:pPr>
              <a:defRPr/>
            </a:pPr>
            <a:fld id="{47F7B1B4-A14B-4001-B679-725BBE70BC5D}" type="slidenum">
              <a:rPr lang="en-US" altLang="zh-CN"/>
              <a:pPr>
                <a:defRPr/>
              </a:pPr>
              <a:t>‹#›</a:t>
            </a:fld>
            <a:endParaRPr lang="en-US" altLang="zh-CN"/>
          </a:p>
        </p:txBody>
      </p:sp>
    </p:spTree>
    <p:extLst>
      <p:ext uri="{BB962C8B-B14F-4D97-AF65-F5344CB8AC3E}">
        <p14:creationId xmlns:p14="http://schemas.microsoft.com/office/powerpoint/2010/main" val="4007949630"/>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6" name="Rectangle 6"/>
          <p:cNvSpPr>
            <a:spLocks noGrp="1" noChangeArrowheads="1"/>
          </p:cNvSpPr>
          <p:nvPr>
            <p:ph type="sldNum" sz="quarter" idx="12"/>
          </p:nvPr>
        </p:nvSpPr>
        <p:spPr>
          <a:ln/>
        </p:spPr>
        <p:txBody>
          <a:bodyPr/>
          <a:lstStyle>
            <a:lvl1pPr>
              <a:defRPr/>
            </a:lvl1pPr>
          </a:lstStyle>
          <a:p>
            <a:pPr>
              <a:defRPr/>
            </a:pPr>
            <a:fld id="{FF7560B6-B25B-4FC3-A86B-187EAC4821DA}" type="slidenum">
              <a:rPr lang="en-US" altLang="zh-CN"/>
              <a:pPr>
                <a:defRPr/>
              </a:pPr>
              <a:t>‹#›</a:t>
            </a:fld>
            <a:endParaRPr lang="en-US" altLang="zh-CN"/>
          </a:p>
        </p:txBody>
      </p:sp>
    </p:spTree>
    <p:extLst>
      <p:ext uri="{BB962C8B-B14F-4D97-AF65-F5344CB8AC3E}">
        <p14:creationId xmlns:p14="http://schemas.microsoft.com/office/powerpoint/2010/main" val="1558585273"/>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6" name="Rectangle 6"/>
          <p:cNvSpPr>
            <a:spLocks noGrp="1" noChangeArrowheads="1"/>
          </p:cNvSpPr>
          <p:nvPr>
            <p:ph type="sldNum" sz="quarter" idx="12"/>
          </p:nvPr>
        </p:nvSpPr>
        <p:spPr>
          <a:ln/>
        </p:spPr>
        <p:txBody>
          <a:bodyPr/>
          <a:lstStyle>
            <a:lvl1pPr>
              <a:defRPr/>
            </a:lvl1pPr>
          </a:lstStyle>
          <a:p>
            <a:pPr>
              <a:defRPr/>
            </a:pPr>
            <a:fld id="{E48EF2D9-3DCB-4749-8F48-B562447103F7}" type="slidenum">
              <a:rPr lang="en-US" altLang="zh-CN"/>
              <a:pPr>
                <a:defRPr/>
              </a:pPr>
              <a:t>‹#›</a:t>
            </a:fld>
            <a:endParaRPr lang="en-US" altLang="zh-CN"/>
          </a:p>
        </p:txBody>
      </p:sp>
    </p:spTree>
    <p:extLst>
      <p:ext uri="{BB962C8B-B14F-4D97-AF65-F5344CB8AC3E}">
        <p14:creationId xmlns:p14="http://schemas.microsoft.com/office/powerpoint/2010/main" val="48725959"/>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752600"/>
            <a:ext cx="4194175"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52600"/>
            <a:ext cx="4194175"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7" name="Rectangle 6"/>
          <p:cNvSpPr>
            <a:spLocks noGrp="1" noChangeArrowheads="1"/>
          </p:cNvSpPr>
          <p:nvPr>
            <p:ph type="sldNum" sz="quarter" idx="12"/>
          </p:nvPr>
        </p:nvSpPr>
        <p:spPr>
          <a:ln/>
        </p:spPr>
        <p:txBody>
          <a:bodyPr/>
          <a:lstStyle>
            <a:lvl1pPr>
              <a:defRPr/>
            </a:lvl1pPr>
          </a:lstStyle>
          <a:p>
            <a:pPr>
              <a:defRPr/>
            </a:pPr>
            <a:fld id="{837A727A-E703-4586-BDD2-DB386B6B3D4B}" type="slidenum">
              <a:rPr lang="en-US" altLang="zh-CN"/>
              <a:pPr>
                <a:defRPr/>
              </a:pPr>
              <a:t>‹#›</a:t>
            </a:fld>
            <a:endParaRPr lang="en-US" altLang="zh-CN"/>
          </a:p>
        </p:txBody>
      </p:sp>
    </p:spTree>
    <p:extLst>
      <p:ext uri="{BB962C8B-B14F-4D97-AF65-F5344CB8AC3E}">
        <p14:creationId xmlns:p14="http://schemas.microsoft.com/office/powerpoint/2010/main" val="3915832112"/>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9" name="Rectangle 6"/>
          <p:cNvSpPr>
            <a:spLocks noGrp="1" noChangeArrowheads="1"/>
          </p:cNvSpPr>
          <p:nvPr>
            <p:ph type="sldNum" sz="quarter" idx="12"/>
          </p:nvPr>
        </p:nvSpPr>
        <p:spPr>
          <a:ln/>
        </p:spPr>
        <p:txBody>
          <a:bodyPr/>
          <a:lstStyle>
            <a:lvl1pPr>
              <a:defRPr/>
            </a:lvl1pPr>
          </a:lstStyle>
          <a:p>
            <a:pPr>
              <a:defRPr/>
            </a:pPr>
            <a:fld id="{180941EC-CBF2-4598-AEC4-603B87878732}" type="slidenum">
              <a:rPr lang="en-US" altLang="zh-CN"/>
              <a:pPr>
                <a:defRPr/>
              </a:pPr>
              <a:t>‹#›</a:t>
            </a:fld>
            <a:endParaRPr lang="en-US" altLang="zh-CN"/>
          </a:p>
        </p:txBody>
      </p:sp>
    </p:spTree>
    <p:extLst>
      <p:ext uri="{BB962C8B-B14F-4D97-AF65-F5344CB8AC3E}">
        <p14:creationId xmlns:p14="http://schemas.microsoft.com/office/powerpoint/2010/main" val="572638037"/>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5" name="Rectangle 6"/>
          <p:cNvSpPr>
            <a:spLocks noGrp="1" noChangeArrowheads="1"/>
          </p:cNvSpPr>
          <p:nvPr>
            <p:ph type="sldNum" sz="quarter" idx="12"/>
          </p:nvPr>
        </p:nvSpPr>
        <p:spPr>
          <a:ln/>
        </p:spPr>
        <p:txBody>
          <a:bodyPr/>
          <a:lstStyle>
            <a:lvl1pPr>
              <a:defRPr/>
            </a:lvl1pPr>
          </a:lstStyle>
          <a:p>
            <a:pPr>
              <a:defRPr/>
            </a:pPr>
            <a:fld id="{30713867-5685-416E-98B8-888227EAE39D}" type="slidenum">
              <a:rPr lang="en-US" altLang="zh-CN"/>
              <a:pPr>
                <a:defRPr/>
              </a:pPr>
              <a:t>‹#›</a:t>
            </a:fld>
            <a:endParaRPr lang="en-US" altLang="zh-CN"/>
          </a:p>
        </p:txBody>
      </p:sp>
    </p:spTree>
    <p:extLst>
      <p:ext uri="{BB962C8B-B14F-4D97-AF65-F5344CB8AC3E}">
        <p14:creationId xmlns:p14="http://schemas.microsoft.com/office/powerpoint/2010/main" val="757832407"/>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4" name="Rectangle 6"/>
          <p:cNvSpPr>
            <a:spLocks noGrp="1" noChangeArrowheads="1"/>
          </p:cNvSpPr>
          <p:nvPr>
            <p:ph type="sldNum" sz="quarter" idx="12"/>
          </p:nvPr>
        </p:nvSpPr>
        <p:spPr>
          <a:ln/>
        </p:spPr>
        <p:txBody>
          <a:bodyPr/>
          <a:lstStyle>
            <a:lvl1pPr>
              <a:defRPr/>
            </a:lvl1pPr>
          </a:lstStyle>
          <a:p>
            <a:pPr>
              <a:defRPr/>
            </a:pPr>
            <a:fld id="{4304F78C-BB42-47FF-85AF-1C68E9581951}" type="slidenum">
              <a:rPr lang="en-US" altLang="zh-CN"/>
              <a:pPr>
                <a:defRPr/>
              </a:pPr>
              <a:t>‹#›</a:t>
            </a:fld>
            <a:endParaRPr lang="en-US" altLang="zh-CN"/>
          </a:p>
        </p:txBody>
      </p:sp>
    </p:spTree>
    <p:extLst>
      <p:ext uri="{BB962C8B-B14F-4D97-AF65-F5344CB8AC3E}">
        <p14:creationId xmlns:p14="http://schemas.microsoft.com/office/powerpoint/2010/main" val="2302002551"/>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7" name="Rectangle 6"/>
          <p:cNvSpPr>
            <a:spLocks noGrp="1" noChangeArrowheads="1"/>
          </p:cNvSpPr>
          <p:nvPr>
            <p:ph type="sldNum" sz="quarter" idx="12"/>
          </p:nvPr>
        </p:nvSpPr>
        <p:spPr>
          <a:ln/>
        </p:spPr>
        <p:txBody>
          <a:bodyPr/>
          <a:lstStyle>
            <a:lvl1pPr>
              <a:defRPr/>
            </a:lvl1pPr>
          </a:lstStyle>
          <a:p>
            <a:pPr>
              <a:defRPr/>
            </a:pPr>
            <a:fld id="{58FD6605-0D88-43B4-981C-D73DEE241913}" type="slidenum">
              <a:rPr lang="en-US" altLang="zh-CN"/>
              <a:pPr>
                <a:defRPr/>
              </a:pPr>
              <a:t>‹#›</a:t>
            </a:fld>
            <a:endParaRPr lang="en-US" altLang="zh-CN"/>
          </a:p>
        </p:txBody>
      </p:sp>
    </p:spTree>
    <p:extLst>
      <p:ext uri="{BB962C8B-B14F-4D97-AF65-F5344CB8AC3E}">
        <p14:creationId xmlns:p14="http://schemas.microsoft.com/office/powerpoint/2010/main" val="272294955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9th Workshop on hadron physics in China and opportunities worldwide, Nanjing, 2017.7,26</a:t>
            </a:r>
          </a:p>
        </p:txBody>
      </p:sp>
      <p:sp>
        <p:nvSpPr>
          <p:cNvPr id="7" name="Rectangle 6"/>
          <p:cNvSpPr>
            <a:spLocks noGrp="1" noChangeArrowheads="1"/>
          </p:cNvSpPr>
          <p:nvPr>
            <p:ph type="sldNum" sz="quarter" idx="12"/>
          </p:nvPr>
        </p:nvSpPr>
        <p:spPr>
          <a:ln/>
        </p:spPr>
        <p:txBody>
          <a:bodyPr/>
          <a:lstStyle>
            <a:lvl1pPr>
              <a:defRPr/>
            </a:lvl1pPr>
          </a:lstStyle>
          <a:p>
            <a:pPr>
              <a:defRPr/>
            </a:pPr>
            <a:fld id="{0598B685-8368-40E2-BE60-455B913AA732}" type="slidenum">
              <a:rPr lang="en-US" altLang="zh-CN"/>
              <a:pPr>
                <a:defRPr/>
              </a:pPr>
              <a:t>‹#›</a:t>
            </a:fld>
            <a:endParaRPr lang="en-US" altLang="zh-CN"/>
          </a:p>
        </p:txBody>
      </p:sp>
    </p:spTree>
    <p:extLst>
      <p:ext uri="{BB962C8B-B14F-4D97-AF65-F5344CB8AC3E}">
        <p14:creationId xmlns:p14="http://schemas.microsoft.com/office/powerpoint/2010/main" val="2852290350"/>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3810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Rot="1" noChangeArrowheads="1"/>
          </p:cNvSpPr>
          <p:nvPr>
            <p:ph type="body" idx="1"/>
          </p:nvPr>
        </p:nvSpPr>
        <p:spPr bwMode="auto">
          <a:xfrm>
            <a:off x="301625" y="1752600"/>
            <a:ext cx="854075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9636" name="Rectangle 4"/>
          <p:cNvSpPr>
            <a:spLocks noGrp="1" noChangeArrowheads="1"/>
          </p:cNvSpPr>
          <p:nvPr>
            <p:ph type="dt" sz="half" idx="2"/>
          </p:nvPr>
        </p:nvSpPr>
        <p:spPr bwMode="auto">
          <a:xfrm>
            <a:off x="301625" y="6172200"/>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zh-CN"/>
          </a:p>
        </p:txBody>
      </p:sp>
      <p:sp>
        <p:nvSpPr>
          <p:cNvPr id="69637" name="Rectangle 5"/>
          <p:cNvSpPr>
            <a:spLocks noGrp="1" noChangeArrowheads="1"/>
          </p:cNvSpPr>
          <p:nvPr>
            <p:ph type="ftr" sz="quarter" idx="3"/>
          </p:nvPr>
        </p:nvSpPr>
        <p:spPr bwMode="auto">
          <a:xfrm>
            <a:off x="3124200" y="61722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r>
              <a:rPr lang="en-US" altLang="zh-CN"/>
              <a:t>9th Workshop on hadron physics in China and opportunities worldwide, Nanjing, 2017.7,26</a:t>
            </a:r>
          </a:p>
        </p:txBody>
      </p:sp>
      <p:sp>
        <p:nvSpPr>
          <p:cNvPr id="69638" name="Rectangle 6"/>
          <p:cNvSpPr>
            <a:spLocks noGrp="1" noChangeArrowheads="1"/>
          </p:cNvSpPr>
          <p:nvPr>
            <p:ph type="sldNum" sz="quarter" idx="4"/>
          </p:nvPr>
        </p:nvSpPr>
        <p:spPr bwMode="auto">
          <a:xfrm>
            <a:off x="6553200" y="6172200"/>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9A1FBA9-A5BF-4B8F-86B2-C8D39A535D59}" type="slidenum">
              <a:rPr lang="en-US" altLang="zh-CN"/>
              <a:pPr>
                <a:defRPr/>
              </a:pPr>
              <a:t>‹#›</a:t>
            </a:fld>
            <a:endParaRPr lang="en-US" altLang="zh-CN"/>
          </a:p>
        </p:txBody>
      </p:sp>
      <p:pic>
        <p:nvPicPr>
          <p:cNvPr id="1031" name="Picture 7" descr="xiaohui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96238" y="0"/>
            <a:ext cx="1147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slow">
    <p:wheel spokes="1"/>
  </p:transition>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115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11.bin"/><Relationship Id="rId14" Type="http://schemas.openxmlformats.org/officeDocument/2006/relationships/image" Target="../media/image39.wmf"/></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15.bin"/><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17.bin"/><Relationship Id="rId4" Type="http://schemas.openxmlformats.org/officeDocument/2006/relationships/image" Target="../media/image27.wmf"/></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e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xfrm>
            <a:off x="3124200" y="6390456"/>
            <a:ext cx="3031976" cy="422920"/>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4099" name="Rectangle 2"/>
          <p:cNvSpPr>
            <a:spLocks noGrp="1" noRot="1" noChangeArrowheads="1"/>
          </p:cNvSpPr>
          <p:nvPr>
            <p:ph type="ctrTitle"/>
          </p:nvPr>
        </p:nvSpPr>
        <p:spPr>
          <a:xfrm>
            <a:off x="755576" y="1412776"/>
            <a:ext cx="7772400" cy="1143000"/>
          </a:xfrm>
        </p:spPr>
        <p:txBody>
          <a:bodyPr/>
          <a:lstStyle/>
          <a:p>
            <a:pPr eaLnBrk="1" hangingPunct="1"/>
            <a:r>
              <a:rPr lang="en-US" altLang="zh-CN" sz="4000" dirty="0"/>
              <a:t>Remarks on the hidden-color component</a:t>
            </a:r>
            <a:endParaRPr lang="en-US" altLang="zh-CN" sz="4000" dirty="0">
              <a:solidFill>
                <a:srgbClr val="FF0000"/>
              </a:solidFill>
            </a:endParaRPr>
          </a:p>
        </p:txBody>
      </p:sp>
      <p:sp>
        <p:nvSpPr>
          <p:cNvPr id="4100" name="Rectangle 3"/>
          <p:cNvSpPr>
            <a:spLocks noGrp="1" noRot="1" noChangeArrowheads="1"/>
          </p:cNvSpPr>
          <p:nvPr>
            <p:ph type="subTitle" idx="1"/>
          </p:nvPr>
        </p:nvSpPr>
        <p:spPr>
          <a:xfrm>
            <a:off x="1475656" y="3573016"/>
            <a:ext cx="6400800" cy="1800200"/>
          </a:xfrm>
        </p:spPr>
        <p:txBody>
          <a:bodyPr/>
          <a:lstStyle/>
          <a:p>
            <a:pPr eaLnBrk="1" hangingPunct="1">
              <a:lnSpc>
                <a:spcPct val="80000"/>
              </a:lnSpc>
            </a:pPr>
            <a:r>
              <a:rPr lang="en-US" altLang="zh-CN" sz="2000" dirty="0" err="1"/>
              <a:t>Jialun</a:t>
            </a:r>
            <a:r>
              <a:rPr lang="en-US" altLang="zh-CN" sz="2000" dirty="0"/>
              <a:t> Ping, </a:t>
            </a:r>
            <a:r>
              <a:rPr lang="en-US" altLang="zh-CN" sz="2000" dirty="0" err="1"/>
              <a:t>Hongxia</a:t>
            </a:r>
            <a:r>
              <a:rPr lang="en-US" altLang="zh-CN" sz="2000" dirty="0"/>
              <a:t> Huang</a:t>
            </a:r>
          </a:p>
          <a:p>
            <a:pPr eaLnBrk="1" hangingPunct="1">
              <a:lnSpc>
                <a:spcPct val="80000"/>
              </a:lnSpc>
            </a:pPr>
            <a:r>
              <a:rPr lang="en-US" altLang="zh-CN" sz="2000" dirty="0"/>
              <a:t>Nanjing Normal University</a:t>
            </a:r>
          </a:p>
          <a:p>
            <a:pPr eaLnBrk="1" hangingPunct="1">
              <a:lnSpc>
                <a:spcPct val="80000"/>
              </a:lnSpc>
            </a:pPr>
            <a:endParaRPr lang="en-US" altLang="zh-CN" sz="2000" dirty="0"/>
          </a:p>
          <a:p>
            <a:pPr eaLnBrk="1" hangingPunct="1">
              <a:lnSpc>
                <a:spcPct val="80000"/>
              </a:lnSpc>
            </a:pPr>
            <a:r>
              <a:rPr lang="en-US" altLang="zh-CN" sz="2000" dirty="0"/>
              <a:t>Fan Wang</a:t>
            </a:r>
          </a:p>
          <a:p>
            <a:pPr eaLnBrk="1" hangingPunct="1">
              <a:lnSpc>
                <a:spcPct val="80000"/>
              </a:lnSpc>
            </a:pPr>
            <a:r>
              <a:rPr lang="en-US" altLang="zh-CN" sz="2000" dirty="0"/>
              <a:t>Nanjing University</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页脚占位符 4"/>
          <p:cNvSpPr>
            <a:spLocks noGrp="1"/>
          </p:cNvSpPr>
          <p:nvPr>
            <p:ph type="ftr" sz="quarter" idx="11"/>
          </p:nvPr>
        </p:nvSpPr>
        <p:spPr>
          <a:xfrm>
            <a:off x="3124200" y="6237312"/>
            <a:ext cx="3103984" cy="288032"/>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1267" name="Rectangle 2"/>
          <p:cNvSpPr>
            <a:spLocks noGrp="1" noRot="1" noChangeArrowheads="1"/>
          </p:cNvSpPr>
          <p:nvPr>
            <p:ph type="title"/>
          </p:nvPr>
        </p:nvSpPr>
        <p:spPr>
          <a:xfrm>
            <a:off x="301625" y="381000"/>
            <a:ext cx="8540750" cy="600075"/>
          </a:xfrm>
        </p:spPr>
        <p:txBody>
          <a:bodyPr/>
          <a:lstStyle/>
          <a:p>
            <a:pPr eaLnBrk="1" hangingPunct="1"/>
            <a:r>
              <a:rPr lang="en-US" altLang="zh-CN"/>
              <a:t> </a:t>
            </a:r>
          </a:p>
        </p:txBody>
      </p:sp>
      <p:sp>
        <p:nvSpPr>
          <p:cNvPr id="149507" name="Rectangle 3"/>
          <p:cNvSpPr>
            <a:spLocks noGrp="1" noRot="1" noChangeAspect="1" noMove="1" noResize="1" noEditPoints="1" noAdjustHandles="1" noChangeArrowheads="1" noChangeShapeType="1" noTextEdit="1"/>
          </p:cNvSpPr>
          <p:nvPr>
            <p:ph type="body" idx="1"/>
          </p:nvPr>
        </p:nvSpPr>
        <p:spPr>
          <a:xfrm>
            <a:off x="301625" y="1052736"/>
            <a:ext cx="8540750" cy="4970239"/>
          </a:xfrm>
          <a:blipFill rotWithShape="0">
            <a:blip r:embed="rId2"/>
            <a:stretch>
              <a:fillRect l="-713" t="-613"/>
            </a:stretch>
          </a:blipFill>
          <a:extLst/>
        </p:spPr>
        <p:txBody>
          <a:bodyPr/>
          <a:lstStyle/>
          <a:p>
            <a:pPr marL="0" indent="0">
              <a:buNone/>
            </a:pPr>
            <a:r>
              <a:rPr lang="zh-CN" altLang="en-US" dirty="0">
                <a:noFill/>
              </a:rPr>
              <a:t>   </a:t>
            </a:r>
          </a:p>
        </p:txBody>
      </p:sp>
      <p:pic>
        <p:nvPicPr>
          <p:cNvPr id="1126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5804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箭头连接符 6"/>
          <p:cNvCxnSpPr/>
          <p:nvPr/>
        </p:nvCxnSpPr>
        <p:spPr>
          <a:xfrm flipH="1">
            <a:off x="6372225" y="4365625"/>
            <a:ext cx="144463" cy="358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804025" y="4365625"/>
            <a:ext cx="71438" cy="863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019925" y="4365625"/>
            <a:ext cx="360363" cy="431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4495800" y="3314700"/>
            <a:ext cx="152400" cy="228600"/>
          </a:xfrm>
          <a:prstGeom prst="rect">
            <a:avLst/>
          </a:prstGeom>
        </p:spPr>
      </p:pic>
      <p:pic>
        <p:nvPicPr>
          <p:cNvPr id="3" name="图片 2"/>
          <p:cNvPicPr>
            <a:picLocks noChangeAspect="1"/>
          </p:cNvPicPr>
          <p:nvPr/>
        </p:nvPicPr>
        <p:blipFill>
          <a:blip r:embed="rId5"/>
          <a:stretch>
            <a:fillRect/>
          </a:stretch>
        </p:blipFill>
        <p:spPr>
          <a:xfrm>
            <a:off x="5956930" y="4860771"/>
            <a:ext cx="122425" cy="306063"/>
          </a:xfrm>
          <a:prstGeom prst="rect">
            <a:avLst/>
          </a:prstGeom>
        </p:spPr>
      </p:pic>
    </p:spTree>
    <p:extLst>
      <p:ext uri="{BB962C8B-B14F-4D97-AF65-F5344CB8AC3E}">
        <p14:creationId xmlns:p14="http://schemas.microsoft.com/office/powerpoint/2010/main" val="2701315647"/>
      </p:ext>
    </p:extLst>
  </p:cSld>
  <p:clrMapOvr>
    <a:masterClrMapping/>
  </p:clrMapOvr>
  <p:transition spd="med">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32656"/>
            <a:ext cx="8540750" cy="504056"/>
          </a:xfrm>
        </p:spPr>
        <p:txBody>
          <a:bodyPr/>
          <a:lstStyle/>
          <a:p>
            <a:r>
              <a:rPr lang="en-US" altLang="zh-CN" sz="3600" dirty="0"/>
              <a:t>Unitary transformation?</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836712"/>
                <a:ext cx="9143999" cy="5399496"/>
              </a:xfrm>
            </p:spPr>
            <p:txBody>
              <a:bodyPr/>
              <a:lstStyle/>
              <a:p>
                <a:r>
                  <a:rPr lang="en-US" altLang="zh-CN" sz="2400" dirty="0"/>
                  <a:t>The transformation is restricted within the same configuration.</a:t>
                </a:r>
              </a:p>
              <a:p>
                <a:r>
                  <a:rPr lang="en-US" altLang="zh-CN" sz="2400" dirty="0"/>
                  <a:t>The transformation is unitary only if two sets of bases are both orthonormal ones.</a:t>
                </a:r>
              </a:p>
              <a:p>
                <a:r>
                  <a:rPr lang="en-US" altLang="zh-CN" sz="2600" dirty="0"/>
                  <a:t>Are symmetry bases and physical bases orthonormal in the two-center case? </a:t>
                </a:r>
              </a:p>
              <a:p>
                <a:pPr marL="0" indent="0">
                  <a:buNone/>
                </a:pPr>
                <a:r>
                  <a:rPr lang="en-US" altLang="zh-CN" sz="2400" dirty="0"/>
                  <a:t>    Yes,  if the single particle states are orthonormal (s→∞)</a:t>
                </a:r>
              </a:p>
              <a:p>
                <a:pPr marL="0" indent="0">
                  <a:buNone/>
                </a:pPr>
                <a:r>
                  <a:rPr lang="en-US" altLang="zh-CN" sz="2400" dirty="0"/>
                  <a:t>                 </a:t>
                </a:r>
                <a14:m>
                  <m:oMath xmlns:m="http://schemas.openxmlformats.org/officeDocument/2006/math">
                    <m:d>
                      <m:dPr>
                        <m:begChr m:val="⟨"/>
                        <m:endChr m:val="⟩"/>
                        <m:ctrlPr>
                          <a:rPr lang="en-US" altLang="zh-CN" sz="2400" i="1" smtClean="0">
                            <a:latin typeface="Cambria Math" panose="02040503050406030204" pitchFamily="18" charset="0"/>
                          </a:rPr>
                        </m:ctrlPr>
                      </m:dPr>
                      <m:e>
                        <m:r>
                          <a:rPr lang="en-US" altLang="zh-CN" sz="2400" b="0" i="1" smtClean="0">
                            <a:latin typeface="Cambria Math" panose="02040503050406030204" pitchFamily="18" charset="0"/>
                          </a:rPr>
                          <m:t>𝑟</m:t>
                        </m:r>
                      </m:e>
                      <m:e>
                        <m:r>
                          <a:rPr lang="en-US" altLang="zh-CN" sz="2400" b="0" i="1" smtClean="0">
                            <a:latin typeface="Cambria Math" panose="02040503050406030204" pitchFamily="18" charset="0"/>
                          </a:rPr>
                          <m:t>𝑟</m:t>
                        </m:r>
                      </m:e>
                    </m:d>
                    <m:r>
                      <a:rPr lang="en-US" altLang="zh-CN" sz="2400" b="0" i="1" smtClean="0">
                        <a:latin typeface="Cambria Math" panose="02040503050406030204" pitchFamily="18" charset="0"/>
                      </a:rPr>
                      <m:t>=</m:t>
                    </m:r>
                    <m:d>
                      <m:dPr>
                        <m:begChr m:val="⟨"/>
                        <m:endChr m:val="⟩"/>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𝑙</m:t>
                        </m:r>
                      </m:e>
                      <m:e>
                        <m:r>
                          <a:rPr lang="en-US" altLang="zh-CN" sz="2400" b="0" i="1" smtClean="0">
                            <a:latin typeface="Cambria Math" panose="02040503050406030204" pitchFamily="18" charset="0"/>
                          </a:rPr>
                          <m:t>𝑙</m:t>
                        </m:r>
                      </m:e>
                    </m:d>
                    <m:r>
                      <a:rPr lang="en-US" altLang="zh-CN" sz="2400" b="0" i="1" smtClean="0">
                        <a:latin typeface="Cambria Math" panose="02040503050406030204" pitchFamily="18" charset="0"/>
                      </a:rPr>
                      <m:t>=1,  </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𝑟</m:t>
                        </m:r>
                      </m:e>
                      <m:e>
                        <m:r>
                          <a:rPr lang="en-US" altLang="zh-CN" sz="2400" b="0" i="1" smtClean="0">
                            <a:latin typeface="Cambria Math" panose="02040503050406030204" pitchFamily="18" charset="0"/>
                          </a:rPr>
                          <m:t>𝑙</m:t>
                        </m:r>
                      </m:e>
                    </m:d>
                    <m:r>
                      <a:rPr lang="en-US" altLang="zh-CN" sz="2400" b="0" i="1" smtClean="0">
                        <a:latin typeface="Cambria Math" panose="02040503050406030204" pitchFamily="18" charset="0"/>
                      </a:rPr>
                      <m:t>=0</m:t>
                    </m:r>
                  </m:oMath>
                </a14:m>
                <a:endParaRPr lang="en-US" altLang="zh-CN" sz="2400" dirty="0"/>
              </a:p>
              <a:p>
                <a:pPr marL="0" indent="0">
                  <a:buNone/>
                </a:pPr>
                <a:r>
                  <a:rPr lang="en-US" altLang="zh-CN" sz="2400" dirty="0"/>
                  <a:t>   However the usual two-center single-particle orbital states for cluster mode</a:t>
                </a:r>
              </a:p>
              <a:p>
                <a:pPr marL="0" indent="0">
                  <a:buNone/>
                </a:pPr>
                <a:r>
                  <a:rPr lang="en-US" altLang="zh-CN" sz="2400" dirty="0"/>
                  <a:t>      </a:t>
                </a:r>
                <a14:m>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smtClean="0">
                                <a:latin typeface="Cambria Math" panose="02040503050406030204" pitchFamily="18" charset="0"/>
                              </a:rPr>
                            </m:ctrlPr>
                          </m:dPr>
                          <m:e>
                            <m:r>
                              <a:rPr lang="en-US" altLang="zh-CN" sz="2400" b="0" i="1" smtClean="0">
                                <a:latin typeface="Cambria Math" panose="02040503050406030204" pitchFamily="18" charset="0"/>
                              </a:rPr>
                              <m:t>𝑙</m:t>
                            </m:r>
                          </m:e>
                        </m:d>
                      </m:e>
                    </m:d>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zh-CN" altLang="en-US" sz="2400" i="1">
                                    <a:latin typeface="Cambria Math" panose="02040503050406030204" pitchFamily="18" charset="0"/>
                                  </a:rPr>
                                  <m:t>𝜋</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r>
                                      <a:rPr lang="en-US" altLang="zh-CN" sz="2400" i="1">
                                        <a:latin typeface="Cambria Math" panose="02040503050406030204" pitchFamily="18" charset="0"/>
                                      </a:rPr>
                                      <m:t>2</m:t>
                                    </m:r>
                                  </m:sup>
                                </m:sSup>
                              </m:den>
                            </m:f>
                          </m:e>
                        </m:d>
                      </m:e>
                      <m:sup>
                        <m:r>
                          <a:rPr lang="en-US" altLang="zh-CN" sz="2400" b="0" i="1" smtClean="0">
                            <a:latin typeface="Cambria Math" panose="02040503050406030204" pitchFamily="18" charset="0"/>
                          </a:rPr>
                          <m:t>3/4</m:t>
                        </m:r>
                      </m:sup>
                    </m:sSup>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𝒓</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1" i="1" smtClean="0">
                                        <a:latin typeface="Cambria Math" panose="02040503050406030204" pitchFamily="18" charset="0"/>
                                      </a:rPr>
                                      <m:t>𝒔</m:t>
                                    </m:r>
                                  </m:num>
                                  <m:den>
                                    <m:r>
                                      <a:rPr lang="en-US" altLang="zh-CN" sz="2400" b="0" i="1" smtClean="0">
                                        <a:latin typeface="Cambria Math" panose="02040503050406030204" pitchFamily="18" charset="0"/>
                                      </a:rPr>
                                      <m:t>2</m:t>
                                    </m:r>
                                  </m:den>
                                </m:f>
                              </m:e>
                            </m:d>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/2</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𝑏</m:t>
                            </m:r>
                          </m:e>
                          <m:sup>
                            <m:r>
                              <a:rPr lang="en-US" altLang="zh-CN" sz="2400" b="0" i="1" smtClean="0">
                                <a:latin typeface="Cambria Math" panose="02040503050406030204" pitchFamily="18" charset="0"/>
                              </a:rPr>
                              <m:t>2</m:t>
                            </m:r>
                          </m:sup>
                        </m:sSup>
                      </m:sup>
                    </m:sSup>
                  </m:oMath>
                </a14:m>
                <a:r>
                  <a:rPr lang="en-US" altLang="zh-CN" sz="2400" dirty="0"/>
                  <a:t>          </a:t>
                </a:r>
                <a14:m>
                  <m:oMath xmlns:m="http://schemas.openxmlformats.org/officeDocument/2006/math">
                    <m:d>
                      <m:dPr>
                        <m:begChr m:val="|"/>
                        <m:endChr m:val=""/>
                        <m:ctrlPr>
                          <a:rPr lang="en-US" altLang="zh-CN" sz="2400" i="1">
                            <a:latin typeface="Cambria Math" panose="02040503050406030204" pitchFamily="18" charset="0"/>
                          </a:rPr>
                        </m:ctrlPr>
                      </m:dPr>
                      <m:e>
                        <m:d>
                          <m:dPr>
                            <m:begChr m:val=""/>
                            <m:endChr m:val="⟩"/>
                            <m:ctrlPr>
                              <a:rPr lang="en-US" altLang="zh-CN" sz="2400" i="1" smtClean="0">
                                <a:latin typeface="Cambria Math" panose="02040503050406030204" pitchFamily="18" charset="0"/>
                              </a:rPr>
                            </m:ctrlPr>
                          </m:dPr>
                          <m:e>
                            <m:r>
                              <a:rPr lang="en-US" altLang="zh-CN" sz="2400" b="0" i="1" smtClean="0">
                                <a:latin typeface="Cambria Math" panose="02040503050406030204" pitchFamily="18" charset="0"/>
                              </a:rPr>
                              <m:t>𝑟</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zh-CN" altLang="en-US" sz="2400" i="1">
                                    <a:latin typeface="Cambria Math" panose="02040503050406030204" pitchFamily="18" charset="0"/>
                                  </a:rPr>
                                  <m:t>𝜋</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r>
                                      <a:rPr lang="en-US" altLang="zh-CN" sz="2400" i="1">
                                        <a:latin typeface="Cambria Math" panose="02040503050406030204" pitchFamily="18" charset="0"/>
                                      </a:rPr>
                                      <m:t>2</m:t>
                                    </m:r>
                                  </m:sup>
                                </m:sSup>
                              </m:den>
                            </m:f>
                          </m:e>
                        </m:d>
                      </m:e>
                      <m:sup>
                        <m:r>
                          <a:rPr lang="en-US" altLang="zh-CN" sz="2400" i="1">
                            <a:latin typeface="Cambria Math" panose="02040503050406030204" pitchFamily="18" charset="0"/>
                          </a:rPr>
                          <m:t>3/4</m:t>
                        </m:r>
                      </m:sup>
                    </m:sSup>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𝒓</m:t>
                                </m:r>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1" i="1">
                                        <a:latin typeface="Cambria Math" panose="02040503050406030204" pitchFamily="18" charset="0"/>
                                      </a:rPr>
                                      <m:t>𝒔</m:t>
                                    </m:r>
                                  </m:num>
                                  <m:den>
                                    <m:r>
                                      <a:rPr lang="en-US" altLang="zh-CN" sz="2400" i="1">
                                        <a:latin typeface="Cambria Math" panose="02040503050406030204" pitchFamily="18" charset="0"/>
                                      </a:rPr>
                                      <m:t>2</m:t>
                                    </m:r>
                                  </m:den>
                                </m:f>
                              </m:e>
                            </m:d>
                          </m:e>
                          <m:sup>
                            <m:r>
                              <a:rPr lang="en-US" altLang="zh-CN" sz="2400" i="1">
                                <a:latin typeface="Cambria Math" panose="02040503050406030204" pitchFamily="18" charset="0"/>
                              </a:rPr>
                              <m:t>2</m:t>
                            </m:r>
                          </m:sup>
                        </m:sSup>
                        <m:r>
                          <a:rPr lang="en-US" altLang="zh-CN" sz="2400" i="1">
                            <a:latin typeface="Cambria Math" panose="02040503050406030204" pitchFamily="18" charset="0"/>
                          </a:rPr>
                          <m:t>/2</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r>
                              <a:rPr lang="en-US" altLang="zh-CN" sz="2400" i="1">
                                <a:latin typeface="Cambria Math" panose="02040503050406030204" pitchFamily="18" charset="0"/>
                              </a:rPr>
                              <m:t>2</m:t>
                            </m:r>
                          </m:sup>
                        </m:sSup>
                      </m:sup>
                    </m:sSup>
                  </m:oMath>
                </a14:m>
                <a:r>
                  <a:rPr lang="en-US" altLang="zh-CN" sz="2400" dirty="0"/>
                  <a:t>  </a:t>
                </a:r>
              </a:p>
              <a:p>
                <a:pPr marL="0" indent="0">
                  <a:buNone/>
                </a:pPr>
                <a:r>
                  <a:rPr lang="en-US" altLang="zh-CN" sz="2400" dirty="0"/>
                  <a:t>                </a:t>
                </a:r>
                <a:r>
                  <a:rPr lang="en-US" altLang="zh-CN" sz="2800" dirty="0"/>
                  <a:t>are not orthogonal,   </a:t>
                </a:r>
                <a14:m>
                  <m:oMath xmlns:m="http://schemas.openxmlformats.org/officeDocument/2006/math">
                    <m:r>
                      <m:rPr>
                        <m:sty m:val="p"/>
                      </m:rPr>
                      <a:rPr lang="en-US" altLang="zh-CN" sz="2800" b="0" i="0" smtClean="0">
                        <a:latin typeface="Cambria Math" panose="02040503050406030204" pitchFamily="18" charset="0"/>
                      </a:rPr>
                      <m:t>m</m:t>
                    </m:r>
                    <m:r>
                      <a:rPr lang="en-US" altLang="zh-CN" sz="2800" b="0" i="0" smtClean="0">
                        <a:latin typeface="Cambria Math" panose="02040503050406030204" pitchFamily="18" charset="0"/>
                      </a:rPr>
                      <m:t>=</m:t>
                    </m:r>
                    <m:d>
                      <m:dPr>
                        <m:begChr m:val="⟨"/>
                        <m:endChr m:val="⟩"/>
                        <m:ctrlPr>
                          <a:rPr lang="en-US" altLang="zh-CN" sz="2800" i="1">
                            <a:latin typeface="Cambria Math" panose="02040503050406030204" pitchFamily="18" charset="0"/>
                          </a:rPr>
                        </m:ctrlPr>
                      </m:dPr>
                      <m:e>
                        <m:r>
                          <a:rPr lang="en-US" altLang="zh-CN" sz="2800" i="1">
                            <a:latin typeface="Cambria Math" panose="02040503050406030204" pitchFamily="18" charset="0"/>
                          </a:rPr>
                          <m:t>𝑟</m:t>
                        </m:r>
                      </m:e>
                      <m:e>
                        <m:r>
                          <a:rPr lang="en-US" altLang="zh-CN" sz="2800" i="1">
                            <a:latin typeface="Cambria Math" panose="02040503050406030204" pitchFamily="18" charset="0"/>
                          </a:rPr>
                          <m:t>𝑙</m:t>
                        </m:r>
                      </m:e>
                    </m:d>
                    <m:r>
                      <a:rPr lang="en-US" altLang="zh-CN" sz="2800" i="1" smtClean="0">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rPr>
                      <m:t>0</m:t>
                    </m:r>
                  </m:oMath>
                </a14:m>
                <a:endParaRPr lang="en-US" altLang="zh-CN" sz="2800" dirty="0"/>
              </a:p>
              <a:p>
                <a:pPr marL="0" indent="0">
                  <a:buNone/>
                </a:pPr>
                <a:r>
                  <a:rPr lang="en-US" altLang="zh-CN" sz="2800" dirty="0"/>
                  <a:t>    </a:t>
                </a: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836712"/>
                <a:ext cx="9143999" cy="5399496"/>
              </a:xfrm>
              <a:blipFill>
                <a:blip r:embed="rId2"/>
                <a:stretch>
                  <a:fillRect l="-1000" t="-79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a:xfrm>
            <a:off x="3145536" y="6236208"/>
            <a:ext cx="3226664" cy="289136"/>
          </a:xfrm>
        </p:spPr>
        <p:txBody>
          <a:bodyPr/>
          <a:lstStyle/>
          <a:p>
            <a:pPr>
              <a:defRPr/>
            </a:pPr>
            <a:r>
              <a:rPr lang="en-US" altLang="zh-CN" dirty="0"/>
              <a:t> Asian-pacific FB, Guilin, 2017.8.26</a:t>
            </a:r>
          </a:p>
        </p:txBody>
      </p:sp>
    </p:spTree>
    <p:extLst>
      <p:ext uri="{BB962C8B-B14F-4D97-AF65-F5344CB8AC3E}">
        <p14:creationId xmlns:p14="http://schemas.microsoft.com/office/powerpoint/2010/main" val="47618217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284819"/>
            <a:ext cx="8540750" cy="631509"/>
          </a:xfrm>
        </p:spPr>
        <p:txBody>
          <a:bodyPr/>
          <a:lstStyle/>
          <a:p>
            <a:r>
              <a:rPr lang="en-US" altLang="zh-CN" sz="3600" dirty="0"/>
              <a:t>Harvey’s method</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916329"/>
                <a:ext cx="9144000" cy="5248976"/>
              </a:xfrm>
            </p:spPr>
            <p:txBody>
              <a:bodyPr/>
              <a:lstStyle/>
              <a:p>
                <a:r>
                  <a:rPr lang="en-US" altLang="zh-CN" sz="2000" dirty="0"/>
                  <a:t>Introducing separation dependent normalization factor</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𝑁</m:t>
                      </m:r>
                      <m:d>
                        <m:dPr>
                          <m:ctrlPr>
                            <a:rPr lang="en-US" altLang="zh-CN" sz="2000" b="0" i="1" smtClean="0">
                              <a:latin typeface="Cambria Math" panose="02040503050406030204" pitchFamily="18" charset="0"/>
                            </a:rPr>
                          </m:ctrlPr>
                        </m:d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6</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e>
                      </m:d>
                      <m:r>
                        <a:rPr lang="en-US" altLang="zh-CN" sz="2000" b="0" i="1" smtClean="0">
                          <a:latin typeface="Cambria Math" panose="02040503050406030204" pitchFamily="18" charset="0"/>
                        </a:rPr>
                        <m:t>=</m:t>
                      </m:r>
                      <m:rad>
                        <m:radPr>
                          <m:degHide m:val="on"/>
                          <m:ctrlPr>
                            <a:rPr lang="en-US" altLang="zh-CN" sz="2000" b="0" i="1" smtClean="0">
                              <a:latin typeface="Cambria Math" panose="02040503050406030204" pitchFamily="18" charset="0"/>
                            </a:rPr>
                          </m:ctrlPr>
                        </m:radPr>
                        <m:deg/>
                        <m:e>
                          <m:r>
                            <a:rPr lang="en-US" altLang="zh-CN" sz="2000" b="0" i="1" smtClean="0">
                              <a:latin typeface="Cambria Math" panose="02040503050406030204" pitchFamily="18" charset="0"/>
                            </a:rPr>
                            <m:t>1+9</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𝑚</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+9</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𝑚</m:t>
                              </m:r>
                            </m:e>
                            <m:sup>
                              <m:r>
                                <a:rPr lang="en-US" altLang="zh-CN" sz="2000" b="0" i="1" smtClean="0">
                                  <a:latin typeface="Cambria Math" panose="02040503050406030204" pitchFamily="18" charset="0"/>
                                </a:rPr>
                                <m:t>4</m:t>
                              </m:r>
                            </m:sup>
                          </m:s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𝑚</m:t>
                              </m:r>
                            </m:e>
                            <m:sup>
                              <m:r>
                                <a:rPr lang="en-US" altLang="zh-CN" sz="2000" b="0" i="1" smtClean="0">
                                  <a:latin typeface="Cambria Math" panose="02040503050406030204" pitchFamily="18" charset="0"/>
                                </a:rPr>
                                <m:t>6</m:t>
                              </m:r>
                            </m:sup>
                          </m:sSup>
                        </m:e>
                      </m:rad>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𝑁</m:t>
                      </m:r>
                      <m:d>
                        <m:dPr>
                          <m:ctrlPr>
                            <a:rPr lang="en-US" altLang="zh-CN" sz="2000" i="1">
                              <a:latin typeface="Cambria Math" panose="02040503050406030204" pitchFamily="18" charset="0"/>
                            </a:rPr>
                          </m:ctrlPr>
                        </m:dPr>
                        <m:e>
                          <m:d>
                            <m:dPr>
                              <m:begChr m:val="["/>
                              <m:endChr m:val="]"/>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42</m:t>
                              </m:r>
                            </m:e>
                          </m:d>
                          <m:r>
                            <a:rPr lang="en-US" altLang="zh-CN" sz="2000" i="1">
                              <a:latin typeface="Cambria Math" panose="02040503050406030204" pitchFamily="18" charset="0"/>
                            </a:rPr>
                            <m:t>,</m:t>
                          </m:r>
                          <m:r>
                            <a:rPr lang="en-US" altLang="zh-CN" sz="2000" i="1">
                              <a:latin typeface="Cambria Math" panose="02040503050406030204" pitchFamily="18" charset="0"/>
                            </a:rPr>
                            <m:t>𝑠</m:t>
                          </m:r>
                        </m:e>
                      </m:d>
                      <m:r>
                        <a:rPr lang="en-US" altLang="zh-CN" sz="2000" i="1">
                          <a:latin typeface="Cambria Math" panose="02040503050406030204" pitchFamily="18" charset="0"/>
                        </a:rPr>
                        <m:t>=</m:t>
                      </m:r>
                      <m:rad>
                        <m:radPr>
                          <m:degHide m:val="on"/>
                          <m:ctrlPr>
                            <a:rPr lang="en-US" altLang="zh-CN" sz="2000" i="1">
                              <a:latin typeface="Cambria Math" panose="02040503050406030204" pitchFamily="18" charset="0"/>
                            </a:rPr>
                          </m:ctrlPr>
                        </m:radPr>
                        <m:deg/>
                        <m:e>
                          <m:r>
                            <a:rPr lang="en-US" altLang="zh-CN" sz="2000" i="1">
                              <a:latin typeface="Cambria Math" panose="02040503050406030204" pitchFamily="18" charset="0"/>
                            </a:rPr>
                            <m:t>1</m:t>
                          </m:r>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2</m:t>
                              </m:r>
                            </m:sup>
                          </m:sSup>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4</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6</m:t>
                              </m:r>
                            </m:sup>
                          </m:sSup>
                        </m:e>
                      </m:rad>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𝑁</m:t>
                      </m:r>
                      <m:d>
                        <m:dPr>
                          <m:ctrlPr>
                            <a:rPr lang="en-US" altLang="zh-CN" sz="2000" i="1">
                              <a:latin typeface="Cambria Math" panose="02040503050406030204" pitchFamily="18" charset="0"/>
                            </a:rPr>
                          </m:ctrlPr>
                        </m:dPr>
                        <m:e>
                          <m:d>
                            <m:dPr>
                              <m:begChr m:val="["/>
                              <m:endChr m:val="]"/>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51</m:t>
                              </m:r>
                            </m:e>
                          </m:d>
                          <m:r>
                            <a:rPr lang="en-US" altLang="zh-CN" sz="2000" i="1">
                              <a:latin typeface="Cambria Math" panose="02040503050406030204" pitchFamily="18" charset="0"/>
                            </a:rPr>
                            <m:t>,</m:t>
                          </m:r>
                          <m:r>
                            <a:rPr lang="en-US" altLang="zh-CN" sz="2000" i="1">
                              <a:latin typeface="Cambria Math" panose="02040503050406030204" pitchFamily="18" charset="0"/>
                            </a:rPr>
                            <m:t>𝑠</m:t>
                          </m:r>
                        </m:e>
                      </m:d>
                      <m:r>
                        <a:rPr lang="en-US" altLang="zh-CN" sz="2000" i="1">
                          <a:latin typeface="Cambria Math" panose="02040503050406030204" pitchFamily="18" charset="0"/>
                        </a:rPr>
                        <m:t>=</m:t>
                      </m:r>
                      <m:rad>
                        <m:radPr>
                          <m:degHide m:val="on"/>
                          <m:ctrlPr>
                            <a:rPr lang="en-US" altLang="zh-CN" sz="2000" i="1">
                              <a:latin typeface="Cambria Math" panose="02040503050406030204" pitchFamily="18" charset="0"/>
                            </a:rPr>
                          </m:ctrlPr>
                        </m:radPr>
                        <m:deg/>
                        <m:e>
                          <m:r>
                            <a:rPr lang="en-US" altLang="zh-CN" sz="2000" i="1">
                              <a:latin typeface="Cambria Math" panose="02040503050406030204" pitchFamily="18" charset="0"/>
                            </a:rPr>
                            <m:t>1+</m:t>
                          </m:r>
                          <m:r>
                            <a:rPr lang="en-US" altLang="zh-CN" sz="2000" b="0" i="1" smtClean="0">
                              <a:latin typeface="Cambria Math" panose="02040503050406030204" pitchFamily="18" charset="0"/>
                            </a:rPr>
                            <m:t>3</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2</m:t>
                              </m:r>
                            </m:sup>
                          </m:sSup>
                          <m:r>
                            <a:rPr lang="en-US" altLang="zh-CN" sz="2000" b="0" i="1" smtClean="0">
                              <a:latin typeface="Cambria Math" panose="02040503050406030204" pitchFamily="18" charset="0"/>
                            </a:rPr>
                            <m:t>−3</m:t>
                          </m:r>
                          <m:sSup>
                            <m:sSupPr>
                              <m:ctrlPr>
                                <a:rPr lang="en-US" altLang="zh-CN" sz="2000" i="1" smtClean="0">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4</m:t>
                              </m:r>
                            </m:sup>
                          </m:sSup>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6</m:t>
                              </m:r>
                            </m:sup>
                          </m:sSup>
                        </m:e>
                      </m:rad>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𝑁</m:t>
                      </m:r>
                      <m:d>
                        <m:dPr>
                          <m:ctrlPr>
                            <a:rPr lang="en-US" altLang="zh-CN" sz="2000" i="1">
                              <a:latin typeface="Cambria Math" panose="02040503050406030204" pitchFamily="18" charset="0"/>
                            </a:rPr>
                          </m:ctrlPr>
                        </m:dPr>
                        <m:e>
                          <m:d>
                            <m:dPr>
                              <m:begChr m:val="["/>
                              <m:endChr m:val="]"/>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33</m:t>
                              </m:r>
                            </m:e>
                          </m:d>
                          <m:r>
                            <a:rPr lang="en-US" altLang="zh-CN" sz="2000" i="1">
                              <a:latin typeface="Cambria Math" panose="02040503050406030204" pitchFamily="18" charset="0"/>
                            </a:rPr>
                            <m:t>,</m:t>
                          </m:r>
                          <m:r>
                            <a:rPr lang="en-US" altLang="zh-CN" sz="2000" i="1">
                              <a:latin typeface="Cambria Math" panose="02040503050406030204" pitchFamily="18" charset="0"/>
                            </a:rPr>
                            <m:t>𝑠</m:t>
                          </m:r>
                        </m:e>
                      </m:d>
                      <m:r>
                        <a:rPr lang="en-US" altLang="zh-CN" sz="2000" i="1">
                          <a:latin typeface="Cambria Math" panose="02040503050406030204" pitchFamily="18" charset="0"/>
                        </a:rPr>
                        <m:t>=</m:t>
                      </m:r>
                      <m:rad>
                        <m:radPr>
                          <m:degHide m:val="on"/>
                          <m:ctrlPr>
                            <a:rPr lang="en-US" altLang="zh-CN" sz="2000" i="1">
                              <a:latin typeface="Cambria Math" panose="02040503050406030204" pitchFamily="18" charset="0"/>
                            </a:rPr>
                          </m:ctrlPr>
                        </m:radPr>
                        <m:deg/>
                        <m:e>
                          <m:r>
                            <a:rPr lang="en-US" altLang="zh-CN" sz="2000" i="1">
                              <a:latin typeface="Cambria Math" panose="02040503050406030204" pitchFamily="18" charset="0"/>
                            </a:rPr>
                            <m:t>1</m:t>
                          </m:r>
                          <m:r>
                            <a:rPr lang="en-US" altLang="zh-CN" sz="2000" b="0" i="1" smtClean="0">
                              <a:latin typeface="Cambria Math" panose="02040503050406030204" pitchFamily="18" charset="0"/>
                            </a:rPr>
                            <m:t>−3</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2</m:t>
                              </m:r>
                            </m:sup>
                          </m:sSup>
                          <m:r>
                            <a:rPr lang="en-US" altLang="zh-CN" sz="2000" i="1">
                              <a:latin typeface="Cambria Math" panose="02040503050406030204" pitchFamily="18" charset="0"/>
                            </a:rPr>
                            <m:t>+</m:t>
                          </m:r>
                          <m:r>
                            <a:rPr lang="en-US" altLang="zh-CN" sz="2000" b="0" i="1" smtClean="0">
                              <a:latin typeface="Cambria Math" panose="02040503050406030204" pitchFamily="18" charset="0"/>
                            </a:rPr>
                            <m:t>3</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4</m:t>
                              </m:r>
                            </m:sup>
                          </m:sSup>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𝑚</m:t>
                              </m:r>
                            </m:e>
                            <m:sup>
                              <m:r>
                                <a:rPr lang="en-US" altLang="zh-CN" sz="2000" i="1">
                                  <a:latin typeface="Cambria Math" panose="02040503050406030204" pitchFamily="18" charset="0"/>
                                </a:rPr>
                                <m:t>6</m:t>
                              </m:r>
                            </m:sup>
                          </m:sSup>
                        </m:e>
                      </m:rad>
                    </m:oMath>
                  </m:oMathPara>
                </a14:m>
                <a:endParaRPr lang="en-US" altLang="zh-CN" sz="2000" dirty="0"/>
              </a:p>
              <a:p>
                <a:pPr marL="0" indent="0">
                  <a:buNone/>
                </a:pPr>
                <a:r>
                  <a:rPr lang="en-US" altLang="zh-CN" sz="2000" dirty="0"/>
                  <a:t>                              Such defined symmetry bases are orthonormal and the</a:t>
                </a:r>
              </a:p>
              <a:p>
                <a:pPr marL="0" indent="0">
                  <a:buNone/>
                </a:pPr>
                <a:r>
                  <a:rPr lang="en-US" altLang="zh-CN" sz="2000" dirty="0"/>
                  <a:t>     physical bases via transformation obtained are orthonormal too.</a:t>
                </a:r>
              </a:p>
              <a:p>
                <a:pPr marL="0" indent="0">
                  <a:buNone/>
                </a:pPr>
                <a:endParaRPr lang="en-US" altLang="zh-CN" sz="1200" dirty="0"/>
              </a:p>
              <a:p>
                <a:pPr marL="0" indent="0">
                  <a:buNone/>
                </a:pPr>
                <a:r>
                  <a:rPr lang="en-US" altLang="zh-CN" sz="2000" dirty="0"/>
                  <a:t>                                    transformation table is unitary</a:t>
                </a:r>
              </a:p>
              <a:p>
                <a:r>
                  <a:rPr lang="en-US" altLang="zh-CN" sz="2000" dirty="0"/>
                  <a:t>Problems</a:t>
                </a:r>
                <a:r>
                  <a:rPr lang="en-US" altLang="zh-CN" sz="2800" dirty="0"/>
                  <a:t>:  </a:t>
                </a:r>
                <a:r>
                  <a:rPr lang="en-US" altLang="zh-CN" sz="2000" dirty="0">
                    <a:solidFill>
                      <a:srgbClr val="FF0000"/>
                    </a:solidFill>
                  </a:rPr>
                  <a:t>1. Physical bases only can be obtained through the unitary transformation, can not be defined independently</a:t>
                </a:r>
                <a:r>
                  <a:rPr lang="en-US" altLang="zh-CN" sz="2400" dirty="0">
                    <a:solidFill>
                      <a:srgbClr val="FF0000"/>
                    </a:solidFill>
                  </a:rPr>
                  <a:t>.</a:t>
                </a:r>
              </a:p>
              <a:p>
                <a:pPr marL="0" indent="0">
                  <a:buNone/>
                </a:pPr>
                <a:r>
                  <a:rPr lang="en-US" altLang="zh-CN" sz="2400" dirty="0"/>
                  <a:t>    </a:t>
                </a:r>
                <a:r>
                  <a:rPr lang="en-US" altLang="zh-CN" sz="2000" dirty="0">
                    <a:solidFill>
                      <a:srgbClr val="D60093"/>
                    </a:solidFill>
                  </a:rPr>
                  <a:t>2. Having physical meaning only for the infinite separation of two cluster centers</a:t>
                </a:r>
                <a:r>
                  <a:rPr lang="en-US" altLang="zh-CN" sz="2400" dirty="0"/>
                  <a:t>.  </a:t>
                </a:r>
              </a:p>
              <a:p>
                <a:pPr marL="0" indent="0">
                  <a:buNone/>
                </a:pPr>
                <a:r>
                  <a:rPr lang="en-US" altLang="zh-CN" sz="2000" dirty="0">
                    <a:solidFill>
                      <a:srgbClr val="0070C0"/>
                    </a:solidFill>
                  </a:rPr>
                  <a:t>     </a:t>
                </a:r>
                <a:r>
                  <a:rPr lang="en-US" altLang="zh-CN" sz="2000" dirty="0">
                    <a:solidFill>
                      <a:srgbClr val="7030A0"/>
                    </a:solidFill>
                  </a:rPr>
                  <a:t>3. Center of mass motion can not be separated.</a:t>
                </a:r>
                <a:endParaRPr lang="zh-CN" altLang="en-US" sz="2000" dirty="0">
                  <a:solidFill>
                    <a:srgbClr val="7030A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916329"/>
                <a:ext cx="9144000" cy="5248976"/>
              </a:xfrm>
              <a:blipFill>
                <a:blip r:embed="rId2"/>
                <a:stretch>
                  <a:fillRect l="-667" t="-465" b="-255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a:xfrm>
            <a:off x="3124200" y="6165304"/>
            <a:ext cx="3031976" cy="288032"/>
          </a:xfrm>
        </p:spPr>
        <p:txBody>
          <a:bodyPr/>
          <a:lstStyle/>
          <a:p>
            <a:pPr>
              <a:defRPr/>
            </a:pPr>
            <a:r>
              <a:rPr lang="en-US" altLang="zh-CN" dirty="0"/>
              <a:t>Asian-Pacific FB, Guilin, 2017.8.26</a:t>
            </a:r>
          </a:p>
        </p:txBody>
      </p:sp>
      <p:sp>
        <p:nvSpPr>
          <p:cNvPr id="5" name="右箭头 4"/>
          <p:cNvSpPr/>
          <p:nvPr/>
        </p:nvSpPr>
        <p:spPr>
          <a:xfrm>
            <a:off x="301625" y="2852936"/>
            <a:ext cx="180020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下箭头 5"/>
          <p:cNvSpPr/>
          <p:nvPr/>
        </p:nvSpPr>
        <p:spPr>
          <a:xfrm>
            <a:off x="4067944" y="3588906"/>
            <a:ext cx="288032" cy="252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28830856"/>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887760"/>
          </a:xfrm>
        </p:spPr>
        <p:txBody>
          <a:bodyPr/>
          <a:lstStyle/>
          <a:p>
            <a:r>
              <a:rPr lang="en-US" altLang="zh-CN" sz="3200" dirty="0"/>
              <a:t>Transformation (</a:t>
            </a:r>
            <a:r>
              <a:rPr lang="en-US" altLang="zh-CN" sz="3200" dirty="0" err="1"/>
              <a:t>con’t</a:t>
            </a:r>
            <a:r>
              <a:rPr lang="en-US" altLang="zh-CN" sz="3200" dirty="0"/>
              <a:t>)</a:t>
            </a:r>
            <a:endParaRPr lang="zh-CN" altLang="en-US" sz="3200" dirty="0"/>
          </a:p>
        </p:txBody>
      </p:sp>
      <p:sp>
        <p:nvSpPr>
          <p:cNvPr id="3" name="内容占位符 2"/>
          <p:cNvSpPr>
            <a:spLocks noGrp="1"/>
          </p:cNvSpPr>
          <p:nvPr>
            <p:ph idx="1"/>
          </p:nvPr>
        </p:nvSpPr>
        <p:spPr>
          <a:xfrm>
            <a:off x="0" y="1340768"/>
            <a:ext cx="9144000" cy="4910807"/>
          </a:xfrm>
        </p:spPr>
        <p:txBody>
          <a:bodyPr/>
          <a:lstStyle/>
          <a:p>
            <a:r>
              <a:rPr lang="en-US" altLang="zh-CN" sz="2400" dirty="0"/>
              <a:t>In quark cluster model calculation one uses this relation for independent defined physical (cluster) bases,</a:t>
            </a:r>
          </a:p>
          <a:p>
            <a:endParaRPr lang="en-US" altLang="zh-CN" sz="2400" dirty="0"/>
          </a:p>
          <a:p>
            <a:endParaRPr lang="en-US" altLang="zh-CN" sz="2400" dirty="0"/>
          </a:p>
          <a:p>
            <a:endParaRPr lang="en-US" altLang="zh-CN" sz="2400" dirty="0"/>
          </a:p>
          <a:p>
            <a:endParaRPr lang="en-US" altLang="zh-CN" sz="2400" dirty="0"/>
          </a:p>
          <a:p>
            <a:pPr marL="0" indent="0">
              <a:buNone/>
            </a:pPr>
            <a:r>
              <a:rPr lang="en-US" altLang="zh-CN" sz="2400" dirty="0"/>
              <a:t>   </a:t>
            </a:r>
          </a:p>
          <a:p>
            <a:pPr marL="0" indent="0">
              <a:buNone/>
            </a:pPr>
            <a:r>
              <a:rPr lang="en-US" altLang="zh-CN" sz="2400" dirty="0"/>
              <a:t>  valid for non-orthogonal single particle orbital states</a:t>
            </a:r>
          </a:p>
          <a:p>
            <a:pPr marL="0" indent="0">
              <a:buNone/>
            </a:pPr>
            <a:r>
              <a:rPr lang="en-US" altLang="zh-CN" sz="2400" dirty="0"/>
              <a:t>center of mass motion can be separated from the internal motion</a:t>
            </a:r>
          </a:p>
          <a:p>
            <a:pPr marL="0" indent="0">
              <a:buNone/>
            </a:pPr>
            <a:endParaRPr lang="en-US" altLang="zh-CN" sz="2400" dirty="0"/>
          </a:p>
          <a:p>
            <a:pPr marL="0" indent="0">
              <a:buNone/>
            </a:pPr>
            <a:r>
              <a:rPr lang="en-US" altLang="zh-CN" sz="2400" dirty="0"/>
              <a:t>       Note: the </a:t>
            </a:r>
            <a:r>
              <a:rPr lang="en-US" altLang="zh-CN" sz="2400" dirty="0">
                <a:solidFill>
                  <a:srgbClr val="FF0000"/>
                </a:solidFill>
              </a:rPr>
              <a:t>physical bases are not </a:t>
            </a:r>
            <a:r>
              <a:rPr lang="en-US" altLang="zh-CN" sz="2400" dirty="0" err="1">
                <a:solidFill>
                  <a:srgbClr val="FF0000"/>
                </a:solidFill>
              </a:rPr>
              <a:t>orthonomal</a:t>
            </a:r>
            <a:r>
              <a:rPr lang="en-US" altLang="zh-CN" sz="2400" dirty="0">
                <a:solidFill>
                  <a:srgbClr val="FF0000"/>
                </a:solidFill>
              </a:rPr>
              <a:t> </a:t>
            </a:r>
            <a:r>
              <a:rPr lang="en-US" altLang="zh-CN" sz="2400" dirty="0"/>
              <a:t>in general.</a:t>
            </a:r>
          </a:p>
          <a:p>
            <a:pPr marL="0" indent="0">
              <a:buNone/>
            </a:pPr>
            <a:endParaRPr lang="zh-CN" altLang="en-US" sz="2400" dirty="0"/>
          </a:p>
        </p:txBody>
      </p:sp>
      <p:sp>
        <p:nvSpPr>
          <p:cNvPr id="4" name="页脚占位符 3"/>
          <p:cNvSpPr>
            <a:spLocks noGrp="1"/>
          </p:cNvSpPr>
          <p:nvPr>
            <p:ph type="ftr" sz="quarter" idx="11"/>
          </p:nvPr>
        </p:nvSpPr>
        <p:spPr>
          <a:xfrm>
            <a:off x="3124200" y="6251575"/>
            <a:ext cx="3175992" cy="273770"/>
          </a:xfrm>
        </p:spPr>
        <p:txBody>
          <a:bodyPr/>
          <a:lstStyle/>
          <a:p>
            <a:pPr>
              <a:defRPr/>
            </a:pPr>
            <a:r>
              <a:rPr lang="en-US" altLang="zh-CN" dirty="0"/>
              <a:t>Asian-Pacific FB, Guilin, 2017.8.26</a:t>
            </a:r>
          </a:p>
        </p:txBody>
      </p:sp>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781" y="2420888"/>
            <a:ext cx="85804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28765"/>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796454"/>
          </a:xfrm>
        </p:spPr>
        <p:txBody>
          <a:bodyPr/>
          <a:lstStyle/>
          <a:p>
            <a:r>
              <a:rPr lang="en-US" altLang="zh-CN" sz="3200" dirty="0"/>
              <a:t>III. Physical effects of hidden color component</a:t>
            </a:r>
            <a:endParaRPr lang="zh-CN" altLang="en-US" sz="3200" dirty="0"/>
          </a:p>
        </p:txBody>
      </p:sp>
      <p:sp>
        <p:nvSpPr>
          <p:cNvPr id="3" name="内容占位符 2"/>
          <p:cNvSpPr>
            <a:spLocks noGrp="1"/>
          </p:cNvSpPr>
          <p:nvPr>
            <p:ph idx="1"/>
          </p:nvPr>
        </p:nvSpPr>
        <p:spPr>
          <a:xfrm>
            <a:off x="0" y="1177454"/>
            <a:ext cx="9180511" cy="4915842"/>
          </a:xfrm>
        </p:spPr>
        <p:txBody>
          <a:bodyPr/>
          <a:lstStyle/>
          <a:p>
            <a:r>
              <a:rPr lang="en-US" altLang="zh-CN" sz="2400" dirty="0"/>
              <a:t>Is NN repulsive core due to hidden color component? </a:t>
            </a:r>
          </a:p>
          <a:p>
            <a:pPr marL="0" indent="0">
              <a:buNone/>
            </a:pPr>
            <a:r>
              <a:rPr lang="en-US" altLang="zh-CN" sz="1800" dirty="0"/>
              <a:t>S. Brodsky et al</a:t>
            </a:r>
            <a:r>
              <a:rPr lang="en-US" altLang="zh-CN" sz="1800"/>
              <a:t>.,</a:t>
            </a:r>
            <a:r>
              <a:rPr lang="en-US" altLang="zh-CN" sz="2400"/>
              <a:t> </a:t>
            </a:r>
            <a:r>
              <a:rPr lang="en-US" altLang="zh-CN" sz="1800"/>
              <a:t>PRL51(1983)83,</a:t>
            </a:r>
            <a:r>
              <a:rPr lang="en-US" altLang="zh-CN" sz="2400"/>
              <a:t> </a:t>
            </a:r>
            <a:r>
              <a:rPr lang="en-US" altLang="zh-CN" sz="1800" dirty="0"/>
              <a:t>C.R. Ji, </a:t>
            </a:r>
            <a:r>
              <a:rPr lang="en-US" altLang="zh-CN" sz="1800" dirty="0" err="1"/>
              <a:t>J.Phys.Conf.Ser</a:t>
            </a:r>
            <a:r>
              <a:rPr lang="en-US" altLang="zh-CN" sz="1800" dirty="0"/>
              <a:t>. 543(2014)No.1,012004</a:t>
            </a:r>
          </a:p>
          <a:p>
            <a:pPr marL="0" indent="0">
              <a:buNone/>
            </a:pPr>
            <a:r>
              <a:rPr lang="en-US" altLang="zh-CN" sz="2400" dirty="0"/>
              <a:t>  No! Deuteron and d* have the same amount hidden-color component at short distance, but d* has strong short range attraction instead of repulsive core.</a:t>
            </a:r>
          </a:p>
          <a:p>
            <a:pPr marL="0" indent="0">
              <a:buNone/>
            </a:pPr>
            <a:r>
              <a:rPr lang="en-US" altLang="zh-CN" sz="2400" dirty="0"/>
              <a:t> It is due to CMI of one-gluon-exchange!</a:t>
            </a:r>
          </a:p>
          <a:p>
            <a:pPr marL="0" indent="0">
              <a:buNone/>
            </a:pPr>
            <a:endParaRPr lang="zh-CN" altLang="en-US" sz="2400" dirty="0"/>
          </a:p>
        </p:txBody>
      </p:sp>
      <p:sp>
        <p:nvSpPr>
          <p:cNvPr id="4" name="页脚占位符 3"/>
          <p:cNvSpPr>
            <a:spLocks noGrp="1"/>
          </p:cNvSpPr>
          <p:nvPr>
            <p:ph type="ftr" sz="quarter" idx="11"/>
          </p:nvPr>
        </p:nvSpPr>
        <p:spPr>
          <a:xfrm>
            <a:off x="3124200" y="6172200"/>
            <a:ext cx="3103984" cy="353144"/>
          </a:xfrm>
        </p:spPr>
        <p:txBody>
          <a:bodyPr/>
          <a:lstStyle/>
          <a:p>
            <a:pPr>
              <a:defRPr/>
            </a:pPr>
            <a:r>
              <a:rPr lang="en-US" altLang="zh-CN" dirty="0"/>
              <a:t> Asian-Pacific FB, Guilin, 2017.8,26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3660933"/>
            <a:ext cx="8892480" cy="251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550"/>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383704"/>
          </a:xfrm>
        </p:spPr>
        <p:txBody>
          <a:bodyPr/>
          <a:lstStyle/>
          <a:p>
            <a:r>
              <a:rPr lang="en-US" altLang="zh-CN" dirty="0"/>
              <a:t> </a:t>
            </a:r>
            <a:endParaRPr lang="zh-CN" altLang="en-US" dirty="0"/>
          </a:p>
        </p:txBody>
      </p:sp>
      <p:sp>
        <p:nvSpPr>
          <p:cNvPr id="3" name="内容占位符 2"/>
          <p:cNvSpPr>
            <a:spLocks noGrp="1"/>
          </p:cNvSpPr>
          <p:nvPr>
            <p:ph idx="1"/>
          </p:nvPr>
        </p:nvSpPr>
        <p:spPr>
          <a:xfrm>
            <a:off x="0" y="381000"/>
            <a:ext cx="9143999" cy="5791200"/>
          </a:xfrm>
        </p:spPr>
        <p:txBody>
          <a:bodyPr/>
          <a:lstStyle/>
          <a:p>
            <a:r>
              <a:rPr lang="en-US" altLang="zh-CN" sz="2400" dirty="0"/>
              <a:t>Is the NN Intermediate-range attraction due to color   </a:t>
            </a:r>
          </a:p>
          <a:p>
            <a:pPr marL="0" indent="0">
              <a:buNone/>
            </a:pPr>
            <a:r>
              <a:rPr lang="en-US" altLang="zh-CN" sz="2400" dirty="0"/>
              <a:t>van der Waals force       HC?  Just partly!</a:t>
            </a:r>
            <a:r>
              <a:rPr lang="zh-CN" altLang="en-US" sz="2400" dirty="0"/>
              <a:t> </a:t>
            </a:r>
            <a:r>
              <a:rPr lang="en-US" altLang="zh-CN" sz="2400" dirty="0"/>
              <a:t>Not</a:t>
            </a:r>
            <a:r>
              <a:rPr lang="zh-CN" altLang="en-US" sz="2400" dirty="0"/>
              <a:t> </a:t>
            </a:r>
            <a:r>
              <a:rPr lang="en-US" altLang="zh-CN" sz="2400" dirty="0"/>
              <a:t>the</a:t>
            </a:r>
            <a:r>
              <a:rPr lang="zh-CN" altLang="en-US" sz="2400" dirty="0"/>
              <a:t> </a:t>
            </a:r>
            <a:r>
              <a:rPr lang="en-US" altLang="zh-CN" sz="2400" dirty="0"/>
              <a:t>dominant one!</a:t>
            </a:r>
          </a:p>
          <a:p>
            <a:pPr marL="0" indent="0">
              <a:buNone/>
            </a:pPr>
            <a:r>
              <a:rPr lang="en-US" altLang="zh-CN" sz="1800" dirty="0"/>
              <a:t>                 </a:t>
            </a:r>
            <a:r>
              <a:rPr lang="en-US" altLang="zh-CN" sz="1800" dirty="0" err="1"/>
              <a:t>S.Brodsky</a:t>
            </a:r>
            <a:r>
              <a:rPr lang="en-US" altLang="zh-CN" sz="1800" dirty="0"/>
              <a:t>, PR64(1990)1011, PLB412(19970125</a:t>
            </a:r>
          </a:p>
          <a:p>
            <a:r>
              <a:rPr lang="en-US" altLang="zh-CN" sz="2400" dirty="0"/>
              <a:t> </a:t>
            </a:r>
            <a:r>
              <a:rPr lang="en-US" altLang="zh-CN" sz="2000" dirty="0"/>
              <a:t>N-N interaction is a QCD duplication of QED H-H molecular interaction</a:t>
            </a:r>
            <a:r>
              <a:rPr lang="en-US" altLang="zh-CN" sz="2400" dirty="0"/>
              <a:t>.</a:t>
            </a:r>
          </a:p>
          <a:p>
            <a:pPr eaLnBrk="1" hangingPunct="1">
              <a:lnSpc>
                <a:spcPct val="90000"/>
              </a:lnSpc>
            </a:pPr>
            <a:r>
              <a:rPr lang="en-US" altLang="zh-CN" sz="2400" dirty="0"/>
              <a:t>  H atoms: electric neutral, </a:t>
            </a:r>
          </a:p>
          <a:p>
            <a:pPr marL="0" indent="0" eaLnBrk="1" hangingPunct="1">
              <a:lnSpc>
                <a:spcPct val="90000"/>
              </a:lnSpc>
              <a:buNone/>
            </a:pPr>
            <a:r>
              <a:rPr lang="en-US" altLang="zh-CN" sz="2400" dirty="0"/>
              <a:t>       </a:t>
            </a:r>
            <a:r>
              <a:rPr lang="en-US" altLang="zh-CN" sz="2400" dirty="0">
                <a:solidFill>
                  <a:srgbClr val="00B050"/>
                </a:solidFill>
              </a:rPr>
              <a:t>electric charge and orbital distortion   </a:t>
            </a:r>
            <a:r>
              <a:rPr lang="en-US" altLang="zh-CN" sz="2400" dirty="0">
                <a:solidFill>
                  <a:srgbClr val="00B050"/>
                </a:solidFill>
                <a:sym typeface="Wingdings" panose="05000000000000000000" pitchFamily="2" charset="2"/>
              </a:rPr>
              <a:t></a:t>
            </a:r>
            <a:r>
              <a:rPr lang="en-US" altLang="zh-CN" sz="2400" dirty="0">
                <a:solidFill>
                  <a:srgbClr val="00B050"/>
                </a:solidFill>
              </a:rPr>
              <a:t>  molecular force</a:t>
            </a:r>
          </a:p>
          <a:p>
            <a:pPr marL="0" indent="0" eaLnBrk="1" hangingPunct="1">
              <a:lnSpc>
                <a:spcPct val="90000"/>
              </a:lnSpc>
              <a:buNone/>
            </a:pPr>
            <a:r>
              <a:rPr lang="en-US" altLang="zh-CN" sz="2400" dirty="0">
                <a:solidFill>
                  <a:srgbClr val="00B050"/>
                </a:solidFill>
              </a:rPr>
              <a:t>                               (electron percolation)</a:t>
            </a:r>
          </a:p>
          <a:p>
            <a:pPr eaLnBrk="1" hangingPunct="1">
              <a:lnSpc>
                <a:spcPct val="90000"/>
              </a:lnSpc>
            </a:pPr>
            <a:r>
              <a:rPr lang="en-US" altLang="zh-CN" sz="2400" dirty="0"/>
              <a:t>   Nucleons: color neutral,</a:t>
            </a:r>
          </a:p>
          <a:p>
            <a:pPr marL="0" indent="0" eaLnBrk="1" hangingPunct="1">
              <a:lnSpc>
                <a:spcPct val="90000"/>
              </a:lnSpc>
              <a:buNone/>
            </a:pPr>
            <a:r>
              <a:rPr lang="en-US" altLang="zh-CN" sz="2400" dirty="0"/>
              <a:t>       </a:t>
            </a:r>
            <a:r>
              <a:rPr lang="en-US" altLang="zh-CN" sz="2400" dirty="0">
                <a:solidFill>
                  <a:srgbClr val="0066FF"/>
                </a:solidFill>
              </a:rPr>
              <a:t>color charge and orbital distortion    </a:t>
            </a:r>
            <a:r>
              <a:rPr lang="en-US" altLang="zh-CN" sz="2400" dirty="0">
                <a:solidFill>
                  <a:srgbClr val="0066FF"/>
                </a:solidFill>
                <a:sym typeface="Wingdings" panose="05000000000000000000" pitchFamily="2" charset="2"/>
              </a:rPr>
              <a:t>  nuclear force</a:t>
            </a:r>
          </a:p>
          <a:p>
            <a:pPr marL="0" indent="0" eaLnBrk="1" hangingPunct="1">
              <a:lnSpc>
                <a:spcPct val="90000"/>
              </a:lnSpc>
              <a:buNone/>
            </a:pPr>
            <a:r>
              <a:rPr lang="en-US" altLang="zh-CN" sz="2400" dirty="0">
                <a:solidFill>
                  <a:srgbClr val="0066FF"/>
                </a:solidFill>
                <a:sym typeface="Wingdings" panose="05000000000000000000" pitchFamily="2" charset="2"/>
              </a:rPr>
              <a:t>                             (quark delocalization)</a:t>
            </a:r>
          </a:p>
          <a:p>
            <a:pPr eaLnBrk="1" hangingPunct="1">
              <a:lnSpc>
                <a:spcPct val="90000"/>
              </a:lnSpc>
            </a:pPr>
            <a:r>
              <a:rPr lang="en-US" altLang="zh-CN" sz="2400" dirty="0">
                <a:sym typeface="Wingdings" panose="05000000000000000000" pitchFamily="2" charset="2"/>
              </a:rPr>
              <a:t>We developed a molecular bond analog model for NN interaction, QDCSM, which describe the deuteron and NN scattering quantitatively well.                PRL69(1992)2901</a:t>
            </a:r>
          </a:p>
          <a:p>
            <a:pPr eaLnBrk="1" hangingPunct="1">
              <a:lnSpc>
                <a:spcPct val="90000"/>
              </a:lnSpc>
            </a:pPr>
            <a:endParaRPr lang="en-US" altLang="zh-CN" sz="2000" dirty="0"/>
          </a:p>
          <a:p>
            <a:endParaRPr lang="zh-CN" altLang="en-US" sz="2400" dirty="0"/>
          </a:p>
        </p:txBody>
      </p:sp>
      <p:sp>
        <p:nvSpPr>
          <p:cNvPr id="4" name="页脚占位符 3"/>
          <p:cNvSpPr>
            <a:spLocks noGrp="1"/>
          </p:cNvSpPr>
          <p:nvPr>
            <p:ph type="ftr" sz="quarter" idx="11"/>
          </p:nvPr>
        </p:nvSpPr>
        <p:spPr>
          <a:xfrm>
            <a:off x="3124200" y="6172200"/>
            <a:ext cx="3031976" cy="281136"/>
          </a:xfrm>
        </p:spPr>
        <p:txBody>
          <a:bodyPr/>
          <a:lstStyle/>
          <a:p>
            <a:pPr>
              <a:defRPr/>
            </a:pPr>
            <a:r>
              <a:rPr lang="en-US" altLang="zh-CN" dirty="0"/>
              <a:t>Asian-Pacific FB, Guilin, 2017.8,26</a:t>
            </a:r>
          </a:p>
        </p:txBody>
      </p:sp>
      <p:pic>
        <p:nvPicPr>
          <p:cNvPr id="5" name="图片 4"/>
          <p:cNvPicPr>
            <a:picLocks noChangeAspect="1"/>
          </p:cNvPicPr>
          <p:nvPr/>
        </p:nvPicPr>
        <p:blipFill>
          <a:blip r:embed="rId2"/>
          <a:stretch>
            <a:fillRect/>
          </a:stretch>
        </p:blipFill>
        <p:spPr>
          <a:xfrm>
            <a:off x="2898628" y="895421"/>
            <a:ext cx="451143" cy="249958"/>
          </a:xfrm>
          <a:prstGeom prst="rect">
            <a:avLst/>
          </a:prstGeom>
        </p:spPr>
      </p:pic>
    </p:spTree>
    <p:extLst>
      <p:ext uri="{BB962C8B-B14F-4D97-AF65-F5344CB8AC3E}">
        <p14:creationId xmlns:p14="http://schemas.microsoft.com/office/powerpoint/2010/main" val="2322266363"/>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页脚占位符 4"/>
          <p:cNvSpPr>
            <a:spLocks noGrp="1"/>
          </p:cNvSpPr>
          <p:nvPr>
            <p:ph type="ftr" sz="quarter" idx="11"/>
          </p:nvPr>
        </p:nvSpPr>
        <p:spPr>
          <a:xfrm>
            <a:off x="2771775" y="6237312"/>
            <a:ext cx="3248025" cy="216024"/>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200" dirty="0"/>
              <a:t>Asian-Pacific FB</a:t>
            </a:r>
            <a:r>
              <a:rPr lang="zh-CN" altLang="en-US" sz="1200" dirty="0"/>
              <a:t>，</a:t>
            </a:r>
            <a:r>
              <a:rPr lang="en-US" altLang="zh-CN" sz="1200" dirty="0"/>
              <a:t>Guilin</a:t>
            </a:r>
            <a:r>
              <a:rPr lang="zh-CN" altLang="en-US" sz="1200" dirty="0"/>
              <a:t>，</a:t>
            </a:r>
            <a:r>
              <a:rPr lang="en-US" altLang="zh-CN" sz="1200" dirty="0"/>
              <a:t>2017.8,26</a:t>
            </a:r>
          </a:p>
        </p:txBody>
      </p:sp>
      <p:sp>
        <p:nvSpPr>
          <p:cNvPr id="22531" name="Rectangle 2"/>
          <p:cNvSpPr>
            <a:spLocks noGrp="1" noRot="1" noChangeArrowheads="1"/>
          </p:cNvSpPr>
          <p:nvPr>
            <p:ph type="title"/>
          </p:nvPr>
        </p:nvSpPr>
        <p:spPr>
          <a:xfrm>
            <a:off x="301625" y="381000"/>
            <a:ext cx="8540750" cy="815752"/>
          </a:xfrm>
        </p:spPr>
        <p:txBody>
          <a:bodyPr/>
          <a:lstStyle/>
          <a:p>
            <a:pPr eaLnBrk="1" hangingPunct="1"/>
            <a:r>
              <a:rPr lang="en-US" altLang="zh-CN" sz="2800" dirty="0"/>
              <a:t>Similarity between</a:t>
            </a:r>
            <a:br>
              <a:rPr lang="en-US" altLang="zh-CN" sz="2800" dirty="0"/>
            </a:br>
            <a:r>
              <a:rPr lang="en-US" altLang="zh-CN" sz="2800" dirty="0"/>
              <a:t>nuclear force and molecular force</a:t>
            </a:r>
          </a:p>
        </p:txBody>
      </p:sp>
      <p:sp>
        <p:nvSpPr>
          <p:cNvPr id="22532" name="Rectangle 3"/>
          <p:cNvSpPr>
            <a:spLocks noGrp="1" noRot="1" noChangeArrowheads="1"/>
          </p:cNvSpPr>
          <p:nvPr>
            <p:ph type="body" idx="1"/>
          </p:nvPr>
        </p:nvSpPr>
        <p:spPr>
          <a:xfrm>
            <a:off x="301625" y="1196752"/>
            <a:ext cx="8540750" cy="4826223"/>
          </a:xfrm>
        </p:spPr>
        <p:txBody>
          <a:bodyPr/>
          <a:lstStyle/>
          <a:p>
            <a:pPr eaLnBrk="1" hangingPunct="1">
              <a:buFont typeface="Wingdings" panose="05000000000000000000" pitchFamily="2" charset="2"/>
              <a:buNone/>
            </a:pPr>
            <a:r>
              <a:rPr lang="en-US" altLang="zh-CN" dirty="0"/>
              <a:t>  </a:t>
            </a:r>
            <a:r>
              <a:rPr lang="en-US" altLang="zh-CN" sz="1800" dirty="0" err="1"/>
              <a:t>A.Bohr</a:t>
            </a:r>
            <a:r>
              <a:rPr lang="en-US" altLang="zh-CN" sz="1800" dirty="0"/>
              <a:t> and B. </a:t>
            </a:r>
            <a:r>
              <a:rPr lang="en-US" altLang="zh-CN" sz="1800" dirty="0" err="1"/>
              <a:t>Motelson</a:t>
            </a:r>
            <a:r>
              <a:rPr lang="en-US" altLang="zh-CN" sz="1800" dirty="0"/>
              <a:t>, Nuclear structure</a:t>
            </a:r>
            <a:r>
              <a:rPr lang="zh-CN" altLang="en-US" sz="1800" dirty="0"/>
              <a:t>，</a:t>
            </a:r>
            <a:r>
              <a:rPr lang="en-US" altLang="zh-CN" sz="1800" dirty="0"/>
              <a:t>1975</a:t>
            </a:r>
            <a:r>
              <a:rPr lang="en-US" altLang="zh-CN" dirty="0"/>
              <a:t>     </a:t>
            </a:r>
          </a:p>
          <a:p>
            <a:pPr eaLnBrk="1" hangingPunct="1">
              <a:buFont typeface="Wingdings" panose="05000000000000000000" pitchFamily="2" charset="2"/>
              <a:buNone/>
            </a:pPr>
            <a:r>
              <a:rPr lang="en-US" altLang="zh-CN" sz="2400" dirty="0"/>
              <a:t>        spin singlet                            spin triplet isospin singlet</a:t>
            </a:r>
          </a:p>
          <a:p>
            <a:pPr eaLnBrk="1" hangingPunct="1">
              <a:buFont typeface="Wingdings" panose="05000000000000000000" pitchFamily="2" charset="2"/>
              <a:buNone/>
            </a:pPr>
            <a:r>
              <a:rPr lang="en-US" altLang="zh-CN" sz="2400" dirty="0"/>
              <a:t>  interaction between atoms             interaction in deuteron</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781300"/>
            <a:ext cx="4932362"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792413"/>
            <a:ext cx="3762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86906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CPEP statement in Standard model chart</a:t>
            </a:r>
            <a:endParaRPr lang="zh-CN" altLang="en-US" sz="2800" dirty="0"/>
          </a:p>
        </p:txBody>
      </p:sp>
      <p:sp>
        <p:nvSpPr>
          <p:cNvPr id="3" name="内容占位符 2"/>
          <p:cNvSpPr>
            <a:spLocks noGrp="1"/>
          </p:cNvSpPr>
          <p:nvPr>
            <p:ph idx="1"/>
          </p:nvPr>
        </p:nvSpPr>
        <p:spPr/>
        <p:txBody>
          <a:bodyPr/>
          <a:lstStyle/>
          <a:p>
            <a:r>
              <a:rPr lang="en-US" altLang="zh-CN" dirty="0"/>
              <a:t>The strong binding of </a:t>
            </a:r>
            <a:r>
              <a:rPr lang="en-US" altLang="zh-CN" dirty="0">
                <a:solidFill>
                  <a:srgbClr val="0066FF"/>
                </a:solidFill>
              </a:rPr>
              <a:t>color-neutral</a:t>
            </a:r>
            <a:r>
              <a:rPr lang="en-US" altLang="zh-CN" dirty="0"/>
              <a:t> protons and neutrons to form a nuclei is due to residue strong interactions between their color charged constituents. It is </a:t>
            </a:r>
            <a:r>
              <a:rPr lang="en-US" altLang="zh-CN" dirty="0">
                <a:solidFill>
                  <a:srgbClr val="FF0000"/>
                </a:solidFill>
              </a:rPr>
              <a:t>similar</a:t>
            </a:r>
            <a:r>
              <a:rPr lang="en-US" altLang="zh-CN" dirty="0"/>
              <a:t> to the residual electrical interaction that binds </a:t>
            </a:r>
            <a:r>
              <a:rPr lang="en-US" altLang="zh-CN" dirty="0">
                <a:solidFill>
                  <a:srgbClr val="0066FF"/>
                </a:solidFill>
              </a:rPr>
              <a:t>electrical neutral </a:t>
            </a:r>
            <a:r>
              <a:rPr lang="en-US" altLang="zh-CN" dirty="0"/>
              <a:t>atoms to form molecules.  </a:t>
            </a:r>
            <a:endParaRPr lang="zh-CN" altLang="en-US" dirty="0"/>
          </a:p>
        </p:txBody>
      </p:sp>
      <p:sp>
        <p:nvSpPr>
          <p:cNvPr id="4" name="页脚占位符 3"/>
          <p:cNvSpPr>
            <a:spLocks noGrp="1"/>
          </p:cNvSpPr>
          <p:nvPr>
            <p:ph type="ftr" sz="quarter" idx="11"/>
          </p:nvPr>
        </p:nvSpPr>
        <p:spPr>
          <a:xfrm>
            <a:off x="3124200" y="6172200"/>
            <a:ext cx="2895600" cy="281136"/>
          </a:xfrm>
        </p:spPr>
        <p:txBody>
          <a:bodyPr/>
          <a:lstStyle/>
          <a:p>
            <a:pPr>
              <a:defRPr/>
            </a:pPr>
            <a:r>
              <a:rPr lang="en-US" altLang="zh-CN" dirty="0"/>
              <a:t> Asian-Pacific</a:t>
            </a:r>
            <a:r>
              <a:rPr lang="zh-CN" altLang="en-US" dirty="0"/>
              <a:t>，</a:t>
            </a:r>
            <a:r>
              <a:rPr lang="en-US" altLang="zh-CN" dirty="0"/>
              <a:t>Guilin,  2017.8,26</a:t>
            </a:r>
          </a:p>
        </p:txBody>
      </p:sp>
    </p:spTree>
    <p:extLst>
      <p:ext uri="{BB962C8B-B14F-4D97-AF65-F5344CB8AC3E}">
        <p14:creationId xmlns:p14="http://schemas.microsoft.com/office/powerpoint/2010/main" val="324143986"/>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301625" y="381000"/>
            <a:ext cx="8540750" cy="544153"/>
          </a:xfrm>
        </p:spPr>
        <p:txBody>
          <a:bodyPr/>
          <a:lstStyle/>
          <a:p>
            <a:r>
              <a:rPr lang="en-US" altLang="zh-CN" dirty="0"/>
              <a:t>QDCSM</a:t>
            </a:r>
            <a:endParaRPr lang="zh-CN" altLang="en-US" dirty="0"/>
          </a:p>
        </p:txBody>
      </p:sp>
      <p:sp>
        <p:nvSpPr>
          <p:cNvPr id="3" name="内容占位符 2"/>
          <p:cNvSpPr>
            <a:spLocks noGrp="1"/>
          </p:cNvSpPr>
          <p:nvPr>
            <p:ph idx="1"/>
          </p:nvPr>
        </p:nvSpPr>
        <p:spPr>
          <a:xfrm>
            <a:off x="35496" y="1052512"/>
            <a:ext cx="9108503" cy="5119687"/>
          </a:xfrm>
        </p:spPr>
        <p:txBody>
          <a:bodyPr/>
          <a:lstStyle/>
          <a:p>
            <a:pPr>
              <a:lnSpc>
                <a:spcPct val="90000"/>
              </a:lnSpc>
              <a:defRPr/>
            </a:pPr>
            <a:r>
              <a:rPr lang="en-US" altLang="zh-CN" sz="2000" dirty="0"/>
              <a:t>  </a:t>
            </a:r>
            <a:r>
              <a:rPr lang="en-US" altLang="zh-CN" sz="2000" dirty="0">
                <a:solidFill>
                  <a:srgbClr val="FF3300"/>
                </a:solidFill>
              </a:rPr>
              <a:t>Color screening</a:t>
            </a:r>
            <a:r>
              <a:rPr lang="zh-CN" altLang="en-US" sz="2000" dirty="0"/>
              <a:t>：</a:t>
            </a:r>
          </a:p>
          <a:p>
            <a:pPr>
              <a:lnSpc>
                <a:spcPct val="90000"/>
              </a:lnSpc>
              <a:buFont typeface="Wingdings" panose="05000000000000000000" pitchFamily="2" charset="2"/>
              <a:buNone/>
              <a:defRPr/>
            </a:pPr>
            <a:r>
              <a:rPr lang="zh-CN" altLang="en-US" sz="2000" dirty="0"/>
              <a:t>          </a:t>
            </a:r>
            <a:r>
              <a:rPr lang="en-US" altLang="zh-CN" sz="2000" dirty="0" err="1"/>
              <a:t>qq</a:t>
            </a:r>
            <a:r>
              <a:rPr lang="en-US" altLang="zh-CN" sz="2000" dirty="0"/>
              <a:t> interaction: </a:t>
            </a:r>
            <a:r>
              <a:rPr lang="en-US" altLang="zh-CN" sz="2000" dirty="0">
                <a:solidFill>
                  <a:schemeClr val="tx2"/>
                </a:solidFill>
              </a:rPr>
              <a:t>inside</a:t>
            </a:r>
            <a:r>
              <a:rPr lang="en-US" altLang="zh-CN" sz="2000" dirty="0"/>
              <a:t>   baryon    usual confinement</a:t>
            </a:r>
          </a:p>
          <a:p>
            <a:pPr>
              <a:lnSpc>
                <a:spcPct val="90000"/>
              </a:lnSpc>
              <a:buFont typeface="Wingdings" panose="05000000000000000000" pitchFamily="2" charset="2"/>
              <a:buNone/>
              <a:defRPr/>
            </a:pPr>
            <a:r>
              <a:rPr lang="en-US" altLang="zh-CN" sz="2000" dirty="0"/>
              <a:t>                                  </a:t>
            </a:r>
            <a:r>
              <a:rPr lang="en-US" altLang="zh-CN" sz="2000" dirty="0">
                <a:solidFill>
                  <a:schemeClr val="accent2"/>
                </a:solidFill>
              </a:rPr>
              <a:t>outside</a:t>
            </a:r>
            <a:r>
              <a:rPr lang="en-US" altLang="zh-CN" sz="2000" dirty="0"/>
              <a:t> baryon    color screening confinement  </a:t>
            </a:r>
          </a:p>
          <a:p>
            <a:pPr>
              <a:lnSpc>
                <a:spcPct val="90000"/>
              </a:lnSpc>
              <a:buFont typeface="Wingdings" panose="05000000000000000000" pitchFamily="2" charset="2"/>
              <a:buNone/>
              <a:defRPr/>
            </a:pPr>
            <a:endParaRPr lang="en-US" altLang="zh-CN" sz="20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endParaRPr lang="en-US" altLang="zh-CN" sz="1800" dirty="0"/>
          </a:p>
          <a:p>
            <a:pPr>
              <a:lnSpc>
                <a:spcPct val="90000"/>
              </a:lnSpc>
              <a:buFont typeface="Wingdings" panose="05000000000000000000" pitchFamily="2" charset="2"/>
              <a:buNone/>
              <a:defRPr/>
            </a:pPr>
            <a:r>
              <a:rPr lang="en-US" altLang="zh-CN" sz="1800" dirty="0"/>
              <a:t> The HC coupling is taken into account via this color screening confinement and has</a:t>
            </a:r>
          </a:p>
          <a:p>
            <a:pPr>
              <a:lnSpc>
                <a:spcPct val="90000"/>
              </a:lnSpc>
              <a:buFont typeface="Wingdings" panose="05000000000000000000" pitchFamily="2" charset="2"/>
              <a:buNone/>
              <a:defRPr/>
            </a:pPr>
            <a:r>
              <a:rPr lang="en-US" altLang="zh-CN" sz="1800" dirty="0"/>
              <a:t> been checked through a quantitative color singlet-HC channel coupling calculation.</a:t>
            </a:r>
          </a:p>
          <a:p>
            <a:pPr>
              <a:lnSpc>
                <a:spcPct val="90000"/>
              </a:lnSpc>
              <a:buFont typeface="Wingdings" panose="05000000000000000000" pitchFamily="2" charset="2"/>
              <a:buNone/>
              <a:defRPr/>
            </a:pPr>
            <a:r>
              <a:rPr lang="en-US" altLang="zh-CN" sz="1800" dirty="0"/>
              <a:t>                                        PRC84(2011)064001</a:t>
            </a:r>
            <a:endParaRPr lang="en-US" altLang="zh-CN" sz="1800" dirty="0">
              <a:sym typeface="Wingdings" panose="05000000000000000000" pitchFamily="2" charset="2"/>
            </a:endParaRPr>
          </a:p>
          <a:p>
            <a:pPr>
              <a:lnSpc>
                <a:spcPct val="90000"/>
              </a:lnSpc>
              <a:buFont typeface="Wingdings" panose="05000000000000000000" pitchFamily="2" charset="2"/>
              <a:buNone/>
              <a:defRPr/>
            </a:pPr>
            <a:r>
              <a:rPr lang="en-US" altLang="zh-CN" sz="1800" dirty="0"/>
              <a:t>                                                  </a:t>
            </a:r>
          </a:p>
          <a:p>
            <a:pPr marL="0" indent="0">
              <a:buFont typeface="Wingdings" panose="05000000000000000000" pitchFamily="2" charset="2"/>
              <a:buNone/>
              <a:defRPr/>
            </a:pPr>
            <a:endParaRPr lang="zh-CN" altLang="en-US" sz="1800" dirty="0"/>
          </a:p>
        </p:txBody>
      </p:sp>
      <p:sp>
        <p:nvSpPr>
          <p:cNvPr id="27652" name="页脚占位符 3"/>
          <p:cNvSpPr>
            <a:spLocks noGrp="1"/>
          </p:cNvSpPr>
          <p:nvPr>
            <p:ph type="ftr" sz="quarter" idx="11"/>
          </p:nvPr>
        </p:nvSpPr>
        <p:spPr>
          <a:xfrm>
            <a:off x="2771800" y="6135624"/>
            <a:ext cx="3240360" cy="389720"/>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 Guilin, 2017.8.26</a:t>
            </a:r>
          </a:p>
        </p:txBody>
      </p:sp>
      <p:grpSp>
        <p:nvGrpSpPr>
          <p:cNvPr id="27653" name="Group 4"/>
          <p:cNvGrpSpPr>
            <a:grpSpLocks/>
          </p:cNvGrpSpPr>
          <p:nvPr/>
        </p:nvGrpSpPr>
        <p:grpSpPr bwMode="auto">
          <a:xfrm>
            <a:off x="1331913" y="2281238"/>
            <a:ext cx="6769100" cy="2663825"/>
            <a:chOff x="839" y="799"/>
            <a:chExt cx="4218" cy="2238"/>
          </a:xfrm>
        </p:grpSpPr>
        <p:pic>
          <p:nvPicPr>
            <p:cNvPr id="276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 y="799"/>
              <a:ext cx="421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6"/>
            <p:cNvSpPr>
              <a:spLocks/>
            </p:cNvSpPr>
            <p:nvPr/>
          </p:nvSpPr>
          <p:spPr bwMode="auto">
            <a:xfrm>
              <a:off x="1383" y="2613"/>
              <a:ext cx="46" cy="317"/>
            </a:xfrm>
            <a:prstGeom prst="leftBrace">
              <a:avLst>
                <a:gd name="adj1" fmla="val 5742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endParaRPr lang="zh-CN" altLang="en-US" sz="1800"/>
            </a:p>
          </p:txBody>
        </p:sp>
      </p:grpSp>
    </p:spTree>
    <p:extLst>
      <p:ext uri="{BB962C8B-B14F-4D97-AF65-F5344CB8AC3E}">
        <p14:creationId xmlns:p14="http://schemas.microsoft.com/office/powerpoint/2010/main" val="3796954386"/>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C9EF71-AC7A-4A04-ABB6-33195AF7C4F0}"/>
              </a:ext>
            </a:extLst>
          </p:cNvPr>
          <p:cNvSpPr>
            <a:spLocks noGrp="1"/>
          </p:cNvSpPr>
          <p:nvPr>
            <p:ph type="title"/>
          </p:nvPr>
        </p:nvSpPr>
        <p:spPr>
          <a:xfrm>
            <a:off x="301625" y="381000"/>
            <a:ext cx="8540750" cy="743744"/>
          </a:xfrm>
        </p:spPr>
        <p:txBody>
          <a:bodyPr/>
          <a:lstStyle/>
          <a:p>
            <a:r>
              <a:rPr lang="en-US" altLang="zh-CN" sz="3200" dirty="0"/>
              <a:t>Delocalized two center quark orbit</a:t>
            </a:r>
            <a:endParaRPr lang="zh-CN" altLang="en-US" sz="3200" dirty="0"/>
          </a:p>
        </p:txBody>
      </p:sp>
      <p:sp>
        <p:nvSpPr>
          <p:cNvPr id="3" name="内容占位符 2">
            <a:extLst>
              <a:ext uri="{FF2B5EF4-FFF2-40B4-BE49-F238E27FC236}">
                <a16:creationId xmlns:a16="http://schemas.microsoft.com/office/drawing/2014/main" id="{311AF946-CD57-4406-8E7D-709A1918B91F}"/>
              </a:ext>
            </a:extLst>
          </p:cNvPr>
          <p:cNvSpPr>
            <a:spLocks noGrp="1"/>
          </p:cNvSpPr>
          <p:nvPr>
            <p:ph idx="1"/>
          </p:nvPr>
        </p:nvSpPr>
        <p:spPr>
          <a:xfrm>
            <a:off x="301625" y="1268760"/>
            <a:ext cx="8540750" cy="4824536"/>
          </a:xfrm>
        </p:spPr>
        <p:txBody>
          <a:bodyPr/>
          <a:lstStyle/>
          <a:p>
            <a:r>
              <a:rPr lang="en-US" altLang="zh-CN" dirty="0"/>
              <a:t>                                     </a:t>
            </a:r>
          </a:p>
          <a:p>
            <a:endParaRPr lang="en-US" altLang="zh-CN" dirty="0"/>
          </a:p>
          <a:p>
            <a:pPr marL="0" indent="0">
              <a:buNone/>
            </a:pPr>
            <a:r>
              <a:rPr lang="en-US" altLang="zh-CN" dirty="0"/>
              <a:t>  </a:t>
            </a:r>
          </a:p>
          <a:p>
            <a:pPr marL="0" indent="0">
              <a:buNone/>
            </a:pPr>
            <a:r>
              <a:rPr lang="en-US" altLang="zh-CN" dirty="0"/>
              <a:t>   N(s) normalization constant,</a:t>
            </a:r>
          </a:p>
          <a:p>
            <a:pPr marL="0" indent="0">
              <a:buNone/>
            </a:pPr>
            <a:r>
              <a:rPr lang="en-US" altLang="zh-CN" dirty="0"/>
              <a:t>          delocalization parameter,</a:t>
            </a:r>
          </a:p>
          <a:p>
            <a:pPr marL="0" indent="0">
              <a:buNone/>
            </a:pPr>
            <a:r>
              <a:rPr lang="en-US" altLang="zh-CN" dirty="0"/>
              <a:t>          it is not an adjusted parameter,</a:t>
            </a:r>
          </a:p>
          <a:p>
            <a:pPr marL="0" indent="0">
              <a:buNone/>
            </a:pPr>
            <a:r>
              <a:rPr lang="en-US" altLang="zh-CN" dirty="0"/>
              <a:t>              but determined by </a:t>
            </a:r>
          </a:p>
          <a:p>
            <a:pPr marL="0" indent="0">
              <a:buNone/>
            </a:pPr>
            <a:r>
              <a:rPr lang="en-US" altLang="zh-CN" dirty="0"/>
              <a:t>     the dynamics of the multi-quark system !  </a:t>
            </a:r>
          </a:p>
        </p:txBody>
      </p:sp>
      <p:sp>
        <p:nvSpPr>
          <p:cNvPr id="4" name="页脚占位符 3">
            <a:extLst>
              <a:ext uri="{FF2B5EF4-FFF2-40B4-BE49-F238E27FC236}">
                <a16:creationId xmlns:a16="http://schemas.microsoft.com/office/drawing/2014/main" id="{26CBE63A-9DF8-481F-9015-6CEFFBE25423}"/>
              </a:ext>
            </a:extLst>
          </p:cNvPr>
          <p:cNvSpPr>
            <a:spLocks noGrp="1"/>
          </p:cNvSpPr>
          <p:nvPr>
            <p:ph type="ftr" sz="quarter" idx="11"/>
          </p:nvPr>
        </p:nvSpPr>
        <p:spPr>
          <a:xfrm>
            <a:off x="3124200" y="6237312"/>
            <a:ext cx="3031976" cy="288032"/>
          </a:xfrm>
        </p:spPr>
        <p:txBody>
          <a:bodyPr/>
          <a:lstStyle/>
          <a:p>
            <a:pPr>
              <a:defRPr/>
            </a:pPr>
            <a:r>
              <a:rPr lang="en-US" altLang="zh-CN" dirty="0"/>
              <a:t>Asian-Pacific FB, Guilin, 2017.8,26</a:t>
            </a:r>
          </a:p>
        </p:txBody>
      </p:sp>
      <p:graphicFrame>
        <p:nvGraphicFramePr>
          <p:cNvPr id="6" name="对象 5">
            <a:extLst>
              <a:ext uri="{FF2B5EF4-FFF2-40B4-BE49-F238E27FC236}">
                <a16:creationId xmlns:a16="http://schemas.microsoft.com/office/drawing/2014/main" id="{087C8A51-2406-43D9-8791-2CD9AD087EF1}"/>
              </a:ext>
            </a:extLst>
          </p:cNvPr>
          <p:cNvGraphicFramePr>
            <a:graphicFrameLocks noChangeAspect="1"/>
          </p:cNvGraphicFramePr>
          <p:nvPr>
            <p:extLst>
              <p:ext uri="{D42A27DB-BD31-4B8C-83A1-F6EECF244321}">
                <p14:modId xmlns:p14="http://schemas.microsoft.com/office/powerpoint/2010/main" val="2247332217"/>
              </p:ext>
            </p:extLst>
          </p:nvPr>
        </p:nvGraphicFramePr>
        <p:xfrm>
          <a:off x="2156163" y="1412776"/>
          <a:ext cx="3982320" cy="648072"/>
        </p:xfrm>
        <a:graphic>
          <a:graphicData uri="http://schemas.openxmlformats.org/presentationml/2006/ole">
            <mc:AlternateContent xmlns:mc="http://schemas.openxmlformats.org/markup-compatibility/2006">
              <mc:Choice xmlns:v="urn:schemas-microsoft-com:vml" Requires="v">
                <p:oleObj spid="_x0000_s4206" name="Equation" r:id="rId3" imgW="1828800" imgH="279360" progId="Equation.DSMT4">
                  <p:embed/>
                </p:oleObj>
              </mc:Choice>
              <mc:Fallback>
                <p:oleObj name="Equation" r:id="rId3" imgW="1828800" imgH="279360" progId="Equation.DSMT4">
                  <p:embed/>
                  <p:pic>
                    <p:nvPicPr>
                      <p:cNvPr id="0" name=""/>
                      <p:cNvPicPr/>
                      <p:nvPr/>
                    </p:nvPicPr>
                    <p:blipFill>
                      <a:blip r:embed="rId4"/>
                      <a:stretch>
                        <a:fillRect/>
                      </a:stretch>
                    </p:blipFill>
                    <p:spPr>
                      <a:xfrm>
                        <a:off x="2156163" y="1412776"/>
                        <a:ext cx="3982320" cy="64807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C5F3779B-9638-4E4D-ACB1-851E1AC99A21}"/>
              </a:ext>
            </a:extLst>
          </p:cNvPr>
          <p:cNvGraphicFramePr>
            <a:graphicFrameLocks noChangeAspect="1"/>
          </p:cNvGraphicFramePr>
          <p:nvPr>
            <p:extLst>
              <p:ext uri="{D42A27DB-BD31-4B8C-83A1-F6EECF244321}">
                <p14:modId xmlns:p14="http://schemas.microsoft.com/office/powerpoint/2010/main" val="12128307"/>
              </p:ext>
            </p:extLst>
          </p:nvPr>
        </p:nvGraphicFramePr>
        <p:xfrm>
          <a:off x="2156163" y="2204864"/>
          <a:ext cx="4504026" cy="665024"/>
        </p:xfrm>
        <a:graphic>
          <a:graphicData uri="http://schemas.openxmlformats.org/presentationml/2006/ole">
            <mc:AlternateContent xmlns:mc="http://schemas.openxmlformats.org/markup-compatibility/2006">
              <mc:Choice xmlns:v="urn:schemas-microsoft-com:vml" Requires="v">
                <p:oleObj spid="_x0000_s4207" name="Equation" r:id="rId5" imgW="1892160" imgH="279360" progId="Equation.DSMT4">
                  <p:embed/>
                </p:oleObj>
              </mc:Choice>
              <mc:Fallback>
                <p:oleObj name="Equation" r:id="rId5" imgW="1892160" imgH="279360" progId="Equation.DSMT4">
                  <p:embed/>
                  <p:pic>
                    <p:nvPicPr>
                      <p:cNvPr id="0" name=""/>
                      <p:cNvPicPr/>
                      <p:nvPr/>
                    </p:nvPicPr>
                    <p:blipFill>
                      <a:blip r:embed="rId6"/>
                      <a:stretch>
                        <a:fillRect/>
                      </a:stretch>
                    </p:blipFill>
                    <p:spPr>
                      <a:xfrm>
                        <a:off x="2156163" y="2204864"/>
                        <a:ext cx="4504026" cy="66502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D2BD179-7C06-4F2C-ADB8-4DBDD0D0CF90}"/>
              </a:ext>
            </a:extLst>
          </p:cNvPr>
          <p:cNvGraphicFramePr>
            <a:graphicFrameLocks noChangeAspect="1"/>
          </p:cNvGraphicFramePr>
          <p:nvPr>
            <p:extLst>
              <p:ext uri="{D42A27DB-BD31-4B8C-83A1-F6EECF244321}">
                <p14:modId xmlns:p14="http://schemas.microsoft.com/office/powerpoint/2010/main" val="4026565507"/>
              </p:ext>
            </p:extLst>
          </p:nvPr>
        </p:nvGraphicFramePr>
        <p:xfrm>
          <a:off x="651616" y="3573016"/>
          <a:ext cx="749834" cy="576064"/>
        </p:xfrm>
        <a:graphic>
          <a:graphicData uri="http://schemas.openxmlformats.org/presentationml/2006/ole">
            <mc:AlternateContent xmlns:mc="http://schemas.openxmlformats.org/markup-compatibility/2006">
              <mc:Choice xmlns:v="urn:schemas-microsoft-com:vml" Requires="v">
                <p:oleObj spid="_x0000_s4208" name="Equation" r:id="rId7" imgW="304560" imgH="203040" progId="Equation.DSMT4">
                  <p:embed/>
                </p:oleObj>
              </mc:Choice>
              <mc:Fallback>
                <p:oleObj name="Equation" r:id="rId7" imgW="304560" imgH="203040" progId="Equation.DSMT4">
                  <p:embed/>
                  <p:pic>
                    <p:nvPicPr>
                      <p:cNvPr id="0" name=""/>
                      <p:cNvPicPr/>
                      <p:nvPr/>
                    </p:nvPicPr>
                    <p:blipFill>
                      <a:blip r:embed="rId8"/>
                      <a:stretch>
                        <a:fillRect/>
                      </a:stretch>
                    </p:blipFill>
                    <p:spPr>
                      <a:xfrm>
                        <a:off x="651616" y="3573016"/>
                        <a:ext cx="749834" cy="576064"/>
                      </a:xfrm>
                      <a:prstGeom prst="rect">
                        <a:avLst/>
                      </a:prstGeom>
                    </p:spPr>
                  </p:pic>
                </p:oleObj>
              </mc:Fallback>
            </mc:AlternateContent>
          </a:graphicData>
        </a:graphic>
      </p:graphicFrame>
    </p:spTree>
    <p:extLst>
      <p:ext uri="{BB962C8B-B14F-4D97-AF65-F5344CB8AC3E}">
        <p14:creationId xmlns:p14="http://schemas.microsoft.com/office/powerpoint/2010/main" val="418780900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页脚占位符 4"/>
          <p:cNvSpPr>
            <a:spLocks noGrp="1"/>
          </p:cNvSpPr>
          <p:nvPr>
            <p:ph type="ftr" sz="quarter" idx="11"/>
          </p:nvPr>
        </p:nvSpPr>
        <p:spPr>
          <a:xfrm>
            <a:off x="3124200" y="6165304"/>
            <a:ext cx="3103984" cy="360040"/>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6147" name="Rectangle 2"/>
          <p:cNvSpPr>
            <a:spLocks noGrp="1" noRot="1" noChangeArrowheads="1"/>
          </p:cNvSpPr>
          <p:nvPr>
            <p:ph type="title"/>
          </p:nvPr>
        </p:nvSpPr>
        <p:spPr/>
        <p:txBody>
          <a:bodyPr/>
          <a:lstStyle/>
          <a:p>
            <a:pPr eaLnBrk="1" hangingPunct="1"/>
            <a:r>
              <a:rPr lang="en-US" altLang="zh-CN" dirty="0"/>
              <a:t>Outline</a:t>
            </a:r>
          </a:p>
        </p:txBody>
      </p:sp>
      <p:sp>
        <p:nvSpPr>
          <p:cNvPr id="6148" name="Rectangle 3"/>
          <p:cNvSpPr>
            <a:spLocks noGrp="1" noRot="1" noChangeArrowheads="1"/>
          </p:cNvSpPr>
          <p:nvPr>
            <p:ph type="body" idx="1"/>
          </p:nvPr>
        </p:nvSpPr>
        <p:spPr>
          <a:xfrm>
            <a:off x="0" y="1752600"/>
            <a:ext cx="9036496" cy="4270375"/>
          </a:xfrm>
        </p:spPr>
        <p:txBody>
          <a:bodyPr/>
          <a:lstStyle/>
          <a:p>
            <a:pPr eaLnBrk="1" hangingPunct="1"/>
            <a:endParaRPr lang="en-US" altLang="zh-CN" dirty="0"/>
          </a:p>
          <a:p>
            <a:pPr eaLnBrk="1" hangingPunct="1"/>
            <a:r>
              <a:rPr lang="en-US" altLang="zh-CN" dirty="0"/>
              <a:t>I.   Introduction</a:t>
            </a:r>
          </a:p>
          <a:p>
            <a:pPr eaLnBrk="1" hangingPunct="1"/>
            <a:r>
              <a:rPr lang="en-US" altLang="zh-CN" dirty="0"/>
              <a:t>II.  Physics</a:t>
            </a:r>
            <a:r>
              <a:rPr lang="zh-CN" altLang="en-US" dirty="0"/>
              <a:t> </a:t>
            </a:r>
            <a:r>
              <a:rPr lang="en-US" altLang="zh-CN" dirty="0"/>
              <a:t>bases and symmetry bases</a:t>
            </a:r>
          </a:p>
          <a:p>
            <a:pPr eaLnBrk="1" hangingPunct="1"/>
            <a:r>
              <a:rPr lang="en-US" altLang="zh-CN" dirty="0"/>
              <a:t>III. Physical effects of hidden-color component</a:t>
            </a:r>
          </a:p>
          <a:p>
            <a:pPr eaLnBrk="1" hangingPunct="1"/>
            <a:r>
              <a:rPr lang="en-US" altLang="zh-CN" dirty="0"/>
              <a:t>IV. Summary</a:t>
            </a:r>
          </a:p>
        </p:txBody>
      </p:sp>
    </p:spTree>
    <p:extLst>
      <p:ext uri="{BB962C8B-B14F-4D97-AF65-F5344CB8AC3E}">
        <p14:creationId xmlns:p14="http://schemas.microsoft.com/office/powerpoint/2010/main" val="4088730386"/>
      </p:ext>
    </p:extLst>
  </p:cSld>
  <p:clrMapOvr>
    <a:masterClrMapping/>
  </p:clrMapOvr>
  <p:transition spd="med">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页脚占位符 4"/>
          <p:cNvSpPr>
            <a:spLocks noGrp="1"/>
          </p:cNvSpPr>
          <p:nvPr>
            <p:ph type="ftr" sz="quarter" idx="11"/>
          </p:nvPr>
        </p:nvSpPr>
        <p:spPr>
          <a:xfrm>
            <a:off x="2483769" y="6237312"/>
            <a:ext cx="3816424" cy="288032"/>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a:t>
            </a:r>
            <a:r>
              <a:rPr lang="zh-CN" altLang="en-US" sz="1400" dirty="0"/>
              <a:t>，</a:t>
            </a:r>
            <a:r>
              <a:rPr lang="en-US" altLang="zh-CN" sz="1400" dirty="0"/>
              <a:t>Guilin.  20178.26</a:t>
            </a:r>
          </a:p>
        </p:txBody>
      </p:sp>
      <p:sp>
        <p:nvSpPr>
          <p:cNvPr id="28675" name="Rectangle 2"/>
          <p:cNvSpPr>
            <a:spLocks noGrp="1" noRot="1" noChangeArrowheads="1"/>
          </p:cNvSpPr>
          <p:nvPr>
            <p:ph type="title"/>
          </p:nvPr>
        </p:nvSpPr>
        <p:spPr>
          <a:xfrm>
            <a:off x="301625" y="381000"/>
            <a:ext cx="8540750" cy="671736"/>
          </a:xfrm>
        </p:spPr>
        <p:txBody>
          <a:bodyPr/>
          <a:lstStyle/>
          <a:p>
            <a:r>
              <a:rPr lang="en-US" altLang="zh-CN" dirty="0"/>
              <a:t>delocalization parameter</a:t>
            </a:r>
          </a:p>
        </p:txBody>
      </p:sp>
      <p:pic>
        <p:nvPicPr>
          <p:cNvPr id="28676" name="Picture 4" descr="epsilon"/>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55650" y="1052736"/>
            <a:ext cx="7632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对象 1">
            <a:extLst>
              <a:ext uri="{FF2B5EF4-FFF2-40B4-BE49-F238E27FC236}">
                <a16:creationId xmlns:a16="http://schemas.microsoft.com/office/drawing/2014/main" id="{3E1D6FAD-2153-422F-857E-DD2C0333E4E4}"/>
              </a:ext>
            </a:extLst>
          </p:cNvPr>
          <p:cNvGraphicFramePr>
            <a:graphicFrameLocks noChangeAspect="1"/>
          </p:cNvGraphicFramePr>
          <p:nvPr>
            <p:extLst>
              <p:ext uri="{D42A27DB-BD31-4B8C-83A1-F6EECF244321}">
                <p14:modId xmlns:p14="http://schemas.microsoft.com/office/powerpoint/2010/main" val="2879438919"/>
              </p:ext>
            </p:extLst>
          </p:nvPr>
        </p:nvGraphicFramePr>
        <p:xfrm>
          <a:off x="1619672" y="1052736"/>
          <a:ext cx="1295630" cy="576064"/>
        </p:xfrm>
        <a:graphic>
          <a:graphicData uri="http://schemas.openxmlformats.org/presentationml/2006/ole">
            <mc:AlternateContent xmlns:mc="http://schemas.openxmlformats.org/markup-compatibility/2006">
              <mc:Choice xmlns:v="urn:schemas-microsoft-com:vml" Requires="v">
                <p:oleObj spid="_x0000_s5154" name="Equation" r:id="rId4" imgW="304560" imgH="203040" progId="Equation.DSMT4">
                  <p:embed/>
                </p:oleObj>
              </mc:Choice>
              <mc:Fallback>
                <p:oleObj name="Equation" r:id="rId4" imgW="304560" imgH="203040" progId="Equation.DSMT4">
                  <p:embed/>
                  <p:pic>
                    <p:nvPicPr>
                      <p:cNvPr id="0" name=""/>
                      <p:cNvPicPr/>
                      <p:nvPr/>
                    </p:nvPicPr>
                    <p:blipFill>
                      <a:blip r:embed="rId5"/>
                      <a:stretch>
                        <a:fillRect/>
                      </a:stretch>
                    </p:blipFill>
                    <p:spPr>
                      <a:xfrm>
                        <a:off x="1619672" y="1052736"/>
                        <a:ext cx="1295630" cy="576064"/>
                      </a:xfrm>
                      <a:prstGeom prst="rect">
                        <a:avLst/>
                      </a:prstGeom>
                    </p:spPr>
                  </p:pic>
                </p:oleObj>
              </mc:Fallback>
            </mc:AlternateContent>
          </a:graphicData>
        </a:graphic>
      </p:graphicFrame>
    </p:spTree>
    <p:extLst>
      <p:ext uri="{BB962C8B-B14F-4D97-AF65-F5344CB8AC3E}">
        <p14:creationId xmlns:p14="http://schemas.microsoft.com/office/powerpoint/2010/main" val="632972027"/>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页脚占位符 4"/>
          <p:cNvSpPr>
            <a:spLocks noGrp="1"/>
          </p:cNvSpPr>
          <p:nvPr>
            <p:ph type="ftr" sz="quarter" idx="11"/>
          </p:nvPr>
        </p:nvSpPr>
        <p:spPr>
          <a:xfrm>
            <a:off x="3124200" y="6237312"/>
            <a:ext cx="3320008" cy="288032"/>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a:t>
            </a:r>
            <a:r>
              <a:rPr lang="zh-CN" altLang="en-US" sz="1400" dirty="0"/>
              <a:t>，</a:t>
            </a:r>
            <a:r>
              <a:rPr lang="en-US" altLang="zh-CN" sz="1400" dirty="0"/>
              <a:t>Guilin</a:t>
            </a:r>
            <a:r>
              <a:rPr lang="zh-CN" altLang="en-US" sz="1400" dirty="0"/>
              <a:t>，</a:t>
            </a:r>
            <a:r>
              <a:rPr lang="en-US" altLang="zh-CN" sz="1400" dirty="0"/>
              <a:t>2017.8.26</a:t>
            </a:r>
          </a:p>
        </p:txBody>
      </p:sp>
      <p:sp>
        <p:nvSpPr>
          <p:cNvPr id="30723" name="Rectangle 2"/>
          <p:cNvSpPr>
            <a:spLocks noGrp="1" noRot="1" noChangeArrowheads="1"/>
          </p:cNvSpPr>
          <p:nvPr>
            <p:ph type="title"/>
          </p:nvPr>
        </p:nvSpPr>
        <p:spPr/>
        <p:txBody>
          <a:bodyPr/>
          <a:lstStyle/>
          <a:p>
            <a:r>
              <a:rPr lang="en-US" altLang="zh-CN"/>
              <a:t>deuteron</a:t>
            </a:r>
          </a:p>
        </p:txBody>
      </p:sp>
      <p:pic>
        <p:nvPicPr>
          <p:cNvPr id="3072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1939925"/>
            <a:ext cx="6913563" cy="3738563"/>
          </a:xfrm>
        </p:spPr>
      </p:pic>
    </p:spTree>
    <p:extLst>
      <p:ext uri="{BB962C8B-B14F-4D97-AF65-F5344CB8AC3E}">
        <p14:creationId xmlns:p14="http://schemas.microsoft.com/office/powerpoint/2010/main" val="2811504986"/>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页脚占位符 4"/>
          <p:cNvSpPr>
            <a:spLocks noGrp="1"/>
          </p:cNvSpPr>
          <p:nvPr>
            <p:ph type="ftr" sz="quarter" idx="11"/>
          </p:nvPr>
        </p:nvSpPr>
        <p:spPr>
          <a:xfrm>
            <a:off x="3124200" y="6172200"/>
            <a:ext cx="3248000" cy="365125"/>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a:t>
            </a:r>
            <a:r>
              <a:rPr lang="zh-CN" altLang="en-US" sz="1400" dirty="0"/>
              <a:t>，</a:t>
            </a:r>
            <a:r>
              <a:rPr lang="en-US" altLang="zh-CN" sz="1400" dirty="0"/>
              <a:t>Guilin</a:t>
            </a:r>
            <a:r>
              <a:rPr lang="zh-CN" altLang="en-US" sz="1400" dirty="0"/>
              <a:t>， </a:t>
            </a:r>
            <a:r>
              <a:rPr lang="en-US" altLang="zh-CN" sz="1400" dirty="0"/>
              <a:t>2017.8.26</a:t>
            </a:r>
            <a:r>
              <a:rPr lang="zh-CN" altLang="en-US" sz="1400" dirty="0"/>
              <a:t> </a:t>
            </a:r>
            <a:endParaRPr lang="en-US" altLang="zh-CN" sz="1400" dirty="0"/>
          </a:p>
        </p:txBody>
      </p:sp>
      <p:sp>
        <p:nvSpPr>
          <p:cNvPr id="29699" name="Rectangle 2"/>
          <p:cNvSpPr>
            <a:spLocks noGrp="1" noRot="1" noChangeArrowheads="1"/>
          </p:cNvSpPr>
          <p:nvPr>
            <p:ph type="title"/>
          </p:nvPr>
        </p:nvSpPr>
        <p:spPr/>
        <p:txBody>
          <a:bodyPr/>
          <a:lstStyle/>
          <a:p>
            <a:r>
              <a:rPr lang="en-US" altLang="zh-CN"/>
              <a:t> </a:t>
            </a:r>
          </a:p>
        </p:txBody>
      </p:sp>
      <p:sp>
        <p:nvSpPr>
          <p:cNvPr id="29700" name="Rectangle 3"/>
          <p:cNvSpPr>
            <a:spLocks noGrp="1" noRot="1" noChangeArrowheads="1"/>
          </p:cNvSpPr>
          <p:nvPr>
            <p:ph type="body" idx="1"/>
          </p:nvPr>
        </p:nvSpPr>
        <p:spPr/>
        <p:txBody>
          <a:bodyPr/>
          <a:lstStyle/>
          <a:p>
            <a:pPr>
              <a:buFont typeface="Wingdings" panose="05000000000000000000" pitchFamily="2" charset="2"/>
              <a:buNone/>
            </a:pPr>
            <a:r>
              <a:rPr lang="en-US" altLang="zh-CN"/>
              <a:t> </a:t>
            </a:r>
          </a:p>
        </p:txBody>
      </p:sp>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875"/>
            <a:ext cx="7505700"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38446"/>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页脚占位符 4"/>
          <p:cNvSpPr>
            <a:spLocks noGrp="1"/>
          </p:cNvSpPr>
          <p:nvPr>
            <p:ph type="ftr" sz="quarter" idx="11"/>
          </p:nvPr>
        </p:nvSpPr>
        <p:spPr>
          <a:xfrm>
            <a:off x="3124200" y="6172200"/>
            <a:ext cx="2895600" cy="353144"/>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Guilin, 2017.8.26</a:t>
            </a:r>
          </a:p>
        </p:txBody>
      </p:sp>
      <p:sp>
        <p:nvSpPr>
          <p:cNvPr id="31747" name="Rectangle 2"/>
          <p:cNvSpPr>
            <a:spLocks noGrp="1" noRot="1" noChangeArrowheads="1"/>
          </p:cNvSpPr>
          <p:nvPr>
            <p:ph type="title"/>
          </p:nvPr>
        </p:nvSpPr>
        <p:spPr/>
        <p:txBody>
          <a:bodyPr/>
          <a:lstStyle/>
          <a:p>
            <a:r>
              <a:rPr lang="en-US" altLang="zh-CN"/>
              <a:t> </a:t>
            </a:r>
          </a:p>
        </p:txBody>
      </p:sp>
      <p:sp>
        <p:nvSpPr>
          <p:cNvPr id="31748" name="Rectangle 3"/>
          <p:cNvSpPr>
            <a:spLocks noGrp="1" noRot="1" noChangeArrowheads="1"/>
          </p:cNvSpPr>
          <p:nvPr>
            <p:ph type="body" idx="1"/>
          </p:nvPr>
        </p:nvSpPr>
        <p:spPr/>
        <p:txBody>
          <a:bodyPr/>
          <a:lstStyle/>
          <a:p>
            <a:pPr>
              <a:buFont typeface="Wingdings" panose="05000000000000000000" pitchFamily="2" charset="2"/>
              <a:buNone/>
            </a:pPr>
            <a:r>
              <a:rPr lang="en-US" altLang="zh-CN"/>
              <a:t> </a:t>
            </a: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9700"/>
            <a:ext cx="9144000" cy="679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36399"/>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页脚占位符 4"/>
          <p:cNvSpPr>
            <a:spLocks noGrp="1"/>
          </p:cNvSpPr>
          <p:nvPr>
            <p:ph type="ftr" sz="quarter" idx="11"/>
          </p:nvPr>
        </p:nvSpPr>
        <p:spPr>
          <a:xfrm>
            <a:off x="3203848" y="6093296"/>
            <a:ext cx="3240360" cy="288031"/>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 Guilin,  2017.8.26</a:t>
            </a:r>
          </a:p>
        </p:txBody>
      </p:sp>
      <p:sp>
        <p:nvSpPr>
          <p:cNvPr id="32771" name="Rectangle 2"/>
          <p:cNvSpPr>
            <a:spLocks noGrp="1" noRot="1" noChangeArrowheads="1"/>
          </p:cNvSpPr>
          <p:nvPr>
            <p:ph type="title"/>
          </p:nvPr>
        </p:nvSpPr>
        <p:spPr/>
        <p:txBody>
          <a:bodyPr/>
          <a:lstStyle/>
          <a:p>
            <a:endParaRPr lang="zh-CN" altLang="zh-CN"/>
          </a:p>
        </p:txBody>
      </p:sp>
      <p:sp>
        <p:nvSpPr>
          <p:cNvPr id="32772" name="Rectangle 3"/>
          <p:cNvSpPr>
            <a:spLocks noGrp="1" noRot="1" noChangeArrowheads="1"/>
          </p:cNvSpPr>
          <p:nvPr>
            <p:ph type="body" idx="1"/>
          </p:nvPr>
        </p:nvSpPr>
        <p:spPr/>
        <p:txBody>
          <a:bodyPr/>
          <a:lstStyle/>
          <a:p>
            <a:endParaRPr lang="zh-CN" altLang="zh-CN"/>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161612"/>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rrowheads="1"/>
          </p:cNvSpPr>
          <p:nvPr>
            <p:ph type="title"/>
          </p:nvPr>
        </p:nvSpPr>
        <p:spPr/>
        <p:txBody>
          <a:bodyPr/>
          <a:lstStyle/>
          <a:p>
            <a:endParaRPr lang="zh-CN" altLang="zh-CN"/>
          </a:p>
        </p:txBody>
      </p:sp>
      <p:sp>
        <p:nvSpPr>
          <p:cNvPr id="33796" name="Rectangle 3"/>
          <p:cNvSpPr>
            <a:spLocks noGrp="1" noRot="1" noChangeArrowheads="1"/>
          </p:cNvSpPr>
          <p:nvPr>
            <p:ph type="body" idx="1"/>
          </p:nvPr>
        </p:nvSpPr>
        <p:spPr/>
        <p:txBody>
          <a:bodyPr/>
          <a:lstStyle/>
          <a:p>
            <a:endParaRPr lang="zh-CN" altLang="zh-CN"/>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87424"/>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对象 2">
            <a:extLst>
              <a:ext uri="{FF2B5EF4-FFF2-40B4-BE49-F238E27FC236}">
                <a16:creationId xmlns:a16="http://schemas.microsoft.com/office/drawing/2014/main" id="{A822E2E1-CFB6-4130-B80D-5DA72F7A8D1C}"/>
              </a:ext>
            </a:extLst>
          </p:cNvPr>
          <p:cNvGraphicFramePr>
            <a:graphicFrameLocks noChangeAspect="1"/>
          </p:cNvGraphicFramePr>
          <p:nvPr>
            <p:extLst>
              <p:ext uri="{D42A27DB-BD31-4B8C-83A1-F6EECF244321}">
                <p14:modId xmlns:p14="http://schemas.microsoft.com/office/powerpoint/2010/main" val="731409615"/>
              </p:ext>
            </p:extLst>
          </p:nvPr>
        </p:nvGraphicFramePr>
        <p:xfrm>
          <a:off x="2882900" y="1701800"/>
          <a:ext cx="914400" cy="211138"/>
        </p:xfrm>
        <a:graphic>
          <a:graphicData uri="http://schemas.openxmlformats.org/presentationml/2006/ole">
            <mc:AlternateContent xmlns:mc="http://schemas.openxmlformats.org/markup-compatibility/2006">
              <mc:Choice xmlns:v="urn:schemas-microsoft-com:vml" Requires="v">
                <p:oleObj spid="_x0000_s2093" name="Equation" r:id="rId4" imgW="914400" imgH="211680" progId="Equation.DSMT4">
                  <p:embed/>
                </p:oleObj>
              </mc:Choice>
              <mc:Fallback>
                <p:oleObj name="Equation" r:id="rId4" imgW="914400" imgH="211680" progId="Equation.DSMT4">
                  <p:embed/>
                  <p:pic>
                    <p:nvPicPr>
                      <p:cNvPr id="0" name=""/>
                      <p:cNvPicPr/>
                      <p:nvPr/>
                    </p:nvPicPr>
                    <p:blipFill>
                      <a:blip r:embed="rId5"/>
                      <a:stretch>
                        <a:fillRect/>
                      </a:stretch>
                    </p:blipFill>
                    <p:spPr>
                      <a:xfrm>
                        <a:off x="2882900" y="1701800"/>
                        <a:ext cx="914400" cy="211138"/>
                      </a:xfrm>
                      <a:prstGeom prst="rect">
                        <a:avLst/>
                      </a:prstGeom>
                    </p:spPr>
                  </p:pic>
                </p:oleObj>
              </mc:Fallback>
            </mc:AlternateContent>
          </a:graphicData>
        </a:graphic>
      </p:graphicFrame>
    </p:spTree>
    <p:extLst>
      <p:ext uri="{BB962C8B-B14F-4D97-AF65-F5344CB8AC3E}">
        <p14:creationId xmlns:p14="http://schemas.microsoft.com/office/powerpoint/2010/main" val="703835719"/>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页脚占位符 4"/>
          <p:cNvSpPr>
            <a:spLocks noGrp="1"/>
          </p:cNvSpPr>
          <p:nvPr>
            <p:ph type="ftr" sz="quarter" idx="11"/>
          </p:nvPr>
        </p:nvSpPr>
        <p:spPr>
          <a:xfrm>
            <a:off x="3124200" y="6251574"/>
            <a:ext cx="3320008" cy="273769"/>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 Guilin, 2017.8.26</a:t>
            </a:r>
          </a:p>
        </p:txBody>
      </p:sp>
      <p:sp>
        <p:nvSpPr>
          <p:cNvPr id="34819" name="Rectangle 2"/>
          <p:cNvSpPr>
            <a:spLocks noGrp="1" noRot="1" noChangeArrowheads="1"/>
          </p:cNvSpPr>
          <p:nvPr>
            <p:ph type="title"/>
          </p:nvPr>
        </p:nvSpPr>
        <p:spPr/>
        <p:txBody>
          <a:bodyPr/>
          <a:lstStyle/>
          <a:p>
            <a:endParaRPr lang="zh-CN" altLang="zh-CN"/>
          </a:p>
        </p:txBody>
      </p:sp>
      <p:sp>
        <p:nvSpPr>
          <p:cNvPr id="34820" name="Rectangle 3"/>
          <p:cNvSpPr>
            <a:spLocks noGrp="1" noRot="1" noChangeArrowheads="1"/>
          </p:cNvSpPr>
          <p:nvPr>
            <p:ph type="body" idx="1"/>
          </p:nvPr>
        </p:nvSpPr>
        <p:spPr/>
        <p:txBody>
          <a:bodyPr/>
          <a:lstStyle/>
          <a:p>
            <a:endParaRPr lang="zh-CN" altLang="zh-CN"/>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5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627701"/>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页脚占位符 4"/>
          <p:cNvSpPr>
            <a:spLocks noGrp="1"/>
          </p:cNvSpPr>
          <p:nvPr>
            <p:ph type="ftr" sz="quarter" idx="11"/>
          </p:nvPr>
        </p:nvSpPr>
        <p:spPr>
          <a:xfrm>
            <a:off x="3124200" y="6251574"/>
            <a:ext cx="3248000" cy="273769"/>
          </a:xfrm>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dirty="0"/>
              <a:t>Asian-Pacific FB, Guilin, 2017.8.26</a:t>
            </a:r>
          </a:p>
        </p:txBody>
      </p:sp>
      <p:sp>
        <p:nvSpPr>
          <p:cNvPr id="35843" name="Rectangle 2"/>
          <p:cNvSpPr>
            <a:spLocks noGrp="1" noRot="1" noChangeArrowheads="1"/>
          </p:cNvSpPr>
          <p:nvPr>
            <p:ph type="title"/>
          </p:nvPr>
        </p:nvSpPr>
        <p:spPr/>
        <p:txBody>
          <a:bodyPr/>
          <a:lstStyle/>
          <a:p>
            <a:endParaRPr lang="zh-CN" altLang="zh-CN"/>
          </a:p>
        </p:txBody>
      </p:sp>
      <p:sp>
        <p:nvSpPr>
          <p:cNvPr id="35844" name="Rectangle 3"/>
          <p:cNvSpPr>
            <a:spLocks noGrp="1" noRot="1" noChangeArrowheads="1"/>
          </p:cNvSpPr>
          <p:nvPr>
            <p:ph type="body" idx="1"/>
          </p:nvPr>
        </p:nvSpPr>
        <p:spPr/>
        <p:txBody>
          <a:bodyPr/>
          <a:lstStyle/>
          <a:p>
            <a:endParaRPr lang="zh-CN" altLang="zh-CN" dirty="0"/>
          </a:p>
        </p:txBody>
      </p:sp>
      <p:pic>
        <p:nvPicPr>
          <p:cNvPr id="358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250848"/>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4"/>
          <p:cNvSpPr>
            <a:spLocks noGrp="1"/>
          </p:cNvSpPr>
          <p:nvPr>
            <p:ph type="ftr" sz="quarter" idx="11"/>
          </p:nvPr>
        </p:nvSpPr>
        <p:spPr>
          <a:xfrm>
            <a:off x="3124200" y="6237312"/>
            <a:ext cx="3103984" cy="360040"/>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8195" name="Rectangle 2"/>
          <p:cNvSpPr>
            <a:spLocks noGrp="1" noRot="1" noChangeArrowheads="1"/>
          </p:cNvSpPr>
          <p:nvPr>
            <p:ph type="title"/>
          </p:nvPr>
        </p:nvSpPr>
        <p:spPr>
          <a:xfrm>
            <a:off x="0" y="188913"/>
            <a:ext cx="8540750" cy="763588"/>
          </a:xfrm>
        </p:spPr>
        <p:txBody>
          <a:bodyPr/>
          <a:lstStyle/>
          <a:p>
            <a:pPr eaLnBrk="1" hangingPunct="1"/>
            <a:r>
              <a:rPr lang="en-US" altLang="zh-CN" sz="3600" dirty="0"/>
              <a:t>Narrow width of d*</a:t>
            </a:r>
          </a:p>
        </p:txBody>
      </p:sp>
      <p:sp>
        <p:nvSpPr>
          <p:cNvPr id="8196" name="Rectangle 3"/>
          <p:cNvSpPr>
            <a:spLocks noGrp="1" noRot="1" noChangeArrowheads="1"/>
          </p:cNvSpPr>
          <p:nvPr>
            <p:ph type="body" idx="1"/>
          </p:nvPr>
        </p:nvSpPr>
        <p:spPr>
          <a:xfrm>
            <a:off x="395288" y="836712"/>
            <a:ext cx="8540750" cy="5638701"/>
          </a:xfrm>
        </p:spPr>
        <p:txBody>
          <a:bodyPr/>
          <a:lstStyle/>
          <a:p>
            <a:pPr eaLnBrk="1" hangingPunct="1">
              <a:buFont typeface="Wingdings" panose="05000000000000000000" pitchFamily="2" charset="2"/>
              <a:buNone/>
            </a:pPr>
            <a:r>
              <a:rPr lang="en-US" altLang="zh-CN" dirty="0"/>
              <a:t> </a:t>
            </a:r>
            <a:r>
              <a:rPr lang="en-US" altLang="zh-CN" sz="2000" dirty="0" err="1"/>
              <a:t>Bashkanov</a:t>
            </a:r>
            <a:r>
              <a:rPr lang="en-US" altLang="zh-CN" sz="2000" dirty="0"/>
              <a:t>-Brodsky-Clement: PLB 727(2013)438</a:t>
            </a:r>
          </a:p>
        </p:txBody>
      </p:sp>
      <p:pic>
        <p:nvPicPr>
          <p:cNvPr id="819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33513"/>
            <a:ext cx="70072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819622"/>
      </p:ext>
    </p:extLst>
  </p:cSld>
  <p:clrMapOvr>
    <a:masterClrMapping/>
  </p:clrMapOvr>
  <p:transition spd="med">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页脚占位符 4"/>
          <p:cNvSpPr>
            <a:spLocks noGrp="1"/>
          </p:cNvSpPr>
          <p:nvPr>
            <p:ph type="ftr" sz="quarter" idx="11"/>
          </p:nvPr>
        </p:nvSpPr>
        <p:spPr>
          <a:xfrm>
            <a:off x="3124200" y="6172200"/>
            <a:ext cx="3031976" cy="353144"/>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9219" name="Rectangle 2"/>
          <p:cNvSpPr>
            <a:spLocks noGrp="1" noRot="1" noChangeArrowheads="1"/>
          </p:cNvSpPr>
          <p:nvPr>
            <p:ph type="title"/>
          </p:nvPr>
        </p:nvSpPr>
        <p:spPr/>
        <p:txBody>
          <a:bodyPr/>
          <a:lstStyle/>
          <a:p>
            <a:pPr eaLnBrk="1" hangingPunct="1"/>
            <a:r>
              <a:rPr lang="en-US" altLang="zh-CN"/>
              <a:t> </a:t>
            </a:r>
          </a:p>
        </p:txBody>
      </p:sp>
      <p:sp>
        <p:nvSpPr>
          <p:cNvPr id="9220" name="Rectangle 3"/>
          <p:cNvSpPr>
            <a:spLocks noGrp="1" noRot="1" noChangeArrowheads="1"/>
          </p:cNvSpPr>
          <p:nvPr>
            <p:ph type="body" idx="1"/>
          </p:nvPr>
        </p:nvSpPr>
        <p:spPr>
          <a:xfrm>
            <a:off x="0" y="381000"/>
            <a:ext cx="9144000" cy="5641975"/>
          </a:xfrm>
        </p:spPr>
        <p:txBody>
          <a:bodyPr/>
          <a:lstStyle/>
          <a:p>
            <a:pPr eaLnBrk="1" hangingPunct="1">
              <a:buFont typeface="Wingdings" panose="05000000000000000000" pitchFamily="2" charset="2"/>
              <a:buNone/>
            </a:pPr>
            <a:r>
              <a:rPr lang="en-US" altLang="zh-CN" sz="2000" dirty="0"/>
              <a:t>Huang-Zhang-Shen-Wang: arXiv:1408.0458</a:t>
            </a:r>
          </a:p>
          <a:p>
            <a:pPr eaLnBrk="1" hangingPunct="1">
              <a:buFont typeface="Wingdings" panose="05000000000000000000" pitchFamily="2" charset="2"/>
              <a:buNone/>
            </a:pPr>
            <a:r>
              <a:rPr lang="en-US" altLang="zh-CN" sz="2000" dirty="0"/>
              <a:t>              CC channel: 66%--68%  </a:t>
            </a:r>
            <a:r>
              <a:rPr lang="en-US" altLang="zh-CN" sz="2000" dirty="0">
                <a:sym typeface="Wingdings" panose="05000000000000000000" pitchFamily="2" charset="2"/>
              </a:rPr>
              <a:t>  70 MeV</a:t>
            </a:r>
          </a:p>
          <a:p>
            <a:pPr eaLnBrk="1" hangingPunct="1">
              <a:buFont typeface="Wingdings" panose="05000000000000000000" pitchFamily="2" charset="2"/>
              <a:buNone/>
            </a:pPr>
            <a:r>
              <a:rPr lang="en-US" altLang="zh-CN" sz="2000" dirty="0"/>
              <a:t>Huang-Ping-Wang: PRC89(2014)034001</a:t>
            </a:r>
          </a:p>
          <a:p>
            <a:pPr eaLnBrk="1" hangingPunct="1">
              <a:buFont typeface="Wingdings" panose="05000000000000000000" pitchFamily="2" charset="2"/>
              <a:buNone/>
            </a:pPr>
            <a:r>
              <a:rPr lang="en-US" altLang="zh-CN" sz="2000" dirty="0"/>
              <a:t>                                                                                         </a:t>
            </a:r>
          </a:p>
          <a:p>
            <a:pPr eaLnBrk="1" hangingPunct="1">
              <a:buFont typeface="Wingdings" panose="05000000000000000000" pitchFamily="2" charset="2"/>
              <a:buNone/>
            </a:pPr>
            <a:r>
              <a:rPr lang="en-US" altLang="zh-CN" sz="2000" dirty="0" err="1"/>
              <a:t>B.Juan-Diaz,T.S.H</a:t>
            </a:r>
            <a:r>
              <a:rPr lang="en-US" altLang="zh-CN" sz="2000" dirty="0"/>
              <a:t>. Lee, </a:t>
            </a:r>
          </a:p>
          <a:p>
            <a:pPr eaLnBrk="1" hangingPunct="1">
              <a:buFont typeface="Wingdings" panose="05000000000000000000" pitchFamily="2" charset="2"/>
              <a:buNone/>
            </a:pPr>
            <a:r>
              <a:rPr lang="en-US" altLang="zh-CN" sz="2000" dirty="0" err="1"/>
              <a:t>A.Matsuyama</a:t>
            </a:r>
            <a:r>
              <a:rPr lang="en-US" altLang="zh-CN" sz="2000" dirty="0"/>
              <a:t>, </a:t>
            </a:r>
            <a:r>
              <a:rPr lang="en-US" altLang="zh-CN" sz="2000" dirty="0" err="1"/>
              <a:t>T.Sato</a:t>
            </a:r>
            <a:r>
              <a:rPr lang="en-US" altLang="zh-CN" sz="2000" dirty="0"/>
              <a:t>:</a:t>
            </a:r>
          </a:p>
          <a:p>
            <a:pPr eaLnBrk="1" hangingPunct="1">
              <a:buFont typeface="Wingdings" panose="05000000000000000000" pitchFamily="2" charset="2"/>
              <a:buNone/>
            </a:pPr>
            <a:r>
              <a:rPr lang="en-US" altLang="zh-CN" sz="2000" dirty="0"/>
              <a:t>PRC76(2007)065201</a:t>
            </a:r>
          </a:p>
        </p:txBody>
      </p:sp>
      <p:pic>
        <p:nvPicPr>
          <p:cNvPr id="922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48025"/>
            <a:ext cx="59039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5056" y="1958796"/>
            <a:ext cx="31480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55356"/>
      </p:ext>
    </p:extLst>
  </p:cSld>
  <p:clrMapOvr>
    <a:masterClrMapping/>
  </p:clrMapOvr>
  <p:transition spd="med">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页脚占位符 4"/>
          <p:cNvSpPr>
            <a:spLocks noGrp="1"/>
          </p:cNvSpPr>
          <p:nvPr>
            <p:ph type="ftr" sz="quarter" idx="11"/>
          </p:nvPr>
        </p:nvSpPr>
        <p:spPr>
          <a:xfrm>
            <a:off x="3124200" y="6165304"/>
            <a:ext cx="3031976" cy="288032"/>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7171" name="Rectangle 2"/>
          <p:cNvSpPr>
            <a:spLocks noGrp="1" noRot="1" noChangeArrowheads="1"/>
          </p:cNvSpPr>
          <p:nvPr>
            <p:ph type="title"/>
          </p:nvPr>
        </p:nvSpPr>
        <p:spPr>
          <a:xfrm>
            <a:off x="301625" y="381000"/>
            <a:ext cx="8540750" cy="815752"/>
          </a:xfrm>
        </p:spPr>
        <p:txBody>
          <a:bodyPr/>
          <a:lstStyle/>
          <a:p>
            <a:pPr eaLnBrk="1" hangingPunct="1"/>
            <a:r>
              <a:rPr lang="en-US" altLang="zh-CN" dirty="0"/>
              <a:t>I. Introduction</a:t>
            </a:r>
          </a:p>
        </p:txBody>
      </p:sp>
      <p:sp>
        <p:nvSpPr>
          <p:cNvPr id="7172" name="Rectangle 3"/>
          <p:cNvSpPr>
            <a:spLocks noGrp="1" noRot="1" noChangeArrowheads="1"/>
          </p:cNvSpPr>
          <p:nvPr>
            <p:ph type="body" idx="1"/>
          </p:nvPr>
        </p:nvSpPr>
        <p:spPr>
          <a:xfrm>
            <a:off x="0" y="1340768"/>
            <a:ext cx="9144000" cy="4758280"/>
          </a:xfrm>
        </p:spPr>
        <p:txBody>
          <a:bodyPr/>
          <a:lstStyle/>
          <a:p>
            <a:pPr eaLnBrk="1" hangingPunct="1">
              <a:lnSpc>
                <a:spcPct val="80000"/>
              </a:lnSpc>
            </a:pPr>
            <a:r>
              <a:rPr lang="en-US" altLang="zh-CN" sz="2400" dirty="0"/>
              <a:t>What is the hidden-color component? </a:t>
            </a:r>
          </a:p>
          <a:p>
            <a:pPr eaLnBrk="1" hangingPunct="1">
              <a:lnSpc>
                <a:spcPct val="80000"/>
              </a:lnSpc>
              <a:buFont typeface="Wingdings" panose="05000000000000000000" pitchFamily="2" charset="2"/>
              <a:buNone/>
            </a:pPr>
            <a:r>
              <a:rPr lang="en-US" altLang="zh-CN" sz="2400" dirty="0"/>
              <a:t>  To deal with the dynamics of multi quark systems, quark cluster model simplifies the many body problem into a two body one   via fixing the internal structure of cluster.</a:t>
            </a:r>
          </a:p>
          <a:p>
            <a:pPr eaLnBrk="1" hangingPunct="1">
              <a:lnSpc>
                <a:spcPct val="80000"/>
              </a:lnSpc>
              <a:buFont typeface="Wingdings" panose="05000000000000000000" pitchFamily="2" charset="2"/>
              <a:buNone/>
            </a:pPr>
            <a:r>
              <a:rPr lang="en-US" altLang="zh-CN" sz="2400" dirty="0"/>
              <a:t>  Typical example: using two nucleon cluster to deal with NN interaction from quark-gluon degree of freedom. Nuclear physics shows this is a god approximation. </a:t>
            </a:r>
          </a:p>
          <a:p>
            <a:pPr eaLnBrk="1" hangingPunct="1">
              <a:lnSpc>
                <a:spcPct val="80000"/>
              </a:lnSpc>
              <a:buFont typeface="Wingdings" panose="05000000000000000000" pitchFamily="2" charset="2"/>
              <a:buNone/>
            </a:pPr>
            <a:r>
              <a:rPr lang="en-US" altLang="zh-CN" sz="2400" dirty="0"/>
              <a:t>  In nuclear physics we only have colorless nucleon, for QCD based nuclear physics we have the new degree of freedom: hidden color component.</a:t>
            </a:r>
          </a:p>
          <a:p>
            <a:pPr eaLnBrk="1" hangingPunct="1">
              <a:lnSpc>
                <a:spcPct val="80000"/>
              </a:lnSpc>
              <a:buFont typeface="Wingdings" panose="05000000000000000000" pitchFamily="2" charset="2"/>
              <a:buNone/>
            </a:pPr>
            <a:r>
              <a:rPr lang="en-US" altLang="zh-CN" sz="2400" dirty="0">
                <a:cs typeface="Arial" panose="020B0604020202020204" pitchFamily="34" charset="0"/>
              </a:rPr>
              <a:t>    </a:t>
            </a:r>
            <a:r>
              <a:rPr lang="en-US" altLang="zh-CN" sz="2000" dirty="0"/>
              <a:t>Clusters A and B are colorless,  A+B colorless, </a:t>
            </a:r>
          </a:p>
          <a:p>
            <a:pPr eaLnBrk="1" hangingPunct="1">
              <a:lnSpc>
                <a:spcPct val="80000"/>
              </a:lnSpc>
              <a:buFont typeface="Wingdings" panose="05000000000000000000" pitchFamily="2" charset="2"/>
              <a:buNone/>
            </a:pPr>
            <a:r>
              <a:rPr lang="en-US" altLang="zh-CN" sz="2000" dirty="0"/>
              <a:t>                                                                      color singlet component</a:t>
            </a:r>
          </a:p>
          <a:p>
            <a:pPr eaLnBrk="1" hangingPunct="1">
              <a:lnSpc>
                <a:spcPct val="80000"/>
              </a:lnSpc>
              <a:buFont typeface="Wingdings" panose="05000000000000000000" pitchFamily="2" charset="2"/>
              <a:buNone/>
            </a:pPr>
            <a:r>
              <a:rPr lang="en-US" altLang="zh-CN" sz="2000" dirty="0"/>
              <a:t>     Clusters </a:t>
            </a:r>
            <a:r>
              <a:rPr lang="en-US" altLang="zh-CN" sz="2000" dirty="0">
                <a:solidFill>
                  <a:srgbClr val="FF0000"/>
                </a:solidFill>
              </a:rPr>
              <a:t>A</a:t>
            </a:r>
            <a:r>
              <a:rPr lang="en-US" altLang="zh-CN" sz="2000" dirty="0"/>
              <a:t> and </a:t>
            </a:r>
            <a:r>
              <a:rPr lang="en-US" altLang="zh-CN" sz="2000" dirty="0">
                <a:solidFill>
                  <a:schemeClr val="tx2">
                    <a:lumMod val="60000"/>
                    <a:lumOff val="40000"/>
                  </a:schemeClr>
                </a:solidFill>
              </a:rPr>
              <a:t>B</a:t>
            </a:r>
            <a:r>
              <a:rPr lang="en-US" altLang="zh-CN" sz="2000" dirty="0"/>
              <a:t> are colorful,  A+B colorless,</a:t>
            </a:r>
          </a:p>
          <a:p>
            <a:pPr eaLnBrk="1" hangingPunct="1">
              <a:lnSpc>
                <a:spcPct val="80000"/>
              </a:lnSpc>
              <a:buFont typeface="Wingdings" panose="05000000000000000000" pitchFamily="2" charset="2"/>
              <a:buNone/>
            </a:pPr>
            <a:r>
              <a:rPr lang="en-US" altLang="zh-CN" sz="2000" dirty="0"/>
              <a:t>                                                                      hidden-color component</a:t>
            </a:r>
          </a:p>
          <a:p>
            <a:pPr eaLnBrk="1" hangingPunct="1">
              <a:lnSpc>
                <a:spcPct val="80000"/>
              </a:lnSpc>
              <a:buFont typeface="Wingdings" panose="05000000000000000000" pitchFamily="2" charset="2"/>
              <a:buNone/>
            </a:pPr>
            <a:r>
              <a:rPr lang="en-US" altLang="zh-CN" sz="2000" dirty="0"/>
              <a:t>      </a:t>
            </a:r>
          </a:p>
        </p:txBody>
      </p:sp>
    </p:spTree>
  </p:cSld>
  <p:clrMapOvr>
    <a:masterClrMapping/>
  </p:clrMapOvr>
  <p:transition spd="med">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A9A4F3-2E26-4395-8B5A-C8B9D4CD54B9}"/>
              </a:ext>
            </a:extLst>
          </p:cNvPr>
          <p:cNvSpPr>
            <a:spLocks noGrp="1"/>
          </p:cNvSpPr>
          <p:nvPr>
            <p:ph type="title"/>
          </p:nvPr>
        </p:nvSpPr>
        <p:spPr>
          <a:xfrm>
            <a:off x="301625" y="381000"/>
            <a:ext cx="8540750" cy="455712"/>
          </a:xfrm>
        </p:spPr>
        <p:txBody>
          <a:bodyPr/>
          <a:lstStyle/>
          <a:p>
            <a:endParaRPr lang="zh-CN" altLang="en-US" dirty="0"/>
          </a:p>
        </p:txBody>
      </p:sp>
      <p:sp>
        <p:nvSpPr>
          <p:cNvPr id="3" name="内容占位符 2">
            <a:extLst>
              <a:ext uri="{FF2B5EF4-FFF2-40B4-BE49-F238E27FC236}">
                <a16:creationId xmlns:a16="http://schemas.microsoft.com/office/drawing/2014/main" id="{356DA535-F4C0-42DB-9032-A6A6CBC4802F}"/>
              </a:ext>
            </a:extLst>
          </p:cNvPr>
          <p:cNvSpPr>
            <a:spLocks noGrp="1"/>
          </p:cNvSpPr>
          <p:nvPr>
            <p:ph idx="1"/>
          </p:nvPr>
        </p:nvSpPr>
        <p:spPr>
          <a:xfrm>
            <a:off x="0" y="1268760"/>
            <a:ext cx="9143999" cy="4903440"/>
          </a:xfrm>
        </p:spPr>
        <p:txBody>
          <a:bodyPr/>
          <a:lstStyle/>
          <a:p>
            <a:r>
              <a:rPr lang="en-US" altLang="zh-CN" sz="2800" dirty="0"/>
              <a:t>Our </a:t>
            </a:r>
            <a:r>
              <a:rPr lang="en-US" altLang="zh-CN" sz="2800" dirty="0" err="1"/>
              <a:t>Feshbach</a:t>
            </a:r>
            <a:r>
              <a:rPr lang="en-US" altLang="zh-CN" sz="2800" dirty="0"/>
              <a:t> resonance calculation obtained the right resonance scattering partial width         (14 </a:t>
            </a:r>
            <a:r>
              <a:rPr lang="en-US" altLang="zh-CN" sz="2800" dirty="0" err="1"/>
              <a:t>Mev</a:t>
            </a:r>
            <a:r>
              <a:rPr lang="en-US" altLang="zh-CN" sz="2800" dirty="0"/>
              <a:t> versus 12 MeV),</a:t>
            </a:r>
            <a:r>
              <a:rPr lang="zh-CN" altLang="en-US" sz="2800" dirty="0"/>
              <a:t> </a:t>
            </a:r>
            <a:r>
              <a:rPr lang="en-US" altLang="zh-CN" sz="2800" dirty="0"/>
              <a:t>it</a:t>
            </a:r>
            <a:r>
              <a:rPr lang="zh-CN" altLang="en-US" sz="2800" dirty="0"/>
              <a:t> </a:t>
            </a:r>
            <a:r>
              <a:rPr lang="en-US" altLang="zh-CN" sz="2800" dirty="0"/>
              <a:t>is consistent with the WASA-at-COSY measurement: the d* is formed from             formation.</a:t>
            </a:r>
          </a:p>
          <a:p>
            <a:r>
              <a:rPr lang="en-US" altLang="zh-CN" sz="2800" dirty="0"/>
              <a:t>Our rough estimate of the                        decay width is much larger than the measurement one ( 110 MeV </a:t>
            </a:r>
            <a:r>
              <a:rPr lang="en-US" altLang="zh-CN" sz="2800"/>
              <a:t>versus 70 </a:t>
            </a:r>
            <a:r>
              <a:rPr lang="en-US" altLang="zh-CN" sz="2800" dirty="0"/>
              <a:t>MeV )  means after               formation it shrinks into a compact six-quark state due to strong attraction between two      (with a rms~1.2 fm.)</a:t>
            </a:r>
          </a:p>
        </p:txBody>
      </p:sp>
      <p:sp>
        <p:nvSpPr>
          <p:cNvPr id="4" name="页脚占位符 3">
            <a:extLst>
              <a:ext uri="{FF2B5EF4-FFF2-40B4-BE49-F238E27FC236}">
                <a16:creationId xmlns:a16="http://schemas.microsoft.com/office/drawing/2014/main" id="{CDD0B202-ECF9-4678-9129-427C01D9D568}"/>
              </a:ext>
            </a:extLst>
          </p:cNvPr>
          <p:cNvSpPr>
            <a:spLocks noGrp="1"/>
          </p:cNvSpPr>
          <p:nvPr>
            <p:ph type="ftr" sz="quarter" idx="11"/>
          </p:nvPr>
        </p:nvSpPr>
        <p:spPr>
          <a:xfrm>
            <a:off x="3124200" y="6172200"/>
            <a:ext cx="3175992" cy="432048"/>
          </a:xfrm>
        </p:spPr>
        <p:txBody>
          <a:bodyPr/>
          <a:lstStyle/>
          <a:p>
            <a:pPr>
              <a:defRPr/>
            </a:pPr>
            <a:r>
              <a:rPr lang="en-US" altLang="zh-CN" dirty="0"/>
              <a:t>Asian-Pacific FB, Guilin,  2017.7,26</a:t>
            </a:r>
          </a:p>
        </p:txBody>
      </p:sp>
      <p:graphicFrame>
        <p:nvGraphicFramePr>
          <p:cNvPr id="5" name="对象 4">
            <a:extLst>
              <a:ext uri="{FF2B5EF4-FFF2-40B4-BE49-F238E27FC236}">
                <a16:creationId xmlns:a16="http://schemas.microsoft.com/office/drawing/2014/main" id="{68A9EF6E-2FDE-4CE4-8F22-8D5C64E1E641}"/>
              </a:ext>
            </a:extLst>
          </p:cNvPr>
          <p:cNvGraphicFramePr>
            <a:graphicFrameLocks noChangeAspect="1"/>
          </p:cNvGraphicFramePr>
          <p:nvPr>
            <p:extLst>
              <p:ext uri="{D42A27DB-BD31-4B8C-83A1-F6EECF244321}">
                <p14:modId xmlns:p14="http://schemas.microsoft.com/office/powerpoint/2010/main" val="1153670584"/>
              </p:ext>
            </p:extLst>
          </p:nvPr>
        </p:nvGraphicFramePr>
        <p:xfrm>
          <a:off x="6706456" y="1700808"/>
          <a:ext cx="606383" cy="576064"/>
        </p:xfrm>
        <a:graphic>
          <a:graphicData uri="http://schemas.openxmlformats.org/presentationml/2006/ole">
            <mc:AlternateContent xmlns:mc="http://schemas.openxmlformats.org/markup-compatibility/2006">
              <mc:Choice xmlns:v="urn:schemas-microsoft-com:vml" Requires="v">
                <p:oleObj spid="_x0000_s3320" name="Equation" r:id="rId3" imgW="253800" imgH="241200" progId="Equation.DSMT4">
                  <p:embed/>
                </p:oleObj>
              </mc:Choice>
              <mc:Fallback>
                <p:oleObj name="Equation" r:id="rId3" imgW="253800" imgH="241200" progId="Equation.DSMT4">
                  <p:embed/>
                  <p:pic>
                    <p:nvPicPr>
                      <p:cNvPr id="0" name=""/>
                      <p:cNvPicPr/>
                      <p:nvPr/>
                    </p:nvPicPr>
                    <p:blipFill>
                      <a:blip r:embed="rId4"/>
                      <a:stretch>
                        <a:fillRect/>
                      </a:stretch>
                    </p:blipFill>
                    <p:spPr>
                      <a:xfrm>
                        <a:off x="6706456" y="1700808"/>
                        <a:ext cx="606383" cy="57606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41F40227-E4B3-40F8-8280-5FE90F7EA51C}"/>
              </a:ext>
            </a:extLst>
          </p:cNvPr>
          <p:cNvGraphicFramePr>
            <a:graphicFrameLocks noChangeAspect="1"/>
          </p:cNvGraphicFramePr>
          <p:nvPr>
            <p:extLst>
              <p:ext uri="{D42A27DB-BD31-4B8C-83A1-F6EECF244321}">
                <p14:modId xmlns:p14="http://schemas.microsoft.com/office/powerpoint/2010/main" val="1606238885"/>
              </p:ext>
            </p:extLst>
          </p:nvPr>
        </p:nvGraphicFramePr>
        <p:xfrm>
          <a:off x="5302412" y="4410051"/>
          <a:ext cx="1085227" cy="422450"/>
        </p:xfrm>
        <a:graphic>
          <a:graphicData uri="http://schemas.openxmlformats.org/presentationml/2006/ole">
            <mc:AlternateContent xmlns:mc="http://schemas.openxmlformats.org/markup-compatibility/2006">
              <mc:Choice xmlns:v="urn:schemas-microsoft-com:vml" Requires="v">
                <p:oleObj spid="_x0000_s3321" name="Equation" r:id="rId5" imgW="495000" imgH="164880" progId="Equation.DSMT4">
                  <p:embed/>
                </p:oleObj>
              </mc:Choice>
              <mc:Fallback>
                <p:oleObj name="Equation" r:id="rId5" imgW="495000" imgH="164880" progId="Equation.DSMT4">
                  <p:embed/>
                  <p:pic>
                    <p:nvPicPr>
                      <p:cNvPr id="0" name=""/>
                      <p:cNvPicPr/>
                      <p:nvPr/>
                    </p:nvPicPr>
                    <p:blipFill>
                      <a:blip r:embed="rId6"/>
                      <a:stretch>
                        <a:fillRect/>
                      </a:stretch>
                    </p:blipFill>
                    <p:spPr>
                      <a:xfrm>
                        <a:off x="5302412" y="4410051"/>
                        <a:ext cx="1085227" cy="4224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587CB7A-1E11-4C0B-B6B1-EB2AEBAFD2CE}"/>
              </a:ext>
            </a:extLst>
          </p:cNvPr>
          <p:cNvGraphicFramePr>
            <a:graphicFrameLocks noChangeAspect="1"/>
          </p:cNvGraphicFramePr>
          <p:nvPr>
            <p:extLst>
              <p:ext uri="{D42A27DB-BD31-4B8C-83A1-F6EECF244321}">
                <p14:modId xmlns:p14="http://schemas.microsoft.com/office/powerpoint/2010/main" val="4222351041"/>
              </p:ext>
            </p:extLst>
          </p:nvPr>
        </p:nvGraphicFramePr>
        <p:xfrm>
          <a:off x="4788024" y="3471853"/>
          <a:ext cx="1614495" cy="481286"/>
        </p:xfrm>
        <a:graphic>
          <a:graphicData uri="http://schemas.openxmlformats.org/presentationml/2006/ole">
            <mc:AlternateContent xmlns:mc="http://schemas.openxmlformats.org/markup-compatibility/2006">
              <mc:Choice xmlns:v="urn:schemas-microsoft-com:vml" Requires="v">
                <p:oleObj spid="_x0000_s3322" name="Equation" r:id="rId7" imgW="749160" imgH="164880" progId="Equation.DSMT4">
                  <p:embed/>
                </p:oleObj>
              </mc:Choice>
              <mc:Fallback>
                <p:oleObj name="Equation" r:id="rId7" imgW="749160" imgH="164880" progId="Equation.DSMT4">
                  <p:embed/>
                  <p:pic>
                    <p:nvPicPr>
                      <p:cNvPr id="0" name=""/>
                      <p:cNvPicPr/>
                      <p:nvPr/>
                    </p:nvPicPr>
                    <p:blipFill>
                      <a:blip r:embed="rId8"/>
                      <a:stretch>
                        <a:fillRect/>
                      </a:stretch>
                    </p:blipFill>
                    <p:spPr>
                      <a:xfrm>
                        <a:off x="4788024" y="3471853"/>
                        <a:ext cx="1614495" cy="48128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DB8C1835-1FBD-402B-A0F3-941CD55CCBCF}"/>
              </a:ext>
            </a:extLst>
          </p:cNvPr>
          <p:cNvGraphicFramePr>
            <a:graphicFrameLocks noChangeAspect="1"/>
          </p:cNvGraphicFramePr>
          <p:nvPr>
            <p:extLst>
              <p:ext uri="{D42A27DB-BD31-4B8C-83A1-F6EECF244321}">
                <p14:modId xmlns:p14="http://schemas.microsoft.com/office/powerpoint/2010/main" val="1684046970"/>
              </p:ext>
            </p:extLst>
          </p:nvPr>
        </p:nvGraphicFramePr>
        <p:xfrm>
          <a:off x="7427136" y="2646111"/>
          <a:ext cx="1101651" cy="367217"/>
        </p:xfrm>
        <a:graphic>
          <a:graphicData uri="http://schemas.openxmlformats.org/presentationml/2006/ole">
            <mc:AlternateContent xmlns:mc="http://schemas.openxmlformats.org/markup-compatibility/2006">
              <mc:Choice xmlns:v="urn:schemas-microsoft-com:vml" Requires="v">
                <p:oleObj spid="_x0000_s3323" name="Equation" r:id="rId9" imgW="495000" imgH="164880" progId="Equation.DSMT4">
                  <p:embed/>
                </p:oleObj>
              </mc:Choice>
              <mc:Fallback>
                <p:oleObj name="Equation" r:id="rId9" imgW="495000" imgH="164880" progId="Equation.DSMT4">
                  <p:embed/>
                  <p:pic>
                    <p:nvPicPr>
                      <p:cNvPr id="0" name=""/>
                      <p:cNvPicPr/>
                      <p:nvPr/>
                    </p:nvPicPr>
                    <p:blipFill>
                      <a:blip r:embed="rId10"/>
                      <a:stretch>
                        <a:fillRect/>
                      </a:stretch>
                    </p:blipFill>
                    <p:spPr>
                      <a:xfrm>
                        <a:off x="7427136" y="2646111"/>
                        <a:ext cx="1101651" cy="36721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51ABA1CE-EA7B-4919-9ED4-6707FF34A690}"/>
              </a:ext>
            </a:extLst>
          </p:cNvPr>
          <p:cNvGraphicFramePr>
            <a:graphicFrameLocks noChangeAspect="1"/>
          </p:cNvGraphicFramePr>
          <p:nvPr>
            <p:extLst>
              <p:ext uri="{D42A27DB-BD31-4B8C-83A1-F6EECF244321}">
                <p14:modId xmlns:p14="http://schemas.microsoft.com/office/powerpoint/2010/main" val="1453367581"/>
              </p:ext>
            </p:extLst>
          </p:nvPr>
        </p:nvGraphicFramePr>
        <p:xfrm>
          <a:off x="4067944" y="5211700"/>
          <a:ext cx="406864" cy="480839"/>
        </p:xfrm>
        <a:graphic>
          <a:graphicData uri="http://schemas.openxmlformats.org/presentationml/2006/ole">
            <mc:AlternateContent xmlns:mc="http://schemas.openxmlformats.org/markup-compatibility/2006">
              <mc:Choice xmlns:v="urn:schemas-microsoft-com:vml" Requires="v">
                <p:oleObj spid="_x0000_s3324" name="Equation" r:id="rId11" imgW="139680" imgH="164880" progId="Equation.DSMT4">
                  <p:embed/>
                </p:oleObj>
              </mc:Choice>
              <mc:Fallback>
                <p:oleObj name="Equation" r:id="rId11" imgW="139680" imgH="164880" progId="Equation.DSMT4">
                  <p:embed/>
                  <p:pic>
                    <p:nvPicPr>
                      <p:cNvPr id="10" name="对象 9">
                        <a:extLst>
                          <a:ext uri="{FF2B5EF4-FFF2-40B4-BE49-F238E27FC236}">
                            <a16:creationId xmlns:a16="http://schemas.microsoft.com/office/drawing/2014/main" id="{8CD86EBF-3244-42DF-B690-5DDF4807D5F2}"/>
                          </a:ext>
                        </a:extLst>
                      </p:cNvPr>
                      <p:cNvPicPr/>
                      <p:nvPr/>
                    </p:nvPicPr>
                    <p:blipFill>
                      <a:blip r:embed="rId12"/>
                      <a:stretch>
                        <a:fillRect/>
                      </a:stretch>
                    </p:blipFill>
                    <p:spPr>
                      <a:xfrm>
                        <a:off x="4067944" y="5211700"/>
                        <a:ext cx="406864" cy="48083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975EA9D2-2BC1-4E2C-BC58-BA4D706AFF9A}"/>
              </a:ext>
            </a:extLst>
          </p:cNvPr>
          <p:cNvGraphicFramePr>
            <a:graphicFrameLocks noChangeAspect="1"/>
          </p:cNvGraphicFramePr>
          <p:nvPr>
            <p:extLst>
              <p:ext uri="{D42A27DB-BD31-4B8C-83A1-F6EECF244321}">
                <p14:modId xmlns:p14="http://schemas.microsoft.com/office/powerpoint/2010/main" val="3867068668"/>
              </p:ext>
            </p:extLst>
          </p:nvPr>
        </p:nvGraphicFramePr>
        <p:xfrm>
          <a:off x="3270250" y="1743075"/>
          <a:ext cx="139700" cy="127000"/>
        </p:xfrm>
        <a:graphic>
          <a:graphicData uri="http://schemas.openxmlformats.org/presentationml/2006/ole">
            <mc:AlternateContent xmlns:mc="http://schemas.openxmlformats.org/markup-compatibility/2006">
              <mc:Choice xmlns:v="urn:schemas-microsoft-com:vml" Requires="v">
                <p:oleObj spid="_x0000_s3325" name="Equation" r:id="rId13" imgW="139680" imgH="126720" progId="Equation.DSMT4">
                  <p:embed/>
                </p:oleObj>
              </mc:Choice>
              <mc:Fallback>
                <p:oleObj name="Equation" r:id="rId13" imgW="139680" imgH="126720" progId="Equation.DSMT4">
                  <p:embed/>
                  <p:pic>
                    <p:nvPicPr>
                      <p:cNvPr id="0" name=""/>
                      <p:cNvPicPr/>
                      <p:nvPr/>
                    </p:nvPicPr>
                    <p:blipFill>
                      <a:blip r:embed="rId14"/>
                      <a:stretch>
                        <a:fillRect/>
                      </a:stretch>
                    </p:blipFill>
                    <p:spPr>
                      <a:xfrm>
                        <a:off x="3270250" y="1743075"/>
                        <a:ext cx="139700" cy="127000"/>
                      </a:xfrm>
                      <a:prstGeom prst="rect">
                        <a:avLst/>
                      </a:prstGeom>
                    </p:spPr>
                  </p:pic>
                </p:oleObj>
              </mc:Fallback>
            </mc:AlternateContent>
          </a:graphicData>
        </a:graphic>
      </p:graphicFrame>
    </p:spTree>
    <p:extLst>
      <p:ext uri="{BB962C8B-B14F-4D97-AF65-F5344CB8AC3E}">
        <p14:creationId xmlns:p14="http://schemas.microsoft.com/office/powerpoint/2010/main" val="440486429"/>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页脚占位符 4"/>
          <p:cNvSpPr>
            <a:spLocks noGrp="1"/>
          </p:cNvSpPr>
          <p:nvPr>
            <p:ph type="ftr" sz="quarter" idx="11"/>
          </p:nvPr>
        </p:nvSpPr>
        <p:spPr>
          <a:xfrm>
            <a:off x="3124200" y="6172200"/>
            <a:ext cx="3175992" cy="353144"/>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2291" name="Rectangle 2"/>
          <p:cNvSpPr>
            <a:spLocks noGrp="1" noRot="1" noChangeArrowheads="1"/>
          </p:cNvSpPr>
          <p:nvPr>
            <p:ph type="title"/>
          </p:nvPr>
        </p:nvSpPr>
        <p:spPr>
          <a:xfrm>
            <a:off x="301625" y="381000"/>
            <a:ext cx="8540750" cy="1103784"/>
          </a:xfrm>
        </p:spPr>
        <p:txBody>
          <a:bodyPr/>
          <a:lstStyle/>
          <a:p>
            <a:pPr eaLnBrk="1" hangingPunct="1"/>
            <a:r>
              <a:rPr lang="en-US" altLang="zh-CN" dirty="0"/>
              <a:t> </a:t>
            </a:r>
            <a:r>
              <a:rPr lang="en-US" altLang="zh-CN" sz="3200" dirty="0"/>
              <a:t>Hidden-color component or</a:t>
            </a:r>
            <a:br>
              <a:rPr lang="en-US" altLang="zh-CN" sz="3200" dirty="0"/>
            </a:br>
            <a:r>
              <a:rPr lang="en-US" altLang="zh-CN" sz="3200" dirty="0"/>
              <a:t>compact six-quark state</a:t>
            </a:r>
          </a:p>
        </p:txBody>
      </p:sp>
      <p:sp>
        <p:nvSpPr>
          <p:cNvPr id="12292" name="Rectangle 5"/>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d*  compact object -----</a:t>
            </a:r>
          </a:p>
          <a:p>
            <a:pPr eaLnBrk="1" hangingPunct="1">
              <a:buFont typeface="Wingdings" panose="05000000000000000000" pitchFamily="2" charset="2"/>
              <a:buNone/>
            </a:pPr>
            <a:r>
              <a:rPr lang="en-US" altLang="zh-CN"/>
              <a:t>       taking limit:  six quarks in one bag  </a:t>
            </a:r>
          </a:p>
        </p:txBody>
      </p:sp>
      <p:pic>
        <p:nvPicPr>
          <p:cNvPr id="1229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3335338"/>
            <a:ext cx="81343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687304"/>
      </p:ext>
    </p:extLst>
  </p:cSld>
  <p:clrMapOvr>
    <a:masterClrMapping/>
  </p:clrMapOvr>
  <p:transition spd="med">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38C3B623-0264-4A8C-A1E8-1C448BCDB8EC}"/>
              </a:ext>
            </a:extLst>
          </p:cNvPr>
          <p:cNvSpPr>
            <a:spLocks noGrp="1"/>
          </p:cNvSpPr>
          <p:nvPr>
            <p:ph type="title"/>
          </p:nvPr>
        </p:nvSpPr>
        <p:spPr>
          <a:xfrm>
            <a:off x="301625" y="381000"/>
            <a:ext cx="8540750" cy="162471"/>
          </a:xfrm>
        </p:spPr>
        <p:txBody>
          <a:bodyPr/>
          <a:lstStyle/>
          <a:p>
            <a:endParaRPr lang="zh-CN" altLang="en-US" dirty="0"/>
          </a:p>
        </p:txBody>
      </p:sp>
      <p:sp>
        <p:nvSpPr>
          <p:cNvPr id="7" name="内容占位符 6">
            <a:extLst>
              <a:ext uri="{FF2B5EF4-FFF2-40B4-BE49-F238E27FC236}">
                <a16:creationId xmlns:a16="http://schemas.microsoft.com/office/drawing/2014/main" id="{CD0BA921-4445-49DE-B0FF-4D9876C35817}"/>
              </a:ext>
            </a:extLst>
          </p:cNvPr>
          <p:cNvSpPr>
            <a:spLocks noGrp="1"/>
          </p:cNvSpPr>
          <p:nvPr>
            <p:ph idx="1"/>
          </p:nvPr>
        </p:nvSpPr>
        <p:spPr>
          <a:xfrm>
            <a:off x="0" y="620688"/>
            <a:ext cx="9143999" cy="5551512"/>
          </a:xfrm>
        </p:spPr>
        <p:txBody>
          <a:bodyPr/>
          <a:lstStyle/>
          <a:p>
            <a:r>
              <a:rPr lang="en-US" altLang="zh-CN" dirty="0"/>
              <a:t>Cluster model is an approximation used to describe the multi quark system. It is good for a system like deuteron or hadron scattering.</a:t>
            </a:r>
          </a:p>
          <a:p>
            <a:r>
              <a:rPr lang="en-US" altLang="zh-CN" dirty="0"/>
              <a:t>If the system is a compact multi-quark one, the cluster approximation is no longer useful. Still to talk about color singlet di-hadron and hidden-color component is meaningless.</a:t>
            </a:r>
          </a:p>
          <a:p>
            <a:r>
              <a:rPr lang="en-US" altLang="zh-CN" dirty="0"/>
              <a:t>In fact, as the two clusters close together, the overlap of colorless and hidden color components become bigger and bigger and finally collapse into the same one.</a:t>
            </a:r>
            <a:endParaRPr lang="zh-CN" altLang="en-US" dirty="0"/>
          </a:p>
        </p:txBody>
      </p:sp>
      <p:sp>
        <p:nvSpPr>
          <p:cNvPr id="3" name="页脚占位符 2">
            <a:extLst>
              <a:ext uri="{FF2B5EF4-FFF2-40B4-BE49-F238E27FC236}">
                <a16:creationId xmlns:a16="http://schemas.microsoft.com/office/drawing/2014/main" id="{A0F99615-E8E1-4F7B-9D11-6348F758DC0C}"/>
              </a:ext>
            </a:extLst>
          </p:cNvPr>
          <p:cNvSpPr>
            <a:spLocks noGrp="1"/>
          </p:cNvSpPr>
          <p:nvPr>
            <p:ph type="ftr" sz="quarter" idx="11"/>
          </p:nvPr>
        </p:nvSpPr>
        <p:spPr>
          <a:xfrm>
            <a:off x="3124200" y="6172200"/>
            <a:ext cx="3103984" cy="425152"/>
          </a:xfrm>
        </p:spPr>
        <p:txBody>
          <a:bodyPr/>
          <a:lstStyle/>
          <a:p>
            <a:r>
              <a:rPr lang="en-US" altLang="zh-CN" dirty="0"/>
              <a:t>Asian-Pacific FB, Guilin, 2017.8,26</a:t>
            </a:r>
          </a:p>
        </p:txBody>
      </p:sp>
    </p:spTree>
    <p:extLst>
      <p:ext uri="{BB962C8B-B14F-4D97-AF65-F5344CB8AC3E}">
        <p14:creationId xmlns:p14="http://schemas.microsoft.com/office/powerpoint/2010/main" val="4103953981"/>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页脚占位符 4"/>
          <p:cNvSpPr>
            <a:spLocks noGrp="1"/>
          </p:cNvSpPr>
          <p:nvPr>
            <p:ph type="ftr" sz="quarter" idx="11"/>
          </p:nvPr>
        </p:nvSpPr>
        <p:spPr>
          <a:xfrm>
            <a:off x="3124200" y="6165304"/>
            <a:ext cx="3103984" cy="360040"/>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3315" name="Rectangle 2"/>
          <p:cNvSpPr>
            <a:spLocks noGrp="1" noRot="1" noChangeArrowheads="1"/>
          </p:cNvSpPr>
          <p:nvPr>
            <p:ph type="title"/>
          </p:nvPr>
        </p:nvSpPr>
        <p:spPr/>
        <p:txBody>
          <a:bodyPr/>
          <a:lstStyle/>
          <a:p>
            <a:pPr eaLnBrk="1" hangingPunct="1"/>
            <a:r>
              <a:rPr lang="en-US" altLang="zh-CN"/>
              <a:t> </a:t>
            </a:r>
          </a:p>
        </p:txBody>
      </p:sp>
      <p:sp>
        <p:nvSpPr>
          <p:cNvPr id="13316" name="Rectangle 3"/>
          <p:cNvSpPr>
            <a:spLocks noGrp="1" noRot="1" noChangeArrowheads="1"/>
          </p:cNvSpPr>
          <p:nvPr>
            <p:ph type="body" idx="1"/>
          </p:nvPr>
        </p:nvSpPr>
        <p:spPr>
          <a:xfrm>
            <a:off x="301625" y="1268413"/>
            <a:ext cx="8540750" cy="4754562"/>
          </a:xfrm>
        </p:spPr>
        <p:txBody>
          <a:bodyPr/>
          <a:lstStyle/>
          <a:p>
            <a:pPr marL="0" indent="0" eaLnBrk="1" hangingPunct="1">
              <a:buFont typeface="Wingdings" panose="05000000000000000000" pitchFamily="2" charset="2"/>
              <a:buNone/>
            </a:pPr>
            <a:r>
              <a:rPr lang="en-US" altLang="zh-CN" sz="2400" dirty="0"/>
              <a:t>6 quarks are in the same orbit:   [</a:t>
            </a:r>
            <a:r>
              <a:rPr lang="en-US" altLang="zh-CN" sz="2400" dirty="0">
                <a:sym typeface="Symbol" panose="05050102010706020507" pitchFamily="18" charset="2"/>
              </a:rPr>
              <a:t></a:t>
            </a:r>
            <a:r>
              <a:rPr lang="en-US" altLang="zh-CN" sz="2400" dirty="0"/>
              <a:t>]=[6] remains, </a:t>
            </a:r>
          </a:p>
          <a:p>
            <a:pPr marL="0" indent="0" eaLnBrk="1" hangingPunct="1">
              <a:buFont typeface="Wingdings" panose="05000000000000000000" pitchFamily="2" charset="2"/>
              <a:buNone/>
            </a:pPr>
            <a:r>
              <a:rPr lang="en-US" altLang="zh-CN" sz="2400" dirty="0"/>
              <a:t>                                                          [42] </a:t>
            </a:r>
            <a:r>
              <a:rPr lang="en-US" altLang="zh-CN" sz="2400" dirty="0">
                <a:solidFill>
                  <a:srgbClr val="FF0000"/>
                </a:solidFill>
              </a:rPr>
              <a:t>disappears</a:t>
            </a:r>
          </a:p>
          <a:p>
            <a:pPr marL="0" indent="0" eaLnBrk="1" hangingPunct="1">
              <a:buFont typeface="Wingdings" panose="05000000000000000000" pitchFamily="2" charset="2"/>
              <a:buNone/>
            </a:pPr>
            <a:endParaRPr lang="en-US" altLang="zh-CN" sz="2400" dirty="0"/>
          </a:p>
          <a:p>
            <a:pPr marL="0" indent="0" eaLnBrk="1" hangingPunct="1">
              <a:buFont typeface="Wingdings" panose="05000000000000000000" pitchFamily="2" charset="2"/>
              <a:buNone/>
            </a:pPr>
            <a:r>
              <a:rPr lang="en-US" altLang="zh-CN" sz="2400" dirty="0"/>
              <a:t>Symmetry basis: only [6][33][33] exists</a:t>
            </a:r>
          </a:p>
          <a:p>
            <a:pPr marL="0" indent="0" eaLnBrk="1" hangingPunct="1">
              <a:buFont typeface="Wingdings" panose="05000000000000000000" pitchFamily="2" charset="2"/>
              <a:buNone/>
            </a:pPr>
            <a:r>
              <a:rPr lang="en-US" altLang="zh-CN" sz="2400" dirty="0"/>
              <a:t>              ------&gt; number of physical basis:  </a:t>
            </a:r>
            <a:r>
              <a:rPr lang="en-US" altLang="zh-CN" sz="2400" dirty="0">
                <a:solidFill>
                  <a:srgbClr val="FF0000"/>
                </a:solidFill>
              </a:rPr>
              <a:t>1</a:t>
            </a:r>
            <a:r>
              <a:rPr lang="en-US" altLang="zh-CN" sz="2400" dirty="0"/>
              <a:t>   </a:t>
            </a:r>
          </a:p>
          <a:p>
            <a:pPr marL="0" indent="0" eaLnBrk="1" hangingPunct="1">
              <a:buFont typeface="Wingdings" panose="05000000000000000000" pitchFamily="2" charset="2"/>
              <a:buNone/>
            </a:pPr>
            <a:endParaRPr lang="en-US" altLang="zh-CN" sz="2400" dirty="0"/>
          </a:p>
          <a:p>
            <a:pPr marL="0" indent="0" eaLnBrk="1" hangingPunct="1">
              <a:buFont typeface="Wingdings" panose="05000000000000000000" pitchFamily="2" charset="2"/>
              <a:buNone/>
            </a:pPr>
            <a:r>
              <a:rPr lang="en-US" altLang="zh-CN" sz="2400" dirty="0">
                <a:solidFill>
                  <a:srgbClr val="FF0000"/>
                </a:solidFill>
              </a:rPr>
              <a:t>                            </a:t>
            </a:r>
            <a:r>
              <a:rPr lang="en-US" altLang="zh-CN" sz="2400" dirty="0">
                <a:solidFill>
                  <a:srgbClr val="FF0000"/>
                </a:solidFill>
                <a:sym typeface="Symbol" panose="05050102010706020507" pitchFamily="18" charset="2"/>
              </a:rPr>
              <a:t> and CC  are the same !</a:t>
            </a:r>
          </a:p>
          <a:p>
            <a:pPr marL="0" indent="0" eaLnBrk="1" hangingPunct="1">
              <a:buFont typeface="Wingdings" panose="05000000000000000000" pitchFamily="2" charset="2"/>
              <a:buNone/>
            </a:pPr>
            <a:endParaRPr lang="en-US" altLang="zh-CN" sz="2400" dirty="0">
              <a:solidFill>
                <a:srgbClr val="FF0000"/>
              </a:solidFill>
              <a:sym typeface="Symbol" panose="05050102010706020507" pitchFamily="18" charset="2"/>
            </a:endParaRPr>
          </a:p>
          <a:p>
            <a:pPr marL="0" indent="0" eaLnBrk="1" hangingPunct="1">
              <a:buFont typeface="Wingdings" panose="05000000000000000000" pitchFamily="2" charset="2"/>
              <a:buNone/>
            </a:pPr>
            <a:r>
              <a:rPr lang="en-US" altLang="zh-CN" sz="2400" dirty="0">
                <a:solidFill>
                  <a:srgbClr val="FF0000"/>
                </a:solidFill>
                <a:sym typeface="Symbol" panose="05050102010706020507" pitchFamily="18" charset="2"/>
              </a:rPr>
              <a:t>                            &lt;  | CC &gt; =1</a:t>
            </a:r>
            <a:endParaRPr lang="en-US" altLang="zh-CN" sz="2400" dirty="0">
              <a:solidFill>
                <a:srgbClr val="FF0000"/>
              </a:solidFill>
            </a:endParaRPr>
          </a:p>
        </p:txBody>
      </p:sp>
    </p:spTree>
    <p:extLst>
      <p:ext uri="{BB962C8B-B14F-4D97-AF65-F5344CB8AC3E}">
        <p14:creationId xmlns:p14="http://schemas.microsoft.com/office/powerpoint/2010/main" val="2599136814"/>
      </p:ext>
    </p:extLst>
  </p:cSld>
  <p:clrMapOvr>
    <a:masterClrMapping/>
  </p:clrMapOvr>
  <p:transition spd="med">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4"/>
          <p:cNvSpPr>
            <a:spLocks noGrp="1"/>
          </p:cNvSpPr>
          <p:nvPr>
            <p:ph type="ftr" sz="quarter" idx="11"/>
          </p:nvPr>
        </p:nvSpPr>
        <p:spPr>
          <a:xfrm>
            <a:off x="3124200" y="6235700"/>
            <a:ext cx="3103984" cy="361652"/>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 Asian-Pacific FB, Guilin, 2017.8,26</a:t>
            </a:r>
          </a:p>
        </p:txBody>
      </p:sp>
      <p:sp>
        <p:nvSpPr>
          <p:cNvPr id="14339" name="Rectangle 2"/>
          <p:cNvSpPr>
            <a:spLocks noGrp="1" noRot="1" noChangeArrowheads="1"/>
          </p:cNvSpPr>
          <p:nvPr>
            <p:ph type="title"/>
          </p:nvPr>
        </p:nvSpPr>
        <p:spPr/>
        <p:txBody>
          <a:bodyPr/>
          <a:lstStyle/>
          <a:p>
            <a:pPr eaLnBrk="1" hangingPunct="1"/>
            <a:r>
              <a:rPr lang="en-US" altLang="zh-CN"/>
              <a:t> </a:t>
            </a:r>
            <a:r>
              <a:rPr lang="en-US" altLang="zh-CN" sz="3200"/>
              <a:t>numerical results</a:t>
            </a:r>
          </a:p>
        </p:txBody>
      </p:sp>
      <p:sp>
        <p:nvSpPr>
          <p:cNvPr id="14340" name="Rectangle 3"/>
          <p:cNvSpPr>
            <a:spLocks noGrp="1" noRot="1" noChangeArrowheads="1"/>
          </p:cNvSpPr>
          <p:nvPr>
            <p:ph type="body" idx="1"/>
          </p:nvPr>
        </p:nvSpPr>
        <p:spPr/>
        <p:txBody>
          <a:bodyPr/>
          <a:lstStyle/>
          <a:p>
            <a:pPr marL="0" indent="0" eaLnBrk="1" hangingPunct="1">
              <a:buFont typeface="Wingdings" panose="05000000000000000000" pitchFamily="2" charset="2"/>
              <a:buNone/>
            </a:pPr>
            <a:r>
              <a:rPr lang="en-US" altLang="zh-CN" sz="2000"/>
              <a:t>Calculation method:  RGM+GCM</a:t>
            </a:r>
          </a:p>
        </p:txBody>
      </p:sp>
      <p:pic>
        <p:nvPicPr>
          <p:cNvPr id="1434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205038"/>
            <a:ext cx="45180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2908300"/>
            <a:ext cx="69564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659188"/>
            <a:ext cx="6172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5638" y="4838700"/>
            <a:ext cx="39608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605076"/>
      </p:ext>
    </p:extLst>
  </p:cSld>
  <p:clrMapOvr>
    <a:masterClrMapping/>
  </p:clrMapOvr>
  <p:transition spd="med">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页脚占位符 4"/>
          <p:cNvSpPr>
            <a:spLocks noGrp="1"/>
          </p:cNvSpPr>
          <p:nvPr>
            <p:ph type="ftr" sz="quarter" idx="11"/>
          </p:nvPr>
        </p:nvSpPr>
        <p:spPr>
          <a:xfrm>
            <a:off x="3124200" y="6165304"/>
            <a:ext cx="3103984" cy="288032"/>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2017.7,26</a:t>
            </a:r>
          </a:p>
        </p:txBody>
      </p:sp>
      <p:sp>
        <p:nvSpPr>
          <p:cNvPr id="15363" name="Rectangle 2"/>
          <p:cNvSpPr>
            <a:spLocks noGrp="1" noRot="1" noChangeArrowheads="1"/>
          </p:cNvSpPr>
          <p:nvPr>
            <p:ph type="title"/>
          </p:nvPr>
        </p:nvSpPr>
        <p:spPr/>
        <p:txBody>
          <a:bodyPr/>
          <a:lstStyle/>
          <a:p>
            <a:pPr eaLnBrk="1" hangingPunct="1"/>
            <a:r>
              <a:rPr lang="en-US" altLang="zh-CN"/>
              <a:t> </a:t>
            </a:r>
          </a:p>
        </p:txBody>
      </p:sp>
      <p:sp>
        <p:nvSpPr>
          <p:cNvPr id="15364" name="Rectangle 3"/>
          <p:cNvSpPr>
            <a:spLocks noGrp="1" noRot="1" noChangeArrowheads="1"/>
          </p:cNvSpPr>
          <p:nvPr>
            <p:ph type="body" idx="1"/>
          </p:nvPr>
        </p:nvSpPr>
        <p:spPr>
          <a:xfrm>
            <a:off x="301625" y="981075"/>
            <a:ext cx="8540750" cy="5041900"/>
          </a:xfrm>
        </p:spPr>
        <p:txBody>
          <a:bodyPr/>
          <a:lstStyle/>
          <a:p>
            <a:pPr marL="0" indent="0" eaLnBrk="1" hangingPunct="1">
              <a:buFont typeface="Wingdings" panose="05000000000000000000" pitchFamily="2" charset="2"/>
              <a:buNone/>
            </a:pPr>
            <a:r>
              <a:rPr lang="en-US" altLang="zh-CN" sz="2400"/>
              <a:t>+S/2, -S/2:  the reference centers of baryons</a:t>
            </a:r>
          </a:p>
          <a:p>
            <a:pPr marL="0" indent="0" eaLnBrk="1" hangingPunct="1">
              <a:buFont typeface="Wingdings" panose="05000000000000000000" pitchFamily="2" charset="2"/>
              <a:buNone/>
            </a:pPr>
            <a:r>
              <a:rPr lang="en-US" altLang="zh-CN" sz="2400"/>
              <a:t>            S</a:t>
            </a:r>
            <a:r>
              <a:rPr lang="en-US" altLang="zh-CN" sz="2400">
                <a:sym typeface="Wingdings" panose="05000000000000000000" pitchFamily="2" charset="2"/>
              </a:rPr>
              <a:t>0,  </a:t>
            </a:r>
            <a:r>
              <a:rPr lang="en-US" altLang="zh-CN" sz="2400">
                <a:solidFill>
                  <a:srgbClr val="00B050"/>
                </a:solidFill>
                <a:sym typeface="Wingdings" panose="05000000000000000000" pitchFamily="2" charset="2"/>
              </a:rPr>
              <a:t>[6]</a:t>
            </a:r>
            <a:r>
              <a:rPr lang="en-US" altLang="zh-CN" sz="2400">
                <a:sym typeface="Wingdings" panose="05000000000000000000" pitchFamily="2" charset="2"/>
              </a:rPr>
              <a:t> exists,  </a:t>
            </a:r>
            <a:r>
              <a:rPr lang="en-US" altLang="zh-CN" sz="2400">
                <a:solidFill>
                  <a:srgbClr val="FF0000"/>
                </a:solidFill>
                <a:sym typeface="Wingdings" panose="05000000000000000000" pitchFamily="2" charset="2"/>
              </a:rPr>
              <a:t>[42] </a:t>
            </a:r>
            <a:r>
              <a:rPr lang="en-US" altLang="zh-CN" sz="2400">
                <a:sym typeface="Wingdings" panose="05000000000000000000" pitchFamily="2" charset="2"/>
              </a:rPr>
              <a:t>disappears</a:t>
            </a:r>
          </a:p>
          <a:p>
            <a:pPr marL="0" indent="0" eaLnBrk="1" hangingPunct="1">
              <a:buFont typeface="Wingdings" panose="05000000000000000000" pitchFamily="2" charset="2"/>
              <a:buNone/>
            </a:pPr>
            <a:r>
              <a:rPr lang="en-US" altLang="zh-CN" sz="2400">
                <a:solidFill>
                  <a:srgbClr val="FF0000"/>
                </a:solidFill>
                <a:sym typeface="Symbol" panose="05050102010706020507" pitchFamily="18" charset="2"/>
              </a:rPr>
              <a:t>                                         &lt;  | CC &gt; =1</a:t>
            </a:r>
            <a:endParaRPr lang="en-US" altLang="zh-CN" sz="2400">
              <a:sym typeface="Wingdings" panose="05000000000000000000" pitchFamily="2" charset="2"/>
            </a:endParaRPr>
          </a:p>
          <a:p>
            <a:pPr marL="0" indent="0" eaLnBrk="1" hangingPunct="1">
              <a:buFont typeface="Wingdings" panose="05000000000000000000" pitchFamily="2" charset="2"/>
              <a:buNone/>
            </a:pPr>
            <a:r>
              <a:rPr lang="en-US" altLang="zh-CN" sz="2400"/>
              <a:t>Continuity  </a:t>
            </a:r>
            <a:r>
              <a:rPr lang="en-US" altLang="zh-CN" sz="2400">
                <a:sym typeface="Wingdings" panose="05000000000000000000" pitchFamily="2" charset="2"/>
              </a:rPr>
              <a:t>  </a:t>
            </a:r>
            <a:r>
              <a:rPr lang="en-US" altLang="zh-CN" sz="2400">
                <a:solidFill>
                  <a:srgbClr val="FF0000"/>
                </a:solidFill>
                <a:sym typeface="Symbol" panose="05050102010706020507" pitchFamily="18" charset="2"/>
              </a:rPr>
              <a:t> &lt;  | CC &gt;  approx. 1,   </a:t>
            </a:r>
            <a:r>
              <a:rPr lang="en-US" altLang="zh-CN" sz="2400">
                <a:sym typeface="Symbol" panose="05050102010706020507" pitchFamily="18" charset="2"/>
              </a:rPr>
              <a:t>when</a:t>
            </a:r>
            <a:r>
              <a:rPr lang="en-US" altLang="zh-CN" sz="2400">
                <a:solidFill>
                  <a:srgbClr val="FF0000"/>
                </a:solidFill>
                <a:sym typeface="Symbol" panose="05050102010706020507" pitchFamily="18" charset="2"/>
              </a:rPr>
              <a:t> S is small.</a:t>
            </a:r>
          </a:p>
          <a:p>
            <a:pPr marL="0" indent="0" eaLnBrk="1" hangingPunct="1">
              <a:buFont typeface="Wingdings" panose="05000000000000000000" pitchFamily="2" charset="2"/>
              <a:buNone/>
            </a:pPr>
            <a:endParaRPr lang="en-US" altLang="zh-CN" sz="2400">
              <a:solidFill>
                <a:srgbClr val="FF0000"/>
              </a:solidFill>
              <a:sym typeface="Symbol" panose="05050102010706020507" pitchFamily="18" charset="2"/>
            </a:endParaRPr>
          </a:p>
          <a:p>
            <a:pPr marL="0" indent="0" eaLnBrk="1" hangingPunct="1">
              <a:buFont typeface="Wingdings" panose="05000000000000000000" pitchFamily="2" charset="2"/>
              <a:buNone/>
            </a:pPr>
            <a:r>
              <a:rPr lang="en-US" altLang="zh-CN" sz="2400">
                <a:sym typeface="Symbol" panose="05050102010706020507" pitchFamily="18" charset="2"/>
              </a:rPr>
              <a:t>    S (fm)           &lt;  | CC &gt;               S (fm)           &lt;  | CC &gt; </a:t>
            </a:r>
          </a:p>
          <a:p>
            <a:pPr marL="0" indent="0" eaLnBrk="1" hangingPunct="1">
              <a:buFont typeface="Wingdings" panose="05000000000000000000" pitchFamily="2" charset="2"/>
              <a:buNone/>
            </a:pPr>
            <a:r>
              <a:rPr lang="en-US" altLang="zh-CN" sz="2400">
                <a:sym typeface="Symbol" panose="05050102010706020507" pitchFamily="18" charset="2"/>
              </a:rPr>
              <a:t>        3                       0                          0.3                   0.997</a:t>
            </a:r>
          </a:p>
          <a:p>
            <a:pPr marL="0" indent="0" eaLnBrk="1" hangingPunct="1">
              <a:buFont typeface="Wingdings" panose="05000000000000000000" pitchFamily="2" charset="2"/>
              <a:buNone/>
            </a:pPr>
            <a:r>
              <a:rPr lang="en-US" altLang="zh-CN" sz="2400">
                <a:sym typeface="Symbol" panose="05050102010706020507" pitchFamily="18" charset="2"/>
              </a:rPr>
              <a:t>        2                    7x10</a:t>
            </a:r>
            <a:r>
              <a:rPr lang="en-US" altLang="zh-CN" sz="2400" baseline="30000">
                <a:sym typeface="Symbol" panose="05050102010706020507" pitchFamily="18" charset="2"/>
              </a:rPr>
              <a:t>-3</a:t>
            </a:r>
            <a:r>
              <a:rPr lang="en-US" altLang="zh-CN" sz="2400">
                <a:sym typeface="Symbol" panose="05050102010706020507" pitchFamily="18" charset="2"/>
              </a:rPr>
              <a:t>                     0.2                   0.999</a:t>
            </a:r>
          </a:p>
          <a:p>
            <a:pPr marL="0" indent="0" eaLnBrk="1" hangingPunct="1">
              <a:buFont typeface="Wingdings" panose="05000000000000000000" pitchFamily="2" charset="2"/>
              <a:buNone/>
            </a:pPr>
            <a:r>
              <a:rPr lang="en-US" altLang="zh-CN" sz="2400">
                <a:sym typeface="Symbol" panose="05050102010706020507" pitchFamily="18" charset="2"/>
              </a:rPr>
              <a:t>        1                      0.7                        0.1                   0.99996</a:t>
            </a:r>
          </a:p>
          <a:p>
            <a:pPr marL="0" indent="0" eaLnBrk="1" hangingPunct="1">
              <a:buFont typeface="Wingdings" panose="05000000000000000000" pitchFamily="2" charset="2"/>
              <a:buNone/>
            </a:pPr>
            <a:r>
              <a:rPr lang="en-US" altLang="zh-CN" sz="2400">
                <a:sym typeface="Symbol" panose="05050102010706020507" pitchFamily="18" charset="2"/>
              </a:rPr>
              <a:t>        0.5                   0.98                      0.001               ~ 1</a:t>
            </a:r>
          </a:p>
          <a:p>
            <a:pPr marL="0" indent="0" eaLnBrk="1" hangingPunct="1">
              <a:buFont typeface="Wingdings" panose="05000000000000000000" pitchFamily="2" charset="2"/>
              <a:buNone/>
            </a:pPr>
            <a:r>
              <a:rPr lang="en-US" altLang="zh-CN" sz="2400">
                <a:sym typeface="Symbol" panose="05050102010706020507" pitchFamily="18" charset="2"/>
              </a:rPr>
              <a:t>        0.4                   0.99 </a:t>
            </a:r>
            <a:endParaRPr lang="en-US" altLang="zh-CN" sz="2400"/>
          </a:p>
        </p:txBody>
      </p:sp>
      <p:cxnSp>
        <p:nvCxnSpPr>
          <p:cNvPr id="3" name="直接连接符 2"/>
          <p:cNvCxnSpPr/>
          <p:nvPr/>
        </p:nvCxnSpPr>
        <p:spPr>
          <a:xfrm>
            <a:off x="539750" y="3644900"/>
            <a:ext cx="82089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5805488"/>
            <a:ext cx="82311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12547"/>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页脚占位符 2"/>
          <p:cNvSpPr>
            <a:spLocks noGrp="1"/>
          </p:cNvSpPr>
          <p:nvPr>
            <p:ph type="ftr" sz="quarter" idx="11"/>
          </p:nvPr>
        </p:nvSpPr>
        <p:spPr>
          <a:xfrm>
            <a:off x="3124200" y="6237312"/>
            <a:ext cx="3103984" cy="360040"/>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6387" name="Rectangle 2"/>
          <p:cNvSpPr>
            <a:spLocks noGrp="1" noRot="1" noChangeArrowheads="1"/>
          </p:cNvSpPr>
          <p:nvPr>
            <p:ph type="title" idx="4294967295"/>
          </p:nvPr>
        </p:nvSpPr>
        <p:spPr>
          <a:xfrm>
            <a:off x="301625" y="381000"/>
            <a:ext cx="8540750" cy="685800"/>
          </a:xfrm>
        </p:spPr>
        <p:txBody>
          <a:bodyPr/>
          <a:lstStyle/>
          <a:p>
            <a:pPr eaLnBrk="1" hangingPunct="1"/>
            <a:r>
              <a:rPr lang="en-US" altLang="zh-CN" dirty="0"/>
              <a:t> </a:t>
            </a:r>
          </a:p>
        </p:txBody>
      </p:sp>
      <p:sp>
        <p:nvSpPr>
          <p:cNvPr id="16388" name="Rectangle 3"/>
          <p:cNvSpPr>
            <a:spLocks noGrp="1" noRot="1" noChangeArrowheads="1"/>
          </p:cNvSpPr>
          <p:nvPr>
            <p:ph type="body" idx="4294967295"/>
          </p:nvPr>
        </p:nvSpPr>
        <p:spPr>
          <a:xfrm>
            <a:off x="395288" y="1484313"/>
            <a:ext cx="8540750" cy="4270375"/>
          </a:xfrm>
        </p:spPr>
        <p:txBody>
          <a:bodyPr/>
          <a:lstStyle/>
          <a:p>
            <a:pPr marL="0" indent="0" eaLnBrk="1" hangingPunct="1">
              <a:buFont typeface="Wingdings" panose="05000000000000000000" pitchFamily="2" charset="2"/>
              <a:buNone/>
            </a:pPr>
            <a:r>
              <a:rPr lang="en-US" altLang="zh-CN" sz="2400" dirty="0"/>
              <a:t>Matrix elements:</a:t>
            </a:r>
          </a:p>
          <a:p>
            <a:pPr marL="0" indent="0" eaLnBrk="1" hangingPunct="1">
              <a:buFont typeface="Wingdings" panose="05000000000000000000" pitchFamily="2" charset="2"/>
              <a:buNone/>
            </a:pPr>
            <a:endParaRPr lang="en-US" altLang="zh-CN" sz="2400" dirty="0"/>
          </a:p>
          <a:p>
            <a:pPr marL="0" indent="0" eaLnBrk="1" hangingPunct="1">
              <a:buFont typeface="Wingdings" panose="05000000000000000000" pitchFamily="2" charset="2"/>
              <a:buNone/>
            </a:pPr>
            <a:r>
              <a:rPr lang="en-US" altLang="zh-CN" sz="2400" dirty="0">
                <a:sym typeface="Symbol" panose="05050102010706020507" pitchFamily="18" charset="2"/>
              </a:rPr>
              <a:t> S (</a:t>
            </a:r>
            <a:r>
              <a:rPr lang="en-US" altLang="zh-CN" sz="2400" dirty="0" err="1">
                <a:sym typeface="Symbol" panose="05050102010706020507" pitchFamily="18" charset="2"/>
              </a:rPr>
              <a:t>fm</a:t>
            </a:r>
            <a:r>
              <a:rPr lang="en-US" altLang="zh-CN" sz="2400" dirty="0">
                <a:sym typeface="Symbol" panose="05050102010706020507" pitchFamily="18" charset="2"/>
              </a:rPr>
              <a:t>)           &lt;  |H|  &gt;     &lt; CC |H|CC &gt;      &lt;  |H| CC &gt; </a:t>
            </a:r>
          </a:p>
          <a:p>
            <a:pPr marL="0" indent="0" eaLnBrk="1" hangingPunct="1">
              <a:buFont typeface="Wingdings" panose="05000000000000000000" pitchFamily="2" charset="2"/>
              <a:buNone/>
            </a:pPr>
            <a:r>
              <a:rPr lang="en-US" altLang="zh-CN" sz="2400" dirty="0">
                <a:sym typeface="Symbol" panose="05050102010706020507" pitchFamily="18" charset="2"/>
              </a:rPr>
              <a:t>        3                   2580                    7770                     ~0</a:t>
            </a:r>
          </a:p>
          <a:p>
            <a:pPr marL="0" indent="0" eaLnBrk="1" hangingPunct="1">
              <a:buFont typeface="Wingdings" panose="05000000000000000000" pitchFamily="2" charset="2"/>
              <a:buNone/>
            </a:pPr>
            <a:r>
              <a:rPr lang="en-US" altLang="zh-CN" sz="2400" dirty="0">
                <a:sym typeface="Symbol" panose="05050102010706020507" pitchFamily="18" charset="2"/>
              </a:rPr>
              <a:t>        2                   2571                    4870                     9.9</a:t>
            </a:r>
          </a:p>
          <a:p>
            <a:pPr marL="0" indent="0" eaLnBrk="1" hangingPunct="1">
              <a:buFont typeface="Wingdings" panose="05000000000000000000" pitchFamily="2" charset="2"/>
              <a:buNone/>
            </a:pPr>
            <a:r>
              <a:rPr lang="en-US" altLang="zh-CN" sz="2400" dirty="0">
                <a:sym typeface="Symbol" panose="05050102010706020507" pitchFamily="18" charset="2"/>
              </a:rPr>
              <a:t>        1                   2451                    2679                   1616</a:t>
            </a:r>
          </a:p>
          <a:p>
            <a:pPr marL="0" indent="0" eaLnBrk="1" hangingPunct="1">
              <a:buFont typeface="Wingdings" panose="05000000000000000000" pitchFamily="2" charset="2"/>
              <a:buNone/>
            </a:pPr>
            <a:r>
              <a:rPr lang="en-US" altLang="zh-CN" sz="2400" dirty="0">
                <a:sym typeface="Symbol" panose="05050102010706020507" pitchFamily="18" charset="2"/>
              </a:rPr>
              <a:t>        0.5               2649                     2714                    2609</a:t>
            </a:r>
          </a:p>
          <a:p>
            <a:pPr marL="0" indent="0" eaLnBrk="1" hangingPunct="1">
              <a:buFont typeface="Wingdings" panose="05000000000000000000" pitchFamily="2" charset="2"/>
              <a:buNone/>
            </a:pPr>
            <a:r>
              <a:rPr lang="en-US" altLang="zh-CN" sz="2400" dirty="0">
                <a:sym typeface="Symbol" panose="05050102010706020507" pitchFamily="18" charset="2"/>
              </a:rPr>
              <a:t>        0.3               2739                     2763                    2741</a:t>
            </a:r>
          </a:p>
          <a:p>
            <a:pPr marL="0" indent="0" eaLnBrk="1" hangingPunct="1">
              <a:buFont typeface="Wingdings" panose="05000000000000000000" pitchFamily="2" charset="2"/>
              <a:buNone/>
            </a:pPr>
            <a:r>
              <a:rPr lang="en-US" altLang="zh-CN" sz="2400" dirty="0">
                <a:sym typeface="Symbol" panose="05050102010706020507" pitchFamily="18" charset="2"/>
              </a:rPr>
              <a:t>        0.2               2771                     2782                    2774</a:t>
            </a:r>
          </a:p>
          <a:p>
            <a:pPr marL="0" indent="0" eaLnBrk="1" hangingPunct="1">
              <a:buFont typeface="Wingdings" panose="05000000000000000000" pitchFamily="2" charset="2"/>
              <a:buNone/>
            </a:pPr>
            <a:r>
              <a:rPr lang="en-US" altLang="zh-CN" sz="2400" dirty="0">
                <a:sym typeface="Symbol" panose="05050102010706020507" pitchFamily="18" charset="2"/>
              </a:rPr>
              <a:t>        0.1               2791                     2794                    2792</a:t>
            </a:r>
            <a:r>
              <a:rPr lang="en-US" altLang="zh-CN" sz="2400" dirty="0"/>
              <a:t> </a:t>
            </a:r>
          </a:p>
        </p:txBody>
      </p:sp>
      <p:cxnSp>
        <p:nvCxnSpPr>
          <p:cNvPr id="9" name="直接连接符 8"/>
          <p:cNvCxnSpPr/>
          <p:nvPr/>
        </p:nvCxnSpPr>
        <p:spPr>
          <a:xfrm>
            <a:off x="468313" y="2781300"/>
            <a:ext cx="82073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777334"/>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页脚占位符 4"/>
          <p:cNvSpPr>
            <a:spLocks noGrp="1"/>
          </p:cNvSpPr>
          <p:nvPr>
            <p:ph type="ftr" sz="quarter" idx="11"/>
          </p:nvPr>
        </p:nvSpPr>
        <p:spPr>
          <a:xfrm>
            <a:off x="3124200" y="6159500"/>
            <a:ext cx="3031976" cy="365844"/>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7411" name="Rectangle 2"/>
          <p:cNvSpPr>
            <a:spLocks noGrp="1" noRot="1" noChangeArrowheads="1"/>
          </p:cNvSpPr>
          <p:nvPr>
            <p:ph type="title"/>
          </p:nvPr>
        </p:nvSpPr>
        <p:spPr>
          <a:xfrm>
            <a:off x="301625" y="381000"/>
            <a:ext cx="8540750" cy="671513"/>
          </a:xfrm>
        </p:spPr>
        <p:txBody>
          <a:bodyPr/>
          <a:lstStyle/>
          <a:p>
            <a:pPr eaLnBrk="1" hangingPunct="1"/>
            <a:r>
              <a:rPr lang="en-US" altLang="zh-CN" sz="3200"/>
              <a:t> </a:t>
            </a:r>
          </a:p>
        </p:txBody>
      </p:sp>
      <p:sp>
        <p:nvSpPr>
          <p:cNvPr id="17412" name="Rectangle 3"/>
          <p:cNvSpPr>
            <a:spLocks noGrp="1" noRot="1" noChangeArrowheads="1"/>
          </p:cNvSpPr>
          <p:nvPr>
            <p:ph type="body" idx="1"/>
          </p:nvPr>
        </p:nvSpPr>
        <p:spPr>
          <a:xfrm>
            <a:off x="301625" y="1189038"/>
            <a:ext cx="8540750" cy="4833937"/>
          </a:xfrm>
        </p:spPr>
        <p:txBody>
          <a:bodyPr/>
          <a:lstStyle/>
          <a:p>
            <a:pPr eaLnBrk="1" hangingPunct="1">
              <a:buFont typeface="Wingdings" panose="05000000000000000000" pitchFamily="2" charset="2"/>
              <a:buNone/>
            </a:pPr>
            <a:r>
              <a:rPr lang="en-US" altLang="zh-CN" sz="2400" dirty="0"/>
              <a:t>d* in chiral quark model (two channels: </a:t>
            </a:r>
            <a:r>
              <a:rPr lang="en-US" altLang="zh-CN" sz="2400" dirty="0">
                <a:sym typeface="Symbol" panose="05050102010706020507" pitchFamily="18" charset="2"/>
              </a:rPr>
              <a:t> and CC</a:t>
            </a:r>
            <a:r>
              <a:rPr lang="en-US" altLang="zh-CN" sz="2400" dirty="0"/>
              <a:t>)</a:t>
            </a:r>
          </a:p>
          <a:p>
            <a:pPr eaLnBrk="1" hangingPunct="1">
              <a:buFont typeface="Wingdings" panose="05000000000000000000" pitchFamily="2" charset="2"/>
              <a:buNone/>
            </a:pPr>
            <a:endParaRPr lang="en-US" altLang="zh-CN" sz="2400" dirty="0"/>
          </a:p>
          <a:p>
            <a:pPr eaLnBrk="1" hangingPunct="1">
              <a:buFont typeface="Wingdings" panose="05000000000000000000" pitchFamily="2" charset="2"/>
              <a:buNone/>
            </a:pPr>
            <a:r>
              <a:rPr lang="en-US" altLang="zh-CN" sz="2400" dirty="0">
                <a:sym typeface="Symbol" panose="05050102010706020507" pitchFamily="18" charset="2"/>
              </a:rPr>
              <a:t>  S(</a:t>
            </a:r>
            <a:r>
              <a:rPr lang="en-US" altLang="zh-CN" sz="2400" dirty="0" err="1">
                <a:sym typeface="Symbol" panose="05050102010706020507" pitchFamily="18" charset="2"/>
              </a:rPr>
              <a:t>fm</a:t>
            </a:r>
            <a:r>
              <a:rPr lang="en-US" altLang="zh-CN" sz="2400" dirty="0">
                <a:sym typeface="Symbol" panose="05050102010706020507" pitchFamily="18" charset="2"/>
              </a:rPr>
              <a:t>)         0.1            0.2            0.3           0.4            0.5</a:t>
            </a:r>
          </a:p>
          <a:p>
            <a:pPr eaLnBrk="1" hangingPunct="1">
              <a:buFont typeface="Wingdings" panose="05000000000000000000" pitchFamily="2" charset="2"/>
              <a:buNone/>
            </a:pPr>
            <a:endParaRPr lang="en-US" altLang="zh-CN" sz="2400" dirty="0">
              <a:sym typeface="Symbol" panose="05050102010706020507" pitchFamily="18" charset="2"/>
            </a:endParaRPr>
          </a:p>
          <a:p>
            <a:pPr eaLnBrk="1" hangingPunct="1">
              <a:buFont typeface="Wingdings" panose="05000000000000000000" pitchFamily="2" charset="2"/>
              <a:buNone/>
            </a:pPr>
            <a:r>
              <a:rPr lang="en-US" altLang="zh-CN" sz="2400" dirty="0">
                <a:sym typeface="Symbol" panose="05050102010706020507" pitchFamily="18" charset="2"/>
              </a:rPr>
              <a:t> E(MeV)      2404.0      2404.0      2404.1     2404.1     2405.0</a:t>
            </a:r>
          </a:p>
          <a:p>
            <a:pPr eaLnBrk="1" hangingPunct="1">
              <a:buFont typeface="Wingdings" panose="05000000000000000000" pitchFamily="2" charset="2"/>
              <a:buNone/>
            </a:pPr>
            <a:r>
              <a:rPr lang="en-US" altLang="zh-CN" sz="2400" dirty="0">
                <a:sym typeface="Symbol" panose="05050102010706020507" pitchFamily="18" charset="2"/>
              </a:rPr>
              <a:t>  (%)         50             50.2          40.8          85.2         94.2</a:t>
            </a:r>
          </a:p>
          <a:p>
            <a:pPr eaLnBrk="1" hangingPunct="1">
              <a:buFont typeface="Wingdings" panose="05000000000000000000" pitchFamily="2" charset="2"/>
              <a:buNone/>
            </a:pPr>
            <a:r>
              <a:rPr lang="en-US" altLang="zh-CN" sz="2400" dirty="0">
                <a:sym typeface="Symbol" panose="05050102010706020507" pitchFamily="18" charset="2"/>
              </a:rPr>
              <a:t> CC(%)         50             49.8           59.2         14.8           5.8</a:t>
            </a:r>
          </a:p>
          <a:p>
            <a:pPr eaLnBrk="1" hangingPunct="1">
              <a:buFont typeface="Wingdings" panose="05000000000000000000" pitchFamily="2" charset="2"/>
              <a:buNone/>
            </a:pPr>
            <a:endParaRPr lang="en-US" altLang="zh-CN" sz="2400" dirty="0">
              <a:sym typeface="Symbol" panose="05050102010706020507" pitchFamily="18" charset="2"/>
            </a:endParaRPr>
          </a:p>
          <a:p>
            <a:pPr eaLnBrk="1" hangingPunct="1">
              <a:buFont typeface="Wingdings" panose="05000000000000000000" pitchFamily="2" charset="2"/>
              <a:buNone/>
            </a:pPr>
            <a:endParaRPr lang="en-US" altLang="zh-CN" sz="2400" dirty="0">
              <a:sym typeface="Symbol" panose="05050102010706020507" pitchFamily="18" charset="2"/>
            </a:endParaRPr>
          </a:p>
          <a:p>
            <a:pPr eaLnBrk="1" hangingPunct="1">
              <a:buFont typeface="Wingdings" panose="05000000000000000000" pitchFamily="2" charset="2"/>
              <a:buNone/>
            </a:pPr>
            <a:r>
              <a:rPr lang="en-US" altLang="zh-CN" sz="2400" dirty="0">
                <a:sym typeface="Symbol" panose="05050102010706020507" pitchFamily="18" charset="2"/>
              </a:rPr>
              <a:t>       Physical basis and symmetry basis:   same results    </a:t>
            </a:r>
            <a:endParaRPr lang="en-US" altLang="zh-CN" sz="2400" dirty="0"/>
          </a:p>
        </p:txBody>
      </p:sp>
      <p:cxnSp>
        <p:nvCxnSpPr>
          <p:cNvPr id="10" name="直接连接符 9"/>
          <p:cNvCxnSpPr/>
          <p:nvPr/>
        </p:nvCxnSpPr>
        <p:spPr>
          <a:xfrm>
            <a:off x="395288" y="2708275"/>
            <a:ext cx="82089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5288" y="4437063"/>
            <a:ext cx="82089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634564"/>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743744"/>
          </a:xfrm>
        </p:spPr>
        <p:txBody>
          <a:bodyPr/>
          <a:lstStyle/>
          <a:p>
            <a:r>
              <a:rPr lang="en-US" altLang="zh-CN" sz="3200" dirty="0"/>
              <a:t>Using Harvey’s method</a:t>
            </a:r>
            <a:endParaRPr lang="zh-CN" altLang="en-US" sz="3200" dirty="0"/>
          </a:p>
        </p:txBody>
      </p:sp>
      <p:sp>
        <p:nvSpPr>
          <p:cNvPr id="3" name="内容占位符 2"/>
          <p:cNvSpPr>
            <a:spLocks noGrp="1"/>
          </p:cNvSpPr>
          <p:nvPr>
            <p:ph idx="1"/>
          </p:nvPr>
        </p:nvSpPr>
        <p:spPr>
          <a:xfrm>
            <a:off x="301625" y="1124744"/>
            <a:ext cx="8540750" cy="4898231"/>
          </a:xfrm>
        </p:spPr>
        <p:txBody>
          <a:bodyPr/>
          <a:lstStyle/>
          <a:p>
            <a:pPr eaLnBrk="1" hangingPunct="1">
              <a:buNone/>
            </a:pPr>
            <a:r>
              <a:rPr lang="en-US" altLang="zh-CN" sz="2400" dirty="0">
                <a:sym typeface="Symbol" panose="05050102010706020507" pitchFamily="18" charset="2"/>
              </a:rPr>
              <a:t> S(</a:t>
            </a:r>
            <a:r>
              <a:rPr lang="en-US" altLang="zh-CN" sz="2400" dirty="0" err="1">
                <a:sym typeface="Symbol" panose="05050102010706020507" pitchFamily="18" charset="2"/>
              </a:rPr>
              <a:t>fm</a:t>
            </a:r>
            <a:r>
              <a:rPr lang="en-US" altLang="zh-CN" sz="2400" dirty="0">
                <a:sym typeface="Symbol" panose="05050102010706020507" pitchFamily="18" charset="2"/>
              </a:rPr>
              <a:t>)         0.1            0.3            0.5           0.7            0.9</a:t>
            </a:r>
          </a:p>
          <a:p>
            <a:pPr eaLnBrk="1" hangingPunct="1">
              <a:buNone/>
            </a:pPr>
            <a:r>
              <a:rPr lang="en-US" altLang="zh-CN" sz="2400" dirty="0">
                <a:sym typeface="Symbol" panose="05050102010706020507" pitchFamily="18" charset="2"/>
              </a:rPr>
              <a:t> E(MeV)      2745.7      2706.4      2635.0     2546.0     2463.5</a:t>
            </a:r>
          </a:p>
          <a:p>
            <a:pPr eaLnBrk="1" hangingPunct="1">
              <a:buNone/>
            </a:pPr>
            <a:r>
              <a:rPr lang="en-US" altLang="zh-CN" sz="2400" dirty="0">
                <a:sym typeface="Symbol" panose="05050102010706020507" pitchFamily="18" charset="2"/>
              </a:rPr>
              <a:t>  (%)         46             46              50           54            60</a:t>
            </a:r>
          </a:p>
          <a:p>
            <a:pPr eaLnBrk="1" hangingPunct="1">
              <a:buNone/>
            </a:pPr>
            <a:r>
              <a:rPr lang="en-US" altLang="zh-CN" sz="2400" dirty="0">
                <a:sym typeface="Symbol" panose="05050102010706020507" pitchFamily="18" charset="2"/>
              </a:rPr>
              <a:t> CC(%)         54             54              50           46            40</a:t>
            </a:r>
          </a:p>
          <a:p>
            <a:pPr eaLnBrk="1" hangingPunct="1">
              <a:buNone/>
            </a:pPr>
            <a:endParaRPr lang="en-US" altLang="zh-CN" sz="2400" dirty="0">
              <a:sym typeface="Symbol" panose="05050102010706020507" pitchFamily="18" charset="2"/>
            </a:endParaRPr>
          </a:p>
          <a:p>
            <a:pPr eaLnBrk="1" hangingPunct="1">
              <a:buNone/>
            </a:pPr>
            <a:r>
              <a:rPr lang="en-US" altLang="zh-CN" sz="2400" dirty="0">
                <a:sym typeface="Symbol" panose="05050102010706020507" pitchFamily="18" charset="2"/>
              </a:rPr>
              <a:t> S(</a:t>
            </a:r>
            <a:r>
              <a:rPr lang="en-US" altLang="zh-CN" sz="2400" dirty="0" err="1">
                <a:sym typeface="Symbol" panose="05050102010706020507" pitchFamily="18" charset="2"/>
              </a:rPr>
              <a:t>fm</a:t>
            </a:r>
            <a:r>
              <a:rPr lang="en-US" altLang="zh-CN" sz="2400" dirty="0">
                <a:sym typeface="Symbol" panose="05050102010706020507" pitchFamily="18" charset="2"/>
              </a:rPr>
              <a:t>)         1.1            1.3            1.5           1.7            1.9</a:t>
            </a:r>
          </a:p>
          <a:p>
            <a:pPr eaLnBrk="1" hangingPunct="1">
              <a:buNone/>
            </a:pPr>
            <a:r>
              <a:rPr lang="en-US" altLang="zh-CN" sz="2400" dirty="0">
                <a:sym typeface="Symbol" panose="05050102010706020507" pitchFamily="18" charset="2"/>
              </a:rPr>
              <a:t> E(MeV)      2423.6      2454.0      2513.7     2550.6     2567.1</a:t>
            </a:r>
          </a:p>
          <a:p>
            <a:pPr eaLnBrk="1" hangingPunct="1">
              <a:buNone/>
            </a:pPr>
            <a:r>
              <a:rPr lang="en-US" altLang="zh-CN" sz="2400" dirty="0">
                <a:sym typeface="Symbol" panose="05050102010706020507" pitchFamily="18" charset="2"/>
              </a:rPr>
              <a:t>  (%)         71             87              97           100           100</a:t>
            </a:r>
          </a:p>
          <a:p>
            <a:pPr eaLnBrk="1" hangingPunct="1">
              <a:buNone/>
            </a:pPr>
            <a:r>
              <a:rPr lang="en-US" altLang="zh-CN" sz="2400" dirty="0">
                <a:sym typeface="Symbol" panose="05050102010706020507" pitchFamily="18" charset="2"/>
              </a:rPr>
              <a:t> CC(%)         29             13               3            0                0</a:t>
            </a:r>
          </a:p>
          <a:p>
            <a:pPr eaLnBrk="1" hangingPunct="1">
              <a:buNone/>
            </a:pPr>
            <a:endParaRPr lang="en-US" altLang="zh-CN" sz="2800" dirty="0">
              <a:sym typeface="Symbol" panose="05050102010706020507" pitchFamily="18" charset="2"/>
            </a:endParaRPr>
          </a:p>
          <a:p>
            <a:pPr eaLnBrk="1" hangingPunct="1">
              <a:buNone/>
            </a:pPr>
            <a:r>
              <a:rPr lang="en-US" altLang="zh-CN" sz="2800" dirty="0">
                <a:sym typeface="Symbol" panose="05050102010706020507" pitchFamily="18" charset="2"/>
              </a:rPr>
              <a:t>                               </a:t>
            </a:r>
            <a:r>
              <a:rPr lang="en-US" altLang="zh-CN" sz="2800" dirty="0">
                <a:solidFill>
                  <a:srgbClr val="FF0000"/>
                </a:solidFill>
                <a:sym typeface="Symbol" panose="05050102010706020507" pitchFamily="18" charset="2"/>
              </a:rPr>
              <a:t>CC is not dominant</a:t>
            </a:r>
          </a:p>
          <a:p>
            <a:pPr eaLnBrk="1" hangingPunct="1">
              <a:buNone/>
            </a:pPr>
            <a:endParaRPr lang="en-US" altLang="zh-CN" dirty="0">
              <a:sym typeface="Symbol" panose="05050102010706020507" pitchFamily="18" charset="2"/>
            </a:endParaRPr>
          </a:p>
          <a:p>
            <a:endParaRPr lang="zh-CN" altLang="en-US" dirty="0"/>
          </a:p>
        </p:txBody>
      </p:sp>
      <p:sp>
        <p:nvSpPr>
          <p:cNvPr id="4" name="页脚占位符 3"/>
          <p:cNvSpPr>
            <a:spLocks noGrp="1"/>
          </p:cNvSpPr>
          <p:nvPr>
            <p:ph type="ftr" sz="quarter" idx="11"/>
          </p:nvPr>
        </p:nvSpPr>
        <p:spPr>
          <a:xfrm>
            <a:off x="3124200" y="6165304"/>
            <a:ext cx="2959968" cy="360040"/>
          </a:xfrm>
        </p:spPr>
        <p:txBody>
          <a:bodyPr/>
          <a:lstStyle/>
          <a:p>
            <a:pPr>
              <a:defRPr/>
            </a:pPr>
            <a:r>
              <a:rPr lang="en-US" altLang="zh-CN" dirty="0"/>
              <a:t>Asian-Pacific FB, Guilin, 2017.8,26</a:t>
            </a:r>
          </a:p>
        </p:txBody>
      </p:sp>
    </p:spTree>
    <p:extLst>
      <p:ext uri="{BB962C8B-B14F-4D97-AF65-F5344CB8AC3E}">
        <p14:creationId xmlns:p14="http://schemas.microsoft.com/office/powerpoint/2010/main" val="2726231936"/>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579868-D3F8-4728-9E4F-551D20088875}"/>
              </a:ext>
            </a:extLst>
          </p:cNvPr>
          <p:cNvSpPr>
            <a:spLocks noGrp="1"/>
          </p:cNvSpPr>
          <p:nvPr>
            <p:ph type="title"/>
          </p:nvPr>
        </p:nvSpPr>
        <p:spPr>
          <a:xfrm>
            <a:off x="301625" y="381000"/>
            <a:ext cx="8540750" cy="239688"/>
          </a:xfrm>
        </p:spPr>
        <p:txBody>
          <a:bodyPr/>
          <a:lstStyle/>
          <a:p>
            <a:endParaRPr lang="zh-CN" altLang="en-US" dirty="0"/>
          </a:p>
        </p:txBody>
      </p:sp>
      <p:sp>
        <p:nvSpPr>
          <p:cNvPr id="3" name="内容占位符 2">
            <a:extLst>
              <a:ext uri="{FF2B5EF4-FFF2-40B4-BE49-F238E27FC236}">
                <a16:creationId xmlns:a16="http://schemas.microsoft.com/office/drawing/2014/main" id="{BF3D46C1-BF29-44DF-A3D8-3474DA79EA66}"/>
              </a:ext>
            </a:extLst>
          </p:cNvPr>
          <p:cNvSpPr>
            <a:spLocks noGrp="1"/>
          </p:cNvSpPr>
          <p:nvPr>
            <p:ph idx="1"/>
          </p:nvPr>
        </p:nvSpPr>
        <p:spPr>
          <a:xfrm>
            <a:off x="0" y="836712"/>
            <a:ext cx="9143999" cy="5256584"/>
          </a:xfrm>
        </p:spPr>
        <p:txBody>
          <a:bodyPr/>
          <a:lstStyle/>
          <a:p>
            <a:r>
              <a:rPr lang="en-US" altLang="zh-CN" dirty="0"/>
              <a:t>To use the hidden color</a:t>
            </a:r>
            <a:r>
              <a:rPr lang="zh-CN" altLang="en-US" dirty="0"/>
              <a:t> </a:t>
            </a:r>
            <a:r>
              <a:rPr lang="en-US" altLang="zh-CN" dirty="0"/>
              <a:t>component</a:t>
            </a:r>
            <a:r>
              <a:rPr lang="zh-CN" altLang="en-US" dirty="0"/>
              <a:t> </a:t>
            </a:r>
            <a:r>
              <a:rPr lang="en-US" altLang="zh-CN" dirty="0"/>
              <a:t>dominant</a:t>
            </a:r>
            <a:r>
              <a:rPr lang="zh-CN" altLang="en-US" dirty="0"/>
              <a:t> </a:t>
            </a:r>
            <a:r>
              <a:rPr lang="en-US" altLang="zh-CN" dirty="0"/>
              <a:t>assumption to explain the small width is questionable.</a:t>
            </a:r>
          </a:p>
          <a:p>
            <a:pPr marL="0" indent="0">
              <a:buNone/>
            </a:pPr>
            <a:r>
              <a:rPr lang="en-US" altLang="zh-CN" dirty="0"/>
              <a:t>    In fact it is due to the space compactness of the d*, which has small overlap with the</a:t>
            </a:r>
          </a:p>
          <a:p>
            <a:pPr marL="0" indent="0">
              <a:buNone/>
            </a:pPr>
            <a:r>
              <a:rPr lang="en-US" altLang="zh-CN" dirty="0"/>
              <a:t>Configuration.</a:t>
            </a:r>
          </a:p>
          <a:p>
            <a:r>
              <a:rPr lang="en-US" altLang="zh-CN" dirty="0"/>
              <a:t>G.A. Miller’s explanation of the deuteron tensor structure function     based on the HC component has the same problem.</a:t>
            </a:r>
          </a:p>
        </p:txBody>
      </p:sp>
      <p:sp>
        <p:nvSpPr>
          <p:cNvPr id="4" name="页脚占位符 3">
            <a:extLst>
              <a:ext uri="{FF2B5EF4-FFF2-40B4-BE49-F238E27FC236}">
                <a16:creationId xmlns:a16="http://schemas.microsoft.com/office/drawing/2014/main" id="{EFF48827-6414-407A-B28C-4E36C085178C}"/>
              </a:ext>
            </a:extLst>
          </p:cNvPr>
          <p:cNvSpPr>
            <a:spLocks noGrp="1"/>
          </p:cNvSpPr>
          <p:nvPr>
            <p:ph type="ftr" sz="quarter" idx="11"/>
          </p:nvPr>
        </p:nvSpPr>
        <p:spPr/>
        <p:txBody>
          <a:bodyPr/>
          <a:lstStyle/>
          <a:p>
            <a:pPr>
              <a:defRPr/>
            </a:pPr>
            <a:r>
              <a:rPr lang="en-US" altLang="zh-CN"/>
              <a:t>9th Workshop on hadron physics in China and opportunities worldwide, Nanjing, 2017.7,26</a:t>
            </a:r>
          </a:p>
        </p:txBody>
      </p:sp>
      <p:graphicFrame>
        <p:nvGraphicFramePr>
          <p:cNvPr id="5" name="对象 4">
            <a:extLst>
              <a:ext uri="{FF2B5EF4-FFF2-40B4-BE49-F238E27FC236}">
                <a16:creationId xmlns:a16="http://schemas.microsoft.com/office/drawing/2014/main" id="{599AE53B-8130-4576-8646-8642FAE73020}"/>
              </a:ext>
            </a:extLst>
          </p:cNvPr>
          <p:cNvGraphicFramePr>
            <a:graphicFrameLocks noChangeAspect="1"/>
          </p:cNvGraphicFramePr>
          <p:nvPr>
            <p:extLst>
              <p:ext uri="{D42A27DB-BD31-4B8C-83A1-F6EECF244321}">
                <p14:modId xmlns:p14="http://schemas.microsoft.com/office/powerpoint/2010/main" val="142616409"/>
              </p:ext>
            </p:extLst>
          </p:nvPr>
        </p:nvGraphicFramePr>
        <p:xfrm>
          <a:off x="7236296" y="2955408"/>
          <a:ext cx="1443038" cy="481012"/>
        </p:xfrm>
        <a:graphic>
          <a:graphicData uri="http://schemas.openxmlformats.org/presentationml/2006/ole">
            <mc:AlternateContent xmlns:mc="http://schemas.openxmlformats.org/markup-compatibility/2006">
              <mc:Choice xmlns:v="urn:schemas-microsoft-com:vml" Requires="v">
                <p:oleObj spid="_x0000_s7206" name="Equation" r:id="rId3" imgW="495000" imgH="164880" progId="Equation.DSMT4">
                  <p:embed/>
                </p:oleObj>
              </mc:Choice>
              <mc:Fallback>
                <p:oleObj name="Equation" r:id="rId3" imgW="495000" imgH="164880" progId="Equation.DSMT4">
                  <p:embed/>
                  <p:pic>
                    <p:nvPicPr>
                      <p:cNvPr id="0" name=""/>
                      <p:cNvPicPr/>
                      <p:nvPr/>
                    </p:nvPicPr>
                    <p:blipFill>
                      <a:blip r:embed="rId4"/>
                      <a:stretch>
                        <a:fillRect/>
                      </a:stretch>
                    </p:blipFill>
                    <p:spPr>
                      <a:xfrm>
                        <a:off x="7236296" y="2955408"/>
                        <a:ext cx="1443038" cy="48101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7239DB3F-C76C-4ABF-9001-5649ECBDEB1B}"/>
              </a:ext>
            </a:extLst>
          </p:cNvPr>
          <p:cNvGraphicFramePr>
            <a:graphicFrameLocks noChangeAspect="1"/>
          </p:cNvGraphicFramePr>
          <p:nvPr>
            <p:extLst>
              <p:ext uri="{D42A27DB-BD31-4B8C-83A1-F6EECF244321}">
                <p14:modId xmlns:p14="http://schemas.microsoft.com/office/powerpoint/2010/main" val="1650768199"/>
              </p:ext>
            </p:extLst>
          </p:nvPr>
        </p:nvGraphicFramePr>
        <p:xfrm>
          <a:off x="3635896" y="4509120"/>
          <a:ext cx="444004" cy="703006"/>
        </p:xfrm>
        <a:graphic>
          <a:graphicData uri="http://schemas.openxmlformats.org/presentationml/2006/ole">
            <mc:AlternateContent xmlns:mc="http://schemas.openxmlformats.org/markup-compatibility/2006">
              <mc:Choice xmlns:v="urn:schemas-microsoft-com:vml" Requires="v">
                <p:oleObj spid="_x0000_s7207" name="Equation" r:id="rId5" imgW="152280" imgH="241200" progId="Equation.DSMT4">
                  <p:embed/>
                </p:oleObj>
              </mc:Choice>
              <mc:Fallback>
                <p:oleObj name="Equation" r:id="rId5" imgW="152280" imgH="241200" progId="Equation.DSMT4">
                  <p:embed/>
                  <p:pic>
                    <p:nvPicPr>
                      <p:cNvPr id="0" name=""/>
                      <p:cNvPicPr/>
                      <p:nvPr/>
                    </p:nvPicPr>
                    <p:blipFill>
                      <a:blip r:embed="rId6"/>
                      <a:stretch>
                        <a:fillRect/>
                      </a:stretch>
                    </p:blipFill>
                    <p:spPr>
                      <a:xfrm>
                        <a:off x="3635896" y="4509120"/>
                        <a:ext cx="444004" cy="703006"/>
                      </a:xfrm>
                      <a:prstGeom prst="rect">
                        <a:avLst/>
                      </a:prstGeom>
                    </p:spPr>
                  </p:pic>
                </p:oleObj>
              </mc:Fallback>
            </mc:AlternateContent>
          </a:graphicData>
        </a:graphic>
      </p:graphicFrame>
    </p:spTree>
    <p:extLst>
      <p:ext uri="{BB962C8B-B14F-4D97-AF65-F5344CB8AC3E}">
        <p14:creationId xmlns:p14="http://schemas.microsoft.com/office/powerpoint/2010/main" val="1096424051"/>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页脚占位符 4"/>
          <p:cNvSpPr>
            <a:spLocks noGrp="1"/>
          </p:cNvSpPr>
          <p:nvPr>
            <p:ph type="ftr" sz="quarter" idx="11"/>
          </p:nvPr>
        </p:nvSpPr>
        <p:spPr>
          <a:xfrm>
            <a:off x="3124200" y="6165304"/>
            <a:ext cx="3031976" cy="288032"/>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7171" name="Rectangle 2"/>
          <p:cNvSpPr>
            <a:spLocks noGrp="1" noRot="1" noChangeArrowheads="1"/>
          </p:cNvSpPr>
          <p:nvPr>
            <p:ph type="title"/>
          </p:nvPr>
        </p:nvSpPr>
        <p:spPr>
          <a:xfrm>
            <a:off x="301625" y="381000"/>
            <a:ext cx="8540750" cy="815752"/>
          </a:xfrm>
        </p:spPr>
        <p:txBody>
          <a:bodyPr/>
          <a:lstStyle/>
          <a:p>
            <a:pPr eaLnBrk="1" hangingPunct="1"/>
            <a:r>
              <a:rPr lang="en-US" altLang="zh-CN" dirty="0"/>
              <a:t>I. Introduction</a:t>
            </a:r>
          </a:p>
        </p:txBody>
      </p:sp>
      <p:sp>
        <p:nvSpPr>
          <p:cNvPr id="7172" name="Rectangle 3"/>
          <p:cNvSpPr>
            <a:spLocks noGrp="1" noRot="1" noChangeArrowheads="1"/>
          </p:cNvSpPr>
          <p:nvPr>
            <p:ph type="body" idx="1"/>
          </p:nvPr>
        </p:nvSpPr>
        <p:spPr>
          <a:xfrm>
            <a:off x="0" y="1340768"/>
            <a:ext cx="9144000" cy="4758280"/>
          </a:xfrm>
        </p:spPr>
        <p:txBody>
          <a:bodyPr/>
          <a:lstStyle/>
          <a:p>
            <a:pPr eaLnBrk="1" hangingPunct="1">
              <a:lnSpc>
                <a:spcPct val="80000"/>
              </a:lnSpc>
            </a:pPr>
            <a:r>
              <a:rPr lang="en-US" altLang="zh-CN" sz="2400" dirty="0"/>
              <a:t>What is the hidden-color component? </a:t>
            </a:r>
          </a:p>
          <a:p>
            <a:pPr eaLnBrk="1" hangingPunct="1">
              <a:lnSpc>
                <a:spcPct val="80000"/>
              </a:lnSpc>
            </a:pPr>
            <a:endParaRPr lang="en-US" altLang="zh-CN" sz="2400" dirty="0"/>
          </a:p>
          <a:p>
            <a:pPr eaLnBrk="1" hangingPunct="1">
              <a:lnSpc>
                <a:spcPct val="80000"/>
              </a:lnSpc>
              <a:buNone/>
            </a:pPr>
            <a:r>
              <a:rPr lang="en-US" altLang="zh-CN" sz="2400" dirty="0"/>
              <a:t>                                    quark cluster model</a:t>
            </a:r>
          </a:p>
          <a:p>
            <a:pPr eaLnBrk="1" hangingPunct="1">
              <a:lnSpc>
                <a:spcPct val="80000"/>
              </a:lnSpc>
              <a:buNone/>
            </a:pPr>
            <a:r>
              <a:rPr lang="en-US" altLang="zh-CN" sz="2400" dirty="0"/>
              <a:t>    </a:t>
            </a:r>
            <a:r>
              <a:rPr lang="en-US" altLang="zh-CN" sz="2400" dirty="0">
                <a:solidFill>
                  <a:srgbClr val="FF0000"/>
                </a:solidFill>
              </a:rPr>
              <a:t>multi-quark systems</a:t>
            </a:r>
          </a:p>
          <a:p>
            <a:pPr eaLnBrk="1" hangingPunct="1">
              <a:lnSpc>
                <a:spcPct val="80000"/>
              </a:lnSpc>
              <a:buFont typeface="Wingdings" panose="05000000000000000000" pitchFamily="2" charset="2"/>
              <a:buNone/>
            </a:pPr>
            <a:r>
              <a:rPr lang="en-US" altLang="zh-CN" sz="2400" dirty="0">
                <a:solidFill>
                  <a:srgbClr val="FF0000"/>
                </a:solidFill>
              </a:rPr>
              <a:t>    many body problem</a:t>
            </a:r>
            <a:r>
              <a:rPr lang="en-US" altLang="zh-CN" sz="2400" dirty="0"/>
              <a:t>                                   </a:t>
            </a:r>
            <a:r>
              <a:rPr lang="en-US" altLang="zh-CN" sz="2400" dirty="0">
                <a:solidFill>
                  <a:srgbClr val="00B050"/>
                </a:solidFill>
              </a:rPr>
              <a:t>a two body one </a:t>
            </a:r>
          </a:p>
          <a:p>
            <a:pPr eaLnBrk="1" hangingPunct="1">
              <a:lnSpc>
                <a:spcPct val="80000"/>
              </a:lnSpc>
              <a:buFont typeface="Wingdings" panose="05000000000000000000" pitchFamily="2" charset="2"/>
              <a:buNone/>
            </a:pPr>
            <a:r>
              <a:rPr lang="en-US" altLang="zh-CN" sz="2400" dirty="0"/>
              <a:t>                                     </a:t>
            </a:r>
          </a:p>
          <a:p>
            <a:pPr eaLnBrk="1" hangingPunct="1">
              <a:lnSpc>
                <a:spcPct val="80000"/>
              </a:lnSpc>
              <a:buFont typeface="Wingdings" panose="05000000000000000000" pitchFamily="2" charset="2"/>
              <a:buNone/>
            </a:pPr>
            <a:r>
              <a:rPr lang="en-US" altLang="zh-CN" sz="2400" dirty="0"/>
              <a:t>                               internal structure of cluster is fixed</a:t>
            </a:r>
          </a:p>
          <a:p>
            <a:pPr eaLnBrk="1" hangingPunct="1">
              <a:lnSpc>
                <a:spcPct val="80000"/>
              </a:lnSpc>
              <a:buFont typeface="Wingdings" panose="05000000000000000000" pitchFamily="2" charset="2"/>
              <a:buNone/>
            </a:pPr>
            <a:endParaRPr lang="en-US" altLang="zh-CN" sz="2400" dirty="0"/>
          </a:p>
          <a:p>
            <a:pPr eaLnBrk="1" hangingPunct="1">
              <a:lnSpc>
                <a:spcPct val="80000"/>
              </a:lnSpc>
              <a:buFont typeface="Wingdings" panose="05000000000000000000" pitchFamily="2" charset="2"/>
              <a:buNone/>
            </a:pPr>
            <a:r>
              <a:rPr lang="en-US" altLang="zh-CN" sz="2400" dirty="0"/>
              <a:t>  Typical example: NN interaction from quark-gluon </a:t>
            </a:r>
            <a:r>
              <a:rPr lang="en-US" altLang="zh-CN" sz="2400" dirty="0" err="1"/>
              <a:t>d.o.f</a:t>
            </a:r>
            <a:r>
              <a:rPr lang="en-US" altLang="zh-CN" sz="2400" dirty="0"/>
              <a:t>. </a:t>
            </a:r>
          </a:p>
          <a:p>
            <a:pPr eaLnBrk="1" hangingPunct="1">
              <a:lnSpc>
                <a:spcPct val="80000"/>
              </a:lnSpc>
              <a:buFont typeface="Wingdings" panose="05000000000000000000" pitchFamily="2" charset="2"/>
              <a:buNone/>
            </a:pPr>
            <a:r>
              <a:rPr lang="en-US" altLang="zh-CN" sz="2400" dirty="0"/>
              <a:t>                              Nuclear physics:  a good approximation. </a:t>
            </a:r>
          </a:p>
          <a:p>
            <a:pPr eaLnBrk="1" hangingPunct="1">
              <a:lnSpc>
                <a:spcPct val="80000"/>
              </a:lnSpc>
              <a:buFont typeface="Wingdings" panose="05000000000000000000" pitchFamily="2" charset="2"/>
              <a:buNone/>
            </a:pPr>
            <a:endParaRPr lang="en-US" altLang="zh-CN" sz="2400" dirty="0"/>
          </a:p>
          <a:p>
            <a:pPr eaLnBrk="1" hangingPunct="1">
              <a:lnSpc>
                <a:spcPct val="80000"/>
              </a:lnSpc>
              <a:buFont typeface="Wingdings" panose="05000000000000000000" pitchFamily="2" charset="2"/>
              <a:buNone/>
            </a:pPr>
            <a:r>
              <a:rPr lang="en-US" altLang="zh-CN" sz="2400" dirty="0"/>
              <a:t>  </a:t>
            </a:r>
            <a:r>
              <a:rPr lang="en-US" altLang="zh-CN" sz="2400" dirty="0">
                <a:cs typeface="Arial" panose="020B0604020202020204" pitchFamily="34" charset="0"/>
              </a:rPr>
              <a:t>    </a:t>
            </a:r>
            <a:endParaRPr lang="en-US" altLang="zh-CN" sz="2000" dirty="0"/>
          </a:p>
        </p:txBody>
      </p:sp>
      <p:sp>
        <p:nvSpPr>
          <p:cNvPr id="2" name="右箭头 1"/>
          <p:cNvSpPr/>
          <p:nvPr/>
        </p:nvSpPr>
        <p:spPr>
          <a:xfrm>
            <a:off x="3632076" y="2847316"/>
            <a:ext cx="20162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下箭头 2"/>
          <p:cNvSpPr/>
          <p:nvPr/>
        </p:nvSpPr>
        <p:spPr>
          <a:xfrm>
            <a:off x="4391980" y="2429815"/>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上箭头 4"/>
          <p:cNvSpPr/>
          <p:nvPr/>
        </p:nvSpPr>
        <p:spPr>
          <a:xfrm>
            <a:off x="4395800" y="3136378"/>
            <a:ext cx="356220"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093530"/>
      </p:ext>
    </p:extLst>
  </p:cSld>
  <p:clrMapOvr>
    <a:masterClrMapping/>
  </p:clrMapOvr>
  <p:transition spd="med">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599728"/>
          </a:xfrm>
        </p:spPr>
        <p:txBody>
          <a:bodyPr/>
          <a:lstStyle/>
          <a:p>
            <a:r>
              <a:rPr lang="en-US" altLang="zh-CN" sz="2800" dirty="0"/>
              <a:t>Hidden color component is </a:t>
            </a:r>
            <a:br>
              <a:rPr lang="en-US" altLang="zh-CN" sz="2800" dirty="0"/>
            </a:br>
            <a:r>
              <a:rPr lang="en-US" altLang="zh-CN" sz="2800" dirty="0"/>
              <a:t>spurious or new degree of freedom</a:t>
            </a:r>
            <a:endParaRPr lang="zh-CN" altLang="en-US" sz="2800" dirty="0"/>
          </a:p>
        </p:txBody>
      </p:sp>
      <p:sp>
        <p:nvSpPr>
          <p:cNvPr id="3" name="内容占位符 2"/>
          <p:cNvSpPr>
            <a:spLocks noGrp="1"/>
          </p:cNvSpPr>
          <p:nvPr>
            <p:ph idx="1"/>
          </p:nvPr>
        </p:nvSpPr>
        <p:spPr>
          <a:xfrm>
            <a:off x="-72516" y="1196753"/>
            <a:ext cx="9289032" cy="4975447"/>
          </a:xfrm>
        </p:spPr>
        <p:txBody>
          <a:bodyPr/>
          <a:lstStyle/>
          <a:p>
            <a:r>
              <a:rPr lang="en-US" altLang="zh-CN" sz="2400" dirty="0"/>
              <a:t>For any            (</a:t>
            </a:r>
            <a:r>
              <a:rPr lang="en-US" altLang="zh-CN" sz="2400" dirty="0" err="1"/>
              <a:t>n+m</a:t>
            </a:r>
            <a:r>
              <a:rPr lang="en-US" altLang="zh-CN" sz="2400" dirty="0"/>
              <a:t> module 3) quark antiquark system, one always can choose only color singlet hadron channels to form a complete set to describe it, i.e. any HC channel can be transformed into color singlet channels through quark rearrangement for the present formalism of multi-quark wave function.</a:t>
            </a:r>
          </a:p>
          <a:p>
            <a:pPr marL="0" indent="0">
              <a:buNone/>
            </a:pPr>
            <a:r>
              <a:rPr lang="en-US" altLang="zh-CN" sz="1800" dirty="0"/>
              <a:t>         F. Wang et al., Nuovo Cim., 86A (1985)283; F. Wang, Prog. Phys. 9(1989)297.</a:t>
            </a:r>
          </a:p>
          <a:p>
            <a:r>
              <a:rPr lang="en-US" altLang="zh-CN" sz="2400" dirty="0"/>
              <a:t>Based on this possibility, P. Gonzales and V. Vento, </a:t>
            </a:r>
            <a:r>
              <a:rPr lang="en-US" altLang="zh-CN" sz="1800" dirty="0"/>
              <a:t>(preprint MIT-CTP-1347, 1986) </a:t>
            </a:r>
            <a:r>
              <a:rPr lang="en-US" altLang="zh-CN" sz="2400" dirty="0"/>
              <a:t>argued that the HC is a spurious concept.</a:t>
            </a:r>
          </a:p>
          <a:p>
            <a:r>
              <a:rPr lang="en-US" altLang="zh-CN" sz="2400" dirty="0"/>
              <a:t>If we want to keep the overall color singlet multi quark wave function gauge invariant under SU(3) color gauge transformation, we have to add gauge link to this wave function. Then the elimination recipe of HC no longer work.</a:t>
            </a:r>
            <a:endParaRPr lang="en-US" altLang="zh-CN" sz="1800" dirty="0"/>
          </a:p>
          <a:p>
            <a:endParaRPr lang="en-US" altLang="zh-CN" sz="1800" dirty="0"/>
          </a:p>
          <a:p>
            <a:pPr marL="0" indent="0">
              <a:buNone/>
            </a:pPr>
            <a:endParaRPr lang="zh-CN" altLang="en-US" sz="2400" dirty="0"/>
          </a:p>
          <a:p>
            <a:endParaRPr lang="zh-CN" altLang="en-US" sz="2400" dirty="0"/>
          </a:p>
        </p:txBody>
      </p:sp>
      <p:sp>
        <p:nvSpPr>
          <p:cNvPr id="4" name="页脚占位符 3"/>
          <p:cNvSpPr>
            <a:spLocks noGrp="1"/>
          </p:cNvSpPr>
          <p:nvPr>
            <p:ph type="ftr" sz="quarter" idx="11"/>
          </p:nvPr>
        </p:nvSpPr>
        <p:spPr>
          <a:xfrm>
            <a:off x="3124200" y="6172200"/>
            <a:ext cx="3248000" cy="334615"/>
          </a:xfrm>
        </p:spPr>
        <p:txBody>
          <a:bodyPr/>
          <a:lstStyle/>
          <a:p>
            <a:pPr>
              <a:defRPr/>
            </a:pPr>
            <a:r>
              <a:rPr lang="en-US" altLang="zh-CN" dirty="0"/>
              <a:t>Asian-pacific FB, Guilin, 2017.8,26</a:t>
            </a:r>
          </a:p>
        </p:txBody>
      </p:sp>
      <p:graphicFrame>
        <p:nvGraphicFramePr>
          <p:cNvPr id="6" name="对象 5">
            <a:extLst>
              <a:ext uri="{FF2B5EF4-FFF2-40B4-BE49-F238E27FC236}">
                <a16:creationId xmlns:a16="http://schemas.microsoft.com/office/drawing/2014/main" id="{1C603176-41AA-43BE-B581-C33823A1748B}"/>
              </a:ext>
            </a:extLst>
          </p:cNvPr>
          <p:cNvGraphicFramePr>
            <a:graphicFrameLocks noChangeAspect="1"/>
          </p:cNvGraphicFramePr>
          <p:nvPr>
            <p:extLst>
              <p:ext uri="{D42A27DB-BD31-4B8C-83A1-F6EECF244321}">
                <p14:modId xmlns:p14="http://schemas.microsoft.com/office/powerpoint/2010/main" val="2367476332"/>
              </p:ext>
            </p:extLst>
          </p:nvPr>
        </p:nvGraphicFramePr>
        <p:xfrm>
          <a:off x="2882900" y="1701800"/>
          <a:ext cx="914400" cy="211138"/>
        </p:xfrm>
        <a:graphic>
          <a:graphicData uri="http://schemas.openxmlformats.org/presentationml/2006/ole">
            <mc:AlternateContent xmlns:mc="http://schemas.openxmlformats.org/markup-compatibility/2006">
              <mc:Choice xmlns:v="urn:schemas-microsoft-com:vml" Requires="v">
                <p:oleObj spid="_x0000_s6194" name="Equation" r:id="rId3" imgW="914400" imgH="211680" progId="Equation.DSMT4">
                  <p:embed/>
                </p:oleObj>
              </mc:Choice>
              <mc:Fallback>
                <p:oleObj name="Equation" r:id="rId3" imgW="914400" imgH="211680" progId="Equation.DSMT4">
                  <p:embed/>
                  <p:pic>
                    <p:nvPicPr>
                      <p:cNvPr id="0" name=""/>
                      <p:cNvPicPr/>
                      <p:nvPr/>
                    </p:nvPicPr>
                    <p:blipFill>
                      <a:blip r:embed="rId4"/>
                      <a:stretch>
                        <a:fillRect/>
                      </a:stretch>
                    </p:blipFill>
                    <p:spPr>
                      <a:xfrm>
                        <a:off x="2882900" y="1701800"/>
                        <a:ext cx="914400" cy="2111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B9BC4162-E901-4148-99AE-27CDF514DA09}"/>
              </a:ext>
            </a:extLst>
          </p:cNvPr>
          <p:cNvGraphicFramePr>
            <a:graphicFrameLocks noChangeAspect="1"/>
          </p:cNvGraphicFramePr>
          <p:nvPr>
            <p:extLst>
              <p:ext uri="{D42A27DB-BD31-4B8C-83A1-F6EECF244321}">
                <p14:modId xmlns:p14="http://schemas.microsoft.com/office/powerpoint/2010/main" val="1798812100"/>
              </p:ext>
            </p:extLst>
          </p:nvPr>
        </p:nvGraphicFramePr>
        <p:xfrm>
          <a:off x="1619672" y="1043834"/>
          <a:ext cx="947326" cy="631550"/>
        </p:xfrm>
        <a:graphic>
          <a:graphicData uri="http://schemas.openxmlformats.org/presentationml/2006/ole">
            <mc:AlternateContent xmlns:mc="http://schemas.openxmlformats.org/markup-compatibility/2006">
              <mc:Choice xmlns:v="urn:schemas-microsoft-com:vml" Requires="v">
                <p:oleObj spid="_x0000_s6195" name="Equation" r:id="rId5" imgW="342720" imgH="228600" progId="Equation.DSMT4">
                  <p:embed/>
                </p:oleObj>
              </mc:Choice>
              <mc:Fallback>
                <p:oleObj name="Equation" r:id="rId5" imgW="342720" imgH="228600" progId="Equation.DSMT4">
                  <p:embed/>
                  <p:pic>
                    <p:nvPicPr>
                      <p:cNvPr id="0" name=""/>
                      <p:cNvPicPr/>
                      <p:nvPr/>
                    </p:nvPicPr>
                    <p:blipFill>
                      <a:blip r:embed="rId6"/>
                      <a:stretch>
                        <a:fillRect/>
                      </a:stretch>
                    </p:blipFill>
                    <p:spPr>
                      <a:xfrm>
                        <a:off x="1619672" y="1043834"/>
                        <a:ext cx="947326" cy="631550"/>
                      </a:xfrm>
                      <a:prstGeom prst="rect">
                        <a:avLst/>
                      </a:prstGeom>
                    </p:spPr>
                  </p:pic>
                </p:oleObj>
              </mc:Fallback>
            </mc:AlternateContent>
          </a:graphicData>
        </a:graphic>
      </p:graphicFrame>
    </p:spTree>
    <p:extLst>
      <p:ext uri="{BB962C8B-B14F-4D97-AF65-F5344CB8AC3E}">
        <p14:creationId xmlns:p14="http://schemas.microsoft.com/office/powerpoint/2010/main" val="1318038008"/>
      </p:ext>
    </p:extLst>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671736"/>
          </a:xfrm>
        </p:spPr>
        <p:txBody>
          <a:bodyPr/>
          <a:lstStyle/>
          <a:p>
            <a:r>
              <a:rPr lang="en-US" altLang="zh-CN" sz="2800" dirty="0"/>
              <a:t>hybrid</a:t>
            </a:r>
            <a:endParaRPr lang="zh-CN" altLang="en-US" sz="28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01625" y="1052736"/>
                <a:ext cx="8540750" cy="4970239"/>
              </a:xfrm>
            </p:spPr>
            <p:txBody>
              <a:bodyPr/>
              <a:lstStyle/>
              <a:p>
                <a:r>
                  <a:rPr lang="en-US" altLang="zh-CN" sz="2400" dirty="0"/>
                  <a:t>Hybrid: a good place to study the HC channels.</a:t>
                </a:r>
              </a:p>
              <a:p>
                <a:pPr marL="0" indent="0">
                  <a:buNone/>
                </a:pPr>
                <a:endParaRPr lang="en-US" altLang="zh-CN" sz="2400" dirty="0"/>
              </a:p>
              <a:p>
                <a:pPr marL="0" indent="0">
                  <a:buNone/>
                </a:pPr>
                <a:r>
                  <a:rPr lang="en-US" altLang="zh-CN" sz="2400" dirty="0"/>
                  <a:t>    gluon: color octet, [21]  </a:t>
                </a:r>
                <a14:m>
                  <m:oMath xmlns:m="http://schemas.openxmlformats.org/officeDocument/2006/math">
                    <m:r>
                      <m:rPr>
                        <m:sty m:val="p"/>
                      </m:rPr>
                      <a:rPr lang="en-US" altLang="zh-CN" sz="2400" b="0" i="0" smtClean="0">
                        <a:latin typeface="Cambria Math" panose="02040503050406030204" pitchFamily="18" charset="0"/>
                      </a:rPr>
                      <m:t>q</m:t>
                    </m:r>
                    <m:acc>
                      <m:accPr>
                        <m:chr m:val="̅"/>
                        <m:ctrlPr>
                          <a:rPr lang="en-US" altLang="zh-CN" sz="2400" i="1" smtClean="0">
                            <a:latin typeface="Cambria Math" panose="02040503050406030204" pitchFamily="18" charset="0"/>
                          </a:rPr>
                        </m:ctrlPr>
                      </m:accPr>
                      <m:e>
                        <m:r>
                          <a:rPr lang="en-US" altLang="zh-CN" sz="2400" b="0" i="1" smtClean="0">
                            <a:latin typeface="Cambria Math" panose="02040503050406030204" pitchFamily="18" charset="0"/>
                          </a:rPr>
                          <m:t>𝑞</m:t>
                        </m:r>
                      </m:e>
                    </m:acc>
                    <m:r>
                      <a:rPr lang="en-US" altLang="zh-CN" sz="2400" i="1" smtClean="0">
                        <a:latin typeface="Cambria Math" panose="02040503050406030204" pitchFamily="18" charset="0"/>
                      </a:rPr>
                      <m:t> </m:t>
                    </m:r>
                  </m:oMath>
                </a14:m>
                <a:r>
                  <a:rPr lang="en-US" altLang="zh-CN" sz="2400" dirty="0"/>
                  <a:t>must be in color octet, [21]</a:t>
                </a:r>
              </a:p>
              <a:p>
                <a:pPr marL="0" indent="0">
                  <a:buNone/>
                </a:pPr>
                <a:r>
                  <a:rPr lang="en-US" altLang="zh-CN" sz="2400" dirty="0"/>
                  <a:t>                           [21] x [21] == [222]</a:t>
                </a:r>
              </a:p>
              <a:p>
                <a:pPr marL="0" indent="0">
                  <a:buNone/>
                </a:pPr>
                <a:r>
                  <a:rPr lang="en-US" altLang="zh-CN" sz="2400" dirty="0"/>
                  <a:t>                                          </a:t>
                </a:r>
              </a:p>
              <a:p>
                <a:pPr marL="0" indent="0">
                  <a:buNone/>
                </a:pPr>
                <a:r>
                  <a:rPr lang="en-US" altLang="zh-CN" sz="2400" dirty="0"/>
                  <a:t>    HC component is inevitable!                              </a:t>
                </a:r>
              </a:p>
              <a:p>
                <a:pPr marL="0" indent="0">
                  <a:buNone/>
                </a:pPr>
                <a:endParaRPr lang="en-US" altLang="zh-CN" sz="2400" dirty="0"/>
              </a:p>
              <a:p>
                <a:r>
                  <a:rPr lang="en-US" altLang="zh-CN" sz="2400" dirty="0"/>
                  <a:t>Heavy quark fragmentation might be another good place to study the HC effect.</a:t>
                </a: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01625" y="1052736"/>
                <a:ext cx="8540750" cy="4970239"/>
              </a:xfrm>
              <a:blipFill>
                <a:blip r:embed="rId2"/>
                <a:stretch>
                  <a:fillRect l="-927" t="-859" r="-128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a:xfrm>
            <a:off x="3124200" y="6172200"/>
            <a:ext cx="3103984" cy="353144"/>
          </a:xfrm>
        </p:spPr>
        <p:txBody>
          <a:bodyPr/>
          <a:lstStyle/>
          <a:p>
            <a:pPr>
              <a:defRPr/>
            </a:pPr>
            <a:r>
              <a:rPr lang="en-US" altLang="zh-CN" dirty="0"/>
              <a:t>Asian-pacific FB, Guilin, 2017.8,26</a:t>
            </a:r>
          </a:p>
        </p:txBody>
      </p:sp>
      <p:pic>
        <p:nvPicPr>
          <p:cNvPr id="6" name="图片 5"/>
          <p:cNvPicPr>
            <a:picLocks noChangeAspect="1"/>
          </p:cNvPicPr>
          <p:nvPr/>
        </p:nvPicPr>
        <p:blipFill>
          <a:blip r:embed="rId3"/>
          <a:stretch>
            <a:fillRect/>
          </a:stretch>
        </p:blipFill>
        <p:spPr>
          <a:xfrm>
            <a:off x="5940152" y="2420888"/>
            <a:ext cx="1872208" cy="1808528"/>
          </a:xfrm>
          <a:prstGeom prst="rect">
            <a:avLst/>
          </a:prstGeom>
        </p:spPr>
      </p:pic>
    </p:spTree>
    <p:extLst>
      <p:ext uri="{BB962C8B-B14F-4D97-AF65-F5344CB8AC3E}">
        <p14:creationId xmlns:p14="http://schemas.microsoft.com/office/powerpoint/2010/main" val="736848272"/>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页脚占位符 4"/>
          <p:cNvSpPr>
            <a:spLocks noGrp="1"/>
          </p:cNvSpPr>
          <p:nvPr>
            <p:ph type="ftr" sz="quarter" idx="11"/>
          </p:nvPr>
        </p:nvSpPr>
        <p:spPr>
          <a:xfrm>
            <a:off x="3124200" y="6172200"/>
            <a:ext cx="3031976" cy="353144"/>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8435" name="Rectangle 2"/>
          <p:cNvSpPr>
            <a:spLocks noGrp="1" noRot="1" noChangeArrowheads="1"/>
          </p:cNvSpPr>
          <p:nvPr>
            <p:ph type="title"/>
          </p:nvPr>
        </p:nvSpPr>
        <p:spPr>
          <a:xfrm>
            <a:off x="301625" y="381000"/>
            <a:ext cx="8540750" cy="599728"/>
          </a:xfrm>
        </p:spPr>
        <p:txBody>
          <a:bodyPr/>
          <a:lstStyle/>
          <a:p>
            <a:pPr eaLnBrk="1" hangingPunct="1"/>
            <a:r>
              <a:rPr lang="en-US" altLang="zh-CN" sz="3200" dirty="0"/>
              <a:t>Summary</a:t>
            </a:r>
          </a:p>
        </p:txBody>
      </p:sp>
      <p:sp>
        <p:nvSpPr>
          <p:cNvPr id="108547" name="Rectangle 3"/>
          <p:cNvSpPr>
            <a:spLocks noGrp="1" noRot="1" noChangeArrowheads="1"/>
          </p:cNvSpPr>
          <p:nvPr>
            <p:ph type="body" idx="1"/>
          </p:nvPr>
        </p:nvSpPr>
        <p:spPr>
          <a:xfrm>
            <a:off x="323850" y="1052736"/>
            <a:ext cx="8540750" cy="4968552"/>
          </a:xfrm>
        </p:spPr>
        <p:txBody>
          <a:bodyPr/>
          <a:lstStyle/>
          <a:p>
            <a:pPr eaLnBrk="1" hangingPunct="1">
              <a:lnSpc>
                <a:spcPct val="80000"/>
              </a:lnSpc>
              <a:defRPr/>
            </a:pPr>
            <a:r>
              <a:rPr lang="en-US" altLang="zh-CN" sz="2000" dirty="0"/>
              <a:t>Color singlet and HC both are cluster model idea, for compact multi quark state, these cluster model approximation is no longer adequate. The separation of two cluster smaller, the overlap of color singlet and HC components bigger.  As the separation close to zero, the color singlet and HC component collapse into the same one.</a:t>
            </a:r>
          </a:p>
          <a:p>
            <a:pPr eaLnBrk="1" hangingPunct="1">
              <a:lnSpc>
                <a:spcPct val="80000"/>
              </a:lnSpc>
              <a:defRPr/>
            </a:pPr>
            <a:endParaRPr lang="en-US" altLang="zh-CN" sz="2000" dirty="0"/>
          </a:p>
          <a:p>
            <a:pPr eaLnBrk="1" hangingPunct="1">
              <a:lnSpc>
                <a:spcPct val="80000"/>
              </a:lnSpc>
              <a:defRPr/>
            </a:pPr>
            <a:r>
              <a:rPr lang="en-US" altLang="zh-CN" sz="2000" dirty="0"/>
              <a:t>The NN short range repulsion is not due to HC component dominant but due to color magnetic interaction. The NN interaction is a QCD duplication of QED H-H molecular interaction, the color van der Waals force is a minor contribution.</a:t>
            </a:r>
          </a:p>
          <a:p>
            <a:pPr eaLnBrk="1" hangingPunct="1">
              <a:lnSpc>
                <a:spcPct val="80000"/>
              </a:lnSpc>
              <a:defRPr/>
            </a:pPr>
            <a:endParaRPr lang="en-US" altLang="zh-CN" sz="2000" dirty="0"/>
          </a:p>
          <a:p>
            <a:pPr eaLnBrk="1" hangingPunct="1">
              <a:lnSpc>
                <a:spcPct val="80000"/>
              </a:lnSpc>
              <a:defRPr/>
            </a:pPr>
            <a:r>
              <a:rPr lang="en-US" altLang="zh-CN" sz="2000" dirty="0"/>
              <a:t>To explain the narrow width of d* by assuming the HC  component dominant is questionable.</a:t>
            </a:r>
          </a:p>
          <a:p>
            <a:pPr marL="0" indent="0" eaLnBrk="1" hangingPunct="1">
              <a:lnSpc>
                <a:spcPct val="80000"/>
              </a:lnSpc>
              <a:buNone/>
              <a:defRPr/>
            </a:pPr>
            <a:endParaRPr lang="en-US" altLang="zh-CN" sz="2000" dirty="0"/>
          </a:p>
          <a:p>
            <a:pPr eaLnBrk="1" hangingPunct="1">
              <a:lnSpc>
                <a:spcPct val="80000"/>
              </a:lnSpc>
              <a:defRPr/>
            </a:pPr>
            <a:r>
              <a:rPr lang="en-US" altLang="zh-CN" sz="2000" dirty="0"/>
              <a:t>HC component is a new degree of freedom of multi quark systems.</a:t>
            </a:r>
          </a:p>
          <a:p>
            <a:pPr marL="0" indent="0" eaLnBrk="1" hangingPunct="1">
              <a:lnSpc>
                <a:spcPct val="80000"/>
              </a:lnSpc>
              <a:buNone/>
              <a:defRPr/>
            </a:pPr>
            <a:r>
              <a:rPr lang="en-US" altLang="zh-CN" sz="2000" dirty="0"/>
              <a:t>     Hybrid and heavy quark fragmentation are good place to study the  HC</a:t>
            </a:r>
          </a:p>
          <a:p>
            <a:pPr marL="0" indent="0" eaLnBrk="1" hangingPunct="1">
              <a:lnSpc>
                <a:spcPct val="80000"/>
              </a:lnSpc>
              <a:buNone/>
              <a:defRPr/>
            </a:pPr>
            <a:r>
              <a:rPr lang="en-US" altLang="zh-CN" sz="2000" dirty="0"/>
              <a:t>     channel effects.                                                            </a:t>
            </a:r>
            <a:r>
              <a:rPr lang="en-US" altLang="zh-CN" sz="3600" i="1" dirty="0">
                <a:solidFill>
                  <a:srgbClr val="FF3300"/>
                </a:solidFill>
              </a:rPr>
              <a:t>Thanks!!!</a:t>
            </a:r>
            <a:r>
              <a:rPr lang="en-US" altLang="zh-CN" sz="2000" dirty="0"/>
              <a:t> </a:t>
            </a:r>
          </a:p>
        </p:txBody>
      </p:sp>
    </p:spTree>
  </p:cSld>
  <p:clrMapOvr>
    <a:masterClrMapping/>
  </p:clrMapOvr>
  <p:transition spd="med">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 </a:t>
            </a:r>
            <a:endParaRPr lang="zh-CN" altLang="en-US" dirty="0"/>
          </a:p>
        </p:txBody>
      </p:sp>
      <p:sp>
        <p:nvSpPr>
          <p:cNvPr id="3" name="内容占位符 2"/>
          <p:cNvSpPr>
            <a:spLocks noGrp="1"/>
          </p:cNvSpPr>
          <p:nvPr>
            <p:ph idx="1"/>
          </p:nvPr>
        </p:nvSpPr>
        <p:spPr/>
        <p:txBody>
          <a:bodyPr/>
          <a:lstStyle/>
          <a:p>
            <a:pPr eaLnBrk="1" hangingPunct="1">
              <a:lnSpc>
                <a:spcPct val="80000"/>
              </a:lnSpc>
              <a:buNone/>
            </a:pPr>
            <a:r>
              <a:rPr lang="en-US" altLang="zh-CN" sz="2000" dirty="0"/>
              <a:t>In conventional nuclear physics: only colorless nucleon, </a:t>
            </a:r>
          </a:p>
          <a:p>
            <a:pPr eaLnBrk="1" hangingPunct="1">
              <a:lnSpc>
                <a:spcPct val="80000"/>
              </a:lnSpc>
              <a:buNone/>
            </a:pPr>
            <a:r>
              <a:rPr lang="en-US" altLang="zh-CN" sz="2000" dirty="0"/>
              <a:t>QCD based nuclear physics: new </a:t>
            </a:r>
            <a:r>
              <a:rPr lang="en-US" altLang="zh-CN" sz="2000" dirty="0" err="1"/>
              <a:t>d.o.f</a:t>
            </a:r>
            <a:r>
              <a:rPr lang="en-US" altLang="zh-CN" sz="2000" dirty="0"/>
              <a:t>: </a:t>
            </a:r>
            <a:r>
              <a:rPr lang="en-US" altLang="zh-CN" sz="2000" dirty="0">
                <a:solidFill>
                  <a:srgbClr val="FF0000"/>
                </a:solidFill>
              </a:rPr>
              <a:t>hidden color component.</a:t>
            </a:r>
          </a:p>
          <a:p>
            <a:pPr eaLnBrk="1" hangingPunct="1">
              <a:lnSpc>
                <a:spcPct val="80000"/>
              </a:lnSpc>
              <a:buNone/>
            </a:pPr>
            <a:endParaRPr lang="en-US" altLang="zh-CN" sz="2000" dirty="0"/>
          </a:p>
          <a:p>
            <a:pPr eaLnBrk="1" hangingPunct="1">
              <a:lnSpc>
                <a:spcPct val="80000"/>
              </a:lnSpc>
              <a:buNone/>
            </a:pPr>
            <a:r>
              <a:rPr lang="en-US" altLang="zh-CN" sz="2000" dirty="0"/>
              <a:t>Clusters A and B are colorless,  A+B colorless, </a:t>
            </a:r>
          </a:p>
          <a:p>
            <a:pPr eaLnBrk="1" hangingPunct="1">
              <a:lnSpc>
                <a:spcPct val="80000"/>
              </a:lnSpc>
              <a:buNone/>
            </a:pPr>
            <a:r>
              <a:rPr lang="en-US" altLang="zh-CN" sz="2000" dirty="0"/>
              <a:t>                                                                      color singlet component</a:t>
            </a:r>
          </a:p>
          <a:p>
            <a:pPr eaLnBrk="1" hangingPunct="1">
              <a:lnSpc>
                <a:spcPct val="80000"/>
              </a:lnSpc>
              <a:buNone/>
            </a:pPr>
            <a:r>
              <a:rPr lang="en-US" altLang="zh-CN" sz="2000" dirty="0"/>
              <a:t>Clusters </a:t>
            </a:r>
            <a:r>
              <a:rPr lang="en-US" altLang="zh-CN" sz="2000" dirty="0">
                <a:solidFill>
                  <a:srgbClr val="FF0000"/>
                </a:solidFill>
              </a:rPr>
              <a:t>A</a:t>
            </a:r>
            <a:r>
              <a:rPr lang="en-US" altLang="zh-CN" sz="2000" dirty="0"/>
              <a:t> and </a:t>
            </a:r>
            <a:r>
              <a:rPr lang="en-US" altLang="zh-CN" sz="2000" dirty="0">
                <a:solidFill>
                  <a:schemeClr val="tx2">
                    <a:lumMod val="60000"/>
                    <a:lumOff val="40000"/>
                  </a:schemeClr>
                </a:solidFill>
              </a:rPr>
              <a:t>B</a:t>
            </a:r>
            <a:r>
              <a:rPr lang="en-US" altLang="zh-CN" sz="2000" dirty="0"/>
              <a:t> are colorful,  A+B colorless,</a:t>
            </a:r>
          </a:p>
          <a:p>
            <a:pPr eaLnBrk="1" hangingPunct="1">
              <a:lnSpc>
                <a:spcPct val="80000"/>
              </a:lnSpc>
              <a:buNone/>
            </a:pPr>
            <a:r>
              <a:rPr lang="en-US" altLang="zh-CN" sz="2000" dirty="0"/>
              <a:t>                                                                      hidden-color component</a:t>
            </a:r>
          </a:p>
          <a:p>
            <a:pPr eaLnBrk="1" hangingPunct="1">
              <a:lnSpc>
                <a:spcPct val="80000"/>
              </a:lnSpc>
              <a:buNone/>
            </a:pPr>
            <a:r>
              <a:rPr lang="en-US" altLang="zh-CN" sz="2000" dirty="0"/>
              <a:t>      </a:t>
            </a:r>
          </a:p>
          <a:p>
            <a:endParaRPr lang="zh-CN" altLang="en-US" dirty="0"/>
          </a:p>
        </p:txBody>
      </p:sp>
      <p:sp>
        <p:nvSpPr>
          <p:cNvPr id="4" name="页脚占位符 3"/>
          <p:cNvSpPr>
            <a:spLocks noGrp="1"/>
          </p:cNvSpPr>
          <p:nvPr>
            <p:ph type="ftr" sz="quarter" idx="11"/>
          </p:nvPr>
        </p:nvSpPr>
        <p:spPr/>
        <p:txBody>
          <a:bodyPr/>
          <a:lstStyle/>
          <a:p>
            <a:pPr>
              <a:defRPr/>
            </a:pPr>
            <a:r>
              <a:rPr lang="en-US" altLang="zh-CN"/>
              <a:t>9th Workshop on hadron physics in China and opportunities worldwide, Nanjing, 2017.7,26</a:t>
            </a:r>
          </a:p>
        </p:txBody>
      </p:sp>
    </p:spTree>
    <p:extLst>
      <p:ext uri="{BB962C8B-B14F-4D97-AF65-F5344CB8AC3E}">
        <p14:creationId xmlns:p14="http://schemas.microsoft.com/office/powerpoint/2010/main" val="317817361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页脚占位符 4"/>
          <p:cNvSpPr>
            <a:spLocks noGrp="1"/>
          </p:cNvSpPr>
          <p:nvPr>
            <p:ph type="ftr" sz="quarter" idx="11"/>
          </p:nvPr>
        </p:nvSpPr>
        <p:spPr>
          <a:xfrm>
            <a:off x="3124200" y="6165304"/>
            <a:ext cx="3103984" cy="288032"/>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7171" name="Rectangle 2"/>
          <p:cNvSpPr>
            <a:spLocks noGrp="1" noRot="1" noChangeArrowheads="1"/>
          </p:cNvSpPr>
          <p:nvPr>
            <p:ph type="title"/>
          </p:nvPr>
        </p:nvSpPr>
        <p:spPr/>
        <p:txBody>
          <a:bodyPr/>
          <a:lstStyle/>
          <a:p>
            <a:pPr eaLnBrk="1" hangingPunct="1"/>
            <a:r>
              <a:rPr lang="en-US" altLang="zh-CN" dirty="0" err="1"/>
              <a:t>Multiquark</a:t>
            </a:r>
            <a:r>
              <a:rPr lang="en-US" altLang="zh-CN" dirty="0"/>
              <a:t> states</a:t>
            </a:r>
          </a:p>
        </p:txBody>
      </p:sp>
      <p:sp>
        <p:nvSpPr>
          <p:cNvPr id="7172" name="Rectangle 3"/>
          <p:cNvSpPr>
            <a:spLocks noGrp="1" noRot="1" noChangeArrowheads="1"/>
          </p:cNvSpPr>
          <p:nvPr>
            <p:ph type="body" idx="1"/>
          </p:nvPr>
        </p:nvSpPr>
        <p:spPr>
          <a:xfrm>
            <a:off x="301625" y="1628800"/>
            <a:ext cx="8540750" cy="4248472"/>
          </a:xfrm>
        </p:spPr>
        <p:txBody>
          <a:bodyPr/>
          <a:lstStyle/>
          <a:p>
            <a:pPr eaLnBrk="1" hangingPunct="1">
              <a:lnSpc>
                <a:spcPct val="80000"/>
              </a:lnSpc>
            </a:pPr>
            <a:r>
              <a:rPr lang="en-US" altLang="zh-CN" sz="2400" dirty="0"/>
              <a:t>Tetraquark: </a:t>
            </a:r>
            <a:r>
              <a:rPr lang="en-US" altLang="zh-CN" sz="2400" dirty="0" err="1"/>
              <a:t>Zc</a:t>
            </a:r>
            <a:r>
              <a:rPr lang="en-US" altLang="zh-CN" sz="2400" dirty="0"/>
              <a:t>(3900), </a:t>
            </a:r>
            <a:r>
              <a:rPr lang="en-US" altLang="zh-CN" sz="2400" dirty="0" err="1"/>
              <a:t>Zb</a:t>
            </a:r>
            <a:r>
              <a:rPr lang="en-US" altLang="zh-CN" sz="2400" dirty="0"/>
              <a:t>(10610)  (BES Belle 2013)</a:t>
            </a:r>
          </a:p>
          <a:p>
            <a:pPr eaLnBrk="1" hangingPunct="1">
              <a:lnSpc>
                <a:spcPct val="80000"/>
              </a:lnSpc>
            </a:pPr>
            <a:endParaRPr lang="en-US" altLang="zh-CN" sz="2400" dirty="0"/>
          </a:p>
          <a:p>
            <a:pPr eaLnBrk="1" hangingPunct="1">
              <a:lnSpc>
                <a:spcPct val="80000"/>
              </a:lnSpc>
            </a:pPr>
            <a:r>
              <a:rPr lang="en-US" altLang="zh-CN" sz="2400" dirty="0"/>
              <a:t>Pentaquark: Pc(4380), Pc(4450)  (</a:t>
            </a:r>
            <a:r>
              <a:rPr lang="en-US" altLang="zh-CN" sz="2400" dirty="0" err="1"/>
              <a:t>LHCb</a:t>
            </a:r>
            <a:r>
              <a:rPr lang="en-US" altLang="zh-CN" sz="2400" dirty="0"/>
              <a:t> 2015)</a:t>
            </a:r>
          </a:p>
          <a:p>
            <a:pPr eaLnBrk="1" hangingPunct="1">
              <a:lnSpc>
                <a:spcPct val="80000"/>
              </a:lnSpc>
            </a:pPr>
            <a:endParaRPr lang="en-US" altLang="zh-CN" sz="2400" dirty="0"/>
          </a:p>
          <a:p>
            <a:pPr eaLnBrk="1" hangingPunct="1">
              <a:lnSpc>
                <a:spcPct val="80000"/>
              </a:lnSpc>
            </a:pPr>
            <a:r>
              <a:rPr lang="en-US" altLang="zh-CN" sz="2400" dirty="0"/>
              <a:t>Dibaryon: </a:t>
            </a:r>
            <a:r>
              <a:rPr lang="en-US" altLang="zh-CN" sz="2400" dirty="0">
                <a:solidFill>
                  <a:srgbClr val="FF3300"/>
                </a:solidFill>
              </a:rPr>
              <a:t>d* (IJ</a:t>
            </a:r>
            <a:r>
              <a:rPr lang="en-US" altLang="zh-CN" sz="2400" baseline="30000" dirty="0">
                <a:solidFill>
                  <a:srgbClr val="FF3300"/>
                </a:solidFill>
              </a:rPr>
              <a:t>P</a:t>
            </a:r>
            <a:r>
              <a:rPr lang="en-US" altLang="zh-CN" sz="2400" dirty="0">
                <a:solidFill>
                  <a:srgbClr val="FF3300"/>
                </a:solidFill>
              </a:rPr>
              <a:t>=03</a:t>
            </a:r>
            <a:r>
              <a:rPr lang="en-US" altLang="zh-CN" sz="2400" baseline="30000" dirty="0">
                <a:solidFill>
                  <a:srgbClr val="FF3300"/>
                </a:solidFill>
              </a:rPr>
              <a:t>+</a:t>
            </a:r>
            <a:r>
              <a:rPr lang="en-US" altLang="zh-CN" sz="2400" dirty="0">
                <a:solidFill>
                  <a:srgbClr val="FF3300"/>
                </a:solidFill>
              </a:rPr>
              <a:t>), </a:t>
            </a:r>
            <a:r>
              <a:rPr lang="en-US" altLang="zh-CN" sz="2400" dirty="0"/>
              <a:t>(WASA-at-COSY 2009-2014)</a:t>
            </a:r>
          </a:p>
          <a:p>
            <a:pPr marL="0" indent="0" eaLnBrk="1" hangingPunct="1">
              <a:lnSpc>
                <a:spcPct val="80000"/>
              </a:lnSpc>
              <a:buNone/>
            </a:pPr>
            <a:r>
              <a:rPr lang="en-US" altLang="zh-CN" sz="2400" dirty="0">
                <a:solidFill>
                  <a:srgbClr val="FF3300"/>
                </a:solidFill>
              </a:rPr>
              <a:t>                     </a:t>
            </a:r>
            <a:r>
              <a:rPr lang="en-US" altLang="zh-CN" sz="2400" dirty="0">
                <a:solidFill>
                  <a:schemeClr val="tx2">
                    <a:lumMod val="60000"/>
                    <a:lumOff val="40000"/>
                  </a:schemeClr>
                </a:solidFill>
              </a:rPr>
              <a:t>N</a:t>
            </a:r>
            <a:r>
              <a:rPr lang="el-GR" altLang="zh-CN" sz="2400" dirty="0">
                <a:solidFill>
                  <a:schemeClr val="tx2">
                    <a:lumMod val="60000"/>
                    <a:lumOff val="40000"/>
                  </a:schemeClr>
                </a:solidFill>
              </a:rPr>
              <a:t>Ω</a:t>
            </a:r>
            <a:r>
              <a:rPr lang="en-US" altLang="zh-CN" sz="2400" dirty="0">
                <a:solidFill>
                  <a:schemeClr val="tx2">
                    <a:lumMod val="60000"/>
                    <a:lumOff val="40000"/>
                  </a:schemeClr>
                </a:solidFill>
              </a:rPr>
              <a:t> ?  (STAR@RHIC 2017)</a:t>
            </a:r>
          </a:p>
          <a:p>
            <a:pPr eaLnBrk="1" hangingPunct="1">
              <a:lnSpc>
                <a:spcPct val="80000"/>
              </a:lnSpc>
              <a:buFont typeface="Wingdings" panose="05000000000000000000" pitchFamily="2" charset="2"/>
              <a:buNone/>
            </a:pPr>
            <a:r>
              <a:rPr lang="en-US" altLang="zh-CN" sz="2400" dirty="0"/>
              <a:t>         </a:t>
            </a:r>
            <a:endParaRPr lang="el-GR" altLang="zh-CN" sz="2400" dirty="0">
              <a:cs typeface="Arial" panose="020B0604020202020204" pitchFamily="34" charset="0"/>
            </a:endParaRPr>
          </a:p>
          <a:p>
            <a:pPr eaLnBrk="1" hangingPunct="1">
              <a:lnSpc>
                <a:spcPct val="80000"/>
              </a:lnSpc>
              <a:buFont typeface="Wingdings" panose="05000000000000000000" pitchFamily="2" charset="2"/>
              <a:buNone/>
            </a:pPr>
            <a:r>
              <a:rPr lang="en-US" altLang="zh-CN" sz="2400" dirty="0"/>
              <a:t>    </a:t>
            </a:r>
            <a:r>
              <a:rPr lang="en-US" altLang="zh-CN" sz="2000" dirty="0"/>
              <a:t>PRL 102, 052301 (2009);  M=2.36 GeV, </a:t>
            </a:r>
            <a:r>
              <a:rPr lang="el-GR" altLang="zh-CN" sz="2000" dirty="0">
                <a:cs typeface="Arial" panose="020B0604020202020204" pitchFamily="34" charset="0"/>
              </a:rPr>
              <a:t>Γ</a:t>
            </a:r>
            <a:r>
              <a:rPr lang="en-US" altLang="zh-CN" sz="2000" dirty="0">
                <a:cs typeface="Arial" panose="020B0604020202020204" pitchFamily="34" charset="0"/>
              </a:rPr>
              <a:t>=80 MeV</a:t>
            </a:r>
            <a:r>
              <a:rPr lang="en-US" altLang="zh-CN" sz="2000" dirty="0"/>
              <a:t> </a:t>
            </a:r>
          </a:p>
          <a:p>
            <a:pPr eaLnBrk="1" hangingPunct="1">
              <a:lnSpc>
                <a:spcPct val="80000"/>
              </a:lnSpc>
              <a:buFont typeface="Wingdings" panose="05000000000000000000" pitchFamily="2" charset="2"/>
              <a:buNone/>
            </a:pPr>
            <a:r>
              <a:rPr lang="en-US" altLang="zh-CN" sz="2000" dirty="0"/>
              <a:t>     PRL 106, 242302 (2011);  M=2.37 GeV, </a:t>
            </a:r>
            <a:r>
              <a:rPr lang="el-GR" altLang="zh-CN" sz="2000" dirty="0">
                <a:cs typeface="Arial" panose="020B0604020202020204" pitchFamily="34" charset="0"/>
              </a:rPr>
              <a:t>Γ</a:t>
            </a:r>
            <a:r>
              <a:rPr lang="en-US" altLang="zh-CN" sz="2000" dirty="0">
                <a:cs typeface="Arial" panose="020B0604020202020204" pitchFamily="34" charset="0"/>
              </a:rPr>
              <a:t>=70 MeV</a:t>
            </a:r>
            <a:r>
              <a:rPr lang="en-US" altLang="zh-CN" sz="2000" dirty="0"/>
              <a:t>   IJP=03+</a:t>
            </a:r>
          </a:p>
          <a:p>
            <a:pPr eaLnBrk="1" hangingPunct="1">
              <a:lnSpc>
                <a:spcPct val="80000"/>
              </a:lnSpc>
              <a:buFont typeface="Wingdings" panose="05000000000000000000" pitchFamily="2" charset="2"/>
              <a:buNone/>
            </a:pPr>
            <a:r>
              <a:rPr lang="en-US" altLang="zh-CN" sz="2000" dirty="0"/>
              <a:t>     PLB  721, 229 (2013);       M=2.37 GeV, </a:t>
            </a:r>
            <a:r>
              <a:rPr lang="el-GR" altLang="zh-CN" sz="2000" dirty="0">
                <a:cs typeface="Arial" panose="020B0604020202020204" pitchFamily="34" charset="0"/>
              </a:rPr>
              <a:t>Γ</a:t>
            </a:r>
            <a:r>
              <a:rPr lang="en-US" altLang="zh-CN" sz="2000" dirty="0">
                <a:cs typeface="Arial" panose="020B0604020202020204" pitchFamily="34" charset="0"/>
              </a:rPr>
              <a:t>=70 MeV</a:t>
            </a:r>
            <a:r>
              <a:rPr lang="en-US" altLang="zh-CN" sz="2000" dirty="0"/>
              <a:t> </a:t>
            </a:r>
          </a:p>
          <a:p>
            <a:pPr eaLnBrk="1" hangingPunct="1">
              <a:lnSpc>
                <a:spcPct val="80000"/>
              </a:lnSpc>
              <a:buFont typeface="Wingdings" panose="05000000000000000000" pitchFamily="2" charset="2"/>
              <a:buNone/>
            </a:pPr>
            <a:r>
              <a:rPr lang="en-US" altLang="zh-CN" sz="2000" dirty="0"/>
              <a:t>     PRC 88, 055208 (2013);   M=2.37 GeV, </a:t>
            </a:r>
            <a:r>
              <a:rPr lang="el-GR" altLang="zh-CN" sz="2000" dirty="0">
                <a:cs typeface="Arial" panose="020B0604020202020204" pitchFamily="34" charset="0"/>
              </a:rPr>
              <a:t>Γ</a:t>
            </a:r>
            <a:r>
              <a:rPr lang="en-US" altLang="zh-CN" sz="2000" dirty="0">
                <a:cs typeface="Arial" panose="020B0604020202020204" pitchFamily="34" charset="0"/>
              </a:rPr>
              <a:t>=70 MeV</a:t>
            </a:r>
            <a:r>
              <a:rPr lang="en-US" altLang="zh-CN" sz="2000" dirty="0"/>
              <a:t> </a:t>
            </a:r>
          </a:p>
          <a:p>
            <a:pPr eaLnBrk="1" hangingPunct="1">
              <a:lnSpc>
                <a:spcPct val="80000"/>
              </a:lnSpc>
              <a:buFont typeface="Wingdings" panose="05000000000000000000" pitchFamily="2" charset="2"/>
              <a:buNone/>
            </a:pPr>
            <a:r>
              <a:rPr lang="en-US" altLang="zh-CN" sz="2000" dirty="0"/>
              <a:t>     PRL 112, 202301 (2014);  M=2.380</a:t>
            </a:r>
            <a:r>
              <a:rPr lang="en-US" altLang="zh-CN" sz="2000" dirty="0">
                <a:sym typeface="Symbol" panose="05050102010706020507" pitchFamily="18" charset="2"/>
              </a:rPr>
              <a:t>0.010</a:t>
            </a:r>
            <a:r>
              <a:rPr lang="en-US" altLang="zh-CN" sz="2000" dirty="0"/>
              <a:t> GeV, </a:t>
            </a:r>
            <a:r>
              <a:rPr lang="el-GR" altLang="zh-CN" sz="2000" dirty="0">
                <a:cs typeface="Arial" panose="020B0604020202020204" pitchFamily="34" charset="0"/>
              </a:rPr>
              <a:t>Γ</a:t>
            </a:r>
            <a:r>
              <a:rPr lang="en-US" altLang="zh-CN" sz="2000" dirty="0">
                <a:cs typeface="Arial" panose="020B0604020202020204" pitchFamily="34" charset="0"/>
              </a:rPr>
              <a:t>=40</a:t>
            </a:r>
            <a:r>
              <a:rPr lang="en-US" altLang="zh-CN" sz="2000" dirty="0">
                <a:sym typeface="Symbol" panose="05050102010706020507" pitchFamily="18" charset="2"/>
              </a:rPr>
              <a:t>5</a:t>
            </a:r>
            <a:r>
              <a:rPr lang="en-US" altLang="zh-CN" sz="2000" dirty="0">
                <a:cs typeface="Arial" panose="020B0604020202020204" pitchFamily="34" charset="0"/>
              </a:rPr>
              <a:t> MeV</a:t>
            </a:r>
            <a:r>
              <a:rPr lang="en-US" altLang="zh-CN" sz="2000" dirty="0"/>
              <a:t> </a:t>
            </a:r>
          </a:p>
          <a:p>
            <a:pPr eaLnBrk="1" hangingPunct="1">
              <a:lnSpc>
                <a:spcPct val="80000"/>
              </a:lnSpc>
              <a:buFont typeface="Wingdings" panose="05000000000000000000" pitchFamily="2" charset="2"/>
              <a:buNone/>
            </a:pPr>
            <a:endParaRPr lang="en-US" altLang="zh-CN" sz="2400" dirty="0"/>
          </a:p>
        </p:txBody>
      </p:sp>
    </p:spTree>
    <p:extLst>
      <p:ext uri="{BB962C8B-B14F-4D97-AF65-F5344CB8AC3E}">
        <p14:creationId xmlns:p14="http://schemas.microsoft.com/office/powerpoint/2010/main" val="3584773601"/>
      </p:ext>
    </p:extLst>
  </p:cSld>
  <p:clrMapOvr>
    <a:masterClrMapping/>
  </p:clrMapOvr>
  <p:transition spd="med">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743744"/>
          </a:xfrm>
        </p:spPr>
        <p:txBody>
          <a:bodyPr/>
          <a:lstStyle/>
          <a:p>
            <a:r>
              <a:rPr lang="en-US" altLang="zh-CN" dirty="0"/>
              <a:t>Multiquark structure</a:t>
            </a:r>
            <a:endParaRPr lang="zh-CN" altLang="en-US" dirty="0"/>
          </a:p>
        </p:txBody>
      </p:sp>
      <p:sp>
        <p:nvSpPr>
          <p:cNvPr id="3" name="内容占位符 2"/>
          <p:cNvSpPr>
            <a:spLocks noGrp="1"/>
          </p:cNvSpPr>
          <p:nvPr>
            <p:ph idx="1"/>
          </p:nvPr>
        </p:nvSpPr>
        <p:spPr>
          <a:xfrm>
            <a:off x="301625" y="1124744"/>
            <a:ext cx="8540750" cy="4968552"/>
          </a:xfrm>
        </p:spPr>
        <p:txBody>
          <a:bodyPr/>
          <a:lstStyle/>
          <a:p>
            <a:r>
              <a:rPr lang="en-US" altLang="zh-CN" dirty="0"/>
              <a:t>Many models proposed:</a:t>
            </a:r>
          </a:p>
          <a:p>
            <a:pPr marL="0" indent="0">
              <a:buNone/>
            </a:pPr>
            <a:r>
              <a:rPr lang="en-US" altLang="zh-CN" dirty="0"/>
              <a:t>   hadronic molecules</a:t>
            </a:r>
          </a:p>
          <a:p>
            <a:pPr marL="0" indent="0">
              <a:buNone/>
            </a:pPr>
            <a:r>
              <a:rPr lang="en-US" altLang="zh-CN" dirty="0"/>
              <a:t>   compact multiquark states</a:t>
            </a:r>
          </a:p>
          <a:p>
            <a:pPr marL="0" indent="0">
              <a:buNone/>
            </a:pPr>
            <a:r>
              <a:rPr lang="en-US" altLang="zh-CN" dirty="0"/>
              <a:t>   hybrid ……</a:t>
            </a:r>
          </a:p>
          <a:p>
            <a:pPr marL="0" indent="0">
              <a:buNone/>
            </a:pPr>
            <a:r>
              <a:rPr lang="en-US" altLang="zh-CN" dirty="0"/>
              <a:t>   hidden-color</a:t>
            </a:r>
          </a:p>
          <a:p>
            <a:pPr marL="0" indent="0">
              <a:buNone/>
            </a:pPr>
            <a:r>
              <a:rPr lang="en-US" altLang="zh-CN" dirty="0"/>
              <a:t>                 No consensus yet</a:t>
            </a:r>
          </a:p>
          <a:p>
            <a:r>
              <a:rPr lang="en-US" altLang="zh-CN" dirty="0"/>
              <a:t>There are misunderstandings on the physical effects of the hidden-color components for the multi-quark systems.</a:t>
            </a:r>
            <a:endParaRPr lang="zh-CN" altLang="en-US" dirty="0"/>
          </a:p>
        </p:txBody>
      </p:sp>
      <p:sp>
        <p:nvSpPr>
          <p:cNvPr id="4" name="页脚占位符 3"/>
          <p:cNvSpPr>
            <a:spLocks noGrp="1"/>
          </p:cNvSpPr>
          <p:nvPr>
            <p:ph type="ftr" sz="quarter" idx="11"/>
          </p:nvPr>
        </p:nvSpPr>
        <p:spPr>
          <a:xfrm>
            <a:off x="3124200" y="6237312"/>
            <a:ext cx="3175992" cy="288032"/>
          </a:xfrm>
        </p:spPr>
        <p:txBody>
          <a:bodyPr/>
          <a:lstStyle/>
          <a:p>
            <a:pPr>
              <a:defRPr/>
            </a:pPr>
            <a:r>
              <a:rPr lang="en-US" altLang="zh-CN" dirty="0"/>
              <a:t>Asian-Pacific FB, Guilin, 2017.8.26</a:t>
            </a:r>
          </a:p>
        </p:txBody>
      </p:sp>
    </p:spTree>
    <p:extLst>
      <p:ext uri="{BB962C8B-B14F-4D97-AF65-F5344CB8AC3E}">
        <p14:creationId xmlns:p14="http://schemas.microsoft.com/office/powerpoint/2010/main" val="1814828603"/>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页脚占位符 4"/>
          <p:cNvSpPr>
            <a:spLocks noGrp="1"/>
          </p:cNvSpPr>
          <p:nvPr>
            <p:ph type="ftr" sz="quarter" idx="11"/>
          </p:nvPr>
        </p:nvSpPr>
        <p:spPr>
          <a:xfrm>
            <a:off x="3124200" y="6022975"/>
            <a:ext cx="2895600" cy="430360"/>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Guilin, 2017.8,26</a:t>
            </a:r>
          </a:p>
        </p:txBody>
      </p:sp>
      <p:sp>
        <p:nvSpPr>
          <p:cNvPr id="10243" name="Rectangle 2"/>
          <p:cNvSpPr>
            <a:spLocks noGrp="1" noRot="1" noChangeArrowheads="1"/>
          </p:cNvSpPr>
          <p:nvPr>
            <p:ph type="title"/>
          </p:nvPr>
        </p:nvSpPr>
        <p:spPr/>
        <p:txBody>
          <a:bodyPr/>
          <a:lstStyle/>
          <a:p>
            <a:pPr eaLnBrk="1" hangingPunct="1"/>
            <a:r>
              <a:rPr lang="en-US" altLang="zh-CN" dirty="0"/>
              <a:t> II. </a:t>
            </a:r>
            <a:r>
              <a:rPr lang="en-US" altLang="zh-CN" sz="3200" dirty="0"/>
              <a:t>Physical bases and symmetry bases</a:t>
            </a:r>
          </a:p>
        </p:txBody>
      </p:sp>
      <mc:AlternateContent xmlns:mc="http://schemas.openxmlformats.org/markup-compatibility/2006" xmlns:a14="http://schemas.microsoft.com/office/drawing/2010/main">
        <mc:Choice Requires="a14">
          <p:sp>
            <p:nvSpPr>
              <p:cNvPr id="10244" name="Rectangle 3"/>
              <p:cNvSpPr>
                <a:spLocks noGrp="1" noRot="1" noChangeArrowheads="1"/>
              </p:cNvSpPr>
              <p:nvPr>
                <p:ph type="body" idx="1"/>
              </p:nvPr>
            </p:nvSpPr>
            <p:spPr>
              <a:xfrm>
                <a:off x="301625" y="1268760"/>
                <a:ext cx="8540750" cy="4754215"/>
              </a:xfrm>
            </p:spPr>
            <p:txBody>
              <a:bodyPr/>
              <a:lstStyle/>
              <a:p>
                <a:pPr eaLnBrk="1" hangingPunct="1"/>
                <a:r>
                  <a:rPr lang="en-US" altLang="zh-CN" sz="2000" dirty="0"/>
                  <a:t>Two kind bases of many body systems: symmetric and physical bases both were developed in nuclear physics respectively in nuclear shell model and cluster model.</a:t>
                </a:r>
              </a:p>
              <a:p>
                <a:pPr marL="0" indent="0" eaLnBrk="1" hangingPunct="1">
                  <a:buNone/>
                </a:pPr>
                <a:endParaRPr lang="en-US" altLang="zh-CN" sz="2000" dirty="0"/>
              </a:p>
              <a:p>
                <a:pPr eaLnBrk="1" hangingPunct="1"/>
                <a:r>
                  <a:rPr lang="en-US" altLang="zh-CN" sz="2000" dirty="0"/>
                  <a:t>An example of nuclear model : Elliott model with group chain</a:t>
                </a:r>
              </a:p>
              <a:p>
                <a:pPr marL="0" indent="0" eaLnBrk="1" hangingPunct="1">
                  <a:buNone/>
                </a:pPr>
                <a14:m>
                  <m:oMathPara xmlns:m="http://schemas.openxmlformats.org/officeDocument/2006/math">
                    <m:oMathParaPr>
                      <m:jc m:val="centerGroup"/>
                    </m:oMathParaPr>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𝑆𝑈</m:t>
                          </m:r>
                        </m:e>
                        <m:sub>
                          <m:r>
                            <a:rPr lang="en-US" altLang="zh-CN" sz="2000" b="0" i="1" smtClean="0">
                              <a:latin typeface="Cambria Math" panose="02040503050406030204" pitchFamily="18" charset="0"/>
                            </a:rPr>
                            <m:t>4</m:t>
                          </m:r>
                        </m:sub>
                        <m:sup>
                          <m:r>
                            <a:rPr lang="zh-CN" altLang="en-US" sz="2000" i="1" smtClean="0">
                              <a:latin typeface="Cambria Math" panose="02040503050406030204" pitchFamily="18" charset="0"/>
                            </a:rPr>
                            <m:t>𝜏𝜎</m:t>
                          </m:r>
                        </m:sup>
                      </m:sSubSup>
                      <m:r>
                        <a:rPr lang="en-US" altLang="zh-CN" sz="2000" i="1" smtClean="0">
                          <a:latin typeface="Cambria Math" panose="02040503050406030204" pitchFamily="18" charset="0"/>
                          <a:ea typeface="Cambria Math" panose="02040503050406030204" pitchFamily="18" charset="0"/>
                        </a:rPr>
                        <m:t>⊃</m:t>
                      </m:r>
                      <m:sSubSup>
                        <m:sSubSupPr>
                          <m:ctrlPr>
                            <a:rPr lang="en-US" altLang="zh-CN" sz="2000" i="1" smtClean="0">
                              <a:latin typeface="Cambria Math" panose="02040503050406030204" pitchFamily="18" charset="0"/>
                            </a:rPr>
                          </m:ctrlPr>
                        </m:sSubSupPr>
                        <m:e>
                          <m:r>
                            <a:rPr lang="en-US" altLang="zh-CN" sz="2000" b="0" i="1" smtClean="0">
                              <a:latin typeface="Cambria Math" panose="02040503050406030204" pitchFamily="18" charset="0"/>
                            </a:rPr>
                            <m:t>𝑆𝑈</m:t>
                          </m:r>
                        </m:e>
                        <m:sub>
                          <m:r>
                            <a:rPr lang="en-US" altLang="zh-CN" sz="2000" b="0" i="1" smtClean="0">
                              <a:latin typeface="Cambria Math" panose="02040503050406030204" pitchFamily="18" charset="0"/>
                            </a:rPr>
                            <m:t>2</m:t>
                          </m:r>
                        </m:sub>
                        <m:sup>
                          <m:r>
                            <a:rPr lang="zh-CN" altLang="en-US" sz="2000" i="1" smtClean="0">
                              <a:latin typeface="Cambria Math" panose="02040503050406030204" pitchFamily="18" charset="0"/>
                            </a:rPr>
                            <m:t>𝜏</m:t>
                          </m:r>
                        </m:sup>
                      </m:sSubSup>
                      <m:sSubSup>
                        <m:sSubSupPr>
                          <m:ctrlPr>
                            <a:rPr lang="en-US" altLang="zh-CN" sz="2000" i="1" smtClean="0">
                              <a:latin typeface="Cambria Math" panose="02040503050406030204" pitchFamily="18" charset="0"/>
                            </a:rPr>
                          </m:ctrlPr>
                        </m:sSubSupPr>
                        <m:e>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𝑆𝑈</m:t>
                          </m:r>
                        </m:e>
                        <m:sub>
                          <m:r>
                            <a:rPr lang="en-US" altLang="zh-CN" sz="2000" b="0" i="1" smtClean="0">
                              <a:latin typeface="Cambria Math" panose="02040503050406030204" pitchFamily="18" charset="0"/>
                            </a:rPr>
                            <m:t>2</m:t>
                          </m:r>
                        </m:sub>
                        <m:sup>
                          <m:r>
                            <a:rPr lang="zh-CN" altLang="en-US" sz="2000" b="0" i="1" smtClean="0">
                              <a:latin typeface="Cambria Math" panose="02040503050406030204" pitchFamily="18" charset="0"/>
                            </a:rPr>
                            <m:t>𝜎</m:t>
                          </m:r>
                        </m:sup>
                      </m:sSubSup>
                      <m:r>
                        <a:rPr lang="en-US" altLang="zh-CN" sz="2000" b="0" i="1" smtClean="0">
                          <a:latin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𝑆𝑈</m:t>
                          </m:r>
                        </m:e>
                        <m:sub>
                          <m:r>
                            <a:rPr lang="en-US" altLang="zh-CN" sz="2000" b="0" i="1" smtClean="0">
                              <a:latin typeface="Cambria Math" panose="02040503050406030204" pitchFamily="18" charset="0"/>
                              <a:ea typeface="Cambria Math" panose="02040503050406030204" pitchFamily="18" charset="0"/>
                            </a:rPr>
                            <m:t>3</m:t>
                          </m:r>
                        </m:sub>
                      </m:sSub>
                      <m:r>
                        <a:rPr lang="en-US" altLang="zh-CN" sz="200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𝑆𝑂</m:t>
                          </m:r>
                        </m:e>
                        <m:sub>
                          <m:r>
                            <a:rPr lang="en-US" altLang="zh-CN" sz="2000" b="0" i="1" smtClean="0">
                              <a:latin typeface="Cambria Math" panose="02040503050406030204" pitchFamily="18" charset="0"/>
                              <a:ea typeface="Cambria Math" panose="02040503050406030204" pitchFamily="18" charset="0"/>
                            </a:rPr>
                            <m:t>3</m:t>
                          </m:r>
                        </m:sub>
                      </m:sSub>
                      <m:r>
                        <a:rPr lang="en-US" altLang="zh-CN" sz="2000" b="0" i="1" smtClean="0">
                          <a:latin typeface="Cambria Math" panose="02040503050406030204" pitchFamily="18" charset="0"/>
                          <a:ea typeface="Cambria Math" panose="02040503050406030204" pitchFamily="18" charset="0"/>
                        </a:rPr>
                        <m:t>)</m:t>
                      </m:r>
                    </m:oMath>
                  </m:oMathPara>
                </a14:m>
                <a:endParaRPr lang="en-US" altLang="zh-CN" sz="2000" b="0" dirty="0">
                  <a:ea typeface="Cambria Math" panose="02040503050406030204" pitchFamily="18" charset="0"/>
                </a:endParaRPr>
              </a:p>
              <a:p>
                <a:pPr marL="0" indent="0" eaLnBrk="1" hangingPunct="1">
                  <a:buNone/>
                </a:pPr>
                <a:r>
                  <a:rPr lang="en-US" altLang="zh-CN" sz="2000" dirty="0"/>
                  <a:t>                                  </a:t>
                </a:r>
                <a14:m>
                  <m:oMath xmlns:m="http://schemas.openxmlformats.org/officeDocument/2006/math">
                    <m:d>
                      <m:dPr>
                        <m:begChr m:val="["/>
                        <m:endChr m:val="]"/>
                        <m:ctrlPr>
                          <a:rPr lang="en-US" altLang="zh-CN" sz="2000" i="1" smtClean="0">
                            <a:latin typeface="Cambria Math" panose="02040503050406030204" pitchFamily="18" charset="0"/>
                          </a:rPr>
                        </m:ctrlPr>
                      </m:dPr>
                      <m:e>
                        <m:acc>
                          <m:accPr>
                            <m:chr m:val="̃"/>
                            <m:ctrlPr>
                              <a:rPr lang="zh-CN" altLang="en-US" sz="2000" i="1" smtClean="0">
                                <a:latin typeface="Cambria Math" panose="02040503050406030204" pitchFamily="18" charset="0"/>
                              </a:rPr>
                            </m:ctrlPr>
                          </m:accPr>
                          <m:e>
                            <m:r>
                              <a:rPr lang="zh-CN" altLang="en-US" sz="2000" i="1" smtClean="0">
                                <a:latin typeface="Cambria Math" panose="02040503050406030204" pitchFamily="18" charset="0"/>
                              </a:rPr>
                              <m:t>𝜐</m:t>
                            </m:r>
                          </m:e>
                        </m:acc>
                      </m:e>
                    </m:d>
                  </m:oMath>
                </a14:m>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𝐼𝑀</m:t>
                        </m:r>
                      </m:e>
                      <m:sub>
                        <m:r>
                          <a:rPr lang="en-US" altLang="zh-CN" sz="2000" b="0" i="1" dirty="0" smtClean="0">
                            <a:latin typeface="Cambria Math" panose="02040503050406030204" pitchFamily="18" charset="0"/>
                          </a:rPr>
                          <m:t>𝐼</m:t>
                        </m:r>
                      </m:sub>
                    </m:sSub>
                  </m:oMath>
                </a14:m>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𝑆𝑀</m:t>
                        </m:r>
                      </m:e>
                      <m:sub>
                        <m:r>
                          <a:rPr lang="en-US" altLang="zh-CN" sz="2000" b="0" i="1" dirty="0" smtClean="0">
                            <a:latin typeface="Cambria Math" panose="02040503050406030204" pitchFamily="18" charset="0"/>
                          </a:rPr>
                          <m:t>𝑆</m:t>
                        </m:r>
                      </m:sub>
                    </m:sSub>
                  </m:oMath>
                </a14:m>
                <a:r>
                  <a:rPr lang="en-US" altLang="zh-CN" sz="2000" dirty="0"/>
                  <a:t>       </a:t>
                </a:r>
                <a14:m>
                  <m:oMath xmlns:m="http://schemas.openxmlformats.org/officeDocument/2006/math">
                    <m:d>
                      <m:dPr>
                        <m:begChr m:val="["/>
                        <m:endChr m:val="]"/>
                        <m:ctrlPr>
                          <a:rPr lang="en-US" altLang="zh-CN" sz="2000" i="1" dirty="0" smtClean="0">
                            <a:latin typeface="Cambria Math" panose="02040503050406030204" pitchFamily="18" charset="0"/>
                          </a:rPr>
                        </m:ctrlPr>
                      </m:dPr>
                      <m:e>
                        <m:r>
                          <a:rPr lang="zh-CN" altLang="en-US" sz="2000" i="1" dirty="0" smtClean="0">
                            <a:latin typeface="Cambria Math" panose="02040503050406030204" pitchFamily="18" charset="0"/>
                          </a:rPr>
                          <m:t>𝜐</m:t>
                        </m:r>
                      </m:e>
                    </m:d>
                  </m:oMath>
                </a14:m>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𝐿𝑀</m:t>
                        </m:r>
                      </m:e>
                      <m:sub>
                        <m:r>
                          <a:rPr lang="en-US" altLang="zh-CN" sz="2000" b="0" i="1" dirty="0" smtClean="0">
                            <a:latin typeface="Cambria Math" panose="02040503050406030204" pitchFamily="18" charset="0"/>
                          </a:rPr>
                          <m:t>𝐿</m:t>
                        </m:r>
                      </m:sub>
                    </m:sSub>
                  </m:oMath>
                </a14:m>
                <a:endParaRPr lang="en-US" altLang="zh-CN" sz="2000" dirty="0"/>
              </a:p>
              <a:p>
                <a:pPr eaLnBrk="1" hangingPunct="1"/>
                <a:r>
                  <a:rPr lang="en-US" altLang="zh-CN" sz="2000" dirty="0"/>
                  <a:t>Symmetry basis: </a:t>
                </a:r>
              </a:p>
              <a:p>
                <a:pPr marL="0" indent="0" eaLnBrk="1" hangingPunct="1">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r>
                                      <m:rPr>
                                        <m:brk m:alnAt="7"/>
                                      </m:rPr>
                                      <a:rPr lang="zh-CN" altLang="en-US" sz="2000" b="0" i="1" smtClean="0">
                                        <a:latin typeface="Cambria Math" panose="02040503050406030204" pitchFamily="18" charset="0"/>
                                      </a:rPr>
                                      <m:t>𝜐</m:t>
                                    </m:r>
                                  </m:e>
                                </m:mr>
                                <m:mr>
                                  <m:e>
                                    <m:r>
                                      <a:rPr lang="en-US" altLang="zh-CN" sz="2000" b="0" i="1" smtClean="0">
                                        <a:latin typeface="Cambria Math" panose="02040503050406030204" pitchFamily="18" charset="0"/>
                                      </a:rPr>
                                      <m:t>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𝐼</m:t>
                                        </m:r>
                                      </m:sub>
                                    </m:sSub>
                                    <m:r>
                                      <a:rPr lang="en-US" altLang="zh-CN" sz="2000" b="0" i="1" smtClean="0">
                                        <a:latin typeface="Cambria Math" panose="02040503050406030204" pitchFamily="18" charset="0"/>
                                      </a:rPr>
                                      <m:t>𝐿𝑆𝐽</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𝐽</m:t>
                                        </m:r>
                                      </m:sub>
                                    </m:sSub>
                                  </m:e>
                                </m:mr>
                              </m:m>
                            </m:e>
                          </m:d>
                        </m:e>
                      </m:d>
                    </m:oMath>
                  </m:oMathPara>
                </a14:m>
                <a:endParaRPr lang="en-US" altLang="zh-CN" sz="2000" dirty="0"/>
              </a:p>
              <a:p>
                <a:pPr eaLnBrk="1" hangingPunct="1"/>
                <a:r>
                  <a:rPr lang="en-US" altLang="zh-CN" sz="2000" dirty="0"/>
                  <a:t>Physical basis:</a:t>
                </a:r>
              </a:p>
              <a:p>
                <a:pPr eaLnBrk="1" hangingPunct="1">
                  <a:buNone/>
                </a:pP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𝒜</m:t>
                      </m:r>
                      <m:sSubSup>
                        <m:sSubSupPr>
                          <m:ctrlPr>
                            <a:rPr lang="en-US" altLang="zh-CN" sz="2000" i="1" smtClean="0">
                              <a:latin typeface="Cambria Math" panose="02040503050406030204" pitchFamily="18" charset="0"/>
                            </a:rPr>
                          </m:ctrlPr>
                        </m:sSubSupPr>
                        <m:e>
                          <m:d>
                            <m:dPr>
                              <m:begChr m:val="["/>
                              <m:endChr m:val="]"/>
                              <m:ctrlPr>
                                <a:rPr lang="en-US" altLang="zh-CN" sz="2000" i="1" smtClean="0">
                                  <a:latin typeface="Cambria Math" panose="02040503050406030204" pitchFamily="18" charset="0"/>
                                </a:rPr>
                              </m:ctrlPr>
                            </m:dPr>
                            <m:e>
                              <m:sSubSup>
                                <m:sSubSupPr>
                                  <m:ctrlPr>
                                    <a:rPr lang="en-US" altLang="zh-CN" sz="2000" i="1" smtClean="0">
                                      <a:latin typeface="Cambria Math" panose="02040503050406030204" pitchFamily="18" charset="0"/>
                                    </a:rPr>
                                  </m:ctrlPr>
                                </m:sSubSupPr>
                                <m:e>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𝜓</m:t>
                                          </m:r>
                                        </m:e>
                                        <m:sub>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1</m:t>
                                              </m:r>
                                            </m:sub>
                                          </m:sSub>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1</m:t>
                                              </m:r>
                                            </m:sub>
                                          </m:sSub>
                                        </m:e>
                                      </m:d>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𝜓</m:t>
                                          </m:r>
                                        </m:e>
                                        <m:sub>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2</m:t>
                                              </m:r>
                                            </m:sub>
                                          </m:sSub>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2</m:t>
                                              </m:r>
                                            </m:sub>
                                          </m:sSub>
                                        </m:e>
                                      </m:d>
                                    </m:e>
                                  </m:d>
                                </m:e>
                                <m:sub>
                                  <m:r>
                                    <a:rPr lang="en-US" altLang="zh-CN" sz="2000" b="0" i="1" smtClean="0">
                                      <a:latin typeface="Cambria Math" panose="02040503050406030204" pitchFamily="18" charset="0"/>
                                    </a:rPr>
                                    <m:t>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𝐼</m:t>
                                      </m:r>
                                    </m:sub>
                                  </m:sSub>
                                </m:sub>
                                <m:sup>
                                  <m:r>
                                    <a:rPr lang="en-US" altLang="zh-CN" sz="2000" b="0" i="1" smtClean="0">
                                      <a:latin typeface="Cambria Math" panose="02040503050406030204" pitchFamily="18" charset="0"/>
                                    </a:rPr>
                                    <m:t>𝑆</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𝑆</m:t>
                                      </m:r>
                                    </m:sub>
                                  </m:sSub>
                                </m:sup>
                              </m:sSub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r>
                                <a:rPr lang="en-US" altLang="zh-CN" sz="2000" b="1" i="1" smtClean="0">
                                  <a:latin typeface="Cambria Math" panose="02040503050406030204" pitchFamily="18" charset="0"/>
                                </a:rPr>
                                <m:t>𝑹</m:t>
                              </m:r>
                              <m:r>
                                <a:rPr lang="en-US" altLang="zh-CN" sz="2000" b="0" i="1" smtClean="0">
                                  <a:latin typeface="Cambria Math" panose="02040503050406030204" pitchFamily="18" charset="0"/>
                                </a:rPr>
                                <m:t>)</m:t>
                              </m:r>
                            </m:e>
                          </m:d>
                        </m:e>
                        <m:sub>
                          <m:r>
                            <a:rPr lang="en-US" altLang="zh-CN" sz="2000" b="0" i="1" smtClean="0">
                              <a:latin typeface="Cambria Math" panose="02040503050406030204" pitchFamily="18" charset="0"/>
                            </a:rPr>
                            <m:t>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𝐼</m:t>
                              </m:r>
                            </m:sub>
                          </m:sSub>
                        </m:sub>
                        <m:sup>
                          <m:r>
                            <a:rPr lang="en-US" altLang="zh-CN" sz="2000" b="0" i="1" smtClean="0">
                              <a:latin typeface="Cambria Math" panose="02040503050406030204" pitchFamily="18" charset="0"/>
                            </a:rPr>
                            <m:t>𝐽</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𝐽</m:t>
                              </m:r>
                            </m:sub>
                          </m:sSub>
                        </m:sup>
                      </m:sSubSup>
                    </m:oMath>
                  </m:oMathPara>
                </a14:m>
                <a:endParaRPr lang="en-US" altLang="zh-CN" sz="2000" dirty="0"/>
              </a:p>
            </p:txBody>
          </p:sp>
        </mc:Choice>
        <mc:Fallback xmlns="">
          <p:sp>
            <p:nvSpPr>
              <p:cNvPr id="10244" name="Rectangle 3"/>
              <p:cNvSpPr>
                <a:spLocks noGrp="1" noRot="1" noChangeAspect="1" noMove="1" noResize="1" noEditPoints="1" noAdjustHandles="1" noChangeArrowheads="1" noChangeShapeType="1" noTextEdit="1"/>
              </p:cNvSpPr>
              <p:nvPr>
                <p:ph type="body" idx="1"/>
              </p:nvPr>
            </p:nvSpPr>
            <p:spPr>
              <a:xfrm>
                <a:off x="301625" y="1268760"/>
                <a:ext cx="8540750" cy="4754215"/>
              </a:xfrm>
              <a:blipFill>
                <a:blip r:embed="rId2"/>
                <a:stretch>
                  <a:fillRect l="-642" t="-5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8535699"/>
      </p:ext>
    </p:extLst>
  </p:cSld>
  <p:clrMapOvr>
    <a:masterClrMapping/>
  </p:clrMapOvr>
  <p:transition spd="med">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页脚占位符 4"/>
          <p:cNvSpPr>
            <a:spLocks noGrp="1"/>
          </p:cNvSpPr>
          <p:nvPr>
            <p:ph type="ftr" sz="quarter" idx="11"/>
          </p:nvPr>
        </p:nvSpPr>
        <p:spPr>
          <a:xfrm>
            <a:off x="3124200" y="6172200"/>
            <a:ext cx="3320008" cy="353144"/>
          </a:xfrm>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Asian-Pacific FB, Guilin, 2017.8,26</a:t>
            </a:r>
          </a:p>
        </p:txBody>
      </p:sp>
      <p:sp>
        <p:nvSpPr>
          <p:cNvPr id="10243" name="Rectangle 2"/>
          <p:cNvSpPr>
            <a:spLocks noGrp="1" noRot="1" noChangeArrowheads="1"/>
          </p:cNvSpPr>
          <p:nvPr>
            <p:ph type="title"/>
          </p:nvPr>
        </p:nvSpPr>
        <p:spPr>
          <a:xfrm>
            <a:off x="301625" y="381000"/>
            <a:ext cx="8540750" cy="534616"/>
          </a:xfrm>
        </p:spPr>
        <p:txBody>
          <a:bodyPr/>
          <a:lstStyle/>
          <a:p>
            <a:pPr eaLnBrk="1" hangingPunct="1"/>
            <a:r>
              <a:rPr lang="en-US" altLang="zh-CN" dirty="0"/>
              <a:t> </a:t>
            </a:r>
            <a:r>
              <a:rPr lang="en-US" altLang="zh-CN" sz="3200" dirty="0"/>
              <a:t>Generalized to quark model</a:t>
            </a:r>
          </a:p>
        </p:txBody>
      </p:sp>
      <p:sp>
        <p:nvSpPr>
          <p:cNvPr id="10244" name="Rectangle 3"/>
          <p:cNvSpPr>
            <a:spLocks noGrp="1" noRot="1" noChangeArrowheads="1"/>
          </p:cNvSpPr>
          <p:nvPr>
            <p:ph type="body" idx="1"/>
          </p:nvPr>
        </p:nvSpPr>
        <p:spPr>
          <a:xfrm>
            <a:off x="0" y="1124744"/>
            <a:ext cx="9144000" cy="5047456"/>
          </a:xfrm>
        </p:spPr>
        <p:txBody>
          <a:bodyPr/>
          <a:lstStyle/>
          <a:p>
            <a:pPr eaLnBrk="1" hangingPunct="1">
              <a:buFont typeface="Wingdings" panose="05000000000000000000" pitchFamily="2" charset="2"/>
              <a:buNone/>
            </a:pPr>
            <a:r>
              <a:rPr lang="en-US" altLang="zh-CN" sz="2000" dirty="0"/>
              <a:t>M. Harvey: NPA352(1981)301,  J.Q. Chen: NPA393(1983)122,</a:t>
            </a:r>
          </a:p>
          <a:p>
            <a:pPr eaLnBrk="1" hangingPunct="1">
              <a:buFont typeface="Wingdings" panose="05000000000000000000" pitchFamily="2" charset="2"/>
              <a:buNone/>
            </a:pPr>
            <a:r>
              <a:rPr lang="en-US" altLang="zh-CN" sz="2000" dirty="0"/>
              <a:t>F. Wang,  J. L. Ping, T. Goldman: PRC51(1995)1648</a:t>
            </a:r>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r>
              <a:rPr lang="en-US" altLang="zh-CN" sz="2000" dirty="0"/>
              <a:t>Physical basis:</a:t>
            </a:r>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endParaRPr lang="en-US" altLang="zh-CN" sz="2000" dirty="0"/>
          </a:p>
          <a:p>
            <a:pPr eaLnBrk="1" hangingPunct="1">
              <a:buFont typeface="Wingdings" panose="05000000000000000000" pitchFamily="2" charset="2"/>
              <a:buNone/>
            </a:pPr>
            <a:r>
              <a:rPr lang="en-US" altLang="zh-CN" sz="2000" dirty="0"/>
              <a:t>Symmetry basis: </a:t>
            </a:r>
          </a:p>
        </p:txBody>
      </p:sp>
      <p:pic>
        <p:nvPicPr>
          <p:cNvPr id="1024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63090"/>
            <a:ext cx="68548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1880" y="5162550"/>
            <a:ext cx="44402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a:extLst>
              <a:ext uri="{FF2B5EF4-FFF2-40B4-BE49-F238E27FC236}">
                <a16:creationId xmlns:a16="http://schemas.microsoft.com/office/drawing/2014/main" id="{247B868B-1291-44EB-835F-5A2311F2AC18}"/>
              </a:ext>
            </a:extLst>
          </p:cNvPr>
          <p:cNvGraphicFramePr>
            <a:graphicFrameLocks noChangeAspect="1"/>
          </p:cNvGraphicFramePr>
          <p:nvPr>
            <p:extLst>
              <p:ext uri="{D42A27DB-BD31-4B8C-83A1-F6EECF244321}">
                <p14:modId xmlns:p14="http://schemas.microsoft.com/office/powerpoint/2010/main" val="2795525114"/>
              </p:ext>
            </p:extLst>
          </p:nvPr>
        </p:nvGraphicFramePr>
        <p:xfrm>
          <a:off x="107504" y="1976182"/>
          <a:ext cx="7854951" cy="469900"/>
        </p:xfrm>
        <a:graphic>
          <a:graphicData uri="http://schemas.openxmlformats.org/presentationml/2006/ole">
            <mc:AlternateContent xmlns:mc="http://schemas.openxmlformats.org/markup-compatibility/2006">
              <mc:Choice xmlns:v="urn:schemas-microsoft-com:vml" Requires="v">
                <p:oleObj spid="_x0000_s1147" name="Equation" r:id="rId5" imgW="3619440" imgH="228600" progId="Equation.DSMT4">
                  <p:embed/>
                </p:oleObj>
              </mc:Choice>
              <mc:Fallback>
                <p:oleObj name="Equation" r:id="rId5" imgW="3619440" imgH="228600" progId="Equation.DSMT4">
                  <p:embed/>
                  <p:pic>
                    <p:nvPicPr>
                      <p:cNvPr id="0" name=""/>
                      <p:cNvPicPr/>
                      <p:nvPr/>
                    </p:nvPicPr>
                    <p:blipFill>
                      <a:blip r:embed="rId6"/>
                      <a:stretch>
                        <a:fillRect/>
                      </a:stretch>
                    </p:blipFill>
                    <p:spPr>
                      <a:xfrm>
                        <a:off x="107504" y="1976182"/>
                        <a:ext cx="7854951" cy="4699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7E3F869B-1A95-4C4B-ACDD-3A95A2DD8B01}"/>
              </a:ext>
            </a:extLst>
          </p:cNvPr>
          <p:cNvGraphicFramePr>
            <a:graphicFrameLocks noChangeAspect="1"/>
          </p:cNvGraphicFramePr>
          <p:nvPr>
            <p:extLst>
              <p:ext uri="{D42A27DB-BD31-4B8C-83A1-F6EECF244321}">
                <p14:modId xmlns:p14="http://schemas.microsoft.com/office/powerpoint/2010/main" val="336955611"/>
              </p:ext>
            </p:extLst>
          </p:nvPr>
        </p:nvGraphicFramePr>
        <p:xfrm>
          <a:off x="3744912" y="2446082"/>
          <a:ext cx="5097463" cy="487362"/>
        </p:xfrm>
        <a:graphic>
          <a:graphicData uri="http://schemas.openxmlformats.org/presentationml/2006/ole">
            <mc:AlternateContent xmlns:mc="http://schemas.openxmlformats.org/markup-compatibility/2006">
              <mc:Choice xmlns:v="urn:schemas-microsoft-com:vml" Requires="v">
                <p:oleObj spid="_x0000_s1148" name="Equation" r:id="rId7" imgW="2666880" imgH="228600" progId="Equation.DSMT4">
                  <p:embed/>
                </p:oleObj>
              </mc:Choice>
              <mc:Fallback>
                <p:oleObj name="Equation" r:id="rId7" imgW="2666880" imgH="228600" progId="Equation.DSMT4">
                  <p:embed/>
                  <p:pic>
                    <p:nvPicPr>
                      <p:cNvPr id="0" name=""/>
                      <p:cNvPicPr/>
                      <p:nvPr/>
                    </p:nvPicPr>
                    <p:blipFill>
                      <a:blip r:embed="rId8"/>
                      <a:stretch>
                        <a:fillRect/>
                      </a:stretch>
                    </p:blipFill>
                    <p:spPr>
                      <a:xfrm>
                        <a:off x="3744912" y="2446082"/>
                        <a:ext cx="5097463" cy="487362"/>
                      </a:xfrm>
                      <a:prstGeom prst="rect">
                        <a:avLst/>
                      </a:prstGeom>
                    </p:spPr>
                  </p:pic>
                </p:oleObj>
              </mc:Fallback>
            </mc:AlternateContent>
          </a:graphicData>
        </a:graphic>
      </p:graphicFrame>
    </p:spTree>
    <p:extLst>
      <p:ext uri="{BB962C8B-B14F-4D97-AF65-F5344CB8AC3E}">
        <p14:creationId xmlns:p14="http://schemas.microsoft.com/office/powerpoint/2010/main" val="793707953"/>
      </p:ext>
    </p:extLst>
  </p:cSld>
  <p:clrMapOvr>
    <a:masterClrMapping/>
  </p:clrMapOvr>
  <p:transition spd="med">
    <p:wheel spokes="1"/>
  </p:transition>
</p:sld>
</file>

<file path=ppt/theme/theme1.xml><?xml version="1.0" encoding="utf-8"?>
<a:theme xmlns:a="http://schemas.openxmlformats.org/drawingml/2006/main" name="万里长城">
  <a:themeElements>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fontScheme name="万里长城">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clrMap bg1="lt1" tx1="dk1" bg2="lt2" tx2="dk2" accent1="accent1" accent2="accent2" accent3="accent3" accent4="accent4" accent5="accent5" accent6="accent6" hlink="hlink" folHlink="folHlink"/>
    </a:extraClrScheme>
    <a:extraClrScheme>
      <a:clrScheme name="万里长城 2">
        <a:dk1>
          <a:srgbClr val="000000"/>
        </a:dk1>
        <a:lt1>
          <a:srgbClr val="8EA4EA"/>
        </a:lt1>
        <a:dk2>
          <a:srgbClr val="0033CC"/>
        </a:dk2>
        <a:lt2>
          <a:srgbClr val="969696"/>
        </a:lt2>
        <a:accent1>
          <a:srgbClr val="86B5B6"/>
        </a:accent1>
        <a:accent2>
          <a:srgbClr val="FFCC66"/>
        </a:accent2>
        <a:accent3>
          <a:srgbClr val="C6CFF3"/>
        </a:accent3>
        <a:accent4>
          <a:srgbClr val="000000"/>
        </a:accent4>
        <a:accent5>
          <a:srgbClr val="C3D7D7"/>
        </a:accent5>
        <a:accent6>
          <a:srgbClr val="E7B95C"/>
        </a:accent6>
        <a:hlink>
          <a:srgbClr val="626292"/>
        </a:hlink>
        <a:folHlink>
          <a:srgbClr val="A2366C"/>
        </a:folHlink>
      </a:clrScheme>
      <a:clrMap bg1="lt1" tx1="dk1" bg2="lt2" tx2="dk2" accent1="accent1" accent2="accent2" accent3="accent3" accent4="accent4" accent5="accent5" accent6="accent6" hlink="hlink" folHlink="folHlink"/>
    </a:extraClrScheme>
    <a:extraClrScheme>
      <a:clrScheme name="万里长城 3">
        <a:dk1>
          <a:srgbClr val="0000FF"/>
        </a:dk1>
        <a:lt1>
          <a:srgbClr val="C0C0C0"/>
        </a:lt1>
        <a:dk2>
          <a:srgbClr val="000000"/>
        </a:dk2>
        <a:lt2>
          <a:srgbClr val="B2B2B2"/>
        </a:lt2>
        <a:accent1>
          <a:srgbClr val="FFCC99"/>
        </a:accent1>
        <a:accent2>
          <a:srgbClr val="FF99CC"/>
        </a:accent2>
        <a:accent3>
          <a:srgbClr val="DCDCDC"/>
        </a:accent3>
        <a:accent4>
          <a:srgbClr val="0000DA"/>
        </a:accent4>
        <a:accent5>
          <a:srgbClr val="FFE2CA"/>
        </a:accent5>
        <a:accent6>
          <a:srgbClr val="E78AB9"/>
        </a:accent6>
        <a:hlink>
          <a:srgbClr val="9C4070"/>
        </a:hlink>
        <a:folHlink>
          <a:srgbClr val="00716E"/>
        </a:folHlink>
      </a:clrScheme>
      <a:clrMap bg1="lt1" tx1="dk1" bg2="lt2" tx2="dk2" accent1="accent1" accent2="accent2" accent3="accent3" accent4="accent4" accent5="accent5" accent6="accent6" hlink="hlink" folHlink="folHlink"/>
    </a:extraClrScheme>
    <a:extraClrScheme>
      <a:clrScheme name="万里长城 4">
        <a:dk1>
          <a:srgbClr val="0029AC"/>
        </a:dk1>
        <a:lt1>
          <a:srgbClr val="CCFFCC"/>
        </a:lt1>
        <a:dk2>
          <a:srgbClr val="993366"/>
        </a:dk2>
        <a:lt2>
          <a:srgbClr val="969696"/>
        </a:lt2>
        <a:accent1>
          <a:srgbClr val="FFCC99"/>
        </a:accent1>
        <a:accent2>
          <a:srgbClr val="6699FF"/>
        </a:accent2>
        <a:accent3>
          <a:srgbClr val="E2FFE2"/>
        </a:accent3>
        <a:accent4>
          <a:srgbClr val="002192"/>
        </a:accent4>
        <a:accent5>
          <a:srgbClr val="FFE2CA"/>
        </a:accent5>
        <a:accent6>
          <a:srgbClr val="5C8AE7"/>
        </a:accent6>
        <a:hlink>
          <a:srgbClr val="006600"/>
        </a:hlink>
        <a:folHlink>
          <a:srgbClr val="3366FF"/>
        </a:folHlink>
      </a:clrScheme>
      <a:clrMap bg1="lt1" tx1="dk1" bg2="lt2" tx2="dk2" accent1="accent1" accent2="accent2" accent3="accent3" accent4="accent4" accent5="accent5" accent6="accent6" hlink="hlink" folHlink="folHlink"/>
    </a:extraClrScheme>
    <a:extraClrScheme>
      <a:clrScheme name="万里长城 5">
        <a:dk1>
          <a:srgbClr val="333333"/>
        </a:dk1>
        <a:lt1>
          <a:srgbClr val="FF99CC"/>
        </a:lt1>
        <a:dk2>
          <a:srgbClr val="006600"/>
        </a:dk2>
        <a:lt2>
          <a:srgbClr val="B2B2B2"/>
        </a:lt2>
        <a:accent1>
          <a:srgbClr val="FFFF66"/>
        </a:accent1>
        <a:accent2>
          <a:srgbClr val="33CCFF"/>
        </a:accent2>
        <a:accent3>
          <a:srgbClr val="FFCAE2"/>
        </a:accent3>
        <a:accent4>
          <a:srgbClr val="2A2A2A"/>
        </a:accent4>
        <a:accent5>
          <a:srgbClr val="FFFFB8"/>
        </a:accent5>
        <a:accent6>
          <a:srgbClr val="2DB9E7"/>
        </a:accent6>
        <a:hlink>
          <a:srgbClr val="6600FF"/>
        </a:hlink>
        <a:folHlink>
          <a:srgbClr val="CC0066"/>
        </a:folHlink>
      </a:clrScheme>
      <a:clrMap bg1="lt1" tx1="dk1" bg2="lt2" tx2="dk2" accent1="accent1" accent2="accent2" accent3="accent3" accent4="accent4" accent5="accent5" accent6="accent6" hlink="hlink" folHlink="folHlink"/>
    </a:extraClrScheme>
    <a:extraClrScheme>
      <a:clrScheme name="万里长城 6">
        <a:dk1>
          <a:srgbClr val="000000"/>
        </a:dk1>
        <a:lt1>
          <a:srgbClr val="FFFFCC"/>
        </a:lt1>
        <a:dk2>
          <a:srgbClr val="6756A6"/>
        </a:dk2>
        <a:lt2>
          <a:srgbClr val="969696"/>
        </a:lt2>
        <a:accent1>
          <a:srgbClr val="99CCFF"/>
        </a:accent1>
        <a:accent2>
          <a:srgbClr val="008000"/>
        </a:accent2>
        <a:accent3>
          <a:srgbClr val="FFFFE2"/>
        </a:accent3>
        <a:accent4>
          <a:srgbClr val="000000"/>
        </a:accent4>
        <a:accent5>
          <a:srgbClr val="CAE2FF"/>
        </a:accent5>
        <a:accent6>
          <a:srgbClr val="007300"/>
        </a:accent6>
        <a:hlink>
          <a:srgbClr val="990033"/>
        </a:hlink>
        <a:folHlink>
          <a:srgbClr val="9900CC"/>
        </a:folHlink>
      </a:clrScheme>
      <a:clrMap bg1="lt1" tx1="dk1" bg2="lt2" tx2="dk2" accent1="accent1" accent2="accent2" accent3="accent3" accent4="accent4" accent5="accent5" accent6="accent6" hlink="hlink" folHlink="folHlink"/>
    </a:extraClrScheme>
    <a:extraClrScheme>
      <a:clrScheme name="万里长城 7">
        <a:dk1>
          <a:srgbClr val="CC3300"/>
        </a:dk1>
        <a:lt1>
          <a:srgbClr val="99CCFF"/>
        </a:lt1>
        <a:dk2>
          <a:srgbClr val="003399"/>
        </a:dk2>
        <a:lt2>
          <a:srgbClr val="969696"/>
        </a:lt2>
        <a:accent1>
          <a:srgbClr val="CED7FE"/>
        </a:accent1>
        <a:accent2>
          <a:srgbClr val="FFFFFF"/>
        </a:accent2>
        <a:accent3>
          <a:srgbClr val="CAE2FF"/>
        </a:accent3>
        <a:accent4>
          <a:srgbClr val="AE2A00"/>
        </a:accent4>
        <a:accent5>
          <a:srgbClr val="E3E8FE"/>
        </a:accent5>
        <a:accent6>
          <a:srgbClr val="E7E7E7"/>
        </a:accent6>
        <a:hlink>
          <a:srgbClr val="006600"/>
        </a:hlink>
        <a:folHlink>
          <a:srgbClr val="777777"/>
        </a:folHlink>
      </a:clrScheme>
      <a:clrMap bg1="lt1" tx1="dk1" bg2="lt2" tx2="dk2" accent1="accent1" accent2="accent2" accent3="accent3" accent4="accent4" accent5="accent5" accent6="accent6" hlink="hlink" folHlink="folHlink"/>
    </a:extraClrScheme>
    <a:extraClrScheme>
      <a:clrScheme name="万里长城 8">
        <a:dk1>
          <a:srgbClr val="006600"/>
        </a:dk1>
        <a:lt1>
          <a:srgbClr val="FFCC99"/>
        </a:lt1>
        <a:dk2>
          <a:srgbClr val="000000"/>
        </a:dk2>
        <a:lt2>
          <a:srgbClr val="B2B2B2"/>
        </a:lt2>
        <a:accent1>
          <a:srgbClr val="FFFFFF"/>
        </a:accent1>
        <a:accent2>
          <a:srgbClr val="FFFF66"/>
        </a:accent2>
        <a:accent3>
          <a:srgbClr val="FFE2CA"/>
        </a:accent3>
        <a:accent4>
          <a:srgbClr val="005600"/>
        </a:accent4>
        <a:accent5>
          <a:srgbClr val="FFFFFF"/>
        </a:accent5>
        <a:accent6>
          <a:srgbClr val="E7E75C"/>
        </a:accent6>
        <a:hlink>
          <a:srgbClr val="5B5B89"/>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CDESIGNA</Template>
  <TotalTime>11402</TotalTime>
  <Words>2492</Words>
  <Application>Microsoft Office PowerPoint</Application>
  <PresentationFormat>全屏显示(4:3)</PresentationFormat>
  <Paragraphs>326</Paragraphs>
  <Slides>42</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49" baseType="lpstr">
      <vt:lpstr>宋体</vt:lpstr>
      <vt:lpstr>Arial</vt:lpstr>
      <vt:lpstr>Cambria Math</vt:lpstr>
      <vt:lpstr>Symbol</vt:lpstr>
      <vt:lpstr>Wingdings</vt:lpstr>
      <vt:lpstr>万里长城</vt:lpstr>
      <vt:lpstr>Equation</vt:lpstr>
      <vt:lpstr>Remarks on the hidden-color component</vt:lpstr>
      <vt:lpstr>Outline</vt:lpstr>
      <vt:lpstr>I. Introduction</vt:lpstr>
      <vt:lpstr>I. Introduction</vt:lpstr>
      <vt:lpstr>Definition </vt:lpstr>
      <vt:lpstr>Multiquark states</vt:lpstr>
      <vt:lpstr>Multiquark structure</vt:lpstr>
      <vt:lpstr> II. Physical bases and symmetry bases</vt:lpstr>
      <vt:lpstr> Generalized to quark model</vt:lpstr>
      <vt:lpstr> </vt:lpstr>
      <vt:lpstr>Unitary transformation?</vt:lpstr>
      <vt:lpstr>Harvey’s method</vt:lpstr>
      <vt:lpstr>Transformation (con’t)</vt:lpstr>
      <vt:lpstr>III. Physical effects of hidden color component</vt:lpstr>
      <vt:lpstr> </vt:lpstr>
      <vt:lpstr>Similarity between nuclear force and molecular force</vt:lpstr>
      <vt:lpstr>CPEP statement in Standard model chart</vt:lpstr>
      <vt:lpstr>QDCSM</vt:lpstr>
      <vt:lpstr>Delocalized two center quark orbit</vt:lpstr>
      <vt:lpstr>delocalization parameter</vt:lpstr>
      <vt:lpstr>deuteron</vt:lpstr>
      <vt:lpstr> </vt:lpstr>
      <vt:lpstr> </vt:lpstr>
      <vt:lpstr>PowerPoint 演示文稿</vt:lpstr>
      <vt:lpstr>PowerPoint 演示文稿</vt:lpstr>
      <vt:lpstr>PowerPoint 演示文稿</vt:lpstr>
      <vt:lpstr>PowerPoint 演示文稿</vt:lpstr>
      <vt:lpstr>Narrow width of d*</vt:lpstr>
      <vt:lpstr> </vt:lpstr>
      <vt:lpstr>PowerPoint 演示文稿</vt:lpstr>
      <vt:lpstr> Hidden-color component or compact six-quark state</vt:lpstr>
      <vt:lpstr>PowerPoint 演示文稿</vt:lpstr>
      <vt:lpstr> </vt:lpstr>
      <vt:lpstr> numerical results</vt:lpstr>
      <vt:lpstr> </vt:lpstr>
      <vt:lpstr> </vt:lpstr>
      <vt:lpstr> </vt:lpstr>
      <vt:lpstr>Using Harvey’s method</vt:lpstr>
      <vt:lpstr>PowerPoint 演示文稿</vt:lpstr>
      <vt:lpstr>Hidden color component is  spurious or new degree of freedom</vt:lpstr>
      <vt:lpstr>hybrid</vt:lpstr>
      <vt:lpstr>Summary</vt:lpstr>
    </vt:vector>
  </TitlesOfParts>
  <Company>DADI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group theoretic method in the multi-quark system study</dc:title>
  <dc:creator>SkyUN.Org</dc:creator>
  <cp:lastModifiedBy>pc</cp:lastModifiedBy>
  <cp:revision>264</cp:revision>
  <cp:lastPrinted>2015-01-10T17:12:11Z</cp:lastPrinted>
  <dcterms:created xsi:type="dcterms:W3CDTF">2012-08-17T16:42:00Z</dcterms:created>
  <dcterms:modified xsi:type="dcterms:W3CDTF">2017-08-24T02:48:40Z</dcterms:modified>
</cp:coreProperties>
</file>