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7" r:id="rId2"/>
  </p:sldMasterIdLst>
  <p:notesMasterIdLst>
    <p:notesMasterId r:id="rId34"/>
  </p:notesMasterIdLst>
  <p:handoutMasterIdLst>
    <p:handoutMasterId r:id="rId35"/>
  </p:handoutMasterIdLst>
  <p:sldIdLst>
    <p:sldId id="790" r:id="rId3"/>
    <p:sldId id="890" r:id="rId4"/>
    <p:sldId id="924" r:id="rId5"/>
    <p:sldId id="927" r:id="rId6"/>
    <p:sldId id="928" r:id="rId7"/>
    <p:sldId id="929" r:id="rId8"/>
    <p:sldId id="930" r:id="rId9"/>
    <p:sldId id="931" r:id="rId10"/>
    <p:sldId id="932" r:id="rId11"/>
    <p:sldId id="933" r:id="rId12"/>
    <p:sldId id="934" r:id="rId13"/>
    <p:sldId id="937" r:id="rId14"/>
    <p:sldId id="938" r:id="rId15"/>
    <p:sldId id="939" r:id="rId16"/>
    <p:sldId id="943" r:id="rId17"/>
    <p:sldId id="942" r:id="rId18"/>
    <p:sldId id="730" r:id="rId19"/>
    <p:sldId id="950" r:id="rId20"/>
    <p:sldId id="947" r:id="rId21"/>
    <p:sldId id="948" r:id="rId22"/>
    <p:sldId id="949" r:id="rId23"/>
    <p:sldId id="935" r:id="rId24"/>
    <p:sldId id="905" r:id="rId25"/>
    <p:sldId id="824" r:id="rId26"/>
    <p:sldId id="920" r:id="rId27"/>
    <p:sldId id="940" r:id="rId28"/>
    <p:sldId id="919" r:id="rId29"/>
    <p:sldId id="941" r:id="rId30"/>
    <p:sldId id="936" r:id="rId31"/>
    <p:sldId id="913" r:id="rId32"/>
    <p:sldId id="829" r:id="rId33"/>
  </p:sldIdLst>
  <p:sldSz cx="9144000" cy="6858000" type="screen4x3"/>
  <p:notesSz cx="9937750" cy="68024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F2D"/>
    <a:srgbClr val="EA3A4B"/>
    <a:srgbClr val="E6283C"/>
    <a:srgbClr val="E24251"/>
    <a:srgbClr val="4BD6D9"/>
    <a:srgbClr val="DD2335"/>
    <a:srgbClr val="2DCFD3"/>
    <a:srgbClr val="38BAC8"/>
    <a:srgbClr val="DF3142"/>
    <a:srgbClr val="BF4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5000" autoAdjust="0"/>
  </p:normalViewPr>
  <p:slideViewPr>
    <p:cSldViewPr>
      <p:cViewPr varScale="1">
        <p:scale>
          <a:sx n="81" d="100"/>
          <a:sy n="81" d="100"/>
        </p:scale>
        <p:origin x="8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303" y="0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1881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303" y="6461881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fld id="{A51FB027-5305-401A-ADEC-0A2349438C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061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303" y="0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1175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865" y="3230398"/>
            <a:ext cx="7946021" cy="30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1881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303" y="6461881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fld id="{A58FEF1C-CCD0-40E9-91C8-60ECC6E1BC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023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045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65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B3265-CFEC-4C8A-928E-2EBFBF017C3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253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480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30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55" tIns="45576" rIns="91155" bIns="45576"/>
          <a:lstStyle/>
          <a:p>
            <a:endParaRPr lang="ja-JP" altLang="en-US" dirty="0" smtClean="0"/>
          </a:p>
        </p:txBody>
      </p:sp>
      <p:sp>
        <p:nvSpPr>
          <p:cNvPr id="36868" name="スライド番号プレースホルダ 3"/>
          <p:cNvSpPr txBox="1">
            <a:spLocks noGrp="1"/>
          </p:cNvSpPr>
          <p:nvPr/>
        </p:nvSpPr>
        <p:spPr bwMode="auto">
          <a:xfrm>
            <a:off x="3850589" y="9429672"/>
            <a:ext cx="2945499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46" tIns="45574" rIns="91146" bIns="45574" anchor="b"/>
          <a:lstStyle/>
          <a:p>
            <a:pPr algn="r" defTabSz="900202"/>
            <a:fld id="{8C46CFB9-9DDD-4792-8F3C-67392881023C}" type="slidenum">
              <a:rPr lang="en-US" altLang="ja-JP" sz="1200"/>
              <a:pPr algn="r" defTabSz="900202"/>
              <a:t>16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0921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628580" y="6461525"/>
            <a:ext cx="4306951" cy="3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5" tIns="45576" rIns="91155" bIns="45576" anchor="b"/>
          <a:lstStyle/>
          <a:p>
            <a:pPr algn="r" defTabSz="911125"/>
            <a:fld id="{DFEE6C60-2EBA-40AA-9C3B-241B949A9E60}" type="slidenum">
              <a:rPr lang="en-US" altLang="ja-JP" sz="1200"/>
              <a:pPr algn="r" defTabSz="911125"/>
              <a:t>31</a:t>
            </a:fld>
            <a:endParaRPr lang="en-US" altLang="ja-JP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155" tIns="45576" rIns="91155" bIns="45576"/>
          <a:lstStyle/>
          <a:p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93418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7D03-CE1A-43F5-92BB-8283C92D9F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CA1B-527E-402D-A44C-B0C8A1E14D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132F-DFF5-4118-896C-1B2DB28F95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751-FB35-4A46-A418-4B73BEA2B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2ADB-169A-4CEE-8B7A-951A3C50B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7D03-CE1A-43F5-92BB-8283C92D9F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931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7CA1-4626-49FF-9301-A984BA326A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07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0937-E59B-4734-9E2A-E35FA8B855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89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0F6E-BBF8-47F2-824F-8DD3325793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60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6FB-C069-4705-B23F-225595315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357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8220-3933-4BB2-BF22-BAFF7CC70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5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7CA1-4626-49FF-9301-A984BA326A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C5-08DA-4DFE-9B97-8FD9766D63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3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C8F8-C0BF-4D74-8437-614EFD8284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949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CAEC-559D-4267-9E4D-A32A79626B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791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CA1B-527E-402D-A44C-B0C8A1E14D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76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132F-DFF5-4118-896C-1B2DB28F95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5986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751-FB35-4A46-A418-4B73BEA2B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275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2ADB-169A-4CEE-8B7A-951A3C50B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91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0937-E59B-4734-9E2A-E35FA8B855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0F6E-BBF8-47F2-824F-8DD3325793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6FB-C069-4705-B23F-225595315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8220-3933-4BB2-BF22-BAFF7CC70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C5-08DA-4DFE-9B97-8FD9766D63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C8F8-C0BF-4D74-8437-614EFD8284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CAEC-559D-4267-9E4D-A32A79626B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74D1C1D-9668-44DB-BDAD-0FF6588282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74D1C1D-9668-44DB-BDAD-0FF6588282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0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gif"/><Relationship Id="rId7" Type="http://schemas.openxmlformats.org/officeDocument/2006/relationships/image" Target="../media/image17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11" Type="http://schemas.openxmlformats.org/officeDocument/2006/relationships/image" Target="../media/image131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6.gif"/><Relationship Id="rId7" Type="http://schemas.openxmlformats.org/officeDocument/2006/relationships/image" Target="../media/image20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60.png"/><Relationship Id="rId7" Type="http://schemas.openxmlformats.org/officeDocument/2006/relationships/image" Target="../media/image46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2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23.png"/><Relationship Id="rId7" Type="http://schemas.openxmlformats.org/officeDocument/2006/relationships/image" Target="../media/image4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5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6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1.png"/><Relationship Id="rId5" Type="http://schemas.openxmlformats.org/officeDocument/2006/relationships/image" Target="../media/image200.png"/><Relationship Id="rId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0.png"/><Relationship Id="rId5" Type="http://schemas.openxmlformats.org/officeDocument/2006/relationships/image" Target="../media/image27.gif"/><Relationship Id="rId10" Type="http://schemas.openxmlformats.org/officeDocument/2006/relationships/image" Target="NULL"/><Relationship Id="rId4" Type="http://schemas.openxmlformats.org/officeDocument/2006/relationships/image" Target="../media/image26.gif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0.png"/><Relationship Id="rId5" Type="http://schemas.openxmlformats.org/officeDocument/2006/relationships/image" Target="../media/image372.png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7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0.png"/><Relationship Id="rId9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3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0.png"/><Relationship Id="rId9" Type="http://schemas.openxmlformats.org/officeDocument/2006/relationships/image" Target="../media/image2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0.pn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131022" y="428470"/>
            <a:ext cx="8918975" cy="17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18800" bIns="118800" spcCol="72000" anchor="ctr"/>
          <a:lstStyle/>
          <a:p>
            <a:pPr algn="ctr">
              <a:lnSpc>
                <a:spcPts val="4500"/>
              </a:lnSpc>
            </a:pPr>
            <a:r>
              <a:rPr lang="en-US" altLang="ja-JP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Tensor-Optimized Antisymmetrized Molecular Dynamics (</a:t>
            </a:r>
            <a:r>
              <a:rPr lang="en-US" altLang="ja-JP" sz="3600" b="1" dirty="0" smtClean="0">
                <a:solidFill>
                  <a:srgbClr val="DC0F2D"/>
                </a:solidFill>
                <a:latin typeface="Calibri" panose="020F0502020204030204" pitchFamily="34" charset="0"/>
                <a:ea typeface="HGP明朝B" pitchFamily="18" charset="-128"/>
              </a:rPr>
              <a:t>TOAMD</a:t>
            </a:r>
            <a:r>
              <a:rPr lang="en-US" altLang="ja-JP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) for light nuclei </a:t>
            </a:r>
            <a:br>
              <a:rPr lang="en-US" altLang="ja-JP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</a:br>
            <a:r>
              <a:rPr lang="en-US" altLang="ja-JP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with bare nuclear interactions</a:t>
            </a:r>
            <a:endParaRPr lang="ja-JP" altLang="en-US" sz="3600" b="1" dirty="0">
              <a:solidFill>
                <a:schemeClr val="accent2"/>
              </a:solidFill>
              <a:latin typeface="Calibri" panose="020F0502020204030204" pitchFamily="34" charset="0"/>
              <a:ea typeface="HGP明朝B" pitchFamily="18" charset="-128"/>
            </a:endParaRPr>
          </a:p>
        </p:txBody>
      </p:sp>
      <p:sp>
        <p:nvSpPr>
          <p:cNvPr id="7174" name="Text Box 6" descr="新聞紙"/>
          <p:cNvSpPr txBox="1">
            <a:spLocks noChangeArrowheads="1"/>
          </p:cNvSpPr>
          <p:nvPr/>
        </p:nvSpPr>
        <p:spPr bwMode="auto">
          <a:xfrm>
            <a:off x="-18510" y="6534345"/>
            <a:ext cx="9144000" cy="33855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dirty="0">
                <a:solidFill>
                  <a:srgbClr val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The Seventh Asia-Pacific Conference on Few-Body Problems in Physics (APFB 2017), </a:t>
            </a:r>
            <a:r>
              <a:rPr lang="en-US" altLang="zh-CN" sz="1600" dirty="0" smtClean="0">
                <a:solidFill>
                  <a:srgbClr val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2017.8.25-30</a:t>
            </a:r>
            <a:endParaRPr lang="ja-JP" altLang="en-US" sz="16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1" y="4100303"/>
            <a:ext cx="2755731" cy="900100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66655" y="3940023"/>
            <a:ext cx="305828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3200" dirty="0">
                <a:latin typeface="Calibri" panose="020F0502020204030204" pitchFamily="34" charset="0"/>
              </a:rPr>
              <a:t>Takayuki  </a:t>
            </a:r>
            <a:r>
              <a:rPr lang="en-US" altLang="ja-JP" sz="3200" dirty="0" smtClean="0">
                <a:latin typeface="Calibri" panose="020F0502020204030204" pitchFamily="34" charset="0"/>
              </a:rPr>
              <a:t>MYO</a:t>
            </a:r>
          </a:p>
          <a:p>
            <a:pPr algn="ctr">
              <a:spcAft>
                <a:spcPts val="600"/>
              </a:spcAft>
            </a:pPr>
            <a:r>
              <a:rPr lang="ja-JP" altLang="en-US" sz="3200" dirty="0" smtClean="0">
                <a:latin typeface="Calibri" panose="020F0502020204030204" pitchFamily="34" charset="0"/>
              </a:rPr>
              <a:t>明　孝之</a:t>
            </a:r>
            <a:endParaRPr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69897" y="2598982"/>
            <a:ext cx="6976375" cy="1010038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18800" rIns="108000" bIns="118800" spcCol="72000" anchor="ctr"/>
          <a:lstStyle/>
          <a:p>
            <a:pPr algn="ctr">
              <a:lnSpc>
                <a:spcPts val="3200"/>
              </a:lnSpc>
            </a:pPr>
            <a:r>
              <a:rPr lang="en-US" altLang="ja-JP" sz="2800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TOAMD  ...   New variational method for nuclei</a:t>
            </a:r>
          </a:p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                       to treat </a:t>
            </a:r>
            <a:r>
              <a:rPr lang="en-US" altLang="ja-JP" sz="2800" i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V</a:t>
            </a:r>
            <a:r>
              <a:rPr lang="en-US" altLang="ja-JP" sz="2800" i="1" baseline="-25000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NN</a:t>
            </a:r>
            <a:r>
              <a:rPr lang="en-US" altLang="ja-JP" sz="2800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 directly</a:t>
            </a:r>
            <a:endParaRPr lang="ja-JP" altLang="en-US" sz="2800" dirty="0">
              <a:solidFill>
                <a:schemeClr val="accent2"/>
              </a:solidFill>
              <a:latin typeface="Calibri" panose="020F0502020204030204" pitchFamily="34" charset="0"/>
              <a:ea typeface="HGP明朝B" pitchFamily="18" charset="-128"/>
            </a:endParaRPr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1321901" y="5634245"/>
            <a:ext cx="6924372" cy="703860"/>
          </a:xfrm>
          <a:prstGeom prst="rect">
            <a:avLst/>
          </a:prstGeom>
          <a:noFill/>
        </p:spPr>
        <p:txBody>
          <a:bodyPr lIns="36000" r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40050">
              <a:lnSpc>
                <a:spcPts val="2400"/>
              </a:lnSpc>
              <a:spcBef>
                <a:spcPts val="600"/>
              </a:spcBef>
              <a:buNone/>
            </a:pP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Hiroshi TOKI (RCNP)              </a:t>
            </a: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Kiyomi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IKEDA (RIKEN)  </a:t>
            </a:r>
            <a:b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Hisashi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HORIUCHI (RCNP)    </a:t>
            </a: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Tadahiro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SUHARA (Matsue)</a:t>
            </a:r>
          </a:p>
        </p:txBody>
      </p:sp>
    </p:spTree>
    <p:extLst>
      <p:ext uri="{BB962C8B-B14F-4D97-AF65-F5344CB8AC3E}">
        <p14:creationId xmlns:p14="http://schemas.microsoft.com/office/powerpoint/2010/main" val="103048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コンテンツ プレースホルダ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85" y="1402109"/>
            <a:ext cx="4603403" cy="29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1395242"/>
            <a:ext cx="4619834" cy="295881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5"/>
              <p:cNvSpPr>
                <a:spLocks noGrp="1"/>
              </p:cNvSpPr>
              <p:nvPr>
                <p:ph type="title"/>
              </p:nvPr>
            </p:nvSpPr>
            <p:spPr>
              <a:xfrm>
                <a:off x="243586" y="247712"/>
                <a:ext cx="4337139" cy="664280"/>
              </a:xfrm>
            </p:spPr>
            <p:txBody>
              <a:bodyPr/>
              <a:lstStyle/>
              <a:p>
                <a:r>
                  <a:rPr kumimoji="1" lang="en-US" altLang="ja-JP" sz="3600" dirty="0" smtClean="0">
                    <a:latin typeface="Calibri" panose="020F0502020204030204" pitchFamily="34" charset="0"/>
                  </a:rPr>
                  <a:t>TOAMD with single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3600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タイトル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3586" y="247712"/>
                <a:ext cx="4337139" cy="664280"/>
              </a:xfrm>
              <a:blipFill>
                <a:blip r:embed="rId4"/>
                <a:stretch>
                  <a:fillRect l="-2110" t="-11927" b="-339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A0F6E-BBF8-47F2-824F-8DD332579301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6" name="角丸四角形 15"/>
          <p:cNvSpPr/>
          <p:nvPr/>
        </p:nvSpPr>
        <p:spPr>
          <a:xfrm>
            <a:off x="2242514" y="1159073"/>
            <a:ext cx="1030558" cy="360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Kinetic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47926" y="1932836"/>
            <a:ext cx="1080120" cy="36000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969467" y="3338990"/>
            <a:ext cx="1077087" cy="360000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Tensor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130751" y="2112836"/>
            <a:ext cx="584758" cy="360000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LS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6555" y="5602133"/>
                <a:ext cx="8070538" cy="968351"/>
              </a:xfrm>
              <a:solidFill>
                <a:schemeClr val="accent1"/>
              </a:solidFill>
            </p:spPr>
            <p:txBody>
              <a:bodyPr/>
              <a:lstStyle/>
              <a:p>
                <a:pPr marL="252000" indent="-252000">
                  <a:spcBef>
                    <a:spcPts val="200"/>
                  </a:spcBef>
                </a:pPr>
                <a:r>
                  <a:rPr kumimoji="1" lang="en-US" altLang="ja-JP" sz="2400" dirty="0" smtClean="0">
                    <a:latin typeface="Calibri" panose="020F0502020204030204" pitchFamily="34" charset="0"/>
                  </a:rPr>
                  <a:t>Large cancelation of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Kinetic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&amp;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V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makes the small total energy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.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marL="252000" indent="-252000">
                  <a:spcBef>
                    <a:spcPts val="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,  </a:t>
                </a:r>
                <a:r>
                  <a:rPr lang="en-US" altLang="ja-JP" sz="2400" b="1" dirty="0" smtClean="0">
                    <a:latin typeface="Calibri" panose="020F0502020204030204" pitchFamily="34" charset="0"/>
                  </a:rPr>
                  <a:t>s-wave </a:t>
                </a:r>
                <a:r>
                  <a:rPr lang="en-US" altLang="ja-JP" sz="2400" b="1" dirty="0">
                    <a:latin typeface="Calibri" panose="020F0502020204030204" pitchFamily="34" charset="0"/>
                  </a:rPr>
                  <a:t>configuration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of AMD w.f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.</a:t>
                </a:r>
                <a:endParaRPr lang="en-US" altLang="ja-JP" sz="2400" dirty="0">
                  <a:latin typeface="Calibri" panose="020F0502020204030204" pitchFamily="34" charset="0"/>
                </a:endParaRPr>
              </a:p>
              <a:p>
                <a:pPr marL="252000" indent="-252000">
                  <a:spcBef>
                    <a:spcPts val="200"/>
                  </a:spcBef>
                </a:pPr>
                <a:endParaRPr kumimoji="1"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6555" y="5602133"/>
                <a:ext cx="8070538" cy="968351"/>
              </a:xfrm>
              <a:blipFill>
                <a:blip r:embed="rId5"/>
                <a:stretch>
                  <a:fillRect l="-1208" t="-5660" r="-906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273072" y="1067656"/>
                <a:ext cx="587918" cy="5023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box>
                        <m:box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072" y="1067656"/>
                <a:ext cx="587918" cy="502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1617527" y="4897465"/>
            <a:ext cx="2226443" cy="511550"/>
            <a:chOff x="3940744" y="4957640"/>
            <a:chExt cx="2226443" cy="511550"/>
          </a:xfrm>
        </p:grpSpPr>
        <p:sp>
          <p:nvSpPr>
            <p:cNvPr id="26" name="角丸四角形 25"/>
            <p:cNvSpPr/>
            <p:nvPr/>
          </p:nvSpPr>
          <p:spPr>
            <a:xfrm>
              <a:off x="5034654" y="4967239"/>
              <a:ext cx="212422" cy="355611"/>
            </a:xfrm>
            <a:prstGeom prst="roundRect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940744" y="4957640"/>
                  <a:ext cx="2226443" cy="5115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0744" y="4957640"/>
                  <a:ext cx="2226443" cy="5115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角丸四角形 14"/>
          <p:cNvSpPr/>
          <p:nvPr/>
        </p:nvSpPr>
        <p:spPr>
          <a:xfrm>
            <a:off x="3594936" y="2836243"/>
            <a:ext cx="1108103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Central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コンテンツ プレースホルダー 2"/>
              <p:cNvSpPr txBox="1">
                <a:spLocks/>
              </p:cNvSpPr>
              <p:nvPr/>
            </p:nvSpPr>
            <p:spPr bwMode="auto">
              <a:xfrm>
                <a:off x="6000806" y="360911"/>
                <a:ext cx="2902363" cy="557403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2" indent="0">
                  <a:lnSpc>
                    <a:spcPts val="3600"/>
                  </a:lnSpc>
                  <a:spcBef>
                    <a:spcPts val="6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altLang="ja-JP" sz="2400" kern="0" dirty="0">
                          <a:sym typeface="Symbol" panose="05050102010706020507" pitchFamily="18" charset="2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kern="0">
                                  <a:latin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kern="0" dirty="0"/>
              </a:p>
            </p:txBody>
          </p:sp>
        </mc:Choice>
        <mc:Fallback xmlns="">
          <p:sp>
            <p:nvSpPr>
              <p:cNvPr id="2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0806" y="360911"/>
                <a:ext cx="2902363" cy="5574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/>
          <p:cNvGrpSpPr/>
          <p:nvPr/>
        </p:nvGrpSpPr>
        <p:grpSpPr>
          <a:xfrm>
            <a:off x="4675831" y="189081"/>
            <a:ext cx="1170130" cy="964264"/>
            <a:chOff x="5562110" y="1069581"/>
            <a:chExt cx="1170130" cy="964264"/>
          </a:xfrm>
        </p:grpSpPr>
        <p:sp>
          <p:nvSpPr>
            <p:cNvPr id="42" name="楕円 41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楕円 49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562110" y="120459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3738987" y="4149759"/>
                <a:ext cx="1248680" cy="73810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87" y="4149759"/>
                <a:ext cx="1248680" cy="738107"/>
              </a:xfrm>
              <a:prstGeom prst="roundRect">
                <a:avLst/>
              </a:prstGeom>
              <a:blipFill>
                <a:blip r:embed="rId9"/>
                <a:stretch>
                  <a:fillRect l="-7317" t="-11570" r="-780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角丸四角形 38"/>
              <p:cNvSpPr/>
              <p:nvPr/>
            </p:nvSpPr>
            <p:spPr>
              <a:xfrm>
                <a:off x="548425" y="4146225"/>
                <a:ext cx="954395" cy="74517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角丸四角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25" y="4146225"/>
                <a:ext cx="954395" cy="745177"/>
              </a:xfrm>
              <a:prstGeom prst="roundRect">
                <a:avLst/>
              </a:prstGeom>
              <a:blipFill>
                <a:blip r:embed="rId10"/>
                <a:stretch>
                  <a:fillRect l="-1274" t="-10656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/>
          <p:cNvSpPr/>
          <p:nvPr/>
        </p:nvSpPr>
        <p:spPr>
          <a:xfrm>
            <a:off x="1142856" y="1479963"/>
            <a:ext cx="730310" cy="567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370110" y="1543740"/>
            <a:ext cx="815012" cy="457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185122" y="4644135"/>
                <a:ext cx="2718047" cy="72476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3600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ja-JP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2" y="4644135"/>
                <a:ext cx="2718047" cy="72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0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085" y="1302309"/>
            <a:ext cx="4586549" cy="29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5" y="1266964"/>
            <a:ext cx="4586985" cy="297951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9992-E8FB-4E1B-88F5-E719DD5B5B0D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296525" y="5761409"/>
            <a:ext cx="8608247" cy="849629"/>
          </a:xfrm>
          <a:solidFill>
            <a:schemeClr val="accent1"/>
          </a:solidFill>
        </p:spPr>
        <p:txBody>
          <a:bodyPr/>
          <a:lstStyle/>
          <a:p>
            <a:pPr marL="252000" indent="-252000">
              <a:spcBef>
                <a:spcPts val="300"/>
              </a:spcBef>
            </a:pPr>
            <a:r>
              <a:rPr lang="en-US" altLang="ja-JP" sz="2400" dirty="0" smtClean="0">
                <a:latin typeface="Calibri" panose="020F0502020204030204" pitchFamily="34" charset="0"/>
              </a:rPr>
              <a:t>Many-body correlation plays a decisive role for energy saturation. </a:t>
            </a:r>
          </a:p>
          <a:p>
            <a:pPr marL="652050" lvl="1" indent="-252000">
              <a:spcBef>
                <a:spcPts val="300"/>
              </a:spcBef>
            </a:pPr>
            <a:r>
              <a:rPr lang="en-US" altLang="ja-JP" sz="2000" dirty="0" smtClean="0">
                <a:latin typeface="Calibri" panose="020F0502020204030204" pitchFamily="34" charset="0"/>
              </a:rPr>
              <a:t>Similar to </a:t>
            </a:r>
            <a:r>
              <a:rPr lang="en-US" altLang="ja-JP" sz="2000" dirty="0">
                <a:latin typeface="Calibri" panose="020F0502020204030204" pitchFamily="34" charset="0"/>
              </a:rPr>
              <a:t>Bethe-</a:t>
            </a:r>
            <a:r>
              <a:rPr lang="en-US" altLang="ja-JP" sz="2000" dirty="0" err="1">
                <a:latin typeface="Calibri" panose="020F0502020204030204" pitchFamily="34" charset="0"/>
              </a:rPr>
              <a:t>Brueckner</a:t>
            </a:r>
            <a:r>
              <a:rPr lang="en-US" altLang="ja-JP" sz="2000" dirty="0">
                <a:latin typeface="Calibri" panose="020F0502020204030204" pitchFamily="34" charset="0"/>
              </a:rPr>
              <a:t>-Goldstone approach </a:t>
            </a:r>
            <a:r>
              <a:rPr lang="en-US" altLang="ja-JP" sz="2000" dirty="0" smtClean="0">
                <a:latin typeface="Calibri" panose="020F0502020204030204" pitchFamily="34" charset="0"/>
              </a:rPr>
              <a:t>with </a:t>
            </a:r>
            <a:r>
              <a:rPr lang="en-US" altLang="ja-JP" sz="2000" i="1" dirty="0" smtClean="0">
                <a:latin typeface="Calibri" panose="020F0502020204030204" pitchFamily="34" charset="0"/>
              </a:rPr>
              <a:t>G</a:t>
            </a:r>
            <a:r>
              <a:rPr lang="en-US" altLang="ja-JP" sz="2000" dirty="0" smtClean="0">
                <a:latin typeface="Calibri" panose="020F0502020204030204" pitchFamily="34" charset="0"/>
              </a:rPr>
              <a:t>-matrix (</a:t>
            </a:r>
            <a:r>
              <a:rPr lang="en-US" altLang="ja-JP" sz="2000" dirty="0" err="1" smtClean="0">
                <a:latin typeface="Calibri" panose="020F0502020204030204" pitchFamily="34" charset="0"/>
              </a:rPr>
              <a:t>Baldo</a:t>
            </a:r>
            <a:r>
              <a:rPr lang="en-US" altLang="ja-JP" sz="2000" dirty="0" smtClean="0">
                <a:latin typeface="Calibri" panose="020F0502020204030204" pitchFamily="34" charset="0"/>
              </a:rPr>
              <a:t>)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265159" y="975201"/>
            <a:ext cx="907178" cy="33091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8001915" y="3986090"/>
            <a:ext cx="880371" cy="30764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66620" y="3053836"/>
            <a:ext cx="880155" cy="36004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630434" y="4330425"/>
            <a:ext cx="2410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Calibri" panose="020F0502020204030204" pitchFamily="34" charset="0"/>
              </a:rPr>
              <a:t>NO</a:t>
            </a:r>
            <a:r>
              <a:rPr lang="en-US" altLang="ja-JP" sz="2000" dirty="0" smtClean="0"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</a:rPr>
              <a:t>energy </a:t>
            </a:r>
            <a:r>
              <a:rPr lang="en-US" altLang="ja-JP" sz="2000" dirty="0" smtClean="0">
                <a:latin typeface="Calibri" panose="020F0502020204030204" pitchFamily="34" charset="0"/>
              </a:rPr>
              <a:t>saturation</a:t>
            </a:r>
          </a:p>
          <a:p>
            <a:r>
              <a:rPr lang="en-US" altLang="ja-JP" sz="2000" dirty="0" smtClean="0">
                <a:latin typeface="Calibri" panose="020F0502020204030204" pitchFamily="34" charset="0"/>
              </a:rPr>
              <a:t>within 2-body</a:t>
            </a:r>
            <a:endParaRPr lang="ja-JP" alt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タイトル 10"/>
              <p:cNvSpPr>
                <a:spLocks noGrp="1"/>
              </p:cNvSpPr>
              <p:nvPr>
                <p:ph type="title"/>
              </p:nvPr>
            </p:nvSpPr>
            <p:spPr>
              <a:xfrm>
                <a:off x="4065" y="98358"/>
                <a:ext cx="9144000" cy="584806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latin typeface="Calibri" panose="020F0502020204030204" pitchFamily="34" charset="0"/>
                  </a:rPr>
                  <a:t>Many-body operators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𝐻𝐹</m:t>
                    </m:r>
                  </m:oMath>
                </a14:m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タイトル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65" y="98358"/>
                <a:ext cx="9144000" cy="584806"/>
              </a:xfrm>
              <a:blipFill>
                <a:blip r:embed="rId4"/>
                <a:stretch>
                  <a:fillRect t="-27083" b="-5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3"/>
              <p:cNvSpPr/>
              <p:nvPr/>
            </p:nvSpPr>
            <p:spPr>
              <a:xfrm>
                <a:off x="3746477" y="3998999"/>
                <a:ext cx="1248680" cy="73810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角丸四角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77" y="3998999"/>
                <a:ext cx="1248680" cy="738107"/>
              </a:xfrm>
              <a:prstGeom prst="roundRect">
                <a:avLst/>
              </a:prstGeom>
              <a:blipFill>
                <a:blip r:embed="rId5"/>
                <a:stretch>
                  <a:fillRect l="-7843" t="-11570" r="-784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34220" y="3986090"/>
                <a:ext cx="954395" cy="74517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0" y="3986090"/>
                <a:ext cx="954395" cy="745177"/>
              </a:xfrm>
              <a:prstGeom prst="roundRect">
                <a:avLst/>
              </a:prstGeom>
              <a:blipFill>
                <a:blip r:embed="rId6"/>
                <a:stretch>
                  <a:fillRect l="-1282" t="-10656" r="-641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角丸四角形 20"/>
          <p:cNvSpPr/>
          <p:nvPr/>
        </p:nvSpPr>
        <p:spPr>
          <a:xfrm>
            <a:off x="8001916" y="969466"/>
            <a:ext cx="940551" cy="327108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96625" y="1478661"/>
            <a:ext cx="730310" cy="56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435792" y="1478661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136044" y="4837418"/>
                <a:ext cx="2644966" cy="72666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3600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ja-JP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44" y="4837418"/>
                <a:ext cx="2644966" cy="726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 4"/>
          <p:cNvSpPr/>
          <p:nvPr/>
        </p:nvSpPr>
        <p:spPr>
          <a:xfrm>
            <a:off x="8802471" y="1280606"/>
            <a:ext cx="190814" cy="423080"/>
          </a:xfrm>
          <a:custGeom>
            <a:avLst/>
            <a:gdLst>
              <a:gd name="connsiteX0" fmla="*/ 18854 w 141515"/>
              <a:gd name="connsiteY0" fmla="*/ 0 h 461914"/>
              <a:gd name="connsiteX1" fmla="*/ 141402 w 141515"/>
              <a:gd name="connsiteY1" fmla="*/ 311085 h 461914"/>
              <a:gd name="connsiteX2" fmla="*/ 0 w 141515"/>
              <a:gd name="connsiteY2" fmla="*/ 461914 h 4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515" h="461914">
                <a:moveTo>
                  <a:pt x="18854" y="0"/>
                </a:moveTo>
                <a:cubicBezTo>
                  <a:pt x="81699" y="117050"/>
                  <a:pt x="144544" y="234100"/>
                  <a:pt x="141402" y="311085"/>
                </a:cubicBezTo>
                <a:cubicBezTo>
                  <a:pt x="138260" y="388070"/>
                  <a:pt x="69130" y="424992"/>
                  <a:pt x="0" y="46191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8364487" y="3618212"/>
            <a:ext cx="212958" cy="3837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065469" y="4945046"/>
                <a:ext cx="1350818" cy="53514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69" y="4945046"/>
                <a:ext cx="1350818" cy="5351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角丸四角形 19"/>
          <p:cNvSpPr/>
          <p:nvPr/>
        </p:nvSpPr>
        <p:spPr>
          <a:xfrm>
            <a:off x="6168252" y="3070506"/>
            <a:ext cx="880155" cy="36004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850098" y="953725"/>
            <a:ext cx="907178" cy="33091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824185" y="3235286"/>
            <a:ext cx="880371" cy="30764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051967" y="5148424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2297256"/>
            <a:ext cx="5352817" cy="369470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5697126" y="3017076"/>
                <a:ext cx="3240360" cy="2974885"/>
              </a:xfrm>
              <a:prstGeom prst="roundRect">
                <a:avLst>
                  <a:gd name="adj" fmla="val 492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pPr marL="180000" indent="-18000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Add terms successively</a:t>
                </a:r>
              </a:p>
              <a:p>
                <a:pPr marL="180000" indent="-18000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Reproduce the GFMC energy</a:t>
                </a:r>
              </a:p>
              <a:p>
                <a:pPr marL="180000" indent="-18000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Small curvature </a:t>
                </a:r>
                <a:b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terms increase</a:t>
                </a:r>
                <a:b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 good convergence</a:t>
                </a:r>
              </a:p>
              <a:p>
                <a:pPr marL="180000" indent="-180000">
                  <a:lnSpc>
                    <a:spcPts val="24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=1.75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en-US" altLang="ja-JP" sz="24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6" y="3017076"/>
                <a:ext cx="3240360" cy="2974885"/>
              </a:xfrm>
              <a:prstGeom prst="roundRect">
                <a:avLst>
                  <a:gd name="adj" fmla="val 4921"/>
                </a:avLst>
              </a:prstGeom>
              <a:blipFill>
                <a:blip r:embed="rId3"/>
                <a:stretch>
                  <a:fillRect l="-3013" r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840075" y="607268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70708" y="2831444"/>
            <a:ext cx="909444" cy="8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72781" y="263138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AMD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6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6740"/>
                <a:ext cx="8229600" cy="621970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Calibri" panose="020F0502020204030204" pitchFamily="34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latin typeface="Calibri" panose="020F0502020204030204" pitchFamily="34" charset="0"/>
                  </a:rPr>
                  <a:t> effect in TOAMD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7" name="タイトル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6740"/>
                <a:ext cx="8229600" cy="621970"/>
              </a:xfrm>
              <a:blipFill>
                <a:blip r:embed="rId4"/>
                <a:stretch>
                  <a:fillRect t="-23529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角丸四角形 9"/>
          <p:cNvSpPr>
            <a:spLocks noChangeArrowheads="1"/>
          </p:cNvSpPr>
          <p:nvPr/>
        </p:nvSpPr>
        <p:spPr bwMode="auto">
          <a:xfrm>
            <a:off x="5834428" y="2391472"/>
            <a:ext cx="2568562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164540" y="3625623"/>
                <a:ext cx="9444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40" y="3625623"/>
                <a:ext cx="944489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433068" y="1280648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83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/>
          <p:cNvCxnSpPr/>
          <p:nvPr/>
        </p:nvCxnSpPr>
        <p:spPr>
          <a:xfrm>
            <a:off x="2292024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505095" y="1768709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874650" y="179369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2878319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455112" y="175933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363894" y="1759339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387248" y="178823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500298" y="177346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56275" y="1797205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03321" y="178439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5373784" y="176870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97369" y="178110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7633360" y="109144"/>
            <a:ext cx="1170130" cy="1215135"/>
            <a:chOff x="5429764" y="5326709"/>
            <a:chExt cx="1170130" cy="1215135"/>
          </a:xfrm>
        </p:grpSpPr>
        <p:sp>
          <p:nvSpPr>
            <p:cNvPr id="47" name="楕円 46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楕円 53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56" name="直線コネクタ 55"/>
            <p:cNvCxnSpPr>
              <a:endCxn id="59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楕円 56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9" name="楕円 58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" y="2438890"/>
            <a:ext cx="5814672" cy="3723800"/>
          </a:xfrm>
        </p:spPr>
      </p:pic>
      <p:sp>
        <p:nvSpPr>
          <p:cNvPr id="21" name="テキスト ボックス 20"/>
          <p:cNvSpPr txBox="1"/>
          <p:nvPr/>
        </p:nvSpPr>
        <p:spPr>
          <a:xfrm>
            <a:off x="2001425" y="616269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21650" y="2978109"/>
            <a:ext cx="730310" cy="567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角丸四角形 9"/>
          <p:cNvSpPr>
            <a:spLocks noChangeArrowheads="1"/>
          </p:cNvSpPr>
          <p:nvPr/>
        </p:nvSpPr>
        <p:spPr bwMode="auto">
          <a:xfrm>
            <a:off x="6182460" y="3047718"/>
            <a:ext cx="2629637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92888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Calibri" panose="020F0502020204030204" pitchFamily="34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latin typeface="Calibri" panose="020F0502020204030204" pitchFamily="34" charset="0"/>
                  </a:rPr>
                  <a:t> effect in TOAMD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92888"/>
              </a:xfrm>
              <a:blipFill>
                <a:blip r:embed="rId5"/>
                <a:stretch>
                  <a:fillRect t="-26804" b="-54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800688" y="3087801"/>
            <a:ext cx="112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03652" y="5323756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03652" y="4956630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33068" y="1280648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blipFill>
                <a:blip r:embed="rId6"/>
                <a:stretch>
                  <a:fillRect t="-170492" r="-10183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/>
          <p:cNvCxnSpPr/>
          <p:nvPr/>
        </p:nvCxnSpPr>
        <p:spPr>
          <a:xfrm>
            <a:off x="2292024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505095" y="1768709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874650" y="179369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2878319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455112" y="175933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6363894" y="1759339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6387248" y="178823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00298" y="177346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56275" y="1797205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03321" y="178439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5373784" y="176870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397369" y="178110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633360" y="109144"/>
            <a:ext cx="1170130" cy="1215135"/>
            <a:chOff x="5429764" y="5326709"/>
            <a:chExt cx="1170130" cy="1215135"/>
          </a:xfrm>
        </p:grpSpPr>
        <p:sp>
          <p:nvSpPr>
            <p:cNvPr id="56" name="楕円 55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楕円 62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5" name="直線コネクタ 64"/>
            <p:cNvCxnSpPr>
              <a:endCxn id="68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楕円 65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8" name="楕円 67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5603652" y="2676863"/>
            <a:ext cx="543523" cy="410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215429" y="2438890"/>
            <a:ext cx="2602556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PLB769 (2017) 213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182461" y="3640063"/>
            <a:ext cx="2629636" cy="1237859"/>
          </a:xfrm>
          <a:prstGeom prst="roundRect">
            <a:avLst>
              <a:gd name="adj" fmla="val 888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180000" indent="-1800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Reproduce the Hamiltonian components of 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462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2497520"/>
            <a:ext cx="5317792" cy="357259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5892323" y="3158970"/>
                <a:ext cx="3105345" cy="2626872"/>
              </a:xfrm>
              <a:prstGeom prst="roundRect">
                <a:avLst>
                  <a:gd name="adj" fmla="val 550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Good energy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baseline="30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Small curvature 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terms increase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 good convergence</a:t>
                </a:r>
              </a:p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fm</a:t>
                </a:r>
              </a:p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Next order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sz="2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23" y="3158970"/>
                <a:ext cx="3105345" cy="2626872"/>
              </a:xfrm>
              <a:prstGeom prst="roundRect">
                <a:avLst>
                  <a:gd name="adj" fmla="val 5505"/>
                </a:avLst>
              </a:prstGeom>
              <a:blipFill>
                <a:blip r:embed="rId3"/>
                <a:stretch>
                  <a:fillRect l="-1965" t="-1392" b="-3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901627" y="6117685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38979" y="265505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AMD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961275" y="3055164"/>
            <a:ext cx="1371643" cy="86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角丸四角形 9"/>
          <p:cNvSpPr>
            <a:spLocks noChangeArrowheads="1"/>
          </p:cNvSpPr>
          <p:nvPr/>
        </p:nvSpPr>
        <p:spPr bwMode="auto">
          <a:xfrm>
            <a:off x="5911773" y="2497520"/>
            <a:ext cx="2619005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61203"/>
                <a:ext cx="8229600" cy="583959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Calibri" panose="020F0502020204030204" pitchFamily="34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latin typeface="Calibri" panose="020F0502020204030204" pitchFamily="34" charset="0"/>
                  </a:rPr>
                  <a:t> effect in TOAMD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61203"/>
                <a:ext cx="8229600" cy="583959"/>
              </a:xfrm>
              <a:blipFill>
                <a:blip r:embed="rId6"/>
                <a:stretch>
                  <a:fillRect t="-27083" b="-5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2209366" y="3824795"/>
                <a:ext cx="9444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66" y="3824795"/>
                <a:ext cx="944489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/>
          <p:cNvSpPr/>
          <p:nvPr/>
        </p:nvSpPr>
        <p:spPr>
          <a:xfrm>
            <a:off x="433068" y="1280648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83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/>
          <p:cNvCxnSpPr/>
          <p:nvPr/>
        </p:nvCxnSpPr>
        <p:spPr>
          <a:xfrm>
            <a:off x="2292024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505095" y="1768709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874650" y="179369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878319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455112" y="175933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363894" y="1759339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387248" y="178823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00298" y="177346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56275" y="1797205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03321" y="178439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5373784" y="176870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397369" y="178110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623508" y="32176"/>
            <a:ext cx="1170130" cy="1215135"/>
            <a:chOff x="5429764" y="5326709"/>
            <a:chExt cx="1170130" cy="1215135"/>
          </a:xfrm>
        </p:grpSpPr>
        <p:sp>
          <p:nvSpPr>
            <p:cNvPr id="56" name="楕円 55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楕円 62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5" name="直線コネクタ 64"/>
            <p:cNvCxnSpPr>
              <a:endCxn id="68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楕円 65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8" name="楕円 67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3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2020429" y="598738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2" y="2268854"/>
            <a:ext cx="5675843" cy="3594089"/>
          </a:xfrm>
        </p:spPr>
      </p:pic>
      <p:sp>
        <p:nvSpPr>
          <p:cNvPr id="23" name="テキスト ボックス 22"/>
          <p:cNvSpPr txBox="1"/>
          <p:nvPr/>
        </p:nvSpPr>
        <p:spPr>
          <a:xfrm>
            <a:off x="3761910" y="2838572"/>
            <a:ext cx="112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574100" y="2528900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6027439" y="3227393"/>
                <a:ext cx="2977064" cy="1396454"/>
              </a:xfrm>
              <a:prstGeom prst="roundRect">
                <a:avLst>
                  <a:gd name="adj" fmla="val 550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36000" bIns="72000" rtlCol="0" anchor="ctr"/>
              <a:lstStyle/>
              <a:p>
                <a:pPr marL="180000" indent="-1800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Good energy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baseline="30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180000" indent="-1800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Next order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4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br>
                  <a:rPr lang="en-US" altLang="ja-JP" sz="24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Times" panose="02020603050405020304" pitchFamily="18" charset="0"/>
                  </a:rPr>
                </a:b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439" y="3227393"/>
                <a:ext cx="2977064" cy="1396454"/>
              </a:xfrm>
              <a:prstGeom prst="roundRect">
                <a:avLst>
                  <a:gd name="adj" fmla="val 5505"/>
                </a:avLst>
              </a:prstGeom>
              <a:blipFill>
                <a:blip r:embed="rId3"/>
                <a:stretch>
                  <a:fillRect l="-2664" t="-870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5501606" y="5190145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86595" y="4812613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251158" y="2618910"/>
            <a:ext cx="2619005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effect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7623508" y="32176"/>
            <a:ext cx="1170130" cy="1215135"/>
            <a:chOff x="5429764" y="5326709"/>
            <a:chExt cx="1170130" cy="1215135"/>
          </a:xfrm>
        </p:grpSpPr>
        <p:sp>
          <p:nvSpPr>
            <p:cNvPr id="29" name="楕円 28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楕円 38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1" name="直線コネクタ 40"/>
            <p:cNvCxnSpPr>
              <a:endCxn id="45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楕円 41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5" name="楕円 44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正方形/長方形 74"/>
          <p:cNvSpPr/>
          <p:nvPr/>
        </p:nvSpPr>
        <p:spPr>
          <a:xfrm>
            <a:off x="433068" y="1280648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80" y="1318659"/>
                <a:ext cx="6647525" cy="369332"/>
              </a:xfrm>
              <a:prstGeom prst="rect">
                <a:avLst/>
              </a:prstGeom>
              <a:blipFill>
                <a:blip r:embed="rId7"/>
                <a:stretch>
                  <a:fillRect t="-170492" r="-10183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/>
          <p:cNvCxnSpPr/>
          <p:nvPr/>
        </p:nvCxnSpPr>
        <p:spPr>
          <a:xfrm>
            <a:off x="2292024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505095" y="1768709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874650" y="179369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2878319" y="1759339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4455112" y="175933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6363894" y="1759339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6387248" y="178823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500298" y="177346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556275" y="1797205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303321" y="178439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5373784" y="1768709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5397369" y="178110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2875"/>
            <a:ext cx="8229600" cy="647700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Summary</a:t>
            </a:r>
            <a:endParaRPr lang="en-US" altLang="ja-JP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3942" y="953725"/>
                <a:ext cx="8258518" cy="5310590"/>
              </a:xfrm>
              <a:solidFill>
                <a:schemeClr val="accent5"/>
              </a:solidFill>
            </p:spPr>
            <p:txBody>
              <a:bodyPr lIns="0" tIns="216000" rIns="72000" bIns="72000"/>
              <a:lstStyle/>
              <a:p>
                <a:pPr marL="43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altLang="ja-JP" sz="2800" b="1" dirty="0" smtClean="0">
                    <a:solidFill>
                      <a:srgbClr val="D9112E"/>
                    </a:solidFill>
                    <a:latin typeface="Calibri" panose="020F0502020204030204" pitchFamily="34" charset="0"/>
                  </a:rPr>
                  <a:t>Tensor-Optimized AMD (TOAMD)</a:t>
                </a:r>
                <a:r>
                  <a:rPr lang="en-US" altLang="ja-JP" sz="2800" dirty="0" smtClean="0">
                    <a:solidFill>
                      <a:srgbClr val="D9112E"/>
                    </a:solidFill>
                    <a:latin typeface="Calibri" panose="020F0502020204030204" pitchFamily="34" charset="0"/>
                  </a:rPr>
                  <a:t>.</a:t>
                </a:r>
                <a:endParaRPr lang="en-US" altLang="ja-JP" sz="2800" dirty="0">
                  <a:solidFill>
                    <a:srgbClr val="D9112E"/>
                  </a:solidFill>
                  <a:latin typeface="Calibri" panose="020F0502020204030204" pitchFamily="34" charset="0"/>
                </a:endParaRP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Successive variational method for nuclei to treat </a:t>
                </a:r>
                <a:r>
                  <a:rPr lang="en-US" altLang="ja-JP" sz="2400" i="1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V</a:t>
                </a:r>
                <a:r>
                  <a:rPr lang="en-US" altLang="ja-JP" sz="2400" i="1" baseline="-250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NN</a:t>
                </a:r>
                <a:r>
                  <a:rPr lang="en-US" altLang="ja-JP" sz="2400" baseline="-250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directly</a:t>
                </a:r>
                <a:r>
                  <a:rPr lang="en-US" altLang="ja-JP" sz="2400" i="1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.</a:t>
                </a: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Correlation functions :</a:t>
                </a:r>
                <a:r>
                  <a:rPr lang="en-US" altLang="ja-JP" sz="2400" i="1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</a:t>
                </a:r>
                <a:r>
                  <a:rPr lang="en-US" altLang="ja-JP" sz="2400" b="1" i="1" baseline="-20000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D</a:t>
                </a: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(tensor)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, </a:t>
                </a: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</a:t>
                </a:r>
                <a:r>
                  <a:rPr lang="en-US" altLang="ja-JP" sz="2400" b="1" i="1" baseline="-20000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S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(short-range)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1800"/>
                  </a:spcAft>
                </a:pPr>
                <a:r>
                  <a:rPr lang="en-US" altLang="ja-JP" sz="2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F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is </a:t>
                </a:r>
                <a:r>
                  <a:rPr lang="en-US" altLang="ja-JP" sz="2400" b="1" dirty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independently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optimized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, better than </a:t>
                </a:r>
                <a:r>
                  <a:rPr lang="en-US" altLang="ja-JP" sz="2400" dirty="0" err="1" smtClean="0">
                    <a:latin typeface="Calibri" panose="020F0502020204030204" pitchFamily="34" charset="0"/>
                  </a:rPr>
                  <a:t>Jastrow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method.</a:t>
                </a: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36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At </a:t>
                </a:r>
                <a:r>
                  <a:rPr lang="en-US" altLang="ja-JP" sz="2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F</a:t>
                </a:r>
                <a:r>
                  <a:rPr lang="en-US" altLang="ja-JP" sz="2400" baseline="300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2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level,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good reproduction of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s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-shell nuclei. </a:t>
                </a:r>
                <a:br>
                  <a:rPr lang="en-US" altLang="ja-JP" sz="2400" dirty="0" smtClean="0"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latin typeface="Calibri" panose="020F0502020204030204" pitchFamily="34" charset="0"/>
                  </a:rPr>
                  <a:t>Next, we shall apply TOAMD to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p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-shell nuclei.</a:t>
                </a: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Multi-configuration of AMD as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TOAMD+GCM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altLang="ja-JP" sz="2400" b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Triple-</a:t>
                </a: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 </a:t>
                </a:r>
                <a:r>
                  <a:rPr lang="en-US" altLang="ja-JP" sz="2400" b="1" dirty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solidFill>
                              <a:srgbClr val="DD23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rgbClr val="DD2335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rgbClr val="DD2335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ja-JP" sz="2400" b="1" dirty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 is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ongoing.</a:t>
                </a:r>
                <a:endParaRPr lang="en-US" altLang="ja-JP" sz="2400" baseline="30000" dirty="0">
                  <a:latin typeface="Calibri" panose="020F0502020204030204" pitchFamily="34" charset="0"/>
                  <a:cs typeface="Times" panose="02020603050405020304" pitchFamily="18" charset="0"/>
                </a:endParaRPr>
              </a:p>
              <a:p>
                <a:pPr marL="540000" lvl="1" indent="-252000" eaLnBrk="1" hangingPunct="1">
                  <a:lnSpc>
                    <a:spcPts val="2800"/>
                  </a:lnSpc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Include </a:t>
                </a: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V</a:t>
                </a:r>
                <a:r>
                  <a:rPr lang="en-US" altLang="ja-JP" sz="2400" b="1" i="1" baseline="-25000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NNN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such as Fujita-Miyazawa type </a:t>
                </a:r>
                <a:br>
                  <a:rPr lang="en-US" altLang="ja-JP" sz="2400" dirty="0" smtClean="0"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latin typeface="Calibri" panose="020F0502020204030204" pitchFamily="34" charset="0"/>
                  </a:rPr>
                  <a:t>in the same manner of many-body operators.</a:t>
                </a:r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3942" y="953725"/>
                <a:ext cx="8258518" cy="5310590"/>
              </a:xfrm>
              <a:blipFill>
                <a:blip r:embed="rId3"/>
                <a:stretch>
                  <a:fillRect l="-1550" r="-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7830832" y="477915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46670" y="52170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rgbClr val="DD2335"/>
                </a:solidFill>
                <a:latin typeface="Symbol" panose="05050102010706020507" pitchFamily="18" charset="2"/>
              </a:rPr>
              <a:t>D</a:t>
            </a:r>
            <a:endParaRPr kumimoji="1" lang="ja-JP" altLang="en-US" dirty="0">
              <a:solidFill>
                <a:srgbClr val="DD2335"/>
              </a:solidFill>
              <a:latin typeface="Symbol" panose="05050102010706020507" pitchFamily="18" charset="2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7407315" y="5575891"/>
            <a:ext cx="397485" cy="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421224" y="546179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7803235" y="5227465"/>
            <a:ext cx="414170" cy="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7407315" y="4958975"/>
            <a:ext cx="810090" cy="900000"/>
            <a:chOff x="7677345" y="5150805"/>
            <a:chExt cx="810090" cy="997677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7677345" y="5150805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8487435" y="5150805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8074830" y="5150805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/>
          <p:cNvCxnSpPr/>
          <p:nvPr/>
        </p:nvCxnSpPr>
        <p:spPr>
          <a:xfrm flipH="1" flipV="1">
            <a:off x="7822770" y="5208220"/>
            <a:ext cx="1564" cy="381600"/>
          </a:xfrm>
          <a:prstGeom prst="line">
            <a:avLst/>
          </a:prstGeom>
          <a:ln w="5715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5787135" y="2978950"/>
            <a:ext cx="2617955" cy="425944"/>
          </a:xfrm>
          <a:prstGeom prst="roundRect">
            <a:avLst>
              <a:gd name="adj" fmla="val 11216"/>
            </a:avLst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(2017) in press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8105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212C5-08DA-4DFE-9B97-8FD9766D6343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7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2096724" y="4941279"/>
            <a:ext cx="1125125" cy="602956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角丸四角形 14"/>
          <p:cNvSpPr>
            <a:spLocks noChangeArrowheads="1"/>
          </p:cNvSpPr>
          <p:nvPr/>
        </p:nvSpPr>
        <p:spPr bwMode="auto">
          <a:xfrm>
            <a:off x="457200" y="1022929"/>
            <a:ext cx="5960005" cy="1023877"/>
          </a:xfrm>
          <a:prstGeom prst="roundRect">
            <a:avLst>
              <a:gd name="adj" fmla="val 17124"/>
            </a:avLst>
          </a:prstGeom>
          <a:solidFill>
            <a:srgbClr val="9ED3D7">
              <a:alpha val="50195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169119"/>
            <a:ext cx="8229600" cy="617490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Short-range correlation in TOAMD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29309" y="1113163"/>
                <a:ext cx="583858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TO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  <m:r>
                                <a:rPr kumimoji="1" lang="en-US" altLang="ja-JP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  <m:r>
                                <a:rPr kumimoji="1" lang="en-US" altLang="ja-JP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  <m:r>
                                <a:rPr kumimoji="1" lang="en-US" altLang="ja-JP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09" y="1113163"/>
                <a:ext cx="583858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/>
          <p:cNvCxnSpPr/>
          <p:nvPr/>
        </p:nvCxnSpPr>
        <p:spPr>
          <a:xfrm>
            <a:off x="3023417" y="1633572"/>
            <a:ext cx="5850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954500" y="1620787"/>
            <a:ext cx="1235000" cy="0"/>
          </a:xfrm>
          <a:prstGeom prst="line">
            <a:avLst/>
          </a:prstGeom>
          <a:ln w="38100">
            <a:solidFill>
              <a:srgbClr val="DC0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863249" y="1646696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single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54312" y="1646696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D2335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double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DD2335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249390" y="2435764"/>
                <a:ext cx="8373060" cy="3851817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800" i="1" dirty="0" smtClean="0">
                    <a:latin typeface="Calibri" panose="020F0502020204030204" pitchFamily="34" charset="0"/>
                  </a:rPr>
                  <a:t>V</a:t>
                </a:r>
                <a:r>
                  <a:rPr lang="en-US" altLang="ja-JP" sz="2800" baseline="-25000" dirty="0" smtClean="0">
                    <a:latin typeface="Calibri" panose="020F0502020204030204" pitchFamily="34" charset="0"/>
                  </a:rPr>
                  <a:t>NN</a:t>
                </a:r>
                <a:r>
                  <a:rPr lang="en-US" altLang="ja-JP" sz="2800" dirty="0" smtClean="0">
                    <a:latin typeface="Calibri" panose="020F0502020204030204" pitchFamily="34" charset="0"/>
                  </a:rPr>
                  <a:t> : </a:t>
                </a:r>
                <a:r>
                  <a:rPr lang="en-US" altLang="ja-JP" sz="2800" dirty="0" err="1" smtClean="0">
                    <a:latin typeface="Calibri" panose="020F0502020204030204" pitchFamily="34" charset="0"/>
                  </a:rPr>
                  <a:t>Malfliet-Tjon</a:t>
                </a:r>
                <a:r>
                  <a:rPr lang="en-US" altLang="ja-JP" sz="2800" dirty="0" smtClean="0">
                    <a:latin typeface="Calibri" panose="020F0502020204030204" pitchFamily="34" charset="0"/>
                  </a:rPr>
                  <a:t> V   (central short-range)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dirty="0" err="1" smtClean="0">
                    <a:latin typeface="Calibri" panose="020F0502020204030204" pitchFamily="34" charset="0"/>
                  </a:rPr>
                  <a:t>Nucl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. Phys. A127,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161 (1969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).</a:t>
                </a:r>
                <a:endParaRPr lang="en-US" altLang="ja-JP" sz="2800" b="0" i="1" dirty="0" smtClean="0"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=1458.05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−3.11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−578.09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1.55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ja-JP" altLang="en-US" sz="2400" dirty="0" smtClean="0">
                    <a:latin typeface="Calibri" panose="020F0502020204030204" pitchFamily="34" charset="0"/>
                  </a:rPr>
                  <a:t> 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(MeV)</a:t>
                </a: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altLang="ja-JP" sz="2800" dirty="0" smtClean="0">
                    <a:latin typeface="Calibri" panose="020F0502020204030204" pitchFamily="34" charset="0"/>
                  </a:rPr>
                  <a:t>TOAMD vs. Variational Monte Carlo with </a:t>
                </a:r>
                <a:r>
                  <a:rPr lang="en-US" altLang="ja-JP" sz="2800" dirty="0" err="1" smtClean="0">
                    <a:solidFill>
                      <a:srgbClr val="DC0F2D"/>
                    </a:solidFill>
                    <a:latin typeface="Calibri" panose="020F0502020204030204" pitchFamily="34" charset="0"/>
                  </a:rPr>
                  <a:t>Jastrow</a:t>
                </a:r>
                <a:r>
                  <a:rPr lang="en-US" altLang="ja-JP" sz="2800" dirty="0" smtClean="0">
                    <a:solidFill>
                      <a:srgbClr val="DC0F2D"/>
                    </a:solidFill>
                    <a:latin typeface="Calibri" panose="020F0502020204030204" pitchFamily="34" charset="0"/>
                  </a:rPr>
                  <a:t>-type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Jastrow</m:t>
                        </m:r>
                      </m:sub>
                    </m:sSub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1+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ja-JP" sz="2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90" y="2435764"/>
                <a:ext cx="8373060" cy="3851817"/>
              </a:xfrm>
              <a:blipFill>
                <a:blip r:embed="rId3"/>
                <a:stretch>
                  <a:fillRect l="-1529" t="-1743" r="-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167443" y="6248289"/>
                <a:ext cx="333040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43" y="6248289"/>
                <a:ext cx="333040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4620436" y="6173915"/>
            <a:ext cx="9416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877145" y="6173915"/>
            <a:ext cx="1665185" cy="0"/>
          </a:xfrm>
          <a:prstGeom prst="line">
            <a:avLst/>
          </a:prstGeom>
          <a:ln w="38100">
            <a:solidFill>
              <a:srgbClr val="DC0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967155" y="6237522"/>
                <a:ext cx="1083695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628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</m:t>
                      </m:r>
                      <m:acc>
                        <m:accPr>
                          <m:chr m:val="̃"/>
                          <m:ctrlP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628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628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</m:acc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628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̃"/>
                          <m:ctrlP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628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628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6283C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55" y="6237522"/>
                <a:ext cx="1083695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7016556" y="6252700"/>
            <a:ext cx="192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283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(3-body term)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E6283C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88502" y="4992560"/>
            <a:ext cx="225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(reference state)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445021" y="5130042"/>
            <a:ext cx="872787" cy="377681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same</a:t>
            </a:r>
            <a:endParaRPr kumimoji="1" lang="en-US" altLang="ja-JP" sz="24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円弧 6"/>
          <p:cNvSpPr/>
          <p:nvPr/>
        </p:nvSpPr>
        <p:spPr>
          <a:xfrm>
            <a:off x="6986486" y="5319210"/>
            <a:ext cx="344522" cy="495383"/>
          </a:xfrm>
          <a:prstGeom prst="arc">
            <a:avLst>
              <a:gd name="adj1" fmla="val 10806709"/>
              <a:gd name="adj2" fmla="val 0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7597498" y="2988522"/>
            <a:ext cx="1235728" cy="12357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27" name="直線コネクタ 26"/>
          <p:cNvCxnSpPr>
            <a:stCxn id="30" idx="0"/>
            <a:endCxn id="36" idx="4"/>
          </p:cNvCxnSpPr>
          <p:nvPr/>
        </p:nvCxnSpPr>
        <p:spPr>
          <a:xfrm>
            <a:off x="7939982" y="3289969"/>
            <a:ext cx="0" cy="74231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597498" y="3417126"/>
            <a:ext cx="26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rPr>
              <a:t>f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itchFamily="50" charset="-128"/>
              <a:cs typeface="Times" panose="02020603050405020304" pitchFamily="18" charset="0"/>
            </a:endParaRPr>
          </a:p>
        </p:txBody>
      </p:sp>
      <p:cxnSp>
        <p:nvCxnSpPr>
          <p:cNvPr id="29" name="直線コネクタ 28"/>
          <p:cNvCxnSpPr>
            <a:stCxn id="30" idx="1"/>
            <a:endCxn id="35" idx="5"/>
          </p:cNvCxnSpPr>
          <p:nvPr/>
        </p:nvCxnSpPr>
        <p:spPr>
          <a:xfrm>
            <a:off x="7865893" y="3320657"/>
            <a:ext cx="721759" cy="677679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8104428" y="2971901"/>
            <a:ext cx="26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rPr>
              <a:t>f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itchFamily="50" charset="-128"/>
              <a:cs typeface="Times" panose="02020603050405020304" pitchFamily="18" charset="0"/>
            </a:endParaRPr>
          </a:p>
        </p:txBody>
      </p:sp>
      <p:cxnSp>
        <p:nvCxnSpPr>
          <p:cNvPr id="33" name="直線コネクタ 32"/>
          <p:cNvCxnSpPr>
            <a:stCxn id="36" idx="2"/>
            <a:endCxn id="35" idx="6"/>
          </p:cNvCxnSpPr>
          <p:nvPr/>
        </p:nvCxnSpPr>
        <p:spPr>
          <a:xfrm flipV="1">
            <a:off x="7835205" y="3924247"/>
            <a:ext cx="783135" cy="3255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30" idx="2"/>
            <a:endCxn id="43" idx="6"/>
          </p:cNvCxnSpPr>
          <p:nvPr/>
        </p:nvCxnSpPr>
        <p:spPr>
          <a:xfrm>
            <a:off x="7835205" y="3394746"/>
            <a:ext cx="768163" cy="313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楕円 29"/>
          <p:cNvSpPr/>
          <p:nvPr/>
        </p:nvSpPr>
        <p:spPr>
          <a:xfrm>
            <a:off x="7835205" y="3289969"/>
            <a:ext cx="209554" cy="209554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49" name="直線コネクタ 48"/>
          <p:cNvCxnSpPr>
            <a:stCxn id="43" idx="0"/>
            <a:endCxn id="35" idx="4"/>
          </p:cNvCxnSpPr>
          <p:nvPr/>
        </p:nvCxnSpPr>
        <p:spPr>
          <a:xfrm>
            <a:off x="8498591" y="3293102"/>
            <a:ext cx="14972" cy="735922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/>
          <p:cNvSpPr/>
          <p:nvPr/>
        </p:nvSpPr>
        <p:spPr>
          <a:xfrm>
            <a:off x="8408786" y="3819470"/>
            <a:ext cx="209554" cy="209554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9" name="直線コネクタ 58"/>
          <p:cNvCxnSpPr>
            <a:stCxn id="36" idx="3"/>
            <a:endCxn id="43" idx="7"/>
          </p:cNvCxnSpPr>
          <p:nvPr/>
        </p:nvCxnSpPr>
        <p:spPr>
          <a:xfrm flipV="1">
            <a:off x="7865893" y="3323790"/>
            <a:ext cx="706787" cy="677801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楕円 35"/>
          <p:cNvSpPr/>
          <p:nvPr/>
        </p:nvSpPr>
        <p:spPr>
          <a:xfrm>
            <a:off x="7835205" y="3822725"/>
            <a:ext cx="209554" cy="209554"/>
          </a:xfrm>
          <a:prstGeom prst="ellipse">
            <a:avLst/>
          </a:prstGeom>
          <a:solidFill>
            <a:srgbClr val="66CCFF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楕円 42"/>
          <p:cNvSpPr/>
          <p:nvPr/>
        </p:nvSpPr>
        <p:spPr>
          <a:xfrm>
            <a:off x="8393814" y="3293102"/>
            <a:ext cx="209554" cy="209554"/>
          </a:xfrm>
          <a:prstGeom prst="ellipse">
            <a:avLst/>
          </a:prstGeom>
          <a:solidFill>
            <a:srgbClr val="66CCFF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角丸四角形 9"/>
          <p:cNvSpPr>
            <a:spLocks noChangeArrowheads="1"/>
          </p:cNvSpPr>
          <p:nvPr/>
        </p:nvSpPr>
        <p:spPr bwMode="auto">
          <a:xfrm>
            <a:off x="6664731" y="1037627"/>
            <a:ext cx="1755195" cy="8213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power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series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expansion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89" name="フリーフォーム 88"/>
          <p:cNvSpPr/>
          <p:nvPr/>
        </p:nvSpPr>
        <p:spPr>
          <a:xfrm>
            <a:off x="5517104" y="5320638"/>
            <a:ext cx="1638075" cy="289295"/>
          </a:xfrm>
          <a:custGeom>
            <a:avLst/>
            <a:gdLst>
              <a:gd name="connsiteX0" fmla="*/ 1661160 w 1661160"/>
              <a:gd name="connsiteY0" fmla="*/ 0 h 320040"/>
              <a:gd name="connsiteX1" fmla="*/ 487680 w 1661160"/>
              <a:gd name="connsiteY1" fmla="*/ 152400 h 320040"/>
              <a:gd name="connsiteX2" fmla="*/ 0 w 1661160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160" h="320040">
                <a:moveTo>
                  <a:pt x="1661160" y="0"/>
                </a:moveTo>
                <a:cubicBezTo>
                  <a:pt x="1212850" y="49530"/>
                  <a:pt x="764540" y="99060"/>
                  <a:pt x="487680" y="152400"/>
                </a:cubicBezTo>
                <a:cubicBezTo>
                  <a:pt x="210820" y="205740"/>
                  <a:pt x="105410" y="262890"/>
                  <a:pt x="0" y="32004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lg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6449757" y="2047859"/>
            <a:ext cx="2473996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PRC95 (2017) 044314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120564" y="6225980"/>
            <a:ext cx="192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(2-body term)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169119"/>
            <a:ext cx="8229600" cy="617490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TOAMD vs. VMC with </a:t>
            </a:r>
            <a:r>
              <a:rPr lang="en-US" altLang="ja-JP" sz="4000" dirty="0" err="1" smtClean="0">
                <a:latin typeface="Calibri" panose="020F0502020204030204" pitchFamily="34" charset="0"/>
              </a:rPr>
              <a:t>Jastrow</a:t>
            </a:r>
            <a:endParaRPr kumimoji="1" lang="ja-JP" altLang="en-US" sz="4000" dirty="0"/>
          </a:p>
        </p:txBody>
      </p:sp>
      <p:graphicFrame>
        <p:nvGraphicFramePr>
          <p:cNvPr id="13" name="コンテンツ プレースホルダー 12"/>
          <p:cNvGraphicFramePr>
            <a:graphicFrameLocks noGrp="1"/>
          </p:cNvGraphicFramePr>
          <p:nvPr>
            <p:ph idx="1"/>
            <p:extLst/>
          </p:nvPr>
        </p:nvGraphicFramePr>
        <p:xfrm>
          <a:off x="1106615" y="1680028"/>
          <a:ext cx="6300700" cy="22350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87423">
                  <a:extLst>
                    <a:ext uri="{9D8B030D-6E8A-4147-A177-3AD203B41FA5}">
                      <a16:colId xmlns:a16="http://schemas.microsoft.com/office/drawing/2014/main" val="2506231830"/>
                    </a:ext>
                  </a:extLst>
                </a:gridCol>
                <a:gridCol w="1767872">
                  <a:extLst>
                    <a:ext uri="{9D8B030D-6E8A-4147-A177-3AD203B41FA5}">
                      <a16:colId xmlns:a16="http://schemas.microsoft.com/office/drawing/2014/main" val="412021113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40689838"/>
                    </a:ext>
                  </a:extLst>
                </a:gridCol>
                <a:gridCol w="1755195">
                  <a:extLst>
                    <a:ext uri="{9D8B030D-6E8A-4147-A177-3AD203B41FA5}">
                      <a16:colId xmlns:a16="http://schemas.microsoft.com/office/drawing/2014/main" val="3417823253"/>
                    </a:ext>
                  </a:extLst>
                </a:gridCol>
              </a:tblGrid>
              <a:tr h="645072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Few-body</a:t>
                      </a:r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TOAMD</a:t>
                      </a:r>
                    </a:p>
                    <a:p>
                      <a:pPr algn="ctr"/>
                      <a:r>
                        <a:rPr kumimoji="1" lang="en-US" altLang="ja-JP" sz="2800" dirty="0" smtClean="0"/>
                        <a:t>(double)</a:t>
                      </a:r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VMC</a:t>
                      </a:r>
                    </a:p>
                    <a:p>
                      <a:pPr algn="ctr"/>
                      <a:r>
                        <a:rPr kumimoji="1" lang="en-US" altLang="ja-JP" sz="2800" dirty="0" smtClean="0"/>
                        <a:t>(</a:t>
                      </a:r>
                      <a:r>
                        <a:rPr kumimoji="1" lang="en-US" altLang="ja-JP" sz="2800" dirty="0" err="1" smtClean="0"/>
                        <a:t>Jastrow</a:t>
                      </a:r>
                      <a:r>
                        <a:rPr kumimoji="1" lang="en-US" altLang="ja-JP" sz="2800" dirty="0" smtClean="0"/>
                        <a:t>)</a:t>
                      </a:r>
                      <a:endParaRPr kumimoji="1" lang="en-US" altLang="ja-JP" sz="2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27996986"/>
                  </a:ext>
                </a:extLst>
              </a:tr>
              <a:tr h="6450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aseline="20000" dirty="0" smtClean="0"/>
                        <a:t>3</a:t>
                      </a:r>
                      <a:r>
                        <a:rPr kumimoji="1" lang="en-US" altLang="ja-JP" sz="2800" dirty="0" smtClean="0"/>
                        <a:t>H</a:t>
                      </a:r>
                      <a:endParaRPr kumimoji="1" lang="ja-JP" alt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ym typeface="Symbol" panose="05050102010706020507" pitchFamily="18" charset="2"/>
                        </a:rPr>
                        <a:t>   </a:t>
                      </a:r>
                      <a:r>
                        <a:rPr kumimoji="1" lang="en-US" altLang="ja-JP" sz="2800" dirty="0" smtClean="0"/>
                        <a:t>8.25</a:t>
                      </a:r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EB254B"/>
                          </a:solidFill>
                          <a:sym typeface="Symbol" panose="05050102010706020507" pitchFamily="18" charset="2"/>
                        </a:rPr>
                        <a:t>   </a:t>
                      </a:r>
                      <a:r>
                        <a:rPr kumimoji="1" lang="en-US" altLang="ja-JP" sz="2800" b="1" dirty="0" smtClean="0">
                          <a:solidFill>
                            <a:srgbClr val="EB254B"/>
                          </a:solidFill>
                        </a:rPr>
                        <a:t>8.24</a:t>
                      </a:r>
                      <a:endParaRPr kumimoji="1" lang="ja-JP" altLang="en-US" sz="2800" b="1" dirty="0">
                        <a:solidFill>
                          <a:srgbClr val="EB254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ym typeface="Symbol" panose="05050102010706020507" pitchFamily="18" charset="2"/>
                        </a:rPr>
                        <a:t>   </a:t>
                      </a:r>
                      <a:r>
                        <a:rPr kumimoji="1" lang="en-US" altLang="ja-JP" sz="2800" dirty="0" smtClean="0"/>
                        <a:t>8.22(2)</a:t>
                      </a:r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301982"/>
                  </a:ext>
                </a:extLst>
              </a:tr>
              <a:tr h="6450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aseline="20000" dirty="0" smtClean="0"/>
                        <a:t>4</a:t>
                      </a:r>
                      <a:r>
                        <a:rPr kumimoji="1" lang="en-US" altLang="ja-JP" sz="2800" dirty="0" smtClean="0"/>
                        <a:t>He</a:t>
                      </a:r>
                      <a:endParaRPr kumimoji="1" lang="ja-JP" alt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ym typeface="Symbol" panose="05050102010706020507" pitchFamily="18" charset="2"/>
                        </a:rPr>
                        <a:t> </a:t>
                      </a:r>
                      <a:r>
                        <a:rPr kumimoji="1" lang="en-US" altLang="ja-JP" sz="2800" dirty="0" smtClean="0"/>
                        <a:t>31.36</a:t>
                      </a:r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rgbClr val="EB254B"/>
                          </a:solidFill>
                          <a:sym typeface="Symbol" panose="05050102010706020507" pitchFamily="18" charset="2"/>
                        </a:rPr>
                        <a:t> </a:t>
                      </a:r>
                      <a:r>
                        <a:rPr kumimoji="1" lang="en-US" altLang="ja-JP" sz="2800" b="1" dirty="0" smtClean="0">
                          <a:solidFill>
                            <a:srgbClr val="EB254B"/>
                          </a:solidFill>
                        </a:rPr>
                        <a:t>31.28</a:t>
                      </a:r>
                      <a:endParaRPr kumimoji="1" lang="ja-JP" altLang="en-US" sz="2800" b="1" dirty="0">
                        <a:solidFill>
                          <a:srgbClr val="EB254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ym typeface="Symbol" panose="05050102010706020507" pitchFamily="18" charset="2"/>
                        </a:rPr>
                        <a:t> 3</a:t>
                      </a:r>
                      <a:r>
                        <a:rPr kumimoji="1" lang="en-US" altLang="ja-JP" sz="2800" dirty="0" smtClean="0"/>
                        <a:t>1.19(5)</a:t>
                      </a:r>
                      <a:endParaRPr kumimoji="1" lang="ja-JP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48766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497325" y="2708920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(MeV)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064427" y="3915052"/>
            <a:ext cx="207022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FY, SVM, GFMC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697125" y="3903308"/>
            <a:ext cx="3195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Carlson,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Pandharipande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, 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Nucl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. Phys.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A371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, 301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(1981).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91207" y="4708657"/>
                <a:ext cx="86153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8000" marR="0" lvl="0" indent="-2880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0F2D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TOAMD (power series)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 provides the </a:t>
                </a: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D23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better energy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than </a:t>
                </a: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VMC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(</a:t>
                </a:r>
                <a:r>
                  <a:rPr kumimoji="1" lang="en-US" altLang="ja-JP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Jastrow</a:t>
                </a: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)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from variational point of view.</a:t>
                </a:r>
              </a:p>
              <a:p>
                <a:pPr marL="288000" marR="0" lvl="0" indent="-288000" algn="l" defTabSz="914400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D23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TOAMD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 is extendable by increasing the power </a:t>
                </a: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D23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“</a:t>
                </a:r>
                <a:r>
                  <a:rPr kumimoji="1" lang="en-US" altLang="ja-JP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D2335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ＭＳ Ｐゴシック" pitchFamily="50" charset="-128"/>
                    <a:cs typeface="Times" panose="02020603050405020304" pitchFamily="18" charset="0"/>
                  </a:rPr>
                  <a:t>n”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 of correlation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D233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D233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D233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itchFamily="50" charset="-128"/>
                    <a:cs typeface="Calibri" panose="020F0502020204030204" pitchFamily="34" charset="0"/>
                  </a:rPr>
                  <a:t> in the power series expansion. 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07" y="4708657"/>
                <a:ext cx="8615300" cy="1969770"/>
              </a:xfrm>
              <a:prstGeom prst="rect">
                <a:avLst/>
              </a:prstGeom>
              <a:blipFill>
                <a:blip r:embed="rId2"/>
                <a:stretch>
                  <a:fillRect l="-1274" t="-2778" r="-1345" b="-77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206515" y="971709"/>
            <a:ext cx="625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V</a:t>
            </a:r>
            <a:r>
              <a:rPr kumimoji="1" lang="en-US" altLang="ja-JP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NN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: </a:t>
            </a:r>
            <a:r>
              <a:rPr kumimoji="1" lang="en-US" altLang="ja-JP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Malfliet-Tjon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V </a:t>
            </a: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(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central short-range)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560444" y="1030796"/>
            <a:ext cx="2446063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PRC95 (2017) 044314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8" descr="D:\My_Documents\OHP\2012\GIF\deuteron_W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14010"/>
            <a:ext cx="4921948" cy="327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テキスト ボックス 9"/>
          <p:cNvSpPr txBox="1">
            <a:spLocks noChangeArrowheads="1"/>
          </p:cNvSpPr>
          <p:nvPr/>
        </p:nvSpPr>
        <p:spPr bwMode="auto">
          <a:xfrm>
            <a:off x="2293147" y="1649748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endParaRPr lang="ja-JP" altLang="en-US" sz="2800" b="1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92" name="テキスト ボックス 10"/>
          <p:cNvSpPr txBox="1">
            <a:spLocks noChangeArrowheads="1"/>
          </p:cNvSpPr>
          <p:nvPr/>
        </p:nvSpPr>
        <p:spPr bwMode="auto">
          <a:xfrm>
            <a:off x="2158340" y="25955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endParaRPr lang="ja-JP" altLang="en-US" sz="28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642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077123"/>
              </p:ext>
            </p:extLst>
          </p:nvPr>
        </p:nvGraphicFramePr>
        <p:xfrm>
          <a:off x="5427095" y="998731"/>
          <a:ext cx="3259705" cy="3964903"/>
        </p:xfrm>
        <a:graphic>
          <a:graphicData uri="http://schemas.openxmlformats.org/drawingml/2006/table">
            <a:tbl>
              <a:tblPr/>
              <a:tblGrid>
                <a:gridCol w="112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4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Energy 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-2.24 MeV   </a:t>
                      </a:r>
                      <a:endParaRPr kumimoji="1" lang="en-US" altLang="ja-JP" sz="2400" b="0" i="0" u="none" strike="noStrike" cap="none" normalizeH="0" baseline="-1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Kinetic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19.88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Central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-4.46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Tensor </a:t>
                      </a:r>
                      <a:endParaRPr kumimoji="1" lang="en-US" altLang="ja-JP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-16.64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LS </a:t>
                      </a:r>
                      <a:endParaRPr kumimoji="1" lang="en-US" altLang="ja-JP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-1.02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P(</a:t>
                      </a:r>
                      <a:r>
                        <a:rPr kumimoji="1" lang="en-US" altLang="ja-JP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L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=2) </a:t>
                      </a:r>
                      <a:endParaRPr kumimoji="1" lang="en-US" altLang="ja-JP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 5.77%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Radius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 1.96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314" name="Picture 9" descr="av8_pot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0" y="4465639"/>
            <a:ext cx="2750998" cy="21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5" name="Text Box 10"/>
          <p:cNvSpPr txBox="1">
            <a:spLocks noChangeArrowheads="1"/>
          </p:cNvSpPr>
          <p:nvPr/>
        </p:nvSpPr>
        <p:spPr bwMode="auto">
          <a:xfrm>
            <a:off x="970633" y="4967340"/>
            <a:ext cx="1001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en-US" altLang="ja-JP" sz="2800" baseline="-25000" dirty="0">
                <a:solidFill>
                  <a:schemeClr val="accent2"/>
                </a:solidFill>
                <a:latin typeface="Calibri" panose="020F0502020204030204" pitchFamily="34" charset="0"/>
              </a:rPr>
              <a:t>central</a:t>
            </a:r>
            <a:endParaRPr lang="en-US" altLang="ja-JP" sz="2400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16" name="Text Box 11"/>
          <p:cNvSpPr txBox="1">
            <a:spLocks noChangeArrowheads="1"/>
          </p:cNvSpPr>
          <p:nvPr/>
        </p:nvSpPr>
        <p:spPr bwMode="auto">
          <a:xfrm>
            <a:off x="746048" y="6173788"/>
            <a:ext cx="954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C0000"/>
                </a:solidFill>
                <a:latin typeface="Calibri" panose="020F0502020204030204" pitchFamily="34" charset="0"/>
              </a:rPr>
              <a:t>V</a:t>
            </a:r>
            <a:r>
              <a:rPr lang="en-US" altLang="ja-JP" sz="2800" baseline="-25000" dirty="0">
                <a:solidFill>
                  <a:srgbClr val="CC0000"/>
                </a:solidFill>
                <a:latin typeface="Calibri" panose="020F0502020204030204" pitchFamily="34" charset="0"/>
              </a:rPr>
              <a:t>tensor</a:t>
            </a:r>
            <a:endParaRPr lang="en-US" altLang="ja-JP" sz="2400" baseline="-250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2317" name="Text Box 12"/>
          <p:cNvSpPr txBox="1">
            <a:spLocks noChangeArrowheads="1"/>
          </p:cNvSpPr>
          <p:nvPr/>
        </p:nvSpPr>
        <p:spPr bwMode="auto">
          <a:xfrm>
            <a:off x="1601670" y="4501970"/>
            <a:ext cx="75636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>
                <a:latin typeface="Calibri" panose="020F0502020204030204" pitchFamily="34" charset="0"/>
              </a:rPr>
              <a:t>AV8’</a:t>
            </a:r>
          </a:p>
        </p:txBody>
      </p:sp>
      <p:sp>
        <p:nvSpPr>
          <p:cNvPr id="123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8425"/>
            <a:ext cx="8229600" cy="679450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Deuteron properties</a:t>
            </a:r>
            <a:r>
              <a:rPr lang="ja-JP" alt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&amp; tensor force</a:t>
            </a:r>
          </a:p>
        </p:txBody>
      </p:sp>
      <p:sp>
        <p:nvSpPr>
          <p:cNvPr id="10272" name="Text Box 36"/>
          <p:cNvSpPr txBox="1">
            <a:spLocks noChangeArrowheads="1"/>
          </p:cNvSpPr>
          <p:nvPr/>
        </p:nvSpPr>
        <p:spPr bwMode="auto">
          <a:xfrm>
            <a:off x="3131840" y="5143495"/>
            <a:ext cx="2128325" cy="945141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tIns="10800" bIns="1080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ja-JP" sz="2400" dirty="0">
                <a:latin typeface="Calibri" panose="020F0502020204030204" pitchFamily="34" charset="0"/>
              </a:rPr>
              <a:t>R</a:t>
            </a:r>
            <a:r>
              <a:rPr lang="en-US" altLang="ja-JP" sz="2400" baseline="-25000" dirty="0">
                <a:latin typeface="Calibri" panose="020F0502020204030204" pitchFamily="34" charset="0"/>
              </a:rPr>
              <a:t>m</a:t>
            </a:r>
            <a:r>
              <a:rPr lang="en-US" altLang="ja-JP" sz="2400" dirty="0">
                <a:latin typeface="Calibri" panose="020F0502020204030204" pitchFamily="34" charset="0"/>
              </a:rPr>
              <a:t>(</a:t>
            </a:r>
            <a:r>
              <a:rPr lang="en-US" altLang="ja-JP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altLang="ja-JP" sz="2400" dirty="0" smtClean="0">
                <a:latin typeface="Calibri" panose="020F0502020204030204" pitchFamily="34" charset="0"/>
              </a:rPr>
              <a:t>)</a:t>
            </a:r>
            <a:r>
              <a:rPr lang="ja-JP" altLang="en-US" sz="2400" dirty="0"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= 2.00 </a:t>
            </a:r>
            <a:r>
              <a:rPr lang="en-US" altLang="ja-JP" sz="2400" dirty="0">
                <a:latin typeface="Calibri" panose="020F0502020204030204" pitchFamily="34" charset="0"/>
              </a:rPr>
              <a:t>fm</a:t>
            </a:r>
          </a:p>
          <a:p>
            <a:pPr>
              <a:lnSpc>
                <a:spcPts val="3600"/>
              </a:lnSpc>
            </a:pPr>
            <a:r>
              <a:rPr lang="en-US" altLang="ja-JP" sz="2400" dirty="0">
                <a:latin typeface="Calibri" panose="020F0502020204030204" pitchFamily="34" charset="0"/>
              </a:rPr>
              <a:t>R</a:t>
            </a:r>
            <a:r>
              <a:rPr lang="en-US" altLang="ja-JP" sz="2400" baseline="-25000" dirty="0">
                <a:latin typeface="Calibri" panose="020F0502020204030204" pitchFamily="34" charset="0"/>
              </a:rPr>
              <a:t>m</a:t>
            </a:r>
            <a:r>
              <a:rPr lang="en-US" altLang="ja-JP" sz="2400" dirty="0">
                <a:latin typeface="Calibri" panose="020F0502020204030204" pitchFamily="34" charset="0"/>
              </a:rPr>
              <a:t>(</a:t>
            </a:r>
            <a:r>
              <a:rPr lang="en-US" altLang="ja-JP" sz="2400" b="1" i="1" dirty="0">
                <a:solidFill>
                  <a:srgbClr val="DC0F2D"/>
                </a:solidFill>
                <a:latin typeface="Calibri" panose="020F0502020204030204" pitchFamily="34" charset="0"/>
              </a:rPr>
              <a:t>d</a:t>
            </a:r>
            <a:r>
              <a:rPr lang="en-US" altLang="ja-JP" sz="2400" dirty="0" smtClean="0">
                <a:latin typeface="Calibri" panose="020F0502020204030204" pitchFamily="34" charset="0"/>
              </a:rPr>
              <a:t>) = 1.22 </a:t>
            </a:r>
            <a:r>
              <a:rPr lang="en-US" altLang="ja-JP" sz="2400" dirty="0">
                <a:latin typeface="Calibri" panose="020F0502020204030204" pitchFamily="34" charset="0"/>
              </a:rPr>
              <a:t>fm</a:t>
            </a:r>
          </a:p>
        </p:txBody>
      </p:sp>
      <p:sp>
        <p:nvSpPr>
          <p:cNvPr id="10273" name="Text Box 34"/>
          <p:cNvSpPr txBox="1">
            <a:spLocks noChangeArrowheads="1"/>
          </p:cNvSpPr>
          <p:nvPr/>
        </p:nvSpPr>
        <p:spPr bwMode="auto">
          <a:xfrm>
            <a:off x="5607115" y="5244006"/>
            <a:ext cx="2674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Calibri" panose="020F0502020204030204" pitchFamily="34" charset="0"/>
              </a:rPr>
              <a:t>d</a:t>
            </a:r>
            <a:r>
              <a:rPr lang="en-US" altLang="ja-JP" sz="2400" dirty="0">
                <a:latin typeface="Calibri" panose="020F0502020204030204" pitchFamily="34" charset="0"/>
              </a:rPr>
              <a:t>-wave is </a:t>
            </a:r>
          </a:p>
          <a:p>
            <a:r>
              <a:rPr lang="en-US" altLang="ja-JP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“spatially compact”</a:t>
            </a:r>
          </a:p>
          <a:p>
            <a:r>
              <a:rPr lang="ja-JP" altLang="en-US" sz="2400" dirty="0"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(</a:t>
            </a:r>
            <a:r>
              <a:rPr lang="en-US" altLang="ja-JP" sz="2400" dirty="0">
                <a:latin typeface="Calibri" panose="020F0502020204030204" pitchFamily="34" charset="0"/>
              </a:rPr>
              <a:t>high momentum)</a:t>
            </a:r>
          </a:p>
        </p:txBody>
      </p:sp>
      <p:sp>
        <p:nvSpPr>
          <p:cNvPr id="12322" name="Text Box 13"/>
          <p:cNvSpPr txBox="1">
            <a:spLocks noChangeArrowheads="1"/>
          </p:cNvSpPr>
          <p:nvPr/>
        </p:nvSpPr>
        <p:spPr bwMode="auto">
          <a:xfrm>
            <a:off x="2591780" y="5352600"/>
            <a:ext cx="43021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i="1" dirty="0"/>
              <a:t>r</a:t>
            </a:r>
            <a:endParaRPr lang="en-US" altLang="ja-JP" sz="2800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64765" y="1583795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S  11.31</a:t>
            </a:r>
          </a:p>
          <a:p>
            <a:r>
              <a:rPr kumimoji="1" lang="en-US" altLang="ja-JP" dirty="0" smtClean="0">
                <a:latin typeface="Calibri" panose="020F0502020204030204" pitchFamily="34" charset="0"/>
              </a:rPr>
              <a:t>D    8.57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32340" y="269265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SD -18.93</a:t>
            </a:r>
          </a:p>
          <a:p>
            <a:r>
              <a:rPr kumimoji="1" lang="en-US" altLang="ja-JP" dirty="0" smtClean="0">
                <a:latin typeface="Calibri" panose="020F0502020204030204" pitchFamily="34" charset="0"/>
              </a:rPr>
              <a:t>DD    2.29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4751109" y="4722763"/>
            <a:ext cx="765996" cy="395992"/>
          </a:xfrm>
          <a:custGeom>
            <a:avLst/>
            <a:gdLst>
              <a:gd name="connsiteX0" fmla="*/ 791852 w 791852"/>
              <a:gd name="connsiteY0" fmla="*/ 0 h 329939"/>
              <a:gd name="connsiteX1" fmla="*/ 301658 w 791852"/>
              <a:gd name="connsiteY1" fmla="*/ 113122 h 329939"/>
              <a:gd name="connsiteX2" fmla="*/ 0 w 791852"/>
              <a:gd name="connsiteY2" fmla="*/ 329939 h 3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852" h="329939">
                <a:moveTo>
                  <a:pt x="791852" y="0"/>
                </a:moveTo>
                <a:cubicBezTo>
                  <a:pt x="612742" y="29066"/>
                  <a:pt x="433633" y="58132"/>
                  <a:pt x="301658" y="113122"/>
                </a:cubicBezTo>
                <a:cubicBezTo>
                  <a:pt x="169683" y="168112"/>
                  <a:pt x="84841" y="249025"/>
                  <a:pt x="0" y="329939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9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4" y="915838"/>
            <a:ext cx="5208871" cy="5173708"/>
          </a:xfr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45632" y="112770"/>
            <a:ext cx="8229600" cy="656238"/>
          </a:xfrm>
        </p:spPr>
        <p:txBody>
          <a:bodyPr/>
          <a:lstStyle/>
          <a:p>
            <a:r>
              <a:rPr lang="en-US" altLang="ja-JP" sz="4000" dirty="0">
                <a:latin typeface="Calibri" panose="020F0502020204030204" pitchFamily="34" charset="0"/>
              </a:rPr>
              <a:t>TOAMD vs. VMC with </a:t>
            </a:r>
            <a:r>
              <a:rPr lang="en-US" altLang="ja-JP" sz="4000" dirty="0" err="1">
                <a:latin typeface="Calibri" panose="020F0502020204030204" pitchFamily="34" charset="0"/>
              </a:rPr>
              <a:t>Jastrow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12112" y="6090738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Correlation functions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75359" y="3880404"/>
            <a:ext cx="10588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Few-body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346683" y="1055002"/>
            <a:ext cx="3659308" cy="132343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V</a:t>
            </a:r>
            <a:r>
              <a:rPr kumimoji="1" lang="en-US" altLang="ja-JP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NN</a:t>
            </a: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: 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D23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AV6</a:t>
            </a: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with central </a:t>
            </a:r>
            <a:b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</a:b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        &amp; tensor forces</a:t>
            </a:r>
            <a:b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(omit LS, L</a:t>
            </a:r>
            <a:r>
              <a:rPr kumimoji="1" lang="en-US" altLang="ja-JP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2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(LS)</a:t>
            </a:r>
            <a:r>
              <a:rPr kumimoji="1" lang="en-US" altLang="ja-JP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2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from AV14)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161213" y="4554125"/>
            <a:ext cx="644860" cy="485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He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19155" y="2840957"/>
            <a:ext cx="641615" cy="40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H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7047275" y="2491064"/>
            <a:ext cx="1170130" cy="1215135"/>
            <a:chOff x="5429764" y="5326709"/>
            <a:chExt cx="1170130" cy="1215135"/>
          </a:xfrm>
        </p:grpSpPr>
        <p:sp>
          <p:nvSpPr>
            <p:cNvPr id="50" name="楕円 49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1" name="楕円 50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2" name="楕円 51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3" name="楕円 52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4" name="楕円 53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5" name="楕円 54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楕円 56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ＭＳ Ｐゴシック" pitchFamily="50" charset="-128"/>
                  <a:cs typeface="Times" panose="02020603050405020304" pitchFamily="18" charset="0"/>
                </a:rPr>
                <a:t>F</a:t>
              </a:r>
              <a:endPara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endParaRPr>
            </a:p>
          </p:txBody>
        </p:sp>
        <p:cxnSp>
          <p:nvCxnSpPr>
            <p:cNvPr id="59" name="直線コネクタ 58"/>
            <p:cNvCxnSpPr>
              <a:endCxn id="65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楕円 59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ＭＳ Ｐゴシック" pitchFamily="50" charset="-128"/>
                  <a:cs typeface="Times" panose="02020603050405020304" pitchFamily="18" charset="0"/>
                </a:rPr>
                <a:t>F</a:t>
              </a:r>
              <a:endPara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endParaRPr>
            </a:p>
          </p:txBody>
        </p:sp>
        <p:sp>
          <p:nvSpPr>
            <p:cNvPr id="65" name="楕円 64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532542" y="117875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(MeV)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77952" y="5174261"/>
            <a:ext cx="368956" cy="44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4727321" y="3493663"/>
            <a:ext cx="134443" cy="40901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5248302" y="4063211"/>
            <a:ext cx="3694129" cy="2222100"/>
          </a:xfrm>
          <a:prstGeom prst="roundRect">
            <a:avLst>
              <a:gd name="adj" fmla="val 53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DC0F2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TOAMD (power series)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gives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DD233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better energy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than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VMC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Jastrow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)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from variational point of view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35643" y="3121134"/>
            <a:ext cx="368956" cy="44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846958" y="4370412"/>
            <a:ext cx="628904" cy="44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4694348" y="4289423"/>
            <a:ext cx="167416" cy="10297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38554" y="1119525"/>
                <a:ext cx="13600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50" charset="-128"/>
                    <a:cs typeface="+mn-cs"/>
                  </a:rPr>
                  <a:t>Common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</m:oMath>
                </a14:m>
                <a:endParaRPr kumimoji="1" lang="ja-JP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54" y="1119525"/>
                <a:ext cx="1360052" cy="400110"/>
              </a:xfrm>
              <a:prstGeom prst="rect">
                <a:avLst/>
              </a:prstGeom>
              <a:blipFill>
                <a:blip r:embed="rId3"/>
                <a:stretch>
                  <a:fillRect l="-4484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8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" y="2138238"/>
            <a:ext cx="6566965" cy="4121818"/>
          </a:xfrm>
        </p:spPr>
      </p:pic>
      <p:sp>
        <p:nvSpPr>
          <p:cNvPr id="24" name="正方形/長方形 23"/>
          <p:cNvSpPr/>
          <p:nvPr/>
        </p:nvSpPr>
        <p:spPr>
          <a:xfrm>
            <a:off x="1898927" y="4958537"/>
            <a:ext cx="815012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H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493043" y="627743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Correlation functions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045241" y="4836983"/>
            <a:ext cx="823399" cy="3156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33068" y="1005724"/>
            <a:ext cx="763799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AV6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DD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F2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C0F2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238173" y="2714094"/>
            <a:ext cx="1215135" cy="1215135"/>
            <a:chOff x="5384759" y="5326709"/>
            <a:chExt cx="1215135" cy="1215135"/>
          </a:xfrm>
        </p:grpSpPr>
        <p:sp>
          <p:nvSpPr>
            <p:cNvPr id="32" name="楕円 31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3" name="楕円 32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4" name="楕円 33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5" name="楕円 34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7" name="楕円 3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8" name="楕円 3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84759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ＭＳ Ｐゴシック" pitchFamily="50" charset="-128"/>
                  <a:cs typeface="Times" panose="02020603050405020304" pitchFamily="18" charset="0"/>
                </a:rPr>
                <a:t>F</a:t>
              </a:r>
              <a:endPara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endParaRPr>
            </a:p>
          </p:txBody>
        </p:sp>
        <p:cxnSp>
          <p:nvCxnSpPr>
            <p:cNvPr id="42" name="直線コネクタ 41"/>
            <p:cNvCxnSpPr>
              <a:endCxn id="47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ＭＳ Ｐゴシック" pitchFamily="50" charset="-128"/>
                  <a:cs typeface="Times" panose="02020603050405020304" pitchFamily="18" charset="0"/>
                </a:rPr>
                <a:t>F</a:t>
              </a:r>
              <a:endPara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3" name="円弧 2"/>
          <p:cNvSpPr/>
          <p:nvPr/>
        </p:nvSpPr>
        <p:spPr>
          <a:xfrm rot="16200000">
            <a:off x="7304760" y="2874963"/>
            <a:ext cx="694420" cy="694420"/>
          </a:xfrm>
          <a:prstGeom prst="arc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23076" y="5219207"/>
            <a:ext cx="690574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Arial" panose="020B0604020202020204" pitchFamily="34" charset="0"/>
              </a:rPr>
              <a:t>Tensor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>
            <a:stCxn id="46" idx="1"/>
          </p:cNvCxnSpPr>
          <p:nvPr/>
        </p:nvCxnSpPr>
        <p:spPr>
          <a:xfrm flipH="1" flipV="1">
            <a:off x="6084951" y="5458508"/>
            <a:ext cx="796934" cy="2062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762284" y="4406957"/>
                <a:ext cx="1105960" cy="521352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メイリオ" panose="020B0604030504040204" pitchFamily="50" charset="-128"/>
                    <a:cs typeface="+mn-cs"/>
                  </a:rPr>
                  <a:t>Fixed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メイリオ" panose="020B060403050404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84" y="4406957"/>
                <a:ext cx="1105960" cy="521352"/>
              </a:xfrm>
              <a:prstGeom prst="roundRect">
                <a:avLst>
                  <a:gd name="adj" fmla="val 11775"/>
                </a:avLst>
              </a:prstGeom>
              <a:blipFill>
                <a:blip r:embed="rId9"/>
                <a:stretch>
                  <a:fillRect l="-8242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881885" y="5409775"/>
            <a:ext cx="1117295" cy="509978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Free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rPr>
              <a:t>F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164422" y="2835622"/>
            <a:ext cx="93801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Arial" panose="020B0604020202020204" pitchFamily="34" charset="0"/>
              </a:rPr>
              <a:t>Kinetic/2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398159" y="2389755"/>
            <a:ext cx="1257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Few-body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7847441" y="2383956"/>
            <a:ext cx="872787" cy="334418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same</a:t>
            </a:r>
            <a:endParaRPr kumimoji="1" lang="en-US" altLang="ja-JP" sz="24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20441" y="3929229"/>
            <a:ext cx="450050" cy="400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08825" y="3894588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Arial" panose="020B0604020202020204" pitchFamily="34" charset="0"/>
              </a:rPr>
              <a:t>Central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258235" y="5458507"/>
            <a:ext cx="455679" cy="20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41442"/>
            <a:ext cx="4166956" cy="3085856"/>
          </a:xfrm>
          <a:prstGeom prst="rect">
            <a:avLst/>
          </a:prstGeo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48780"/>
            <a:ext cx="4185464" cy="31021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3635"/>
                <a:ext cx="8229600" cy="604452"/>
              </a:xfrm>
            </p:spPr>
            <p:txBody>
              <a:bodyPr/>
              <a:lstStyle/>
              <a:p>
                <a:r>
                  <a:rPr kumimoji="1" lang="en-US" altLang="ja-JP" sz="4000" dirty="0" smtClean="0">
                    <a:latin typeface="Calibri" panose="020F0502020204030204" pitchFamily="34" charset="0"/>
                  </a:rPr>
                  <a:t>Correlation functions</a:t>
                </a:r>
                <a:r>
                  <a:rPr lang="en-US" altLang="ja-JP" sz="4000" i="1" dirty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sz="4000" i="1" baseline="-20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400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ja-JP" sz="4000" dirty="0" smtClean="0">
                    <a:latin typeface="Calibri" panose="020F0502020204030204" pitchFamily="34" charset="0"/>
                  </a:rPr>
                  <a:t> in </a:t>
                </a:r>
                <a:r>
                  <a:rPr kumimoji="1" lang="en-US" altLang="ja-JP" sz="4000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kumimoji="1" lang="en-US" altLang="ja-JP" sz="4000" dirty="0" smtClean="0">
                    <a:latin typeface="Calibri" panose="020F0502020204030204" pitchFamily="34" charset="0"/>
                  </a:rPr>
                  <a:t>H</a:t>
                </a:r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3635"/>
                <a:ext cx="8229600" cy="604452"/>
              </a:xfrm>
              <a:blipFill>
                <a:blip r:embed="rId4"/>
                <a:stretch>
                  <a:fillRect t="-26263" b="-5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7194262" y="1658213"/>
            <a:ext cx="15456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altLang="ja-JP" sz="2400" baseline="20000" dirty="0" smtClean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D    </a:t>
            </a:r>
            <a:r>
              <a:rPr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endParaRPr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511660" y="3338990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S   </a:t>
            </a:r>
            <a:r>
              <a:rPr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572665" y="1644332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S   </a:t>
            </a:r>
            <a:r>
              <a:rPr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9734" y="4641540"/>
                <a:ext cx="8058535" cy="1799556"/>
              </a:xfrm>
              <a:solidFill>
                <a:schemeClr val="accent1"/>
              </a:solidFill>
            </p:spPr>
            <p:txBody>
              <a:bodyPr lIns="36000" tIns="72000" rIns="36000" bIns="72000"/>
              <a:lstStyle/>
              <a:p>
                <a:pPr indent="-252000"/>
                <a:r>
                  <a:rPr lang="en-US" altLang="ja-JP" sz="2400" dirty="0" smtClean="0">
                    <a:latin typeface="Calibri" panose="020F0502020204030204" pitchFamily="34" charset="0"/>
                  </a:rPr>
                  <a:t>Negative sign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i="1" baseline="-200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to avoid short-range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repulsion in </a:t>
                </a:r>
                <a:r>
                  <a:rPr lang="en-US" altLang="ja-JP" sz="2400" i="1" dirty="0">
                    <a:latin typeface="Calibri" panose="020F0502020204030204" pitchFamily="34" charset="0"/>
                  </a:rPr>
                  <a:t>V</a:t>
                </a:r>
                <a:r>
                  <a:rPr lang="en-US" altLang="ja-JP" sz="2400" i="1" baseline="-25000" dirty="0">
                    <a:latin typeface="Calibri" panose="020F0502020204030204" pitchFamily="34" charset="0"/>
                    <a:cs typeface="Times" panose="02020603050405020304" pitchFamily="18" charset="0"/>
                  </a:rPr>
                  <a:t>NN</a:t>
                </a:r>
                <a:endParaRPr lang="ja-JP" altLang="en-US" sz="2400" i="1" baseline="-25000" dirty="0">
                  <a:latin typeface="Calibri" panose="020F0502020204030204" pitchFamily="34" charset="0"/>
                </a:endParaRPr>
              </a:p>
              <a:p>
                <a:pPr indent="-252000"/>
                <a:r>
                  <a:rPr lang="en-US" altLang="ja-JP" sz="2400" dirty="0" smtClean="0">
                    <a:latin typeface="Calibri" panose="020F0502020204030204" pitchFamily="34" charset="0"/>
                  </a:rPr>
                  <a:t>Ranges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 are NOT short. </a:t>
                </a:r>
              </a:p>
              <a:p>
                <a:pPr indent="-252000"/>
                <a:r>
                  <a:rPr lang="en-US" altLang="ja-JP" sz="2400" dirty="0" smtClean="0">
                    <a:latin typeface="Calibri" panose="020F0502020204030204" pitchFamily="34" charset="0"/>
                  </a:rPr>
                  <a:t>Range </a:t>
                </a:r>
                <a:r>
                  <a:rPr lang="en-US" altLang="ja-JP" sz="2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b</a:t>
                </a:r>
                <a:r>
                  <a:rPr lang="en-US" altLang="ja-JP" sz="2400" i="1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AMD</m:t>
                        </m:r>
                      </m:sub>
                    </m:sSub>
                  </m:oMath>
                </a14:m>
                <a:r>
                  <a:rPr lang="en-US" altLang="ja-JP" sz="2400" baseline="-20000" dirty="0" smtClean="0">
                    <a:latin typeface="Calibri" panose="020F0502020204030204" pitchFamily="34" charset="0"/>
                  </a:rPr>
                  <a:t>  </a:t>
                </a:r>
                <a:r>
                  <a:rPr lang="en-US" altLang="ja-JP" sz="24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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0.6 </a:t>
                </a:r>
                <a:r>
                  <a:rPr lang="en-US" altLang="ja-JP" sz="2400" i="1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b</a:t>
                </a:r>
                <a:r>
                  <a:rPr lang="en-US" altLang="ja-JP" sz="2400" baseline="-20000" dirty="0" err="1" smtClean="0">
                    <a:latin typeface="Calibri" panose="020F0502020204030204" pitchFamily="34" charset="0"/>
                    <a:cs typeface="Times" panose="02020603050405020304" pitchFamily="18" charset="0"/>
                  </a:rPr>
                  <a:t>AMD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 </a:t>
                </a:r>
                <a:r>
                  <a:rPr lang="en-US" altLang="ja-JP" sz="2400" dirty="0" smtClean="0">
                    <a:latin typeface="Calibri" panose="020F0502020204030204" pitchFamily="34" charset="0"/>
                    <a:sym typeface="Symbol" panose="05050102010706020507" pitchFamily="18" charset="2"/>
                  </a:rPr>
                  <a:t>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spatially compact, high-</a:t>
                </a:r>
                <a:r>
                  <a:rPr lang="en-US" altLang="ja-JP" sz="2400" i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k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  </a:t>
                </a:r>
                <a:br>
                  <a:rPr lang="en-US" altLang="ja-JP" sz="2400" dirty="0" smtClean="0"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latin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(=1/</m:t>
                    </m:r>
                    <m:rad>
                      <m:radPr>
                        <m:deg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ra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ra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9734" y="4641540"/>
                <a:ext cx="8058535" cy="1799556"/>
              </a:xfrm>
              <a:blipFill>
                <a:blip r:embed="rId5"/>
                <a:stretch>
                  <a:fillRect l="-756" t="-1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9"/>
          <p:cNvSpPr>
            <a:spLocks noChangeArrowheads="1"/>
          </p:cNvSpPr>
          <p:nvPr/>
        </p:nvSpPr>
        <p:spPr bwMode="auto">
          <a:xfrm>
            <a:off x="4797025" y="5994829"/>
            <a:ext cx="4230470" cy="691621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0"/>
          <a:lstStyle/>
          <a:p>
            <a:pPr marL="72000"/>
            <a:r>
              <a:rPr lang="en-US" altLang="ja-JP" sz="2000" dirty="0" smtClean="0">
                <a:latin typeface="+mj-lt"/>
              </a:rPr>
              <a:t>Tensor-optimized </a:t>
            </a:r>
          </a:p>
          <a:p>
            <a:pPr marL="72000"/>
            <a:r>
              <a:rPr lang="en-US" altLang="ja-JP" sz="2000" dirty="0" smtClean="0">
                <a:latin typeface="+mj-lt"/>
              </a:rPr>
              <a:t>shell model</a:t>
            </a:r>
            <a:endParaRPr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角丸四角形 9"/>
              <p:cNvSpPr>
                <a:spLocks noChangeArrowheads="1"/>
              </p:cNvSpPr>
              <p:nvPr/>
            </p:nvSpPr>
            <p:spPr bwMode="auto">
              <a:xfrm>
                <a:off x="6069676" y="964858"/>
                <a:ext cx="2249172" cy="427692"/>
              </a:xfrm>
              <a:prstGeom prst="roundRect">
                <a:avLst>
                  <a:gd name="adj" fmla="val 16667"/>
                </a:avLst>
              </a:prstGeom>
              <a:solidFill>
                <a:srgbClr val="7FFFD4"/>
              </a:solidFill>
              <a:ln w="19050" algn="ctr">
                <a:noFill/>
                <a:round/>
                <a:headEnd/>
                <a:tailEnd/>
              </a:ln>
            </p:spPr>
            <p:txBody>
              <a:bodyPr lIns="36000" tIns="0" rIns="36000" bIns="0"/>
              <a:lstStyle/>
              <a:p>
                <a:pPr marL="72000"/>
                <a:r>
                  <a:rPr lang="en-US" altLang="ja-JP" sz="2800" dirty="0" smtClean="0">
                    <a:latin typeface="Calibri" panose="020F0502020204030204" pitchFamily="34" charset="0"/>
                  </a:rPr>
                  <a:t>tensor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altLang="ja-JP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𝐹</m:t>
                        </m:r>
                      </m:e>
                      <m:sub>
                        <m:r>
                          <a:rPr lang="en-US" altLang="ja-JP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𝐷</m:t>
                        </m:r>
                      </m:sub>
                    </m:sSub>
                    <m:r>
                      <a:rPr lang="en-US" altLang="ja-JP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(</m:t>
                    </m:r>
                    <m:r>
                      <a:rPr lang="en-US" altLang="ja-JP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𝑟</m:t>
                    </m:r>
                    <m:r>
                      <a:rPr lang="en-US" altLang="ja-JP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)</m:t>
                    </m:r>
                  </m:oMath>
                </a14:m>
                <a:endParaRPr lang="ja-JP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角丸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9676" y="964858"/>
                <a:ext cx="2249172" cy="427692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3794" t="-18571" b="-57143"/>
                </a:stretch>
              </a:blipFill>
              <a:ln w="1905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 rot="16200000">
            <a:off x="-408140" y="2450116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Amplitude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9"/>
              <p:cNvSpPr>
                <a:spLocks noChangeArrowheads="1"/>
              </p:cNvSpPr>
              <p:nvPr/>
            </p:nvSpPr>
            <p:spPr bwMode="auto">
              <a:xfrm>
                <a:off x="1466655" y="943639"/>
                <a:ext cx="2880320" cy="447423"/>
              </a:xfrm>
              <a:prstGeom prst="roundRect">
                <a:avLst>
                  <a:gd name="adj" fmla="val 16667"/>
                </a:avLst>
              </a:prstGeom>
              <a:solidFill>
                <a:srgbClr val="7FFFD4"/>
              </a:solidFill>
              <a:ln w="19050" algn="ctr">
                <a:noFill/>
                <a:round/>
                <a:headEnd/>
                <a:tailEnd/>
              </a:ln>
            </p:spPr>
            <p:txBody>
              <a:bodyPr lIns="36000" tIns="0" rIns="36000" bIns="0"/>
              <a:lstStyle/>
              <a:p>
                <a:pPr marL="72000"/>
                <a:r>
                  <a:rPr lang="en-US" altLang="ja-JP" sz="2800" dirty="0" smtClean="0">
                    <a:latin typeface="Calibri" panose="020F0502020204030204" pitchFamily="34" charset="0"/>
                  </a:rPr>
                  <a:t>short-range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角丸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6655" y="943639"/>
                <a:ext cx="2880320" cy="447423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 l="-2966" t="-19178" b="-50685"/>
                </a:stretch>
              </a:blipFill>
              <a:ln w="1905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6996654" y="6109071"/>
            <a:ext cx="1940832" cy="6052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ja-JP" dirty="0" smtClean="0">
                <a:latin typeface="Calibri" panose="020F0502020204030204" pitchFamily="34" charset="0"/>
              </a:rPr>
              <a:t>TM, K. Kato, K. </a:t>
            </a:r>
            <a:r>
              <a:rPr lang="en-US" altLang="ja-JP" dirty="0">
                <a:latin typeface="Calibri" panose="020F0502020204030204" pitchFamily="34" charset="0"/>
              </a:rPr>
              <a:t>Ikeda </a:t>
            </a:r>
            <a:br>
              <a:rPr lang="en-US" altLang="ja-JP" dirty="0">
                <a:latin typeface="Calibri" panose="020F0502020204030204" pitchFamily="34" charset="0"/>
              </a:rPr>
            </a:br>
            <a:r>
              <a:rPr lang="en-US" altLang="ja-JP" dirty="0" smtClean="0">
                <a:latin typeface="Calibri" panose="020F0502020204030204" pitchFamily="34" charset="0"/>
              </a:rPr>
              <a:t>PTP113</a:t>
            </a:r>
            <a:r>
              <a:rPr lang="ja-JP" altLang="en-US" dirty="0">
                <a:latin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</a:rPr>
              <a:t>(2005) 763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241631" y="3654024"/>
            <a:ext cx="180019" cy="1095075"/>
          </a:xfrm>
          <a:custGeom>
            <a:avLst/>
            <a:gdLst>
              <a:gd name="connsiteX0" fmla="*/ 0 w 107853"/>
              <a:gd name="connsiteY0" fmla="*/ 1176793 h 1176793"/>
              <a:gd name="connsiteX1" fmla="*/ 103367 w 107853"/>
              <a:gd name="connsiteY1" fmla="*/ 381663 h 1176793"/>
              <a:gd name="connsiteX2" fmla="*/ 79513 w 107853"/>
              <a:gd name="connsiteY2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53" h="1176793">
                <a:moveTo>
                  <a:pt x="0" y="1176793"/>
                </a:moveTo>
                <a:cubicBezTo>
                  <a:pt x="45057" y="877294"/>
                  <a:pt x="90115" y="577795"/>
                  <a:pt x="103367" y="381663"/>
                </a:cubicBezTo>
                <a:cubicBezTo>
                  <a:pt x="116619" y="185531"/>
                  <a:pt x="98066" y="92765"/>
                  <a:pt x="79513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81690" y="2644625"/>
            <a:ext cx="1538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intermediate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8180" y="264462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long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73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0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3635"/>
                <a:ext cx="8229600" cy="58907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latin typeface="Calibri" panose="020F0502020204030204" pitchFamily="34" charset="0"/>
                  </a:rPr>
                  <a:t>Many-body terms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𝐻𝐹</m:t>
                    </m:r>
                  </m:oMath>
                </a14:m>
                <a:r>
                  <a:rPr lang="en-US" altLang="ja-JP" sz="4000" dirty="0" smtClean="0">
                    <a:latin typeface="Calibri" panose="020F0502020204030204" pitchFamily="34" charset="0"/>
                  </a:rPr>
                  <a:t> in </a:t>
                </a:r>
                <a:r>
                  <a:rPr lang="en-US" altLang="ja-JP" sz="4000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lang="en-US" altLang="ja-JP" sz="4000" dirty="0" smtClean="0">
                    <a:latin typeface="Calibri" panose="020F0502020204030204" pitchFamily="34" charset="0"/>
                  </a:rPr>
                  <a:t>H</a:t>
                </a:r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タイトル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3635"/>
                <a:ext cx="8229600" cy="589077"/>
              </a:xfrm>
              <a:blipFill>
                <a:blip r:embed="rId2"/>
                <a:stretch>
                  <a:fillRect t="-27083" b="-5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193110"/>
            <a:ext cx="2133600" cy="476250"/>
          </a:xfrm>
        </p:spPr>
        <p:txBody>
          <a:bodyPr/>
          <a:lstStyle/>
          <a:p>
            <a:pPr>
              <a:defRPr/>
            </a:pPr>
            <a:fld id="{2D5A0F6E-BBF8-47F2-824F-8DD332579301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pic>
        <p:nvPicPr>
          <p:cNvPr id="14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50391"/>
            <a:ext cx="4412067" cy="2865891"/>
          </a:xfrm>
        </p:spPr>
      </p:pic>
      <p:pic>
        <p:nvPicPr>
          <p:cNvPr id="16" name="コンテンツ プレースホルダ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272" y="3557242"/>
            <a:ext cx="4419262" cy="28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208943" y="1087373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</a:rPr>
              <a:t>Kinetic</a:t>
            </a:r>
            <a:endParaRPr kumimoji="1" lang="ja-JP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279348" y="1597105"/>
            <a:ext cx="713905" cy="396000"/>
          </a:xfrm>
          <a:prstGeom prst="roundRect">
            <a:avLst/>
          </a:prstGeom>
          <a:solidFill>
            <a:srgbClr val="FF99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Full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84212" y="3500766"/>
            <a:ext cx="1721162" cy="342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4868000" y="3049680"/>
            <a:ext cx="1080000" cy="44094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645336" y="1601845"/>
            <a:ext cx="1546843" cy="432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+ 2-body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507215" y="1763815"/>
            <a:ext cx="2461351" cy="81009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 trend in central &amp; tensor</a:t>
            </a:r>
            <a:endParaRPr lang="ja-JP" altLang="en-US" sz="24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コンテンツ プレースホルダー 5"/>
          <p:cNvSpPr txBox="1">
            <a:spLocks/>
          </p:cNvSpPr>
          <p:nvPr/>
        </p:nvSpPr>
        <p:spPr bwMode="auto">
          <a:xfrm>
            <a:off x="6192180" y="2735515"/>
            <a:ext cx="2772629" cy="81927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36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2-body &gt; 3-body</a:t>
            </a:r>
            <a:br>
              <a:rPr lang="en-US" altLang="ja-JP" sz="2400" kern="0" dirty="0" smtClean="0">
                <a:latin typeface="Calibri" panose="020F0502020204030204" pitchFamily="34" charset="0"/>
              </a:rPr>
            </a:br>
            <a:r>
              <a:rPr lang="en-US" altLang="ja-JP" sz="2400" kern="0" dirty="0" smtClean="0">
                <a:latin typeface="Calibri" panose="020F0502020204030204" pitchFamily="34" charset="0"/>
              </a:rPr>
              <a:t>           (not negligible)</a:t>
            </a:r>
            <a:endParaRPr lang="ja-JP" altLang="en-US" sz="2400" kern="0" dirty="0">
              <a:latin typeface="Calibri" panose="020F050202020403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17105" y="5225227"/>
            <a:ext cx="1149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</a:rPr>
              <a:t>Tensor</a:t>
            </a:r>
            <a:endParaRPr kumimoji="1" lang="ja-JP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049135" y="3848403"/>
            <a:ext cx="795713" cy="164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" y="3554793"/>
            <a:ext cx="4416126" cy="2868528"/>
          </a:xfrm>
        </p:spPr>
      </p:pic>
      <p:sp>
        <p:nvSpPr>
          <p:cNvPr id="24" name="テキスト ボックス 23"/>
          <p:cNvSpPr txBox="1"/>
          <p:nvPr/>
        </p:nvSpPr>
        <p:spPr>
          <a:xfrm>
            <a:off x="1143222" y="5213701"/>
            <a:ext cx="12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</a:rPr>
              <a:t>Central</a:t>
            </a:r>
            <a:endParaRPr kumimoji="1" lang="ja-JP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72000" y="863715"/>
            <a:ext cx="268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uncorrelated kinetic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4897565" y="1268760"/>
            <a:ext cx="79480" cy="3419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 35"/>
          <p:cNvSpPr/>
          <p:nvPr/>
        </p:nvSpPr>
        <p:spPr>
          <a:xfrm flipH="1">
            <a:off x="4481264" y="3079221"/>
            <a:ext cx="360764" cy="96351"/>
          </a:xfrm>
          <a:custGeom>
            <a:avLst/>
            <a:gdLst>
              <a:gd name="connsiteX0" fmla="*/ 0 w 197963"/>
              <a:gd name="connsiteY0" fmla="*/ 339365 h 339365"/>
              <a:gd name="connsiteX1" fmla="*/ 197963 w 197963"/>
              <a:gd name="connsiteY1" fmla="*/ 0 h 339365"/>
              <a:gd name="connsiteX2" fmla="*/ 197963 w 197963"/>
              <a:gd name="connsiteY2" fmla="*/ 0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63" h="339365">
                <a:moveTo>
                  <a:pt x="0" y="339365"/>
                </a:moveTo>
                <a:lnTo>
                  <a:pt x="197963" y="0"/>
                </a:lnTo>
                <a:lnTo>
                  <a:pt x="197963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flipH="1" flipV="1">
            <a:off x="4481265" y="3458660"/>
            <a:ext cx="405770" cy="344655"/>
          </a:xfrm>
          <a:custGeom>
            <a:avLst/>
            <a:gdLst>
              <a:gd name="connsiteX0" fmla="*/ 0 w 197963"/>
              <a:gd name="connsiteY0" fmla="*/ 339365 h 339365"/>
              <a:gd name="connsiteX1" fmla="*/ 197963 w 197963"/>
              <a:gd name="connsiteY1" fmla="*/ 0 h 339365"/>
              <a:gd name="connsiteX2" fmla="*/ 197963 w 197963"/>
              <a:gd name="connsiteY2" fmla="*/ 0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63" h="339365">
                <a:moveTo>
                  <a:pt x="0" y="339365"/>
                </a:moveTo>
                <a:lnTo>
                  <a:pt x="197963" y="0"/>
                </a:lnTo>
                <a:lnTo>
                  <a:pt x="197963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 flipV="1">
            <a:off x="5483071" y="3490623"/>
            <a:ext cx="182671" cy="512913"/>
          </a:xfrm>
          <a:custGeom>
            <a:avLst/>
            <a:gdLst>
              <a:gd name="connsiteX0" fmla="*/ 0 w 197963"/>
              <a:gd name="connsiteY0" fmla="*/ 339365 h 339365"/>
              <a:gd name="connsiteX1" fmla="*/ 197963 w 197963"/>
              <a:gd name="connsiteY1" fmla="*/ 0 h 339365"/>
              <a:gd name="connsiteX2" fmla="*/ 197963 w 197963"/>
              <a:gd name="connsiteY2" fmla="*/ 0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63" h="339365">
                <a:moveTo>
                  <a:pt x="0" y="339365"/>
                </a:moveTo>
                <a:lnTo>
                  <a:pt x="197963" y="0"/>
                </a:lnTo>
                <a:lnTo>
                  <a:pt x="197963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587335" y="921185"/>
                <a:ext cx="1229002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ja-JP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35" y="921185"/>
                <a:ext cx="1229002" cy="617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角丸四角形 30"/>
              <p:cNvSpPr/>
              <p:nvPr/>
            </p:nvSpPr>
            <p:spPr>
              <a:xfrm>
                <a:off x="3401147" y="6263242"/>
                <a:ext cx="2250250" cy="36854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high</m:t>
                        </m:r>
                      </m:sub>
                    </m:sSub>
                  </m:oMath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1" name="角丸四角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47" y="6263242"/>
                <a:ext cx="2250250" cy="368540"/>
              </a:xfrm>
              <a:prstGeom prst="roundRect">
                <a:avLst/>
              </a:prstGeom>
              <a:blipFill>
                <a:blip r:embed="rId9"/>
                <a:stretch>
                  <a:fillRect l="-271" t="-29508" b="-45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 31"/>
              <p:cNvSpPr/>
              <p:nvPr/>
            </p:nvSpPr>
            <p:spPr>
              <a:xfrm>
                <a:off x="223283" y="6272387"/>
                <a:ext cx="1660628" cy="367017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角丸四角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3" y="6272387"/>
                <a:ext cx="1660628" cy="367017"/>
              </a:xfrm>
              <a:prstGeom prst="roundRect">
                <a:avLst/>
              </a:prstGeom>
              <a:blipFill>
                <a:blip r:embed="rId10"/>
                <a:stretch>
                  <a:fillRect l="-1838" t="-26667" b="-5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5" y="3607126"/>
            <a:ext cx="4467224" cy="2872915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765778" y="3975725"/>
            <a:ext cx="986242" cy="161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0" y="926714"/>
            <a:ext cx="4424691" cy="2845561"/>
          </a:xfrm>
        </p:spPr>
      </p:pic>
      <p:sp>
        <p:nvSpPr>
          <p:cNvPr id="14" name="正方形/長方形 13"/>
          <p:cNvSpPr/>
          <p:nvPr/>
        </p:nvSpPr>
        <p:spPr>
          <a:xfrm>
            <a:off x="1882672" y="3429931"/>
            <a:ext cx="1721162" cy="342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" y="3612175"/>
            <a:ext cx="4451527" cy="286281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0028"/>
            <a:ext cx="9143999" cy="599789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Many-body Hamiltonian terms in </a:t>
            </a:r>
            <a:r>
              <a:rPr lang="en-US" altLang="ja-JP" sz="4000" baseline="30000" dirty="0" smtClean="0">
                <a:latin typeface="Calibri" panose="020F0502020204030204" pitchFamily="34" charset="0"/>
              </a:rPr>
              <a:t>4</a:t>
            </a:r>
            <a:r>
              <a:rPr lang="en-US" altLang="ja-JP" sz="4000" dirty="0" smtClean="0">
                <a:latin typeface="Calibri" panose="020F0502020204030204" pitchFamily="34" charset="0"/>
              </a:rPr>
              <a:t>He 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9992-E8FB-4E1B-88F5-E719DD5B5B0D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32039" y="1070268"/>
            <a:ext cx="111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Kinetic</a:t>
            </a:r>
            <a:endParaRPr kumimoji="1" lang="ja-JP" altLang="en-US" sz="2400" baseline="-25000" dirty="0"/>
          </a:p>
        </p:txBody>
      </p:sp>
      <p:sp>
        <p:nvSpPr>
          <p:cNvPr id="23" name="角丸四角形 22"/>
          <p:cNvSpPr/>
          <p:nvPr/>
        </p:nvSpPr>
        <p:spPr>
          <a:xfrm>
            <a:off x="4783033" y="2119724"/>
            <a:ext cx="1080000" cy="44094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3-body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311767" y="1531933"/>
            <a:ext cx="675075" cy="36811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Full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783033" y="1399851"/>
            <a:ext cx="1440000" cy="432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1+2 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05989" y="5281562"/>
            <a:ext cx="1013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Tensor</a:t>
            </a:r>
            <a:endParaRPr kumimoji="1" lang="ja-JP" altLang="en-US" sz="2400" baseline="-25000" dirty="0"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85094" y="5269864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</a:rPr>
              <a:t>Central</a:t>
            </a:r>
            <a:endParaRPr kumimoji="1" lang="ja-JP" altLang="en-US" sz="2400" baseline="-25000" dirty="0">
              <a:latin typeface="Calibri" panose="020F050202020403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33399" y="2334566"/>
            <a:ext cx="2999505" cy="125340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72000" rIns="72000" bIns="72000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Higher-body term tends to give smaller scale, </a:t>
            </a:r>
            <a:r>
              <a:rPr lang="en-US" altLang="ja-JP" sz="2400" dirty="0" smtClean="0">
                <a:latin typeface="Calibri" panose="020F0502020204030204" pitchFamily="34" charset="0"/>
              </a:rPr>
              <a:t>but, not ignored.</a:t>
            </a:r>
            <a:endParaRPr kumimoji="1" lang="en-US" altLang="ja-JP" sz="2400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角丸四角形 16"/>
              <p:cNvSpPr/>
              <p:nvPr/>
            </p:nvSpPr>
            <p:spPr>
              <a:xfrm>
                <a:off x="3306070" y="6345825"/>
                <a:ext cx="1922768" cy="36854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compact,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h𝑖𝑔h</m:t>
                        </m:r>
                      </m:sub>
                    </m:sSub>
                  </m:oMath>
                </a14:m>
                <a:endParaRPr kumimoji="1" lang="ja-JP" altLang="en-US" sz="1600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角丸四角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70" y="6345825"/>
                <a:ext cx="1922768" cy="368540"/>
              </a:xfrm>
              <a:prstGeom prst="roundRect">
                <a:avLst/>
              </a:prstGeom>
              <a:blipFill>
                <a:blip r:embed="rId5"/>
                <a:stretch>
                  <a:fillRect l="-1266" t="-16667" b="-3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角丸四角形 17"/>
              <p:cNvSpPr/>
              <p:nvPr/>
            </p:nvSpPr>
            <p:spPr>
              <a:xfrm>
                <a:off x="586553" y="6302343"/>
                <a:ext cx="1395155" cy="367017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wide,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8" name="角丸四角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3" y="6302343"/>
                <a:ext cx="1395155" cy="367017"/>
              </a:xfrm>
              <a:prstGeom prst="roundRect">
                <a:avLst/>
              </a:prstGeom>
              <a:blipFill>
                <a:blip r:embed="rId6"/>
                <a:stretch>
                  <a:fillRect l="-1747" t="-11667" b="-3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H="1" flipV="1">
            <a:off x="4465831" y="2810043"/>
            <a:ext cx="317202" cy="14189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526995" y="3266535"/>
            <a:ext cx="397384" cy="7655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642151" y="3289691"/>
            <a:ext cx="319044" cy="89835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797025" y="2857691"/>
            <a:ext cx="1080000" cy="432000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4-body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244748" y="821460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5" y="2106624"/>
            <a:ext cx="5802956" cy="3999428"/>
          </a:xfrm>
        </p:spPr>
      </p:pic>
      <p:sp>
        <p:nvSpPr>
          <p:cNvPr id="24" name="正方形/長方形 23"/>
          <p:cNvSpPr/>
          <p:nvPr/>
        </p:nvSpPr>
        <p:spPr>
          <a:xfrm>
            <a:off x="1466655" y="3564015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642677" y="4643703"/>
            <a:ext cx="1926787" cy="501302"/>
          </a:xfrm>
          <a:prstGeom prst="roundRect">
            <a:avLst>
              <a:gd name="adj" fmla="val 20303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E=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 MeV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203715" y="5394329"/>
            <a:ext cx="2598756" cy="76877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 as a full variation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010683" y="6045601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697125" y="4341328"/>
            <a:ext cx="474526" cy="4825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5729189" y="5243151"/>
            <a:ext cx="474526" cy="2560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057165" y="3196821"/>
                <a:ext cx="2983326" cy="1197559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are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at single level,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 used in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65" y="3196821"/>
                <a:ext cx="2983326" cy="1197559"/>
              </a:xfrm>
              <a:prstGeom prst="roundRect">
                <a:avLst>
                  <a:gd name="adj" fmla="val 11775"/>
                </a:avLst>
              </a:prstGeom>
              <a:blipFill>
                <a:blip r:embed="rId7"/>
                <a:stretch>
                  <a:fillRect l="-2454" t="-3553" r="-2045" b="-11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6658178" y="2663915"/>
            <a:ext cx="2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cf.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Jastrow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ansatz 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171651" y="2143044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1" y="2252471"/>
            <a:ext cx="6120635" cy="3846331"/>
          </a:xfrm>
        </p:spPr>
      </p:pic>
      <p:sp>
        <p:nvSpPr>
          <p:cNvPr id="24" name="正方形/長方形 23"/>
          <p:cNvSpPr/>
          <p:nvPr/>
        </p:nvSpPr>
        <p:spPr>
          <a:xfrm>
            <a:off x="1643604" y="2778796"/>
            <a:ext cx="815012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124274" y="621494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787135" y="4408769"/>
            <a:ext cx="789394" cy="3253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C0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C0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456886" y="2511801"/>
            <a:ext cx="1215135" cy="1215135"/>
            <a:chOff x="5384759" y="5326709"/>
            <a:chExt cx="1215135" cy="1215135"/>
          </a:xfrm>
        </p:grpSpPr>
        <p:sp>
          <p:nvSpPr>
            <p:cNvPr id="32" name="楕円 31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84759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2" name="直線コネクタ 41"/>
            <p:cNvCxnSpPr>
              <a:endCxn id="47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角丸四角形 57"/>
          <p:cNvSpPr/>
          <p:nvPr/>
        </p:nvSpPr>
        <p:spPr>
          <a:xfrm>
            <a:off x="7618986" y="2135578"/>
            <a:ext cx="872787" cy="334418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円弧 2"/>
          <p:cNvSpPr/>
          <p:nvPr/>
        </p:nvSpPr>
        <p:spPr>
          <a:xfrm rot="16200000">
            <a:off x="7523473" y="2672670"/>
            <a:ext cx="694420" cy="694420"/>
          </a:xfrm>
          <a:prstGeom prst="arc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15959" y="5315712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015959" y="4862994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>
            <a:stCxn id="46" idx="1"/>
          </p:cNvCxnSpPr>
          <p:nvPr/>
        </p:nvCxnSpPr>
        <p:spPr>
          <a:xfrm flipH="1" flipV="1">
            <a:off x="5787135" y="5115657"/>
            <a:ext cx="1106764" cy="2549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576528" y="4111757"/>
                <a:ext cx="1195393" cy="521352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28" y="4111757"/>
                <a:ext cx="1195393" cy="521352"/>
              </a:xfrm>
              <a:prstGeom prst="roundRect">
                <a:avLst>
                  <a:gd name="adj" fmla="val 11775"/>
                </a:avLst>
              </a:prstGeom>
              <a:blipFill>
                <a:blip r:embed="rId9"/>
                <a:stretch>
                  <a:fillRect l="-8163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893899" y="5115657"/>
            <a:ext cx="1193057" cy="509978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Free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34178" y="2443202"/>
            <a:ext cx="93801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6778" y="5207990"/>
            <a:ext cx="1257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Few-body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2070472"/>
            <a:ext cx="5786942" cy="3988391"/>
          </a:xfrm>
        </p:spPr>
      </p:pic>
      <p:sp>
        <p:nvSpPr>
          <p:cNvPr id="24" name="正方形/長方形 23"/>
          <p:cNvSpPr/>
          <p:nvPr/>
        </p:nvSpPr>
        <p:spPr>
          <a:xfrm>
            <a:off x="1551743" y="3376579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020429" y="598738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620774" y="4703434"/>
            <a:ext cx="1926787" cy="501302"/>
          </a:xfrm>
          <a:prstGeom prst="roundRect">
            <a:avLst>
              <a:gd name="adj" fmla="val 20303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E=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2.3 MeV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5652120" y="4447143"/>
            <a:ext cx="491707" cy="4708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 flipV="1">
            <a:off x="5652120" y="5204736"/>
            <a:ext cx="491707" cy="3447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6057165" y="3272773"/>
                <a:ext cx="2963133" cy="1261615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are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at single level,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 used in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terms </a:t>
                </a: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65" y="3272773"/>
                <a:ext cx="2963133" cy="1261615"/>
              </a:xfrm>
              <a:prstGeom prst="roundRect">
                <a:avLst>
                  <a:gd name="adj" fmla="val 11775"/>
                </a:avLst>
              </a:prstGeom>
              <a:blipFill>
                <a:blip r:embed="rId7"/>
                <a:stretch>
                  <a:fillRect l="-2469" t="-966" r="-2675" b="-82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角丸四角形 9"/>
          <p:cNvSpPr>
            <a:spLocks noChangeArrowheads="1"/>
          </p:cNvSpPr>
          <p:nvPr/>
        </p:nvSpPr>
        <p:spPr bwMode="auto">
          <a:xfrm>
            <a:off x="6143827" y="5449436"/>
            <a:ext cx="2598756" cy="76877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 as a full variation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58178" y="2730389"/>
            <a:ext cx="2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cf.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Jastrow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ansatz 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171651" y="2143044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4" y="2250368"/>
            <a:ext cx="6025820" cy="3787355"/>
          </a:xfrm>
        </p:spPr>
      </p:pic>
      <p:sp>
        <p:nvSpPr>
          <p:cNvPr id="24" name="正方形/長方形 23"/>
          <p:cNvSpPr/>
          <p:nvPr/>
        </p:nvSpPr>
        <p:spPr>
          <a:xfrm>
            <a:off x="1716768" y="2649156"/>
            <a:ext cx="815012" cy="5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124274" y="6109072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C0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C0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452565" y="2528648"/>
            <a:ext cx="1215135" cy="1215135"/>
            <a:chOff x="5384759" y="5326709"/>
            <a:chExt cx="1215135" cy="1215135"/>
          </a:xfrm>
        </p:grpSpPr>
        <p:sp>
          <p:nvSpPr>
            <p:cNvPr id="32" name="楕円 31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84759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2" name="直線コネクタ 41"/>
            <p:cNvCxnSpPr>
              <a:endCxn id="47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角丸四角形 57"/>
          <p:cNvSpPr/>
          <p:nvPr/>
        </p:nvSpPr>
        <p:spPr>
          <a:xfrm>
            <a:off x="7299281" y="2084604"/>
            <a:ext cx="872787" cy="334418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円弧 2"/>
          <p:cNvSpPr/>
          <p:nvPr/>
        </p:nvSpPr>
        <p:spPr>
          <a:xfrm rot="16200000">
            <a:off x="7519152" y="2689517"/>
            <a:ext cx="694420" cy="694420"/>
          </a:xfrm>
          <a:prstGeom prst="arc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018097" y="2360128"/>
            <a:ext cx="93801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85996" y="4905477"/>
            <a:ext cx="375597" cy="50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004334" y="5231914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03071" y="4761831"/>
            <a:ext cx="77242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5689346" y="5105339"/>
            <a:ext cx="1200232" cy="1265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角丸四角形 58"/>
          <p:cNvSpPr/>
          <p:nvPr/>
        </p:nvSpPr>
        <p:spPr>
          <a:xfrm>
            <a:off x="6173794" y="5741404"/>
            <a:ext cx="2756368" cy="822840"/>
          </a:xfrm>
          <a:prstGeom prst="roundRect">
            <a:avLst>
              <a:gd name="adj" fmla="val 12284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Independent optimization of all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en-US" altLang="ja-JP" sz="2400" i="1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688874" y="4329655"/>
            <a:ext cx="1200704" cy="66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752227" y="4022745"/>
                <a:ext cx="1195393" cy="521352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27" y="4022745"/>
                <a:ext cx="1195393" cy="521352"/>
              </a:xfrm>
              <a:prstGeom prst="roundRect">
                <a:avLst>
                  <a:gd name="adj" fmla="val 11775"/>
                </a:avLst>
              </a:prstGeom>
              <a:blipFill>
                <a:blip r:embed="rId9"/>
                <a:stretch>
                  <a:fillRect l="-8163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856036" y="5030870"/>
            <a:ext cx="1193057" cy="509978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Free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3" y="1468591"/>
            <a:ext cx="6133486" cy="394062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121" y="212065"/>
            <a:ext cx="5609730" cy="1053996"/>
          </a:xfrm>
        </p:spPr>
        <p:txBody>
          <a:bodyPr/>
          <a:lstStyle/>
          <a:p>
            <a:pPr algn="l">
              <a:lnSpc>
                <a:spcPts val="4500"/>
              </a:lnSpc>
            </a:pPr>
            <a:r>
              <a:rPr kumimoji="1"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Hamiltonian components </a:t>
            </a:r>
            <a:br>
              <a:rPr kumimoji="1"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ja-JP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ja-JP" sz="4000" dirty="0">
                <a:latin typeface="Calibri" panose="020F0502020204030204" pitchFamily="34" charset="0"/>
                <a:cs typeface="Calibri" panose="020F0502020204030204" pitchFamily="34" charset="0"/>
              </a:rPr>
              <a:t>He &amp; </a:t>
            </a:r>
            <a:r>
              <a:rPr kumimoji="1" lang="en-US" altLang="ja-JP" sz="4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1"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endParaRPr kumimoji="1" lang="ja-JP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03666" y="5712646"/>
            <a:ext cx="6974352" cy="911709"/>
          </a:xfrm>
          <a:solidFill>
            <a:schemeClr val="accent1"/>
          </a:solidFill>
        </p:spPr>
        <p:txBody>
          <a:bodyPr/>
          <a:lstStyle/>
          <a:p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 tensor contribution in </a:t>
            </a:r>
            <a:r>
              <a:rPr lang="en-US" altLang="ja-JP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 due to last </a:t>
            </a:r>
            <a:r>
              <a:rPr lang="en-US" altLang="ja-JP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Next, </a:t>
            </a:r>
            <a:r>
              <a:rPr kumimoji="1" lang="en-US" altLang="ja-JP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TOAMD+GCM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(multi configuration of AMD)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A0F6E-BBF8-47F2-824F-8DD332579301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6239266" y="3414345"/>
            <a:ext cx="1168558" cy="432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127630" y="1050061"/>
            <a:ext cx="1119445" cy="432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Kinetic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237185" y="4143520"/>
            <a:ext cx="1168557" cy="432000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821463" y="1364120"/>
            <a:ext cx="1305145" cy="699603"/>
            <a:chOff x="7245323" y="287584"/>
            <a:chExt cx="1305145" cy="699603"/>
          </a:xfrm>
        </p:grpSpPr>
        <p:sp>
          <p:nvSpPr>
            <p:cNvPr id="13" name="Oval 62"/>
            <p:cNvSpPr>
              <a:spLocks noChangeArrowheads="1"/>
            </p:cNvSpPr>
            <p:nvPr/>
          </p:nvSpPr>
          <p:spPr bwMode="auto">
            <a:xfrm>
              <a:off x="7245323" y="366115"/>
              <a:ext cx="619704" cy="621072"/>
            </a:xfrm>
            <a:prstGeom prst="ellipse">
              <a:avLst/>
            </a:prstGeom>
            <a:gradFill rotWithShape="1">
              <a:gsLst>
                <a:gs pos="0">
                  <a:srgbClr val="FFF7F7"/>
                </a:gs>
                <a:gs pos="100000">
                  <a:srgbClr val="BE84A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264718" y="629722"/>
              <a:ext cx="285750" cy="2794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9B4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281600" y="287584"/>
              <a:ext cx="5778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600" dirty="0">
                  <a:latin typeface="Symbol" pitchFamily="18" charset="2"/>
                </a:rPr>
                <a:t>a</a:t>
              </a: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7720707" y="676651"/>
              <a:ext cx="6947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8264718" y="445721"/>
              <a:ext cx="285750" cy="2794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6821463" y="247934"/>
            <a:ext cx="1305145" cy="699603"/>
            <a:chOff x="7245323" y="163049"/>
            <a:chExt cx="1305145" cy="699603"/>
          </a:xfrm>
        </p:grpSpPr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7245323" y="241580"/>
              <a:ext cx="619704" cy="621072"/>
            </a:xfrm>
            <a:prstGeom prst="ellipse">
              <a:avLst/>
            </a:prstGeom>
            <a:gradFill rotWithShape="1">
              <a:gsLst>
                <a:gs pos="0">
                  <a:srgbClr val="FFF7F7"/>
                </a:gs>
                <a:gs pos="100000">
                  <a:srgbClr val="BE84A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8264718" y="505187"/>
              <a:ext cx="285750" cy="2794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9B4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7281600" y="163049"/>
              <a:ext cx="5778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600" dirty="0">
                  <a:latin typeface="Symbol" pitchFamily="18" charset="2"/>
                </a:rPr>
                <a:t>a</a:t>
              </a: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7720707" y="552116"/>
              <a:ext cx="6947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8259141" y="307839"/>
              <a:ext cx="285750" cy="2794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9B4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</p:grpSp>
      <p:cxnSp>
        <p:nvCxnSpPr>
          <p:cNvPr id="25" name="直線矢印コネクタ 24"/>
          <p:cNvCxnSpPr/>
          <p:nvPr/>
        </p:nvCxnSpPr>
        <p:spPr>
          <a:xfrm>
            <a:off x="7028460" y="1249801"/>
            <a:ext cx="990110" cy="0"/>
          </a:xfrm>
          <a:prstGeom prst="straightConnector1">
            <a:avLst/>
          </a:prstGeom>
          <a:ln w="38100"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flipH="1">
            <a:off x="7292416" y="942024"/>
            <a:ext cx="4956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 smtClean="0"/>
              <a:t>1 fm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285747" y="1033053"/>
                <a:ext cx="587918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box>
                        <m:box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47" y="1033053"/>
                <a:ext cx="587918" cy="502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7546740" y="4104075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Li &gt;</a:t>
            </a:r>
            <a:r>
              <a:rPr lang="en-US" altLang="ja-JP" sz="2400" baseline="30000" dirty="0" smtClean="0"/>
              <a:t>  6</a:t>
            </a:r>
            <a:r>
              <a:rPr lang="en-US" altLang="ja-JP" sz="2400" dirty="0" smtClean="0"/>
              <a:t>He</a:t>
            </a:r>
            <a:endParaRPr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7432841" y="3392373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/>
              <a:t>6</a:t>
            </a:r>
            <a:r>
              <a:rPr lang="en-US" altLang="ja-JP" sz="2400" dirty="0"/>
              <a:t>He </a:t>
            </a:r>
            <a:r>
              <a:rPr lang="en-US" altLang="ja-JP" sz="2400" dirty="0" smtClean="0"/>
              <a:t>&gt; </a:t>
            </a:r>
            <a:r>
              <a:rPr lang="en-US" altLang="ja-JP" sz="2400" baseline="30000" dirty="0"/>
              <a:t>6</a:t>
            </a:r>
            <a:r>
              <a:rPr lang="en-US" altLang="ja-JP" sz="2400" dirty="0"/>
              <a:t>Li</a:t>
            </a:r>
            <a:endParaRPr lang="ja-JP" altLang="en-US" sz="2400" dirty="0"/>
          </a:p>
        </p:txBody>
      </p:sp>
      <p:sp>
        <p:nvSpPr>
          <p:cNvPr id="32" name="テキスト ボックス 19"/>
          <p:cNvSpPr txBox="1">
            <a:spLocks noChangeArrowheads="1"/>
          </p:cNvSpPr>
          <p:nvPr/>
        </p:nvSpPr>
        <p:spPr bwMode="auto">
          <a:xfrm>
            <a:off x="8082107" y="16216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lang="ja-JP" altLang="en-US" sz="2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8107379" y="126719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6" name="テキスト ボックス 19"/>
          <p:cNvSpPr txBox="1">
            <a:spLocks noChangeArrowheads="1"/>
          </p:cNvSpPr>
          <p:nvPr/>
        </p:nvSpPr>
        <p:spPr bwMode="auto">
          <a:xfrm>
            <a:off x="8090257" y="207464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lang="ja-JP" altLang="en-US" sz="2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7" name="テキスト ボックス 19"/>
          <p:cNvSpPr txBox="1">
            <a:spLocks noChangeArrowheads="1"/>
          </p:cNvSpPr>
          <p:nvPr/>
        </p:nvSpPr>
        <p:spPr bwMode="auto">
          <a:xfrm>
            <a:off x="8105227" y="439639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lang="ja-JP" altLang="en-US" sz="2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角丸四角形 39"/>
              <p:cNvSpPr/>
              <p:nvPr/>
            </p:nvSpPr>
            <p:spPr>
              <a:xfrm>
                <a:off x="4696214" y="5110734"/>
                <a:ext cx="2250250" cy="368540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high</m:t>
                        </m:r>
                      </m:sub>
                    </m:sSub>
                  </m:oMath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角丸四角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214" y="5110734"/>
                <a:ext cx="2250250" cy="368540"/>
              </a:xfrm>
              <a:prstGeom prst="roundRect">
                <a:avLst/>
              </a:prstGeom>
              <a:blipFill>
                <a:blip r:embed="rId4"/>
                <a:stretch>
                  <a:fillRect t="-29508" b="-45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角丸四角形 40"/>
              <p:cNvSpPr/>
              <p:nvPr/>
            </p:nvSpPr>
            <p:spPr>
              <a:xfrm>
                <a:off x="521550" y="5116534"/>
                <a:ext cx="1660628" cy="36701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角丸四角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116534"/>
                <a:ext cx="1660628" cy="367017"/>
              </a:xfrm>
              <a:prstGeom prst="roundRect">
                <a:avLst/>
              </a:prstGeom>
              <a:blipFill>
                <a:blip r:embed="rId5"/>
                <a:stretch>
                  <a:fillRect l="-1838" t="-26230" b="-49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角丸四角形 33"/>
          <p:cNvSpPr/>
          <p:nvPr/>
        </p:nvSpPr>
        <p:spPr>
          <a:xfrm>
            <a:off x="4752413" y="2887787"/>
            <a:ext cx="1066668" cy="36004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237185" y="2557486"/>
            <a:ext cx="2592192" cy="409464"/>
          </a:xfrm>
          <a:prstGeom prst="roundRect">
            <a:avLst/>
          </a:prstGeom>
          <a:solidFill>
            <a:srgbClr val="CC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6-body terms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4"/>
          <p:cNvGrpSpPr>
            <a:grpSpLocks/>
          </p:cNvGrpSpPr>
          <p:nvPr/>
        </p:nvGrpSpPr>
        <p:grpSpPr bwMode="auto">
          <a:xfrm>
            <a:off x="161510" y="2793058"/>
            <a:ext cx="6904668" cy="3471257"/>
            <a:chOff x="249" y="709"/>
            <a:chExt cx="4854" cy="2494"/>
          </a:xfrm>
        </p:grpSpPr>
        <p:pic>
          <p:nvPicPr>
            <p:cNvPr id="17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799"/>
              <a:ext cx="4636" cy="224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5" name="Rectangle 6"/>
            <p:cNvSpPr>
              <a:spLocks noChangeArrowheads="1"/>
            </p:cNvSpPr>
            <p:nvPr/>
          </p:nvSpPr>
          <p:spPr bwMode="auto">
            <a:xfrm>
              <a:off x="3424" y="709"/>
              <a:ext cx="1679" cy="24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76" name="Line 7"/>
            <p:cNvSpPr>
              <a:spLocks noChangeShapeType="1"/>
            </p:cNvSpPr>
            <p:nvPr/>
          </p:nvSpPr>
          <p:spPr bwMode="auto">
            <a:xfrm>
              <a:off x="3424" y="890"/>
              <a:ext cx="0" cy="2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109463"/>
            <a:ext cx="8982490" cy="709247"/>
          </a:xfrm>
        </p:spPr>
        <p:txBody>
          <a:bodyPr/>
          <a:lstStyle/>
          <a:p>
            <a:r>
              <a:rPr kumimoji="1" lang="en-US" altLang="ja-JP" sz="3600" b="1" baseline="30000" dirty="0" smtClean="0">
                <a:latin typeface="Calibri" panose="020F0502020204030204" pitchFamily="34" charset="0"/>
              </a:rPr>
              <a:t>12</a:t>
            </a:r>
            <a:r>
              <a:rPr kumimoji="1" lang="en-US" altLang="ja-JP" sz="3600" b="1" dirty="0" smtClean="0">
                <a:latin typeface="Calibri" panose="020F0502020204030204" pitchFamily="34" charset="0"/>
              </a:rPr>
              <a:t>C</a:t>
            </a:r>
            <a:r>
              <a:rPr kumimoji="1" lang="en-US" altLang="ja-JP" sz="3600" dirty="0" smtClean="0">
                <a:latin typeface="Calibri" panose="020F0502020204030204" pitchFamily="34" charset="0"/>
              </a:rPr>
              <a:t> in </a:t>
            </a:r>
            <a:r>
              <a:rPr lang="en-US" altLang="ja-JP" sz="3600" b="1" dirty="0">
                <a:latin typeface="Calibri" panose="020F0502020204030204" pitchFamily="34" charset="0"/>
              </a:rPr>
              <a:t>A</a:t>
            </a:r>
            <a:r>
              <a:rPr lang="en-US" altLang="ja-JP" sz="3600" dirty="0">
                <a:latin typeface="Calibri" panose="020F0502020204030204" pitchFamily="34" charset="0"/>
              </a:rPr>
              <a:t>ntisymmetrized </a:t>
            </a:r>
            <a:r>
              <a:rPr lang="en-US" altLang="ja-JP" sz="3600" b="1" dirty="0">
                <a:latin typeface="Calibri" panose="020F0502020204030204" pitchFamily="34" charset="0"/>
              </a:rPr>
              <a:t>M</a:t>
            </a:r>
            <a:r>
              <a:rPr lang="en-US" altLang="ja-JP" sz="3600" dirty="0">
                <a:latin typeface="Calibri" panose="020F0502020204030204" pitchFamily="34" charset="0"/>
              </a:rPr>
              <a:t>olecular </a:t>
            </a:r>
            <a:r>
              <a:rPr lang="en-US" altLang="ja-JP" sz="3600" b="1" dirty="0">
                <a:latin typeface="Calibri" panose="020F0502020204030204" pitchFamily="34" charset="0"/>
              </a:rPr>
              <a:t>D</a:t>
            </a:r>
            <a:r>
              <a:rPr lang="en-US" altLang="ja-JP" sz="3600" dirty="0">
                <a:latin typeface="Calibri" panose="020F0502020204030204" pitchFamily="34" charset="0"/>
              </a:rPr>
              <a:t>ynamics </a:t>
            </a:r>
            <a:endParaRPr kumimoji="1" lang="ja-JP" alt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86794" y="6006479"/>
            <a:ext cx="357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T. 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Suhara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and Y. </a:t>
            </a: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Kanada-En’yo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endParaRPr lang="en-US" altLang="ja-JP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Phys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. Rev. C </a:t>
            </a:r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82,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044301</a:t>
            </a:r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(2010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ja-JP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094057" y="4939678"/>
            <a:ext cx="3762041" cy="1774687"/>
            <a:chOff x="5166573" y="960641"/>
            <a:chExt cx="3762041" cy="1774687"/>
          </a:xfrm>
        </p:grpSpPr>
        <p:sp>
          <p:nvSpPr>
            <p:cNvPr id="94" name="Text Box 13"/>
            <p:cNvSpPr txBox="1">
              <a:spLocks noChangeArrowheads="1"/>
            </p:cNvSpPr>
            <p:nvPr/>
          </p:nvSpPr>
          <p:spPr bwMode="auto">
            <a:xfrm>
              <a:off x="5166573" y="960641"/>
              <a:ext cx="36009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marL="180000" indent="-180000">
                <a:buFont typeface="Arial" panose="020B0604020202020204" pitchFamily="34" charset="0"/>
                <a:buChar char="•"/>
              </a:pP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0</a:t>
              </a:r>
              <a:r>
                <a:rPr lang="en-US" altLang="ja-JP" baseline="30000" dirty="0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+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(GS)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shell-model-like</a:t>
              </a:r>
              <a:endParaRPr lang="ja-JP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576" y="1464697"/>
              <a:ext cx="20097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" name="Group 78"/>
            <p:cNvGrpSpPr>
              <a:grpSpLocks noChangeAspect="1"/>
            </p:cNvGrpSpPr>
            <p:nvPr/>
          </p:nvGrpSpPr>
          <p:grpSpPr bwMode="auto">
            <a:xfrm>
              <a:off x="7278098" y="1608878"/>
              <a:ext cx="646116" cy="647701"/>
              <a:chOff x="1882" y="2930"/>
              <a:chExt cx="544" cy="545"/>
            </a:xfrm>
          </p:grpSpPr>
          <p:sp>
            <p:nvSpPr>
              <p:cNvPr id="142" name="Oval 79"/>
              <p:cNvSpPr>
                <a:spLocks noChangeAspect="1" noChangeArrowheads="1"/>
              </p:cNvSpPr>
              <p:nvPr/>
            </p:nvSpPr>
            <p:spPr bwMode="auto">
              <a:xfrm>
                <a:off x="2200" y="2976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" name="Oval 80"/>
              <p:cNvSpPr>
                <a:spLocks noChangeAspect="1" noChangeArrowheads="1"/>
              </p:cNvSpPr>
              <p:nvPr/>
            </p:nvSpPr>
            <p:spPr bwMode="auto">
              <a:xfrm>
                <a:off x="2154" y="3157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Oval 81"/>
              <p:cNvSpPr>
                <a:spLocks noChangeAspect="1" noChangeArrowheads="1"/>
              </p:cNvSpPr>
              <p:nvPr/>
            </p:nvSpPr>
            <p:spPr bwMode="auto">
              <a:xfrm>
                <a:off x="1927" y="3248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" name="Oval 8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" name="Oval 83"/>
              <p:cNvSpPr>
                <a:spLocks noChangeAspect="1" noChangeArrowheads="1"/>
              </p:cNvSpPr>
              <p:nvPr/>
            </p:nvSpPr>
            <p:spPr bwMode="auto">
              <a:xfrm>
                <a:off x="2018" y="333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" name="Oval 84"/>
              <p:cNvSpPr>
                <a:spLocks noChangeAspect="1" noChangeArrowheads="1"/>
              </p:cNvSpPr>
              <p:nvPr/>
            </p:nvSpPr>
            <p:spPr bwMode="auto">
              <a:xfrm>
                <a:off x="2063" y="3157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" name="Oval 85"/>
              <p:cNvSpPr>
                <a:spLocks noChangeAspect="1" noChangeArrowheads="1"/>
              </p:cNvSpPr>
              <p:nvPr/>
            </p:nvSpPr>
            <p:spPr bwMode="auto">
              <a:xfrm>
                <a:off x="2290" y="3248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" name="Oval 86"/>
              <p:cNvSpPr>
                <a:spLocks noChangeAspect="1" noChangeArrowheads="1"/>
              </p:cNvSpPr>
              <p:nvPr/>
            </p:nvSpPr>
            <p:spPr bwMode="auto">
              <a:xfrm>
                <a:off x="2290" y="3112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" name="Oval 87"/>
              <p:cNvSpPr>
                <a:spLocks noChangeAspect="1" noChangeArrowheads="1"/>
              </p:cNvSpPr>
              <p:nvPr/>
            </p:nvSpPr>
            <p:spPr bwMode="auto">
              <a:xfrm>
                <a:off x="2063" y="2976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" name="Oval 88"/>
              <p:cNvSpPr>
                <a:spLocks noChangeAspect="1" noChangeArrowheads="1"/>
              </p:cNvSpPr>
              <p:nvPr/>
            </p:nvSpPr>
            <p:spPr bwMode="auto">
              <a:xfrm>
                <a:off x="2154" y="3248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" name="Oval 89"/>
              <p:cNvSpPr>
                <a:spLocks noChangeAspect="1" noChangeArrowheads="1"/>
              </p:cNvSpPr>
              <p:nvPr/>
            </p:nvSpPr>
            <p:spPr bwMode="auto">
              <a:xfrm>
                <a:off x="2200" y="3157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" name="Oval 90"/>
              <p:cNvSpPr>
                <a:spLocks noChangeAspect="1" noChangeArrowheads="1"/>
              </p:cNvSpPr>
              <p:nvPr/>
            </p:nvSpPr>
            <p:spPr bwMode="auto">
              <a:xfrm>
                <a:off x="1927" y="3066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" name="Oval 91"/>
              <p:cNvSpPr>
                <a:spLocks noChangeAspect="1" noChangeArrowheads="1"/>
              </p:cNvSpPr>
              <p:nvPr/>
            </p:nvSpPr>
            <p:spPr bwMode="auto">
              <a:xfrm>
                <a:off x="1882" y="2930"/>
                <a:ext cx="544" cy="545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20000"/>
                    </a:srgbClr>
                  </a:gs>
                  <a:gs pos="100000">
                    <a:srgbClr val="CC99FF">
                      <a:alpha val="35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800" b="1">
                  <a:solidFill>
                    <a:srgbClr val="FFFF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3" name="Text Box 13"/>
            <p:cNvSpPr txBox="1">
              <a:spLocks noChangeArrowheads="1"/>
            </p:cNvSpPr>
            <p:nvPr/>
          </p:nvSpPr>
          <p:spPr bwMode="auto">
            <a:xfrm>
              <a:off x="7921953" y="1711700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r>
                <a:rPr lang="en-US" altLang="ja-JP" dirty="0" smtClean="0">
                  <a:solidFill>
                    <a:srgbClr val="000000"/>
                  </a:solidFill>
                </a:rPr>
                <a:t>+</a:t>
              </a:r>
            </a:p>
          </p:txBody>
        </p:sp>
        <p:grpSp>
          <p:nvGrpSpPr>
            <p:cNvPr id="104" name="グループ化 103"/>
            <p:cNvGrpSpPr/>
            <p:nvPr/>
          </p:nvGrpSpPr>
          <p:grpSpPr>
            <a:xfrm>
              <a:off x="8252352" y="1623375"/>
              <a:ext cx="676262" cy="638314"/>
              <a:chOff x="3864688" y="5847506"/>
              <a:chExt cx="676262" cy="638314"/>
            </a:xfrm>
          </p:grpSpPr>
          <p:grpSp>
            <p:nvGrpSpPr>
              <p:cNvPr id="124" name="Group 40"/>
              <p:cNvGrpSpPr>
                <a:grpSpLocks/>
              </p:cNvGrpSpPr>
              <p:nvPr/>
            </p:nvGrpSpPr>
            <p:grpSpPr bwMode="auto">
              <a:xfrm>
                <a:off x="4180584" y="6125456"/>
                <a:ext cx="360366" cy="360364"/>
                <a:chOff x="2063" y="2840"/>
                <a:chExt cx="227" cy="227"/>
              </a:xfrm>
            </p:grpSpPr>
            <p:sp>
              <p:nvSpPr>
                <p:cNvPr id="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33">
                        <a:gamma/>
                        <a:tint val="33333"/>
                        <a:invGamma/>
                      </a:srgbClr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8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>
                        <a:gamma/>
                        <a:tint val="33333"/>
                        <a:invGamma/>
                      </a:srgbClr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>
                        <a:gamma/>
                        <a:tint val="33333"/>
                        <a:invGamma/>
                      </a:srgbClr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0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33">
                        <a:gamma/>
                        <a:tint val="33333"/>
                        <a:invGamma/>
                      </a:srgbClr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1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FF">
                        <a:gamma/>
                        <a:tint val="27451"/>
                        <a:invGamma/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/>
                  <a:endParaRPr lang="ja-JP" altLang="ja-JP" sz="2800" b="1">
                    <a:solidFill>
                      <a:srgbClr val="FFFF99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5" name="Group 46"/>
              <p:cNvGrpSpPr>
                <a:grpSpLocks/>
              </p:cNvGrpSpPr>
              <p:nvPr/>
            </p:nvGrpSpPr>
            <p:grpSpPr bwMode="auto">
              <a:xfrm>
                <a:off x="3864688" y="6118015"/>
                <a:ext cx="360359" cy="360364"/>
                <a:chOff x="2063" y="2840"/>
                <a:chExt cx="227" cy="227"/>
              </a:xfrm>
            </p:grpSpPr>
            <p:sp>
              <p:nvSpPr>
                <p:cNvPr id="132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33">
                        <a:gamma/>
                        <a:tint val="33333"/>
                        <a:invGamma/>
                      </a:srgbClr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>
                        <a:gamma/>
                        <a:tint val="33333"/>
                        <a:invGamma/>
                      </a:srgbClr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4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>
                        <a:gamma/>
                        <a:tint val="33333"/>
                        <a:invGamma/>
                      </a:srgbClr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5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33">
                        <a:gamma/>
                        <a:tint val="33333"/>
                        <a:invGamma/>
                      </a:srgbClr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6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FF">
                        <a:gamma/>
                        <a:tint val="27451"/>
                        <a:invGamma/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/>
                  <a:endParaRPr lang="ja-JP" altLang="ja-JP" sz="2800" b="1">
                    <a:solidFill>
                      <a:srgbClr val="FFFF99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6" name="Group 53"/>
              <p:cNvGrpSpPr>
                <a:grpSpLocks/>
              </p:cNvGrpSpPr>
              <p:nvPr/>
            </p:nvGrpSpPr>
            <p:grpSpPr bwMode="auto">
              <a:xfrm>
                <a:off x="4019474" y="5847506"/>
                <a:ext cx="360359" cy="360361"/>
                <a:chOff x="2063" y="2840"/>
                <a:chExt cx="227" cy="227"/>
              </a:xfrm>
            </p:grpSpPr>
            <p:sp>
              <p:nvSpPr>
                <p:cNvPr id="12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33">
                        <a:gamma/>
                        <a:tint val="33333"/>
                        <a:invGamma/>
                      </a:srgbClr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>
                        <a:gamma/>
                        <a:tint val="33333"/>
                        <a:invGamma/>
                      </a:srgbClr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9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>
                        <a:gamma/>
                        <a:tint val="33333"/>
                        <a:invGamma/>
                      </a:srgbClr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0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33">
                        <a:gamma/>
                        <a:tint val="33333"/>
                        <a:invGamma/>
                      </a:srgbClr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ja-JP" altLang="ja-JP" sz="2000" b="1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1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99FF">
                        <a:gamma/>
                        <a:tint val="27451"/>
                        <a:invGamma/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2400" kern="1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  <a:cs typeface="+mn-cs"/>
                    </a:defRPr>
                  </a:lvl9pPr>
                </a:lstStyle>
                <a:p>
                  <a:pPr algn="ctr"/>
                  <a:endParaRPr lang="ja-JP" altLang="ja-JP" sz="2800" b="1">
                    <a:solidFill>
                      <a:srgbClr val="FFFF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79" name="テキスト ボックス 178"/>
            <p:cNvSpPr txBox="1"/>
            <p:nvPr/>
          </p:nvSpPr>
          <p:spPr>
            <a:xfrm>
              <a:off x="5274441" y="236599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Calibri" panose="020F0502020204030204" pitchFamily="34" charset="0"/>
                </a:rPr>
                <a:t>proton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>
              <a:off x="6197865" y="2361402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Calibri" panose="020F0502020204030204" pitchFamily="34" charset="0"/>
                </a:rPr>
                <a:t>neutron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178746" y="2476470"/>
            <a:ext cx="3623724" cy="2347685"/>
            <a:chOff x="5178746" y="3039449"/>
            <a:chExt cx="3623724" cy="2347685"/>
          </a:xfrm>
        </p:grpSpPr>
        <p:sp>
          <p:nvSpPr>
            <p:cNvPr id="95" name="Text Box 13"/>
            <p:cNvSpPr txBox="1">
              <a:spLocks noChangeArrowheads="1"/>
            </p:cNvSpPr>
            <p:nvPr/>
          </p:nvSpPr>
          <p:spPr bwMode="auto">
            <a:xfrm>
              <a:off x="5178746" y="3039449"/>
              <a:ext cx="35787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marL="216000" indent="-216000">
                <a:buFont typeface="Arial" panose="020B0604020202020204" pitchFamily="34" charset="0"/>
                <a:buChar char="•"/>
              </a:pP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lang="en-US" altLang="ja-JP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(Hoyle) triple-</a:t>
              </a:r>
              <a:r>
                <a:rPr lang="en-US" altLang="ja-JP" dirty="0" smtClean="0">
                  <a:latin typeface="Symbol" panose="05050102010706020507" pitchFamily="18" charset="2"/>
                </a:rPr>
                <a:t>a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ja-JP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config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  <p:pic>
          <p:nvPicPr>
            <p:cNvPr id="10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420" y="3689015"/>
              <a:ext cx="204787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6" name="Group 21"/>
            <p:cNvGrpSpPr>
              <a:grpSpLocks/>
            </p:cNvGrpSpPr>
            <p:nvPr/>
          </p:nvGrpSpPr>
          <p:grpSpPr bwMode="auto">
            <a:xfrm>
              <a:off x="7992380" y="4239517"/>
              <a:ext cx="360366" cy="360361"/>
              <a:chOff x="2063" y="2840"/>
              <a:chExt cx="227" cy="227"/>
            </a:xfrm>
          </p:grpSpPr>
          <p:sp>
            <p:nvSpPr>
              <p:cNvPr id="119" name="Oval 22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" name="Oval 23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Oval 24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" name="Oval 25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Oval 26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800" b="1">
                  <a:solidFill>
                    <a:srgbClr val="FFFF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7" name="Group 27"/>
            <p:cNvGrpSpPr>
              <a:grpSpLocks/>
            </p:cNvGrpSpPr>
            <p:nvPr/>
          </p:nvGrpSpPr>
          <p:grpSpPr bwMode="auto">
            <a:xfrm>
              <a:off x="7362310" y="4239517"/>
              <a:ext cx="360366" cy="360361"/>
              <a:chOff x="2063" y="2840"/>
              <a:chExt cx="227" cy="227"/>
            </a:xfrm>
          </p:grpSpPr>
          <p:sp>
            <p:nvSpPr>
              <p:cNvPr id="114" name="Oval 28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" name="Oval 29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" name="Oval 30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" name="Oval 31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" name="Oval 32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800" b="1">
                  <a:solidFill>
                    <a:srgbClr val="FFFF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8" name="Group 34"/>
            <p:cNvGrpSpPr>
              <a:grpSpLocks/>
            </p:cNvGrpSpPr>
            <p:nvPr/>
          </p:nvGrpSpPr>
          <p:grpSpPr bwMode="auto">
            <a:xfrm>
              <a:off x="7670213" y="3744035"/>
              <a:ext cx="360359" cy="360361"/>
              <a:chOff x="2063" y="2840"/>
              <a:chExt cx="227" cy="227"/>
            </a:xfrm>
          </p:grpSpPr>
          <p:sp>
            <p:nvSpPr>
              <p:cNvPr id="109" name="Oval 3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" name="Oval 3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" name="Oval 3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" name="Oval 3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ja-JP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" name="Oval 3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800" b="1">
                  <a:solidFill>
                    <a:srgbClr val="FFFF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6299669" y="4925469"/>
              <a:ext cx="2502801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Symbol" panose="05050102010706020507" pitchFamily="18" charset="2"/>
                </a:rPr>
                <a:t>a</a:t>
              </a:r>
              <a:r>
                <a:rPr kumimoji="1" lang="en-US" altLang="ja-JP" sz="2400" dirty="0" smtClean="0">
                  <a:latin typeface="Calibri" panose="020F0502020204030204" pitchFamily="34" charset="0"/>
                </a:rPr>
                <a:t>-particle ... </a:t>
              </a:r>
              <a:r>
                <a:rPr lang="en-US" altLang="ja-JP" sz="2400" dirty="0" smtClean="0">
                  <a:latin typeface="Calibri" panose="020F0502020204030204" pitchFamily="34" charset="0"/>
                </a:rPr>
                <a:t> (0s)</a:t>
              </a:r>
              <a:r>
                <a:rPr lang="en-US" altLang="ja-JP" sz="2400" baseline="30000" dirty="0" smtClean="0">
                  <a:latin typeface="Calibri" panose="020F0502020204030204" pitchFamily="34" charset="0"/>
                </a:rPr>
                <a:t>4</a:t>
              </a:r>
              <a:endParaRPr kumimoji="1" lang="ja-JP" altLang="en-US" sz="2400" baseline="30000" dirty="0">
                <a:latin typeface="Calibri" panose="020F0502020204030204" pitchFamily="34" charset="0"/>
              </a:endParaRPr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7318516" y="4649226"/>
              <a:ext cx="164104" cy="275097"/>
            </a:xfrm>
            <a:custGeom>
              <a:avLst/>
              <a:gdLst>
                <a:gd name="connsiteX0" fmla="*/ 151075 w 151075"/>
                <a:gd name="connsiteY0" fmla="*/ 0 h 349857"/>
                <a:gd name="connsiteX1" fmla="*/ 63610 w 151075"/>
                <a:gd name="connsiteY1" fmla="*/ 270344 h 349857"/>
                <a:gd name="connsiteX2" fmla="*/ 0 w 151075"/>
                <a:gd name="connsiteY2" fmla="*/ 349857 h 34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075" h="349857">
                  <a:moveTo>
                    <a:pt x="151075" y="0"/>
                  </a:moveTo>
                  <a:cubicBezTo>
                    <a:pt x="119932" y="106017"/>
                    <a:pt x="88789" y="212034"/>
                    <a:pt x="63610" y="270344"/>
                  </a:cubicBezTo>
                  <a:cubicBezTo>
                    <a:pt x="38431" y="328654"/>
                    <a:pt x="19215" y="339255"/>
                    <a:pt x="0" y="3498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3669450" y="5453847"/>
            <a:ext cx="857545" cy="40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stCxn id="94" idx="1"/>
          </p:cNvCxnSpPr>
          <p:nvPr/>
        </p:nvCxnSpPr>
        <p:spPr>
          <a:xfrm flipH="1">
            <a:off x="3669450" y="5170511"/>
            <a:ext cx="1424607" cy="2643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角丸四角形 82"/>
          <p:cNvSpPr>
            <a:spLocks noChangeArrowheads="1"/>
          </p:cNvSpPr>
          <p:nvPr/>
        </p:nvSpPr>
        <p:spPr bwMode="auto">
          <a:xfrm>
            <a:off x="656565" y="953725"/>
            <a:ext cx="3943230" cy="1421410"/>
          </a:xfrm>
          <a:prstGeom prst="roundRect">
            <a:avLst>
              <a:gd name="adj" fmla="val 9279"/>
            </a:avLst>
          </a:prstGeom>
          <a:solidFill>
            <a:schemeClr val="bg1">
              <a:lumMod val="85000"/>
              <a:alpha val="50195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1922473" y="1695402"/>
                <a:ext cx="2552430" cy="438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73" y="1695402"/>
                <a:ext cx="2552430" cy="438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ct 5"/>
          <p:cNvGraphicFramePr>
            <a:graphicFrameLocks noChangeAspect="1"/>
          </p:cNvGraphicFramePr>
          <p:nvPr>
            <p:extLst/>
          </p:nvPr>
        </p:nvGraphicFramePr>
        <p:xfrm>
          <a:off x="1273738" y="1088740"/>
          <a:ext cx="2758202" cy="48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738" y="1088740"/>
                        <a:ext cx="2758202" cy="4843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テキスト ボックス 85"/>
          <p:cNvSpPr txBox="1"/>
          <p:nvPr/>
        </p:nvSpPr>
        <p:spPr>
          <a:xfrm>
            <a:off x="1551950" y="2337265"/>
            <a:ext cx="297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" panose="020F0502020204030204" pitchFamily="34" charset="0"/>
              </a:rPr>
              <a:t>Gaussian wave packet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859509" y="1043735"/>
            <a:ext cx="3897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>
                <a:latin typeface="Calibri" panose="020F0502020204030204" pitchFamily="34" charset="0"/>
              </a:rPr>
              <a:t>V</a:t>
            </a:r>
            <a:r>
              <a:rPr kumimoji="1" lang="en-US" altLang="ja-JP" sz="2400" baseline="-25000" dirty="0" err="1" smtClean="0">
                <a:latin typeface="Calibri" panose="020F0502020204030204" pitchFamily="34" charset="0"/>
              </a:rPr>
              <a:t>eff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 : Effective centra</a:t>
            </a:r>
            <a:r>
              <a:rPr lang="en-US" altLang="ja-JP" sz="2400" dirty="0" smtClean="0">
                <a:latin typeface="Calibri" panose="020F0502020204030204" pitchFamily="34" charset="0"/>
              </a:rPr>
              <a:t>l force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        + </a:t>
            </a:r>
            <a:r>
              <a:rPr lang="en-US" altLang="ja-JP" sz="2400" i="1" dirty="0" smtClean="0">
                <a:latin typeface="Calibri" panose="020F0502020204030204" pitchFamily="34" charset="0"/>
              </a:rPr>
              <a:t>LS</a:t>
            </a:r>
            <a:r>
              <a:rPr lang="en-US" altLang="ja-JP" sz="2400" dirty="0" smtClean="0">
                <a:latin typeface="Calibri" panose="020F0502020204030204" pitchFamily="34" charset="0"/>
              </a:rPr>
              <a:t> force</a:t>
            </a:r>
          </a:p>
          <a:p>
            <a:r>
              <a:rPr lang="en-US" altLang="ja-JP" sz="2400" b="1" dirty="0" smtClean="0">
                <a:solidFill>
                  <a:srgbClr val="EA3A4B"/>
                </a:solidFill>
                <a:latin typeface="Calibri" panose="020F0502020204030204" pitchFamily="34" charset="0"/>
              </a:rPr>
              <a:t>         </a:t>
            </a:r>
            <a:r>
              <a:rPr lang="en-US" altLang="ja-JP" sz="2400" b="1" dirty="0" smtClean="0">
                <a:solidFill>
                  <a:srgbClr val="DC0F2D"/>
                </a:solidFill>
                <a:latin typeface="Calibri" panose="020F0502020204030204" pitchFamily="34" charset="0"/>
              </a:rPr>
              <a:t>NO tensor force</a:t>
            </a:r>
            <a:r>
              <a:rPr kumimoji="1" lang="en-US" altLang="ja-JP" sz="2400" dirty="0" smtClean="0">
                <a:solidFill>
                  <a:srgbClr val="EA3A4B"/>
                </a:solidFill>
                <a:latin typeface="Calibri" panose="020F0502020204030204" pitchFamily="34" charset="0"/>
              </a:rPr>
              <a:t>       </a:t>
            </a:r>
            <a:endParaRPr kumimoji="1" lang="ja-JP" altLang="en-US" sz="2400" dirty="0">
              <a:solidFill>
                <a:srgbClr val="EA3A4B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角丸四角形 87"/>
          <p:cNvSpPr>
            <a:spLocks noChangeArrowheads="1"/>
          </p:cNvSpPr>
          <p:nvPr/>
        </p:nvSpPr>
        <p:spPr bwMode="auto">
          <a:xfrm>
            <a:off x="769892" y="1660351"/>
            <a:ext cx="1061444" cy="633631"/>
          </a:xfrm>
          <a:prstGeom prst="roundRect">
            <a:avLst>
              <a:gd name="adj" fmla="val 11327"/>
            </a:avLst>
          </a:prstGeom>
          <a:solidFill>
            <a:schemeClr val="bg1">
              <a:lumMod val="8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+mn-ea"/>
              </a:rPr>
              <a:t>nucleon w.f.</a:t>
            </a:r>
            <a:endParaRPr lang="ja-JP" altLang="en-US" sz="2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4031940" y="2841320"/>
            <a:ext cx="1215135" cy="1413993"/>
          </a:xfrm>
          <a:custGeom>
            <a:avLst/>
            <a:gdLst>
              <a:gd name="connsiteX0" fmla="*/ 1168923 w 1168923"/>
              <a:gd name="connsiteY0" fmla="*/ 0 h 1319752"/>
              <a:gd name="connsiteX1" fmla="*/ 631596 w 1168923"/>
              <a:gd name="connsiteY1" fmla="*/ 1055802 h 1319752"/>
              <a:gd name="connsiteX2" fmla="*/ 0 w 1168923"/>
              <a:gd name="connsiteY2" fmla="*/ 1319752 h 131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923" h="1319752">
                <a:moveTo>
                  <a:pt x="1168923" y="0"/>
                </a:moveTo>
                <a:cubicBezTo>
                  <a:pt x="997669" y="417921"/>
                  <a:pt x="826416" y="835843"/>
                  <a:pt x="631596" y="1055802"/>
                </a:cubicBezTo>
                <a:cubicBezTo>
                  <a:pt x="436775" y="1275761"/>
                  <a:pt x="218387" y="1297756"/>
                  <a:pt x="0" y="131975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角丸四角形 177"/>
          <p:cNvSpPr/>
          <p:nvPr/>
        </p:nvSpPr>
        <p:spPr>
          <a:xfrm>
            <a:off x="3708478" y="4623784"/>
            <a:ext cx="930345" cy="38989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AMD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24241" y="2878980"/>
            <a:ext cx="762394" cy="5335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12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5" y="767349"/>
            <a:ext cx="4568579" cy="2918591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505038"/>
            <a:ext cx="4586014" cy="2929729"/>
          </a:xfrm>
          <a:prstGeom prst="rect">
            <a:avLst/>
          </a:prstGeom>
        </p:spPr>
      </p:pic>
      <p:sp>
        <p:nvSpPr>
          <p:cNvPr id="64" name="正方形/長方形 63"/>
          <p:cNvSpPr/>
          <p:nvPr/>
        </p:nvSpPr>
        <p:spPr>
          <a:xfrm>
            <a:off x="4267369" y="3755878"/>
            <a:ext cx="484651" cy="1778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416410" y="3377640"/>
            <a:ext cx="2385265" cy="442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" y="3508624"/>
            <a:ext cx="4598171" cy="2937495"/>
          </a:xfrm>
        </p:spPr>
      </p:pic>
      <p:sp>
        <p:nvSpPr>
          <p:cNvPr id="3" name="角丸四角形 2"/>
          <p:cNvSpPr/>
          <p:nvPr/>
        </p:nvSpPr>
        <p:spPr>
          <a:xfrm>
            <a:off x="7291905" y="192059"/>
            <a:ext cx="1419498" cy="2030033"/>
          </a:xfrm>
          <a:prstGeom prst="roundRect">
            <a:avLst>
              <a:gd name="adj" fmla="val 9362"/>
            </a:avLst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8021997" y="1321992"/>
            <a:ext cx="0" cy="79200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471925" y="1546897"/>
            <a:ext cx="2700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472098" y="1321992"/>
            <a:ext cx="0" cy="79200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287152" y="1321992"/>
            <a:ext cx="0" cy="79200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552045" y="1321992"/>
            <a:ext cx="0" cy="79200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276013" y="1898418"/>
            <a:ext cx="276032" cy="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741955" y="1321992"/>
            <a:ext cx="0" cy="79200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6040" y="137598"/>
            <a:ext cx="3332758" cy="636107"/>
          </a:xfrm>
        </p:spPr>
        <p:txBody>
          <a:bodyPr/>
          <a:lstStyle/>
          <a:p>
            <a:r>
              <a:rPr lang="en-US" altLang="ja-JP" sz="3600" baseline="30000" dirty="0" smtClean="0">
                <a:latin typeface="Calibri" panose="020F0502020204030204" pitchFamily="34" charset="0"/>
              </a:rPr>
              <a:t>6</a:t>
            </a:r>
            <a:r>
              <a:rPr lang="en-US" altLang="ja-JP" sz="3600" dirty="0" smtClean="0">
                <a:latin typeface="Calibri" panose="020F0502020204030204" pitchFamily="34" charset="0"/>
              </a:rPr>
              <a:t>He with </a:t>
            </a:r>
            <a:r>
              <a:rPr lang="en-US" altLang="ja-JP" sz="3600" dirty="0" smtClean="0">
                <a:latin typeface="Symbol" panose="05050102010706020507" pitchFamily="18" charset="2"/>
              </a:rPr>
              <a:t>a</a:t>
            </a:r>
            <a:r>
              <a:rPr lang="en-US" altLang="ja-JP" sz="3600" dirty="0" smtClean="0">
                <a:latin typeface="Calibri" panose="020F0502020204030204" pitchFamily="34" charset="0"/>
              </a:rPr>
              <a:t>+</a:t>
            </a:r>
            <a:r>
              <a:rPr lang="en-US" altLang="ja-JP" sz="3600" i="1" dirty="0" smtClean="0">
                <a:latin typeface="Calibri" panose="020F0502020204030204" pitchFamily="34" charset="0"/>
                <a:cs typeface="Times" panose="02020603050405020304" pitchFamily="18" charset="0"/>
              </a:rPr>
              <a:t>n</a:t>
            </a:r>
            <a:r>
              <a:rPr lang="en-US" altLang="ja-JP" sz="36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3600" dirty="0" smtClean="0">
                <a:latin typeface="Calibri" panose="020F0502020204030204" pitchFamily="34" charset="0"/>
              </a:rPr>
              <a:t> </a:t>
            </a:r>
            <a:endParaRPr kumimoji="1" lang="ja-JP" altLang="en-US" sz="3600" dirty="0">
              <a:latin typeface="Calibri" panose="020F050202020403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16040" y="894611"/>
            <a:ext cx="11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Kinetic</a:t>
            </a:r>
            <a:endParaRPr kumimoji="1" lang="ja-JP" altLang="en-US" sz="2400" baseline="-25000" dirty="0"/>
          </a:p>
        </p:txBody>
      </p:sp>
      <p:sp>
        <p:nvSpPr>
          <p:cNvPr id="16" name="角丸四角形 15"/>
          <p:cNvSpPr/>
          <p:nvPr/>
        </p:nvSpPr>
        <p:spPr>
          <a:xfrm>
            <a:off x="5865520" y="1907014"/>
            <a:ext cx="1080000" cy="432000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4-body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619429" y="1335095"/>
            <a:ext cx="1419899" cy="432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1+2 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90520" y="1456062"/>
            <a:ext cx="684394" cy="374018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Full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4980328" y="127862"/>
            <a:ext cx="1305145" cy="977597"/>
            <a:chOff x="7992380" y="4147223"/>
            <a:chExt cx="1305145" cy="977597"/>
          </a:xfrm>
        </p:grpSpPr>
        <p:sp>
          <p:nvSpPr>
            <p:cNvPr id="11" name="テキスト ボックス 10"/>
            <p:cNvSpPr txBox="1"/>
            <p:nvPr/>
          </p:nvSpPr>
          <p:spPr>
            <a:xfrm flipH="1">
              <a:off x="8456848" y="4724710"/>
              <a:ext cx="687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1 fm</a:t>
              </a:r>
              <a:endParaRPr kumimoji="1" lang="ja-JP" altLang="en-US" sz="2000" dirty="0"/>
            </a:p>
          </p:txBody>
        </p:sp>
        <p:sp>
          <p:nvSpPr>
            <p:cNvPr id="44" name="Oval 62"/>
            <p:cNvSpPr>
              <a:spLocks noChangeArrowheads="1"/>
            </p:cNvSpPr>
            <p:nvPr/>
          </p:nvSpPr>
          <p:spPr bwMode="auto">
            <a:xfrm>
              <a:off x="7992380" y="4225754"/>
              <a:ext cx="619704" cy="621072"/>
            </a:xfrm>
            <a:prstGeom prst="ellipse">
              <a:avLst/>
            </a:prstGeom>
            <a:gradFill rotWithShape="1">
              <a:gsLst>
                <a:gs pos="0">
                  <a:srgbClr val="FFF7F7"/>
                </a:gs>
                <a:gs pos="100000">
                  <a:srgbClr val="BE84A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9011775" y="4489361"/>
              <a:ext cx="285750" cy="2794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9B4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8028657" y="4147223"/>
              <a:ext cx="5778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600" dirty="0">
                  <a:latin typeface="Symbol" pitchFamily="18" charset="2"/>
                </a:rPr>
                <a:t>a</a:t>
              </a: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8467764" y="4536290"/>
              <a:ext cx="6947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9006198" y="4292013"/>
              <a:ext cx="285750" cy="2794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9B4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b="1"/>
            </a:p>
          </p:txBody>
        </p:sp>
      </p:grpSp>
      <p:sp>
        <p:nvSpPr>
          <p:cNvPr id="36" name="角丸四角形 35"/>
          <p:cNvSpPr/>
          <p:nvPr/>
        </p:nvSpPr>
        <p:spPr>
          <a:xfrm>
            <a:off x="4619429" y="1909241"/>
            <a:ext cx="1080000" cy="432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3-body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89393" y="5248618"/>
            <a:ext cx="11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Tensor</a:t>
            </a:r>
            <a:endParaRPr kumimoji="1" lang="ja-JP" altLang="en-US" sz="2400" baseline="-25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291905" y="2379913"/>
            <a:ext cx="1684530" cy="989910"/>
            <a:chOff x="6947976" y="3162961"/>
            <a:chExt cx="1684530" cy="989910"/>
          </a:xfrm>
        </p:grpSpPr>
        <p:sp>
          <p:nvSpPr>
            <p:cNvPr id="43" name="角丸四角形 42"/>
            <p:cNvSpPr/>
            <p:nvPr/>
          </p:nvSpPr>
          <p:spPr>
            <a:xfrm>
              <a:off x="6947976" y="3162961"/>
              <a:ext cx="1684530" cy="989910"/>
            </a:xfrm>
            <a:prstGeom prst="roundRect">
              <a:avLst>
                <a:gd name="adj" fmla="val 9050"/>
              </a:avLst>
            </a:prstGeom>
            <a:solidFill>
              <a:srgbClr val="CC99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7674849" y="3284025"/>
              <a:ext cx="0" cy="792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7124777" y="3490790"/>
              <a:ext cx="2700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7124950" y="3284025"/>
              <a:ext cx="0" cy="792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7940004" y="3284025"/>
              <a:ext cx="0" cy="792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8204897" y="3284025"/>
              <a:ext cx="0" cy="792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8198895" y="3850830"/>
              <a:ext cx="276032" cy="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7394807" y="3284025"/>
              <a:ext cx="0" cy="792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8474927" y="3293060"/>
              <a:ext cx="0" cy="792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7673482" y="3670810"/>
              <a:ext cx="27003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テキスト ボックス 56"/>
          <p:cNvSpPr txBox="1"/>
          <p:nvPr/>
        </p:nvSpPr>
        <p:spPr>
          <a:xfrm>
            <a:off x="5926926" y="2755776"/>
            <a:ext cx="95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</a:t>
            </a:r>
            <a:endParaRPr kumimoji="1" lang="ja-JP" altLang="en-US" sz="2400" baseline="-250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165194" y="3615986"/>
            <a:ext cx="79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small</a:t>
            </a:r>
            <a:endParaRPr kumimoji="1" lang="ja-JP" altLang="en-US" sz="2000" baseline="-25000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4383319" y="2745095"/>
            <a:ext cx="421837" cy="112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087117" y="3951057"/>
            <a:ext cx="149492" cy="229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061610" y="5248618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Central</a:t>
            </a:r>
            <a:endParaRPr kumimoji="1" lang="ja-JP" alt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角丸四角形 61"/>
              <p:cNvSpPr/>
              <p:nvPr/>
            </p:nvSpPr>
            <p:spPr>
              <a:xfrm>
                <a:off x="3434483" y="6264315"/>
                <a:ext cx="1922768" cy="36854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compact,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h𝑖𝑔h</m:t>
                        </m:r>
                      </m:sub>
                    </m:sSub>
                  </m:oMath>
                </a14:m>
                <a:endParaRPr kumimoji="1" lang="ja-JP" altLang="en-US" sz="1600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" name="角丸四角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83" y="6264315"/>
                <a:ext cx="1922768" cy="368540"/>
              </a:xfrm>
              <a:prstGeom prst="roundRect">
                <a:avLst/>
              </a:prstGeom>
              <a:blipFill>
                <a:blip r:embed="rId5"/>
                <a:stretch>
                  <a:fillRect l="-1266" t="-16667" b="-3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角丸四角形 62"/>
              <p:cNvSpPr/>
              <p:nvPr/>
            </p:nvSpPr>
            <p:spPr>
              <a:xfrm>
                <a:off x="417554" y="6265838"/>
                <a:ext cx="1395155" cy="367017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wide,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3" name="角丸四角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4" y="6265838"/>
                <a:ext cx="1395155" cy="367017"/>
              </a:xfrm>
              <a:prstGeom prst="roundRect">
                <a:avLst/>
              </a:prstGeom>
              <a:blipFill>
                <a:blip r:embed="rId6"/>
                <a:stretch>
                  <a:fillRect l="-1747" t="-11667" b="-3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19"/>
          <p:cNvSpPr txBox="1">
            <a:spLocks noChangeArrowheads="1"/>
          </p:cNvSpPr>
          <p:nvPr/>
        </p:nvSpPr>
        <p:spPr bwMode="auto">
          <a:xfrm>
            <a:off x="6260367" y="115152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lang="ja-JP" altLang="en-US" sz="2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1" name="テキスト ボックス 19"/>
          <p:cNvSpPr txBox="1">
            <a:spLocks noChangeArrowheads="1"/>
          </p:cNvSpPr>
          <p:nvPr/>
        </p:nvSpPr>
        <p:spPr bwMode="auto">
          <a:xfrm>
            <a:off x="6260367" y="347327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lang="ja-JP" altLang="en-US" sz="2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068805" y="3648129"/>
            <a:ext cx="1080000" cy="335823"/>
          </a:xfrm>
          <a:prstGeom prst="roundRect">
            <a:avLst/>
          </a:prstGeom>
          <a:solidFill>
            <a:srgbClr val="CC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6-body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 flipH="1">
            <a:off x="4526995" y="3174317"/>
            <a:ext cx="336001" cy="690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5732270" y="3155886"/>
            <a:ext cx="324895" cy="945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8028404" y="317910"/>
            <a:ext cx="0" cy="742615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478332" y="528791"/>
            <a:ext cx="2700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7478505" y="317910"/>
            <a:ext cx="0" cy="742615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8293559" y="317910"/>
            <a:ext cx="0" cy="742615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8558452" y="317910"/>
            <a:ext cx="0" cy="742615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82420" y="837441"/>
            <a:ext cx="276032" cy="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32"/>
          <p:cNvSpPr>
            <a:spLocks noChangeAspect="1"/>
          </p:cNvSpPr>
          <p:nvPr/>
        </p:nvSpPr>
        <p:spPr>
          <a:xfrm>
            <a:off x="7991397" y="626448"/>
            <a:ext cx="72000" cy="67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/>
          <p:nvPr/>
        </p:nvCxnSpPr>
        <p:spPr>
          <a:xfrm>
            <a:off x="7748362" y="317910"/>
            <a:ext cx="0" cy="742615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748362" y="1718418"/>
            <a:ext cx="2700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4793790" y="2756447"/>
            <a:ext cx="1080000" cy="43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5-body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スライド番号プレースホル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90B11B-68BB-4D40-A3C2-BD1F2EC921F7}" type="slidenum">
              <a:rPr lang="en-US" altLang="ja-JP" sz="1400"/>
              <a:pPr algn="r"/>
              <a:t>31</a:t>
            </a:fld>
            <a:endParaRPr lang="en-US" altLang="ja-JP" sz="1400"/>
          </a:p>
        </p:txBody>
      </p: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1061160" y="188640"/>
            <a:ext cx="7291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Calibri" panose="020F0502020204030204" pitchFamily="34" charset="0"/>
              </a:rPr>
              <a:t>Pion exchange interaction </a:t>
            </a:r>
            <a:r>
              <a:rPr lang="en-US" altLang="ja-JP" sz="4000" dirty="0" smtClean="0">
                <a:latin typeface="Calibri" panose="020F0502020204030204" pitchFamily="34" charset="0"/>
              </a:rPr>
              <a:t>&amp; </a:t>
            </a:r>
            <a:r>
              <a:rPr lang="en-US" altLang="ja-JP" sz="4000" i="1" dirty="0">
                <a:latin typeface="Calibri" panose="020F0502020204030204" pitchFamily="34" charset="0"/>
              </a:rPr>
              <a:t>V</a:t>
            </a:r>
            <a:r>
              <a:rPr lang="en-US" altLang="ja-JP" sz="4000" baseline="-16000" dirty="0">
                <a:latin typeface="Calibri" panose="020F0502020204030204" pitchFamily="34" charset="0"/>
              </a:rPr>
              <a:t>tensor</a:t>
            </a:r>
            <a:r>
              <a:rPr lang="en-US" altLang="ja-JP" sz="4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 flipH="1" flipV="1">
            <a:off x="5202070" y="3111790"/>
            <a:ext cx="168" cy="4972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4284164" y="3552400"/>
            <a:ext cx="1779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 smtClean="0">
                <a:latin typeface="Symbol" pitchFamily="18" charset="2"/>
              </a:rPr>
              <a:t>d</a:t>
            </a:r>
            <a:r>
              <a:rPr lang="en-US" altLang="ja-JP" sz="2400" u="sng" dirty="0" smtClean="0"/>
              <a:t> </a:t>
            </a:r>
            <a:r>
              <a:rPr lang="en-US" altLang="ja-JP" sz="2400" u="sng" dirty="0">
                <a:latin typeface="Calibri" panose="020F0502020204030204" pitchFamily="34" charset="0"/>
              </a:rPr>
              <a:t>interaction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H="1" flipV="1">
            <a:off x="6462713" y="3113965"/>
            <a:ext cx="0" cy="11250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5275135" y="4194085"/>
            <a:ext cx="2553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>
                <a:latin typeface="Calibri" panose="020F0502020204030204" pitchFamily="34" charset="0"/>
              </a:rPr>
              <a:t>Yukawa interaction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7092280" y="3183068"/>
            <a:ext cx="1757019" cy="83099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</a:rPr>
              <a:t>involve </a:t>
            </a:r>
            <a:r>
              <a:rPr lang="en-US" altLang="ja-JP" sz="2400" dirty="0">
                <a:latin typeface="Calibri" panose="020F0502020204030204" pitchFamily="34" charset="0"/>
              </a:rPr>
              <a:t>large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momentum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566555" y="1175577"/>
          <a:ext cx="8190910" cy="184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4" name="Equation" r:id="rId4" imgW="4165560" imgH="939600" progId="Equation.DSMT4">
                  <p:embed/>
                </p:oleObj>
              </mc:Choice>
              <mc:Fallback>
                <p:oleObj name="Equation" r:id="rId4" imgW="4165560" imgH="93960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1175577"/>
                        <a:ext cx="8190910" cy="18483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>
          <a:off x="881591" y="5314218"/>
          <a:ext cx="3735414" cy="45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5" name="Equation" r:id="rId6" imgW="1879560" imgH="228600" progId="">
                  <p:embed/>
                </p:oleObj>
              </mc:Choice>
              <mc:Fallback>
                <p:oleObj name="Equation" r:id="rId6" imgW="1879560" imgH="228600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91" y="5314218"/>
                        <a:ext cx="3735414" cy="4550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566555" y="4779150"/>
            <a:ext cx="2553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</a:rPr>
              <a:t>Tensor</a:t>
            </a:r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en-US" altLang="ja-JP" sz="2800" b="1" dirty="0">
                <a:latin typeface="Calibri" panose="020F0502020204030204" pitchFamily="34" charset="0"/>
              </a:rPr>
              <a:t>operator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1030069" y="5757645"/>
            <a:ext cx="7772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altLang="ja-JP" sz="2800" i="1" dirty="0" smtClean="0">
                <a:latin typeface="Calibri" panose="020F0502020204030204" pitchFamily="34" charset="0"/>
              </a:rPr>
              <a:t>V</a:t>
            </a:r>
            <a:r>
              <a:rPr lang="en-US" altLang="ja-JP" sz="2800" baseline="-25000" dirty="0" smtClean="0">
                <a:latin typeface="Calibri" panose="020F0502020204030204" pitchFamily="34" charset="0"/>
              </a:rPr>
              <a:t>tensor</a:t>
            </a:r>
            <a:r>
              <a:rPr lang="en-US" altLang="ja-JP" sz="2800" dirty="0" smtClean="0">
                <a:latin typeface="Calibri" panose="020F0502020204030204" pitchFamily="34" charset="0"/>
              </a:rPr>
              <a:t> </a:t>
            </a:r>
            <a:r>
              <a:rPr lang="en-US" altLang="ja-JP" sz="2800" dirty="0">
                <a:latin typeface="Calibri" panose="020F0502020204030204" pitchFamily="34" charset="0"/>
              </a:rPr>
              <a:t>produces the high momentum </a:t>
            </a:r>
            <a:r>
              <a:rPr lang="en-US" altLang="ja-JP" sz="2800" dirty="0" smtClean="0">
                <a:latin typeface="Calibri" panose="020F0502020204030204" pitchFamily="34" charset="0"/>
              </a:rPr>
              <a:t>component.</a:t>
            </a:r>
            <a:endParaRPr lang="en-US" altLang="ja-JP" sz="2800" dirty="0">
              <a:latin typeface="Calibri" panose="020F0502020204030204" pitchFamily="34" charset="0"/>
            </a:endParaRPr>
          </a:p>
        </p:txBody>
      </p:sp>
      <p:pic>
        <p:nvPicPr>
          <p:cNvPr id="1038" name="Pictur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530" y="2438890"/>
            <a:ext cx="2520280" cy="165331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角丸四角形 14"/>
          <p:cNvSpPr/>
          <p:nvPr/>
        </p:nvSpPr>
        <p:spPr>
          <a:xfrm>
            <a:off x="7272300" y="2090404"/>
            <a:ext cx="1530170" cy="9335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1280937"/>
            <a:ext cx="8229600" cy="1143000"/>
          </a:xfrm>
        </p:spPr>
        <p:txBody>
          <a:bodyPr/>
          <a:lstStyle/>
          <a:p>
            <a:r>
              <a:rPr lang="en-US" altLang="ja-JP" sz="3600" b="1" dirty="0" smtClean="0">
                <a:latin typeface="Calibri" panose="020F0502020204030204" pitchFamily="34" charset="0"/>
              </a:rPr>
              <a:t>T</a:t>
            </a:r>
            <a:r>
              <a:rPr lang="en-US" altLang="ja-JP" sz="3600" dirty="0" smtClean="0">
                <a:latin typeface="Calibri" panose="020F0502020204030204" pitchFamily="34" charset="0"/>
              </a:rPr>
              <a:t>ensor-</a:t>
            </a:r>
            <a:r>
              <a:rPr lang="en-US" altLang="ja-JP" sz="3600" b="1" dirty="0" smtClean="0">
                <a:latin typeface="Calibri" panose="020F0502020204030204" pitchFamily="34" charset="0"/>
              </a:rPr>
              <a:t>O</a:t>
            </a:r>
            <a:r>
              <a:rPr lang="en-US" altLang="ja-JP" sz="3600" dirty="0" smtClean="0">
                <a:latin typeface="Calibri" panose="020F0502020204030204" pitchFamily="34" charset="0"/>
              </a:rPr>
              <a:t>ptimized </a:t>
            </a:r>
            <a:r>
              <a:rPr lang="en-US" altLang="ja-JP" sz="3600" b="1" dirty="0" smtClean="0">
                <a:latin typeface="Calibri" panose="020F0502020204030204" pitchFamily="34" charset="0"/>
              </a:rPr>
              <a:t>A</a:t>
            </a:r>
            <a:r>
              <a:rPr lang="en-US" altLang="ja-JP" sz="3600" dirty="0" smtClean="0">
                <a:latin typeface="Calibri" panose="020F0502020204030204" pitchFamily="34" charset="0"/>
              </a:rPr>
              <a:t>ntisymmetrized </a:t>
            </a:r>
            <a:r>
              <a:rPr lang="en-US" altLang="ja-JP" sz="3600" b="1" dirty="0" smtClean="0">
                <a:latin typeface="Calibri" panose="020F0502020204030204" pitchFamily="34" charset="0"/>
              </a:rPr>
              <a:t>M</a:t>
            </a:r>
            <a:r>
              <a:rPr lang="en-US" altLang="ja-JP" sz="3600" dirty="0" smtClean="0">
                <a:latin typeface="Calibri" panose="020F0502020204030204" pitchFamily="34" charset="0"/>
              </a:rPr>
              <a:t>olecular </a:t>
            </a:r>
            <a:r>
              <a:rPr lang="en-US" altLang="ja-JP" sz="3600" b="1" dirty="0" smtClean="0">
                <a:latin typeface="Calibri" panose="020F0502020204030204" pitchFamily="34" charset="0"/>
              </a:rPr>
              <a:t>D</a:t>
            </a:r>
            <a:r>
              <a:rPr lang="en-US" altLang="ja-JP" sz="3600" dirty="0" smtClean="0">
                <a:latin typeface="Calibri" panose="020F0502020204030204" pitchFamily="34" charset="0"/>
              </a:rPr>
              <a:t>ynamics </a:t>
            </a:r>
            <a:r>
              <a:rPr lang="en-US" altLang="ja-JP" sz="3600" dirty="0">
                <a:latin typeface="Calibri" panose="020F0502020204030204" pitchFamily="34" charset="0"/>
              </a:rPr>
              <a:t>(</a:t>
            </a:r>
            <a:r>
              <a:rPr lang="en-US" altLang="ja-JP" sz="3600" b="1" dirty="0">
                <a:solidFill>
                  <a:srgbClr val="EB254B"/>
                </a:solidFill>
                <a:latin typeface="Calibri" panose="020F0502020204030204" pitchFamily="34" charset="0"/>
              </a:rPr>
              <a:t>TOAMD</a:t>
            </a:r>
            <a:r>
              <a:rPr lang="en-US" altLang="ja-JP" sz="3600" dirty="0">
                <a:latin typeface="Calibri" panose="020F0502020204030204" pitchFamily="34" charset="0"/>
              </a:rPr>
              <a:t>)</a:t>
            </a:r>
            <a:endParaRPr lang="en-US" altLang="ja-JP" sz="5400" dirty="0">
              <a:latin typeface="Calibri" panose="020F05020202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212C5-08DA-4DFE-9B97-8FD9766D634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96523" y="3733194"/>
                <a:ext cx="8550950" cy="269571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tIns="108000" bIns="108000">
                <a:spAutoFit/>
              </a:bodyPr>
              <a:lstStyle/>
              <a:p>
                <a:pPr marL="360000" indent="-252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Describe finite nuclei using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V</a:t>
                </a:r>
                <a:r>
                  <a:rPr lang="en-US" altLang="ja-JP" sz="2400" i="1" baseline="-25000" dirty="0" smtClean="0">
                    <a:latin typeface="Calibri" panose="020F0502020204030204" pitchFamily="34" charset="0"/>
                  </a:rPr>
                  <a:t>NN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, in particular, for clustering</a:t>
                </a:r>
              </a:p>
              <a:p>
                <a:pPr marL="360000" lvl="2" indent="-252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alibri" panose="020F0502020204030204" pitchFamily="34" charset="0"/>
                  </a:rPr>
                  <a:t>Multiply pair-type correlation function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to AMD w.f.</a:t>
                </a:r>
                <a:endParaRPr lang="en-US" altLang="ja-JP" sz="24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>
                    <a:latin typeface="Calibri" panose="020F0502020204030204" pitchFamily="34" charset="0"/>
                  </a:rPr>
                  <a:t>A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. </a:t>
                </a:r>
                <a:r>
                  <a:rPr lang="en-US" altLang="ja-JP" sz="2000" dirty="0" err="1">
                    <a:latin typeface="Calibri" panose="020F0502020204030204" pitchFamily="34" charset="0"/>
                  </a:rPr>
                  <a:t>Sugie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, P. E. Hodgson and H. H. Robertson, 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Proc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. Phys. Soc. 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70A (1957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) 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1</a:t>
                </a: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pl-PL" altLang="ja-JP" sz="2000" dirty="0" smtClean="0">
                    <a:latin typeface="Calibri" panose="020F0502020204030204" pitchFamily="34" charset="0"/>
                  </a:rPr>
                  <a:t>S. Nagata, T. Sasakawa, T. Sawada, R.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 smtClean="0">
                    <a:latin typeface="Calibri" panose="020F0502020204030204" pitchFamily="34" charset="0"/>
                  </a:rPr>
                  <a:t>Tamagaki,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 smtClean="0">
                    <a:latin typeface="Calibri" panose="020F0502020204030204" pitchFamily="34" charset="0"/>
                  </a:rPr>
                  <a:t>PTP22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 smtClean="0">
                    <a:latin typeface="Calibri" panose="020F0502020204030204" pitchFamily="34" charset="0"/>
                  </a:rPr>
                  <a:t>(1959)</a:t>
                </a:r>
                <a:r>
                  <a:rPr lang="en-US" altLang="ja-JP" sz="2000" dirty="0" smtClean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 smtClean="0">
                    <a:latin typeface="Calibri" panose="020F0502020204030204" pitchFamily="34" charset="0"/>
                  </a:rPr>
                  <a:t>274</a:t>
                </a:r>
                <a:endParaRPr lang="en-US" altLang="ja-JP" sz="2000" dirty="0" smtClean="0">
                  <a:latin typeface="Calibri" panose="020F0502020204030204" pitchFamily="34" charset="0"/>
                </a:endParaRP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 for tensor force with </a:t>
                </a:r>
                <a:r>
                  <a:rPr lang="en-US" altLang="ja-JP" sz="2400" b="1" i="1" dirty="0">
                    <a:solidFill>
                      <a:srgbClr val="C80E29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-wave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transition</a:t>
                </a:r>
                <a:endParaRPr lang="en-US" altLang="ja-JP" sz="2400" b="1" i="1" dirty="0" smtClean="0">
                  <a:solidFill>
                    <a:srgbClr val="C80E29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 for </a:t>
                </a:r>
                <a:r>
                  <a:rPr lang="en-US" altLang="ja-JP" sz="2400" b="1" dirty="0">
                    <a:solidFill>
                      <a:srgbClr val="C80E29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hort-range repulsion</a:t>
                </a:r>
                <a:r>
                  <a:rPr lang="ja-JP" altLang="en-US" sz="2400" dirty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in central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force</a:t>
                </a:r>
                <a:endParaRPr lang="en-US" altLang="ja-JP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3" y="3733194"/>
                <a:ext cx="8550950" cy="2695711"/>
              </a:xfrm>
              <a:prstGeom prst="rect">
                <a:avLst/>
              </a:prstGeom>
              <a:blipFill>
                <a:blip r:embed="rId2"/>
                <a:stretch>
                  <a:fillRect b="-1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91" y="458670"/>
            <a:ext cx="7440017" cy="7647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71" y="492975"/>
            <a:ext cx="4748639" cy="571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63294" y="2621832"/>
            <a:ext cx="6217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latin typeface="Calibri" panose="020F0502020204030204" pitchFamily="34" charset="0"/>
                <a:cs typeface="Times" panose="02020603050405020304" pitchFamily="18" charset="0"/>
              </a:rPr>
              <a:t>TM</a:t>
            </a:r>
            <a:r>
              <a:rPr kumimoji="1"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, Hiroshi Toki,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Times" panose="02020603050405020304" pitchFamily="18" charset="0"/>
              </a:rPr>
              <a:t>Kiyomi</a:t>
            </a:r>
            <a:r>
              <a:rPr kumimoji="1"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 Ikeda,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Times" panose="02020603050405020304" pitchFamily="18" charset="0"/>
              </a:rPr>
              <a:t>Hisashi</a:t>
            </a:r>
            <a:r>
              <a:rPr kumimoji="1"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Times" panose="02020603050405020304" pitchFamily="18" charset="0"/>
              </a:rPr>
              <a:t>Horiuchi</a:t>
            </a:r>
            <a:r>
              <a:rPr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, 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and </a:t>
            </a:r>
            <a:r>
              <a:rPr lang="en-US" altLang="ja-JP" sz="2400" dirty="0" err="1" smtClean="0">
                <a:latin typeface="Calibri" panose="020F0502020204030204" pitchFamily="34" charset="0"/>
                <a:cs typeface="Times" panose="02020603050405020304" pitchFamily="18" charset="0"/>
              </a:rPr>
              <a:t>Tadahiro</a:t>
            </a:r>
            <a:r>
              <a:rPr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altLang="ja-JP" sz="2400" dirty="0" err="1" smtClean="0">
                <a:latin typeface="Calibri" panose="020F0502020204030204" pitchFamily="34" charset="0"/>
                <a:cs typeface="Times" panose="02020603050405020304" pitchFamily="18" charset="0"/>
              </a:rPr>
              <a:t>Suhara</a:t>
            </a:r>
            <a:endParaRPr kumimoji="1" lang="ja-JP" altLang="en-US" sz="2400" dirty="0">
              <a:latin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9"/>
          <p:cNvSpPr>
            <a:spLocks noChangeArrowheads="1"/>
          </p:cNvSpPr>
          <p:nvPr/>
        </p:nvSpPr>
        <p:spPr bwMode="auto">
          <a:xfrm>
            <a:off x="5472100" y="1627560"/>
            <a:ext cx="3326707" cy="531401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36000" rIns="36000"/>
          <a:lstStyle/>
          <a:p>
            <a:pPr marL="72000"/>
            <a:endParaRPr lang="ja-JP" altLang="en-US" b="1" dirty="0"/>
          </a:p>
        </p:txBody>
      </p:sp>
      <p:sp>
        <p:nvSpPr>
          <p:cNvPr id="18" name="角丸四角形 17"/>
          <p:cNvSpPr>
            <a:spLocks noChangeArrowheads="1"/>
          </p:cNvSpPr>
          <p:nvPr/>
        </p:nvSpPr>
        <p:spPr bwMode="auto">
          <a:xfrm>
            <a:off x="611560" y="1552835"/>
            <a:ext cx="4455495" cy="706035"/>
          </a:xfrm>
          <a:prstGeom prst="roundRect">
            <a:avLst>
              <a:gd name="adj" fmla="val 14126"/>
            </a:avLst>
          </a:prstGeom>
          <a:solidFill>
            <a:srgbClr val="9ED3D7">
              <a:alpha val="50195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角丸四角形 6"/>
          <p:cNvSpPr>
            <a:spLocks noChangeArrowheads="1"/>
          </p:cNvSpPr>
          <p:nvPr/>
        </p:nvSpPr>
        <p:spPr bwMode="auto">
          <a:xfrm>
            <a:off x="579957" y="3654025"/>
            <a:ext cx="7138733" cy="1505098"/>
          </a:xfrm>
          <a:prstGeom prst="roundRect">
            <a:avLst>
              <a:gd name="adj" fmla="val 7222"/>
            </a:avLst>
          </a:prstGeom>
          <a:solidFill>
            <a:srgbClr val="9ED3D7">
              <a:alpha val="50195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8" name="タイトル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669548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Formulation of TOAMD</a:t>
            </a:r>
            <a:endParaRPr lang="ja-JP" alt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 bwMode="auto">
          <a:xfrm>
            <a:off x="206515" y="936481"/>
            <a:ext cx="6622363" cy="6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252000"/>
            <a:r>
              <a:rPr lang="en-US" altLang="ja-JP" sz="2800" kern="0" dirty="0" smtClean="0">
                <a:latin typeface="Calibri" panose="020F0502020204030204" pitchFamily="34" charset="0"/>
              </a:rPr>
              <a:t>Deuteron wave function</a:t>
            </a:r>
            <a:endParaRPr lang="ja-JP" altLang="en-US" sz="2800" kern="0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754063" y="1646238"/>
          <a:ext cx="4191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2" name="Equation" r:id="rId4" imgW="2120760" imgH="253800" progId="Equation.DSMT4">
                  <p:embed/>
                </p:oleObj>
              </mc:Choice>
              <mc:Fallback>
                <p:oleObj name="Equation" r:id="rId4" imgW="2120760" imgH="2538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646238"/>
                        <a:ext cx="4191000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79956" y="2337265"/>
            <a:ext cx="582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Involve high</a:t>
            </a:r>
            <a:r>
              <a:rPr lang="en-US" altLang="ja-JP" sz="2400" dirty="0" smtClean="0">
                <a:latin typeface="Calibri" panose="020F0502020204030204" pitchFamily="34" charset="0"/>
              </a:rPr>
              <a:t>-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 component </a:t>
            </a:r>
            <a:r>
              <a:rPr lang="en-US" altLang="ja-JP" sz="2400" dirty="0" smtClean="0">
                <a:latin typeface="Calibri" panose="020F0502020204030204" pitchFamily="34" charset="0"/>
              </a:rPr>
              <a:t>induced by </a:t>
            </a:r>
            <a:r>
              <a:rPr lang="en-US" altLang="ja-JP" sz="2400" i="1" dirty="0" smtClean="0">
                <a:latin typeface="Calibri" panose="020F0502020204030204" pitchFamily="34" charset="0"/>
              </a:rPr>
              <a:t>V</a:t>
            </a:r>
            <a:r>
              <a:rPr lang="en-US" altLang="ja-JP" sz="3200" baseline="-25000" dirty="0" smtClean="0">
                <a:latin typeface="Calibri" panose="020F0502020204030204" pitchFamily="34" charset="0"/>
              </a:rPr>
              <a:t>tensor</a:t>
            </a:r>
            <a:endParaRPr kumimoji="1" lang="en-US" altLang="ja-JP" sz="24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17" name="コンテンツ プレースホルダー 1"/>
          <p:cNvSpPr txBox="1">
            <a:spLocks/>
          </p:cNvSpPr>
          <p:nvPr/>
        </p:nvSpPr>
        <p:spPr bwMode="auto">
          <a:xfrm>
            <a:off x="206515" y="3068960"/>
            <a:ext cx="5839475" cy="6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252000"/>
            <a:r>
              <a:rPr lang="en-US" altLang="ja-JP" sz="2800" b="1" kern="0" dirty="0" smtClean="0">
                <a:latin typeface="Calibri" panose="020F0502020204030204" pitchFamily="34" charset="0"/>
              </a:rPr>
              <a:t>Tensor-optimized AMD </a:t>
            </a:r>
            <a:r>
              <a:rPr lang="en-US" altLang="ja-JP" sz="2800" kern="0" dirty="0" smtClean="0">
                <a:latin typeface="Calibri" panose="020F0502020204030204" pitchFamily="34" charset="0"/>
              </a:rPr>
              <a:t>(</a:t>
            </a:r>
            <a:r>
              <a:rPr lang="en-US" altLang="ja-JP" sz="2800" b="1" kern="0" dirty="0" smtClean="0">
                <a:solidFill>
                  <a:srgbClr val="D9112E"/>
                </a:solidFill>
                <a:latin typeface="Calibri" panose="020F0502020204030204" pitchFamily="34" charset="0"/>
              </a:rPr>
              <a:t>TOAMD</a:t>
            </a:r>
            <a:r>
              <a:rPr lang="en-US" altLang="ja-JP" sz="2800" kern="0" dirty="0" smtClean="0">
                <a:latin typeface="Calibri" panose="020F0502020204030204" pitchFamily="34" charset="0"/>
              </a:rPr>
              <a:t>)</a:t>
            </a:r>
            <a:endParaRPr lang="ja-JP" altLang="en-US" sz="2800" kern="0" dirty="0">
              <a:latin typeface="Calibri" panose="020F0502020204030204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806915" y="2145104"/>
            <a:ext cx="218121" cy="299201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806915" y="2118123"/>
            <a:ext cx="99011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393444" y="878882"/>
            <a:ext cx="3680958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K. Ikeda, </a:t>
            </a:r>
            <a:r>
              <a:rPr lang="en-US" altLang="ja-JP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Kato,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Toki</a:t>
            </a:r>
            <a:b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Lecture Notes </a:t>
            </a:r>
            <a:r>
              <a:rPr lang="de-DE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Physics </a:t>
            </a:r>
            <a:r>
              <a:rPr lang="de-DE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818 (2010)</a:t>
            </a:r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472099" y="1673805"/>
                <a:ext cx="3326709" cy="442035"/>
              </a:xfrm>
              <a:prstGeom prst="rect">
                <a:avLst/>
              </a:prstGeom>
            </p:spPr>
            <p:txBody>
              <a:bodyPr wrap="square" lIns="36000" tIns="36000" rIns="3600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𝐷</m:t>
                          </m:r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wave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anose="02020603050405020304" pitchFamily="18" charset="0"/>
                        </a:rPr>
                        <m:t>~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0.6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𝑆</m:t>
                          </m:r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wave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99" y="1673805"/>
                <a:ext cx="3326709" cy="442035"/>
              </a:xfrm>
              <a:prstGeom prst="rect">
                <a:avLst/>
              </a:prstGeom>
              <a:blipFill>
                <a:blip r:embed="rId8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>
          <a:xfrm>
            <a:off x="5787136" y="4914165"/>
            <a:ext cx="43200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9"/>
          <p:cNvSpPr>
            <a:spLocks noChangeArrowheads="1"/>
          </p:cNvSpPr>
          <p:nvPr/>
        </p:nvSpPr>
        <p:spPr bwMode="auto">
          <a:xfrm>
            <a:off x="566556" y="5364215"/>
            <a:ext cx="7707666" cy="1260140"/>
          </a:xfrm>
          <a:prstGeom prst="roundRect">
            <a:avLst>
              <a:gd name="adj" fmla="val 13056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tIns="36000" bIns="36000"/>
          <a:lstStyle/>
          <a:p>
            <a:pPr marL="72000" indent="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Calibri" panose="020F0502020204030204" pitchFamily="34" charset="0"/>
              </a:rPr>
              <a:t>Pair excitation via </a:t>
            </a:r>
            <a:r>
              <a:rPr lang="en-US" altLang="ja-JP" sz="2400" b="1" dirty="0" smtClean="0">
                <a:latin typeface="Calibri" panose="020F0502020204030204" pitchFamily="34" charset="0"/>
              </a:rPr>
              <a:t>tensor operator</a:t>
            </a:r>
            <a:r>
              <a:rPr lang="en-US" altLang="ja-JP" sz="2400" dirty="0" smtClean="0">
                <a:latin typeface="Calibri" panose="020F0502020204030204" pitchFamily="34" charset="0"/>
              </a:rPr>
              <a:t> with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altLang="ja-JP" sz="2400" dirty="0" smtClean="0">
                <a:latin typeface="Calibri" panose="020F0502020204030204" pitchFamily="34" charset="0"/>
              </a:rPr>
              <a:t>-wave transition</a:t>
            </a:r>
          </a:p>
          <a:p>
            <a:pPr marL="72000" indent="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Calibri" panose="020F0502020204030204" pitchFamily="34" charset="0"/>
              </a:rPr>
              <a:t>Optimize relative motion with </a:t>
            </a:r>
            <a:r>
              <a:rPr lang="en-US" altLang="ja-JP" sz="2400" b="1" dirty="0" smtClean="0">
                <a:latin typeface="Calibri" panose="020F0502020204030204" pitchFamily="34" charset="0"/>
              </a:rPr>
              <a:t>Gaussian expansion</a:t>
            </a:r>
          </a:p>
          <a:p>
            <a:pPr marL="72000" indent="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Calibri" panose="020F0502020204030204" pitchFamily="34" charset="0"/>
              </a:rPr>
              <a:t>General formulation with respect to mass number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endParaRPr lang="ja-JP" altLang="en-US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021615" y="2367967"/>
            <a:ext cx="1665185" cy="7539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altLang="ja-JP" sz="2400" b="1" dirty="0">
                <a:solidFill>
                  <a:schemeClr val="tx1"/>
                </a:solidFill>
              </a:rPr>
              <a:t>spatially </a:t>
            </a:r>
          </a:p>
          <a:p>
            <a:pPr algn="ctr">
              <a:lnSpc>
                <a:spcPts val="2600"/>
              </a:lnSpc>
            </a:pPr>
            <a:r>
              <a:rPr lang="en-US" altLang="ja-JP" sz="2400" b="1" dirty="0">
                <a:solidFill>
                  <a:schemeClr val="tx1"/>
                </a:solidFill>
              </a:rPr>
              <a:t>compact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46758" y="3796365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isospin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581940" y="4165736"/>
            <a:ext cx="710139" cy="278125"/>
          </a:xfrm>
          <a:custGeom>
            <a:avLst/>
            <a:gdLst>
              <a:gd name="connsiteX0" fmla="*/ 763571 w 763571"/>
              <a:gd name="connsiteY0" fmla="*/ 0 h 433633"/>
              <a:gd name="connsiteX1" fmla="*/ 339365 w 763571"/>
              <a:gd name="connsiteY1" fmla="*/ 339365 h 433633"/>
              <a:gd name="connsiteX2" fmla="*/ 0 w 763571"/>
              <a:gd name="connsiteY2" fmla="*/ 433633 h 4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571" h="433633">
                <a:moveTo>
                  <a:pt x="763571" y="0"/>
                </a:moveTo>
                <a:cubicBezTo>
                  <a:pt x="615099" y="133546"/>
                  <a:pt x="466627" y="267093"/>
                  <a:pt x="339365" y="339365"/>
                </a:cubicBezTo>
                <a:cubicBezTo>
                  <a:pt x="212103" y="411637"/>
                  <a:pt x="106051" y="422635"/>
                  <a:pt x="0" y="433633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7718690" y="3821168"/>
            <a:ext cx="1170130" cy="964264"/>
            <a:chOff x="5562110" y="1069581"/>
            <a:chExt cx="1170130" cy="964264"/>
          </a:xfrm>
        </p:grpSpPr>
        <p:sp>
          <p:nvSpPr>
            <p:cNvPr id="25" name="楕円 24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楕円 35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62110" y="120459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cxnSp>
        <p:nvCxnSpPr>
          <p:cNvPr id="40" name="直線コネクタ 39"/>
          <p:cNvCxnSpPr/>
          <p:nvPr/>
        </p:nvCxnSpPr>
        <p:spPr>
          <a:xfrm>
            <a:off x="6612878" y="4927955"/>
            <a:ext cx="929452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7542330" y="4961765"/>
            <a:ext cx="941445" cy="1120918"/>
          </a:xfrm>
          <a:custGeom>
            <a:avLst/>
            <a:gdLst>
              <a:gd name="connsiteX0" fmla="*/ 129540 w 1114546"/>
              <a:gd name="connsiteY0" fmla="*/ 0 h 1068722"/>
              <a:gd name="connsiteX1" fmla="*/ 1059180 w 1114546"/>
              <a:gd name="connsiteY1" fmla="*/ 411480 h 1068722"/>
              <a:gd name="connsiteX2" fmla="*/ 899160 w 1114546"/>
              <a:gd name="connsiteY2" fmla="*/ 998220 h 1068722"/>
              <a:gd name="connsiteX3" fmla="*/ 0 w 1114546"/>
              <a:gd name="connsiteY3" fmla="*/ 1036320 h 106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546" h="1068722">
                <a:moveTo>
                  <a:pt x="129540" y="0"/>
                </a:moveTo>
                <a:cubicBezTo>
                  <a:pt x="530225" y="122555"/>
                  <a:pt x="930910" y="245110"/>
                  <a:pt x="1059180" y="411480"/>
                </a:cubicBezTo>
                <a:cubicBezTo>
                  <a:pt x="1187450" y="577850"/>
                  <a:pt x="1075690" y="894080"/>
                  <a:pt x="899160" y="998220"/>
                </a:cubicBezTo>
                <a:cubicBezTo>
                  <a:pt x="722630" y="1102360"/>
                  <a:pt x="361315" y="1069340"/>
                  <a:pt x="0" y="103632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4967433" y="4961765"/>
            <a:ext cx="819703" cy="530121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790542" y="3758063"/>
          <a:ext cx="68849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3" name="Equation" r:id="rId9" imgW="3517560" imgH="711000" progId="Equation.DSMT4">
                  <p:embed/>
                </p:oleObj>
              </mc:Choice>
              <mc:Fallback>
                <p:oleObj name="Equation" r:id="rId9" imgW="3517560" imgH="71100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42" y="3758063"/>
                        <a:ext cx="6884987" cy="1390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コンテンツ プレースホルダ 5"/>
              <p:cNvSpPr>
                <a:spLocks noGrp="1"/>
              </p:cNvSpPr>
              <p:nvPr>
                <p:ph idx="1"/>
              </p:nvPr>
            </p:nvSpPr>
            <p:spPr>
              <a:xfrm>
                <a:off x="206515" y="2528900"/>
                <a:ext cx="6037872" cy="3200864"/>
              </a:xfrm>
              <a:noFill/>
            </p:spPr>
            <p:txBody>
              <a:bodyPr/>
              <a:lstStyle/>
              <a:p>
                <a:pPr>
                  <a:lnSpc>
                    <a:spcPts val="35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Variational principle</a:t>
                </a:r>
              </a:p>
              <a:p>
                <a:pPr lvl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ja-JP" altLang="el-GR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for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ja-JP" sz="2400" dirty="0">
                  <a:latin typeface="Times" pitchFamily="18" charset="0"/>
                </a:endParaRPr>
              </a:p>
              <a:p>
                <a:pPr>
                  <a:lnSpc>
                    <a:spcPts val="35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Variational parameters</a:t>
                </a:r>
              </a:p>
              <a:p>
                <a:pPr lvl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AMD :  </a:t>
                </a:r>
                <a:r>
                  <a:rPr lang="en-US" altLang="ja-JP" sz="2400" i="1" dirty="0" smtClean="0">
                    <a:latin typeface="Symbol" pitchFamily="18" charset="2"/>
                  </a:rPr>
                  <a:t>n</a:t>
                </a:r>
                <a:r>
                  <a:rPr lang="en-US" altLang="ja-JP" sz="2400" dirty="0" smtClean="0">
                    <a:latin typeface="Times" pitchFamily="18" charset="0"/>
                  </a:rPr>
                  <a:t>,</a:t>
                </a:r>
                <a:r>
                  <a:rPr lang="en-US" altLang="ja-JP" sz="2400" b="1" dirty="0" smtClean="0">
                    <a:latin typeface="Times" pitchFamily="18" charset="0"/>
                  </a:rPr>
                  <a:t>  </a:t>
                </a:r>
                <a:r>
                  <a:rPr lang="en-US" altLang="ja-JP" sz="2400" b="1" dirty="0" err="1" smtClean="0">
                    <a:latin typeface="Times" pitchFamily="18" charset="0"/>
                  </a:rPr>
                  <a:t>Z</a:t>
                </a:r>
                <a:r>
                  <a:rPr lang="en-US" altLang="ja-JP" sz="2400" i="1" baseline="-25000" dirty="0" err="1" smtClean="0">
                    <a:latin typeface="Times" pitchFamily="18" charset="0"/>
                  </a:rPr>
                  <a:t>i</a:t>
                </a:r>
                <a:r>
                  <a:rPr lang="en-US" altLang="ja-JP" sz="2400" i="1" baseline="-25000" dirty="0" smtClean="0">
                    <a:latin typeface="Times" pitchFamily="18" charset="0"/>
                  </a:rPr>
                  <a:t>  </a:t>
                </a:r>
                <a:r>
                  <a:rPr lang="en-US" altLang="ja-JP" sz="2400" dirty="0" smtClean="0">
                    <a:latin typeface="Times" pitchFamily="18" charset="0"/>
                  </a:rPr>
                  <a:t>(</a:t>
                </a:r>
                <a:r>
                  <a:rPr lang="en-US" altLang="ja-JP" sz="2400" i="1" dirty="0" err="1" smtClean="0">
                    <a:latin typeface="Times" pitchFamily="18" charset="0"/>
                  </a:rPr>
                  <a:t>i</a:t>
                </a:r>
                <a:r>
                  <a:rPr lang="en-US" altLang="ja-JP" sz="2400" i="1" dirty="0" smtClean="0">
                    <a:latin typeface="Times" pitchFamily="18" charset="0"/>
                  </a:rPr>
                  <a:t>=</a:t>
                </a:r>
                <a:r>
                  <a:rPr lang="en-US" altLang="ja-JP" sz="2400" dirty="0" smtClean="0">
                    <a:latin typeface="Times" pitchFamily="18" charset="0"/>
                  </a:rPr>
                  <a:t>1</a:t>
                </a:r>
                <a:r>
                  <a:rPr lang="en-US" altLang="ja-JP" sz="2400" i="1" dirty="0" smtClean="0">
                    <a:latin typeface="Times" pitchFamily="18" charset="0"/>
                  </a:rPr>
                  <a:t>,…, A</a:t>
                </a:r>
                <a:r>
                  <a:rPr lang="en-US" altLang="ja-JP" sz="2400" dirty="0" smtClean="0">
                    <a:latin typeface="Times" pitchFamily="18" charset="0"/>
                  </a:rPr>
                  <a:t>) </a:t>
                </a:r>
                <a:endParaRPr lang="en-US" altLang="ja-JP" sz="2400" i="1" baseline="-25000" dirty="0" smtClean="0">
                  <a:latin typeface="+mj-lt"/>
                </a:endParaRPr>
              </a:p>
              <a:p>
                <a:pPr lvl="1">
                  <a:lnSpc>
                    <a:spcPts val="35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altLang="ja-JP" sz="2400" dirty="0" smtClean="0">
                  <a:latin typeface="+mj-lt"/>
                </a:endParaRPr>
              </a:p>
              <a:p>
                <a:pPr lvl="1">
                  <a:lnSpc>
                    <a:spcPts val="35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altLang="ja-JP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29" name="コンテンツ プレースホル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15" y="2528900"/>
                <a:ext cx="6037872" cy="3200864"/>
              </a:xfrm>
              <a:blipFill>
                <a:blip r:embed="rId3"/>
                <a:stretch>
                  <a:fillRect l="-1616" t="-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 6"/>
          <p:cNvSpPr>
            <a:spLocks noChangeArrowheads="1"/>
          </p:cNvSpPr>
          <p:nvPr/>
        </p:nvSpPr>
        <p:spPr bwMode="auto">
          <a:xfrm>
            <a:off x="366269" y="1136581"/>
            <a:ext cx="8480286" cy="733393"/>
          </a:xfrm>
          <a:prstGeom prst="roundRect">
            <a:avLst>
              <a:gd name="adj" fmla="val 19415"/>
            </a:avLst>
          </a:prstGeom>
          <a:solidFill>
            <a:srgbClr val="9ED3D7">
              <a:alpha val="50195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8" name="タイトル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736779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General formulation of TOAMD</a:t>
            </a:r>
            <a:endParaRPr lang="ja-JP" altLang="en-US" sz="40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561592" y="1232034"/>
          <a:ext cx="8130602" cy="56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6" name="Equation" r:id="rId4" imgW="3682800" imgH="253800" progId="Equation.DSMT4">
                  <p:embed/>
                </p:oleObj>
              </mc:Choice>
              <mc:Fallback>
                <p:oleObj name="Equation" r:id="rId4" imgW="3682800" imgH="25380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92" y="1232034"/>
                        <a:ext cx="8130602" cy="5603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矢印コネクタ 2"/>
          <p:cNvCxnSpPr/>
          <p:nvPr/>
        </p:nvCxnSpPr>
        <p:spPr>
          <a:xfrm flipV="1">
            <a:off x="2501770" y="1725108"/>
            <a:ext cx="360040" cy="443752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>
            <a:spLocks noChangeArrowheads="1"/>
          </p:cNvSpPr>
          <p:nvPr/>
        </p:nvSpPr>
        <p:spPr bwMode="auto">
          <a:xfrm>
            <a:off x="4631684" y="3970053"/>
            <a:ext cx="4318354" cy="1382273"/>
          </a:xfrm>
          <a:prstGeom prst="roundRect">
            <a:avLst>
              <a:gd name="adj" fmla="val 9279"/>
            </a:avLst>
          </a:prstGeom>
          <a:solidFill>
            <a:schemeClr val="bg1">
              <a:lumMod val="75000"/>
              <a:alpha val="50195"/>
            </a:schemeClr>
          </a:solidFill>
          <a:ln w="25400" cmpd="sng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897592" y="4672594"/>
                <a:ext cx="2961516" cy="438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)∝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92" y="4672594"/>
                <a:ext cx="2961516" cy="438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5"/>
          <p:cNvGraphicFramePr>
            <a:graphicFrameLocks noChangeAspect="1"/>
          </p:cNvGraphicFramePr>
          <p:nvPr>
            <p:extLst/>
          </p:nvPr>
        </p:nvGraphicFramePr>
        <p:xfrm>
          <a:off x="5607089" y="4075805"/>
          <a:ext cx="2970330" cy="52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7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89" y="4075805"/>
                        <a:ext cx="2970330" cy="5216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6346725" y="5329654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alibri" panose="020F0502020204030204" pitchFamily="34" charset="0"/>
              </a:rPr>
              <a:t>Gaussian wave packet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5" name="角丸四角形 24"/>
          <p:cNvSpPr>
            <a:spLocks noChangeArrowheads="1"/>
          </p:cNvSpPr>
          <p:nvPr/>
        </p:nvSpPr>
        <p:spPr bwMode="auto">
          <a:xfrm>
            <a:off x="4745011" y="4694985"/>
            <a:ext cx="1061444" cy="580181"/>
          </a:xfrm>
          <a:prstGeom prst="roundRect">
            <a:avLst>
              <a:gd name="adj" fmla="val 11327"/>
            </a:avLst>
          </a:prstGeom>
          <a:solidFill>
            <a:schemeClr val="bg1">
              <a:lumMod val="7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+mn-ea"/>
              </a:rPr>
              <a:t>nucleon w.f.</a:t>
            </a:r>
            <a:endParaRPr lang="ja-JP" altLang="en-US" sz="2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角丸四角形 25"/>
          <p:cNvSpPr>
            <a:spLocks noChangeArrowheads="1"/>
          </p:cNvSpPr>
          <p:nvPr/>
        </p:nvSpPr>
        <p:spPr bwMode="auto">
          <a:xfrm>
            <a:off x="6507215" y="5998654"/>
            <a:ext cx="2340260" cy="362320"/>
          </a:xfrm>
          <a:prstGeom prst="roundRect">
            <a:avLst>
              <a:gd name="adj" fmla="val 19706"/>
            </a:avLst>
          </a:prstGeom>
          <a:solidFill>
            <a:schemeClr val="accent1">
              <a:lumMod val="9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+mn-ea"/>
              </a:rPr>
              <a:t>Eigenvalue problem</a:t>
            </a:r>
            <a:endParaRPr lang="ja-JP" altLang="en-US" sz="2000" dirty="0">
              <a:latin typeface="Calibri" panose="020F0502020204030204" pitchFamily="34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486974" y="5829325"/>
                <a:ext cx="4005302" cy="77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pt-BR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74" y="5829325"/>
                <a:ext cx="4005302" cy="775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 9"/>
          <p:cNvSpPr>
            <a:spLocks noChangeArrowheads="1"/>
          </p:cNvSpPr>
          <p:nvPr/>
        </p:nvSpPr>
        <p:spPr bwMode="auto">
          <a:xfrm>
            <a:off x="1596943" y="2035596"/>
            <a:ext cx="1035115" cy="34290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0"/>
          <a:lstStyle/>
          <a:p>
            <a:pPr marL="72000"/>
            <a:r>
              <a:rPr lang="en-US" altLang="ja-JP" sz="2400" dirty="0" smtClean="0">
                <a:latin typeface="Calibri" panose="020F0502020204030204" pitchFamily="34" charset="0"/>
              </a:rPr>
              <a:t>tensor</a:t>
            </a:r>
            <a:endParaRPr lang="ja-JP" altLang="en-US" b="1" dirty="0">
              <a:latin typeface="Calibri" panose="020F0502020204030204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581890" y="1727008"/>
            <a:ext cx="91137" cy="441852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9"/>
          <p:cNvSpPr>
            <a:spLocks noChangeArrowheads="1"/>
          </p:cNvSpPr>
          <p:nvPr/>
        </p:nvSpPr>
        <p:spPr bwMode="auto">
          <a:xfrm>
            <a:off x="2875364" y="2040287"/>
            <a:ext cx="1657355" cy="33820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72000"/>
            <a:r>
              <a:rPr lang="en-US" altLang="ja-JP" sz="2400" dirty="0" smtClean="0">
                <a:latin typeface="Calibri" panose="020F0502020204030204" pitchFamily="34" charset="0"/>
              </a:rPr>
              <a:t>short-range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4745011" y="1749569"/>
            <a:ext cx="367050" cy="360819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9"/>
          <p:cNvSpPr>
            <a:spLocks noChangeArrowheads="1"/>
          </p:cNvSpPr>
          <p:nvPr/>
        </p:nvSpPr>
        <p:spPr bwMode="auto">
          <a:xfrm>
            <a:off x="4997311" y="2034665"/>
            <a:ext cx="2860870" cy="344761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0"/>
          <a:lstStyle/>
          <a:p>
            <a:pPr marL="72000" algn="ctr"/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tensor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short-range</a:t>
            </a:r>
            <a:endParaRPr lang="ja-JP" altLang="en-US" b="1" dirty="0">
              <a:latin typeface="Calibri" panose="020F050202020403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4967" y="5729764"/>
            <a:ext cx="1503256" cy="728038"/>
          </a:xfrm>
          <a:prstGeom prst="roundRect">
            <a:avLst>
              <a:gd name="adj" fmla="val 16378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spin-isospin dependent</a:t>
            </a:r>
            <a:endParaRPr lang="en-US" altLang="ja-JP" sz="2000" i="1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角丸四角形 9"/>
          <p:cNvSpPr>
            <a:spLocks noChangeArrowheads="1"/>
          </p:cNvSpPr>
          <p:nvPr/>
        </p:nvSpPr>
        <p:spPr bwMode="auto">
          <a:xfrm>
            <a:off x="6305244" y="2582249"/>
            <a:ext cx="2568562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b="1" i="1" dirty="0">
                <a:solidFill>
                  <a:srgbClr val="DD23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b="1" i="1" dirty="0">
                <a:solidFill>
                  <a:srgbClr val="DD2335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DD2335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b="1" dirty="0">
              <a:solidFill>
                <a:srgbClr val="DD233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904530" y="5815706"/>
            <a:ext cx="4995555" cy="903215"/>
          </a:xfrm>
          <a:prstGeom prst="roundRect">
            <a:avLst>
              <a:gd name="adj" fmla="val 111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>
            <a:spLocks noChangeArrowheads="1"/>
          </p:cNvSpPr>
          <p:nvPr/>
        </p:nvSpPr>
        <p:spPr bwMode="auto">
          <a:xfrm>
            <a:off x="272718" y="2843935"/>
            <a:ext cx="4227246" cy="1229090"/>
          </a:xfrm>
          <a:prstGeom prst="roundRect">
            <a:avLst>
              <a:gd name="adj" fmla="val 9279"/>
            </a:avLst>
          </a:prstGeom>
          <a:solidFill>
            <a:schemeClr val="bg1">
              <a:lumMod val="75000"/>
              <a:alpha val="50195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3" name="タイトル 1"/>
          <p:cNvSpPr>
            <a:spLocks noGrp="1"/>
          </p:cNvSpPr>
          <p:nvPr>
            <p:ph type="title"/>
          </p:nvPr>
        </p:nvSpPr>
        <p:spPr>
          <a:xfrm>
            <a:off x="0" y="193836"/>
            <a:ext cx="9144000" cy="625314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Matrix elements</a:t>
            </a:r>
            <a:r>
              <a:rPr lang="ja-JP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correlated operator</a:t>
            </a:r>
            <a:endParaRPr lang="ja-JP" alt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543626" y="1864429"/>
            <a:ext cx="2857087" cy="382049"/>
          </a:xfrm>
          <a:prstGeom prst="roundRect">
            <a:avLst/>
          </a:prstGeom>
          <a:solidFill>
            <a:schemeClr val="accent1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04414" y="2247255"/>
            <a:ext cx="233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Correlated Norm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054" name="コンテンツ プレースホルダ 5"/>
          <p:cNvSpPr>
            <a:spLocks noGrp="1"/>
          </p:cNvSpPr>
          <p:nvPr>
            <p:ph idx="1"/>
          </p:nvPr>
        </p:nvSpPr>
        <p:spPr>
          <a:xfrm>
            <a:off x="261613" y="2884880"/>
            <a:ext cx="4214794" cy="1208108"/>
          </a:xfrm>
        </p:spPr>
        <p:txBody>
          <a:bodyPr/>
          <a:lstStyle/>
          <a:p>
            <a:pPr marL="61200" inden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2400" dirty="0" smtClean="0">
                <a:latin typeface="Calibri" panose="020F0502020204030204" pitchFamily="34" charset="0"/>
              </a:rPr>
              <a:t>Classify the connections of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dirty="0" smtClean="0">
                <a:latin typeface="Calibri" panose="020F0502020204030204" pitchFamily="34" charset="0"/>
              </a:rPr>
              <a:t>,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US" altLang="ja-JP" sz="2400" dirty="0" smtClean="0">
                <a:latin typeface="Calibri" panose="020F0502020204030204" pitchFamily="34" charset="0"/>
              </a:rPr>
              <a:t>  into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many-body</a:t>
            </a:r>
            <a:r>
              <a:rPr lang="ja-JP" altLang="en-US" sz="2400" b="1" dirty="0">
                <a:solidFill>
                  <a:srgbClr val="DD2335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operators</a:t>
            </a:r>
            <a:r>
              <a:rPr lang="en-US" altLang="ja-JP" sz="2400" dirty="0" smtClean="0">
                <a:solidFill>
                  <a:srgbClr val="DD2335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using cluster expansion method</a:t>
            </a:r>
            <a:endParaRPr lang="en-US" altLang="ja-JP" sz="2400" dirty="0">
              <a:latin typeface="Calibri" panose="020F0502020204030204" pitchFamily="34" charset="0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214118" y="5738910"/>
            <a:ext cx="1342547" cy="480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(2-body)</a:t>
            </a:r>
            <a:r>
              <a:rPr lang="en-US" altLang="ja-JP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kumimoji="1" lang="ja-JP" altLang="en-US" sz="24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26683" y="4700055"/>
            <a:ext cx="1329982" cy="49065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(2-body)</a:t>
            </a:r>
            <a:r>
              <a:rPr lang="en-US" altLang="ja-JP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kumimoji="1" lang="ja-JP" altLang="en-US" sz="24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4191989" y="1434054"/>
            <a:ext cx="3544137" cy="430375"/>
          </a:xfrm>
          <a:prstGeom prst="roundRect">
            <a:avLst/>
          </a:prstGeom>
          <a:solidFill>
            <a:srgbClr val="FF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51520" y="1369374"/>
                <a:ext cx="8485974" cy="95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</m:d>
                        </m:den>
                      </m:f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9374"/>
                <a:ext cx="8485974" cy="950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/>
          <p:cNvSpPr txBox="1"/>
          <p:nvPr/>
        </p:nvSpPr>
        <p:spPr>
          <a:xfrm>
            <a:off x="4368661" y="956665"/>
            <a:ext cx="319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Correlated Hamiltonian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87841" y="4239090"/>
                <a:ext cx="4274009" cy="471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{2-body}</a:t>
                </a:r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 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{4-body}</a:t>
                </a:r>
                <a:endParaRPr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41" y="4239090"/>
                <a:ext cx="4274009" cy="471219"/>
              </a:xfrm>
              <a:prstGeom prst="rect">
                <a:avLst/>
              </a:prstGeom>
              <a:blipFill>
                <a:blip r:embed="rId3"/>
                <a:stretch>
                  <a:fillRect l="-285" t="-7692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98112" y="5267598"/>
                <a:ext cx="4445514" cy="471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{2-body}</a:t>
                </a:r>
                <a:r>
                  <a:rPr lang="en-US" altLang="ja-JP" sz="24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{6-body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}</a:t>
                </a:r>
                <a:endParaRPr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2" y="5267598"/>
                <a:ext cx="4445514" cy="471219"/>
              </a:xfrm>
              <a:prstGeom prst="rect">
                <a:avLst/>
              </a:prstGeom>
              <a:blipFill>
                <a:blip r:embed="rId4"/>
                <a:stretch>
                  <a:fillRect l="-274" t="-7792" r="-549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6376055" y="3849247"/>
            <a:ext cx="34176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47032" y="361303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lang="ja-JP" altLang="en-US" sz="2000" dirty="0"/>
          </a:p>
        </p:txBody>
      </p:sp>
      <p:sp>
        <p:nvSpPr>
          <p:cNvPr id="32" name="正方形/長方形 31"/>
          <p:cNvSpPr/>
          <p:nvPr/>
        </p:nvSpPr>
        <p:spPr>
          <a:xfrm>
            <a:off x="5347032" y="410315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sp>
        <p:nvSpPr>
          <p:cNvPr id="54" name="角丸四角形 53"/>
          <p:cNvSpPr/>
          <p:nvPr/>
        </p:nvSpPr>
        <p:spPr>
          <a:xfrm>
            <a:off x="5516353" y="2978950"/>
            <a:ext cx="1061000" cy="4057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flipV="1">
            <a:off x="6063774" y="4073858"/>
            <a:ext cx="326056" cy="21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5750795" y="4301071"/>
            <a:ext cx="32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5750545" y="3851021"/>
            <a:ext cx="32275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 72"/>
          <p:cNvSpPr/>
          <p:nvPr/>
        </p:nvSpPr>
        <p:spPr>
          <a:xfrm>
            <a:off x="5610728" y="4723868"/>
            <a:ext cx="941492" cy="36933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600143" y="465672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  j   k</a:t>
            </a:r>
            <a:endParaRPr kumimoji="1" lang="ja-JP" alt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5247075" y="4739048"/>
                <a:ext cx="371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075" y="4739048"/>
                <a:ext cx="371127" cy="369332"/>
              </a:xfrm>
              <a:prstGeom prst="rect">
                <a:avLst/>
              </a:prstGeom>
              <a:blipFill>
                <a:blip r:embed="rId5"/>
                <a:stretch>
                  <a:fillRect l="-18033" r="-13115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240926" y="5197736"/>
                <a:ext cx="5659159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00" lvl="0" algn="r" eaLnBrk="0" hangingPunct="0">
                  <a:lnSpc>
                    <a:spcPts val="4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Fourier transformation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ja-JP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ja-JP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ja-JP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ja-JP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26" y="5197736"/>
                <a:ext cx="5659159" cy="1246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角丸四角形 66"/>
          <p:cNvSpPr/>
          <p:nvPr/>
        </p:nvSpPr>
        <p:spPr>
          <a:xfrm>
            <a:off x="4388661" y="6381677"/>
            <a:ext cx="993124" cy="30343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relative</a:t>
            </a:r>
            <a:endParaRPr kumimoji="1" lang="ja-JP" altLang="en-US" sz="20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7102969" y="6365927"/>
            <a:ext cx="1617921" cy="30343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single particle</a:t>
            </a:r>
            <a:endParaRPr kumimoji="1" lang="ja-JP" altLang="en-US" sz="20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7986720" y="4071569"/>
            <a:ext cx="326056" cy="21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8303561" y="4298782"/>
            <a:ext cx="32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673491" y="3848732"/>
            <a:ext cx="32275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682706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997741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8312776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8618596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>
          <a:xfrm>
            <a:off x="7542088" y="4720891"/>
            <a:ext cx="1305387" cy="36933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538476" y="466911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  j   k  l</a:t>
            </a:r>
            <a:endParaRPr kumimoji="1" lang="ja-JP" alt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7182290" y="4724853"/>
                <a:ext cx="371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290" y="4724853"/>
                <a:ext cx="371127" cy="369332"/>
              </a:xfrm>
              <a:prstGeom prst="rect">
                <a:avLst/>
              </a:prstGeom>
              <a:blipFill>
                <a:blip r:embed="rId8"/>
                <a:stretch>
                  <a:fillRect l="-16393" r="-14754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角丸四角形 81"/>
          <p:cNvSpPr/>
          <p:nvPr/>
        </p:nvSpPr>
        <p:spPr>
          <a:xfrm>
            <a:off x="7602601" y="2978950"/>
            <a:ext cx="1061000" cy="4057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6732240" y="3338990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bra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6738258" y="4405653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ket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5759760" y="3584414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6074795" y="3584414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389830" y="3584414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角丸四角形 169"/>
          <p:cNvSpPr/>
          <p:nvPr/>
        </p:nvSpPr>
        <p:spPr>
          <a:xfrm>
            <a:off x="1376645" y="5082842"/>
            <a:ext cx="2330118" cy="1384120"/>
          </a:xfrm>
          <a:prstGeom prst="roundRect">
            <a:avLst>
              <a:gd name="adj" fmla="val 89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角丸四角形 163"/>
          <p:cNvSpPr/>
          <p:nvPr/>
        </p:nvSpPr>
        <p:spPr>
          <a:xfrm>
            <a:off x="197142" y="3352582"/>
            <a:ext cx="1819532" cy="3114380"/>
          </a:xfrm>
          <a:prstGeom prst="roundRect">
            <a:avLst>
              <a:gd name="adj" fmla="val 89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角丸四角形 161"/>
          <p:cNvSpPr/>
          <p:nvPr/>
        </p:nvSpPr>
        <p:spPr>
          <a:xfrm>
            <a:off x="3892957" y="4644135"/>
            <a:ext cx="2072770" cy="1825491"/>
          </a:xfrm>
          <a:prstGeom prst="roundRect">
            <a:avLst>
              <a:gd name="adj" fmla="val 106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角丸四角形 162"/>
          <p:cNvSpPr/>
          <p:nvPr/>
        </p:nvSpPr>
        <p:spPr>
          <a:xfrm>
            <a:off x="6147175" y="867181"/>
            <a:ext cx="2821054" cy="5599781"/>
          </a:xfrm>
          <a:prstGeom prst="roundRect">
            <a:avLst>
              <a:gd name="adj" fmla="val 54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角丸四角形 160"/>
          <p:cNvSpPr/>
          <p:nvPr/>
        </p:nvSpPr>
        <p:spPr>
          <a:xfrm>
            <a:off x="2636786" y="867181"/>
            <a:ext cx="3315728" cy="3124258"/>
          </a:xfrm>
          <a:prstGeom prst="roundRect">
            <a:avLst>
              <a:gd name="adj" fmla="val 54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89197" y="867182"/>
            <a:ext cx="2242332" cy="2119392"/>
          </a:xfrm>
          <a:prstGeom prst="roundRect">
            <a:avLst>
              <a:gd name="adj" fmla="val 89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14627"/>
            <a:ext cx="9143999" cy="598294"/>
          </a:xfrm>
        </p:spPr>
        <p:txBody>
          <a:bodyPr/>
          <a:lstStyle/>
          <a:p>
            <a:r>
              <a:rPr lang="en-US" altLang="ja-JP" sz="3600" dirty="0" smtClean="0">
                <a:latin typeface="Calibri" panose="020F0502020204030204" pitchFamily="34" charset="0"/>
              </a:rPr>
              <a:t>Diagrams of cluster expansion  - </a:t>
            </a:r>
            <a:r>
              <a:rPr lang="en-US" altLang="ja-JP" sz="3600" i="1" dirty="0" smtClean="0">
                <a:latin typeface="Calibri" panose="020F0502020204030204" pitchFamily="34" charset="0"/>
              </a:rPr>
              <a:t>V</a:t>
            </a:r>
            <a:r>
              <a:rPr lang="en-US" altLang="ja-JP" sz="3600" baseline="-25000" dirty="0" smtClean="0">
                <a:latin typeface="Calibri" panose="020F0502020204030204" pitchFamily="34" charset="0"/>
              </a:rPr>
              <a:t>NN</a:t>
            </a:r>
            <a:r>
              <a:rPr lang="en-US" altLang="ja-JP" sz="3600" dirty="0">
                <a:latin typeface="Calibri" panose="020F0502020204030204" pitchFamily="34" charset="0"/>
              </a:rPr>
              <a:t> -</a:t>
            </a:r>
            <a:endParaRPr kumimoji="1" lang="ja-JP" altLang="en-US" sz="3600" dirty="0">
              <a:latin typeface="Calibri" panose="020F0502020204030204" pitchFamily="34" charset="0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6874427" y="908022"/>
            <a:ext cx="1230009" cy="405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3627802" y="916508"/>
            <a:ext cx="1230009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40925" y="1352233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1120566" y="1718241"/>
            <a:ext cx="335188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975440" y="914046"/>
            <a:ext cx="1189475" cy="405743"/>
          </a:xfrm>
          <a:prstGeom prst="roundRect">
            <a:avLst/>
          </a:prstGeom>
          <a:solidFill>
            <a:srgbClr val="DA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1102359" y="170838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4465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000" dirty="0">
              <a:solidFill>
                <a:srgbClr val="F44652"/>
              </a:solidFill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1846103" y="1350741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cxnSp>
        <p:nvCxnSpPr>
          <p:cNvPr id="131" name="直線コネクタ 130"/>
          <p:cNvCxnSpPr/>
          <p:nvPr/>
        </p:nvCxnSpPr>
        <p:spPr>
          <a:xfrm flipV="1">
            <a:off x="1849319" y="1722185"/>
            <a:ext cx="33080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/>
          <p:cNvSpPr/>
          <p:nvPr/>
        </p:nvSpPr>
        <p:spPr>
          <a:xfrm>
            <a:off x="1841102" y="230881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cxnSp>
        <p:nvCxnSpPr>
          <p:cNvPr id="137" name="直線コネクタ 136"/>
          <p:cNvCxnSpPr/>
          <p:nvPr/>
        </p:nvCxnSpPr>
        <p:spPr>
          <a:xfrm flipV="1">
            <a:off x="1848370" y="2348880"/>
            <a:ext cx="33836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角丸四角形 212"/>
          <p:cNvSpPr/>
          <p:nvPr/>
        </p:nvSpPr>
        <p:spPr>
          <a:xfrm>
            <a:off x="454530" y="3400736"/>
            <a:ext cx="1230009" cy="405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1122827" y="2067018"/>
            <a:ext cx="326879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>
            <a:off x="352213" y="164234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4465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400" dirty="0">
              <a:solidFill>
                <a:srgbClr val="F44652"/>
              </a:solidFill>
            </a:endParaRPr>
          </a:p>
        </p:txBody>
      </p:sp>
      <p:cxnSp>
        <p:nvCxnSpPr>
          <p:cNvPr id="120" name="直線コネクタ 119"/>
          <p:cNvCxnSpPr/>
          <p:nvPr/>
        </p:nvCxnSpPr>
        <p:spPr>
          <a:xfrm>
            <a:off x="381107" y="2064749"/>
            <a:ext cx="320463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/>
          <p:cNvSpPr/>
          <p:nvPr/>
        </p:nvSpPr>
        <p:spPr>
          <a:xfrm>
            <a:off x="1820159" y="1717717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4465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000" dirty="0">
              <a:solidFill>
                <a:srgbClr val="F44652"/>
              </a:solidFill>
            </a:endParaRPr>
          </a:p>
        </p:txBody>
      </p:sp>
      <p:cxnSp>
        <p:nvCxnSpPr>
          <p:cNvPr id="165" name="直線コネクタ 164"/>
          <p:cNvCxnSpPr/>
          <p:nvPr/>
        </p:nvCxnSpPr>
        <p:spPr>
          <a:xfrm flipV="1">
            <a:off x="1841918" y="2073376"/>
            <a:ext cx="342000" cy="1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 flipV="1">
            <a:off x="2883089" y="1726376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V="1">
            <a:off x="3188999" y="1951400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 flipV="1">
            <a:off x="4005083" y="1681371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V="1">
            <a:off x="3999867" y="1951400"/>
            <a:ext cx="306000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 flipV="1">
            <a:off x="4312558" y="2213864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/>
          <p:nvPr/>
        </p:nvCxnSpPr>
        <p:spPr>
          <a:xfrm flipV="1">
            <a:off x="5067056" y="1681371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コネクタ 377"/>
          <p:cNvCxnSpPr/>
          <p:nvPr/>
        </p:nvCxnSpPr>
        <p:spPr>
          <a:xfrm flipV="1">
            <a:off x="5369853" y="1951400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 flipV="1">
            <a:off x="5067886" y="2176426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 flipV="1">
            <a:off x="2880000" y="3028166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/>
          <p:cNvCxnSpPr/>
          <p:nvPr/>
        </p:nvCxnSpPr>
        <p:spPr>
          <a:xfrm>
            <a:off x="3176845" y="3555025"/>
            <a:ext cx="32499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/>
          <p:cNvCxnSpPr/>
          <p:nvPr/>
        </p:nvCxnSpPr>
        <p:spPr>
          <a:xfrm flipV="1">
            <a:off x="3997918" y="3028165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コネクタ 389"/>
          <p:cNvCxnSpPr/>
          <p:nvPr/>
        </p:nvCxnSpPr>
        <p:spPr>
          <a:xfrm flipV="1">
            <a:off x="4300715" y="3298194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/>
          <p:nvPr/>
        </p:nvCxnSpPr>
        <p:spPr>
          <a:xfrm flipV="1">
            <a:off x="6408160" y="167033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/>
          <p:cNvCxnSpPr/>
          <p:nvPr/>
        </p:nvCxnSpPr>
        <p:spPr>
          <a:xfrm flipV="1">
            <a:off x="7033014" y="1943835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/>
          <p:cNvCxnSpPr/>
          <p:nvPr/>
        </p:nvCxnSpPr>
        <p:spPr>
          <a:xfrm flipV="1">
            <a:off x="6397301" y="295545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/>
          <p:cNvCxnSpPr/>
          <p:nvPr/>
        </p:nvCxnSpPr>
        <p:spPr>
          <a:xfrm flipV="1">
            <a:off x="7015115" y="3246805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/>
          <p:cNvCxnSpPr/>
          <p:nvPr/>
        </p:nvCxnSpPr>
        <p:spPr>
          <a:xfrm flipV="1">
            <a:off x="6397301" y="351900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線コネクタ 406"/>
          <p:cNvCxnSpPr/>
          <p:nvPr/>
        </p:nvCxnSpPr>
        <p:spPr>
          <a:xfrm flipV="1">
            <a:off x="7850282" y="297459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/>
          <p:cNvCxnSpPr/>
          <p:nvPr/>
        </p:nvCxnSpPr>
        <p:spPr>
          <a:xfrm flipV="1">
            <a:off x="8468096" y="3244627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コネクタ 411"/>
          <p:cNvCxnSpPr/>
          <p:nvPr/>
        </p:nvCxnSpPr>
        <p:spPr>
          <a:xfrm flipV="1">
            <a:off x="8465232" y="350297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直線コネクタ 413"/>
          <p:cNvCxnSpPr/>
          <p:nvPr/>
        </p:nvCxnSpPr>
        <p:spPr>
          <a:xfrm flipV="1">
            <a:off x="7863503" y="4279743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7864663" y="4059070"/>
            <a:ext cx="936385" cy="990110"/>
            <a:chOff x="7864663" y="4059070"/>
            <a:chExt cx="936385" cy="990110"/>
          </a:xfrm>
        </p:grpSpPr>
        <p:cxnSp>
          <p:nvCxnSpPr>
            <p:cNvPr id="415" name="直線コネクタ 414"/>
            <p:cNvCxnSpPr/>
            <p:nvPr/>
          </p:nvCxnSpPr>
          <p:spPr>
            <a:xfrm>
              <a:off x="7864663" y="405907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/>
            <p:cNvCxnSpPr/>
            <p:nvPr/>
          </p:nvCxnSpPr>
          <p:spPr>
            <a:xfrm>
              <a:off x="8165759" y="405907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/>
            <p:cNvCxnSpPr/>
            <p:nvPr/>
          </p:nvCxnSpPr>
          <p:spPr>
            <a:xfrm>
              <a:off x="8801048" y="4059070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/>
            <p:cNvCxnSpPr/>
            <p:nvPr/>
          </p:nvCxnSpPr>
          <p:spPr>
            <a:xfrm>
              <a:off x="8486013" y="4059070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1" name="正方形/長方形 420"/>
          <p:cNvSpPr/>
          <p:nvPr/>
        </p:nvSpPr>
        <p:spPr>
          <a:xfrm>
            <a:off x="8123051" y="4478187"/>
            <a:ext cx="98994" cy="1331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/>
          <p:cNvSpPr/>
          <p:nvPr/>
        </p:nvSpPr>
        <p:spPr>
          <a:xfrm>
            <a:off x="8123051" y="4739283"/>
            <a:ext cx="98994" cy="1383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/>
          <p:cNvSpPr/>
          <p:nvPr/>
        </p:nvSpPr>
        <p:spPr>
          <a:xfrm>
            <a:off x="8436426" y="4739281"/>
            <a:ext cx="100653" cy="138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7" name="直線コネクタ 416"/>
          <p:cNvCxnSpPr/>
          <p:nvPr/>
        </p:nvCxnSpPr>
        <p:spPr>
          <a:xfrm>
            <a:off x="7866368" y="4544132"/>
            <a:ext cx="61702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 flipV="1">
            <a:off x="7867283" y="4806475"/>
            <a:ext cx="933765" cy="48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直線コネクタ 423"/>
          <p:cNvCxnSpPr/>
          <p:nvPr/>
        </p:nvCxnSpPr>
        <p:spPr>
          <a:xfrm flipV="1">
            <a:off x="6413680" y="557048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6413680" y="5364215"/>
            <a:ext cx="932025" cy="990110"/>
            <a:chOff x="6413680" y="5364215"/>
            <a:chExt cx="932025" cy="990110"/>
          </a:xfrm>
        </p:grpSpPr>
        <p:cxnSp>
          <p:nvCxnSpPr>
            <p:cNvPr id="426" name="直線コネクタ 425"/>
            <p:cNvCxnSpPr/>
            <p:nvPr/>
          </p:nvCxnSpPr>
          <p:spPr>
            <a:xfrm>
              <a:off x="6715635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コネクタ 427"/>
            <p:cNvCxnSpPr/>
            <p:nvPr/>
          </p:nvCxnSpPr>
          <p:spPr>
            <a:xfrm>
              <a:off x="7345705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/>
            <p:cNvCxnSpPr/>
            <p:nvPr/>
          </p:nvCxnSpPr>
          <p:spPr>
            <a:xfrm>
              <a:off x="6413680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コネクタ 426"/>
            <p:cNvCxnSpPr/>
            <p:nvPr/>
          </p:nvCxnSpPr>
          <p:spPr>
            <a:xfrm>
              <a:off x="7028630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9" name="正方形/長方形 428"/>
          <p:cNvSpPr/>
          <p:nvPr/>
        </p:nvSpPr>
        <p:spPr>
          <a:xfrm>
            <a:off x="6684201" y="5769260"/>
            <a:ext cx="123788" cy="124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/>
          <p:cNvSpPr/>
          <p:nvPr/>
        </p:nvSpPr>
        <p:spPr>
          <a:xfrm>
            <a:off x="6986604" y="6051487"/>
            <a:ext cx="79713" cy="139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2" name="直線コネクタ 431"/>
          <p:cNvCxnSpPr/>
          <p:nvPr/>
        </p:nvCxnSpPr>
        <p:spPr>
          <a:xfrm>
            <a:off x="6416545" y="5829540"/>
            <a:ext cx="61702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直線コネクタ 432"/>
          <p:cNvCxnSpPr/>
          <p:nvPr/>
        </p:nvCxnSpPr>
        <p:spPr>
          <a:xfrm>
            <a:off x="6721155" y="6121401"/>
            <a:ext cx="6149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線コネクタ 433"/>
          <p:cNvCxnSpPr/>
          <p:nvPr/>
        </p:nvCxnSpPr>
        <p:spPr>
          <a:xfrm flipV="1">
            <a:off x="7851054" y="5581672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線コネクタ 441"/>
          <p:cNvCxnSpPr/>
          <p:nvPr/>
        </p:nvCxnSpPr>
        <p:spPr>
          <a:xfrm>
            <a:off x="8470944" y="6121401"/>
            <a:ext cx="33152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直線コネクタ 442"/>
          <p:cNvCxnSpPr/>
          <p:nvPr/>
        </p:nvCxnSpPr>
        <p:spPr>
          <a:xfrm flipV="1">
            <a:off x="6389859" y="4285361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/>
          <p:cNvCxnSpPr/>
          <p:nvPr/>
        </p:nvCxnSpPr>
        <p:spPr>
          <a:xfrm flipV="1">
            <a:off x="7007673" y="4549747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6389859" y="4060336"/>
            <a:ext cx="937545" cy="990110"/>
            <a:chOff x="6389859" y="4060336"/>
            <a:chExt cx="937545" cy="990110"/>
          </a:xfrm>
        </p:grpSpPr>
        <p:cxnSp>
          <p:nvCxnSpPr>
            <p:cNvPr id="444" name="直線コネクタ 443"/>
            <p:cNvCxnSpPr/>
            <p:nvPr/>
          </p:nvCxnSpPr>
          <p:spPr>
            <a:xfrm>
              <a:off x="6389859" y="4060336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/>
            <p:cNvCxnSpPr/>
            <p:nvPr/>
          </p:nvCxnSpPr>
          <p:spPr>
            <a:xfrm>
              <a:off x="6697334" y="4060336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線コネクタ 446"/>
            <p:cNvCxnSpPr/>
            <p:nvPr/>
          </p:nvCxnSpPr>
          <p:spPr>
            <a:xfrm>
              <a:off x="7012369" y="4064687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線コネクタ 448"/>
            <p:cNvCxnSpPr/>
            <p:nvPr/>
          </p:nvCxnSpPr>
          <p:spPr>
            <a:xfrm>
              <a:off x="7327404" y="4064687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0" name="直線コネクタ 449"/>
          <p:cNvCxnSpPr/>
          <p:nvPr/>
        </p:nvCxnSpPr>
        <p:spPr>
          <a:xfrm flipV="1">
            <a:off x="422811" y="411474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/>
          <p:cNvCxnSpPr/>
          <p:nvPr/>
        </p:nvCxnSpPr>
        <p:spPr>
          <a:xfrm>
            <a:off x="730286" y="4373800"/>
            <a:ext cx="31241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/>
          <p:cNvCxnSpPr/>
          <p:nvPr/>
        </p:nvCxnSpPr>
        <p:spPr>
          <a:xfrm>
            <a:off x="1367320" y="4699881"/>
            <a:ext cx="3243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422811" y="3931983"/>
            <a:ext cx="1254900" cy="990110"/>
            <a:chOff x="341530" y="3931983"/>
            <a:chExt cx="1254900" cy="990110"/>
          </a:xfrm>
        </p:grpSpPr>
        <p:cxnSp>
          <p:nvCxnSpPr>
            <p:cNvPr id="451" name="直線コネクタ 450"/>
            <p:cNvCxnSpPr/>
            <p:nvPr/>
          </p:nvCxnSpPr>
          <p:spPr>
            <a:xfrm>
              <a:off x="341530" y="3931983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線コネクタ 451"/>
            <p:cNvCxnSpPr/>
            <p:nvPr/>
          </p:nvCxnSpPr>
          <p:spPr>
            <a:xfrm>
              <a:off x="649005" y="3931983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線コネクタ 452"/>
            <p:cNvCxnSpPr/>
            <p:nvPr/>
          </p:nvCxnSpPr>
          <p:spPr>
            <a:xfrm>
              <a:off x="964040" y="3931983"/>
              <a:ext cx="0" cy="98189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線コネクタ 453"/>
            <p:cNvCxnSpPr/>
            <p:nvPr/>
          </p:nvCxnSpPr>
          <p:spPr>
            <a:xfrm>
              <a:off x="1279075" y="3931983"/>
              <a:ext cx="0" cy="98189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線コネクタ 459"/>
            <p:cNvCxnSpPr/>
            <p:nvPr/>
          </p:nvCxnSpPr>
          <p:spPr>
            <a:xfrm>
              <a:off x="1596430" y="3931983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1" name="直線コネクタ 460"/>
          <p:cNvCxnSpPr/>
          <p:nvPr/>
        </p:nvCxnSpPr>
        <p:spPr>
          <a:xfrm flipV="1">
            <a:off x="422811" y="5586715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直線コネクタ 466"/>
          <p:cNvCxnSpPr/>
          <p:nvPr/>
        </p:nvCxnSpPr>
        <p:spPr>
          <a:xfrm>
            <a:off x="1367993" y="5811741"/>
            <a:ext cx="329014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直線コネクタ 471"/>
          <p:cNvCxnSpPr/>
          <p:nvPr/>
        </p:nvCxnSpPr>
        <p:spPr>
          <a:xfrm flipV="1">
            <a:off x="2241890" y="5586714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直線コネクタ 476"/>
          <p:cNvCxnSpPr/>
          <p:nvPr/>
        </p:nvCxnSpPr>
        <p:spPr>
          <a:xfrm>
            <a:off x="3170063" y="6081771"/>
            <a:ext cx="32181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/>
          <p:cNvCxnSpPr/>
          <p:nvPr/>
        </p:nvCxnSpPr>
        <p:spPr>
          <a:xfrm>
            <a:off x="2848246" y="5814265"/>
            <a:ext cx="321817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角丸四角形 481"/>
          <p:cNvSpPr/>
          <p:nvPr/>
        </p:nvSpPr>
        <p:spPr>
          <a:xfrm>
            <a:off x="4309601" y="4720433"/>
            <a:ext cx="1230009" cy="405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83" name="直線コネクタ 482"/>
          <p:cNvCxnSpPr/>
          <p:nvPr/>
        </p:nvCxnSpPr>
        <p:spPr>
          <a:xfrm flipV="1">
            <a:off x="4152043" y="5578203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直線コネクタ 487"/>
          <p:cNvCxnSpPr/>
          <p:nvPr/>
        </p:nvCxnSpPr>
        <p:spPr>
          <a:xfrm>
            <a:off x="5413789" y="6073259"/>
            <a:ext cx="30253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直線コネクタ 489"/>
          <p:cNvCxnSpPr/>
          <p:nvPr/>
        </p:nvCxnSpPr>
        <p:spPr>
          <a:xfrm>
            <a:off x="4771219" y="5814265"/>
            <a:ext cx="321817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直線コネクタ 467"/>
          <p:cNvCxnSpPr/>
          <p:nvPr/>
        </p:nvCxnSpPr>
        <p:spPr>
          <a:xfrm>
            <a:off x="722506" y="6036766"/>
            <a:ext cx="32281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正方形/長方形 215"/>
          <p:cNvSpPr/>
          <p:nvPr/>
        </p:nvSpPr>
        <p:spPr>
          <a:xfrm>
            <a:off x="6648247" y="4747697"/>
            <a:ext cx="113157" cy="13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8" name="直線コネクタ 447"/>
          <p:cNvCxnSpPr/>
          <p:nvPr/>
        </p:nvCxnSpPr>
        <p:spPr>
          <a:xfrm flipV="1">
            <a:off x="6388522" y="4815005"/>
            <a:ext cx="623847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 flipV="1">
            <a:off x="7864925" y="167033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V="1">
            <a:off x="7859709" y="1940367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 flipV="1">
            <a:off x="8494995" y="218052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角丸四角形 156"/>
          <p:cNvSpPr/>
          <p:nvPr/>
        </p:nvSpPr>
        <p:spPr>
          <a:xfrm>
            <a:off x="280256" y="1069058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bra</a:t>
            </a:r>
            <a:endParaRPr kumimoji="1" lang="ja-JP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角丸四角形 157"/>
          <p:cNvSpPr/>
          <p:nvPr/>
        </p:nvSpPr>
        <p:spPr>
          <a:xfrm>
            <a:off x="288804" y="2573905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ket</a:t>
            </a:r>
            <a:endParaRPr kumimoji="1" lang="ja-JP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83089" y="1448780"/>
            <a:ext cx="622510" cy="997677"/>
            <a:chOff x="2883089" y="1448780"/>
            <a:chExt cx="622510" cy="997677"/>
          </a:xfrm>
        </p:grpSpPr>
        <p:cxnSp>
          <p:nvCxnSpPr>
            <p:cNvPr id="168" name="直線コネクタ 167"/>
            <p:cNvCxnSpPr/>
            <p:nvPr/>
          </p:nvCxnSpPr>
          <p:spPr>
            <a:xfrm>
              <a:off x="2883089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>
              <a:off x="3505599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190564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4005083" y="1448780"/>
            <a:ext cx="622510" cy="1017592"/>
            <a:chOff x="4005083" y="1448780"/>
            <a:chExt cx="622510" cy="1017592"/>
          </a:xfrm>
        </p:grpSpPr>
        <p:cxnSp>
          <p:nvCxnSpPr>
            <p:cNvPr id="373" name="直線コネクタ 372"/>
            <p:cNvCxnSpPr/>
            <p:nvPr/>
          </p:nvCxnSpPr>
          <p:spPr>
            <a:xfrm>
              <a:off x="4627593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/>
            <p:cNvCxnSpPr/>
            <p:nvPr/>
          </p:nvCxnSpPr>
          <p:spPr>
            <a:xfrm>
              <a:off x="4005083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コネクタ 370"/>
            <p:cNvCxnSpPr/>
            <p:nvPr/>
          </p:nvCxnSpPr>
          <p:spPr>
            <a:xfrm>
              <a:off x="4310398" y="1448780"/>
              <a:ext cx="0" cy="101759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5067056" y="1448780"/>
            <a:ext cx="622510" cy="997677"/>
            <a:chOff x="5067056" y="1448780"/>
            <a:chExt cx="622510" cy="997677"/>
          </a:xfrm>
        </p:grpSpPr>
        <p:cxnSp>
          <p:nvCxnSpPr>
            <p:cNvPr id="376" name="直線コネクタ 375"/>
            <p:cNvCxnSpPr/>
            <p:nvPr/>
          </p:nvCxnSpPr>
          <p:spPr>
            <a:xfrm>
              <a:off x="5067056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/>
            <p:cNvCxnSpPr/>
            <p:nvPr/>
          </p:nvCxnSpPr>
          <p:spPr>
            <a:xfrm>
              <a:off x="5374531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コネクタ 378"/>
            <p:cNvCxnSpPr/>
            <p:nvPr/>
          </p:nvCxnSpPr>
          <p:spPr>
            <a:xfrm>
              <a:off x="5689566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6408160" y="1445314"/>
            <a:ext cx="937545" cy="997677"/>
            <a:chOff x="6408160" y="1445314"/>
            <a:chExt cx="937545" cy="997677"/>
          </a:xfrm>
        </p:grpSpPr>
        <p:cxnSp>
          <p:nvCxnSpPr>
            <p:cNvPr id="394" name="直線コネクタ 393"/>
            <p:cNvCxnSpPr/>
            <p:nvPr/>
          </p:nvCxnSpPr>
          <p:spPr>
            <a:xfrm>
              <a:off x="6408160" y="1445314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/>
            <p:cNvCxnSpPr/>
            <p:nvPr/>
          </p:nvCxnSpPr>
          <p:spPr>
            <a:xfrm>
              <a:off x="6715635" y="1445314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/>
            <p:cNvCxnSpPr/>
            <p:nvPr/>
          </p:nvCxnSpPr>
          <p:spPr>
            <a:xfrm>
              <a:off x="7030670" y="1452881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/>
            <p:cNvCxnSpPr/>
            <p:nvPr/>
          </p:nvCxnSpPr>
          <p:spPr>
            <a:xfrm>
              <a:off x="7345705" y="1445314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6397301" y="2758037"/>
            <a:ext cx="937545" cy="997677"/>
            <a:chOff x="6397301" y="2758037"/>
            <a:chExt cx="937545" cy="997677"/>
          </a:xfrm>
        </p:grpSpPr>
        <p:cxnSp>
          <p:nvCxnSpPr>
            <p:cNvPr id="401" name="直線コネクタ 400"/>
            <p:cNvCxnSpPr/>
            <p:nvPr/>
          </p:nvCxnSpPr>
          <p:spPr>
            <a:xfrm>
              <a:off x="6397301" y="2758037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/>
            <p:cNvCxnSpPr/>
            <p:nvPr/>
          </p:nvCxnSpPr>
          <p:spPr>
            <a:xfrm>
              <a:off x="6704776" y="2758037"/>
              <a:ext cx="0" cy="9925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/>
            <p:cNvCxnSpPr/>
            <p:nvPr/>
          </p:nvCxnSpPr>
          <p:spPr>
            <a:xfrm>
              <a:off x="7019811" y="2765604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/>
            <p:cNvCxnSpPr/>
            <p:nvPr/>
          </p:nvCxnSpPr>
          <p:spPr>
            <a:xfrm>
              <a:off x="7334846" y="2765604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7850282" y="2753925"/>
            <a:ext cx="937545" cy="985759"/>
            <a:chOff x="7850282" y="2753925"/>
            <a:chExt cx="937545" cy="985759"/>
          </a:xfrm>
        </p:grpSpPr>
        <p:cxnSp>
          <p:nvCxnSpPr>
            <p:cNvPr id="408" name="直線コネクタ 407"/>
            <p:cNvCxnSpPr/>
            <p:nvPr/>
          </p:nvCxnSpPr>
          <p:spPr>
            <a:xfrm>
              <a:off x="7850282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コネクタ 408"/>
            <p:cNvCxnSpPr/>
            <p:nvPr/>
          </p:nvCxnSpPr>
          <p:spPr>
            <a:xfrm>
              <a:off x="8157757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/>
            <p:cNvCxnSpPr/>
            <p:nvPr/>
          </p:nvCxnSpPr>
          <p:spPr>
            <a:xfrm>
              <a:off x="8472792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/>
            <p:cNvCxnSpPr/>
            <p:nvPr/>
          </p:nvCxnSpPr>
          <p:spPr>
            <a:xfrm>
              <a:off x="8787827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7864925" y="1452881"/>
            <a:ext cx="937545" cy="997677"/>
            <a:chOff x="7864925" y="1452881"/>
            <a:chExt cx="937545" cy="997677"/>
          </a:xfrm>
        </p:grpSpPr>
        <p:cxnSp>
          <p:nvCxnSpPr>
            <p:cNvPr id="235" name="直線コネクタ 234"/>
            <p:cNvCxnSpPr/>
            <p:nvPr/>
          </p:nvCxnSpPr>
          <p:spPr>
            <a:xfrm>
              <a:off x="7864925" y="1452881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/>
            <p:cNvCxnSpPr/>
            <p:nvPr/>
          </p:nvCxnSpPr>
          <p:spPr>
            <a:xfrm>
              <a:off x="8172400" y="1452881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>
              <a:off x="8487435" y="1460448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>
              <a:off x="8802470" y="1452881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232518" y="5319210"/>
            <a:ext cx="1259362" cy="990110"/>
            <a:chOff x="2232518" y="5319210"/>
            <a:chExt cx="1259362" cy="990110"/>
          </a:xfrm>
        </p:grpSpPr>
        <p:cxnSp>
          <p:nvCxnSpPr>
            <p:cNvPr id="473" name="直線コネクタ 472"/>
            <p:cNvCxnSpPr/>
            <p:nvPr/>
          </p:nvCxnSpPr>
          <p:spPr>
            <a:xfrm>
              <a:off x="2232518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線コネクタ 473"/>
            <p:cNvCxnSpPr/>
            <p:nvPr/>
          </p:nvCxnSpPr>
          <p:spPr>
            <a:xfrm>
              <a:off x="2539993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線コネクタ 475"/>
            <p:cNvCxnSpPr/>
            <p:nvPr/>
          </p:nvCxnSpPr>
          <p:spPr>
            <a:xfrm>
              <a:off x="3170063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線コネクタ 477"/>
            <p:cNvCxnSpPr/>
            <p:nvPr/>
          </p:nvCxnSpPr>
          <p:spPr>
            <a:xfrm>
              <a:off x="3491880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線コネクタ 474"/>
            <p:cNvCxnSpPr/>
            <p:nvPr/>
          </p:nvCxnSpPr>
          <p:spPr>
            <a:xfrm>
              <a:off x="2855028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422811" y="5319210"/>
            <a:ext cx="1259362" cy="990110"/>
            <a:chOff x="422811" y="5319210"/>
            <a:chExt cx="1259362" cy="990110"/>
          </a:xfrm>
        </p:grpSpPr>
        <p:cxnSp>
          <p:nvCxnSpPr>
            <p:cNvPr id="462" name="直線コネクタ 461"/>
            <p:cNvCxnSpPr/>
            <p:nvPr/>
          </p:nvCxnSpPr>
          <p:spPr>
            <a:xfrm>
              <a:off x="422811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線コネクタ 462"/>
            <p:cNvCxnSpPr/>
            <p:nvPr/>
          </p:nvCxnSpPr>
          <p:spPr>
            <a:xfrm>
              <a:off x="730286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線コネクタ 463"/>
            <p:cNvCxnSpPr/>
            <p:nvPr/>
          </p:nvCxnSpPr>
          <p:spPr>
            <a:xfrm>
              <a:off x="1045321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線コネクタ 464"/>
            <p:cNvCxnSpPr/>
            <p:nvPr/>
          </p:nvCxnSpPr>
          <p:spPr>
            <a:xfrm>
              <a:off x="1360356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/>
            <p:cNvCxnSpPr/>
            <p:nvPr/>
          </p:nvCxnSpPr>
          <p:spPr>
            <a:xfrm>
              <a:off x="1682173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1131295" y="1506923"/>
            <a:ext cx="322023" cy="1012810"/>
            <a:chOff x="1131295" y="1506923"/>
            <a:chExt cx="322023" cy="1012810"/>
          </a:xfrm>
        </p:grpSpPr>
        <p:cxnSp>
          <p:nvCxnSpPr>
            <p:cNvPr id="107" name="直線コネクタ 106"/>
            <p:cNvCxnSpPr/>
            <p:nvPr/>
          </p:nvCxnSpPr>
          <p:spPr>
            <a:xfrm>
              <a:off x="1131295" y="1506923"/>
              <a:ext cx="0" cy="10128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453318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1861517" y="1522056"/>
            <a:ext cx="318624" cy="997677"/>
            <a:chOff x="1861517" y="1522056"/>
            <a:chExt cx="318624" cy="997677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1861517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2180141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4152043" y="5310698"/>
            <a:ext cx="1564281" cy="990110"/>
            <a:chOff x="4152043" y="5310698"/>
            <a:chExt cx="1564281" cy="990110"/>
          </a:xfrm>
        </p:grpSpPr>
        <p:cxnSp>
          <p:nvCxnSpPr>
            <p:cNvPr id="484" name="直線コネクタ 483"/>
            <p:cNvCxnSpPr/>
            <p:nvPr/>
          </p:nvCxnSpPr>
          <p:spPr>
            <a:xfrm>
              <a:off x="4152043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コネクタ 484"/>
            <p:cNvCxnSpPr/>
            <p:nvPr/>
          </p:nvCxnSpPr>
          <p:spPr>
            <a:xfrm>
              <a:off x="4459518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線コネクタ 488"/>
            <p:cNvCxnSpPr/>
            <p:nvPr/>
          </p:nvCxnSpPr>
          <p:spPr>
            <a:xfrm>
              <a:off x="5411405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線コネクタ 490"/>
            <p:cNvCxnSpPr/>
            <p:nvPr/>
          </p:nvCxnSpPr>
          <p:spPr>
            <a:xfrm>
              <a:off x="5716324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コネクタ 485"/>
            <p:cNvCxnSpPr/>
            <p:nvPr/>
          </p:nvCxnSpPr>
          <p:spPr>
            <a:xfrm>
              <a:off x="4774553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コネクタ 486"/>
            <p:cNvCxnSpPr/>
            <p:nvPr/>
          </p:nvCxnSpPr>
          <p:spPr>
            <a:xfrm>
              <a:off x="5089588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3997918" y="2798930"/>
            <a:ext cx="622510" cy="997677"/>
            <a:chOff x="3997918" y="2798930"/>
            <a:chExt cx="622510" cy="997677"/>
          </a:xfrm>
        </p:grpSpPr>
        <p:cxnSp>
          <p:nvCxnSpPr>
            <p:cNvPr id="388" name="直線コネクタ 387"/>
            <p:cNvCxnSpPr/>
            <p:nvPr/>
          </p:nvCxnSpPr>
          <p:spPr>
            <a:xfrm>
              <a:off x="3997918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/>
            <p:cNvCxnSpPr/>
            <p:nvPr/>
          </p:nvCxnSpPr>
          <p:spPr>
            <a:xfrm>
              <a:off x="4620428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/>
            <p:cNvCxnSpPr/>
            <p:nvPr/>
          </p:nvCxnSpPr>
          <p:spPr>
            <a:xfrm>
              <a:off x="4305393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/>
          <p:cNvSpPr/>
          <p:nvPr/>
        </p:nvSpPr>
        <p:spPr>
          <a:xfrm>
            <a:off x="4264596" y="3501557"/>
            <a:ext cx="89611" cy="115030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2" name="直線コネクタ 391"/>
          <p:cNvCxnSpPr/>
          <p:nvPr/>
        </p:nvCxnSpPr>
        <p:spPr>
          <a:xfrm>
            <a:off x="3999973" y="3555025"/>
            <a:ext cx="62085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84608" y="1522056"/>
            <a:ext cx="316962" cy="997677"/>
            <a:chOff x="384608" y="1522056"/>
            <a:chExt cx="316962" cy="997677"/>
          </a:xfrm>
        </p:grpSpPr>
        <p:cxnSp>
          <p:nvCxnSpPr>
            <p:cNvPr id="117" name="直線コネクタ 116"/>
            <p:cNvCxnSpPr/>
            <p:nvPr/>
          </p:nvCxnSpPr>
          <p:spPr>
            <a:xfrm>
              <a:off x="384608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701570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直線コネクタ 159"/>
          <p:cNvCxnSpPr/>
          <p:nvPr/>
        </p:nvCxnSpPr>
        <p:spPr>
          <a:xfrm flipV="1">
            <a:off x="3176845" y="3301550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2883089" y="2798930"/>
            <a:ext cx="622510" cy="997677"/>
            <a:chOff x="2883089" y="2798930"/>
            <a:chExt cx="622510" cy="997677"/>
          </a:xfrm>
        </p:grpSpPr>
        <p:cxnSp>
          <p:nvCxnSpPr>
            <p:cNvPr id="382" name="直線コネクタ 381"/>
            <p:cNvCxnSpPr/>
            <p:nvPr/>
          </p:nvCxnSpPr>
          <p:spPr>
            <a:xfrm>
              <a:off x="2883089" y="2798930"/>
              <a:ext cx="0" cy="98212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コネクタ 384"/>
            <p:cNvCxnSpPr/>
            <p:nvPr/>
          </p:nvCxnSpPr>
          <p:spPr>
            <a:xfrm>
              <a:off x="3505599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/>
            <p:cNvCxnSpPr/>
            <p:nvPr/>
          </p:nvCxnSpPr>
          <p:spPr>
            <a:xfrm>
              <a:off x="3188186" y="2798930"/>
              <a:ext cx="0" cy="98212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/>
          <p:cNvGrpSpPr/>
          <p:nvPr/>
        </p:nvGrpSpPr>
        <p:grpSpPr>
          <a:xfrm>
            <a:off x="7851054" y="5364215"/>
            <a:ext cx="951416" cy="990110"/>
            <a:chOff x="7851054" y="5364215"/>
            <a:chExt cx="951416" cy="990110"/>
          </a:xfrm>
        </p:grpSpPr>
        <p:cxnSp>
          <p:nvCxnSpPr>
            <p:cNvPr id="436" name="直線コネクタ 435"/>
            <p:cNvCxnSpPr/>
            <p:nvPr/>
          </p:nvCxnSpPr>
          <p:spPr>
            <a:xfrm>
              <a:off x="8158529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線コネクタ 436"/>
            <p:cNvCxnSpPr/>
            <p:nvPr/>
          </p:nvCxnSpPr>
          <p:spPr>
            <a:xfrm>
              <a:off x="8473564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>
              <a:off x="8802470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434"/>
            <p:cNvCxnSpPr/>
            <p:nvPr/>
          </p:nvCxnSpPr>
          <p:spPr>
            <a:xfrm>
              <a:off x="7851054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正方形/長方形 438"/>
          <p:cNvSpPr/>
          <p:nvPr/>
        </p:nvSpPr>
        <p:spPr>
          <a:xfrm>
            <a:off x="8110602" y="5774543"/>
            <a:ext cx="111443" cy="144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1" name="直線コネクタ 440"/>
          <p:cNvCxnSpPr/>
          <p:nvPr/>
        </p:nvCxnSpPr>
        <p:spPr>
          <a:xfrm>
            <a:off x="7853919" y="5840723"/>
            <a:ext cx="61702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4062"/>
          </a:xfrm>
        </p:spPr>
        <p:txBody>
          <a:bodyPr/>
          <a:lstStyle/>
          <a:p>
            <a:r>
              <a:rPr kumimoji="1" lang="en-US" altLang="ja-JP" sz="4000" dirty="0" smtClean="0">
                <a:latin typeface="Calibri" panose="020F0502020204030204" pitchFamily="34" charset="0"/>
              </a:rPr>
              <a:t>Results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92534" y="907147"/>
                <a:ext cx="8229600" cy="3136348"/>
              </a:xfrm>
            </p:spPr>
            <p:txBody>
              <a:bodyPr/>
              <a:lstStyle/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kumimoji="1" lang="en-US" altLang="ja-JP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kumimoji="1" lang="en-US" altLang="ja-JP" dirty="0" smtClean="0">
                    <a:latin typeface="Calibri" panose="020F0502020204030204" pitchFamily="34" charset="0"/>
                  </a:rPr>
                  <a:t>H, </a:t>
                </a:r>
                <a:r>
                  <a:rPr kumimoji="1" lang="en-US" altLang="ja-JP" baseline="30000" dirty="0" smtClean="0">
                    <a:latin typeface="Calibri" panose="020F0502020204030204" pitchFamily="34" charset="0"/>
                  </a:rPr>
                  <a:t>4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He, (</a:t>
                </a:r>
                <a:r>
                  <a:rPr lang="en-US" altLang="ja-JP" baseline="30000" dirty="0" smtClean="0">
                    <a:latin typeface="Calibri" panose="020F0502020204030204" pitchFamily="34" charset="0"/>
                  </a:rPr>
                  <a:t>6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He</a:t>
                </a:r>
                <a:r>
                  <a:rPr lang="en-US" altLang="ja-JP" dirty="0">
                    <a:latin typeface="Calibri" panose="020F0502020204030204" pitchFamily="34" charset="0"/>
                  </a:rPr>
                  <a:t>, </a:t>
                </a:r>
                <a:r>
                  <a:rPr lang="en-US" altLang="ja-JP" baseline="30000" dirty="0" smtClean="0">
                    <a:latin typeface="Calibri" panose="020F0502020204030204" pitchFamily="34" charset="0"/>
                  </a:rPr>
                  <a:t>6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Li)</a:t>
                </a:r>
                <a:endParaRPr kumimoji="1" lang="en-US" altLang="ja-JP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i="1" dirty="0" smtClean="0">
                    <a:latin typeface="Calibri" panose="020F0502020204030204" pitchFamily="34" charset="0"/>
                  </a:rPr>
                  <a:t>V</a:t>
                </a:r>
                <a:r>
                  <a:rPr lang="en-US" altLang="ja-JP" i="1" baseline="-25000" dirty="0" smtClean="0">
                    <a:latin typeface="Calibri" panose="020F0502020204030204" pitchFamily="34" charset="0"/>
                  </a:rPr>
                  <a:t>NN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 : AV8’ (central, LS, tensor) 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dirty="0" smtClean="0">
                    <a:latin typeface="Calibri" panose="020F0502020204030204" pitchFamily="34" charset="0"/>
                  </a:rPr>
                  <a:t>7 </a:t>
                </a:r>
                <a:r>
                  <a:rPr lang="en-US" altLang="ja-JP" dirty="0">
                    <a:latin typeface="Calibri" panose="020F0502020204030204" pitchFamily="34" charset="0"/>
                  </a:rPr>
                  <a:t>Gaussians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libri" panose="020F0502020204030204" pitchFamily="34" charset="0"/>
                  </a:rPr>
                  <a:t> to converge the 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solutions.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dirty="0" smtClean="0">
                    <a:latin typeface="Calibri" panose="020F0502020204030204" pitchFamily="34" charset="0"/>
                  </a:rPr>
                  <a:t>Full treatment of many-body operators (all diagrams) </a:t>
                </a:r>
                <a:br>
                  <a:rPr lang="en-US" altLang="ja-JP" dirty="0" smtClean="0">
                    <a:latin typeface="Calibri" panose="020F0502020204030204" pitchFamily="34" charset="0"/>
                  </a:rPr>
                </a:br>
                <a:r>
                  <a:rPr lang="en-US" altLang="ja-JP" dirty="0" smtClean="0">
                    <a:latin typeface="Calibri" panose="020F0502020204030204" pitchFamily="34" charset="0"/>
                  </a:rPr>
                  <a:t>to retain the variational principle.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dirty="0" smtClean="0">
                    <a:latin typeface="Calibri" panose="020F0502020204030204" pitchFamily="34" charset="0"/>
                  </a:rPr>
                  <a:t>Successively increase the correlation terms.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endParaRPr lang="en-US" altLang="ja-JP" i="1" baseline="-20000" dirty="0">
                  <a:latin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2534" y="907147"/>
                <a:ext cx="8229600" cy="3136348"/>
              </a:xfrm>
              <a:blipFill>
                <a:blip r:embed="rId3"/>
                <a:stretch>
                  <a:fillRect l="-1556" t="-2918" r="-2222" b="-58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6536" y="4289375"/>
                <a:ext cx="8460939" cy="1017708"/>
              </a:xfrm>
              <a:solidFill>
                <a:schemeClr val="accent5"/>
              </a:solidFill>
            </p:spPr>
            <p:txBody>
              <a:bodyPr lIns="144000" rIns="72000"/>
              <a:lstStyle/>
              <a:p>
                <a:pPr marL="0" lvl="2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altLang="ja-JP" dirty="0" smtClean="0">
                    <a:sym typeface="Symbol" panose="05050102010706020507" pitchFamily="18" charset="2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TOAMD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altLang="ja-JP" sz="2400" dirty="0">
                        <a:sym typeface="Symbol" panose="05050102010706020507" pitchFamily="18" charset="2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AMD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6536" y="4289375"/>
                <a:ext cx="8460939" cy="1017708"/>
              </a:xfrm>
              <a:blipFill>
                <a:blip r:embed="rId4"/>
                <a:stretch>
                  <a:fillRect l="-72" t="-53892" r="-6700" b="-39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2600478" y="4778233"/>
            <a:ext cx="1221809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Single </a:t>
            </a:r>
            <a:r>
              <a:rPr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117762" y="4778233"/>
            <a:ext cx="1394934" cy="488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4800"/>
              </a:spcBef>
            </a:pPr>
            <a:r>
              <a:rPr lang="en-US" altLang="ja-JP" sz="2400" b="1" dirty="0">
                <a:latin typeface="Calibri" panose="020F0502020204030204" pitchFamily="34" charset="0"/>
                <a:sym typeface="Symbol" panose="05050102010706020507" pitchFamily="18" charset="2"/>
              </a:rPr>
              <a:t>Double</a:t>
            </a:r>
            <a:r>
              <a:rPr lang="en-US" altLang="ja-JP" sz="2400" b="1" dirty="0">
                <a:sym typeface="Symbol" panose="05050102010706020507" pitchFamily="18" charset="2"/>
              </a:rPr>
              <a:t> </a:t>
            </a:r>
            <a:r>
              <a:rPr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F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922586" y="4803867"/>
            <a:ext cx="0" cy="4500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612996" y="4803867"/>
            <a:ext cx="0" cy="4500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5178551" y="5307083"/>
            <a:ext cx="1239668" cy="1215135"/>
            <a:chOff x="5360226" y="5326709"/>
            <a:chExt cx="1239668" cy="1215135"/>
          </a:xfrm>
        </p:grpSpPr>
        <p:sp>
          <p:nvSpPr>
            <p:cNvPr id="9" name="楕円 8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楕円 15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360226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6" name="直線コネクタ 25"/>
            <p:cNvCxnSpPr>
              <a:endCxn id="34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楕円 26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4" name="楕円 33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732240" y="5307083"/>
            <a:ext cx="1216149" cy="1234294"/>
            <a:chOff x="6913915" y="5326709"/>
            <a:chExt cx="1216149" cy="1234294"/>
          </a:xfrm>
        </p:grpSpPr>
        <p:sp>
          <p:nvSpPr>
            <p:cNvPr id="18" name="楕円 17"/>
            <p:cNvSpPr/>
            <p:nvPr/>
          </p:nvSpPr>
          <p:spPr>
            <a:xfrm>
              <a:off x="7165800" y="5596739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/>
            <p:cNvSpPr/>
            <p:nvPr/>
          </p:nvSpPr>
          <p:spPr>
            <a:xfrm>
              <a:off x="7470460" y="624228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/>
            <p:cNvSpPr/>
            <p:nvPr/>
          </p:nvSpPr>
          <p:spPr>
            <a:xfrm>
              <a:off x="7515465" y="5972250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7319974" y="5911774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/>
            <p:cNvSpPr/>
            <p:nvPr/>
          </p:nvSpPr>
          <p:spPr>
            <a:xfrm>
              <a:off x="7307755" y="577675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/>
            <p:nvPr/>
          </p:nvSpPr>
          <p:spPr>
            <a:xfrm>
              <a:off x="7229964" y="6062260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913915" y="57317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8" name="直線コネクタ 27"/>
            <p:cNvCxnSpPr>
              <a:stCxn id="36" idx="5"/>
              <a:endCxn id="35" idx="1"/>
            </p:cNvCxnSpPr>
            <p:nvPr/>
          </p:nvCxnSpPr>
          <p:spPr>
            <a:xfrm flipH="1" flipV="1">
              <a:off x="7560216" y="5647740"/>
              <a:ext cx="429655" cy="2887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楕円 28"/>
            <p:cNvSpPr/>
            <p:nvPr/>
          </p:nvSpPr>
          <p:spPr>
            <a:xfrm>
              <a:off x="7815029" y="600178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7770024" y="624228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74650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5" name="楕円 34"/>
            <p:cNvSpPr/>
            <p:nvPr/>
          </p:nvSpPr>
          <p:spPr>
            <a:xfrm>
              <a:off x="7529528" y="561705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/>
            <p:nvPr/>
          </p:nvSpPr>
          <p:spPr>
            <a:xfrm>
              <a:off x="7811005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871700" y="5525076"/>
            <a:ext cx="1260140" cy="964264"/>
            <a:chOff x="5472100" y="1069581"/>
            <a:chExt cx="1260140" cy="964264"/>
          </a:xfrm>
        </p:grpSpPr>
        <p:sp>
          <p:nvSpPr>
            <p:cNvPr id="37" name="楕円 36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楕円 44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472100" y="120459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3057787" y="5338654"/>
            <a:ext cx="920445" cy="48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2p-2h</a:t>
            </a:r>
            <a:endParaRPr lang="en-US" altLang="ja-JP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8012553" y="5796998"/>
            <a:ext cx="920445" cy="48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4p-4h</a:t>
            </a:r>
            <a:endParaRPr lang="en-US" altLang="ja-JP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416640" y="5859270"/>
            <a:ext cx="920445" cy="48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3p-3h</a:t>
            </a:r>
            <a:endParaRPr lang="en-US" altLang="ja-JP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5923163" y="274639"/>
            <a:ext cx="3021987" cy="1669196"/>
          </a:xfrm>
          <a:prstGeom prst="roundRect">
            <a:avLst>
              <a:gd name="adj" fmla="val 11216"/>
            </a:avLst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PLB</a:t>
            </a:r>
            <a:r>
              <a:rPr lang="ja-JP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769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(2017)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</a:t>
            </a:r>
          </a:p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95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(2017) 044314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073D01</a:t>
            </a:r>
          </a:p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(2017) in press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14894</TotalTime>
  <Words>1309</Words>
  <Application>Microsoft Office PowerPoint</Application>
  <PresentationFormat>画面に合わせる (4:3)</PresentationFormat>
  <Paragraphs>529</Paragraphs>
  <Slides>31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5" baseType="lpstr">
      <vt:lpstr>HGP明朝B</vt:lpstr>
      <vt:lpstr>ＭＳ Ｐゴシック</vt:lpstr>
      <vt:lpstr>ＭＳ Ｐ明朝</vt:lpstr>
      <vt:lpstr>メイリオ</vt:lpstr>
      <vt:lpstr>Arial</vt:lpstr>
      <vt:lpstr>Calibri</vt:lpstr>
      <vt:lpstr>Cambria Math</vt:lpstr>
      <vt:lpstr>Symbol</vt:lpstr>
      <vt:lpstr>Times</vt:lpstr>
      <vt:lpstr>Times New Roman</vt:lpstr>
      <vt:lpstr>Wingdings</vt:lpstr>
      <vt:lpstr>標準デザイン</vt:lpstr>
      <vt:lpstr>1_標準デザイン</vt:lpstr>
      <vt:lpstr>Equation</vt:lpstr>
      <vt:lpstr>PowerPoint プレゼンテーション</vt:lpstr>
      <vt:lpstr>Deuteron properties &amp; tensor force</vt:lpstr>
      <vt:lpstr>12C in Antisymmetrized Molecular Dynamics </vt:lpstr>
      <vt:lpstr>Tensor-Optimized Antisymmetrized Molecular Dynamics (TOAMD)</vt:lpstr>
      <vt:lpstr>Formulation of TOAMD</vt:lpstr>
      <vt:lpstr>General formulation of TOAMD</vt:lpstr>
      <vt:lpstr>Matrix elements of correlated operator</vt:lpstr>
      <vt:lpstr>Diagrams of cluster expansion  - VNN -</vt:lpstr>
      <vt:lpstr>Results</vt:lpstr>
      <vt:lpstr>TOAMD with single F</vt:lpstr>
      <vt:lpstr>Many-body operators of F^† HF</vt:lpstr>
      <vt:lpstr>Double F effect in TOAMD</vt:lpstr>
      <vt:lpstr>Double F effect in TOAMD</vt:lpstr>
      <vt:lpstr>Double F effect in TOAMD</vt:lpstr>
      <vt:lpstr>Double F effect in TOAMD</vt:lpstr>
      <vt:lpstr>Summary</vt:lpstr>
      <vt:lpstr>Backup</vt:lpstr>
      <vt:lpstr>Short-range correlation in TOAMD</vt:lpstr>
      <vt:lpstr>TOAMD vs. VMC with Jastrow</vt:lpstr>
      <vt:lpstr>TOAMD vs. VMC with Jastrow</vt:lpstr>
      <vt:lpstr>Variation of multi-F in TOAMD</vt:lpstr>
      <vt:lpstr>Correlation functions F_D , F_S in 3H</vt:lpstr>
      <vt:lpstr>Many-body terms of F^† HF in 3H</vt:lpstr>
      <vt:lpstr>Many-body Hamiltonian terms in 4He </vt:lpstr>
      <vt:lpstr>Variation of multi-F in TOAMD</vt:lpstr>
      <vt:lpstr>Variation of multi-F in TOAMD</vt:lpstr>
      <vt:lpstr>Variation of multi-F in TOAMD</vt:lpstr>
      <vt:lpstr>Variation of multi-F in TOAMD</vt:lpstr>
      <vt:lpstr>Hamiltonian components  in 6He &amp; 6Li</vt:lpstr>
      <vt:lpstr>6He with a+n2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JPS201603</dc:title>
  <dc:creator>myo</dc:creator>
  <cp:lastModifiedBy>myo</cp:lastModifiedBy>
  <cp:revision>5629</cp:revision>
  <cp:lastPrinted>2013-07-09T07:16:05Z</cp:lastPrinted>
  <dcterms:created xsi:type="dcterms:W3CDTF">2006-08-28T15:46:00Z</dcterms:created>
  <dcterms:modified xsi:type="dcterms:W3CDTF">2017-08-26T07:49:25Z</dcterms:modified>
</cp:coreProperties>
</file>