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84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8" r:id="rId3"/>
    <p:sldId id="268" r:id="rId4"/>
    <p:sldId id="257" r:id="rId5"/>
    <p:sldId id="266" r:id="rId6"/>
    <p:sldId id="260" r:id="rId7"/>
    <p:sldId id="262" r:id="rId8"/>
    <p:sldId id="263" r:id="rId9"/>
    <p:sldId id="264" r:id="rId10"/>
    <p:sldId id="265" r:id="rId11"/>
    <p:sldId id="261" r:id="rId12"/>
    <p:sldId id="286" r:id="rId13"/>
    <p:sldId id="269" r:id="rId14"/>
    <p:sldId id="272" r:id="rId15"/>
    <p:sldId id="279" r:id="rId16"/>
    <p:sldId id="280" r:id="rId17"/>
    <p:sldId id="282" r:id="rId18"/>
    <p:sldId id="284" r:id="rId19"/>
    <p:sldId id="285" r:id="rId20"/>
    <p:sldId id="277" r:id="rId21"/>
    <p:sldId id="274" r:id="rId22"/>
    <p:sldId id="283" r:id="rId23"/>
    <p:sldId id="287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hias Grosse Perdekamp" initials="MGP" lastIdx="12" clrIdx="0">
    <p:extLst>
      <p:ext uri="{19B8F6BF-5375-455C-9EA6-DF929625EA0E}">
        <p15:presenceInfo xmlns:p15="http://schemas.microsoft.com/office/powerpoint/2012/main" userId="918a9f04e379874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1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134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1-07T16:59:09.614" idx="12">
    <p:pos x="10" y="10"/>
    <p:text>Don't show this slide!! People will be very concerned with regards to the large change in signal hight and you will be not able to defend what you are showing. I don't think we really understand what is going on.</p:text>
    <p:extLst>
      <p:ext uri="{C676402C-5697-4E1C-873F-D02D1690AC5C}">
        <p15:threadingInfo xmlns:p15="http://schemas.microsoft.com/office/powerpoint/2012/main" timeZoneBias="3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CAC4B-FC72-994A-BCBA-BBA621A59DDA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60B50-4F27-AF43-B9FC-39C06B418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2120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3B315-779B-6642-9BD9-F02526DDE107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099DE-A5D7-3F41-A7E0-9A15509BE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5123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099DE-A5D7-3F41-A7E0-9A15509BE1E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339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008AC-3C58-214C-A5CA-0D308C0CA08E}" type="datetime1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862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B35E-5A61-A64B-B0B7-316A49313DDC}" type="datetime1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59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BAA34-6C8D-3344-A326-008473EAB1FD}" type="datetime1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692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89E3-1CF1-324D-B866-7484D6A02A5C}" type="datetime1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10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4D20C-F27C-0244-BA84-E759FDBCC40E}" type="datetime1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89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4890-767A-4D4F-87B0-2B60DC3C6229}" type="datetime1">
              <a:rPr lang="en-US" smtClean="0"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9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4B3A2-761D-FF45-AF28-43F961D46FAB}" type="datetime1">
              <a:rPr lang="en-US" smtClean="0"/>
              <a:t>7/28/2017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89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820B-4E1F-BE42-826C-8505ABEC78BD}" type="datetime1">
              <a:rPr lang="en-US" smtClean="0"/>
              <a:t>7/28/2017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97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3B1B-F673-DC4A-AB81-23E68D588E27}" type="datetime1">
              <a:rPr lang="en-US" smtClean="0"/>
              <a:t>7/28/2017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6A27-9388-5946-95C2-4F359EB3FA3F}" type="datetime1">
              <a:rPr lang="en-US" smtClean="0"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76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E8DF9-EBB2-5C4A-B537-635AF07BE595}" type="datetime1">
              <a:rPr lang="en-US" smtClean="0"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12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5658"/>
            <a:ext cx="8229600" cy="645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9D115-7E75-4F4B-BEE7-D6B5B5B7BF6A}" type="datetime1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740" y="6492875"/>
            <a:ext cx="8372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60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58.jpeg"/><Relationship Id="rId7" Type="http://schemas.openxmlformats.org/officeDocument/2006/relationships/image" Target="../media/image62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10-07 at 2.39.23 PM.png">
            <a:extLst>
              <a:ext uri="{FF2B5EF4-FFF2-40B4-BE49-F238E27FC236}">
                <a16:creationId xmlns:a16="http://schemas.microsoft.com/office/drawing/2014/main" id="{8276626A-1EC2-4240-AC56-F0A0D3A44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878" y="9943"/>
            <a:ext cx="934840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419" y="193260"/>
            <a:ext cx="8627461" cy="6415240"/>
          </a:xfrm>
          <a:solidFill>
            <a:schemeClr val="bg2">
              <a:alpha val="75000"/>
            </a:schemeClr>
          </a:solidFill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6600" dirty="0"/>
              <a:t>UIUC </a:t>
            </a:r>
            <a:r>
              <a:rPr lang="en-US" sz="6600" dirty="0" err="1"/>
              <a:t>mRPC</a:t>
            </a:r>
            <a:r>
              <a:rPr lang="en-US" sz="6600" dirty="0"/>
              <a:t> R&amp;D</a:t>
            </a:r>
            <a:br>
              <a:rPr lang="en-US" sz="6600" dirty="0"/>
            </a:br>
            <a:br>
              <a:rPr lang="en-US" sz="2800" dirty="0"/>
            </a:br>
            <a:r>
              <a:rPr lang="en-US" sz="2800" b="1" dirty="0"/>
              <a:t>o Introduction &amp; Physics Motivation</a:t>
            </a:r>
            <a:br>
              <a:rPr lang="en-US" sz="2800" b="1" dirty="0"/>
            </a:br>
            <a:r>
              <a:rPr lang="en-US" sz="2800" b="1" dirty="0"/>
              <a:t>o RPC design &amp; assembly</a:t>
            </a:r>
            <a:br>
              <a:rPr lang="en-US" sz="2800" b="1" dirty="0"/>
            </a:br>
            <a:r>
              <a:rPr lang="en-US" sz="2800" b="1" dirty="0"/>
              <a:t>o Cosmic Ray Muon Test</a:t>
            </a:r>
            <a:br>
              <a:rPr lang="en-US" sz="2800" b="1" dirty="0"/>
            </a:br>
            <a:r>
              <a:rPr lang="en-US" sz="2800" b="1" dirty="0"/>
              <a:t>o Beam Test</a:t>
            </a:r>
            <a:br>
              <a:rPr lang="en-US" sz="6600" dirty="0"/>
            </a:br>
            <a:endParaRPr lang="en-US" sz="6600" dirty="0"/>
          </a:p>
        </p:txBody>
      </p:sp>
      <p:sp>
        <p:nvSpPr>
          <p:cNvPr id="4" name="Rectangle 3"/>
          <p:cNvSpPr/>
          <p:nvPr/>
        </p:nvSpPr>
        <p:spPr>
          <a:xfrm>
            <a:off x="550419" y="6320267"/>
            <a:ext cx="85935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with BNL (lead), Howard University, CCNY, IHEP and ACU,  </a:t>
            </a:r>
            <a:r>
              <a:rPr lang="en-US" sz="1400" b="1" dirty="0"/>
              <a:t>Matthias Grosse Perdekamp, UIUC</a:t>
            </a:r>
          </a:p>
        </p:txBody>
      </p:sp>
    </p:spTree>
    <p:extLst>
      <p:ext uri="{BB962C8B-B14F-4D97-AF65-F5344CB8AC3E}">
        <p14:creationId xmlns:p14="http://schemas.microsoft.com/office/powerpoint/2010/main" val="1337116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338"/>
            <a:ext cx="8229600" cy="1143000"/>
          </a:xfrm>
        </p:spPr>
        <p:txBody>
          <a:bodyPr/>
          <a:lstStyle/>
          <a:p>
            <a:r>
              <a:rPr lang="en-US" dirty="0"/>
              <a:t>Wiring of Fishing Line for Gas Gap</a:t>
            </a:r>
          </a:p>
        </p:txBody>
      </p:sp>
      <p:pic>
        <p:nvPicPr>
          <p:cNvPr id="6" name="Picture 5" descr="Screen Shot 2015-02-20 at 12.41.31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" y="2100209"/>
            <a:ext cx="5664182" cy="2840091"/>
          </a:xfrm>
          <a:prstGeom prst="rect">
            <a:avLst/>
          </a:prstGeom>
        </p:spPr>
      </p:pic>
      <p:pic>
        <p:nvPicPr>
          <p:cNvPr id="9" name="Picture 8" descr="Screen Shot 2015-03-03 at 4.37.38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6773" y="1063194"/>
            <a:ext cx="3517227" cy="2667828"/>
          </a:xfrm>
          <a:prstGeom prst="rect">
            <a:avLst/>
          </a:prstGeom>
        </p:spPr>
      </p:pic>
      <p:pic>
        <p:nvPicPr>
          <p:cNvPr id="10" name="Picture 9" descr="Screen Shot 2015-03-03 at 3.47.49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6773" y="3731022"/>
            <a:ext cx="3517227" cy="2785017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9055-946A-5245-B3DA-CB51E21ABE8A}" type="slidenum">
              <a:rPr lang="en-US" smtClean="0"/>
              <a:t>10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19200" y="1460500"/>
            <a:ext cx="3057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105um diameter of fishing line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1079500" y="1829832"/>
            <a:ext cx="431800" cy="11546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588673" y="3251200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Stacking glass plates and fishing lines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09473" y="6017736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4 stacks</a:t>
            </a:r>
          </a:p>
        </p:txBody>
      </p:sp>
    </p:spTree>
    <p:extLst>
      <p:ext uri="{BB962C8B-B14F-4D97-AF65-F5344CB8AC3E}">
        <p14:creationId xmlns:p14="http://schemas.microsoft.com/office/powerpoint/2010/main" val="4217381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767" y="213217"/>
            <a:ext cx="8146143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MRPC Prototypes Assembled at UIUC</a:t>
            </a:r>
          </a:p>
        </p:txBody>
      </p:sp>
      <p:pic>
        <p:nvPicPr>
          <p:cNvPr id="6" name="Picture 5" descr="Screen Shot 2015-03-13 at 10.20.35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730" y="1859456"/>
            <a:ext cx="5522530" cy="35877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84588" y="5217017"/>
            <a:ext cx="2344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Two MRPCs assembled</a:t>
            </a:r>
          </a:p>
        </p:txBody>
      </p:sp>
      <p:pic>
        <p:nvPicPr>
          <p:cNvPr id="16" name="Content Placeholder 5" descr="Screen Shot 2015-03-03 at 3.48.09 PM.pn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52"/>
          <a:stretch/>
        </p:blipFill>
        <p:spPr>
          <a:xfrm>
            <a:off x="5304328" y="1546718"/>
            <a:ext cx="3826972" cy="4231782"/>
          </a:xfrm>
          <a:ln w="25400">
            <a:solidFill>
              <a:srgbClr val="FF00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3022600" y="2908300"/>
            <a:ext cx="393700" cy="8255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9055-946A-5245-B3DA-CB51E21ABE8A}" type="slidenum">
              <a:rPr lang="en-US" smtClean="0"/>
              <a:t>11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942914" y="5419804"/>
            <a:ext cx="2545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Close view of glass plates</a:t>
            </a:r>
          </a:p>
        </p:txBody>
      </p:sp>
    </p:spTree>
    <p:extLst>
      <p:ext uri="{BB962C8B-B14F-4D97-AF65-F5344CB8AC3E}">
        <p14:creationId xmlns:p14="http://schemas.microsoft.com/office/powerpoint/2010/main" val="2663814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6-01-06 at 2.28.54 A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0900" y="1485901"/>
            <a:ext cx="7404100" cy="4071970"/>
          </a:xfrm>
        </p:spPr>
      </p:pic>
      <p:pic>
        <p:nvPicPr>
          <p:cNvPr id="20" name="Picture 19" descr="Screen Shot 2016-01-06 at 2.47.34 A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7938"/>
            <a:ext cx="2597673" cy="23034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338"/>
            <a:ext cx="8229600" cy="906462"/>
          </a:xfrm>
        </p:spPr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 MRPCs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55000" y="3009900"/>
            <a:ext cx="941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MRPC1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42300" y="3658632"/>
            <a:ext cx="941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MRPC2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600" y="1840468"/>
            <a:ext cx="171450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/>
                <a:cs typeface="Times New Roman"/>
              </a:rPr>
              <a:t>Differential Preamp.</a:t>
            </a:r>
          </a:p>
          <a:p>
            <a:r>
              <a:rPr lang="en-US" sz="1400" dirty="0">
                <a:latin typeface="Times New Roman"/>
                <a:cs typeface="Times New Roman"/>
              </a:rPr>
              <a:t>TI, LMH 6554</a:t>
            </a:r>
          </a:p>
          <a:p>
            <a:r>
              <a:rPr lang="en-US" sz="1400" dirty="0">
                <a:latin typeface="Times New Roman"/>
                <a:cs typeface="Times New Roman"/>
              </a:rPr>
              <a:t>2.8GHz bandwidth</a:t>
            </a:r>
          </a:p>
        </p:txBody>
      </p:sp>
      <p:pic>
        <p:nvPicPr>
          <p:cNvPr id="9" name="Picture 8" descr="Screen Shot 2015-02-10 at 6.22.2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763" y="4462516"/>
            <a:ext cx="1996237" cy="23954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788151" y="4872921"/>
            <a:ext cx="132941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/>
                <a:cs typeface="Times New Roman"/>
              </a:rPr>
              <a:t>Waveform </a:t>
            </a:r>
          </a:p>
          <a:p>
            <a:r>
              <a:rPr lang="en-US" sz="1400" dirty="0">
                <a:latin typeface="Times New Roman"/>
                <a:cs typeface="Times New Roman"/>
              </a:rPr>
              <a:t>Analyzer </a:t>
            </a:r>
          </a:p>
          <a:p>
            <a:r>
              <a:rPr lang="en-US" sz="1400" dirty="0">
                <a:latin typeface="Times New Roman"/>
                <a:cs typeface="Times New Roman"/>
              </a:rPr>
              <a:t>(DRS4-V5)</a:t>
            </a:r>
          </a:p>
          <a:p>
            <a:r>
              <a:rPr lang="en-US" sz="1400" dirty="0">
                <a:latin typeface="Times New Roman"/>
                <a:cs typeface="Times New Roman"/>
              </a:rPr>
              <a:t>5GHz sampling </a:t>
            </a:r>
          </a:p>
          <a:p>
            <a:r>
              <a:rPr lang="en-US" sz="1400" dirty="0">
                <a:latin typeface="Times New Roman"/>
                <a:cs typeface="Times New Roman"/>
              </a:rPr>
              <a:t>speed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527800" y="3200400"/>
            <a:ext cx="1714500" cy="25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1"/>
          </p:cNvCxnSpPr>
          <p:nvPr/>
        </p:nvCxnSpPr>
        <p:spPr>
          <a:xfrm flipH="1" flipV="1">
            <a:off x="6527800" y="3784600"/>
            <a:ext cx="1714500" cy="5869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5105400" y="4378418"/>
            <a:ext cx="2682751" cy="111965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038600" y="1308100"/>
            <a:ext cx="584200" cy="5207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355183" y="939800"/>
            <a:ext cx="480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Gas chamber in the cosmic ray test stand at UIUC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816100" y="1372632"/>
            <a:ext cx="1892300" cy="163726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54000" y="5636920"/>
            <a:ext cx="2024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Gas Input &amp; Output</a:t>
            </a:r>
          </a:p>
        </p:txBody>
      </p:sp>
      <p:cxnSp>
        <p:nvCxnSpPr>
          <p:cNvPr id="27" name="Straight Arrow Connector 26"/>
          <p:cNvCxnSpPr>
            <a:stCxn id="26" idx="0"/>
          </p:cNvCxnSpPr>
          <p:nvPr/>
        </p:nvCxnSpPr>
        <p:spPr>
          <a:xfrm flipH="1" flipV="1">
            <a:off x="1092202" y="4530818"/>
            <a:ext cx="174192" cy="110610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101600" y="1840469"/>
            <a:ext cx="1714500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944668" y="5711240"/>
            <a:ext cx="3106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HV : </a:t>
            </a:r>
            <a:r>
              <a:rPr lang="en-US" dirty="0" err="1">
                <a:latin typeface="Times New Roman"/>
                <a:cs typeface="Times New Roman"/>
              </a:rPr>
              <a:t>eg</a:t>
            </a:r>
            <a:r>
              <a:rPr lang="en-US" dirty="0">
                <a:latin typeface="Times New Roman"/>
                <a:cs typeface="Times New Roman"/>
              </a:rPr>
              <a:t>. 20kV ( +11kV, -11kV)</a:t>
            </a:r>
          </a:p>
        </p:txBody>
      </p:sp>
      <p:cxnSp>
        <p:nvCxnSpPr>
          <p:cNvPr id="35" name="Straight Arrow Connector 34"/>
          <p:cNvCxnSpPr>
            <a:stCxn id="26" idx="0"/>
          </p:cNvCxnSpPr>
          <p:nvPr/>
        </p:nvCxnSpPr>
        <p:spPr>
          <a:xfrm flipH="1" flipV="1">
            <a:off x="1244602" y="4378418"/>
            <a:ext cx="21792" cy="125850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2" idx="0"/>
          </p:cNvCxnSpPr>
          <p:nvPr/>
        </p:nvCxnSpPr>
        <p:spPr>
          <a:xfrm flipH="1" flipV="1">
            <a:off x="2575880" y="4299370"/>
            <a:ext cx="1921874" cy="141187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Date Placeholder 3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1/8/16</a:t>
            </a:r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8D2D-2DEC-F741-9E5A-02A075592C5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96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/>
          <p:cNvSpPr/>
          <p:nvPr/>
        </p:nvSpPr>
        <p:spPr>
          <a:xfrm>
            <a:off x="1354720" y="4962448"/>
            <a:ext cx="1245613" cy="343932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71095" y="5673000"/>
            <a:ext cx="2509624" cy="532132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1647871" y="4724456"/>
            <a:ext cx="671557" cy="20320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727200" y="1968258"/>
            <a:ext cx="671557" cy="20320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409" y="-15422"/>
            <a:ext cx="8229600" cy="774700"/>
          </a:xfrm>
        </p:spPr>
        <p:txBody>
          <a:bodyPr>
            <a:normAutofit/>
          </a:bodyPr>
          <a:lstStyle/>
          <a:p>
            <a:r>
              <a:rPr lang="en-US" sz="4000" dirty="0"/>
              <a:t>Time Resolution Measurement at UIUC</a:t>
            </a:r>
          </a:p>
        </p:txBody>
      </p:sp>
      <p:sp>
        <p:nvSpPr>
          <p:cNvPr id="6" name="Oval 5"/>
          <p:cNvSpPr/>
          <p:nvPr/>
        </p:nvSpPr>
        <p:spPr>
          <a:xfrm>
            <a:off x="939800" y="2514600"/>
            <a:ext cx="2146300" cy="2133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36700" y="3251200"/>
            <a:ext cx="952500" cy="203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MRPC-A</a:t>
            </a:r>
          </a:p>
        </p:txBody>
      </p:sp>
      <p:sp>
        <p:nvSpPr>
          <p:cNvPr id="9" name="Rectangle 8"/>
          <p:cNvSpPr/>
          <p:nvPr/>
        </p:nvSpPr>
        <p:spPr>
          <a:xfrm>
            <a:off x="1536700" y="3606800"/>
            <a:ext cx="952500" cy="203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MRPC-B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90700" y="3086100"/>
            <a:ext cx="457200" cy="1651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790700" y="3810000"/>
            <a:ext cx="457200" cy="1651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10" idx="3"/>
          </p:cNvCxnSpPr>
          <p:nvPr/>
        </p:nvCxnSpPr>
        <p:spPr>
          <a:xfrm>
            <a:off x="2247900" y="3168650"/>
            <a:ext cx="160655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247900" y="3892550"/>
            <a:ext cx="160655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3848100" y="3168650"/>
            <a:ext cx="6350" cy="28575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3854450" y="3606800"/>
            <a:ext cx="6350" cy="28575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854450" y="3454400"/>
            <a:ext cx="8255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854450" y="3606800"/>
            <a:ext cx="8255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679950" y="3155950"/>
            <a:ext cx="1873250" cy="781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736920" y="3264921"/>
            <a:ext cx="18162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            DRS4-V5</a:t>
            </a:r>
          </a:p>
          <a:p>
            <a:r>
              <a:rPr lang="en-US" sz="1400" dirty="0"/>
              <a:t>(Wave form digitizer)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477074" y="3144619"/>
            <a:ext cx="977900" cy="781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610899" y="3201421"/>
            <a:ext cx="7555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PC</a:t>
            </a:r>
          </a:p>
          <a:p>
            <a:r>
              <a:rPr lang="en-US" dirty="0"/>
              <a:t>(DAQ)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155700" y="1574800"/>
            <a:ext cx="1651000" cy="20320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155700" y="5346700"/>
            <a:ext cx="1651000" cy="20320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71095" y="927336"/>
            <a:ext cx="2509624" cy="532132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242744" y="1038423"/>
            <a:ext cx="91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DC0,1,2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786659" y="1459468"/>
            <a:ext cx="530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850159" y="5205968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095500" y="2794000"/>
            <a:ext cx="7546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preamp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159000" y="3873500"/>
            <a:ext cx="7546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preamp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1647872" y="705176"/>
            <a:ext cx="671556" cy="597236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0" y="2495550"/>
            <a:ext cx="1354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Gas Cylinder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667500" y="3182719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USB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016935" y="2865219"/>
            <a:ext cx="1664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50 Ohm cable (&lt;1m)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159405" y="3134896"/>
            <a:ext cx="520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153398" y="3524587"/>
            <a:ext cx="520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ch2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5143500" y="2552700"/>
            <a:ext cx="0" cy="5715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503809" y="2199669"/>
            <a:ext cx="12844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Muon</a:t>
            </a:r>
            <a:r>
              <a:rPr lang="en-US" sz="1600" dirty="0"/>
              <a:t> trigger</a:t>
            </a:r>
          </a:p>
        </p:txBody>
      </p:sp>
      <p:cxnSp>
        <p:nvCxnSpPr>
          <p:cNvPr id="60" name="Straight Arrow Connector 59"/>
          <p:cNvCxnSpPr>
            <a:endCxn id="29" idx="1"/>
          </p:cNvCxnSpPr>
          <p:nvPr/>
        </p:nvCxnSpPr>
        <p:spPr>
          <a:xfrm flipV="1">
            <a:off x="6553200" y="3535144"/>
            <a:ext cx="923874" cy="16907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2037524" y="6308209"/>
            <a:ext cx="5061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Gas Mixture : “Freon” (R134a) 90% : </a:t>
            </a:r>
            <a:r>
              <a:rPr lang="en-US" dirty="0" err="1">
                <a:solidFill>
                  <a:srgbClr val="0000FF"/>
                </a:solidFill>
              </a:rPr>
              <a:t>Iso</a:t>
            </a:r>
            <a:r>
              <a:rPr lang="en-US" dirty="0">
                <a:solidFill>
                  <a:srgbClr val="0000FF"/>
                </a:solidFill>
              </a:rPr>
              <a:t> 5% : SF6 5%</a:t>
            </a:r>
          </a:p>
        </p:txBody>
      </p:sp>
      <p:pic>
        <p:nvPicPr>
          <p:cNvPr id="65" name="Picture 64" descr="Screen Shot 2015-01-30 at 11.55.12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4780" y="3969033"/>
            <a:ext cx="1964901" cy="1726174"/>
          </a:xfrm>
          <a:prstGeom prst="rect">
            <a:avLst/>
          </a:prstGeom>
        </p:spPr>
      </p:pic>
      <p:pic>
        <p:nvPicPr>
          <p:cNvPr id="66" name="Picture 65" descr="Screen Shot 2015-02-10 at 6.22.21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6250" y="3987800"/>
            <a:ext cx="1268283" cy="152194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9055-946A-5245-B3DA-CB51E21ABE8A}" type="slidenum">
              <a:rPr lang="en-US" smtClean="0"/>
              <a:t>13</a:t>
            </a:fld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2791005" y="1852926"/>
            <a:ext cx="530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SC2</a:t>
            </a:r>
          </a:p>
        </p:txBody>
      </p:sp>
      <p:pic>
        <p:nvPicPr>
          <p:cNvPr id="3" name="Picture 2" descr="Screen Shot 2015-07-08 at 4.09.5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031" y="705176"/>
            <a:ext cx="1621149" cy="2247248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2850552" y="4598644"/>
            <a:ext cx="530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SC3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321807" y="5771118"/>
            <a:ext cx="741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DC3,4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833027" y="4884396"/>
            <a:ext cx="980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Pb</a:t>
            </a:r>
            <a:r>
              <a:rPr lang="en-US" dirty="0"/>
              <a:t> Block</a:t>
            </a:r>
          </a:p>
        </p:txBody>
      </p:sp>
    </p:spTree>
    <p:extLst>
      <p:ext uri="{BB962C8B-B14F-4D97-AF65-F5344CB8AC3E}">
        <p14:creationId xmlns:p14="http://schemas.microsoft.com/office/powerpoint/2010/main" val="3725467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Screen Shot 2015-03-20 at 12.52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64" y="1038986"/>
            <a:ext cx="3838901" cy="2753092"/>
          </a:xfrm>
          <a:prstGeom prst="rect">
            <a:avLst/>
          </a:prstGeom>
        </p:spPr>
      </p:pic>
      <p:pic>
        <p:nvPicPr>
          <p:cNvPr id="27" name="Picture 26" descr="Screen Shot 2015-03-20 at 12.52.34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08" y="3833852"/>
            <a:ext cx="3748253" cy="25105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2"/>
            <a:ext cx="8229600" cy="744688"/>
          </a:xfrm>
        </p:spPr>
        <p:txBody>
          <a:bodyPr>
            <a:normAutofit fontScale="90000"/>
          </a:bodyPr>
          <a:lstStyle/>
          <a:p>
            <a:r>
              <a:rPr lang="en-US" dirty="0"/>
              <a:t> Raw Cosmic Ray Events: Scope Traces</a:t>
            </a:r>
          </a:p>
        </p:txBody>
      </p:sp>
      <p:pic>
        <p:nvPicPr>
          <p:cNvPr id="11" name="Picture 10" descr="Screen Shot 2015-03-10 at 3.35.20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395063" y="1870964"/>
            <a:ext cx="4612751" cy="317514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540214" y="630828"/>
            <a:ext cx="2603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w/o preamp ,+-9kV(18kV)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31447" y="1434203"/>
            <a:ext cx="779092" cy="2616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100" dirty="0"/>
              <a:t>Top MRPC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25315" y="4012085"/>
            <a:ext cx="992579" cy="2616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100" dirty="0"/>
              <a:t>Bottom MRPC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7409069" y="2288194"/>
            <a:ext cx="114300" cy="203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54000" y="637508"/>
            <a:ext cx="126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[mv] </a:t>
            </a:r>
            <a:r>
              <a:rPr lang="en-US" dirty="0" err="1"/>
              <a:t>vs</a:t>
            </a:r>
            <a:r>
              <a:rPr lang="en-US" dirty="0"/>
              <a:t> [ns]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9055-946A-5245-B3DA-CB51E21ABE8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35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46"/>
            <a:ext cx="8229600" cy="65885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/>
                <a:cs typeface="Times New Roman"/>
              </a:rPr>
              <a:t>Efficiency and Time Resolution</a:t>
            </a:r>
          </a:p>
        </p:txBody>
      </p:sp>
      <p:pic>
        <p:nvPicPr>
          <p:cNvPr id="9" name="Picture 8" descr="Screen Shot 2015-09-08 at 12.24.16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2" y="1554953"/>
            <a:ext cx="3881493" cy="32494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8264" y="2717345"/>
            <a:ext cx="1215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25.4ps / √2 </a:t>
            </a:r>
          </a:p>
          <a:p>
            <a:r>
              <a:rPr lang="en-US" dirty="0">
                <a:latin typeface="Times New Roman"/>
                <a:cs typeface="Times New Roman"/>
              </a:rPr>
              <a:t>~ 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18ps </a:t>
            </a:r>
          </a:p>
        </p:txBody>
      </p:sp>
      <p:pic>
        <p:nvPicPr>
          <p:cNvPr id="22" name="Picture 21" descr="Screen Shot 2015-07-07 at 11.57.45 A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2383" y="848390"/>
            <a:ext cx="3752838" cy="24906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9274" y="2080306"/>
            <a:ext cx="12047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/>
                <a:cs typeface="Times New Roman"/>
              </a:rPr>
              <a:t>Cosmic rays</a:t>
            </a:r>
          </a:p>
          <a:p>
            <a:r>
              <a:rPr lang="en-US" sz="1600" dirty="0">
                <a:latin typeface="Times New Roman"/>
                <a:cs typeface="Times New Roman"/>
              </a:rPr>
              <a:t>22kV</a:t>
            </a:r>
          </a:p>
        </p:txBody>
      </p:sp>
      <p:pic>
        <p:nvPicPr>
          <p:cNvPr id="23" name="Picture 22" descr="Screen Shot 2016-01-04 at 7.46.31 PM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762" y="3489217"/>
            <a:ext cx="2948342" cy="22853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40600" y="3625959"/>
            <a:ext cx="1511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/>
                <a:cs typeface="Times New Roman"/>
              </a:rPr>
              <a:t>C. Williams</a:t>
            </a:r>
          </a:p>
          <a:p>
            <a:r>
              <a:rPr lang="en-US" sz="1400" dirty="0">
                <a:latin typeface="Times New Roman"/>
                <a:cs typeface="Times New Roman"/>
              </a:rPr>
              <a:t>CERN, 2010</a:t>
            </a:r>
          </a:p>
        </p:txBody>
      </p:sp>
      <p:pic>
        <p:nvPicPr>
          <p:cNvPr id="24" name="Picture 23" descr="Screen Shot 2016-01-04 at 7.46.45 PM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7101" y="4485476"/>
            <a:ext cx="3009900" cy="234712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159271" y="4636434"/>
            <a:ext cx="54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[ns]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02251" y="4776780"/>
            <a:ext cx="14668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/>
                <a:cs typeface="Times New Roman"/>
              </a:rPr>
              <a:t>MRPC1- MRPC2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54915" y="1191885"/>
            <a:ext cx="12047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/>
                <a:cs typeface="Times New Roman"/>
              </a:rPr>
              <a:t>Cosmic rays</a:t>
            </a:r>
          </a:p>
          <a:p>
            <a:r>
              <a:rPr lang="en-US" sz="1600" dirty="0">
                <a:latin typeface="Times New Roman"/>
                <a:cs typeface="Times New Roman"/>
              </a:rPr>
              <a:t>22kV</a:t>
            </a:r>
          </a:p>
          <a:p>
            <a:r>
              <a:rPr lang="en-US" sz="1600" dirty="0">
                <a:latin typeface="Times New Roman"/>
                <a:cs typeface="Times New Roman"/>
              </a:rPr>
              <a:t>Efficiency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3936570" y="3387902"/>
            <a:ext cx="5207430" cy="3470098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936570" y="5886170"/>
            <a:ext cx="19910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/>
                <a:cs typeface="Times New Roman"/>
              </a:rPr>
              <a:t>Preamp : NINO</a:t>
            </a:r>
          </a:p>
          <a:p>
            <a:r>
              <a:rPr lang="en-US" sz="1600" dirty="0">
                <a:latin typeface="Times New Roman"/>
                <a:cs typeface="Times New Roman"/>
              </a:rPr>
              <a:t>10 GHz, Oscilloscope</a:t>
            </a:r>
          </a:p>
        </p:txBody>
      </p:sp>
      <p:sp>
        <p:nvSpPr>
          <p:cNvPr id="31" name="Oval 30"/>
          <p:cNvSpPr/>
          <p:nvPr/>
        </p:nvSpPr>
        <p:spPr>
          <a:xfrm>
            <a:off x="6426200" y="4199979"/>
            <a:ext cx="469900" cy="3373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8356600" y="5437258"/>
            <a:ext cx="469900" cy="3373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ate Placeholder 3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1/8/16</a:t>
            </a: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8D2D-2DEC-F741-9E5A-02A075592C5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536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0638"/>
            <a:ext cx="8229600" cy="512762"/>
          </a:xfrm>
        </p:spPr>
        <p:txBody>
          <a:bodyPr>
            <a:noAutofit/>
          </a:bodyPr>
          <a:lstStyle/>
          <a:p>
            <a:r>
              <a:rPr lang="en-US" sz="3600" dirty="0">
                <a:latin typeface="Times New Roman"/>
                <a:cs typeface="Times New Roman"/>
              </a:rPr>
              <a:t>Beam (Halo) Test at COMPASS, CERN</a:t>
            </a:r>
          </a:p>
        </p:txBody>
      </p:sp>
      <p:pic>
        <p:nvPicPr>
          <p:cNvPr id="6" name="Picture 5" descr="Screen Shot 2015-10-29 at 10.55.21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17033"/>
            <a:ext cx="5724632" cy="2753352"/>
          </a:xfrm>
          <a:prstGeom prst="rect">
            <a:avLst/>
          </a:prstGeom>
        </p:spPr>
      </p:pic>
      <p:pic>
        <p:nvPicPr>
          <p:cNvPr id="7" name="Picture 6" descr="Screen Shot 2015-12-11 at 3.42.14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1451" y="4178299"/>
            <a:ext cx="2932550" cy="1831481"/>
          </a:xfrm>
          <a:prstGeom prst="rect">
            <a:avLst/>
          </a:prstGeom>
        </p:spPr>
      </p:pic>
      <p:pic>
        <p:nvPicPr>
          <p:cNvPr id="8" name="Picture 7" descr="Screen Shot 2015-12-11 at 3.39.17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7600" y="1029733"/>
            <a:ext cx="2946400" cy="254218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711932" y="2240816"/>
            <a:ext cx="215900" cy="1651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57932" y="1594425"/>
            <a:ext cx="753519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/>
                <a:cs typeface="Times New Roman"/>
              </a:rPr>
              <a:t>MRPCs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5813532" y="1928634"/>
            <a:ext cx="6350" cy="2867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972282" y="1530925"/>
            <a:ext cx="1850918" cy="773391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Left Arrow 13"/>
          <p:cNvSpPr/>
          <p:nvPr/>
        </p:nvSpPr>
        <p:spPr>
          <a:xfrm rot="20759835">
            <a:off x="8380860" y="1219535"/>
            <a:ext cx="693152" cy="243853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496300" y="1365825"/>
            <a:ext cx="720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Beam</a:t>
            </a:r>
          </a:p>
          <a:p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Halo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30300" y="2197100"/>
            <a:ext cx="114300" cy="241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50561" y="1558726"/>
            <a:ext cx="774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Obsorber</a:t>
            </a:r>
            <a:endParaRPr lang="en-US" sz="1200" dirty="0"/>
          </a:p>
        </p:txBody>
      </p:sp>
      <p:cxnSp>
        <p:nvCxnSpPr>
          <p:cNvPr id="18" name="Straight Connector 17"/>
          <p:cNvCxnSpPr/>
          <p:nvPr/>
        </p:nvCxnSpPr>
        <p:spPr>
          <a:xfrm flipH="1" flipV="1">
            <a:off x="1025632" y="1771511"/>
            <a:ext cx="104668" cy="43828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6200" y="1956832"/>
            <a:ext cx="3683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π</a:t>
            </a:r>
            <a:r>
              <a:rPr lang="en-US" baseline="30000" dirty="0"/>
              <a:t>-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244600" y="2326164"/>
            <a:ext cx="4826000" cy="7975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27000" y="4192410"/>
            <a:ext cx="6184385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Parasitic to COMPASS </a:t>
            </a:r>
            <a:r>
              <a:rPr lang="en-US" dirty="0" err="1">
                <a:latin typeface="Times New Roman"/>
                <a:cs typeface="Times New Roman"/>
              </a:rPr>
              <a:t>Drell</a:t>
            </a:r>
            <a:r>
              <a:rPr lang="en-US" dirty="0">
                <a:latin typeface="Times New Roman"/>
                <a:cs typeface="Times New Roman"/>
              </a:rPr>
              <a:t>-Yan Run 2015 </a:t>
            </a:r>
          </a:p>
          <a:p>
            <a:r>
              <a:rPr lang="en-US" sz="1600" dirty="0">
                <a:latin typeface="Times New Roman"/>
                <a:cs typeface="Times New Roman"/>
              </a:rPr>
              <a:t>    -  Fixed target experiment – transversely polarized targets</a:t>
            </a:r>
          </a:p>
          <a:p>
            <a:r>
              <a:rPr lang="en-US" sz="1600" dirty="0">
                <a:latin typeface="Times New Roman"/>
                <a:cs typeface="Times New Roman"/>
              </a:rPr>
              <a:t>    - 190 GeV π</a:t>
            </a:r>
            <a:r>
              <a:rPr lang="en-US" sz="1600" baseline="30000" dirty="0">
                <a:latin typeface="Times New Roman"/>
                <a:cs typeface="Times New Roman"/>
              </a:rPr>
              <a:t>-</a:t>
            </a:r>
            <a:r>
              <a:rPr lang="en-US" sz="1600" dirty="0">
                <a:latin typeface="Times New Roman"/>
                <a:cs typeface="Times New Roman"/>
              </a:rPr>
              <a:t> beam, Intensity of 4x10</a:t>
            </a:r>
            <a:r>
              <a:rPr lang="en-US" sz="1600" baseline="30000" dirty="0">
                <a:latin typeface="Times New Roman"/>
                <a:cs typeface="Times New Roman"/>
              </a:rPr>
              <a:t>8</a:t>
            </a:r>
            <a:r>
              <a:rPr lang="en-US" sz="1600" dirty="0">
                <a:latin typeface="Times New Roman"/>
                <a:cs typeface="Times New Roman"/>
              </a:rPr>
              <a:t> /s</a:t>
            </a:r>
            <a:endParaRPr lang="en-US" sz="1600" baseline="30000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Setup the MRPCs at the downstream of the COMPASS detectors</a:t>
            </a:r>
          </a:p>
          <a:p>
            <a:r>
              <a:rPr lang="en-US" dirty="0">
                <a:latin typeface="Times New Roman"/>
                <a:cs typeface="Times New Roman"/>
              </a:rPr>
              <a:t>Varied flux rate by moving the MRPC up and down position</a:t>
            </a:r>
          </a:p>
          <a:p>
            <a:r>
              <a:rPr lang="en-US" dirty="0">
                <a:latin typeface="Times New Roman"/>
                <a:cs typeface="Times New Roman"/>
              </a:rPr>
              <a:t>Maximum flux rate measured ~80Hz/cm</a:t>
            </a:r>
            <a:r>
              <a:rPr lang="en-US" baseline="30000" dirty="0">
                <a:latin typeface="Times New Roman"/>
                <a:cs typeface="Times New Roman"/>
              </a:rPr>
              <a:t>2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7708900" y="4998026"/>
            <a:ext cx="317500" cy="137737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819537" y="6261100"/>
            <a:ext cx="329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/>
                <a:cs typeface="Times New Roman"/>
              </a:rPr>
              <a:t>Two MRPCs in the same gas chamber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930400" y="3595807"/>
            <a:ext cx="2348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/>
                <a:cs typeface="Times New Roman"/>
              </a:rPr>
              <a:t>COMPASS Spectrometers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34661" y="609979"/>
            <a:ext cx="6032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charset="2"/>
              <a:buChar char="v"/>
            </a:pPr>
            <a:r>
              <a:rPr lang="en-US" i="1" dirty="0">
                <a:solidFill>
                  <a:srgbClr val="0000FF"/>
                </a:solidFill>
                <a:latin typeface="Times New Roman"/>
                <a:cs typeface="Times New Roman"/>
              </a:rPr>
              <a:t>For the MRPC rate capability test, Oct 15</a:t>
            </a:r>
            <a:r>
              <a:rPr lang="en-US" i="1" baseline="30000" dirty="0">
                <a:solidFill>
                  <a:srgbClr val="0000FF"/>
                </a:solidFill>
                <a:latin typeface="Times New Roman"/>
                <a:cs typeface="Times New Roman"/>
              </a:rPr>
              <a:t>th</a:t>
            </a:r>
            <a:r>
              <a:rPr lang="en-US" i="1" dirty="0">
                <a:solidFill>
                  <a:srgbClr val="0000FF"/>
                </a:solidFill>
                <a:latin typeface="Times New Roman"/>
                <a:cs typeface="Times New Roman"/>
              </a:rPr>
              <a:t> ~ Nov 15</a:t>
            </a:r>
            <a:r>
              <a:rPr lang="en-US" i="1" baseline="30000" dirty="0">
                <a:solidFill>
                  <a:srgbClr val="0000FF"/>
                </a:solidFill>
                <a:latin typeface="Times New Roman"/>
                <a:cs typeface="Times New Roman"/>
              </a:rPr>
              <a:t>th</a:t>
            </a:r>
            <a:r>
              <a:rPr lang="en-US" i="1" dirty="0">
                <a:solidFill>
                  <a:srgbClr val="0000FF"/>
                </a:solidFill>
                <a:latin typeface="Times New Roman"/>
                <a:cs typeface="Times New Roman"/>
              </a:rPr>
              <a:t> 2015</a:t>
            </a: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8D2D-2DEC-F741-9E5A-02A075592C5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91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CD4E4-9534-D349-82ED-C75F1C80D84C}" type="slidenum">
              <a:rPr lang="en-US" smtClean="0"/>
              <a:t>17</a:t>
            </a:fld>
            <a:endParaRPr lang="en-US"/>
          </a:p>
        </p:txBody>
      </p:sp>
      <p:pic>
        <p:nvPicPr>
          <p:cNvPr id="3" name="Picture 2" descr="Screen Shot 2016-01-06 at 11.34.40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164" y="875962"/>
            <a:ext cx="3344035" cy="2873713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200" y="901362"/>
            <a:ext cx="4165600" cy="2873713"/>
          </a:xfrm>
          <a:prstGeom prst="rect">
            <a:avLst/>
          </a:prstGeom>
        </p:spPr>
      </p:pic>
      <p:pic>
        <p:nvPicPr>
          <p:cNvPr id="6" name="Picture 5" descr="Screen Shot 2016-01-06 at 11.37.30 A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865" y="4088115"/>
            <a:ext cx="3471035" cy="247864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588962"/>
          </a:xfrm>
        </p:spPr>
        <p:txBody>
          <a:bodyPr>
            <a:noAutofit/>
          </a:bodyPr>
          <a:lstStyle/>
          <a:p>
            <a:r>
              <a:rPr lang="en-US" sz="3600" dirty="0">
                <a:latin typeface="Times"/>
                <a:cs typeface="Times"/>
              </a:rPr>
              <a:t>Efficiency and Time Resolution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6922" y="1743308"/>
            <a:ext cx="1042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36ps / √2 </a:t>
            </a:r>
          </a:p>
          <a:p>
            <a:r>
              <a:rPr lang="en-US" dirty="0">
                <a:latin typeface="Times New Roman"/>
                <a:cs typeface="Times New Roman"/>
              </a:rPr>
              <a:t>= 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25.4ps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7932" y="1106269"/>
            <a:ext cx="1006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/>
                <a:cs typeface="Times New Roman"/>
              </a:rPr>
              <a:t>COMPASS</a:t>
            </a:r>
          </a:p>
          <a:p>
            <a:r>
              <a:rPr lang="en-US" sz="1400" dirty="0">
                <a:latin typeface="Times New Roman"/>
                <a:cs typeface="Times New Roman"/>
              </a:rPr>
              <a:t>19kV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77503" y="3621980"/>
            <a:ext cx="54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[ns]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13091" y="4199466"/>
            <a:ext cx="500132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imes New Roman"/>
                <a:cs typeface="Times New Roman"/>
              </a:rPr>
              <a:t>Obtained 25.4ps with flux rate of 80Hz/cm</a:t>
            </a:r>
            <a:r>
              <a:rPr lang="en-US" sz="1600" baseline="3000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  <a:p>
            <a:r>
              <a:rPr lang="en-US" sz="1600" dirty="0">
                <a:latin typeface="Times New Roman"/>
                <a:cs typeface="Times New Roman"/>
              </a:rPr>
              <a:t>Overall efficiency results are lower than cosmic ray</a:t>
            </a:r>
          </a:p>
          <a:p>
            <a:r>
              <a:rPr lang="en-US" sz="1600" dirty="0">
                <a:latin typeface="Times New Roman"/>
                <a:cs typeface="Times New Roman"/>
              </a:rPr>
              <a:t>-&gt; Background issue? (no tracking system included)</a:t>
            </a:r>
          </a:p>
          <a:p>
            <a:r>
              <a:rPr lang="en-US" sz="1600" dirty="0">
                <a:latin typeface="Times New Roman"/>
                <a:cs typeface="Times New Roman"/>
              </a:rPr>
              <a:t>Efficiency results on 5Hz/cm</a:t>
            </a:r>
            <a:r>
              <a:rPr lang="en-US" sz="1600" baseline="30000" dirty="0">
                <a:latin typeface="Times New Roman"/>
                <a:cs typeface="Times New Roman"/>
              </a:rPr>
              <a:t>2</a:t>
            </a:r>
            <a:r>
              <a:rPr lang="en-US" sz="1600" dirty="0">
                <a:latin typeface="Times New Roman"/>
                <a:cs typeface="Times New Roman"/>
              </a:rPr>
              <a:t> lower than on the 80Hz/cm</a:t>
            </a:r>
            <a:r>
              <a:rPr lang="en-US" sz="1600" baseline="30000" dirty="0">
                <a:latin typeface="Times New Roman"/>
                <a:cs typeface="Times New Roman"/>
              </a:rPr>
              <a:t>2</a:t>
            </a:r>
          </a:p>
          <a:p>
            <a:r>
              <a:rPr lang="en-US" sz="1600" dirty="0">
                <a:latin typeface="Times New Roman"/>
                <a:cs typeface="Times New Roman"/>
              </a:rPr>
              <a:t>-&gt; possibly related to </a:t>
            </a:r>
            <a:r>
              <a:rPr lang="en-US" sz="1600">
                <a:latin typeface="Times New Roman"/>
                <a:cs typeface="Times New Roman"/>
              </a:rPr>
              <a:t>gas issue.</a:t>
            </a:r>
            <a:endParaRPr lang="en-US" sz="1600" dirty="0">
              <a:latin typeface="Times New Roman"/>
              <a:cs typeface="Times New Roman"/>
            </a:endParaRPr>
          </a:p>
          <a:p>
            <a:endParaRPr lang="en-US" sz="1600" dirty="0">
              <a:latin typeface="Times New Roman"/>
              <a:cs typeface="Times New Roman"/>
            </a:endParaRPr>
          </a:p>
          <a:p>
            <a:r>
              <a:rPr lang="en-US" sz="1600" dirty="0">
                <a:latin typeface="Times New Roman"/>
                <a:cs typeface="Times New Roman"/>
              </a:rPr>
              <a:t>Need more tests.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83423" y="697538"/>
            <a:ext cx="1644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/>
                <a:cs typeface="Times New Roman"/>
              </a:rPr>
              <a:t>Time resolution [</a:t>
            </a:r>
            <a:r>
              <a:rPr lang="en-US" sz="1400" dirty="0" err="1">
                <a:latin typeface="Times New Roman"/>
                <a:cs typeface="Times New Roman"/>
              </a:rPr>
              <a:t>ps</a:t>
            </a:r>
            <a:r>
              <a:rPr lang="en-US" sz="1400" dirty="0">
                <a:latin typeface="Times New Roman"/>
                <a:cs typeface="Times New Roman"/>
              </a:rPr>
              <a:t>]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25723" y="3659118"/>
            <a:ext cx="1865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/>
                <a:cs typeface="Times New Roman"/>
              </a:rPr>
              <a:t>MRPC1 – MRPC2 [</a:t>
            </a:r>
            <a:r>
              <a:rPr lang="en-US" sz="1400" dirty="0" err="1">
                <a:latin typeface="Times New Roman"/>
                <a:cs typeface="Times New Roman"/>
              </a:rPr>
              <a:t>ps</a:t>
            </a:r>
            <a:r>
              <a:rPr lang="en-US" sz="1400" dirty="0">
                <a:latin typeface="Times New Roman"/>
                <a:cs typeface="Times New Roman"/>
              </a:rPr>
              <a:t>]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4508500" y="3175000"/>
            <a:ext cx="3644900" cy="12700"/>
          </a:xfrm>
          <a:prstGeom prst="line">
            <a:avLst/>
          </a:prstGeom>
          <a:ln w="9525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63893" y="2964934"/>
            <a:ext cx="5822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6600"/>
                </a:solidFill>
                <a:latin typeface="Times New Roman"/>
                <a:cs typeface="Times New Roman"/>
              </a:rPr>
              <a:t>25ps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7130" y="4190999"/>
            <a:ext cx="167756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imes New Roman"/>
                <a:cs typeface="Times New Roman"/>
              </a:rPr>
              <a:t>Blue   : 5Hz/cm</a:t>
            </a:r>
            <a:r>
              <a:rPr lang="en-US" sz="1600" baseline="3000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  <a:p>
            <a:r>
              <a:rPr lang="en-US" sz="1600" dirty="0">
                <a:latin typeface="Times New Roman"/>
                <a:cs typeface="Times New Roman"/>
              </a:rPr>
              <a:t>Black : 80Hz/cm</a:t>
            </a:r>
            <a:r>
              <a:rPr lang="en-US" sz="1600" baseline="30000" dirty="0">
                <a:latin typeface="Times New Roman"/>
                <a:cs typeface="Times New Roman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99888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366" y="2568222"/>
            <a:ext cx="4705715" cy="38605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0384" y="1205088"/>
            <a:ext cx="4224143" cy="15335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5C16-0803-409A-810B-CC0E2CCFCAB3}" type="slidenum">
              <a:rPr lang="en-US" smtClean="0"/>
              <a:t>18</a:t>
            </a:fld>
            <a:endParaRPr lang="en-US"/>
          </a:p>
        </p:txBody>
      </p:sp>
      <p:pic>
        <p:nvPicPr>
          <p:cNvPr id="13" name="Picture 12" descr="Screen Shot 2015-02-10 at 10.20.39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999" y="1227669"/>
            <a:ext cx="3857058" cy="26415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84665" y="3954483"/>
            <a:ext cx="280219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Times"/>
                <a:cs typeface="Times"/>
              </a:rPr>
              <a:t>SLA (Stereo Lithography Apparatus)</a:t>
            </a:r>
          </a:p>
          <a:p>
            <a:endParaRPr lang="en-US" sz="1200" b="1" dirty="0"/>
          </a:p>
          <a:p>
            <a:pPr marL="285750" indent="-285750">
              <a:buFont typeface="Arial"/>
              <a:buChar char="•"/>
            </a:pPr>
            <a:r>
              <a:rPr lang="en-US" sz="1200" dirty="0">
                <a:latin typeface="Times"/>
                <a:cs typeface="Times"/>
              </a:rPr>
              <a:t>Build size : 250x250x250mm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latin typeface="Times"/>
                <a:cs typeface="Times"/>
              </a:rPr>
              <a:t>Vertical resolution : 0.0025mm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latin typeface="Times"/>
                <a:cs typeface="Times"/>
              </a:rPr>
              <a:t>Position repeatability : 0.0076mm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latin typeface="Times"/>
                <a:cs typeface="Times"/>
              </a:rPr>
              <a:t>Typical velocity : 5mm/sec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latin typeface="Times"/>
                <a:cs typeface="Times"/>
              </a:rPr>
              <a:t>Two resins</a:t>
            </a:r>
          </a:p>
          <a:p>
            <a:pPr marL="742950" lvl="1" indent="-285750">
              <a:buFontTx/>
              <a:buChar char="-"/>
            </a:pPr>
            <a:r>
              <a:rPr lang="en-US" sz="1200" b="1" dirty="0" err="1">
                <a:latin typeface="Times"/>
                <a:cs typeface="Times"/>
              </a:rPr>
              <a:t>WaterClear</a:t>
            </a:r>
            <a:r>
              <a:rPr lang="en-US" sz="1200" b="1" dirty="0">
                <a:latin typeface="Times"/>
                <a:cs typeface="Times"/>
              </a:rPr>
              <a:t> Ultra 10122</a:t>
            </a:r>
          </a:p>
          <a:p>
            <a:pPr lvl="1"/>
            <a:r>
              <a:rPr lang="en-US" sz="1200" dirty="0">
                <a:latin typeface="Times"/>
                <a:cs typeface="Times"/>
              </a:rPr>
              <a:t>      (Dielectric constant : 3.0 ~ 4.0)</a:t>
            </a:r>
          </a:p>
          <a:p>
            <a:pPr marL="742950" lvl="1" indent="-285750">
              <a:buFontTx/>
              <a:buChar char="-"/>
            </a:pPr>
            <a:r>
              <a:rPr lang="en-US" sz="1200" b="1" dirty="0" err="1">
                <a:latin typeface="Times"/>
                <a:cs typeface="Times"/>
              </a:rPr>
              <a:t>ProtoGen</a:t>
            </a:r>
            <a:r>
              <a:rPr lang="en-US" sz="1200" b="1" dirty="0">
                <a:latin typeface="Times"/>
                <a:cs typeface="Times"/>
              </a:rPr>
              <a:t> O-XT 18420</a:t>
            </a:r>
          </a:p>
          <a:p>
            <a:pPr lvl="1"/>
            <a:r>
              <a:rPr lang="en-US" sz="1200" dirty="0">
                <a:latin typeface="Times"/>
                <a:cs typeface="Times"/>
              </a:rPr>
              <a:t>      (Dielectric constant : 3.1 ~ 3.6)</a:t>
            </a:r>
          </a:p>
          <a:p>
            <a:pPr marL="285750" indent="-285750">
              <a:buFont typeface="Arial"/>
              <a:buChar char="•"/>
            </a:pPr>
            <a:endParaRPr lang="en-US" sz="1200" dirty="0">
              <a:latin typeface="Times"/>
              <a:cs typeface="Times"/>
            </a:endParaRPr>
          </a:p>
        </p:txBody>
      </p:sp>
      <p:pic>
        <p:nvPicPr>
          <p:cNvPr id="15" name="Picture 14" descr="Screen Shot 2015-02-10 at 10.41.16 PM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5090" y="5206179"/>
            <a:ext cx="1458389" cy="1206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 descr="Screen Shot 2015-02-10 at 10.38.56 PM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1343" y="4013079"/>
            <a:ext cx="1274868" cy="110600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3" name="Straight Arrow Connector 2"/>
          <p:cNvCxnSpPr/>
          <p:nvPr/>
        </p:nvCxnSpPr>
        <p:spPr>
          <a:xfrm flipV="1">
            <a:off x="2524146" y="4566082"/>
            <a:ext cx="594862" cy="792216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411604" y="5742403"/>
            <a:ext cx="1302267" cy="67026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038962" y="3612446"/>
            <a:ext cx="2501538" cy="695656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509877" y="5416836"/>
            <a:ext cx="2201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FF00"/>
                </a:solidFill>
              </a:rPr>
              <a:t>0.3 mm gas gap width</a:t>
            </a:r>
          </a:p>
          <a:p>
            <a:r>
              <a:rPr lang="en-US" sz="1600" dirty="0">
                <a:solidFill>
                  <a:srgbClr val="FFFF00"/>
                </a:solidFill>
              </a:rPr>
              <a:t>5 gas gaps every column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163286" y="-138261"/>
            <a:ext cx="96447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</a:p>
          <a:p>
            <a:r>
              <a:rPr lang="en-US" sz="2800" dirty="0"/>
              <a:t>   (I) Experimenting with 3D Printed Gas Gaps for </a:t>
            </a:r>
            <a:r>
              <a:rPr lang="en-US" sz="2800" dirty="0" err="1"/>
              <a:t>mRPCs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215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5C16-0803-409A-810B-CC0E2CCFCAB3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86562"/>
            <a:ext cx="4995333" cy="40714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40556"/>
            <a:ext cx="2627067" cy="22436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2071" y="1317548"/>
            <a:ext cx="2272097" cy="2272097"/>
          </a:xfrm>
          <a:prstGeom prst="rect">
            <a:avLst/>
          </a:prstGeom>
        </p:spPr>
      </p:pic>
      <p:pic>
        <p:nvPicPr>
          <p:cNvPr id="8" name="Picture 7" descr="Screen Shot 2015-07-07 at 6.39.02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2484" y="1298224"/>
            <a:ext cx="4091516" cy="40894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9834" y="5785557"/>
            <a:ext cx="4228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stacks, 10 gas gaps, 0.3mm gas gap width</a:t>
            </a:r>
          </a:p>
          <a:p>
            <a:r>
              <a:rPr lang="en-US" dirty="0"/>
              <a:t>easy assembly!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69000" y="5559779"/>
            <a:ext cx="26302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Cosmic ray signal @ 14kV.  </a:t>
            </a:r>
          </a:p>
          <a:p>
            <a:r>
              <a:rPr lang="en-US" dirty="0"/>
              <a:t>97% Freon R134a, 3% SF</a:t>
            </a:r>
            <a:r>
              <a:rPr lang="en-US" baseline="-25000" dirty="0"/>
              <a:t>6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6127" y="-66972"/>
            <a:ext cx="88181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First </a:t>
            </a:r>
            <a:r>
              <a:rPr lang="en-US" sz="3200" dirty="0"/>
              <a:t>(noisy) </a:t>
            </a:r>
            <a:r>
              <a:rPr lang="en-US" sz="4400" dirty="0"/>
              <a:t>Signals from 3D Printed Gas Gaps in a </a:t>
            </a:r>
            <a:r>
              <a:rPr lang="en-US" sz="4400" dirty="0" err="1"/>
              <a:t>mRPC</a:t>
            </a:r>
            <a:r>
              <a:rPr lang="en-US" sz="4400" dirty="0"/>
              <a:t>  at UIUC</a:t>
            </a:r>
          </a:p>
        </p:txBody>
      </p:sp>
    </p:spTree>
    <p:extLst>
      <p:ext uri="{BB962C8B-B14F-4D97-AF65-F5344CB8AC3E}">
        <p14:creationId xmlns:p14="http://schemas.microsoft.com/office/powerpoint/2010/main" val="993473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54" y="-192818"/>
            <a:ext cx="8965095" cy="1325881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>Previous RPC Work at UIUC: 2 Gap Bakelite RPCs for  Triggering – Adapting CMS Design for PHENIX at RHIC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364" y="3234158"/>
            <a:ext cx="4271635" cy="3623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4513"/>
            <a:ext cx="4854575" cy="360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9547" y="1050678"/>
            <a:ext cx="766004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 RPC system (1.2ns timing resolution) for the PHENIX W-trigger.</a:t>
            </a:r>
          </a:p>
          <a:p>
            <a:r>
              <a:rPr lang="en-US" sz="2000" dirty="0"/>
              <a:t>   </a:t>
            </a:r>
            <a:r>
              <a:rPr lang="en-US" sz="2000" b="1" dirty="0"/>
              <a:t>UIUC </a:t>
            </a:r>
            <a:r>
              <a:rPr lang="en-US" sz="2000" dirty="0"/>
              <a:t>(lead), RBRC, UC Boulder, ISU</a:t>
            </a:r>
            <a:r>
              <a:rPr lang="en-US" sz="2000" b="1" dirty="0"/>
              <a:t>, CIAE</a:t>
            </a:r>
            <a:r>
              <a:rPr lang="en-US" sz="2000" dirty="0"/>
              <a:t>, Columbia, GSU, UCR, </a:t>
            </a:r>
          </a:p>
          <a:p>
            <a:r>
              <a:rPr lang="en-US" sz="2000" dirty="0"/>
              <a:t>   Korea University, ACU, Muhlenberg, </a:t>
            </a:r>
            <a:r>
              <a:rPr lang="en-US" sz="2000" dirty="0" err="1"/>
              <a:t>Hanyang</a:t>
            </a:r>
            <a:r>
              <a:rPr lang="en-US" sz="2000" dirty="0"/>
              <a:t> University</a:t>
            </a:r>
          </a:p>
          <a:p>
            <a:endParaRPr lang="en-US" sz="2000" dirty="0"/>
          </a:p>
          <a:p>
            <a:r>
              <a:rPr lang="en-US" sz="2000" dirty="0"/>
              <a:t>o R&amp;D 2002 to 2008, construction 2008 to 2011, data taking 2011-2013,</a:t>
            </a:r>
          </a:p>
          <a:p>
            <a:r>
              <a:rPr lang="en-US" sz="2000" dirty="0"/>
              <a:t>   final results released at Spin 2014 at PKU in Beijing</a:t>
            </a:r>
          </a:p>
        </p:txBody>
      </p:sp>
      <p:pic>
        <p:nvPicPr>
          <p:cNvPr id="11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944" y="989900"/>
            <a:ext cx="13843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0" y="3216084"/>
            <a:ext cx="4550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Two 10 m diameter RPC-3 stations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00600" y="6479984"/>
            <a:ext cx="4394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Two 3 m diameter RPC-1 stations</a:t>
            </a:r>
          </a:p>
        </p:txBody>
      </p:sp>
    </p:spTree>
    <p:extLst>
      <p:ext uri="{BB962C8B-B14F-4D97-AF65-F5344CB8AC3E}">
        <p14:creationId xmlns:p14="http://schemas.microsoft.com/office/powerpoint/2010/main" val="1258043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5C16-0803-409A-810B-CC0E2CCFCAB3}" type="slidenum">
              <a:rPr lang="en-US" smtClean="0"/>
              <a:t>20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3001"/>
            <a:ext cx="4307417" cy="29722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3156" y="1143001"/>
            <a:ext cx="4250844" cy="29722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8116" y="4292405"/>
            <a:ext cx="31950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 layers of 25um thick Mylar</a:t>
            </a:r>
          </a:p>
          <a:p>
            <a:r>
              <a:rPr lang="en-US" dirty="0"/>
              <a:t>13 gas gaps with 125um gas gap width</a:t>
            </a:r>
          </a:p>
          <a:p>
            <a:endParaRPr lang="en-US" dirty="0"/>
          </a:p>
          <a:p>
            <a:r>
              <a:rPr lang="en-US" dirty="0"/>
              <a:t>Used 125um thick Mylar for the spacers.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3149" y="-475129"/>
            <a:ext cx="82821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/>
          </a:p>
          <a:p>
            <a:r>
              <a:rPr lang="en-US" sz="4000" dirty="0"/>
              <a:t>  (II) Experimenting with Mylar </a:t>
            </a:r>
            <a:r>
              <a:rPr lang="en-US" sz="4000" dirty="0" err="1"/>
              <a:t>mRPCs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326799"/>
            <a:ext cx="3285461" cy="1878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8668" y="3817609"/>
            <a:ext cx="2455334" cy="2506121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4423833" y="2300112"/>
            <a:ext cx="359834" cy="64911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63139" y="5558818"/>
            <a:ext cx="1775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Side view of 12 Mylar layers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7652825" y="2300112"/>
            <a:ext cx="263510" cy="181509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1798" y="1443030"/>
            <a:ext cx="1734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25um Mylar film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24520" y="3155203"/>
            <a:ext cx="144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125um Mylar</a:t>
            </a:r>
          </a:p>
          <a:p>
            <a:r>
              <a:rPr lang="en-US" dirty="0"/>
              <a:t>Spacers 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298941" y="1818218"/>
            <a:ext cx="930908" cy="67822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2850959" y="2355307"/>
            <a:ext cx="434502" cy="77290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285461" y="2008981"/>
            <a:ext cx="171668" cy="1119229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1953585" y="2701032"/>
            <a:ext cx="1331876" cy="42717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786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2335"/>
            <a:ext cx="8229600" cy="5580699"/>
          </a:xfrm>
        </p:spPr>
        <p:txBody>
          <a:bodyPr>
            <a:normAutofit/>
          </a:bodyPr>
          <a:lstStyle/>
          <a:p>
            <a:r>
              <a:rPr lang="en-US" sz="2800" dirty="0"/>
              <a:t>UIUC has been working with BNL, Howard, ACU, CCNY and IHEP </a:t>
            </a:r>
            <a:r>
              <a:rPr lang="en-US" sz="2800" dirty="0" err="1"/>
              <a:t>Protvino</a:t>
            </a:r>
            <a:r>
              <a:rPr lang="en-US" sz="2800" dirty="0"/>
              <a:t> on 20ps timing resolution </a:t>
            </a:r>
            <a:r>
              <a:rPr lang="en-US" sz="2800" dirty="0" err="1"/>
              <a:t>mRPCs</a:t>
            </a:r>
            <a:r>
              <a:rPr lang="en-US" sz="2800" dirty="0"/>
              <a:t>.</a:t>
            </a:r>
          </a:p>
          <a:p>
            <a:r>
              <a:rPr lang="en-US" sz="2800" dirty="0"/>
              <a:t>Reached resolution of 18 </a:t>
            </a:r>
            <a:r>
              <a:rPr lang="en-US" sz="2800" dirty="0" err="1"/>
              <a:t>ps</a:t>
            </a:r>
            <a:r>
              <a:rPr lang="en-US" sz="2800" dirty="0"/>
              <a:t> with cosmic rays and 25 </a:t>
            </a:r>
            <a:r>
              <a:rPr lang="en-US" sz="2800" dirty="0" err="1"/>
              <a:t>ps</a:t>
            </a:r>
            <a:r>
              <a:rPr lang="en-US" sz="2800" dirty="0"/>
              <a:t> with 80 Hz. Possibly additional test beam for </a:t>
            </a:r>
          </a:p>
          <a:p>
            <a:pPr marL="0" indent="0">
              <a:buNone/>
            </a:pPr>
            <a:r>
              <a:rPr lang="en-US" sz="2800" dirty="0"/>
              <a:t>    systematic studies.</a:t>
            </a:r>
          </a:p>
          <a:p>
            <a:r>
              <a:rPr lang="en-US" sz="2800" dirty="0"/>
              <a:t> Use of float glass limits rate capabilities.</a:t>
            </a:r>
          </a:p>
          <a:p>
            <a:r>
              <a:rPr lang="en-US" sz="2800" dirty="0"/>
              <a:t>Consider different resistive plate materials.</a:t>
            </a:r>
          </a:p>
          <a:p>
            <a:r>
              <a:rPr lang="en-US" sz="2800" dirty="0"/>
              <a:t>Funding situation uncertain. Focus currently on R&amp;D</a:t>
            </a:r>
          </a:p>
          <a:p>
            <a:pPr marL="0" indent="0">
              <a:buNone/>
            </a:pPr>
            <a:r>
              <a:rPr lang="en-US" sz="2800" dirty="0"/>
              <a:t>     for RPC and </a:t>
            </a:r>
            <a:r>
              <a:rPr lang="en-US" sz="2800" dirty="0" err="1"/>
              <a:t>mRPC</a:t>
            </a:r>
            <a:r>
              <a:rPr lang="en-US" sz="2800" dirty="0"/>
              <a:t> use in </a:t>
            </a:r>
            <a:r>
              <a:rPr lang="en-US" sz="2800"/>
              <a:t>port scanners.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436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CD4E4-9534-D349-82ED-C75F1C80D84C}" type="slidenum">
              <a:rPr lang="en-US" smtClean="0"/>
              <a:t>22</a:t>
            </a:fld>
            <a:endParaRPr lang="en-US"/>
          </a:p>
        </p:txBody>
      </p:sp>
      <p:pic>
        <p:nvPicPr>
          <p:cNvPr id="7" name="Picture 6" descr="Screen Shot 2015-12-16 at 1.23.17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4601" y="1439334"/>
            <a:ext cx="1919832" cy="2269066"/>
          </a:xfrm>
          <a:prstGeom prst="rect">
            <a:avLst/>
          </a:prstGeom>
        </p:spPr>
      </p:pic>
      <p:pic>
        <p:nvPicPr>
          <p:cNvPr id="8" name="Picture 7" descr="Screen Shot 2015-12-16 at 1.26.22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9854" y="1439334"/>
            <a:ext cx="1951110" cy="2230966"/>
          </a:xfrm>
          <a:prstGeom prst="rect">
            <a:avLst/>
          </a:prstGeom>
        </p:spPr>
      </p:pic>
      <p:pic>
        <p:nvPicPr>
          <p:cNvPr id="9" name="Picture 8" descr="Screen Shot 2015-12-16 at 11.38.08 A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442" y="3657600"/>
            <a:ext cx="2761057" cy="2182135"/>
          </a:xfrm>
          <a:prstGeom prst="rect">
            <a:avLst/>
          </a:prstGeom>
        </p:spPr>
      </p:pic>
      <p:pic>
        <p:nvPicPr>
          <p:cNvPr id="10" name="Picture 9" descr="Screen Shot 2015-12-16 at 11.37.02 AM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0900" y="3657600"/>
            <a:ext cx="2800492" cy="2182135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4879983" y="1806581"/>
            <a:ext cx="187318" cy="212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292100">
              <a:srgbClr val="FF0000">
                <a:alpha val="68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95300" y="20638"/>
            <a:ext cx="8229600" cy="512762"/>
          </a:xfrm>
        </p:spPr>
        <p:txBody>
          <a:bodyPr>
            <a:noAutofit/>
          </a:bodyPr>
          <a:lstStyle/>
          <a:p>
            <a:r>
              <a:rPr lang="en-US" sz="3600" dirty="0">
                <a:latin typeface="Times New Roman"/>
                <a:cs typeface="Times New Roman"/>
              </a:rPr>
              <a:t>Issues on the size of signals</a:t>
            </a:r>
          </a:p>
        </p:txBody>
      </p:sp>
      <p:pic>
        <p:nvPicPr>
          <p:cNvPr id="2" name="Picture 1" descr="Screen Shot 2016-01-06 at 4.55.14 AM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00" y="1490133"/>
            <a:ext cx="1875477" cy="23198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5490" y="5922935"/>
            <a:ext cx="79669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Did not operate correctly pressure regulation at COMPASS limited by access during</a:t>
            </a:r>
          </a:p>
          <a:p>
            <a:r>
              <a:rPr lang="en-US" dirty="0">
                <a:latin typeface="Times New Roman"/>
                <a:cs typeface="Times New Roman"/>
              </a:rPr>
              <a:t>beam operation ….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27100" y="510238"/>
            <a:ext cx="74001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v"/>
            </a:pPr>
            <a:r>
              <a:rPr lang="en-US" i="1" dirty="0">
                <a:solidFill>
                  <a:srgbClr val="0000FF"/>
                </a:solidFill>
                <a:latin typeface="Times New Roman"/>
                <a:cs typeface="Times New Roman"/>
              </a:rPr>
              <a:t>Height of signal changed significantly at the COMPASS experimental hall</a:t>
            </a:r>
            <a:endParaRPr lang="en-US" dirty="0"/>
          </a:p>
        </p:txBody>
      </p:sp>
      <p:pic>
        <p:nvPicPr>
          <p:cNvPr id="5" name="Picture 4" descr="Screen Shot 2016-01-06 at 11.57.41 AM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900" y="3797300"/>
            <a:ext cx="2473443" cy="1968500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>
            <a:off x="7572029" y="1861553"/>
            <a:ext cx="174971" cy="205366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292100">
              <a:srgbClr val="FF0000">
                <a:alpha val="68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24479" y="3363892"/>
            <a:ext cx="1300356" cy="307777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/>
                <a:cs typeface="Times New Roman"/>
              </a:rPr>
              <a:t>Pressure ~ 1bar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180002" y="3326572"/>
            <a:ext cx="1749197" cy="307777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/>
                <a:cs typeface="Times New Roman"/>
              </a:rPr>
              <a:t>(Top) Pressure &gt; 1bar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771349" y="3318170"/>
            <a:ext cx="2182150" cy="307777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/>
                <a:cs typeface="Times New Roman"/>
              </a:rPr>
              <a:t> (Bottom) Pressure &gt;&gt; 1bar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96900" y="2311400"/>
            <a:ext cx="762000" cy="12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000501" y="2089138"/>
            <a:ext cx="704290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5549900" y="1335506"/>
            <a:ext cx="0" cy="56414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8327241" y="1335506"/>
            <a:ext cx="0" cy="56414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192442" y="3171819"/>
            <a:ext cx="704290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654610" y="2381238"/>
            <a:ext cx="704290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630270" y="933640"/>
            <a:ext cx="6001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Gas flow : Input flow (Yellow arrow), output flow (Red arrow)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193929" y="1680633"/>
            <a:ext cx="663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Times New Roman"/>
                <a:cs typeface="Times New Roman"/>
              </a:rPr>
              <a:t>Beam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18078" y="3873500"/>
            <a:ext cx="5735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/>
                <a:cs typeface="Times New Roman"/>
              </a:rPr>
              <a:t>[mV]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536463" y="5586511"/>
            <a:ext cx="463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/>
                <a:cs typeface="Times New Roman"/>
              </a:rPr>
              <a:t>[ns]</a:t>
            </a:r>
          </a:p>
        </p:txBody>
      </p:sp>
    </p:spTree>
    <p:extLst>
      <p:ext uri="{BB962C8B-B14F-4D97-AF65-F5344CB8AC3E}">
        <p14:creationId xmlns:p14="http://schemas.microsoft.com/office/powerpoint/2010/main" val="4124323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588962"/>
          </a:xfrm>
        </p:spPr>
        <p:txBody>
          <a:bodyPr>
            <a:noAutofit/>
          </a:bodyPr>
          <a:lstStyle/>
          <a:p>
            <a:r>
              <a:rPr lang="en-US" sz="3600" dirty="0">
                <a:latin typeface="Times"/>
                <a:cs typeface="Times"/>
              </a:rPr>
              <a:t>Time Correlations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CD4E4-9534-D349-82ED-C75F1C80D84C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 descr="Screen Shot 2015-11-19 at 4.59.24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745" y="4256676"/>
            <a:ext cx="3318335" cy="2329460"/>
          </a:xfrm>
          <a:prstGeom prst="rect">
            <a:avLst/>
          </a:prstGeom>
        </p:spPr>
      </p:pic>
      <p:pic>
        <p:nvPicPr>
          <p:cNvPr id="6" name="Picture 5" descr="Screen Shot 2015-11-19 at 5.06.03 A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369" y="1518166"/>
            <a:ext cx="3205811" cy="26068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698780" y="1003300"/>
            <a:ext cx="1689100" cy="76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711480" y="1320800"/>
            <a:ext cx="1689100" cy="76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473480" y="742434"/>
            <a:ext cx="279400" cy="9339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156436" y="818634"/>
            <a:ext cx="483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/>
                <a:cs typeface="Times New Roman"/>
              </a:rPr>
              <a:t>Ch1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841780" y="894834"/>
            <a:ext cx="457200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752880" y="1270000"/>
            <a:ext cx="596900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711480" y="920234"/>
            <a:ext cx="800100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711480" y="1270000"/>
            <a:ext cx="723900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473981" y="1390134"/>
            <a:ext cx="1490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/>
                <a:cs typeface="Times New Roman"/>
              </a:rPr>
              <a:t>Beam  direction</a:t>
            </a:r>
          </a:p>
        </p:txBody>
      </p:sp>
      <p:pic>
        <p:nvPicPr>
          <p:cNvPr id="24" name="Picture 23" descr="Screen Shot 2015-11-19 at 5.09.44 A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8480" y="1548183"/>
            <a:ext cx="3286220" cy="2544885"/>
          </a:xfrm>
          <a:prstGeom prst="rect">
            <a:avLst/>
          </a:prstGeom>
        </p:spPr>
      </p:pic>
      <p:pic>
        <p:nvPicPr>
          <p:cNvPr id="25" name="Picture 24" descr="Screen Shot 2015-11-19 at 6.14.21 AM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6580" y="4315467"/>
            <a:ext cx="3354537" cy="238362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159516" y="1199634"/>
            <a:ext cx="483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/>
                <a:cs typeface="Times New Roman"/>
              </a:rPr>
              <a:t>Ch2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05936" y="831334"/>
            <a:ext cx="483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/>
                <a:cs typeface="Times New Roman"/>
              </a:rPr>
              <a:t>Ch3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514124" y="1205011"/>
            <a:ext cx="483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/>
                <a:cs typeface="Times New Roman"/>
              </a:rPr>
              <a:t>Ch4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474997" y="831334"/>
            <a:ext cx="7734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Times New Roman"/>
                <a:cs typeface="Times New Roman"/>
              </a:rPr>
              <a:t>MRPC1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481833" y="1202611"/>
            <a:ext cx="7734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Times New Roman"/>
                <a:cs typeface="Times New Roman"/>
              </a:rPr>
              <a:t>MRPC2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2127832" y="667663"/>
            <a:ext cx="4488868" cy="998496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934200" y="691346"/>
            <a:ext cx="19629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/>
                <a:cs typeface="Times New Roman"/>
              </a:rPr>
              <a:t>HV 19kV </a:t>
            </a:r>
          </a:p>
          <a:p>
            <a:r>
              <a:rPr lang="en-US" sz="1600" dirty="0">
                <a:latin typeface="Times New Roman"/>
                <a:cs typeface="Times New Roman"/>
              </a:rPr>
              <a:t>R134a 98% : SF6 2%</a:t>
            </a:r>
          </a:p>
          <a:p>
            <a:r>
              <a:rPr lang="en-US" sz="1600" dirty="0">
                <a:latin typeface="Times New Roman"/>
                <a:cs typeface="Times New Roman"/>
              </a:rPr>
              <a:t>80Hz/cm</a:t>
            </a:r>
            <a:r>
              <a:rPr lang="en-US" sz="1600" baseline="30000" dirty="0"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 rot="16200000">
            <a:off x="-370039" y="2783245"/>
            <a:ext cx="1077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/>
                <a:cs typeface="Times New Roman"/>
              </a:rPr>
              <a:t>MRPC1 ch1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264619" y="3983778"/>
            <a:ext cx="1077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/>
                <a:cs typeface="Times New Roman"/>
              </a:rPr>
              <a:t>MRPC2 ch2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044265" y="4876997"/>
            <a:ext cx="188202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/>
                <a:cs typeface="Times New Roman"/>
              </a:rPr>
              <a:t>Blue : MRPC1,  ch1 – ch3</a:t>
            </a:r>
          </a:p>
          <a:p>
            <a:r>
              <a:rPr lang="en-US" sz="1200" dirty="0">
                <a:latin typeface="Times New Roman"/>
                <a:cs typeface="Times New Roman"/>
              </a:rPr>
              <a:t>Red  : MRPC2,  ch2 – ch4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900390" y="3884123"/>
            <a:ext cx="54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[ns]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884610" y="6423091"/>
            <a:ext cx="54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[ns]</a:t>
            </a:r>
          </a:p>
        </p:txBody>
      </p:sp>
      <p:sp>
        <p:nvSpPr>
          <p:cNvPr id="39" name="TextBox 38"/>
          <p:cNvSpPr txBox="1"/>
          <p:nvPr/>
        </p:nvSpPr>
        <p:spPr>
          <a:xfrm rot="16200000">
            <a:off x="4148615" y="2719739"/>
            <a:ext cx="1541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/>
                <a:cs typeface="Times New Roman"/>
              </a:rPr>
              <a:t>MRPC1 – MRPC2</a:t>
            </a:r>
          </a:p>
        </p:txBody>
      </p:sp>
      <p:sp>
        <p:nvSpPr>
          <p:cNvPr id="40" name="TextBox 39"/>
          <p:cNvSpPr txBox="1"/>
          <p:nvPr/>
        </p:nvSpPr>
        <p:spPr>
          <a:xfrm rot="16200000">
            <a:off x="4224815" y="5323239"/>
            <a:ext cx="1541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/>
                <a:cs typeface="Times New Roman"/>
              </a:rPr>
              <a:t>MRPC1 – MRPC2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843296" y="3932978"/>
            <a:ext cx="20548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/>
                <a:cs typeface="Times New Roman"/>
              </a:rPr>
              <a:t>Ch1 Signal slope [mV/ns]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894096" y="6539114"/>
            <a:ext cx="1924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/>
                <a:cs typeface="Times New Roman"/>
              </a:rPr>
              <a:t>(ch1 – ch3) – (ch2- ch4)</a:t>
            </a:r>
          </a:p>
        </p:txBody>
      </p:sp>
      <p:sp>
        <p:nvSpPr>
          <p:cNvPr id="43" name="Date Placeholder 4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1/8/16</a:t>
            </a:r>
          </a:p>
        </p:txBody>
      </p:sp>
    </p:spTree>
    <p:extLst>
      <p:ext uri="{BB962C8B-B14F-4D97-AF65-F5344CB8AC3E}">
        <p14:creationId xmlns:p14="http://schemas.microsoft.com/office/powerpoint/2010/main" val="5514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5-01-22 at 7.36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755" y="720717"/>
            <a:ext cx="6239580" cy="32425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36103" y="5963"/>
            <a:ext cx="8229600" cy="64506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ePHENIX</a:t>
            </a:r>
            <a:r>
              <a:rPr lang="en-US" dirty="0"/>
              <a:t>: SIDIS with TOF for PID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97" y="4208600"/>
            <a:ext cx="6166363" cy="2668418"/>
          </a:xfrm>
        </p:spPr>
        <p:txBody>
          <a:bodyPr>
            <a:normAutofit/>
          </a:bodyPr>
          <a:lstStyle/>
          <a:p>
            <a:r>
              <a:rPr lang="en-US" sz="1800" dirty="0"/>
              <a:t>Carried out initial event generator simulation for a </a:t>
            </a:r>
            <a:r>
              <a:rPr lang="en-US" sz="1800" dirty="0" err="1"/>
              <a:t>mRPC</a:t>
            </a:r>
            <a:r>
              <a:rPr lang="en-US" sz="1800" dirty="0"/>
              <a:t> TOF wall added to the endcap of a future </a:t>
            </a:r>
            <a:r>
              <a:rPr lang="en-US" sz="1800" dirty="0" err="1"/>
              <a:t>ePHENIX</a:t>
            </a:r>
            <a:r>
              <a:rPr lang="en-US" sz="1800" dirty="0"/>
              <a:t> detector at a possible EIC.</a:t>
            </a:r>
          </a:p>
          <a:p>
            <a:r>
              <a:rPr lang="en-US" sz="1800" dirty="0"/>
              <a:t>Choose one channel (of many possible in SIDIS with PID) to demonstrate utility of a TOF based PID: measurement of AUT resulting from non zero strange quark distributions.</a:t>
            </a:r>
          </a:p>
          <a:p>
            <a:r>
              <a:rPr lang="en-US" sz="1800" dirty="0"/>
              <a:t>Assumed very high timing resolution: 10 </a:t>
            </a:r>
            <a:r>
              <a:rPr lang="en-US" sz="1800" dirty="0" err="1"/>
              <a:t>ps</a:t>
            </a:r>
            <a:r>
              <a:rPr lang="en-US" sz="1800" dirty="0"/>
              <a:t> for the simulation!</a:t>
            </a:r>
          </a:p>
        </p:txBody>
      </p:sp>
      <p:pic>
        <p:nvPicPr>
          <p:cNvPr id="4" name="Picture 3" descr="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167" y="1057351"/>
            <a:ext cx="3182542" cy="24298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58372" y="6182134"/>
            <a:ext cx="28281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CC"/>
                </a:solidFill>
              </a:rPr>
              <a:t>psTOF</a:t>
            </a:r>
            <a:r>
              <a:rPr lang="en-US" dirty="0">
                <a:solidFill>
                  <a:srgbClr val="0000CC"/>
                </a:solidFill>
              </a:rPr>
              <a:t> significantly increases statistical significance !</a:t>
            </a: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" t="9059" r="7829" b="2844"/>
          <a:stretch>
            <a:fillRect/>
          </a:stretch>
        </p:blipFill>
        <p:spPr bwMode="auto">
          <a:xfrm>
            <a:off x="6166363" y="4167005"/>
            <a:ext cx="2777681" cy="209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6347862" y="3470789"/>
            <a:ext cx="282810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/>
              <a:t>Previous event generator level simulation: Difference </a:t>
            </a:r>
            <a:r>
              <a:rPr lang="el-GR" sz="1400" dirty="0"/>
              <a:t>Δ</a:t>
            </a:r>
            <a:r>
              <a:rPr lang="en-US" sz="1400" dirty="0"/>
              <a:t>A</a:t>
            </a:r>
            <a:r>
              <a:rPr lang="en-US" sz="1400" baseline="-25000" dirty="0"/>
              <a:t>UT</a:t>
            </a:r>
            <a:r>
              <a:rPr lang="en-US" sz="1400" dirty="0"/>
              <a:t> in A</a:t>
            </a:r>
            <a:r>
              <a:rPr lang="en-US" sz="1400" baseline="-25000" dirty="0"/>
              <a:t>UT</a:t>
            </a:r>
            <a:r>
              <a:rPr lang="en-US" sz="1400" dirty="0"/>
              <a:t> for </a:t>
            </a:r>
            <a:r>
              <a:rPr lang="el-GR" sz="1400" dirty="0"/>
              <a:t>δ</a:t>
            </a:r>
            <a:r>
              <a:rPr lang="en-US" sz="1400" dirty="0" err="1"/>
              <a:t>s</a:t>
            </a:r>
            <a:r>
              <a:rPr lang="en-US" sz="1400" baseline="-25000" dirty="0" err="1"/>
              <a:t>I</a:t>
            </a:r>
            <a:r>
              <a:rPr lang="en-US" sz="1400" dirty="0"/>
              <a:t>(x) and </a:t>
            </a:r>
            <a:r>
              <a:rPr lang="el-GR" sz="1400" dirty="0"/>
              <a:t>δ</a:t>
            </a:r>
            <a:r>
              <a:rPr lang="en-US" sz="1400" dirty="0" err="1"/>
              <a:t>s</a:t>
            </a:r>
            <a:r>
              <a:rPr lang="en-US" sz="1400" baseline="-25000" dirty="0" err="1"/>
              <a:t>II</a:t>
            </a:r>
            <a:r>
              <a:rPr lang="en-US" sz="1400" dirty="0"/>
              <a:t>(x)  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6662136" y="4279854"/>
            <a:ext cx="92416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/>
            <a:r>
              <a:rPr lang="el-GR" sz="1400" dirty="0"/>
              <a:t>Δ</a:t>
            </a:r>
            <a:r>
              <a:rPr lang="en-US" sz="1400" dirty="0"/>
              <a:t>A</a:t>
            </a:r>
            <a:r>
              <a:rPr lang="en-US" sz="1400" baseline="-25000" dirty="0"/>
              <a:t>UT </a:t>
            </a:r>
          </a:p>
          <a:p>
            <a:pPr eaLnBrk="1" hangingPunct="1"/>
            <a:r>
              <a:rPr lang="en-US" sz="1000" dirty="0">
                <a:solidFill>
                  <a:srgbClr val="FF0000"/>
                </a:solidFill>
              </a:rPr>
              <a:t>RICH only</a:t>
            </a:r>
          </a:p>
          <a:p>
            <a:pPr eaLnBrk="1" hangingPunct="1"/>
            <a:r>
              <a:rPr lang="en-US" sz="1000" dirty="0">
                <a:solidFill>
                  <a:srgbClr val="0000CC"/>
                </a:solidFill>
              </a:rPr>
              <a:t>TOF only</a:t>
            </a:r>
          </a:p>
          <a:p>
            <a:pPr eaLnBrk="1" hangingPunct="1"/>
            <a:r>
              <a:rPr lang="en-US" sz="1000" dirty="0">
                <a:solidFill>
                  <a:srgbClr val="00B050"/>
                </a:solidFill>
              </a:rPr>
              <a:t>TOF &amp; RICH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81382" y="2947815"/>
            <a:ext cx="1211288" cy="391753"/>
            <a:chOff x="320762" y="1272312"/>
            <a:chExt cx="1211288" cy="391753"/>
          </a:xfrm>
        </p:grpSpPr>
        <p:sp>
          <p:nvSpPr>
            <p:cNvPr id="12" name="TextBox 11"/>
            <p:cNvSpPr txBox="1"/>
            <p:nvPr/>
          </p:nvSpPr>
          <p:spPr>
            <a:xfrm>
              <a:off x="320762" y="1279803"/>
              <a:ext cx="3122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π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0062" y="1294733"/>
              <a:ext cx="3045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226107" y="1272312"/>
              <a:ext cx="30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8000"/>
                  </a:solidFill>
                </a:rPr>
                <a:t>p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662136" y="792332"/>
            <a:ext cx="1241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psTOF</a:t>
            </a:r>
            <a:r>
              <a:rPr lang="en-US" dirty="0"/>
              <a:t> Wall 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903807" y="994305"/>
            <a:ext cx="691307" cy="4331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8895" y="672797"/>
            <a:ext cx="4125150" cy="4427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81087" y="3738332"/>
            <a:ext cx="23757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TOF response with </a:t>
            </a:r>
            <a:r>
              <a:rPr lang="en-US" sz="1400" b="1" dirty="0" err="1"/>
              <a:t>propaga</a:t>
            </a:r>
            <a:r>
              <a:rPr lang="en-US" sz="1400" b="1" dirty="0"/>
              <a:t>-</a:t>
            </a:r>
          </a:p>
          <a:p>
            <a:r>
              <a:rPr lang="en-US" sz="1400" b="1" dirty="0"/>
              <a:t>ted errors in momentum and </a:t>
            </a:r>
          </a:p>
          <a:p>
            <a:r>
              <a:rPr lang="en-US" sz="1400" b="1" dirty="0"/>
              <a:t>timing resolution in v vs p </a:t>
            </a:r>
          </a:p>
          <a:p>
            <a:r>
              <a:rPr lang="en-US" sz="1400" b="1" dirty="0"/>
              <a:t>for </a:t>
            </a:r>
            <a:r>
              <a:rPr lang="en-US" sz="1400" b="1" dirty="0">
                <a:solidFill>
                  <a:srgbClr val="00B050"/>
                </a:solidFill>
              </a:rPr>
              <a:t>π</a:t>
            </a:r>
            <a:r>
              <a:rPr lang="en-US" sz="1400" b="1" dirty="0">
                <a:solidFill>
                  <a:srgbClr val="002060"/>
                </a:solidFill>
              </a:rPr>
              <a:t>, </a:t>
            </a:r>
            <a:r>
              <a:rPr lang="en-US" sz="1400" b="1" dirty="0">
                <a:solidFill>
                  <a:srgbClr val="0051F2"/>
                </a:solidFill>
              </a:rPr>
              <a:t>K</a:t>
            </a:r>
            <a:r>
              <a:rPr lang="en-US" sz="1400" b="1" dirty="0"/>
              <a:t> and </a:t>
            </a:r>
            <a:r>
              <a:rPr lang="en-US" sz="1400" b="1" dirty="0">
                <a:highlight>
                  <a:srgbClr val="FFFF00"/>
                </a:highlight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391640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444" y="65597"/>
            <a:ext cx="8229600" cy="645060"/>
          </a:xfrm>
        </p:spPr>
        <p:txBody>
          <a:bodyPr>
            <a:normAutofit fontScale="90000"/>
          </a:bodyPr>
          <a:lstStyle/>
          <a:p>
            <a:r>
              <a:rPr lang="en-US" dirty="0"/>
              <a:t>TOF PID: Particle Separation vs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30585"/>
            <a:ext cx="8229600" cy="1398768"/>
          </a:xfrm>
        </p:spPr>
        <p:txBody>
          <a:bodyPr/>
          <a:lstStyle/>
          <a:p>
            <a:r>
              <a:rPr lang="en-US" dirty="0"/>
              <a:t>Momentum range of TOF PID reaches interesting levels if one can achieve ~ 10-20 </a:t>
            </a:r>
            <a:r>
              <a:rPr lang="en-US" dirty="0" err="1"/>
              <a:t>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313156"/>
              </p:ext>
            </p:extLst>
          </p:nvPr>
        </p:nvGraphicFramePr>
        <p:xfrm>
          <a:off x="457200" y="1152063"/>
          <a:ext cx="8284782" cy="364695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619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9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86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72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9826">
                <a:tc>
                  <a:txBody>
                    <a:bodyPr/>
                    <a:lstStyle/>
                    <a:p>
                      <a:r>
                        <a:rPr lang="en-US" dirty="0"/>
                        <a:t>Timing resolution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Pion-</a:t>
                      </a:r>
                      <a:r>
                        <a:rPr lang="en-US" dirty="0" err="1"/>
                        <a:t>Kaon</a:t>
                      </a:r>
                      <a:r>
                        <a:rPr lang="en-US" dirty="0"/>
                        <a:t> Separation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Kaon</a:t>
                      </a:r>
                      <a:r>
                        <a:rPr lang="en-US" dirty="0"/>
                        <a:t>-Proton Separation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2376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 err="1"/>
                        <a:t>σ</a:t>
                      </a:r>
                      <a:r>
                        <a:rPr lang="en-US" baseline="-25000" dirty="0" err="1"/>
                        <a:t>tot</a:t>
                      </a:r>
                      <a:r>
                        <a:rPr lang="en-US" dirty="0"/>
                        <a:t>=100 </a:t>
                      </a:r>
                      <a:r>
                        <a:rPr lang="en-US" dirty="0" err="1"/>
                        <a:t>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pPr algn="ctr"/>
                      <a:r>
                        <a:rPr lang="en-US" dirty="0"/>
                        <a:t>1m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237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 </a:t>
                      </a:r>
                      <a:r>
                        <a:rPr lang="en-US" dirty="0" err="1"/>
                        <a:t>σ</a:t>
                      </a:r>
                      <a:r>
                        <a:rPr lang="en-US" baseline="-25000" dirty="0" err="1"/>
                        <a:t>tot</a:t>
                      </a:r>
                      <a:r>
                        <a:rPr lang="en-US" dirty="0"/>
                        <a:t>=10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 err="1"/>
                        <a:t>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237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 </a:t>
                      </a:r>
                      <a:r>
                        <a:rPr lang="en-US" dirty="0" err="1"/>
                        <a:t>σ</a:t>
                      </a:r>
                      <a:r>
                        <a:rPr lang="en-US" baseline="-25000" dirty="0" err="1"/>
                        <a:t>tot</a:t>
                      </a:r>
                      <a:r>
                        <a:rPr lang="en-US" dirty="0"/>
                        <a:t>=10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 err="1"/>
                        <a:t>ps</a:t>
                      </a:r>
                      <a:endParaRPr lang="en-US" dirty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2" name="Picture 11" descr="Screen Shot 2015-07-08 at 4.58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201" y="2227590"/>
            <a:ext cx="2249820" cy="275863"/>
          </a:xfrm>
          <a:prstGeom prst="rect">
            <a:avLst/>
          </a:prstGeom>
        </p:spPr>
      </p:pic>
      <p:pic>
        <p:nvPicPr>
          <p:cNvPr id="14" name="Picture 13" descr="Screen Shot 2015-07-08 at 4.58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201" y="3236768"/>
            <a:ext cx="2249820" cy="275863"/>
          </a:xfrm>
          <a:prstGeom prst="rect">
            <a:avLst/>
          </a:prstGeom>
        </p:spPr>
      </p:pic>
      <p:pic>
        <p:nvPicPr>
          <p:cNvPr id="15" name="Picture 14" descr="Screen Shot 2015-07-08 at 4.58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201" y="4175388"/>
            <a:ext cx="2249820" cy="275863"/>
          </a:xfrm>
          <a:prstGeom prst="rect">
            <a:avLst/>
          </a:prstGeom>
        </p:spPr>
      </p:pic>
      <p:pic>
        <p:nvPicPr>
          <p:cNvPr id="16" name="Picture 15" descr="Screen Shot 2015-07-08 at 4.58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963" y="2225414"/>
            <a:ext cx="2249820" cy="275863"/>
          </a:xfrm>
          <a:prstGeom prst="rect">
            <a:avLst/>
          </a:prstGeom>
        </p:spPr>
      </p:pic>
      <p:pic>
        <p:nvPicPr>
          <p:cNvPr id="17" name="Picture 16" descr="Screen Shot 2015-07-08 at 4.58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963" y="3234592"/>
            <a:ext cx="2249820" cy="275863"/>
          </a:xfrm>
          <a:prstGeom prst="rect">
            <a:avLst/>
          </a:prstGeom>
        </p:spPr>
      </p:pic>
      <p:pic>
        <p:nvPicPr>
          <p:cNvPr id="18" name="Picture 17" descr="Screen Shot 2015-07-08 at 4.58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963" y="4173212"/>
            <a:ext cx="2249820" cy="275863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3914231" y="2345557"/>
            <a:ext cx="110869" cy="0"/>
          </a:xfrm>
          <a:prstGeom prst="straightConnector1">
            <a:avLst/>
          </a:prstGeom>
          <a:ln>
            <a:solidFill>
              <a:srgbClr val="FF0000"/>
            </a:solidFill>
            <a:headEnd type="diamond"/>
            <a:tailEnd type="diamon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914231" y="3344655"/>
            <a:ext cx="433390" cy="0"/>
          </a:xfrm>
          <a:prstGeom prst="straightConnector1">
            <a:avLst/>
          </a:prstGeom>
          <a:ln>
            <a:solidFill>
              <a:srgbClr val="FF0000"/>
            </a:solidFill>
            <a:headEnd type="diamond"/>
            <a:tailEnd type="diamon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914231" y="4303434"/>
            <a:ext cx="846622" cy="0"/>
          </a:xfrm>
          <a:prstGeom prst="straightConnector1">
            <a:avLst/>
          </a:prstGeom>
          <a:ln>
            <a:solidFill>
              <a:srgbClr val="FF0000"/>
            </a:solidFill>
            <a:headEnd type="diamond"/>
            <a:tailEnd type="diamon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404914" y="2337885"/>
            <a:ext cx="190282" cy="7672"/>
          </a:xfrm>
          <a:prstGeom prst="straightConnector1">
            <a:avLst/>
          </a:prstGeom>
          <a:ln>
            <a:solidFill>
              <a:srgbClr val="FF0000"/>
            </a:solidFill>
            <a:headEnd type="diamond"/>
            <a:tailEnd type="diamon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404914" y="3336983"/>
            <a:ext cx="846622" cy="7672"/>
          </a:xfrm>
          <a:prstGeom prst="straightConnector1">
            <a:avLst/>
          </a:prstGeom>
          <a:ln>
            <a:solidFill>
              <a:srgbClr val="FF0000"/>
            </a:solidFill>
            <a:headEnd type="diamond"/>
            <a:tailEnd type="diamon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404914" y="4295762"/>
            <a:ext cx="1470291" cy="0"/>
          </a:xfrm>
          <a:prstGeom prst="straightConnector1">
            <a:avLst/>
          </a:prstGeom>
          <a:ln>
            <a:solidFill>
              <a:srgbClr val="FF0000"/>
            </a:solidFill>
            <a:headEnd type="diamond"/>
            <a:tailEnd type="diamon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172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658"/>
            <a:ext cx="9144000" cy="645060"/>
          </a:xfrm>
        </p:spPr>
        <p:txBody>
          <a:bodyPr>
            <a:normAutofit fontScale="90000"/>
          </a:bodyPr>
          <a:lstStyle/>
          <a:p>
            <a:r>
              <a:rPr lang="en-US" dirty="0"/>
              <a:t>Two TOF Options Considered for </a:t>
            </a:r>
            <a:r>
              <a:rPr lang="en-US" dirty="0" err="1"/>
              <a:t>ePHENIX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50" y="5060027"/>
            <a:ext cx="6043632" cy="1429006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mRPC</a:t>
            </a:r>
            <a:r>
              <a:rPr lang="en-US" dirty="0"/>
              <a:t> technology likely will be cheaper and available earlier, but not perform as well compared to the MCP-PMT based TOF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082" y="4532421"/>
            <a:ext cx="3045918" cy="23255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16520" y="4532421"/>
            <a:ext cx="12417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psTOF</a:t>
            </a:r>
            <a:r>
              <a:rPr lang="en-US" sz="1600" dirty="0"/>
              <a:t> Walls </a:t>
            </a:r>
          </a:p>
        </p:txBody>
      </p:sp>
      <p:cxnSp>
        <p:nvCxnSpPr>
          <p:cNvPr id="11" name="Straight Arrow Connector 10"/>
          <p:cNvCxnSpPr>
            <a:stCxn id="6" idx="2"/>
          </p:cNvCxnSpPr>
          <p:nvPr/>
        </p:nvCxnSpPr>
        <p:spPr>
          <a:xfrm>
            <a:off x="6837420" y="4870975"/>
            <a:ext cx="1699332" cy="1890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837420" y="4870975"/>
            <a:ext cx="842633" cy="5922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2"/>
          </p:cNvCxnSpPr>
          <p:nvPr/>
        </p:nvCxnSpPr>
        <p:spPr>
          <a:xfrm>
            <a:off x="6837420" y="4870975"/>
            <a:ext cx="368929" cy="7446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Screen Shot 2015-07-08 at 5.12.10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3"/>
          <a:stretch/>
        </p:blipFill>
        <p:spPr>
          <a:xfrm>
            <a:off x="4101411" y="1340605"/>
            <a:ext cx="5042589" cy="281722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324241" y="930955"/>
            <a:ext cx="156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MCP-PMT TOF</a:t>
            </a:r>
          </a:p>
        </p:txBody>
      </p:sp>
      <p:pic>
        <p:nvPicPr>
          <p:cNvPr id="22" name="Picture 21" descr="Screen Shot 2014-11-21 at 1.05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704" y="1340605"/>
            <a:ext cx="3638631" cy="281722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400955" y="934183"/>
            <a:ext cx="1160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</a:rPr>
              <a:t>mRPC</a:t>
            </a:r>
            <a:r>
              <a:rPr lang="en-US" b="1" dirty="0">
                <a:solidFill>
                  <a:srgbClr val="C00000"/>
                </a:solidFill>
              </a:rPr>
              <a:t> TOF</a:t>
            </a:r>
          </a:p>
        </p:txBody>
      </p:sp>
    </p:spTree>
    <p:extLst>
      <p:ext uri="{BB962C8B-B14F-4D97-AF65-F5344CB8AC3E}">
        <p14:creationId xmlns:p14="http://schemas.microsoft.com/office/powerpoint/2010/main" val="2013232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456314"/>
              </p:ext>
            </p:extLst>
          </p:nvPr>
        </p:nvGraphicFramePr>
        <p:xfrm>
          <a:off x="558800" y="3556000"/>
          <a:ext cx="8128000" cy="2574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0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4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3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7737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MRPC</a:t>
                      </a:r>
                      <a:r>
                        <a:rPr lang="en-US" sz="1200" baseline="0" dirty="0"/>
                        <a:t> ( C. Williams et al. 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MRPC</a:t>
                      </a:r>
                      <a:r>
                        <a:rPr lang="en-US" sz="1200" baseline="0" dirty="0"/>
                        <a:t> ( </a:t>
                      </a:r>
                      <a:r>
                        <a:rPr lang="en-US" sz="1200" dirty="0"/>
                        <a:t>UIUC &amp;</a:t>
                      </a:r>
                      <a:r>
                        <a:rPr lang="en-US" sz="1200" baseline="0" dirty="0"/>
                        <a:t> BNL</a:t>
                      </a:r>
                      <a:r>
                        <a:rPr lang="en-US" sz="12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737">
                <a:tc>
                  <a:txBody>
                    <a:bodyPr/>
                    <a:lstStyle/>
                    <a:p>
                      <a:r>
                        <a:rPr lang="en-US" sz="1200" dirty="0"/>
                        <a:t>Gas Gap</a:t>
                      </a:r>
                      <a:r>
                        <a:rPr lang="en-US" sz="1200" baseline="0" dirty="0"/>
                        <a:t> Width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160um (</a:t>
                      </a:r>
                      <a:r>
                        <a:rPr lang="en-US" sz="1200" dirty="0"/>
                        <a:t>fishing line)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105um</a:t>
                      </a:r>
                      <a:r>
                        <a:rPr lang="en-US" sz="1200" baseline="0" dirty="0"/>
                        <a:t>  </a:t>
                      </a:r>
                      <a:r>
                        <a:rPr lang="en-US" sz="1200" dirty="0"/>
                        <a:t>(fishing</a:t>
                      </a:r>
                      <a:r>
                        <a:rPr lang="en-US" sz="1200" baseline="0" dirty="0"/>
                        <a:t> line, and 165, 125, 75um)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737">
                <a:tc>
                  <a:txBody>
                    <a:bodyPr/>
                    <a:lstStyle/>
                    <a:p>
                      <a:r>
                        <a:rPr lang="en-US" sz="1200" dirty="0"/>
                        <a:t>#</a:t>
                      </a:r>
                      <a:r>
                        <a:rPr lang="en-US" sz="1200" baseline="0" dirty="0"/>
                        <a:t> of Gas Gaps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4 stack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dirty="0"/>
                        <a:t>x 6 layers = 24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4 stack x 9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dirty="0"/>
                        <a:t>layers = 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737">
                <a:tc>
                  <a:txBody>
                    <a:bodyPr/>
                    <a:lstStyle/>
                    <a:p>
                      <a:r>
                        <a:rPr lang="en-US" sz="1200" dirty="0"/>
                        <a:t># of thin glass layers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4 stacks</a:t>
                      </a:r>
                      <a:r>
                        <a:rPr lang="en-US" sz="1200" baseline="0" dirty="0"/>
                        <a:t> x 5 layers = 20 (250um thick glass)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4 stack x 8 layers = 32     (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210um</a:t>
                      </a:r>
                      <a:r>
                        <a:rPr lang="en-US" sz="1200" baseline="0" dirty="0">
                          <a:solidFill>
                            <a:srgbClr val="FF0000"/>
                          </a:solidFill>
                        </a:rPr>
                        <a:t> thick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glass</a:t>
                      </a:r>
                      <a:r>
                        <a:rPr lang="en-US" sz="12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737">
                <a:tc>
                  <a:txBody>
                    <a:bodyPr/>
                    <a:lstStyle/>
                    <a:p>
                      <a:r>
                        <a:rPr lang="en-US" sz="1200" dirty="0"/>
                        <a:t>Preamplifier</a:t>
                      </a:r>
                      <a:r>
                        <a:rPr lang="en-US" sz="1200" baseline="0" dirty="0"/>
                        <a:t>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Differential type, NINO chip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TI LMH6554 2.8-GHz + Evaluation Board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737">
                <a:tc>
                  <a:txBody>
                    <a:bodyPr/>
                    <a:lstStyle/>
                    <a:p>
                      <a:r>
                        <a:rPr lang="en-US" sz="1200" dirty="0"/>
                        <a:t>TDC and DAQ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Oscilloscope (10Gs)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DRS4-V5(5Gs) + PC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737">
                <a:tc>
                  <a:txBody>
                    <a:bodyPr/>
                    <a:lstStyle/>
                    <a:p>
                      <a:r>
                        <a:rPr lang="en-US" sz="1200" dirty="0"/>
                        <a:t>Time resolution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 </a:t>
                      </a:r>
                      <a:r>
                        <a:rPr lang="en-US" sz="1200" dirty="0" err="1"/>
                        <a:t>ps</a:t>
                      </a:r>
                      <a:r>
                        <a:rPr lang="en-US" sz="1200" baseline="0" dirty="0"/>
                        <a:t> published (</a:t>
                      </a:r>
                      <a:r>
                        <a:rPr lang="en-US" sz="1200" dirty="0"/>
                        <a:t>16 </a:t>
                      </a:r>
                      <a:r>
                        <a:rPr lang="en-US" sz="1200" dirty="0" err="1"/>
                        <a:t>ps</a:t>
                      </a:r>
                      <a:r>
                        <a:rPr lang="en-US" sz="1200" dirty="0"/>
                        <a:t> private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comm</a:t>
                      </a:r>
                      <a:r>
                        <a:rPr lang="en-US" sz="1200" baseline="0" dirty="0"/>
                        <a:t>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18 </a:t>
                      </a:r>
                      <a:r>
                        <a:rPr lang="en-US" sz="1200" dirty="0" err="1"/>
                        <a:t>ps</a:t>
                      </a:r>
                      <a:r>
                        <a:rPr lang="en-US" sz="1200" dirty="0"/>
                        <a:t> with cosmic rays, 25 </a:t>
                      </a:r>
                      <a:r>
                        <a:rPr lang="en-US" sz="1200" dirty="0" err="1"/>
                        <a:t>ps</a:t>
                      </a:r>
                      <a:r>
                        <a:rPr lang="en-US" sz="1200" dirty="0"/>
                        <a:t> at 80 Hz/cm</a:t>
                      </a:r>
                      <a:r>
                        <a:rPr lang="en-US" sz="1200" baseline="30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4" name="Title 1"/>
          <p:cNvSpPr>
            <a:spLocks noGrp="1"/>
          </p:cNvSpPr>
          <p:nvPr>
            <p:ph type="title"/>
          </p:nvPr>
        </p:nvSpPr>
        <p:spPr>
          <a:xfrm>
            <a:off x="0" y="-11497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sz="3600" dirty="0" err="1"/>
              <a:t>mRPC</a:t>
            </a:r>
            <a:r>
              <a:rPr lang="en-US" sz="3600" dirty="0"/>
              <a:t> Design Derived from ALICE/Williams </a:t>
            </a:r>
            <a:r>
              <a:rPr lang="en-US" sz="3600" dirty="0" err="1"/>
              <a:t>mRPC</a:t>
            </a:r>
            <a:r>
              <a:rPr lang="en-US" sz="3600" dirty="0"/>
              <a:t> 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5335656" y="1460792"/>
            <a:ext cx="2968488" cy="1298105"/>
            <a:chOff x="3194213" y="1535943"/>
            <a:chExt cx="2968488" cy="1298105"/>
          </a:xfrm>
        </p:grpSpPr>
        <p:sp>
          <p:nvSpPr>
            <p:cNvPr id="17" name="Rectangle 16"/>
            <p:cNvSpPr/>
            <p:nvPr/>
          </p:nvSpPr>
          <p:spPr>
            <a:xfrm>
              <a:off x="3195197" y="2655601"/>
              <a:ext cx="2967503" cy="178447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197087" y="2211299"/>
              <a:ext cx="2962138" cy="70372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197084" y="2096274"/>
              <a:ext cx="2962138" cy="70372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197089" y="1982392"/>
              <a:ext cx="2962138" cy="70372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197084" y="1869637"/>
              <a:ext cx="2962138" cy="70372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197079" y="1754613"/>
              <a:ext cx="2962138" cy="70372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197089" y="1535943"/>
              <a:ext cx="2962138" cy="178447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198825" y="2322506"/>
              <a:ext cx="2962138" cy="70372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200563" y="2431959"/>
              <a:ext cx="2962138" cy="70372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194213" y="2546259"/>
              <a:ext cx="2962138" cy="70372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Rectangle 68"/>
          <p:cNvSpPr/>
          <p:nvPr/>
        </p:nvSpPr>
        <p:spPr>
          <a:xfrm>
            <a:off x="955439" y="2585700"/>
            <a:ext cx="2967503" cy="17844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960804" y="1743930"/>
            <a:ext cx="2962138" cy="111207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957331" y="1510492"/>
            <a:ext cx="2962138" cy="17844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960804" y="1901337"/>
            <a:ext cx="2962138" cy="111207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960804" y="2070823"/>
            <a:ext cx="2962138" cy="111207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960804" y="2241451"/>
            <a:ext cx="2962138" cy="111207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960804" y="2413380"/>
            <a:ext cx="2962138" cy="111207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1240204" y="2784297"/>
            <a:ext cx="2423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Gas gap width : 160um</a:t>
            </a:r>
          </a:p>
          <a:p>
            <a:r>
              <a:rPr lang="en-US" dirty="0"/>
              <a:t>(16ps timing resolution) 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5672206" y="2784297"/>
            <a:ext cx="2336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Gas gap width : 105um</a:t>
            </a:r>
          </a:p>
        </p:txBody>
      </p:sp>
      <p:sp>
        <p:nvSpPr>
          <p:cNvPr id="85" name="Right Arrow 84"/>
          <p:cNvSpPr/>
          <p:nvPr/>
        </p:nvSpPr>
        <p:spPr>
          <a:xfrm>
            <a:off x="4288369" y="1687669"/>
            <a:ext cx="406400" cy="7912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999435" y="1028030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ALICE/CERN, Crispin Williams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750871" y="1028030"/>
            <a:ext cx="2181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BNL&amp;UIUC Prototype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58815" y="1901337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 x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816571" y="1886157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 x</a:t>
            </a:r>
          </a:p>
        </p:txBody>
      </p:sp>
      <p:cxnSp>
        <p:nvCxnSpPr>
          <p:cNvPr id="93" name="Straight Connector 92"/>
          <p:cNvCxnSpPr/>
          <p:nvPr/>
        </p:nvCxnSpPr>
        <p:spPr>
          <a:xfrm>
            <a:off x="3922942" y="2524587"/>
            <a:ext cx="30615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3922936" y="2583850"/>
            <a:ext cx="30615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4072467" y="2356808"/>
            <a:ext cx="0" cy="1677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V="1">
            <a:off x="4072467" y="2588847"/>
            <a:ext cx="0" cy="1762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177800" y="1137626"/>
            <a:ext cx="637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PCB</a:t>
            </a:r>
          </a:p>
          <a:p>
            <a:r>
              <a:rPr lang="en-US" dirty="0"/>
              <a:t>glass</a:t>
            </a:r>
          </a:p>
        </p:txBody>
      </p:sp>
      <p:cxnSp>
        <p:nvCxnSpPr>
          <p:cNvPr id="102" name="Straight Arrow Connector 101"/>
          <p:cNvCxnSpPr/>
          <p:nvPr/>
        </p:nvCxnSpPr>
        <p:spPr>
          <a:xfrm>
            <a:off x="662827" y="1336689"/>
            <a:ext cx="480173" cy="2381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748897" y="1633807"/>
            <a:ext cx="260040" cy="1501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3911120" y="2653863"/>
            <a:ext cx="923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Gas gap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376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67051"/>
            <a:ext cx="8921356" cy="708490"/>
          </a:xfrm>
        </p:spPr>
        <p:txBody>
          <a:bodyPr>
            <a:noAutofit/>
          </a:bodyPr>
          <a:lstStyle/>
          <a:p>
            <a:r>
              <a:rPr lang="en-US" sz="3600" dirty="0"/>
              <a:t>BNL/UIUC PCBs for Electrode and Signal Pickup</a:t>
            </a:r>
          </a:p>
        </p:txBody>
      </p:sp>
      <p:pic>
        <p:nvPicPr>
          <p:cNvPr id="4" name="Picture 3" descr="Screen Shot 2015-01-15 at 12.56.28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636604" y="207560"/>
            <a:ext cx="2561984" cy="4038497"/>
          </a:xfrm>
          <a:prstGeom prst="rect">
            <a:avLst/>
          </a:prstGeom>
        </p:spPr>
      </p:pic>
      <p:pic>
        <p:nvPicPr>
          <p:cNvPr id="5" name="Picture 4" descr="Screen Shot 2015-01-15 at 12.56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2858" y="3555352"/>
            <a:ext cx="4038499" cy="29394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3540" y="3833205"/>
            <a:ext cx="449812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PCBs (3 layers) </a:t>
            </a:r>
          </a:p>
          <a:p>
            <a:r>
              <a:rPr lang="en-US" dirty="0"/>
              <a:t> - One board flavor – interchangeable</a:t>
            </a:r>
          </a:p>
          <a:p>
            <a:r>
              <a:rPr lang="en-US" dirty="0"/>
              <a:t> - HV connection integrated on board</a:t>
            </a:r>
          </a:p>
          <a:p>
            <a:r>
              <a:rPr lang="en-US" dirty="0"/>
              <a:t> - Rounded readout strips</a:t>
            </a:r>
          </a:p>
          <a:p>
            <a:r>
              <a:rPr lang="en-US" dirty="0"/>
              <a:t> - Outer dimension : 196mm x 70mm x 1.5mm</a:t>
            </a:r>
          </a:p>
          <a:p>
            <a:r>
              <a:rPr lang="en-US" dirty="0"/>
              <a:t> - Readout strip :  4 strips, 170mm x 10mm</a:t>
            </a:r>
          </a:p>
          <a:p>
            <a:r>
              <a:rPr lang="en-US" dirty="0"/>
              <a:t> - The strips are placed in the middle layer</a:t>
            </a:r>
          </a:p>
        </p:txBody>
      </p:sp>
      <p:pic>
        <p:nvPicPr>
          <p:cNvPr id="7" name="Picture 6" descr="mrpc_cathode_2d_v5_final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594" y="960575"/>
            <a:ext cx="4637708" cy="19514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43119" y="2927524"/>
            <a:ext cx="123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PCB Design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98347" y="6149351"/>
            <a:ext cx="1338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HV feed pad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20906" y="3459914"/>
            <a:ext cx="1675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Post for spacers </a:t>
            </a:r>
          </a:p>
          <a:p>
            <a:r>
              <a:rPr lang="en-US" dirty="0"/>
              <a:t>+ fishing line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496515" y="3763962"/>
            <a:ext cx="442315" cy="619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190260" y="5281938"/>
            <a:ext cx="702106" cy="10520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898347" y="3039782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 PCBs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9055-946A-5245-B3DA-CB51E21ABE8A}" type="slidenum">
              <a:rPr lang="en-US" smtClean="0"/>
              <a:t>7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823200" y="4133334"/>
            <a:ext cx="520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ch1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35900" y="4546600"/>
            <a:ext cx="520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ch2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835900" y="4966732"/>
            <a:ext cx="520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ch3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48445" y="5348764"/>
            <a:ext cx="520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ch4</a:t>
            </a:r>
          </a:p>
        </p:txBody>
      </p:sp>
    </p:spTree>
    <p:extLst>
      <p:ext uri="{BB962C8B-B14F-4D97-AF65-F5344CB8AC3E}">
        <p14:creationId xmlns:p14="http://schemas.microsoft.com/office/powerpoint/2010/main" val="2603799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3-21 at 4.56.08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700" y="3643077"/>
            <a:ext cx="3429472" cy="31985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43"/>
            <a:ext cx="8229600" cy="864257"/>
          </a:xfrm>
        </p:spPr>
        <p:txBody>
          <a:bodyPr>
            <a:normAutofit fontScale="90000"/>
          </a:bodyPr>
          <a:lstStyle/>
          <a:p>
            <a:r>
              <a:rPr lang="en-US" dirty="0"/>
              <a:t>UIUC Electrodes on the PCB Surface</a:t>
            </a:r>
          </a:p>
        </p:txBody>
      </p:sp>
      <p:pic>
        <p:nvPicPr>
          <p:cNvPr id="6" name="Picture 5" descr="Screen Shot 2015-01-23 at 9.20.23 A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372" y="901700"/>
            <a:ext cx="4323642" cy="2671976"/>
          </a:xfrm>
          <a:prstGeom prst="rect">
            <a:avLst/>
          </a:prstGeom>
        </p:spPr>
      </p:pic>
      <p:pic>
        <p:nvPicPr>
          <p:cNvPr id="7" name="Picture 6" descr="Screen Shot 2015-01-23 at 9.20.11 A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64" y="901700"/>
            <a:ext cx="4435743" cy="26719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22213" y="2758687"/>
            <a:ext cx="3229871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1600" dirty="0"/>
              <a:t>Carbon coating with carbon spray</a:t>
            </a:r>
          </a:p>
          <a:p>
            <a:r>
              <a:rPr lang="en-US" sz="1600" dirty="0"/>
              <a:t> Polished the surface with soft paper</a:t>
            </a:r>
          </a:p>
          <a:p>
            <a:r>
              <a:rPr lang="en-US" sz="1600" dirty="0"/>
              <a:t> Measured the resistivity</a:t>
            </a:r>
          </a:p>
          <a:p>
            <a:r>
              <a:rPr lang="en-US" sz="1600" dirty="0"/>
              <a:t> ( 0.5 ~ 1.5 M Ohm/Square)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4403757" y="1906865"/>
            <a:ext cx="398270" cy="628110"/>
          </a:xfrm>
          <a:prstGeom prst="righ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04795" y="2718633"/>
            <a:ext cx="2616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Preparing carbon painting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49651" y="5568434"/>
            <a:ext cx="181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Silicon (RTV 159)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32784" y="4253342"/>
            <a:ext cx="4054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Thick glass plate (550um) for a insulation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49651" y="5098534"/>
            <a:ext cx="2020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HV connection pad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" y="5047734"/>
            <a:ext cx="1811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Carbon electrode</a:t>
            </a:r>
          </a:p>
        </p:txBody>
      </p:sp>
      <p:cxnSp>
        <p:nvCxnSpPr>
          <p:cNvPr id="18" name="Straight Arrow Connector 17"/>
          <p:cNvCxnSpPr>
            <a:stCxn id="14" idx="1"/>
          </p:cNvCxnSpPr>
          <p:nvPr/>
        </p:nvCxnSpPr>
        <p:spPr>
          <a:xfrm flipH="1" flipV="1">
            <a:off x="2150950" y="4286230"/>
            <a:ext cx="1881834" cy="1517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793002" y="5283200"/>
            <a:ext cx="125664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3035273" y="5410422"/>
            <a:ext cx="997511" cy="3553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ight Arrow 30"/>
          <p:cNvSpPr/>
          <p:nvPr/>
        </p:nvSpPr>
        <p:spPr>
          <a:xfrm rot="9127157">
            <a:off x="3548772" y="3725012"/>
            <a:ext cx="1227649" cy="364582"/>
          </a:xfrm>
          <a:prstGeom prst="righ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049651" y="4678402"/>
            <a:ext cx="2612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Double sided </a:t>
            </a:r>
            <a:r>
              <a:rPr lang="en-US" dirty="0" err="1"/>
              <a:t>Kapton</a:t>
            </a:r>
            <a:r>
              <a:rPr lang="en-US" dirty="0"/>
              <a:t> tape</a:t>
            </a:r>
          </a:p>
        </p:txBody>
      </p:sp>
      <p:cxnSp>
        <p:nvCxnSpPr>
          <p:cNvPr id="24" name="Straight Arrow Connector 23"/>
          <p:cNvCxnSpPr>
            <a:stCxn id="15" idx="1"/>
          </p:cNvCxnSpPr>
          <p:nvPr/>
        </p:nvCxnSpPr>
        <p:spPr>
          <a:xfrm flipH="1" flipV="1">
            <a:off x="2094355" y="4413726"/>
            <a:ext cx="1955296" cy="4493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9055-946A-5245-B3DA-CB51E21ABE8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53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5024" y="104570"/>
            <a:ext cx="3860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UIUC </a:t>
            </a:r>
            <a:br>
              <a:rPr lang="en-US" dirty="0"/>
            </a:br>
            <a:r>
              <a:rPr lang="en-US" dirty="0"/>
              <a:t>Electrode PCBs</a:t>
            </a:r>
          </a:p>
        </p:txBody>
      </p:sp>
      <p:pic>
        <p:nvPicPr>
          <p:cNvPr id="6" name="Picture 5" descr="Screen Shot 2015-02-20 at 12.37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172"/>
            <a:ext cx="4826000" cy="67642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30780" y="1524000"/>
            <a:ext cx="3595856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Electrode coating   </a:t>
            </a:r>
            <a:r>
              <a:rPr lang="en-US" dirty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Electricity Insulation  </a:t>
            </a:r>
            <a:r>
              <a:rPr lang="en-US" dirty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Cable connection  </a:t>
            </a:r>
            <a:r>
              <a:rPr lang="en-US" dirty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10 PCBs for two MRPCs(4 stacks)</a:t>
            </a:r>
          </a:p>
          <a:p>
            <a:endParaRPr lang="en-US" dirty="0"/>
          </a:p>
        </p:txBody>
      </p:sp>
      <p:pic>
        <p:nvPicPr>
          <p:cNvPr id="8" name="Picture 7" descr="Screen Shot 2015-02-20 at 12.27.16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1100" y="3763752"/>
            <a:ext cx="3911600" cy="20718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92751" y="6018252"/>
            <a:ext cx="181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Silicon (RTV 159)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895340" y="4864322"/>
            <a:ext cx="1" cy="11285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9055-946A-5245-B3DA-CB51E21ABE8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3634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1310</TotalTime>
  <Words>1469</Words>
  <Application>Microsoft Office PowerPoint</Application>
  <PresentationFormat>On-screen Show (4:3)</PresentationFormat>
  <Paragraphs>309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ＭＳ Ｐゴシック</vt:lpstr>
      <vt:lpstr>Arial</vt:lpstr>
      <vt:lpstr>Arial Unicode MS</vt:lpstr>
      <vt:lpstr>Calibri</vt:lpstr>
      <vt:lpstr>Times</vt:lpstr>
      <vt:lpstr>Times New Roman</vt:lpstr>
      <vt:lpstr>Wingdings</vt:lpstr>
      <vt:lpstr>Zapf Dingbats</vt:lpstr>
      <vt:lpstr>Default Theme</vt:lpstr>
      <vt:lpstr>UIUC mRPC R&amp;D  o Introduction &amp; Physics Motivation o RPC design &amp; assembly o Cosmic Ray Muon Test o Beam Test </vt:lpstr>
      <vt:lpstr>Previous RPC Work at UIUC: 2 Gap Bakelite RPCs for  Triggering – Adapting CMS Design for PHENIX at RHIC</vt:lpstr>
      <vt:lpstr>ePHENIX: SIDIS with TOF for PID</vt:lpstr>
      <vt:lpstr>TOF PID: Particle Separation vs σt</vt:lpstr>
      <vt:lpstr>Two TOF Options Considered for ePHENIX</vt:lpstr>
      <vt:lpstr>mRPC Design Derived from ALICE/Williams mRPC </vt:lpstr>
      <vt:lpstr>BNL/UIUC PCBs for Electrode and Signal Pickup</vt:lpstr>
      <vt:lpstr>UIUC Electrodes on the PCB Surface</vt:lpstr>
      <vt:lpstr>UIUC  Electrode PCBs</vt:lpstr>
      <vt:lpstr>Wiring of Fishing Line for Gas Gap</vt:lpstr>
      <vt:lpstr>MRPC Prototypes Assembled at UIUC</vt:lpstr>
      <vt:lpstr> MRPCs</vt:lpstr>
      <vt:lpstr>Time Resolution Measurement at UIUC</vt:lpstr>
      <vt:lpstr> Raw Cosmic Ray Events: Scope Traces</vt:lpstr>
      <vt:lpstr>Efficiency and Time Resolution</vt:lpstr>
      <vt:lpstr>Beam (Halo) Test at COMPASS, CERN</vt:lpstr>
      <vt:lpstr>Efficiency and Time Resolution </vt:lpstr>
      <vt:lpstr>PowerPoint Presentation</vt:lpstr>
      <vt:lpstr>PowerPoint Presentation</vt:lpstr>
      <vt:lpstr>PowerPoint Presentation</vt:lpstr>
      <vt:lpstr>Summary</vt:lpstr>
      <vt:lpstr>Issues on the size of signals</vt:lpstr>
      <vt:lpstr>Time Correlations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eRD10: 10 ps TOF R&amp;D</dc:title>
  <dc:creator>Mickey Chiu</dc:creator>
  <cp:lastModifiedBy>Matthias Grosse Perdekamp</cp:lastModifiedBy>
  <cp:revision>47</cp:revision>
  <dcterms:created xsi:type="dcterms:W3CDTF">2015-07-08T18:49:18Z</dcterms:created>
  <dcterms:modified xsi:type="dcterms:W3CDTF">2017-07-28T07:43:55Z</dcterms:modified>
</cp:coreProperties>
</file>