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4033" r:id="rId2"/>
    <p:sldMasterId id="2147483850" r:id="rId3"/>
    <p:sldMasterId id="2147484060" r:id="rId4"/>
    <p:sldMasterId id="2147484048" r:id="rId5"/>
    <p:sldMasterId id="2147484089" r:id="rId6"/>
    <p:sldMasterId id="2147484093" r:id="rId7"/>
  </p:sldMasterIdLst>
  <p:notesMasterIdLst>
    <p:notesMasterId r:id="rId32"/>
  </p:notesMasterIdLst>
  <p:handoutMasterIdLst>
    <p:handoutMasterId r:id="rId33"/>
  </p:handoutMasterIdLst>
  <p:sldIdLst>
    <p:sldId id="563" r:id="rId8"/>
    <p:sldId id="599" r:id="rId9"/>
    <p:sldId id="492" r:id="rId10"/>
    <p:sldId id="642" r:id="rId11"/>
    <p:sldId id="727" r:id="rId12"/>
    <p:sldId id="722" r:id="rId13"/>
    <p:sldId id="696" r:id="rId14"/>
    <p:sldId id="649" r:id="rId15"/>
    <p:sldId id="728" r:id="rId16"/>
    <p:sldId id="697" r:id="rId17"/>
    <p:sldId id="650" r:id="rId18"/>
    <p:sldId id="720" r:id="rId19"/>
    <p:sldId id="675" r:id="rId20"/>
    <p:sldId id="646" r:id="rId21"/>
    <p:sldId id="655" r:id="rId22"/>
    <p:sldId id="673" r:id="rId23"/>
    <p:sldId id="672" r:id="rId24"/>
    <p:sldId id="723" r:id="rId25"/>
    <p:sldId id="724" r:id="rId26"/>
    <p:sldId id="725" r:id="rId27"/>
    <p:sldId id="726" r:id="rId28"/>
    <p:sldId id="659" r:id="rId29"/>
    <p:sldId id="399" r:id="rId30"/>
    <p:sldId id="715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33"/>
    <a:srgbClr val="FFC57F"/>
    <a:srgbClr val="000026"/>
    <a:srgbClr val="99FFCC"/>
    <a:srgbClr val="FF0000"/>
    <a:srgbClr val="FFFF99"/>
    <a:srgbClr val="FFFF00"/>
    <a:srgbClr val="FF3300"/>
    <a:srgbClr val="007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1" autoAdjust="0"/>
    <p:restoredTop sz="98506" autoAdjust="0"/>
  </p:normalViewPr>
  <p:slideViewPr>
    <p:cSldViewPr>
      <p:cViewPr>
        <p:scale>
          <a:sx n="94" d="100"/>
          <a:sy n="94" d="100"/>
        </p:scale>
        <p:origin x="-9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97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emf"/><Relationship Id="rId7" Type="http://schemas.openxmlformats.org/officeDocument/2006/relationships/image" Target="../media/image17.wmf"/><Relationship Id="rId8" Type="http://schemas.openxmlformats.org/officeDocument/2006/relationships/image" Target="../media/image18.e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emf"/><Relationship Id="rId7" Type="http://schemas.openxmlformats.org/officeDocument/2006/relationships/image" Target="../media/image17.wmf"/><Relationship Id="rId8" Type="http://schemas.openxmlformats.org/officeDocument/2006/relationships/image" Target="../media/image18.e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600FDCA2-99C1-4655-B8D8-729B08BCB21F}" type="datetime1">
              <a:rPr lang="en-US" altLang="ja-JP" smtClean="0"/>
              <a:pPr/>
              <a:t>7/26/17</a:t>
            </a:fld>
            <a:endParaRPr lang="en-US" altLang="ja-JP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r>
              <a:rPr lang="en-US" altLang="ja-JP" smtClean="0"/>
              <a:t>UK</a:t>
            </a:r>
            <a:endParaRPr lang="en-US" altLang="ja-JP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2563E28-05B7-496B-8D56-657D5E1C494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558843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ja-JP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F8F51B78-4F64-44B1-B462-6B1CCB41C14F}" type="datetime1">
              <a:rPr lang="en-US" altLang="ja-JP" smtClean="0"/>
              <a:pPr/>
              <a:t>7/26/17</a:t>
            </a:fld>
            <a:endParaRPr lang="en-US" altLang="ja-JP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r>
              <a:rPr lang="en-US" altLang="ja-JP" smtClean="0"/>
              <a:t>UK</a:t>
            </a:r>
            <a:endParaRPr lang="en-US" altLang="ja-JP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CE9BDCB-5CAA-49EC-9E4A-6583A651665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41087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EB8C68-0D85-482E-A43E-78CB174C85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9E43A-D100-44A4-8BAE-50AE779C801B}" type="datetime1">
              <a:rPr lang="en-US" smtClean="0"/>
              <a:pPr/>
              <a:t>7/26/17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6DBDE-D019-4FE3-86C6-3283B9CCDD04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22F81-C8C0-4C11-B8B7-9D3B5F2BD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86F5B-B8A6-479D-AB43-5B65B353E470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1804B-8357-458B-BFE6-49FC6C65F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95213-CC8E-4662-990F-1A564496E9D1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1869A-5E26-47E9-9EE2-B6BA678C6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B0CD9-BB07-4280-A79C-F9F7299E4366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6572A-0CB9-497C-A5A2-16DAB738C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9C413-F6A2-4CC4-8362-450A19A4C004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7060-5156-42CB-93FF-72B0C59E8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FD118-ECC6-4EAB-B69F-CB295D7D4D54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B5C57-957D-4666-8642-8BE7B569D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F6322-1C8E-4316-AFCA-B0AFA5A33252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fld id="{9453797E-974D-4B97-B85E-6DB30011D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4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7844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9A62A-7FBE-473B-80C2-96009B78EBEC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TW" dirty="0" smtClean="0"/>
              <a:t> </a:t>
            </a:r>
            <a:fld id="{DE0E6A09-9520-40B9-8127-9A75E1F2DC99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B1C8B-7D1D-4FC5-A5D5-BA245E03E0D1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9EEC7-5D6F-4D62-A4AF-888BC3881401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9564A-296C-46A1-BEED-8AFC21D8575F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D5D0819E-1100-4753-8580-8C66EFE14311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1270-5439-45ED-BACA-7E4B622F2554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2A09DD17-1D34-41E0-A5AE-11940925C8D5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F16B7-3560-4151-B599-A6ACF39D3022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C43D4750-18BA-46D5-8F24-CC8FA761F34F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D11B5-C8FA-4104-8077-269B7B23A6E1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096000"/>
            <a:ext cx="2514600" cy="533400"/>
          </a:xfrm>
          <a:ln/>
        </p:spPr>
        <p:txBody>
          <a:bodyPr/>
          <a:lstStyle>
            <a:lvl1pPr>
              <a:defRPr/>
            </a:lvl1pPr>
          </a:lstStyle>
          <a:p>
            <a:endParaRPr lang="en-US" dirty="0" smtClean="0"/>
          </a:p>
          <a:p>
            <a:r>
              <a:rPr lang="en-US" altLang="zh-TW" dirty="0" smtClean="0"/>
              <a:t>                                                   #</a:t>
            </a:r>
            <a:endParaRPr lang="en-US" altLang="zh-TW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5E7E3-3389-4993-85B3-126B1F0581EF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72200"/>
            <a:ext cx="2514600" cy="5334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  <a:p>
            <a:endParaRPr lang="en-US" altLang="zh-TW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EC0CB-AA2A-49F5-B1AD-6D504A3BA7BF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F286D538-F070-442C-8870-92EC31855D54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A7865-5666-4049-8BC1-BDCF434B10C1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65B5AD78-21B6-42C9-916E-62852F9F423E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158E2-7CE2-44DC-B2E0-1011195F96F0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82C4ABA6-FB50-4500-A2CA-D5C469EDCF15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776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776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AE05F-316C-48A7-A42E-C23E2538DB53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7554B51B-196E-4949-A920-867E83EF591F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09205-4A11-48B6-AFB2-5C52FDBA35CE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DWF 2007,  page </a:t>
            </a:r>
            <a:fld id="{50CEA16A-C6DE-4F2E-98B9-F269BC922253}" type="slidenum">
              <a:rPr lang="en-US"/>
              <a:pPr/>
              <a:t>‹#›</a:t>
            </a:fld>
            <a:endParaRPr lang="en-US"/>
          </a:p>
          <a:p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6173-97B9-464A-8ACA-8C4CE7DF7F24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502-D433-4589-AD01-4DE2128C6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F69B2-9B06-4829-8A8A-B946B1B9F2C8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50892-04E6-43C4-BCC6-53A3227E1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11A59-9A59-4680-B833-A091E7961B1A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C76C2-61C4-4B0A-902D-2E6432BCA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BA97-F32A-4344-8142-1DA576E84D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11A59-9A59-4680-B833-A091E7961B1A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C76C2-61C4-4B0A-902D-2E6432BC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0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DA5DE-53AF-4618-9DF8-A60DBF9ADD3C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AF442-F5F7-4492-99FA-0D194BBF8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A0D87-7534-4E22-83F7-9ED57CF6CDA7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A027F-4B8D-46FB-B668-A7B995256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AA952-1280-40E7-B9FE-29D6EB66033A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E38B-802F-4EE3-B14C-F5DD55FD0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D36173-97B9-464A-8ACA-8C4CE7DF7F24}" type="datetime1">
              <a:rPr lang="en-US" smtClean="0"/>
              <a:pPr/>
              <a:t>7/26/17</a:t>
            </a:fld>
            <a:endParaRPr lang="en-US"/>
          </a:p>
        </p:txBody>
      </p:sp>
      <p:sp>
        <p:nvSpPr>
          <p:cNvPr id="74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UK</a:t>
            </a:r>
            <a:endParaRPr lang="en-US"/>
          </a:p>
        </p:txBody>
      </p:sp>
      <p:sp>
        <p:nvSpPr>
          <p:cNvPr id="74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3C0D502-D433-4589-AD01-4DE2128C6A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44455" name="Rectangle 7"/>
          <p:cNvSpPr>
            <a:spLocks noChangeArrowheads="1"/>
          </p:cNvSpPr>
          <p:nvPr/>
        </p:nvSpPr>
        <p:spPr bwMode="auto">
          <a:xfrm>
            <a:off x="7620000" y="6632575"/>
            <a:ext cx="1524000" cy="2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sz="1000" dirty="0" smtClean="0">
                <a:solidFill>
                  <a:srgbClr val="FFFF66"/>
                </a:solidFill>
              </a:rPr>
              <a:t>  </a:t>
            </a:r>
            <a:endParaRPr lang="en-US" sz="1000" dirty="0">
              <a:solidFill>
                <a:srgbClr val="FFFF66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38" r:id="rId2"/>
    <p:sldLayoutId id="2147483940" r:id="rId3"/>
    <p:sldLayoutId id="2147484032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4175-E57D-4D7F-8DC5-C420FDDF7F07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F6CB-80D1-4A55-8E3D-410DB43DB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3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fld id="{266D8674-C31B-4600-90C6-04B11A69DE8B}" type="datetime1">
              <a:rPr lang="en-US" altLang="zh-TW" smtClean="0"/>
              <a:pPr/>
              <a:t>7/26/17</a:t>
            </a:fld>
            <a:endParaRPr lang="en-US" altLang="zh-TW"/>
          </a:p>
        </p:txBody>
      </p:sp>
      <p:sp>
        <p:nvSpPr>
          <p:cNvPr id="783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r>
              <a:rPr lang="en-US" altLang="zh-TW" smtClean="0"/>
              <a:t>UK</a:t>
            </a:r>
            <a:endParaRPr lang="en-US" altLang="zh-TW"/>
          </a:p>
        </p:txBody>
      </p:sp>
      <p:sp>
        <p:nvSpPr>
          <p:cNvPr id="7834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246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30000"/>
              </a:spcBef>
              <a:defRPr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endParaRPr lang="en-US" dirty="0" smtClean="0"/>
          </a:p>
          <a:p>
            <a:endParaRPr lang="en-US" altLang="zh-TW" dirty="0"/>
          </a:p>
        </p:txBody>
      </p:sp>
      <p:sp>
        <p:nvSpPr>
          <p:cNvPr id="783407" name="Text Box 47"/>
          <p:cNvSpPr txBox="1">
            <a:spLocks noChangeArrowheads="1"/>
          </p:cNvSpPr>
          <p:nvPr userDrawn="1"/>
        </p:nvSpPr>
        <p:spPr bwMode="auto">
          <a:xfrm>
            <a:off x="6705600" y="6545263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95ED-105E-48D6-980A-B9F0729DD35A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FF6E-BB52-4821-9808-D38EA79C0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F922-C94A-473B-B561-64CB53190BB3}" type="datetimeFigureOut">
              <a:rPr lang="en-US" smtClean="0"/>
              <a:pPr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1B73-03E0-4B9A-B17D-A90D99422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3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3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E768EB-FCF8-4002-8A13-97528C10112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0" r:id="rId1"/>
    <p:sldLayoutId id="2147484171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4175-E57D-4D7F-8DC5-C420FDDF7F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F6CB-80D1-4A55-8E3D-410DB43DB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4.emf"/><Relationship Id="rId5" Type="http://schemas.openxmlformats.org/officeDocument/2006/relationships/image" Target="../media/image3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4.emf"/><Relationship Id="rId6" Type="http://schemas.openxmlformats.org/officeDocument/2006/relationships/image" Target="../media/image4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5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5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oleObject" Target="../embeddings/oleObject50.bin"/><Relationship Id="rId21" Type="http://schemas.openxmlformats.org/officeDocument/2006/relationships/image" Target="../media/image18.emf"/><Relationship Id="rId10" Type="http://schemas.openxmlformats.org/officeDocument/2006/relationships/image" Target="../media/image14.wmf"/><Relationship Id="rId11" Type="http://schemas.openxmlformats.org/officeDocument/2006/relationships/oleObject" Target="../embeddings/oleObject44.bin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15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16.e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17.wmf"/><Relationship Id="rId18" Type="http://schemas.openxmlformats.org/officeDocument/2006/relationships/oleObject" Target="../embeddings/oleObject48.bin"/><Relationship Id="rId19" Type="http://schemas.openxmlformats.org/officeDocument/2006/relationships/oleObject" Target="../embeddings/oleObject4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18.emf"/><Relationship Id="rId10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5.w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6.e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7.wmf"/><Relationship Id="rId18" Type="http://schemas.openxmlformats.org/officeDocument/2006/relationships/oleObject" Target="../embeddings/oleObject11.bin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4.emf"/><Relationship Id="rId15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-152400" y="152400"/>
            <a:ext cx="92964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dirty="0" smtClean="0">
                <a:solidFill>
                  <a:srgbClr val="FFC000"/>
                </a:solidFill>
                <a:latin typeface="Tahoma" pitchFamily="34" charset="0"/>
              </a:rPr>
              <a:t>Quark and Glue Spins of the Nucleon </a:t>
            </a:r>
          </a:p>
          <a:p>
            <a:pPr algn="ctr">
              <a:spcBef>
                <a:spcPct val="50000"/>
              </a:spcBef>
            </a:pPr>
            <a:endParaRPr lang="en-US" sz="3600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10663" name="Text Box 7"/>
          <p:cNvSpPr txBox="1">
            <a:spLocks noChangeArrowheads="1"/>
          </p:cNvSpPr>
          <p:nvPr/>
        </p:nvSpPr>
        <p:spPr bwMode="auto">
          <a:xfrm>
            <a:off x="914400" y="990600"/>
            <a:ext cx="64008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Quark spin from anomalous Ward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identity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Momentum and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angular momentum sum rules 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Glue spin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  <a:buFontTx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50000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228600" y="4114800"/>
            <a:ext cx="419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FF3300"/>
                </a:solidFill>
                <a:latin typeface="MS Mincho" pitchFamily="49" charset="-128"/>
                <a:ea typeface="MS Mincho" pitchFamily="49" charset="-128"/>
              </a:rPr>
              <a:t>  </a:t>
            </a:r>
            <a:endParaRPr lang="en-US" dirty="0" smtClean="0">
              <a:solidFill>
                <a:srgbClr val="FFCC00"/>
              </a:solidFill>
              <a:latin typeface="Tahoma" pitchFamily="34" charset="0"/>
            </a:endParaRPr>
          </a:p>
        </p:txBody>
      </p:sp>
      <p:sp>
        <p:nvSpPr>
          <p:cNvPr id="710665" name="Text Box 9"/>
          <p:cNvSpPr txBox="1">
            <a:spLocks noChangeArrowheads="1"/>
          </p:cNvSpPr>
          <p:nvPr/>
        </p:nvSpPr>
        <p:spPr bwMode="auto">
          <a:xfrm>
            <a:off x="4876800" y="6223307"/>
            <a:ext cx="38412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</a:rPr>
              <a:t>Nanjing University,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</a:rPr>
              <a:t>J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</a:rPr>
              <a:t>uly 27,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</a:rPr>
              <a:t>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 descr="Fina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0600"/>
            <a:ext cx="2590800" cy="185404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804426"/>
              </p:ext>
            </p:extLst>
          </p:nvPr>
        </p:nvGraphicFramePr>
        <p:xfrm>
          <a:off x="533400" y="4038600"/>
          <a:ext cx="311467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49" name="Equation" r:id="rId5" imgW="1384300" imgH="203200" progId="Equation.DSMT4">
                  <p:embed/>
                </p:oleObj>
              </mc:Choice>
              <mc:Fallback>
                <p:oleObj name="Equation" r:id="rId5" imgW="138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038600"/>
                        <a:ext cx="311467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999" y="3429000"/>
            <a:ext cx="3696393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                                            page </a:t>
            </a:r>
            <a:fld id="{42081ECF-4805-4BF6-BE4C-655E862E56C5}" type="slidenum">
              <a:rPr lang="en-US" smtClean="0"/>
              <a:pPr/>
              <a:t>10</a:t>
            </a:fld>
            <a:endParaRPr lang="en-US" smtClean="0"/>
          </a:p>
          <a:p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76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Disconnected Insertion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990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Strange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3581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u/d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64850"/>
              </p:ext>
            </p:extLst>
          </p:nvPr>
        </p:nvGraphicFramePr>
        <p:xfrm>
          <a:off x="2133600" y="5715000"/>
          <a:ext cx="55197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3" name="Equation" r:id="rId3" imgW="3340100" imgH="254000" progId="Equation.DSMT4">
                  <p:embed/>
                </p:oleObj>
              </mc:Choice>
              <mc:Fallback>
                <p:oleObj name="Equation" r:id="rId3" imgW="33401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5715000"/>
                        <a:ext cx="551973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7-07-18 at 6.31.4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53641"/>
            <a:ext cx="5029200" cy="36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2400" y="4267200"/>
            <a:ext cx="3810000" cy="523220"/>
          </a:xfrm>
          <a:prstGeom prst="rect">
            <a:avLst/>
          </a:prstGeom>
          <a:noFill/>
          <a:ln w="28575" algn="ctr">
            <a:solidFill>
              <a:srgbClr val="00C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24^3 </a:t>
            </a:r>
            <a:r>
              <a:rPr lang="en-US" sz="2800" dirty="0"/>
              <a:t>x </a:t>
            </a:r>
            <a:r>
              <a:rPr lang="en-US" sz="2800" dirty="0" smtClean="0"/>
              <a:t>64, </a:t>
            </a:r>
            <a:r>
              <a:rPr lang="en-US" sz="2800" dirty="0"/>
              <a:t>a =</a:t>
            </a:r>
            <a:r>
              <a:rPr lang="en-US" sz="2800" dirty="0" smtClean="0"/>
              <a:t>0.115 </a:t>
            </a:r>
            <a:r>
              <a:rPr lang="en-US" sz="2800" dirty="0"/>
              <a:t>fm </a:t>
            </a:r>
            <a:r>
              <a:rPr lang="en-US" sz="2800" dirty="0" smtClean="0"/>
              <a:t> 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3276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La ~ </a:t>
            </a:r>
            <a:r>
              <a:rPr lang="en-US" sz="2800" dirty="0" smtClean="0"/>
              <a:t>2.8 </a:t>
            </a:r>
            <a:r>
              <a:rPr lang="en-US" sz="2800" dirty="0"/>
              <a:t>fm            m</a:t>
            </a:r>
            <a:r>
              <a:rPr lang="el-GR" sz="2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dirty="0"/>
              <a:t> ~ </a:t>
            </a:r>
            <a:r>
              <a:rPr lang="en-US" sz="2800" dirty="0" smtClean="0"/>
              <a:t>330 </a:t>
            </a:r>
            <a:r>
              <a:rPr lang="en-US" sz="2800" dirty="0" err="1"/>
              <a:t>MeV</a:t>
            </a:r>
            <a:endParaRPr lang="en-US" sz="2800" dirty="0"/>
          </a:p>
        </p:txBody>
      </p:sp>
      <p:sp>
        <p:nvSpPr>
          <p:cNvPr id="801798" name="Rectangle 6"/>
          <p:cNvSpPr>
            <a:spLocks noChangeArrowheads="1"/>
          </p:cNvSpPr>
          <p:nvPr/>
        </p:nvSpPr>
        <p:spPr bwMode="auto">
          <a:xfrm>
            <a:off x="457200" y="1143000"/>
            <a:ext cx="3200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La ~ </a:t>
            </a:r>
            <a:r>
              <a:rPr lang="en-US" sz="2800" dirty="0" smtClean="0"/>
              <a:t>4.5 </a:t>
            </a:r>
            <a:r>
              <a:rPr lang="en-US" sz="2800" dirty="0"/>
              <a:t>fm               m</a:t>
            </a:r>
            <a:r>
              <a:rPr lang="el-GR" sz="2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b="1" baseline="-25000" dirty="0"/>
              <a:t> </a:t>
            </a:r>
            <a:r>
              <a:rPr lang="en-US" sz="2800" dirty="0"/>
              <a:t>~ </a:t>
            </a:r>
            <a:r>
              <a:rPr lang="en-US" sz="2800" dirty="0" smtClean="0"/>
              <a:t>170 </a:t>
            </a:r>
            <a:r>
              <a:rPr lang="en-US" sz="2800" dirty="0"/>
              <a:t>MeV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876800" y="6172200"/>
            <a:ext cx="4267200" cy="523220"/>
          </a:xfrm>
          <a:prstGeom prst="rect">
            <a:avLst/>
          </a:prstGeom>
          <a:noFill/>
          <a:ln w="28575" algn="ctr">
            <a:solidFill>
              <a:srgbClr val="00C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64^3 </a:t>
            </a:r>
            <a:r>
              <a:rPr lang="en-US" sz="2800" dirty="0"/>
              <a:t>x </a:t>
            </a:r>
            <a:r>
              <a:rPr lang="en-US" sz="2800" dirty="0" smtClean="0"/>
              <a:t>128, </a:t>
            </a:r>
            <a:r>
              <a:rPr lang="en-US" sz="2800" dirty="0"/>
              <a:t>a =</a:t>
            </a:r>
            <a:r>
              <a:rPr lang="en-US" sz="2800" dirty="0" smtClean="0"/>
              <a:t>0.0837 </a:t>
            </a:r>
            <a:r>
              <a:rPr lang="en-US" sz="2800" dirty="0"/>
              <a:t>fm </a:t>
            </a:r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152400" y="2286000"/>
            <a:ext cx="3886200" cy="52322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32^3 x 64, a =</a:t>
            </a:r>
            <a:r>
              <a:rPr lang="en-US" sz="2800" dirty="0" smtClean="0"/>
              <a:t>0.137 </a:t>
            </a:r>
            <a:r>
              <a:rPr lang="en-US" sz="2800" dirty="0"/>
              <a:t>fm </a:t>
            </a:r>
          </a:p>
        </p:txBody>
      </p:sp>
      <p:sp>
        <p:nvSpPr>
          <p:cNvPr id="801803" name="AutoShape 11"/>
          <p:cNvSpPr>
            <a:spLocks noChangeArrowheads="1"/>
          </p:cNvSpPr>
          <p:nvPr/>
        </p:nvSpPr>
        <p:spPr bwMode="auto">
          <a:xfrm>
            <a:off x="4495800" y="1905000"/>
            <a:ext cx="228600" cy="987552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1804" name="AutoShape 12"/>
          <p:cNvSpPr>
            <a:spLocks noChangeArrowheads="1"/>
          </p:cNvSpPr>
          <p:nvPr/>
        </p:nvSpPr>
        <p:spPr bwMode="auto">
          <a:xfrm>
            <a:off x="4419600" y="3429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endParaRPr lang="en-US"/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1143000" y="2286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2+1 flavor DWF configurations (RBC-UKQCD)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105400"/>
            <a:ext cx="266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La ~ 2.7 fm   m</a:t>
            </a:r>
            <a:r>
              <a:rPr lang="el-GR" sz="28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dirty="0" smtClean="0"/>
              <a:t> ~ 295 MeV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2209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i="1" dirty="0" smtClean="0">
                <a:solidFill>
                  <a:srgbClr val="FFFF00"/>
                </a:solidFill>
              </a:rPr>
              <a:t>O</a:t>
            </a:r>
            <a:r>
              <a:rPr lang="en-US" sz="2400" dirty="0" smtClean="0">
                <a:solidFill>
                  <a:srgbClr val="FFFF00"/>
                </a:solidFill>
              </a:rPr>
              <a:t>(a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) extrapolation)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172200" y="167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419600" y="5486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33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0200" y="3124200"/>
            <a:ext cx="3276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/>
              <a:t>La ~ </a:t>
            </a:r>
            <a:r>
              <a:rPr lang="en-US" sz="2800" dirty="0" smtClean="0"/>
              <a:t>5.48 </a:t>
            </a:r>
            <a:r>
              <a:rPr lang="en-US" sz="2800" dirty="0"/>
              <a:t>fm            m</a:t>
            </a:r>
            <a:r>
              <a:rPr lang="el-GR" sz="28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dirty="0"/>
              <a:t> ~ </a:t>
            </a:r>
            <a:r>
              <a:rPr lang="en-US" sz="2800" dirty="0" smtClean="0"/>
              <a:t>140 </a:t>
            </a:r>
            <a:r>
              <a:rPr lang="en-US" sz="2800" dirty="0"/>
              <a:t>MeV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76800" y="4267200"/>
            <a:ext cx="4038600" cy="523220"/>
          </a:xfrm>
          <a:prstGeom prst="rect">
            <a:avLst/>
          </a:prstGeom>
          <a:noFill/>
          <a:ln w="28575" algn="ctr">
            <a:solidFill>
              <a:srgbClr val="00C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48^3 </a:t>
            </a:r>
            <a:r>
              <a:rPr lang="en-US" sz="2800" dirty="0"/>
              <a:t>x </a:t>
            </a:r>
            <a:r>
              <a:rPr lang="en-US" sz="2800" dirty="0" smtClean="0"/>
              <a:t>96, </a:t>
            </a:r>
            <a:r>
              <a:rPr lang="en-US" sz="2800" dirty="0"/>
              <a:t>a =</a:t>
            </a:r>
            <a:r>
              <a:rPr lang="en-US" sz="2800" dirty="0" smtClean="0"/>
              <a:t>0.114 </a:t>
            </a:r>
            <a:r>
              <a:rPr lang="en-US" sz="2800" dirty="0"/>
              <a:t>fm </a:t>
            </a:r>
            <a:r>
              <a:rPr lang="en-US" sz="2800" dirty="0" smtClean="0"/>
              <a:t> 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5410200" y="5105400"/>
            <a:ext cx="266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/>
              <a:t>La ~ 5.35 fm   m</a:t>
            </a:r>
            <a:r>
              <a:rPr lang="el-GR" sz="28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2800" dirty="0" smtClean="0"/>
              <a:t> ~ 140 MeV</a:t>
            </a:r>
            <a:endParaRPr lang="en-US" sz="280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28600" y="6172200"/>
            <a:ext cx="3886200" cy="523220"/>
          </a:xfrm>
          <a:prstGeom prst="rect">
            <a:avLst/>
          </a:prstGeom>
          <a:noFill/>
          <a:ln w="28575" algn="ctr">
            <a:solidFill>
              <a:srgbClr val="00C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32^3 </a:t>
            </a:r>
            <a:r>
              <a:rPr lang="en-US" sz="2800" dirty="0"/>
              <a:t>x </a:t>
            </a:r>
            <a:r>
              <a:rPr lang="en-US" sz="2800" dirty="0" smtClean="0"/>
              <a:t>64, </a:t>
            </a:r>
            <a:r>
              <a:rPr lang="en-US" sz="2800" dirty="0"/>
              <a:t>a =</a:t>
            </a:r>
            <a:r>
              <a:rPr lang="en-US" sz="2800" dirty="0" smtClean="0"/>
              <a:t>0.085 </a:t>
            </a:r>
            <a:r>
              <a:rPr lang="en-US" sz="2800" dirty="0"/>
              <a:t>fm </a:t>
            </a:r>
          </a:p>
        </p:txBody>
      </p:sp>
    </p:spTree>
    <p:extLst>
      <p:ext uri="{BB962C8B-B14F-4D97-AF65-F5344CB8AC3E}">
        <p14:creationId xmlns:p14="http://schemas.microsoft.com/office/powerpoint/2010/main" val="287984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843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Normalized light u/d spin (DI)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502-D433-4589-AD01-4DE2128C6A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32ID_l_kappa_vs_mp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708400" cy="27813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5" name="Picture 4" descr="32ID_l_kappa_vs_Q2_unit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3683000" cy="276225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6" name="Picture 5" descr="32ID_l_gAkappa_vs_Q2_unitar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3581400" cy="2686051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7" name="Picture 6" descr="32ID_l_gAkappa_vs_mpi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8600"/>
            <a:ext cx="3657600" cy="27432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31212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6096000" cy="96850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Spin Sum Rules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D502-D433-4589-AD01-4DE2128C6A0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109451"/>
              </p:ext>
            </p:extLst>
          </p:nvPr>
        </p:nvGraphicFramePr>
        <p:xfrm>
          <a:off x="801688" y="1828800"/>
          <a:ext cx="7123112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91" name="Equation" r:id="rId3" imgW="3365500" imgH="901700" progId="Equation.DSMT4">
                  <p:embed/>
                </p:oleObj>
              </mc:Choice>
              <mc:Fallback>
                <p:oleObj name="Equation" r:id="rId3" imgW="33655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828800"/>
                        <a:ext cx="7123112" cy="167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0"/>
            <a:ext cx="8382000" cy="797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SzPct val="150000"/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Jaffe and </a:t>
            </a:r>
            <a:r>
              <a:rPr lang="en-US" sz="2400" dirty="0" err="1" smtClean="0">
                <a:latin typeface="Times New Roman"/>
                <a:cs typeface="Times New Roman"/>
              </a:rPr>
              <a:t>Manohar</a:t>
            </a:r>
            <a:r>
              <a:rPr lang="en-US" sz="2400" dirty="0" smtClean="0">
                <a:latin typeface="Times New Roman"/>
                <a:cs typeface="Times New Roman"/>
              </a:rPr>
              <a:t> sum rule (1990)</a:t>
            </a:r>
            <a:endParaRPr lang="en-US" sz="2400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FF3300"/>
              </a:buClr>
              <a:buSzPct val="150000"/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FF3300"/>
              </a:buClr>
              <a:buSzPct val="150000"/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742950" lvl="1" indent="-285750">
              <a:buClr>
                <a:srgbClr val="FF3300"/>
              </a:buClr>
              <a:buSzPct val="150000"/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85750" indent="-285750">
              <a:buClr>
                <a:srgbClr val="FF3300"/>
              </a:buClr>
              <a:buSzPct val="150000"/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285750" indent="-285750">
              <a:buClr>
                <a:srgbClr val="FF3300"/>
              </a:buClr>
              <a:buSzPct val="150000"/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914400" lvl="1" indent="-457200">
              <a:buClr>
                <a:srgbClr val="FFC57F"/>
              </a:buClr>
              <a:buSzPct val="100000"/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Canonical EM tensor on light-cone with light-cone gauge</a:t>
            </a:r>
          </a:p>
          <a:p>
            <a:pPr marL="914400" lvl="1" indent="-457200">
              <a:buClr>
                <a:srgbClr val="FFC57F"/>
              </a:buClr>
              <a:buSzPct val="100000"/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Not directly accessible on the lattice</a:t>
            </a:r>
          </a:p>
          <a:p>
            <a:pPr marL="914400" lvl="1" indent="-457200">
              <a:buClr>
                <a:srgbClr val="FFC57F"/>
              </a:buClr>
              <a:buSzPct val="100000"/>
              <a:buFont typeface="Courier New"/>
              <a:buChar char="o"/>
            </a:pPr>
            <a:endParaRPr lang="en-US" sz="2800" dirty="0">
              <a:latin typeface="Times New Roman"/>
              <a:cs typeface="Times New Roman"/>
            </a:endParaRP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r>
              <a:rPr lang="en-US" sz="2400" dirty="0" err="1" smtClean="0">
                <a:latin typeface="Times New Roman"/>
                <a:cs typeface="Times New Roman"/>
              </a:rPr>
              <a:t>Ji</a:t>
            </a:r>
            <a:r>
              <a:rPr lang="en-US" sz="2400" dirty="0" smtClean="0">
                <a:latin typeface="Times New Roman"/>
                <a:cs typeface="Times New Roman"/>
              </a:rPr>
              <a:t> sum rule (1997)</a:t>
            </a: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914400" lvl="1" indent="-457200">
              <a:buClr>
                <a:srgbClr val="FFC57F"/>
              </a:buClr>
              <a:buSzPct val="100000"/>
              <a:buFont typeface="Courier New"/>
              <a:buChar char="o"/>
            </a:pPr>
            <a:r>
              <a:rPr lang="en-US" sz="2400" dirty="0" smtClean="0">
                <a:latin typeface="Times New Roman"/>
                <a:cs typeface="Times New Roman"/>
              </a:rPr>
              <a:t>Symmetric EM tensor (</a:t>
            </a:r>
            <a:r>
              <a:rPr lang="en-US" sz="2400" dirty="0" err="1" smtClean="0">
                <a:latin typeface="Times New Roman"/>
                <a:cs typeface="Times New Roman"/>
              </a:rPr>
              <a:t>Belinfante</a:t>
            </a:r>
            <a:r>
              <a:rPr lang="en-US" sz="2400" dirty="0" smtClean="0">
                <a:latin typeface="Times New Roman"/>
                <a:cs typeface="Times New Roman"/>
              </a:rPr>
              <a:t>) </a:t>
            </a:r>
            <a:r>
              <a:rPr lang="en-US" sz="2400" dirty="0" smtClean="0">
                <a:latin typeface="Times New Roman"/>
                <a:cs typeface="Times New Roman"/>
                <a:sym typeface="Wingdings"/>
              </a:rPr>
              <a:t> gauge invariant</a:t>
            </a:r>
            <a:r>
              <a:rPr lang="en-US" sz="2400" dirty="0" smtClean="0">
                <a:latin typeface="Times New Roman"/>
                <a:cs typeface="Times New Roman"/>
              </a:rPr>
              <a:t> and frame independent. </a:t>
            </a: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457200" indent="-457200">
              <a:buClr>
                <a:srgbClr val="FF3300"/>
              </a:buClr>
              <a:buSzPct val="200000"/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170316"/>
              </p:ext>
            </p:extLst>
          </p:nvPr>
        </p:nvGraphicFramePr>
        <p:xfrm>
          <a:off x="1143000" y="1219200"/>
          <a:ext cx="2971800" cy="748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92" name="Equation" r:id="rId5" imgW="1282700" imgH="393700" progId="Equation.DSMT4">
                  <p:embed/>
                </p:oleObj>
              </mc:Choice>
              <mc:Fallback>
                <p:oleObj name="Equation" r:id="rId5" imgW="1282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1219200"/>
                        <a:ext cx="2971800" cy="748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259635"/>
              </p:ext>
            </p:extLst>
          </p:nvPr>
        </p:nvGraphicFramePr>
        <p:xfrm>
          <a:off x="1676400" y="4572000"/>
          <a:ext cx="22955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93" name="Equation" r:id="rId7" imgW="990600" imgH="393700" progId="Equation.DSMT4">
                  <p:embed/>
                </p:oleObj>
              </mc:Choice>
              <mc:Fallback>
                <p:oleObj name="Equation" r:id="rId7" imgW="990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6400" y="4572000"/>
                        <a:ext cx="2295525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66255"/>
              </p:ext>
            </p:extLst>
          </p:nvPr>
        </p:nvGraphicFramePr>
        <p:xfrm>
          <a:off x="457200" y="5105400"/>
          <a:ext cx="790257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94" name="Equation" r:id="rId9" imgW="3733800" imgH="609600" progId="Equation.DSMT4">
                  <p:embed/>
                </p:oleObj>
              </mc:Choice>
              <mc:Fallback>
                <p:oleObj name="Equation" r:id="rId9" imgW="37338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05400"/>
                        <a:ext cx="7902575" cy="1135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92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</a:p>
          <a:p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381000" y="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Quark Spin, Orbital Angular Momentum, and </a:t>
            </a:r>
            <a:r>
              <a:rPr lang="en-US" sz="2800" dirty="0" err="1" smtClean="0">
                <a:solidFill>
                  <a:srgbClr val="FFFF00"/>
                </a:solidFill>
              </a:rPr>
              <a:t>Gule</a:t>
            </a:r>
            <a:r>
              <a:rPr lang="en-US" sz="2800" dirty="0" smtClean="0">
                <a:solidFill>
                  <a:srgbClr val="FFFF00"/>
                </a:solidFill>
              </a:rPr>
              <a:t> Angular Momentum (M. </a:t>
            </a:r>
            <a:r>
              <a:rPr lang="en-US" sz="2800" dirty="0" err="1" smtClean="0">
                <a:solidFill>
                  <a:srgbClr val="FFFF00"/>
                </a:solidFill>
              </a:rPr>
              <a:t>Deka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et al</a:t>
            </a:r>
            <a:r>
              <a:rPr lang="en-US" sz="2800" dirty="0" smtClean="0">
                <a:solidFill>
                  <a:srgbClr val="FFFF00"/>
                </a:solidFill>
              </a:rPr>
              <a:t>, 1312.4816, PRD)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996831" cy="279953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40558"/>
              </p:ext>
            </p:extLst>
          </p:nvPr>
        </p:nvGraphicFramePr>
        <p:xfrm>
          <a:off x="1219200" y="4648200"/>
          <a:ext cx="438675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13" name="Equation" r:id="rId4" imgW="2019300" imgH="736600" progId="Equation.DSMT4">
                  <p:embed/>
                </p:oleObj>
              </mc:Choice>
              <mc:Fallback>
                <p:oleObj name="Equation" r:id="rId4" imgW="20193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4648200"/>
                        <a:ext cx="438675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1066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B2C"/>
                </a:solidFill>
              </a:rPr>
              <a:t>p</a:t>
            </a:r>
            <a:r>
              <a:rPr lang="en-US" sz="2000" dirty="0" smtClean="0">
                <a:solidFill>
                  <a:srgbClr val="FFCB2C"/>
                </a:solidFill>
              </a:rPr>
              <a:t>izza </a:t>
            </a:r>
            <a:r>
              <a:rPr lang="en-US" sz="2000" dirty="0" err="1" smtClean="0">
                <a:solidFill>
                  <a:srgbClr val="FFCB2C"/>
                </a:solidFill>
              </a:rPr>
              <a:t>cinque</a:t>
            </a:r>
            <a:r>
              <a:rPr lang="en-US" sz="2000" dirty="0" smtClean="0">
                <a:solidFill>
                  <a:srgbClr val="FFCB2C"/>
                </a:solidFill>
              </a:rPr>
              <a:t> </a:t>
            </a:r>
            <a:r>
              <a:rPr lang="en-US" sz="2000" dirty="0" err="1" smtClean="0">
                <a:solidFill>
                  <a:srgbClr val="FFCB2C"/>
                </a:solidFill>
              </a:rPr>
              <a:t>stagioni</a:t>
            </a:r>
            <a:endParaRPr lang="en-US" sz="2000" dirty="0">
              <a:solidFill>
                <a:srgbClr val="FFCB2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92498"/>
            <a:ext cx="2222500" cy="2365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8193" y="6527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6370118"/>
            <a:ext cx="518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These are quenched results so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far.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5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229600" cy="13843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Glue Spin and </a:t>
            </a:r>
            <a:r>
              <a:rPr lang="en-US" sz="4000" dirty="0" err="1" smtClean="0">
                <a:solidFill>
                  <a:srgbClr val="FFFF00"/>
                </a:solidFill>
              </a:rPr>
              <a:t>Helicity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l-GR" sz="4000" dirty="0" smtClean="0">
                <a:solidFill>
                  <a:srgbClr val="FFFF00"/>
                </a:solidFill>
              </a:rPr>
              <a:t>Δ</a:t>
            </a:r>
            <a:r>
              <a:rPr lang="en-US" sz="4000" dirty="0" smtClean="0">
                <a:solidFill>
                  <a:srgbClr val="FFFF00"/>
                </a:solidFill>
              </a:rPr>
              <a:t>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498053"/>
          </a:xfrm>
        </p:spPr>
        <p:txBody>
          <a:bodyPr/>
          <a:lstStyle/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r>
              <a:rPr lang="en-US" sz="2400" dirty="0" smtClean="0"/>
              <a:t>Jaffe and </a:t>
            </a:r>
            <a:r>
              <a:rPr lang="en-US" sz="2400" dirty="0" err="1" smtClean="0"/>
              <a:t>Manohar</a:t>
            </a:r>
            <a:r>
              <a:rPr lang="en-US" sz="2400" dirty="0" smtClean="0"/>
              <a:t>  -- spin sum rule on light cone</a:t>
            </a:r>
          </a:p>
          <a:p>
            <a:pPr>
              <a:buClr>
                <a:srgbClr val="FFCB2C"/>
              </a:buClr>
            </a:pPr>
            <a:endParaRPr lang="en-US" sz="2400" dirty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Not gauge invariant</a:t>
            </a:r>
          </a:p>
          <a:p>
            <a:pPr lvl="1">
              <a:buClr>
                <a:srgbClr val="FFCB2C"/>
              </a:buClr>
            </a:pPr>
            <a:r>
              <a:rPr lang="en-US" sz="2000" dirty="0"/>
              <a:t>Light </a:t>
            </a:r>
            <a:r>
              <a:rPr lang="en-US" sz="2000" dirty="0" smtClean="0"/>
              <a:t>cone not </a:t>
            </a:r>
            <a:r>
              <a:rPr lang="en-US" sz="2000" dirty="0"/>
              <a:t>accessible on the Euclidean lattice.</a:t>
            </a:r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>
              <a:buClr>
                <a:srgbClr val="FFCB2C"/>
              </a:buClr>
            </a:pPr>
            <a:r>
              <a:rPr lang="en-US" sz="2400" dirty="0" err="1" smtClean="0"/>
              <a:t>Manohar</a:t>
            </a:r>
            <a:r>
              <a:rPr lang="en-US" sz="2400" dirty="0" smtClean="0"/>
              <a:t> – gauge invariant light-cone distribution</a:t>
            </a:r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After integration of x, the glue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operator is</a:t>
            </a:r>
          </a:p>
          <a:p>
            <a:pPr lvl="1">
              <a:buClr>
                <a:srgbClr val="FFCB2C"/>
              </a:buClr>
            </a:pPr>
            <a:endParaRPr lang="en-US" sz="2000" dirty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Non-local and on light cone</a:t>
            </a:r>
            <a:endParaRPr lang="en-US" sz="2000" dirty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99FF33"/>
              </a:buClr>
            </a:pPr>
            <a:endParaRPr lang="en-US" sz="2800" dirty="0" smtClean="0"/>
          </a:p>
          <a:p>
            <a:pPr>
              <a:buClr>
                <a:srgbClr val="99FF33"/>
              </a:buClr>
            </a:pPr>
            <a:endParaRPr lang="en-US" sz="2800" dirty="0"/>
          </a:p>
          <a:p>
            <a:pPr>
              <a:buClr>
                <a:srgbClr val="99FF33"/>
              </a:buClr>
            </a:pPr>
            <a:endParaRPr lang="en-US" sz="2800" dirty="0" smtClean="0"/>
          </a:p>
          <a:p>
            <a:pPr>
              <a:buClr>
                <a:srgbClr val="FFCB2C"/>
              </a:buClr>
              <a:buFont typeface="Wingdings" charset="2"/>
              <a:buChar char="²"/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r>
              <a:rPr lang="en-US" sz="2400" dirty="0" err="1" smtClean="0"/>
              <a:t>Manohar</a:t>
            </a:r>
            <a:endParaRPr lang="en-US" sz="2400" dirty="0" smtClean="0"/>
          </a:p>
          <a:p>
            <a:pPr>
              <a:buClr>
                <a:srgbClr val="99FF33"/>
              </a:buClr>
            </a:pPr>
            <a:endParaRPr lang="en-US" sz="28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r>
              <a:rPr lang="en-US" sz="2400" dirty="0" smtClean="0"/>
              <a:t>X.S. Chen, T. Goldman, F. Wang; Wakamatsu; </a:t>
            </a:r>
            <a:r>
              <a:rPr lang="en-US" sz="2400" dirty="0" err="1" smtClean="0"/>
              <a:t>Hatta</a:t>
            </a:r>
            <a:r>
              <a:rPr lang="en-US" sz="2400" dirty="0" smtClean="0"/>
              <a:t>, etc.</a:t>
            </a:r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r>
              <a:rPr lang="en-US" sz="2400" dirty="0" smtClean="0"/>
              <a:t>X. </a:t>
            </a:r>
            <a:r>
              <a:rPr lang="en-US" sz="2400" dirty="0" err="1" smtClean="0"/>
              <a:t>Ji</a:t>
            </a:r>
            <a:r>
              <a:rPr lang="en-US" sz="2400" dirty="0"/>
              <a:t>, J.H. Zhang, Y. Zhao; Y. </a:t>
            </a:r>
            <a:r>
              <a:rPr lang="en-US" sz="2400" dirty="0" err="1"/>
              <a:t>Hatta</a:t>
            </a:r>
            <a:r>
              <a:rPr lang="en-US" sz="2400" dirty="0"/>
              <a:t>, X. </a:t>
            </a:r>
            <a:r>
              <a:rPr lang="en-US" sz="2400" dirty="0" err="1"/>
              <a:t>Ji</a:t>
            </a:r>
            <a:r>
              <a:rPr lang="en-US" sz="2400" dirty="0"/>
              <a:t>, Y. Zhao 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565521"/>
              </p:ext>
            </p:extLst>
          </p:nvPr>
        </p:nvGraphicFramePr>
        <p:xfrm>
          <a:off x="685800" y="1600200"/>
          <a:ext cx="7359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86" name="Equation" r:id="rId3" imgW="3746500" imgH="292100" progId="Equation.DSMT4">
                  <p:embed/>
                </p:oleObj>
              </mc:Choice>
              <mc:Fallback>
                <p:oleObj name="Equation" r:id="rId3" imgW="37465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600200"/>
                        <a:ext cx="73596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076312"/>
              </p:ext>
            </p:extLst>
          </p:nvPr>
        </p:nvGraphicFramePr>
        <p:xfrm>
          <a:off x="762000" y="3810000"/>
          <a:ext cx="63563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87" name="Equation" r:id="rId5" imgW="4089400" imgH="622300" progId="Equation.DSMT4">
                  <p:embed/>
                </p:oleObj>
              </mc:Choice>
              <mc:Fallback>
                <p:oleObj name="Equation" r:id="rId5" imgW="40894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810000"/>
                        <a:ext cx="6356350" cy="110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7059"/>
              </p:ext>
            </p:extLst>
          </p:nvPr>
        </p:nvGraphicFramePr>
        <p:xfrm>
          <a:off x="990600" y="5257800"/>
          <a:ext cx="48942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988" name="Equation" r:id="rId7" imgW="3149600" imgH="469900" progId="Equation.DSMT4">
                  <p:embed/>
                </p:oleObj>
              </mc:Choice>
              <mc:Fallback>
                <p:oleObj name="Equation" r:id="rId7" imgW="3149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5257800"/>
                        <a:ext cx="4894263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39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384300"/>
          </a:xfrm>
        </p:spPr>
        <p:txBody>
          <a:bodyPr/>
          <a:lstStyle/>
          <a:p>
            <a:pPr algn="ctr">
              <a:tabLst>
                <a:tab pos="4052888" algn="l"/>
              </a:tabLst>
            </a:pPr>
            <a:r>
              <a:rPr lang="en-US" sz="4000" dirty="0" smtClean="0">
                <a:solidFill>
                  <a:srgbClr val="FFFF00"/>
                </a:solidFill>
              </a:rPr>
              <a:t>Glue Spin and </a:t>
            </a:r>
            <a:r>
              <a:rPr lang="en-US" sz="4000" dirty="0" err="1" smtClean="0">
                <a:solidFill>
                  <a:srgbClr val="FFFF00"/>
                </a:solidFill>
              </a:rPr>
              <a:t>Helicity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l-GR" sz="4000" dirty="0" smtClean="0">
                <a:solidFill>
                  <a:srgbClr val="FFFF00"/>
                </a:solidFill>
              </a:rPr>
              <a:t>Δ</a:t>
            </a:r>
            <a:r>
              <a:rPr lang="en-US" sz="4000" dirty="0" smtClean="0">
                <a:solidFill>
                  <a:srgbClr val="FFFF00"/>
                </a:solidFill>
              </a:rPr>
              <a:t>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458200" cy="5943600"/>
          </a:xfrm>
        </p:spPr>
        <p:txBody>
          <a:bodyPr/>
          <a:lstStyle/>
          <a:p>
            <a:pPr>
              <a:buClr>
                <a:srgbClr val="99FF33"/>
              </a:buClr>
            </a:pPr>
            <a:endParaRPr lang="en-US" sz="2800" dirty="0"/>
          </a:p>
          <a:p>
            <a:pPr>
              <a:buClr>
                <a:srgbClr val="FFCB2C"/>
              </a:buClr>
            </a:pPr>
            <a:r>
              <a:rPr lang="en-US" sz="2400" dirty="0" smtClean="0"/>
              <a:t>X.S. Chen, T. Goldman, F. Wang; Wakamatsu; </a:t>
            </a:r>
            <a:r>
              <a:rPr lang="en-US" sz="2400" dirty="0" err="1" smtClean="0"/>
              <a:t>Hatta</a:t>
            </a:r>
            <a:r>
              <a:rPr lang="en-US" sz="2400" dirty="0" smtClean="0"/>
              <a:t>, etc.</a:t>
            </a:r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endParaRPr lang="en-US" sz="2400" dirty="0"/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Gauge invariant but frame dependent</a:t>
            </a:r>
          </a:p>
          <a:p>
            <a:pPr lvl="1">
              <a:buClr>
                <a:srgbClr val="FFCB2C"/>
              </a:buClr>
            </a:pPr>
            <a:endParaRPr lang="en-US" sz="2000" dirty="0" smtClean="0"/>
          </a:p>
          <a:p>
            <a:pPr>
              <a:buClr>
                <a:srgbClr val="FFCB2C"/>
              </a:buClr>
            </a:pPr>
            <a:r>
              <a:rPr lang="en-US" sz="2400" dirty="0" smtClean="0"/>
              <a:t>X. </a:t>
            </a:r>
            <a:r>
              <a:rPr lang="en-US" sz="2400" dirty="0" err="1" smtClean="0"/>
              <a:t>Ji</a:t>
            </a:r>
            <a:r>
              <a:rPr lang="en-US" sz="2400" dirty="0"/>
              <a:t>, J.H. Zhang, Y. Zhao; Y. </a:t>
            </a:r>
            <a:r>
              <a:rPr lang="en-US" sz="2400" dirty="0" err="1"/>
              <a:t>Hatta</a:t>
            </a:r>
            <a:r>
              <a:rPr lang="en-US" sz="2400" dirty="0"/>
              <a:t>, X. </a:t>
            </a:r>
            <a:r>
              <a:rPr lang="en-US" sz="2400" dirty="0" err="1"/>
              <a:t>Ji</a:t>
            </a:r>
            <a:r>
              <a:rPr lang="en-US" sz="2400" dirty="0"/>
              <a:t>, Y. Zhao 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268438"/>
              </p:ext>
            </p:extLst>
          </p:nvPr>
        </p:nvGraphicFramePr>
        <p:xfrm>
          <a:off x="819150" y="2133600"/>
          <a:ext cx="5911850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18" name="Equation" r:id="rId3" imgW="3340100" imgH="1003300" progId="Equation.DSMT4">
                  <p:embed/>
                </p:oleObj>
              </mc:Choice>
              <mc:Fallback>
                <p:oleObj name="Equation" r:id="rId3" imgW="33401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150" y="2133600"/>
                        <a:ext cx="5911850" cy="177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5410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B2C"/>
                </a:solidFill>
              </a:rPr>
              <a:t>Infinite momentum frame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B2C"/>
                </a:solidFill>
              </a:rPr>
              <a:t>Gauge invariant decomposition</a:t>
            </a:r>
            <a:endParaRPr lang="en-US" dirty="0">
              <a:solidFill>
                <a:srgbClr val="FFCB2C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62845"/>
              </p:ext>
            </p:extLst>
          </p:nvPr>
        </p:nvGraphicFramePr>
        <p:xfrm>
          <a:off x="5486400" y="1676400"/>
          <a:ext cx="2362200" cy="45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19" name="Equation" r:id="rId5" imgW="1308100" imgH="254000" progId="Equation.DSMT4">
                  <p:embed/>
                </p:oleObj>
              </mc:Choice>
              <mc:Fallback>
                <p:oleObj name="Equation" r:id="rId5" imgW="13081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6400" y="1676400"/>
                        <a:ext cx="2362200" cy="458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57798"/>
              </p:ext>
            </p:extLst>
          </p:nvPr>
        </p:nvGraphicFramePr>
        <p:xfrm>
          <a:off x="381000" y="5791200"/>
          <a:ext cx="63341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20" name="Equation" r:id="rId7" imgW="4076700" imgH="469900" progId="Equation.DSMT4">
                  <p:embed/>
                </p:oleObj>
              </mc:Choice>
              <mc:Fallback>
                <p:oleObj name="Equation" r:id="rId7" imgW="4076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" y="5791200"/>
                        <a:ext cx="6334125" cy="83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65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384300"/>
          </a:xfrm>
        </p:spPr>
        <p:txBody>
          <a:bodyPr/>
          <a:lstStyle/>
          <a:p>
            <a:pPr algn="ctr">
              <a:tabLst>
                <a:tab pos="4052888" algn="l"/>
              </a:tabLst>
            </a:pPr>
            <a:r>
              <a:rPr lang="en-US" sz="4000" dirty="0" smtClean="0">
                <a:solidFill>
                  <a:srgbClr val="FFFF00"/>
                </a:solidFill>
              </a:rPr>
              <a:t>Glue Spin and </a:t>
            </a:r>
            <a:r>
              <a:rPr lang="en-US" sz="4000" dirty="0" err="1" smtClean="0">
                <a:solidFill>
                  <a:srgbClr val="FFFF00"/>
                </a:solidFill>
              </a:rPr>
              <a:t>Helicity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l-GR" sz="4000" dirty="0" smtClean="0">
                <a:solidFill>
                  <a:srgbClr val="FFFF00"/>
                </a:solidFill>
              </a:rPr>
              <a:t>Δ</a:t>
            </a:r>
            <a:r>
              <a:rPr lang="en-US" sz="4000" dirty="0" smtClean="0">
                <a:solidFill>
                  <a:srgbClr val="FFFF00"/>
                </a:solidFill>
              </a:rPr>
              <a:t>G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382000" cy="6324600"/>
          </a:xfrm>
        </p:spPr>
        <p:txBody>
          <a:bodyPr/>
          <a:lstStyle/>
          <a:p>
            <a:pPr>
              <a:buClr>
                <a:srgbClr val="99FF33"/>
              </a:buClr>
            </a:pPr>
            <a:endParaRPr lang="en-US" sz="2800" dirty="0"/>
          </a:p>
          <a:p>
            <a:pPr>
              <a:buClr>
                <a:srgbClr val="FFCB2C"/>
              </a:buClr>
            </a:pPr>
            <a:r>
              <a:rPr lang="en-US" sz="2400" dirty="0">
                <a:solidFill>
                  <a:srgbClr val="FFCB2C"/>
                </a:solidFill>
              </a:rPr>
              <a:t>Large momentum limit </a:t>
            </a:r>
            <a:endParaRPr lang="en-US" sz="2400" dirty="0" smtClean="0">
              <a:solidFill>
                <a:srgbClr val="FFCB2C"/>
              </a:solidFill>
            </a:endParaRPr>
          </a:p>
          <a:p>
            <a:pPr>
              <a:buClr>
                <a:srgbClr val="FFCB2C"/>
              </a:buClr>
            </a:pPr>
            <a:endParaRPr lang="en-US" sz="2400" dirty="0">
              <a:solidFill>
                <a:srgbClr val="FFCB2C"/>
              </a:solidFill>
            </a:endParaRPr>
          </a:p>
          <a:p>
            <a:pPr>
              <a:buClr>
                <a:srgbClr val="FFCB2C"/>
              </a:buClr>
            </a:pPr>
            <a:endParaRPr lang="en-US" sz="2400" dirty="0" smtClean="0">
              <a:solidFill>
                <a:srgbClr val="FFCB2C"/>
              </a:solidFill>
            </a:endParaRPr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Calculate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 at finite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z</a:t>
            </a:r>
            <a:endParaRPr lang="en-US" sz="2000" baseline="-25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Match to MS-bar scheme at 2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Large momentum effective theory to match to IMF</a:t>
            </a:r>
          </a:p>
          <a:p>
            <a:pPr lvl="1">
              <a:buClr>
                <a:srgbClr val="FFCB2C"/>
              </a:buClr>
            </a:pPr>
            <a:r>
              <a:rPr lang="en-US" sz="2000" dirty="0" smtClean="0"/>
              <a:t>Similar proof for the quark and glue orbital angular momenta which are related to form factors in generalized TMD (GTMD)</a:t>
            </a:r>
          </a:p>
          <a:p>
            <a:pPr marL="457200" lvl="1" indent="0">
              <a:buClr>
                <a:srgbClr val="FFCB2C"/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(Y. Zhao, KFL, and Y. Yang, arXiv:1506.08832)</a:t>
            </a:r>
            <a:endParaRPr lang="en-US" sz="2000" dirty="0"/>
          </a:p>
          <a:p>
            <a:pPr>
              <a:buClr>
                <a:srgbClr val="FFCB2C"/>
              </a:buClr>
            </a:pPr>
            <a:endParaRPr lang="en-US" sz="2400" dirty="0" smtClean="0"/>
          </a:p>
          <a:p>
            <a:pPr>
              <a:buClr>
                <a:srgbClr val="FFCB2C"/>
              </a:buClr>
            </a:pPr>
            <a:r>
              <a:rPr lang="en-US" sz="2400" dirty="0" smtClean="0"/>
              <a:t>Solution of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phys</a:t>
            </a:r>
            <a:r>
              <a:rPr lang="en-US" sz="2400" dirty="0" smtClean="0"/>
              <a:t>  -- related to A in Coulomb gauge</a:t>
            </a:r>
          </a:p>
          <a:p>
            <a:pPr lvl="1">
              <a:buClr>
                <a:srgbClr val="FFCB2C"/>
              </a:buClr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5943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B2C"/>
                </a:solidFill>
              </a:rPr>
              <a:t>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24457"/>
              </p:ext>
            </p:extLst>
          </p:nvPr>
        </p:nvGraphicFramePr>
        <p:xfrm>
          <a:off x="685800" y="1295400"/>
          <a:ext cx="6591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154" name="Equation" r:id="rId3" imgW="3276600" imgH="508000" progId="Equation.DSMT4">
                  <p:embed/>
                </p:oleObj>
              </mc:Choice>
              <mc:Fallback>
                <p:oleObj name="Equation" r:id="rId3" imgW="32766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295400"/>
                        <a:ext cx="6591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5364"/>
              </p:ext>
            </p:extLst>
          </p:nvPr>
        </p:nvGraphicFramePr>
        <p:xfrm>
          <a:off x="1219200" y="5297014"/>
          <a:ext cx="5867400" cy="1544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155" name="Equation" r:id="rId5" imgW="3619500" imgH="952500" progId="Equation.DSMT4">
                  <p:embed/>
                </p:oleObj>
              </mc:Choice>
              <mc:Fallback>
                <p:oleObj name="Equation" r:id="rId5" imgW="36195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5297014"/>
                        <a:ext cx="5867400" cy="1544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12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Screen Shot 2016-11-30 at 12.5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86800" cy="60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6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6-11-30 at 6.47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5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3843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Where does the spin of the proton come from?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8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6-11-30 at 6.5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17"/>
            <a:ext cx="9144000" cy="6843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943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S</a:t>
            </a:r>
            <a:r>
              <a:rPr lang="en-US" sz="2400" baseline="-25000" dirty="0" smtClean="0">
                <a:solidFill>
                  <a:schemeClr val="bg2"/>
                </a:solidFill>
              </a:rPr>
              <a:t>G</a:t>
            </a:r>
            <a:r>
              <a:rPr lang="en-US" sz="2400" dirty="0" smtClean="0">
                <a:solidFill>
                  <a:schemeClr val="bg2"/>
                </a:solidFill>
              </a:rPr>
              <a:t> = 0.251(47)(16)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621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_______________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-------------------------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8382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PRL 118,102001 (2017) </a:t>
            </a:r>
            <a:r>
              <a:rPr lang="mr-IN" sz="1400" dirty="0" smtClean="0">
                <a:solidFill>
                  <a:srgbClr val="FF0000"/>
                </a:solidFill>
              </a:rPr>
              <a:t>–</a:t>
            </a:r>
            <a:r>
              <a:rPr lang="en-US" sz="1400" dirty="0" smtClean="0">
                <a:solidFill>
                  <a:srgbClr val="FF0000"/>
                </a:solidFill>
              </a:rPr>
              <a:t> Physic Viewpoint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9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770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Strange quark magnetic moment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76C2-61C4-4B0A-902D-2E6432BCAC9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" y="2077992"/>
            <a:ext cx="4620375" cy="346528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" name="TextBox 5"/>
          <p:cNvSpPr txBox="1"/>
          <p:nvPr/>
        </p:nvSpPr>
        <p:spPr>
          <a:xfrm>
            <a:off x="336754" y="5829033"/>
            <a:ext cx="454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G</a:t>
            </a:r>
            <a:r>
              <a:rPr lang="en-US" sz="2800" baseline="-25000" dirty="0" smtClean="0">
                <a:solidFill>
                  <a:srgbClr val="FF6600"/>
                </a:solidFill>
              </a:rPr>
              <a:t>M</a:t>
            </a:r>
            <a:r>
              <a:rPr lang="en-US" sz="2800" baseline="30000" dirty="0" smtClean="0">
                <a:solidFill>
                  <a:srgbClr val="FF6600"/>
                </a:solidFill>
              </a:rPr>
              <a:t>S</a:t>
            </a:r>
            <a:r>
              <a:rPr lang="en-US" sz="2800" dirty="0" smtClean="0">
                <a:solidFill>
                  <a:srgbClr val="FF6600"/>
                </a:solidFill>
              </a:rPr>
              <a:t>(0) = - 0.064(14)(9) </a:t>
            </a:r>
            <a:r>
              <a:rPr lang="en-US" sz="2800" dirty="0" err="1" smtClean="0">
                <a:solidFill>
                  <a:srgbClr val="FF6600"/>
                </a:solidFill>
              </a:rPr>
              <a:t>μ</a:t>
            </a:r>
            <a:r>
              <a:rPr lang="en-US" sz="28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800" dirty="0" smtClean="0">
                <a:solidFill>
                  <a:srgbClr val="FF6600"/>
                </a:solidFill>
              </a:rPr>
              <a:t> </a:t>
            </a:r>
            <a:endParaRPr lang="en-US" sz="2800" baseline="30000" dirty="0">
              <a:solidFill>
                <a:srgbClr val="FF6600"/>
              </a:solidFill>
            </a:endParaRPr>
          </a:p>
        </p:txBody>
      </p:sp>
      <p:pic>
        <p:nvPicPr>
          <p:cNvPr id="8" name="Picture 7" descr="11:29_compare_l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71" y="2077992"/>
            <a:ext cx="4572000" cy="3429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TextBox 8"/>
          <p:cNvSpPr txBox="1"/>
          <p:nvPr/>
        </p:nvSpPr>
        <p:spPr>
          <a:xfrm>
            <a:off x="361336" y="927703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Parity-violating </a:t>
            </a:r>
            <a:r>
              <a:rPr lang="en-US" dirty="0" err="1" smtClean="0"/>
              <a:t>ep</a:t>
            </a:r>
            <a:r>
              <a:rPr lang="en-US" dirty="0" smtClean="0"/>
              <a:t> scattering with </a:t>
            </a:r>
            <a:r>
              <a:rPr lang="en-US" dirty="0" err="1" smtClean="0"/>
              <a:t>radiative</a:t>
            </a:r>
            <a:r>
              <a:rPr lang="en-US" dirty="0" smtClean="0"/>
              <a:t> correction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0594" y="819009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R. </a:t>
            </a:r>
            <a:r>
              <a:rPr lang="en-US" sz="1800" dirty="0" err="1" smtClean="0"/>
              <a:t>Sufian</a:t>
            </a:r>
            <a:r>
              <a:rPr lang="en-US" sz="1800" dirty="0" smtClean="0"/>
              <a:t> et al, 1606.07075 </a:t>
            </a:r>
          </a:p>
          <a:p>
            <a:r>
              <a:rPr lang="en-US" sz="1800" dirty="0" smtClean="0"/>
              <a:t>PRL </a:t>
            </a:r>
            <a:r>
              <a:rPr lang="en-US" dirty="0" smtClean="0"/>
              <a:t>118, 042001 (2017)</a:t>
            </a:r>
            <a:endParaRPr lang="en-US" sz="2000" dirty="0" smtClean="0"/>
          </a:p>
          <a:p>
            <a:r>
              <a:rPr lang="en-US" sz="1800" dirty="0" smtClean="0"/>
              <a:t>Nature </a:t>
            </a:r>
            <a:r>
              <a:rPr lang="mr-IN" sz="1800" dirty="0" smtClean="0"/>
              <a:t>–</a:t>
            </a:r>
            <a:r>
              <a:rPr lang="en-US" sz="1800" dirty="0" smtClean="0"/>
              <a:t> Ross Young</a:t>
            </a:r>
            <a:endParaRPr lang="en-US" sz="1800" dirty="0"/>
          </a:p>
        </p:txBody>
      </p:sp>
      <p:pic>
        <p:nvPicPr>
          <p:cNvPr id="13" name="Picture 12" descr="Fina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78" y="5543273"/>
            <a:ext cx="1866900" cy="13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2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43" y="-152400"/>
            <a:ext cx="8193157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Summary and Challenges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>
              <a:buSzPct val="175000"/>
            </a:pPr>
            <a:r>
              <a:rPr lang="en-US" sz="2400" dirty="0" smtClean="0">
                <a:latin typeface="Comic Sans MS" panose="030F0702030302020204" pitchFamily="66" charset="0"/>
              </a:rPr>
              <a:t>Decomposition of proton spin and hadron masses into quark and glue components on the lattice is feasible. Large momentum frame for the proton to calculate glue </a:t>
            </a:r>
            <a:r>
              <a:rPr lang="en-US" sz="2400" dirty="0" err="1" smtClean="0">
                <a:latin typeface="Comic Sans MS" panose="030F0702030302020204" pitchFamily="66" charset="0"/>
              </a:rPr>
              <a:t>helicity</a:t>
            </a:r>
            <a:r>
              <a:rPr lang="en-US" sz="2400" dirty="0" smtClean="0">
                <a:latin typeface="Comic Sans MS" panose="030F0702030302020204" pitchFamily="66" charset="0"/>
              </a:rPr>
              <a:t> remains a challenge. </a:t>
            </a:r>
          </a:p>
          <a:p>
            <a:pPr>
              <a:buSzPct val="175000"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>
              <a:buSzPct val="175000"/>
            </a:pPr>
            <a:r>
              <a:rPr lang="en-US" sz="2400" dirty="0" smtClean="0">
                <a:latin typeface="Comic Sans MS" panose="030F0702030302020204" pitchFamily="66" charset="0"/>
              </a:rPr>
              <a:t>`Proton Spin Crisis’ is likely to be the second (?) example of observable U(1) anomaly. 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Glue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spin from temporal gauge is being studied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4478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Hadron Structure with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Quarks and Glue</a:t>
            </a:r>
            <a:r>
              <a:rPr lang="en-US" sz="4000" dirty="0" smtClean="0"/>
              <a:t> 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219200"/>
            <a:ext cx="85344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Quark and Glue Momentum and Angular Momentum in the Nucleon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3962400"/>
            <a:ext cx="3927475" cy="2590801"/>
            <a:chOff x="0" y="4038600"/>
            <a:chExt cx="3927475" cy="2590801"/>
          </a:xfrm>
        </p:grpSpPr>
        <p:sp>
          <p:nvSpPr>
            <p:cNvPr id="11300" name="AutoShape 6"/>
            <p:cNvSpPr>
              <a:spLocks noChangeArrowheads="1"/>
            </p:cNvSpPr>
            <p:nvPr/>
          </p:nvSpPr>
          <p:spPr bwMode="auto">
            <a:xfrm>
              <a:off x="0" y="5210175"/>
              <a:ext cx="354013" cy="835025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6342885"/>
                </p:ext>
              </p:extLst>
            </p:nvPr>
          </p:nvGraphicFramePr>
          <p:xfrm>
            <a:off x="58738" y="6142038"/>
            <a:ext cx="26035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56" name="Equation" r:id="rId3" imgW="152280" imgH="241200" progId="Equation.3">
                    <p:embed/>
                  </p:oleObj>
                </mc:Choice>
                <mc:Fallback>
                  <p:oleObj name="Equation" r:id="rId3" imgW="152280" imgH="241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38" y="6142038"/>
                          <a:ext cx="260350" cy="487363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1" name="AutoShape 7"/>
            <p:cNvSpPr>
              <a:spLocks noChangeArrowheads="1"/>
            </p:cNvSpPr>
            <p:nvPr/>
          </p:nvSpPr>
          <p:spPr bwMode="auto">
            <a:xfrm>
              <a:off x="2416175" y="5521325"/>
              <a:ext cx="708025" cy="34925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302" name="Freeform 8"/>
            <p:cNvSpPr>
              <a:spLocks/>
            </p:cNvSpPr>
            <p:nvPr/>
          </p:nvSpPr>
          <p:spPr bwMode="auto">
            <a:xfrm>
              <a:off x="295275" y="5029200"/>
              <a:ext cx="2327275" cy="527050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3" name="Line 9"/>
            <p:cNvSpPr>
              <a:spLocks noChangeShapeType="1"/>
            </p:cNvSpPr>
            <p:nvPr/>
          </p:nvSpPr>
          <p:spPr bwMode="auto">
            <a:xfrm>
              <a:off x="354013" y="5697538"/>
              <a:ext cx="206216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4" name="Freeform 10"/>
            <p:cNvSpPr>
              <a:spLocks/>
            </p:cNvSpPr>
            <p:nvPr/>
          </p:nvSpPr>
          <p:spPr bwMode="auto">
            <a:xfrm>
              <a:off x="295275" y="5870575"/>
              <a:ext cx="2357438" cy="358775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1935726"/>
                </p:ext>
              </p:extLst>
            </p:nvPr>
          </p:nvGraphicFramePr>
          <p:xfrm>
            <a:off x="2590800" y="6096000"/>
            <a:ext cx="2825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57" name="Equation" r:id="rId5" imgW="190440" imgH="304560" progId="Equation.3">
                    <p:embed/>
                  </p:oleObj>
                </mc:Choice>
                <mc:Fallback>
                  <p:oleObj name="Equation" r:id="rId5" imgW="190440" imgH="30456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6096000"/>
                          <a:ext cx="282575" cy="45243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 flipV="1">
              <a:off x="1219200" y="5105400"/>
              <a:ext cx="17621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1473200" y="5697538"/>
              <a:ext cx="587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7" name="Line 14"/>
            <p:cNvSpPr>
              <a:spLocks noChangeShapeType="1"/>
            </p:cNvSpPr>
            <p:nvPr/>
          </p:nvSpPr>
          <p:spPr bwMode="auto">
            <a:xfrm flipV="1">
              <a:off x="1355725" y="6254750"/>
              <a:ext cx="176213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8" name="Oval 15"/>
            <p:cNvSpPr>
              <a:spLocks noChangeArrowheads="1"/>
            </p:cNvSpPr>
            <p:nvPr/>
          </p:nvSpPr>
          <p:spPr bwMode="auto">
            <a:xfrm>
              <a:off x="1066800" y="4191000"/>
              <a:ext cx="609600" cy="609600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6897530"/>
                </p:ext>
              </p:extLst>
            </p:nvPr>
          </p:nvGraphicFramePr>
          <p:xfrm>
            <a:off x="1219200" y="4038600"/>
            <a:ext cx="346075" cy="317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58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038600"/>
                          <a:ext cx="346075" cy="3176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7123413"/>
                </p:ext>
              </p:extLst>
            </p:nvPr>
          </p:nvGraphicFramePr>
          <p:xfrm>
            <a:off x="1905000" y="4267200"/>
            <a:ext cx="20224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59" name="Equation" r:id="rId9" imgW="1218960" imgH="253800" progId="Equation.DSMT4">
                    <p:embed/>
                  </p:oleObj>
                </mc:Choice>
                <mc:Fallback>
                  <p:oleObj name="Equation" r:id="rId9" imgW="1218960" imgH="2538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267200"/>
                          <a:ext cx="2022475" cy="4572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352800" y="1752600"/>
            <a:ext cx="3168650" cy="1947863"/>
            <a:chOff x="2064" y="1322"/>
            <a:chExt cx="1996" cy="1227"/>
          </a:xfrm>
        </p:grpSpPr>
        <p:graphicFrame>
          <p:nvGraphicFramePr>
            <p:cNvPr id="11269" name="Object 19"/>
            <p:cNvGraphicFramePr>
              <a:graphicFrameLocks noChangeAspect="1"/>
            </p:cNvGraphicFramePr>
            <p:nvPr/>
          </p:nvGraphicFramePr>
          <p:xfrm>
            <a:off x="2102" y="2291"/>
            <a:ext cx="161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60" name="Equation" r:id="rId11" imgW="152280" imgH="241200" progId="Equation.3">
                    <p:embed/>
                  </p:oleObj>
                </mc:Choice>
                <mc:Fallback>
                  <p:oleObj name="Equation" r:id="rId11" imgW="1522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2" y="2291"/>
                          <a:ext cx="161" cy="25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1" name="AutoShape 20"/>
            <p:cNvSpPr>
              <a:spLocks noChangeArrowheads="1"/>
            </p:cNvSpPr>
            <p:nvPr/>
          </p:nvSpPr>
          <p:spPr bwMode="auto">
            <a:xfrm>
              <a:off x="2064" y="1775"/>
              <a:ext cx="218" cy="3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92" name="AutoShape 21"/>
            <p:cNvSpPr>
              <a:spLocks noChangeArrowheads="1"/>
            </p:cNvSpPr>
            <p:nvPr/>
          </p:nvSpPr>
          <p:spPr bwMode="auto">
            <a:xfrm>
              <a:off x="3623" y="1947"/>
              <a:ext cx="437" cy="162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93" name="Freeform 22"/>
            <p:cNvSpPr>
              <a:spLocks/>
            </p:cNvSpPr>
            <p:nvPr/>
          </p:nvSpPr>
          <p:spPr bwMode="auto">
            <a:xfrm>
              <a:off x="2254" y="1674"/>
              <a:ext cx="1438" cy="245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4" name="Line 23"/>
            <p:cNvSpPr>
              <a:spLocks noChangeShapeType="1"/>
            </p:cNvSpPr>
            <p:nvPr/>
          </p:nvSpPr>
          <p:spPr bwMode="auto">
            <a:xfrm>
              <a:off x="2292" y="2044"/>
              <a:ext cx="1273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5" name="Freeform 24"/>
            <p:cNvSpPr>
              <a:spLocks/>
            </p:cNvSpPr>
            <p:nvPr/>
          </p:nvSpPr>
          <p:spPr bwMode="auto">
            <a:xfrm>
              <a:off x="2254" y="2140"/>
              <a:ext cx="1456" cy="167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0" name="Object 25"/>
            <p:cNvGraphicFramePr>
              <a:graphicFrameLocks noChangeAspect="1"/>
            </p:cNvGraphicFramePr>
            <p:nvPr/>
          </p:nvGraphicFramePr>
          <p:xfrm>
            <a:off x="3686" y="2238"/>
            <a:ext cx="21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61" name="Equation" r:id="rId12" imgW="190440" imgH="266400" progId="Equation.3">
                    <p:embed/>
                  </p:oleObj>
                </mc:Choice>
                <mc:Fallback>
                  <p:oleObj name="Equation" r:id="rId12" imgW="190440" imgH="2664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6" y="2238"/>
                          <a:ext cx="211" cy="271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6" name="Line 26"/>
            <p:cNvSpPr>
              <a:spLocks noChangeShapeType="1"/>
            </p:cNvSpPr>
            <p:nvPr/>
          </p:nvSpPr>
          <p:spPr bwMode="auto">
            <a:xfrm flipV="1">
              <a:off x="2546" y="1755"/>
              <a:ext cx="84" cy="3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7" name="Line 27"/>
            <p:cNvSpPr>
              <a:spLocks noChangeShapeType="1"/>
            </p:cNvSpPr>
            <p:nvPr/>
          </p:nvSpPr>
          <p:spPr bwMode="auto">
            <a:xfrm>
              <a:off x="3015" y="2044"/>
              <a:ext cx="36" cy="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8" name="Line 28"/>
            <p:cNvSpPr>
              <a:spLocks noChangeShapeType="1"/>
            </p:cNvSpPr>
            <p:nvPr/>
          </p:nvSpPr>
          <p:spPr bwMode="auto">
            <a:xfrm flipV="1">
              <a:off x="2939" y="2352"/>
              <a:ext cx="109" cy="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9" name="Line 29"/>
            <p:cNvSpPr>
              <a:spLocks noChangeShapeType="1"/>
            </p:cNvSpPr>
            <p:nvPr/>
          </p:nvSpPr>
          <p:spPr bwMode="auto">
            <a:xfrm>
              <a:off x="3466" y="1795"/>
              <a:ext cx="84" cy="3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5423324"/>
                </p:ext>
              </p:extLst>
            </p:nvPr>
          </p:nvGraphicFramePr>
          <p:xfrm>
            <a:off x="2880" y="1583"/>
            <a:ext cx="24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62" name="Equation" r:id="rId14" imgW="139700" imgH="139700" progId="Equation.DSMT4">
                    <p:embed/>
                  </p:oleObj>
                </mc:Choice>
                <mc:Fallback>
                  <p:oleObj name="Equation" r:id="rId14" imgW="139700" imgH="13970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583"/>
                          <a:ext cx="240" cy="2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31"/>
            <p:cNvGraphicFramePr>
              <a:graphicFrameLocks noChangeAspect="1"/>
            </p:cNvGraphicFramePr>
            <p:nvPr/>
          </p:nvGraphicFramePr>
          <p:xfrm>
            <a:off x="2318" y="1322"/>
            <a:ext cx="1265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63" name="Equation" r:id="rId16" imgW="1422360" imgH="253800" progId="Equation.DSMT4">
                    <p:embed/>
                  </p:oleObj>
                </mc:Choice>
                <mc:Fallback>
                  <p:oleObj name="Equation" r:id="rId16" imgW="1422360" imgH="2538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8" y="1322"/>
                          <a:ext cx="1265" cy="20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899025" y="4094163"/>
            <a:ext cx="3876675" cy="2500313"/>
            <a:chOff x="3086" y="2579"/>
            <a:chExt cx="2442" cy="1575"/>
          </a:xfrm>
        </p:grpSpPr>
        <p:graphicFrame>
          <p:nvGraphicFramePr>
            <p:cNvPr id="11266" name="Object 33"/>
            <p:cNvGraphicFramePr>
              <a:graphicFrameLocks noChangeAspect="1"/>
            </p:cNvGraphicFramePr>
            <p:nvPr/>
          </p:nvGraphicFramePr>
          <p:xfrm>
            <a:off x="3123" y="3847"/>
            <a:ext cx="164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64" name="Equation" r:id="rId18" imgW="152280" imgH="241200" progId="Equation.3">
                    <p:embed/>
                  </p:oleObj>
                </mc:Choice>
                <mc:Fallback>
                  <p:oleObj name="Equation" r:id="rId18" imgW="152280" imgH="2412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3" y="3847"/>
                          <a:ext cx="164" cy="30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2" name="AutoShape 34"/>
            <p:cNvSpPr>
              <a:spLocks noChangeArrowheads="1"/>
            </p:cNvSpPr>
            <p:nvPr/>
          </p:nvSpPr>
          <p:spPr bwMode="auto">
            <a:xfrm>
              <a:off x="3086" y="3260"/>
              <a:ext cx="223" cy="52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3" name="AutoShape 35"/>
            <p:cNvSpPr>
              <a:spLocks noChangeArrowheads="1"/>
            </p:cNvSpPr>
            <p:nvPr/>
          </p:nvSpPr>
          <p:spPr bwMode="auto">
            <a:xfrm>
              <a:off x="4608" y="3456"/>
              <a:ext cx="446" cy="22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4" name="Freeform 36"/>
            <p:cNvSpPr>
              <a:spLocks/>
            </p:cNvSpPr>
            <p:nvPr/>
          </p:nvSpPr>
          <p:spPr bwMode="auto">
            <a:xfrm>
              <a:off x="3272" y="3146"/>
              <a:ext cx="1466" cy="332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5" name="Line 37"/>
            <p:cNvSpPr>
              <a:spLocks noChangeShapeType="1"/>
            </p:cNvSpPr>
            <p:nvPr/>
          </p:nvSpPr>
          <p:spPr bwMode="auto">
            <a:xfrm>
              <a:off x="3309" y="3567"/>
              <a:ext cx="129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6" name="Freeform 38"/>
            <p:cNvSpPr>
              <a:spLocks/>
            </p:cNvSpPr>
            <p:nvPr/>
          </p:nvSpPr>
          <p:spPr bwMode="auto">
            <a:xfrm>
              <a:off x="3272" y="3676"/>
              <a:ext cx="1485" cy="226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67" name="Object 39"/>
            <p:cNvGraphicFramePr>
              <a:graphicFrameLocks noChangeAspect="1"/>
            </p:cNvGraphicFramePr>
            <p:nvPr/>
          </p:nvGraphicFramePr>
          <p:xfrm>
            <a:off x="4718" y="3818"/>
            <a:ext cx="17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65" name="Equation" r:id="rId19" imgW="190440" imgH="304560" progId="Equation.3">
                    <p:embed/>
                  </p:oleObj>
                </mc:Choice>
                <mc:Fallback>
                  <p:oleObj name="Equation" r:id="rId19" imgW="190440" imgH="30456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" y="3818"/>
                          <a:ext cx="178" cy="285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7" name="Line 40"/>
            <p:cNvSpPr>
              <a:spLocks noChangeShapeType="1"/>
            </p:cNvSpPr>
            <p:nvPr/>
          </p:nvSpPr>
          <p:spPr bwMode="auto">
            <a:xfrm flipV="1">
              <a:off x="3854" y="3194"/>
              <a:ext cx="11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8" name="Line 41"/>
            <p:cNvSpPr>
              <a:spLocks noChangeShapeType="1"/>
            </p:cNvSpPr>
            <p:nvPr/>
          </p:nvSpPr>
          <p:spPr bwMode="auto">
            <a:xfrm>
              <a:off x="4014" y="3567"/>
              <a:ext cx="3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9" name="Line 42"/>
            <p:cNvSpPr>
              <a:spLocks noChangeShapeType="1"/>
            </p:cNvSpPr>
            <p:nvPr/>
          </p:nvSpPr>
          <p:spPr bwMode="auto">
            <a:xfrm flipV="1">
              <a:off x="3940" y="3918"/>
              <a:ext cx="111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0" name="Oval 44"/>
            <p:cNvSpPr>
              <a:spLocks noChangeArrowheads="1"/>
            </p:cNvSpPr>
            <p:nvPr/>
          </p:nvSpPr>
          <p:spPr bwMode="auto">
            <a:xfrm>
              <a:off x="3840" y="2688"/>
              <a:ext cx="192" cy="19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68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449668"/>
                </p:ext>
              </p:extLst>
            </p:nvPr>
          </p:nvGraphicFramePr>
          <p:xfrm>
            <a:off x="4217" y="2579"/>
            <a:ext cx="1311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766" name="Equation" r:id="rId20" imgW="1092200" imgH="419100" progId="Equation.DSMT4">
                    <p:embed/>
                  </p:oleObj>
                </mc:Choice>
                <mc:Fallback>
                  <p:oleObj name="Equation" r:id="rId20" imgW="1092200" imgH="419100" progId="Equation.DSMT4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" y="2579"/>
                          <a:ext cx="1311" cy="4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76C2-61C4-4B0A-902D-2E6432BCAC9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9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534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442-F5F7-4492-99FA-0D194BBF8FA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953129"/>
              </p:ext>
            </p:extLst>
          </p:nvPr>
        </p:nvGraphicFramePr>
        <p:xfrm>
          <a:off x="4419600" y="5667375"/>
          <a:ext cx="38862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41" name="Equation" r:id="rId4" imgW="1739880" imgH="355320" progId="Equation.DSMT4">
                  <p:embed/>
                </p:oleObj>
              </mc:Choice>
              <mc:Fallback>
                <p:oleObj name="Equation" r:id="rId4" imgW="1739880" imgH="3553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67375"/>
                        <a:ext cx="3886200" cy="679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304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26"/>
                </a:solidFill>
              </a:rPr>
              <a:t>8</a:t>
            </a:r>
            <a:endParaRPr lang="en-US" sz="2400" dirty="0">
              <a:solidFill>
                <a:srgbClr val="00002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762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26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endParaRPr lang="en-US" dirty="0">
              <a:solidFill>
                <a:srgbClr val="00002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6700" y="6172200"/>
            <a:ext cx="2514600" cy="533400"/>
          </a:xfrm>
        </p:spPr>
        <p:txBody>
          <a:bodyPr/>
          <a:lstStyle/>
          <a:p>
            <a:r>
              <a:rPr lang="en-US" dirty="0" smtClean="0"/>
              <a:t>                                               </a:t>
            </a:r>
            <a:fld id="{42081ECF-4805-4BF6-BE4C-655E862E56C5}" type="slidenum">
              <a:rPr lang="en-US" smtClean="0"/>
              <a:pPr/>
              <a:t>4</a:t>
            </a:fld>
            <a:endParaRPr lang="en-US" dirty="0" smtClean="0"/>
          </a:p>
          <a:p>
            <a:endParaRPr lang="en-US" altLang="zh-TW" dirty="0"/>
          </a:p>
        </p:txBody>
      </p:sp>
      <p:pic>
        <p:nvPicPr>
          <p:cNvPr id="3" name="Picture 2" descr="Delta_G_Vogelsa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4876800" cy="4906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Glue </a:t>
            </a:r>
            <a:r>
              <a:rPr lang="en-US" sz="3200" dirty="0" err="1" smtClean="0">
                <a:solidFill>
                  <a:srgbClr val="FFFF00"/>
                </a:solidFill>
              </a:rPr>
              <a:t>Helicity</a:t>
            </a:r>
            <a:r>
              <a:rPr lang="en-US" sz="3200" dirty="0" smtClean="0">
                <a:solidFill>
                  <a:srgbClr val="FFFF00"/>
                </a:solidFill>
              </a:rPr>
              <a:t> ΔG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2116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de Florian, R. </a:t>
            </a:r>
            <a:r>
              <a:rPr lang="en-US" dirty="0" err="1" smtClean="0"/>
              <a:t>Sassot</a:t>
            </a:r>
            <a:r>
              <a:rPr lang="en-US" dirty="0" smtClean="0"/>
              <a:t>, M. </a:t>
            </a:r>
            <a:r>
              <a:rPr lang="en-US" dirty="0" err="1" smtClean="0"/>
              <a:t>Stratmann</a:t>
            </a:r>
            <a:r>
              <a:rPr lang="en-US" dirty="0" smtClean="0"/>
              <a:t>, W. </a:t>
            </a:r>
            <a:r>
              <a:rPr lang="en-US" dirty="0" err="1" smtClean="0"/>
              <a:t>Vogelsang</a:t>
            </a:r>
            <a:r>
              <a:rPr lang="en-US" dirty="0" smtClean="0"/>
              <a:t>, PRL 113, 012001 (2014)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3989" y="2438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FFCC"/>
                </a:solidFill>
                <a:latin typeface="Times New Roman"/>
                <a:cs typeface="Times New Roman"/>
              </a:rPr>
              <a:t>Experimental results from STAR [1404.5134] </a:t>
            </a:r>
          </a:p>
          <a:p>
            <a:r>
              <a:rPr lang="en-US" dirty="0" smtClean="0">
                <a:solidFill>
                  <a:srgbClr val="99FFCC"/>
                </a:solidFill>
                <a:latin typeface="Times New Roman"/>
                <a:cs typeface="Times New Roman"/>
              </a:rPr>
              <a:t>PHENIX [1402.6296] COMPASS [1001.4654]</a:t>
            </a:r>
            <a:endParaRPr lang="en-US" dirty="0">
              <a:solidFill>
                <a:srgbClr val="99FFCC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114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57F"/>
                </a:solidFill>
              </a:rPr>
              <a:t>ΔG ~ 0.2 with large error</a:t>
            </a:r>
            <a:endParaRPr lang="en-US" dirty="0">
              <a:solidFill>
                <a:srgbClr val="FFC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7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4478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Hadron Structure with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Quarks and Glue</a:t>
            </a:r>
            <a:r>
              <a:rPr lang="en-US" sz="4000" dirty="0" smtClean="0"/>
              <a:t> 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219200"/>
            <a:ext cx="85344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Quark and Glue Momentum and Angular Momentum in the Nucleon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3962400"/>
            <a:ext cx="3927475" cy="2590801"/>
            <a:chOff x="0" y="4038600"/>
            <a:chExt cx="3927475" cy="2590801"/>
          </a:xfrm>
        </p:grpSpPr>
        <p:sp>
          <p:nvSpPr>
            <p:cNvPr id="11300" name="AutoShape 6"/>
            <p:cNvSpPr>
              <a:spLocks noChangeArrowheads="1"/>
            </p:cNvSpPr>
            <p:nvPr/>
          </p:nvSpPr>
          <p:spPr bwMode="auto">
            <a:xfrm>
              <a:off x="0" y="5210175"/>
              <a:ext cx="354013" cy="835025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4783103"/>
                </p:ext>
              </p:extLst>
            </p:nvPr>
          </p:nvGraphicFramePr>
          <p:xfrm>
            <a:off x="58738" y="6142038"/>
            <a:ext cx="26035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3" imgW="152280" imgH="241200" progId="Equation.3">
                    <p:embed/>
                  </p:oleObj>
                </mc:Choice>
                <mc:Fallback>
                  <p:oleObj name="Equation" r:id="rId3" imgW="152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38" y="6142038"/>
                          <a:ext cx="260350" cy="487363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1" name="AutoShape 7"/>
            <p:cNvSpPr>
              <a:spLocks noChangeArrowheads="1"/>
            </p:cNvSpPr>
            <p:nvPr/>
          </p:nvSpPr>
          <p:spPr bwMode="auto">
            <a:xfrm>
              <a:off x="2416175" y="5521325"/>
              <a:ext cx="708025" cy="34925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302" name="Freeform 8"/>
            <p:cNvSpPr>
              <a:spLocks/>
            </p:cNvSpPr>
            <p:nvPr/>
          </p:nvSpPr>
          <p:spPr bwMode="auto">
            <a:xfrm>
              <a:off x="295275" y="5029200"/>
              <a:ext cx="2327275" cy="527050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3" name="Line 9"/>
            <p:cNvSpPr>
              <a:spLocks noChangeShapeType="1"/>
            </p:cNvSpPr>
            <p:nvPr/>
          </p:nvSpPr>
          <p:spPr bwMode="auto">
            <a:xfrm>
              <a:off x="354013" y="5697538"/>
              <a:ext cx="206216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4" name="Freeform 10"/>
            <p:cNvSpPr>
              <a:spLocks/>
            </p:cNvSpPr>
            <p:nvPr/>
          </p:nvSpPr>
          <p:spPr bwMode="auto">
            <a:xfrm>
              <a:off x="295275" y="5870575"/>
              <a:ext cx="2357438" cy="358775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7768460"/>
                </p:ext>
              </p:extLst>
            </p:nvPr>
          </p:nvGraphicFramePr>
          <p:xfrm>
            <a:off x="2590800" y="6096000"/>
            <a:ext cx="2825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5" imgW="190440" imgH="304560" progId="Equation.3">
                    <p:embed/>
                  </p:oleObj>
                </mc:Choice>
                <mc:Fallback>
                  <p:oleObj name="Equation" r:id="rId5" imgW="19044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6096000"/>
                          <a:ext cx="282575" cy="45243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 flipV="1">
              <a:off x="1219200" y="5105400"/>
              <a:ext cx="17621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1473200" y="5697538"/>
              <a:ext cx="587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7" name="Line 14"/>
            <p:cNvSpPr>
              <a:spLocks noChangeShapeType="1"/>
            </p:cNvSpPr>
            <p:nvPr/>
          </p:nvSpPr>
          <p:spPr bwMode="auto">
            <a:xfrm flipV="1">
              <a:off x="1355725" y="6254750"/>
              <a:ext cx="176213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8" name="Oval 15"/>
            <p:cNvSpPr>
              <a:spLocks noChangeArrowheads="1"/>
            </p:cNvSpPr>
            <p:nvPr/>
          </p:nvSpPr>
          <p:spPr bwMode="auto">
            <a:xfrm>
              <a:off x="1066800" y="4191000"/>
              <a:ext cx="609600" cy="609600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7116961"/>
                </p:ext>
              </p:extLst>
            </p:nvPr>
          </p:nvGraphicFramePr>
          <p:xfrm>
            <a:off x="1219200" y="4038600"/>
            <a:ext cx="346075" cy="317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038600"/>
                          <a:ext cx="346075" cy="3176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088632"/>
                </p:ext>
              </p:extLst>
            </p:nvPr>
          </p:nvGraphicFramePr>
          <p:xfrm>
            <a:off x="1905000" y="4267200"/>
            <a:ext cx="20224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9" imgW="1218960" imgH="253800" progId="Equation.DSMT4">
                    <p:embed/>
                  </p:oleObj>
                </mc:Choice>
                <mc:Fallback>
                  <p:oleObj name="Equation" r:id="rId9" imgW="12189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267200"/>
                          <a:ext cx="2022475" cy="4572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352800" y="1752600"/>
            <a:ext cx="3168650" cy="1947863"/>
            <a:chOff x="2064" y="1322"/>
            <a:chExt cx="1996" cy="1227"/>
          </a:xfrm>
        </p:grpSpPr>
        <p:graphicFrame>
          <p:nvGraphicFramePr>
            <p:cNvPr id="11269" name="Object 19"/>
            <p:cNvGraphicFramePr>
              <a:graphicFrameLocks noChangeAspect="1"/>
            </p:cNvGraphicFramePr>
            <p:nvPr/>
          </p:nvGraphicFramePr>
          <p:xfrm>
            <a:off x="2102" y="2291"/>
            <a:ext cx="161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Equation" r:id="rId11" imgW="152280" imgH="241200" progId="Equation.3">
                    <p:embed/>
                  </p:oleObj>
                </mc:Choice>
                <mc:Fallback>
                  <p:oleObj name="Equation" r:id="rId11" imgW="152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2" y="2291"/>
                          <a:ext cx="161" cy="25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1" name="AutoShape 20"/>
            <p:cNvSpPr>
              <a:spLocks noChangeArrowheads="1"/>
            </p:cNvSpPr>
            <p:nvPr/>
          </p:nvSpPr>
          <p:spPr bwMode="auto">
            <a:xfrm>
              <a:off x="2064" y="1775"/>
              <a:ext cx="218" cy="38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92" name="AutoShape 21"/>
            <p:cNvSpPr>
              <a:spLocks noChangeArrowheads="1"/>
            </p:cNvSpPr>
            <p:nvPr/>
          </p:nvSpPr>
          <p:spPr bwMode="auto">
            <a:xfrm>
              <a:off x="3623" y="1947"/>
              <a:ext cx="437" cy="162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93" name="Freeform 22"/>
            <p:cNvSpPr>
              <a:spLocks/>
            </p:cNvSpPr>
            <p:nvPr/>
          </p:nvSpPr>
          <p:spPr bwMode="auto">
            <a:xfrm>
              <a:off x="2254" y="1674"/>
              <a:ext cx="1438" cy="245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4" name="Line 23"/>
            <p:cNvSpPr>
              <a:spLocks noChangeShapeType="1"/>
            </p:cNvSpPr>
            <p:nvPr/>
          </p:nvSpPr>
          <p:spPr bwMode="auto">
            <a:xfrm>
              <a:off x="2292" y="2044"/>
              <a:ext cx="1273" cy="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5" name="Freeform 24"/>
            <p:cNvSpPr>
              <a:spLocks/>
            </p:cNvSpPr>
            <p:nvPr/>
          </p:nvSpPr>
          <p:spPr bwMode="auto">
            <a:xfrm>
              <a:off x="2254" y="2140"/>
              <a:ext cx="1456" cy="167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0" name="Object 25"/>
            <p:cNvGraphicFramePr>
              <a:graphicFrameLocks noChangeAspect="1"/>
            </p:cNvGraphicFramePr>
            <p:nvPr/>
          </p:nvGraphicFramePr>
          <p:xfrm>
            <a:off x="3686" y="2238"/>
            <a:ext cx="211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Equation" r:id="rId12" imgW="190440" imgH="266400" progId="Equation.3">
                    <p:embed/>
                  </p:oleObj>
                </mc:Choice>
                <mc:Fallback>
                  <p:oleObj name="Equation" r:id="rId12" imgW="1904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6" y="2238"/>
                          <a:ext cx="211" cy="271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6" name="Line 26"/>
            <p:cNvSpPr>
              <a:spLocks noChangeShapeType="1"/>
            </p:cNvSpPr>
            <p:nvPr/>
          </p:nvSpPr>
          <p:spPr bwMode="auto">
            <a:xfrm flipV="1">
              <a:off x="2546" y="1755"/>
              <a:ext cx="84" cy="3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7" name="Line 27"/>
            <p:cNvSpPr>
              <a:spLocks noChangeShapeType="1"/>
            </p:cNvSpPr>
            <p:nvPr/>
          </p:nvSpPr>
          <p:spPr bwMode="auto">
            <a:xfrm>
              <a:off x="3015" y="2044"/>
              <a:ext cx="36" cy="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8" name="Line 28"/>
            <p:cNvSpPr>
              <a:spLocks noChangeShapeType="1"/>
            </p:cNvSpPr>
            <p:nvPr/>
          </p:nvSpPr>
          <p:spPr bwMode="auto">
            <a:xfrm flipV="1">
              <a:off x="2939" y="2352"/>
              <a:ext cx="109" cy="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9" name="Line 29"/>
            <p:cNvSpPr>
              <a:spLocks noChangeShapeType="1"/>
            </p:cNvSpPr>
            <p:nvPr/>
          </p:nvSpPr>
          <p:spPr bwMode="auto">
            <a:xfrm>
              <a:off x="3466" y="1795"/>
              <a:ext cx="84" cy="3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7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4689318"/>
                </p:ext>
              </p:extLst>
            </p:nvPr>
          </p:nvGraphicFramePr>
          <p:xfrm>
            <a:off x="2880" y="1583"/>
            <a:ext cx="24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Equation" r:id="rId14" imgW="139700" imgH="139700" progId="Equation.DSMT4">
                    <p:embed/>
                  </p:oleObj>
                </mc:Choice>
                <mc:Fallback>
                  <p:oleObj name="Equation" r:id="rId14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583"/>
                          <a:ext cx="240" cy="2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31"/>
            <p:cNvGraphicFramePr>
              <a:graphicFrameLocks noChangeAspect="1"/>
            </p:cNvGraphicFramePr>
            <p:nvPr/>
          </p:nvGraphicFramePr>
          <p:xfrm>
            <a:off x="2318" y="1322"/>
            <a:ext cx="1265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Equation" r:id="rId16" imgW="1422360" imgH="253800" progId="Equation.DSMT4">
                    <p:embed/>
                  </p:oleObj>
                </mc:Choice>
                <mc:Fallback>
                  <p:oleObj name="Equation" r:id="rId16" imgW="14223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8" y="1322"/>
                          <a:ext cx="1265" cy="20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899025" y="4094163"/>
            <a:ext cx="3876675" cy="2500313"/>
            <a:chOff x="3086" y="2579"/>
            <a:chExt cx="2442" cy="1575"/>
          </a:xfrm>
        </p:grpSpPr>
        <p:graphicFrame>
          <p:nvGraphicFramePr>
            <p:cNvPr id="11266" name="Object 33"/>
            <p:cNvGraphicFramePr>
              <a:graphicFrameLocks noChangeAspect="1"/>
            </p:cNvGraphicFramePr>
            <p:nvPr/>
          </p:nvGraphicFramePr>
          <p:xfrm>
            <a:off x="3123" y="3847"/>
            <a:ext cx="164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8" name="Equation" r:id="rId18" imgW="152280" imgH="241200" progId="Equation.3">
                    <p:embed/>
                  </p:oleObj>
                </mc:Choice>
                <mc:Fallback>
                  <p:oleObj name="Equation" r:id="rId18" imgW="152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3" y="3847"/>
                          <a:ext cx="164" cy="307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2" name="AutoShape 34"/>
            <p:cNvSpPr>
              <a:spLocks noChangeArrowheads="1"/>
            </p:cNvSpPr>
            <p:nvPr/>
          </p:nvSpPr>
          <p:spPr bwMode="auto">
            <a:xfrm>
              <a:off x="3086" y="3260"/>
              <a:ext cx="223" cy="52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3" name="AutoShape 35"/>
            <p:cNvSpPr>
              <a:spLocks noChangeArrowheads="1"/>
            </p:cNvSpPr>
            <p:nvPr/>
          </p:nvSpPr>
          <p:spPr bwMode="auto">
            <a:xfrm>
              <a:off x="4608" y="3456"/>
              <a:ext cx="446" cy="220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84" name="Freeform 36"/>
            <p:cNvSpPr>
              <a:spLocks/>
            </p:cNvSpPr>
            <p:nvPr/>
          </p:nvSpPr>
          <p:spPr bwMode="auto">
            <a:xfrm>
              <a:off x="3272" y="3146"/>
              <a:ext cx="1466" cy="332"/>
            </a:xfrm>
            <a:custGeom>
              <a:avLst/>
              <a:gdLst>
                <a:gd name="T0" fmla="*/ 0 w 1896"/>
                <a:gd name="T1" fmla="*/ 280 h 364"/>
                <a:gd name="T2" fmla="*/ 606 w 1896"/>
                <a:gd name="T3" fmla="*/ 60 h 364"/>
                <a:gd name="T4" fmla="*/ 1338 w 1896"/>
                <a:gd name="T5" fmla="*/ 66 h 364"/>
                <a:gd name="T6" fmla="*/ 1626 w 1896"/>
                <a:gd name="T7" fmla="*/ 174 h 364"/>
                <a:gd name="T8" fmla="*/ 1896 w 1896"/>
                <a:gd name="T9" fmla="*/ 364 h 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6"/>
                <a:gd name="T16" fmla="*/ 0 h 364"/>
                <a:gd name="T17" fmla="*/ 1896 w 1896"/>
                <a:gd name="T18" fmla="*/ 364 h 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5" name="Line 37"/>
            <p:cNvSpPr>
              <a:spLocks noChangeShapeType="1"/>
            </p:cNvSpPr>
            <p:nvPr/>
          </p:nvSpPr>
          <p:spPr bwMode="auto">
            <a:xfrm>
              <a:off x="3309" y="3567"/>
              <a:ext cx="129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6" name="Freeform 38"/>
            <p:cNvSpPr>
              <a:spLocks/>
            </p:cNvSpPr>
            <p:nvPr/>
          </p:nvSpPr>
          <p:spPr bwMode="auto">
            <a:xfrm>
              <a:off x="3272" y="3676"/>
              <a:ext cx="1485" cy="226"/>
            </a:xfrm>
            <a:custGeom>
              <a:avLst/>
              <a:gdLst>
                <a:gd name="T0" fmla="*/ 0 w 1920"/>
                <a:gd name="T1" fmla="*/ 48 h 248"/>
                <a:gd name="T2" fmla="*/ 378 w 1920"/>
                <a:gd name="T3" fmla="*/ 163 h 248"/>
                <a:gd name="T4" fmla="*/ 918 w 1920"/>
                <a:gd name="T5" fmla="*/ 247 h 248"/>
                <a:gd name="T6" fmla="*/ 1446 w 1920"/>
                <a:gd name="T7" fmla="*/ 169 h 248"/>
                <a:gd name="T8" fmla="*/ 1920 w 1920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48"/>
                <a:gd name="T17" fmla="*/ 1920 w 19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67" name="Object 39"/>
            <p:cNvGraphicFramePr>
              <a:graphicFrameLocks noChangeAspect="1"/>
            </p:cNvGraphicFramePr>
            <p:nvPr/>
          </p:nvGraphicFramePr>
          <p:xfrm>
            <a:off x="4718" y="3818"/>
            <a:ext cx="17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" name="Equation" r:id="rId19" imgW="190440" imgH="304560" progId="Equation.3">
                    <p:embed/>
                  </p:oleObj>
                </mc:Choice>
                <mc:Fallback>
                  <p:oleObj name="Equation" r:id="rId19" imgW="19044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" y="3818"/>
                          <a:ext cx="178" cy="285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7" name="Line 40"/>
            <p:cNvSpPr>
              <a:spLocks noChangeShapeType="1"/>
            </p:cNvSpPr>
            <p:nvPr/>
          </p:nvSpPr>
          <p:spPr bwMode="auto">
            <a:xfrm flipV="1">
              <a:off x="3854" y="3194"/>
              <a:ext cx="11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8" name="Line 41"/>
            <p:cNvSpPr>
              <a:spLocks noChangeShapeType="1"/>
            </p:cNvSpPr>
            <p:nvPr/>
          </p:nvSpPr>
          <p:spPr bwMode="auto">
            <a:xfrm>
              <a:off x="4014" y="3567"/>
              <a:ext cx="3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89" name="Line 42"/>
            <p:cNvSpPr>
              <a:spLocks noChangeShapeType="1"/>
            </p:cNvSpPr>
            <p:nvPr/>
          </p:nvSpPr>
          <p:spPr bwMode="auto">
            <a:xfrm flipV="1">
              <a:off x="3940" y="3918"/>
              <a:ext cx="111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90" name="Oval 44"/>
            <p:cNvSpPr>
              <a:spLocks noChangeArrowheads="1"/>
            </p:cNvSpPr>
            <p:nvPr/>
          </p:nvSpPr>
          <p:spPr bwMode="auto">
            <a:xfrm>
              <a:off x="3840" y="2688"/>
              <a:ext cx="192" cy="192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1268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972386"/>
                </p:ext>
              </p:extLst>
            </p:nvPr>
          </p:nvGraphicFramePr>
          <p:xfrm>
            <a:off x="4217" y="2579"/>
            <a:ext cx="1311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Equation" r:id="rId20" imgW="1092200" imgH="419100" progId="Equation.DSMT4">
                    <p:embed/>
                  </p:oleObj>
                </mc:Choice>
                <mc:Fallback>
                  <p:oleObj name="Equation" r:id="rId20" imgW="1092200" imgH="419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7" y="2579"/>
                          <a:ext cx="1311" cy="4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0033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Quark Spin </a:t>
            </a:r>
            <a:r>
              <a:rPr lang="en-US" sz="3200" dirty="0" smtClean="0">
                <a:solidFill>
                  <a:srgbClr val="FFFF00"/>
                </a:solidFill>
              </a:rPr>
              <a:t>Calculation with Axial-vector current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427" y="1066800"/>
            <a:ext cx="8305800" cy="5334000"/>
          </a:xfrm>
        </p:spPr>
        <p:txBody>
          <a:bodyPr/>
          <a:lstStyle/>
          <a:p>
            <a:r>
              <a:rPr lang="en-US" sz="2800" dirty="0" smtClean="0"/>
              <a:t>Recent calculation of strange quark spin with dynamical fermions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CB2C"/>
                </a:solidFill>
              </a:rPr>
              <a:t>R. </a:t>
            </a:r>
            <a:r>
              <a:rPr lang="en-US" sz="2400" dirty="0" err="1" smtClean="0">
                <a:solidFill>
                  <a:srgbClr val="FFCB2C"/>
                </a:solidFill>
              </a:rPr>
              <a:t>Babich</a:t>
            </a:r>
            <a:r>
              <a:rPr lang="en-US" sz="2400" dirty="0" smtClean="0">
                <a:solidFill>
                  <a:srgbClr val="FFCB2C"/>
                </a:solidFill>
              </a:rPr>
              <a:t> et al. (1012.0562)</a:t>
            </a:r>
          </a:p>
          <a:p>
            <a:pPr marL="457200" lvl="1" indent="0">
              <a:buClr>
                <a:srgbClr val="FF3300"/>
              </a:buClr>
              <a:buNone/>
            </a:pPr>
            <a:r>
              <a:rPr lang="en-US" sz="2400" dirty="0" smtClean="0"/>
              <a:t>     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CB2C"/>
                </a:solidFill>
              </a:rPr>
              <a:t>QCDSF (G. Bali et al. 1112.3354) 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en-US" sz="2400" dirty="0" smtClean="0">
              <a:solidFill>
                <a:schemeClr val="accent3"/>
              </a:solidFill>
            </a:endParaRP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CB2C"/>
                </a:solidFill>
              </a:rPr>
              <a:t>M. </a:t>
            </a:r>
            <a:r>
              <a:rPr lang="en-US" sz="2400" dirty="0" err="1" smtClean="0">
                <a:solidFill>
                  <a:srgbClr val="FFCB2C"/>
                </a:solidFill>
              </a:rPr>
              <a:t>Engelhardt</a:t>
            </a:r>
            <a:r>
              <a:rPr lang="en-US" sz="2400" dirty="0" smtClean="0">
                <a:solidFill>
                  <a:srgbClr val="FFCB2C"/>
                </a:solidFill>
              </a:rPr>
              <a:t> (1210.0025)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                  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CB2C"/>
                </a:solidFill>
              </a:rPr>
              <a:t>C. </a:t>
            </a:r>
            <a:r>
              <a:rPr lang="en-US" sz="2400" dirty="0" err="1" smtClean="0">
                <a:solidFill>
                  <a:srgbClr val="FFCB2C"/>
                </a:solidFill>
              </a:rPr>
              <a:t>Alexandrou</a:t>
            </a:r>
            <a:r>
              <a:rPr lang="en-US" sz="2400" dirty="0" smtClean="0">
                <a:solidFill>
                  <a:srgbClr val="FFCB2C"/>
                </a:solidFill>
              </a:rPr>
              <a:t> et al. (arXiv:1310.6339)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en-US" sz="2400" dirty="0">
              <a:solidFill>
                <a:srgbClr val="FFCB2C"/>
              </a:solidFill>
            </a:endParaRP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rgbClr val="FFCB2C"/>
                </a:solidFill>
              </a:rPr>
              <a:t>A.J. Chambers et al. (arXiv:1508.06856)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FFCB2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37455"/>
              </p:ext>
            </p:extLst>
          </p:nvPr>
        </p:nvGraphicFramePr>
        <p:xfrm>
          <a:off x="2362200" y="23622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46" name="Equation" r:id="rId3" imgW="1016000" imgH="203200" progId="Equation.DSMT4">
                  <p:embed/>
                </p:oleObj>
              </mc:Choice>
              <mc:Fallback>
                <p:oleObj name="Equation" r:id="rId3" imgW="1016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2362200"/>
                        <a:ext cx="2286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607798"/>
              </p:ext>
            </p:extLst>
          </p:nvPr>
        </p:nvGraphicFramePr>
        <p:xfrm>
          <a:off x="2362200" y="5105400"/>
          <a:ext cx="251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47" name="Equation" r:id="rId5" imgW="1117440" imgH="203040" progId="Equation.DSMT4">
                  <p:embed/>
                </p:oleObj>
              </mc:Choice>
              <mc:Fallback>
                <p:oleObj name="Equation" r:id="rId5" imgW="1117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5105400"/>
                        <a:ext cx="2514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336233"/>
              </p:ext>
            </p:extLst>
          </p:nvPr>
        </p:nvGraphicFramePr>
        <p:xfrm>
          <a:off x="2362200" y="3276600"/>
          <a:ext cx="2714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48" name="Equation" r:id="rId7" imgW="1206360" imgH="203040" progId="Equation.3">
                  <p:embed/>
                </p:oleObj>
              </mc:Choice>
              <mc:Fallback>
                <p:oleObj name="Equation" r:id="rId7" imgW="1206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2200" y="3276600"/>
                        <a:ext cx="27146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91295"/>
              </p:ext>
            </p:extLst>
          </p:nvPr>
        </p:nvGraphicFramePr>
        <p:xfrm>
          <a:off x="2362200" y="4191000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49" name="Equation" r:id="rId9" imgW="1016000" imgH="203200" progId="Equation.DSMT4">
                  <p:embed/>
                </p:oleObj>
              </mc:Choice>
              <mc:Fallback>
                <p:oleObj name="Equation" r:id="rId9" imgW="1016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200" y="4191000"/>
                        <a:ext cx="2362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854399"/>
              </p:ext>
            </p:extLst>
          </p:nvPr>
        </p:nvGraphicFramePr>
        <p:xfrm>
          <a:off x="2438400" y="5943600"/>
          <a:ext cx="2143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50" name="Equation" r:id="rId11" imgW="952500" imgH="203200" progId="Equation.DSMT4">
                  <p:embed/>
                </p:oleObj>
              </mc:Choice>
              <mc:Fallback>
                <p:oleObj name="Equation" r:id="rId11" imgW="952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38400" y="5943600"/>
                        <a:ext cx="214312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7400" y="160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Leader et al., 1410.1657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895902"/>
              </p:ext>
            </p:extLst>
          </p:nvPr>
        </p:nvGraphicFramePr>
        <p:xfrm>
          <a:off x="6019800" y="2057400"/>
          <a:ext cx="2314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51" name="Equation" r:id="rId13" imgW="1028700" imgH="203200" progId="Equation.DSMT4">
                  <p:embed/>
                </p:oleObj>
              </mc:Choice>
              <mc:Fallback>
                <p:oleObj name="Equation" r:id="rId13" imgW="1028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19800" y="2057400"/>
                        <a:ext cx="23145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compare_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4600"/>
            <a:ext cx="3048000" cy="2133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7673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3843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Quark Spin from Anomalous Ward Identify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638800"/>
          </a:xfrm>
        </p:spPr>
        <p:txBody>
          <a:bodyPr/>
          <a:lstStyle/>
          <a:p>
            <a:r>
              <a:rPr lang="en-US" dirty="0" smtClean="0"/>
              <a:t>Calculation of the axial-vector in the DI is very noisy</a:t>
            </a:r>
          </a:p>
          <a:p>
            <a:r>
              <a:rPr lang="en-US" dirty="0" smtClean="0"/>
              <a:t>Instead, try AWI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en-US" dirty="0" smtClean="0"/>
          </a:p>
          <a:p>
            <a:pPr marL="457200" lvl="1" indent="0">
              <a:buClr>
                <a:srgbClr val="FF6600"/>
              </a:buClr>
              <a:buNone/>
            </a:pPr>
            <a:endParaRPr lang="en-US" dirty="0" smtClean="0"/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P is totally dominated by small </a:t>
            </a:r>
            <a:r>
              <a:rPr lang="en-US" dirty="0" err="1" smtClean="0"/>
              <a:t>eigenmodes</a:t>
            </a:r>
            <a:r>
              <a:rPr lang="en-US" dirty="0" smtClean="0"/>
              <a:t>.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q(x) from overlap is exponentially local and captures the high modes from A</a:t>
            </a:r>
            <a:r>
              <a:rPr lang="en-US" baseline="-25000" dirty="0" smtClean="0"/>
              <a:t>μ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dirty="0" smtClean="0"/>
              <a:t>Direct check the origin of `proton spin crisis'.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628251"/>
              </p:ext>
            </p:extLst>
          </p:nvPr>
        </p:nvGraphicFramePr>
        <p:xfrm>
          <a:off x="4191000" y="1828800"/>
          <a:ext cx="27606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70" name="Equation" r:id="rId3" imgW="1701800" imgH="406400" progId="Equation.DSMT4">
                  <p:embed/>
                </p:oleObj>
              </mc:Choice>
              <mc:Fallback>
                <p:oleObj name="Equation" r:id="rId3" imgW="17018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1828800"/>
                        <a:ext cx="2760662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078615"/>
              </p:ext>
            </p:extLst>
          </p:nvPr>
        </p:nvGraphicFramePr>
        <p:xfrm>
          <a:off x="990600" y="2590800"/>
          <a:ext cx="697745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71" name="Equation" r:id="rId5" imgW="3911600" imgH="469900" progId="Equation.DSMT4">
                  <p:embed/>
                </p:oleObj>
              </mc:Choice>
              <mc:Fallback>
                <p:oleObj name="Equation" r:id="rId5" imgW="3911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590800"/>
                        <a:ext cx="6977456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61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3843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Quark Spin from Anomalous Ward Identify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6172200"/>
          </a:xfrm>
        </p:spPr>
        <p:txBody>
          <a:bodyPr/>
          <a:lstStyle/>
          <a:p>
            <a:r>
              <a:rPr lang="en-US" sz="2400" dirty="0" smtClean="0"/>
              <a:t>Calculation of the point axial-vector in the DI is not sufficient.</a:t>
            </a:r>
          </a:p>
          <a:p>
            <a:r>
              <a:rPr lang="en-US" sz="2400" dirty="0" smtClean="0"/>
              <a:t>AWI needs to be satisfied.</a:t>
            </a:r>
          </a:p>
          <a:p>
            <a:r>
              <a:rPr lang="en-US" sz="2400" dirty="0" err="1" smtClean="0"/>
              <a:t>Unrenormalized</a:t>
            </a:r>
            <a:r>
              <a:rPr lang="en-US" sz="2400" dirty="0" smtClean="0"/>
              <a:t> AWI for overlap fermion for point current</a:t>
            </a:r>
          </a:p>
          <a:p>
            <a:endParaRPr lang="en-US" sz="2400" dirty="0" smtClean="0"/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en-US" sz="2400" dirty="0" smtClean="0"/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en-US" sz="2400" dirty="0" smtClean="0"/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endParaRPr lang="en-US" sz="2400" dirty="0" smtClean="0"/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/>
              <a:t>Overlap fermion --&gt; </a:t>
            </a:r>
            <a:r>
              <a:rPr lang="en-US" sz="2400" dirty="0" err="1" smtClean="0"/>
              <a:t>mP</a:t>
            </a:r>
            <a:r>
              <a:rPr lang="en-US" sz="2400" dirty="0" smtClean="0"/>
              <a:t> is RGI (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m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=1)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smtClean="0"/>
              <a:t>Overlap operator for                             has no multiplicative renormalization.</a:t>
            </a:r>
          </a:p>
          <a:p>
            <a:pPr lvl="1">
              <a:buClr>
                <a:srgbClr val="FF6600"/>
              </a:buClr>
              <a:buFont typeface="Wingdings" charset="2"/>
              <a:buChar char="§"/>
            </a:pPr>
            <a:r>
              <a:rPr lang="en-US" sz="2400" dirty="0" err="1" smtClean="0"/>
              <a:t>Espriu</a:t>
            </a:r>
            <a:r>
              <a:rPr lang="en-US" sz="2400" dirty="0" smtClean="0"/>
              <a:t> and </a:t>
            </a:r>
            <a:r>
              <a:rPr lang="en-US" sz="2400" dirty="0" err="1" smtClean="0"/>
              <a:t>Tarrach</a:t>
            </a:r>
            <a:r>
              <a:rPr lang="en-US" sz="2400" dirty="0" smtClean="0"/>
              <a:t> (1982)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3797E-974D-4B97-B85E-6DB30011D6D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057122"/>
              </p:ext>
            </p:extLst>
          </p:nvPr>
        </p:nvGraphicFramePr>
        <p:xfrm>
          <a:off x="990600" y="2514600"/>
          <a:ext cx="6705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59" name="Equation" r:id="rId3" imgW="3022600" imgH="939800" progId="Equation.DSMT4">
                  <p:embed/>
                </p:oleObj>
              </mc:Choice>
              <mc:Fallback>
                <p:oleObj name="Equation" r:id="rId3" imgW="30226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514600"/>
                        <a:ext cx="67056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390427"/>
              </p:ext>
            </p:extLst>
          </p:nvPr>
        </p:nvGraphicFramePr>
        <p:xfrm>
          <a:off x="4114800" y="4648200"/>
          <a:ext cx="2590800" cy="38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60" name="Equation" r:id="rId5" imgW="1638300" imgH="203200" progId="Equation.DSMT4">
                  <p:embed/>
                </p:oleObj>
              </mc:Choice>
              <mc:Fallback>
                <p:oleObj name="Equation" r:id="rId5" imgW="163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4648200"/>
                        <a:ext cx="2590800" cy="385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700824"/>
              </p:ext>
            </p:extLst>
          </p:nvPr>
        </p:nvGraphicFramePr>
        <p:xfrm>
          <a:off x="4724400" y="1371600"/>
          <a:ext cx="27606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61" name="Equation" r:id="rId7" imgW="1701800" imgH="406400" progId="Equation.DSMT4">
                  <p:embed/>
                </p:oleObj>
              </mc:Choice>
              <mc:Fallback>
                <p:oleObj name="Equation" r:id="rId7" imgW="17018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1371600"/>
                        <a:ext cx="2760662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00661"/>
              </p:ext>
            </p:extLst>
          </p:nvPr>
        </p:nvGraphicFramePr>
        <p:xfrm>
          <a:off x="5067300" y="5257800"/>
          <a:ext cx="41211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62" name="Equation" r:id="rId9" imgW="2387600" imgH="927100" progId="Equation.DSMT4">
                  <p:embed/>
                </p:oleObj>
              </mc:Choice>
              <mc:Fallback>
                <p:oleObj name="Equation" r:id="rId9" imgW="23876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67300" y="5257800"/>
                        <a:ext cx="412115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33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33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g</a:t>
            </a:r>
            <a:r>
              <a:rPr lang="en-US" baseline="-25000" dirty="0" err="1" smtClean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(q^2) and </a:t>
            </a:r>
            <a:r>
              <a:rPr lang="en-US" dirty="0" err="1" smtClean="0">
                <a:solidFill>
                  <a:srgbClr val="FFFF00"/>
                </a:solidFill>
              </a:rPr>
              <a:t>g</a:t>
            </a:r>
            <a:r>
              <a:rPr lang="en-US" baseline="-25000" dirty="0" err="1" smtClean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(q^2)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76C2-61C4-4B0A-902D-2E6432BCAC9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5257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charm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0"/>
            <a:ext cx="1211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strange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8" name="Picture 7" descr="plot_charm_m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343400" cy="304038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 descr="plot_strange_m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6" y="1905000"/>
            <a:ext cx="4332514" cy="303276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9134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49450</TotalTime>
  <Words>937</Words>
  <Application>Microsoft Macintosh PowerPoint</Application>
  <PresentationFormat>On-screen Show (4:3)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fin_den_mesonium</vt:lpstr>
      <vt:lpstr>Custom Design</vt:lpstr>
      <vt:lpstr>Beam</vt:lpstr>
      <vt:lpstr>2_Custom Design</vt:lpstr>
      <vt:lpstr>1_Custom Design</vt:lpstr>
      <vt:lpstr>1_fin_den_mesonium</vt:lpstr>
      <vt:lpstr>3_Custom Design</vt:lpstr>
      <vt:lpstr>Equation</vt:lpstr>
      <vt:lpstr>PowerPoint Presentation</vt:lpstr>
      <vt:lpstr>Where does the spin of the proton come from?</vt:lpstr>
      <vt:lpstr>PowerPoint Presentation</vt:lpstr>
      <vt:lpstr>PowerPoint Presentation</vt:lpstr>
      <vt:lpstr> Hadron Structure with Quarks and Glue </vt:lpstr>
      <vt:lpstr> Quark Spin Calculation with Axial-vector current </vt:lpstr>
      <vt:lpstr>Quark Spin from Anomalous Ward Identify</vt:lpstr>
      <vt:lpstr>Quark Spin from Anomalous Ward Identify</vt:lpstr>
      <vt:lpstr>gP(q^2) and gG(q^2)</vt:lpstr>
      <vt:lpstr>PowerPoint Presentation</vt:lpstr>
      <vt:lpstr>PowerPoint Presentation</vt:lpstr>
      <vt:lpstr>Normalized light u/d spin (DI)</vt:lpstr>
      <vt:lpstr>Spin Sum Rules</vt:lpstr>
      <vt:lpstr>PowerPoint Presentation</vt:lpstr>
      <vt:lpstr>Glue Spin and Helicity ΔG</vt:lpstr>
      <vt:lpstr>Glue Spin and Helicity ΔG</vt:lpstr>
      <vt:lpstr>Glue Spin and Helicity ΔG</vt:lpstr>
      <vt:lpstr>PowerPoint Presentation</vt:lpstr>
      <vt:lpstr>PowerPoint Presentation</vt:lpstr>
      <vt:lpstr>G</vt:lpstr>
      <vt:lpstr>Strange quark magnetic moment</vt:lpstr>
      <vt:lpstr>Summary and Challenges </vt:lpstr>
      <vt:lpstr> Hadron Structure with Quarks and Glue 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on  Finite Density and Mesoniums</dc:title>
  <dc:creator>Brian C. Doyle</dc:creator>
  <cp:lastModifiedBy>Keh-Fei Liu</cp:lastModifiedBy>
  <cp:revision>697</cp:revision>
  <cp:lastPrinted>2016-06-12T21:52:17Z</cp:lastPrinted>
  <dcterms:created xsi:type="dcterms:W3CDTF">2004-12-30T14:49:29Z</dcterms:created>
  <dcterms:modified xsi:type="dcterms:W3CDTF">2017-07-27T02:45:02Z</dcterms:modified>
</cp:coreProperties>
</file>