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1"/>
  </p:notesMasterIdLst>
  <p:sldIdLst>
    <p:sldId id="371" r:id="rId2"/>
    <p:sldId id="510" r:id="rId3"/>
    <p:sldId id="516" r:id="rId4"/>
    <p:sldId id="504" r:id="rId5"/>
    <p:sldId id="379" r:id="rId6"/>
    <p:sldId id="513" r:id="rId7"/>
    <p:sldId id="480" r:id="rId8"/>
    <p:sldId id="464" r:id="rId9"/>
    <p:sldId id="485" r:id="rId10"/>
    <p:sldId id="486" r:id="rId11"/>
    <p:sldId id="465" r:id="rId12"/>
    <p:sldId id="470" r:id="rId13"/>
    <p:sldId id="471" r:id="rId14"/>
    <p:sldId id="502" r:id="rId15"/>
    <p:sldId id="499" r:id="rId16"/>
    <p:sldId id="500" r:id="rId17"/>
    <p:sldId id="511" r:id="rId18"/>
    <p:sldId id="483" r:id="rId19"/>
    <p:sldId id="484" r:id="rId20"/>
    <p:sldId id="449" r:id="rId21"/>
    <p:sldId id="444" r:id="rId22"/>
    <p:sldId id="501" r:id="rId23"/>
    <p:sldId id="481" r:id="rId24"/>
    <p:sldId id="512" r:id="rId25"/>
    <p:sldId id="448" r:id="rId26"/>
    <p:sldId id="450" r:id="rId27"/>
    <p:sldId id="451" r:id="rId28"/>
    <p:sldId id="447" r:id="rId29"/>
    <p:sldId id="473" r:id="rId30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8729859-611E-4F7D-958B-1BC37BFB6388}">
          <p14:sldIdLst>
            <p14:sldId id="371"/>
            <p14:sldId id="510"/>
            <p14:sldId id="516"/>
            <p14:sldId id="504"/>
            <p14:sldId id="379"/>
            <p14:sldId id="513"/>
            <p14:sldId id="480"/>
            <p14:sldId id="464"/>
            <p14:sldId id="485"/>
            <p14:sldId id="486"/>
            <p14:sldId id="465"/>
            <p14:sldId id="470"/>
            <p14:sldId id="471"/>
            <p14:sldId id="502"/>
            <p14:sldId id="499"/>
            <p14:sldId id="500"/>
            <p14:sldId id="511"/>
            <p14:sldId id="483"/>
            <p14:sldId id="484"/>
            <p14:sldId id="449"/>
            <p14:sldId id="444"/>
            <p14:sldId id="501"/>
            <p14:sldId id="481"/>
            <p14:sldId id="512"/>
            <p14:sldId id="448"/>
            <p14:sldId id="450"/>
            <p14:sldId id="451"/>
            <p14:sldId id="447"/>
            <p14:sldId id="4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66"/>
    <a:srgbClr val="A49400"/>
    <a:srgbClr val="0101FF"/>
    <a:srgbClr val="172E10"/>
    <a:srgbClr val="CC3399"/>
    <a:srgbClr val="683600"/>
    <a:srgbClr val="4D4D4D"/>
    <a:srgbClr val="3333CC"/>
    <a:srgbClr val="FE4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9" autoAdjust="0"/>
    <p:restoredTop sz="91683" autoAdjust="0"/>
  </p:normalViewPr>
  <p:slideViewPr>
    <p:cSldViewPr>
      <p:cViewPr varScale="1">
        <p:scale>
          <a:sx n="137" d="100"/>
          <a:sy n="137" d="100"/>
        </p:scale>
        <p:origin x="1364" y="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3" d="100"/>
          <a:sy n="103" d="100"/>
        </p:scale>
        <p:origin x="-3480" y="-78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r">
              <a:defRPr sz="1300"/>
            </a:lvl1pPr>
          </a:lstStyle>
          <a:p>
            <a:fld id="{76DED6FA-3620-42DE-A214-F363622CAC83}" type="datetimeFigureOut">
              <a:rPr lang="en-US" smtClean="0"/>
              <a:pPr/>
              <a:t>7/24/2017</a:t>
            </a:fld>
            <a:endParaRPr 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0" tIns="46150" rIns="92300" bIns="46150" rtlCol="0" anchor="ctr"/>
          <a:lstStyle/>
          <a:p>
            <a:endParaRPr 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93420" y="4379596"/>
            <a:ext cx="5547360" cy="4149090"/>
          </a:xfrm>
          <a:prstGeom prst="rect">
            <a:avLst/>
          </a:prstGeom>
        </p:spPr>
        <p:txBody>
          <a:bodyPr vert="horz" lIns="92300" tIns="46150" rIns="92300" bIns="4615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757591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27775" y="8757591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r">
              <a:defRPr sz="1300"/>
            </a:lvl1pPr>
          </a:lstStyle>
          <a:p>
            <a:fld id="{81D27BB4-7507-496B-A596-4501E7841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990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466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45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09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743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73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322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92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01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76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>
            <a:alphaModFix amt="16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grpSp>
        <p:nvGrpSpPr>
          <p:cNvPr id="2" name="组合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任意多边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任意多边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任意多边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4" y="6322445"/>
            <a:ext cx="1327843" cy="41916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553200" y="6407944"/>
            <a:ext cx="2094072" cy="365760"/>
          </a:xfrm>
        </p:spPr>
        <p:txBody>
          <a:bodyPr/>
          <a:lstStyle>
            <a:lvl1pPr>
              <a:defRPr sz="900"/>
            </a:lvl1pPr>
            <a:extLst/>
          </a:lstStyle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495801" y="6407944"/>
            <a:ext cx="2057400" cy="365125"/>
          </a:xfrm>
        </p:spPr>
        <p:txBody>
          <a:bodyPr/>
          <a:lstStyle>
            <a:lvl1pPr>
              <a:defRPr sz="900"/>
            </a:lvl1pPr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燕尾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燕尾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4" y="6322445"/>
            <a:ext cx="1327843" cy="419165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4" y="6322445"/>
            <a:ext cx="1327843" cy="419165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4" y="6322445"/>
            <a:ext cx="1327843" cy="419165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任意多边形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直接连接符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燕尾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燕尾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4" y="6322445"/>
            <a:ext cx="1327843" cy="419165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任意多边形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直接连接符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4495800" y="6407944"/>
            <a:ext cx="2234953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4" y="6322445"/>
            <a:ext cx="1327843" cy="41916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u"/>
  </p:transition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31.png"/><Relationship Id="rId10" Type="http://schemas.openxmlformats.org/officeDocument/2006/relationships/image" Target="../media/image27.wmf"/><Relationship Id="rId4" Type="http://schemas.openxmlformats.org/officeDocument/2006/relationships/image" Target="../media/image30.png"/><Relationship Id="rId9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80.png"/><Relationship Id="rId7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github.com/sPHENIX-Collaboration/" TargetMode="External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066800"/>
            <a:ext cx="8229600" cy="1829761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effectLst/>
              </a:rPr>
              <a:t>                  and forward upgrade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05000" y="3733799"/>
            <a:ext cx="5334000" cy="1219201"/>
          </a:xfrm>
          <a:prstGeom prst="rect">
            <a:avLst/>
          </a:prstGeom>
        </p:spPr>
        <p:txBody>
          <a:bodyPr vert="horz" lIns="45720" rIns="45720">
            <a:norm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3000" dirty="0" smtClean="0"/>
              <a:t>Jin Huang (</a:t>
            </a:r>
            <a:r>
              <a:rPr lang="zh-CN" altLang="en-US" sz="3000" dirty="0">
                <a:latin typeface="楷体" panose="02010609060101010101" pitchFamily="49" charset="-122"/>
                <a:ea typeface="楷体" panose="02010609060101010101" pitchFamily="49" charset="-122"/>
              </a:rPr>
              <a:t>黄进</a:t>
            </a:r>
            <a:r>
              <a:rPr lang="en-US" sz="3000" dirty="0" smtClean="0"/>
              <a:t>)</a:t>
            </a:r>
          </a:p>
          <a:p>
            <a:pPr algn="ctr"/>
            <a:r>
              <a:rPr lang="en-US" sz="1800" dirty="0" smtClean="0"/>
              <a:t>Brookhaven National Lab, NY, USA</a:t>
            </a:r>
            <a:endParaRPr lang="en-US" sz="3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cap="small" dirty="0">
                <a:solidFill>
                  <a:schemeClr val="bg1"/>
                </a:solidFill>
                <a:latin typeface="Arial Black" pitchFamily="34" charset="0"/>
              </a:rPr>
              <a:t>9th Workshop on Hadron physics in China and Opportunities </a:t>
            </a:r>
            <a:r>
              <a:rPr lang="en-US" sz="1400" b="1" cap="small" dirty="0" smtClean="0">
                <a:solidFill>
                  <a:schemeClr val="bg1"/>
                </a:solidFill>
                <a:latin typeface="Arial Black" pitchFamily="34" charset="0"/>
              </a:rPr>
              <a:t>Worldwide, Nanjing, China</a:t>
            </a:r>
            <a:endParaRPr lang="en-US" sz="1400" b="1" cap="small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1242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Outline</a:t>
            </a:r>
            <a:r>
              <a:rPr lang="en-US" dirty="0" smtClean="0"/>
              <a:t>: ● Physics Driver ● Detector Design ● Collaboration News </a:t>
            </a:r>
            <a:r>
              <a:rPr lang="en-US" dirty="0"/>
              <a:t>● </a:t>
            </a:r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7" y="2045019"/>
            <a:ext cx="2438400" cy="769739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8942" y="109170"/>
            <a:ext cx="8229600" cy="1143000"/>
          </a:xfrm>
        </p:spPr>
        <p:txBody>
          <a:bodyPr/>
          <a:lstStyle/>
          <a:p>
            <a:r>
              <a:rPr lang="en-US" dirty="0" smtClean="0"/>
              <a:t>Precision open bottom meson</a:t>
            </a:r>
            <a:endParaRPr lang="en-US" dirty="0"/>
          </a:p>
        </p:txBody>
      </p:sp>
      <p:pic>
        <p:nvPicPr>
          <p:cNvPr id="7" name="Picture 9" descr="Picture 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9" y="1348839"/>
            <a:ext cx="236342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3763579" y="1408162"/>
            <a:ext cx="2671763" cy="1447800"/>
            <a:chOff x="5867400" y="2895600"/>
            <a:chExt cx="2671553" cy="1447800"/>
          </a:xfrm>
        </p:grpSpPr>
        <p:pic>
          <p:nvPicPr>
            <p:cNvPr id="9" name="Picture 34" descr="Screen Shot 2015-06-26 at 9.00.43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2895600"/>
              <a:ext cx="1898650" cy="587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31"/>
            <p:cNvSpPr txBox="1">
              <a:spLocks noChangeArrowheads="1"/>
            </p:cNvSpPr>
            <p:nvPr/>
          </p:nvSpPr>
          <p:spPr bwMode="auto">
            <a:xfrm>
              <a:off x="6415065" y="3505200"/>
              <a:ext cx="595335" cy="3385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dirty="0"/>
                <a:t>drag</a:t>
              </a:r>
            </a:p>
          </p:txBody>
        </p:sp>
        <p:sp>
          <p:nvSpPr>
            <p:cNvPr id="11" name="TextBox 32"/>
            <p:cNvSpPr txBox="1">
              <a:spLocks noChangeArrowheads="1"/>
            </p:cNvSpPr>
            <p:nvPr/>
          </p:nvSpPr>
          <p:spPr bwMode="auto">
            <a:xfrm>
              <a:off x="7239000" y="3505200"/>
              <a:ext cx="1222610" cy="3385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/>
                <a:t>fluctuations</a:t>
              </a:r>
            </a:p>
          </p:txBody>
        </p:sp>
        <p:sp>
          <p:nvSpPr>
            <p:cNvPr id="12" name="TextBox 33"/>
            <p:cNvSpPr txBox="1">
              <a:spLocks noChangeArrowheads="1"/>
            </p:cNvSpPr>
            <p:nvPr/>
          </p:nvSpPr>
          <p:spPr bwMode="auto">
            <a:xfrm>
              <a:off x="6172200" y="4004846"/>
              <a:ext cx="2366753" cy="3385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dirty="0"/>
                <a:t>Diffusion coefficient </a:t>
              </a:r>
              <a:r>
                <a:rPr lang="en-US" altLang="en-US" i="1" dirty="0"/>
                <a:t>D</a:t>
              </a:r>
              <a:r>
                <a:rPr lang="en-US" altLang="en-US" baseline="-25000" dirty="0"/>
                <a:t>HQ</a:t>
              </a:r>
            </a:p>
          </p:txBody>
        </p:sp>
        <p:cxnSp>
          <p:nvCxnSpPr>
            <p:cNvPr id="13" name="Straight Arrow Connector 36"/>
            <p:cNvCxnSpPr>
              <a:cxnSpLocks noChangeShapeType="1"/>
            </p:cNvCxnSpPr>
            <p:nvPr/>
          </p:nvCxnSpPr>
          <p:spPr bwMode="auto">
            <a:xfrm rot="5400000" flipH="1" flipV="1">
              <a:off x="6690757" y="3444637"/>
              <a:ext cx="182880" cy="79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Arrow Connector 41"/>
            <p:cNvCxnSpPr>
              <a:cxnSpLocks noChangeShapeType="1"/>
            </p:cNvCxnSpPr>
            <p:nvPr/>
          </p:nvCxnSpPr>
          <p:spPr bwMode="auto">
            <a:xfrm rot="5400000" flipH="1" flipV="1">
              <a:off x="7375763" y="3413363"/>
              <a:ext cx="182880" cy="79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Arrow Connector 42"/>
            <p:cNvCxnSpPr>
              <a:cxnSpLocks noChangeShapeType="1"/>
            </p:cNvCxnSpPr>
            <p:nvPr/>
          </p:nvCxnSpPr>
          <p:spPr bwMode="auto">
            <a:xfrm>
              <a:off x="6858000" y="3886200"/>
              <a:ext cx="152400" cy="12192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Arrow Connector 44"/>
            <p:cNvCxnSpPr>
              <a:cxnSpLocks noChangeShapeType="1"/>
              <a:endCxn id="12" idx="0"/>
            </p:cNvCxnSpPr>
            <p:nvPr/>
          </p:nvCxnSpPr>
          <p:spPr bwMode="auto">
            <a:xfrm rot="5400000">
              <a:off x="7329406" y="3866652"/>
              <a:ext cx="164366" cy="1120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" name="TextBox 39"/>
          <p:cNvSpPr txBox="1">
            <a:spLocks noChangeArrowheads="1"/>
          </p:cNvSpPr>
          <p:nvPr/>
        </p:nvSpPr>
        <p:spPr bwMode="auto">
          <a:xfrm>
            <a:off x="1934779" y="1408162"/>
            <a:ext cx="185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en-US" dirty="0"/>
              <a:t>“Brownian” motion</a:t>
            </a:r>
          </a:p>
          <a:p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 err="1">
                <a:sym typeface="Wingdings" panose="05000000000000000000" pitchFamily="2" charset="2"/>
              </a:rPr>
              <a:t>Langevin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simu</a:t>
            </a:r>
            <a:r>
              <a:rPr lang="en-US" altLang="en-US" dirty="0">
                <a:sym typeface="Wingdings" panose="05000000000000000000" pitchFamily="2" charset="2"/>
              </a:rPr>
              <a:t>.</a:t>
            </a:r>
            <a:endParaRPr lang="en-US" altLang="en-US" dirty="0"/>
          </a:p>
        </p:txBody>
      </p:sp>
      <p:pic>
        <p:nvPicPr>
          <p:cNvPr id="18" name="Picture 7" descr="Rcp_proj_240B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2" y="3577157"/>
            <a:ext cx="3965575" cy="285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v2_proj_240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958" y="3657600"/>
            <a:ext cx="3962400" cy="285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05900" y="3336913"/>
            <a:ext cx="9033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/>
              <a:t>B</a:t>
            </a:r>
            <a:r>
              <a:rPr lang="en-US" sz="1600" dirty="0" smtClean="0"/>
              <a:t>-meson program: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2-10 GeV/</a:t>
            </a:r>
            <a:r>
              <a:rPr lang="en-US" sz="1600" i="1" dirty="0" smtClean="0"/>
              <a:t>c</a:t>
            </a:r>
            <a:r>
              <a:rPr lang="en-US" sz="1600" dirty="0" smtClean="0"/>
              <a:t>, </a:t>
            </a:r>
            <a:r>
              <a:rPr lang="en-US" altLang="en-US" sz="1600" dirty="0" smtClean="0"/>
              <a:t>precisely </a:t>
            </a:r>
            <a:r>
              <a:rPr lang="en-US" altLang="en-US" sz="1600" dirty="0"/>
              <a:t>determine the </a:t>
            </a:r>
            <a:r>
              <a:rPr lang="en-US" altLang="en-US" sz="1600" dirty="0">
                <a:solidFill>
                  <a:schemeClr val="accent1"/>
                </a:solidFill>
              </a:rPr>
              <a:t>bottom quark </a:t>
            </a:r>
            <a:r>
              <a:rPr lang="en-US" altLang="en-US" sz="1600" dirty="0" smtClean="0">
                <a:solidFill>
                  <a:schemeClr val="accent1"/>
                </a:solidFill>
              </a:rPr>
              <a:t>collectivity → clean access to </a:t>
            </a:r>
            <a:r>
              <a:rPr lang="en-US" altLang="en-US" sz="1600" i="1" dirty="0" smtClean="0">
                <a:solidFill>
                  <a:schemeClr val="accent1"/>
                </a:solidFill>
              </a:rPr>
              <a:t>D</a:t>
            </a:r>
            <a:r>
              <a:rPr lang="en-US" altLang="en-US" sz="1600" baseline="-25000" dirty="0" smtClean="0">
                <a:solidFill>
                  <a:schemeClr val="accent1"/>
                </a:solidFill>
              </a:rPr>
              <a:t>HQ</a:t>
            </a:r>
            <a:endParaRPr lang="en-US" altLang="en-US" sz="1600" baseline="-25000" dirty="0">
              <a:solidFill>
                <a:schemeClr val="accent1"/>
              </a:solidFill>
            </a:endParaRPr>
          </a:p>
        </p:txBody>
      </p:sp>
      <p:pic>
        <p:nvPicPr>
          <p:cNvPr id="25" name="Picture 7" descr="Screen Shot 2017-06-01 at 10.56.22 A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694" y="1542834"/>
            <a:ext cx="1160705" cy="177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PastedGraphic-2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801" y="1509525"/>
            <a:ext cx="971660" cy="177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9324234"/>
              </p:ext>
            </p:extLst>
          </p:nvPr>
        </p:nvGraphicFramePr>
        <p:xfrm>
          <a:off x="7866581" y="1131676"/>
          <a:ext cx="963571" cy="300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1" name="Equation" r:id="rId9" imgW="774364" imgH="241195" progId="Equation.3">
                  <p:embed/>
                </p:oleObj>
              </mc:Choice>
              <mc:Fallback>
                <p:oleObj name="Equation" r:id="rId9" imgW="774364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6581" y="1131676"/>
                        <a:ext cx="963571" cy="3003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7371"/>
              </p:ext>
            </p:extLst>
          </p:nvPr>
        </p:nvGraphicFramePr>
        <p:xfrm>
          <a:off x="6553275" y="1144011"/>
          <a:ext cx="912611" cy="270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2" name="Equation" r:id="rId11" imgW="812447" imgH="241195" progId="Equation.3">
                  <p:embed/>
                </p:oleObj>
              </mc:Choice>
              <mc:Fallback>
                <p:oleObj name="Equation" r:id="rId11" imgW="81244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75" y="1144011"/>
                        <a:ext cx="912611" cy="2709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>
          <a:xfrm>
            <a:off x="838200" y="2075799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i="1" dirty="0" smtClean="0">
                <a:solidFill>
                  <a:srgbClr val="000000"/>
                </a:solidFill>
              </a:rPr>
              <a:t>b</a:t>
            </a:r>
            <a:endParaRPr lang="en-U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0412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Upsilon spectroscopy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348"/>
          <a:stretch/>
        </p:blipFill>
        <p:spPr>
          <a:xfrm>
            <a:off x="1143000" y="3802260"/>
            <a:ext cx="2967544" cy="2671984"/>
          </a:xfrm>
          <a:prstGeom prst="rect">
            <a:avLst/>
          </a:prstGeom>
        </p:spPr>
      </p:pic>
      <p:pic>
        <p:nvPicPr>
          <p:cNvPr id="8" name="Content Placeholder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3307" y="3824468"/>
            <a:ext cx="2845464" cy="2582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368" t="27068" r="37476" b="12030"/>
          <a:stretch/>
        </p:blipFill>
        <p:spPr>
          <a:xfrm>
            <a:off x="3757071" y="1980478"/>
            <a:ext cx="1477459" cy="1399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368" t="27068" r="37476" b="12030"/>
          <a:stretch/>
        </p:blipFill>
        <p:spPr>
          <a:xfrm>
            <a:off x="5128671" y="2254020"/>
            <a:ext cx="1100853" cy="1042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3881" r="85363" b="22002"/>
          <a:stretch/>
        </p:blipFill>
        <p:spPr>
          <a:xfrm>
            <a:off x="6074051" y="2642365"/>
            <a:ext cx="638643" cy="5793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45650" y="1849074"/>
            <a:ext cx="1163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ϒ</a:t>
            </a:r>
            <a:r>
              <a:rPr lang="en-US" dirty="0" smtClean="0"/>
              <a:t>(2s) – 0.56fm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895502" y="1542893"/>
            <a:ext cx="1048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ϒ</a:t>
            </a:r>
            <a:r>
              <a:rPr lang="en-US" dirty="0" smtClean="0"/>
              <a:t>(3s)-0.78fm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600328" y="2369142"/>
            <a:ext cx="1163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ϒ</a:t>
            </a:r>
            <a:r>
              <a:rPr lang="en-US" dirty="0" smtClean="0"/>
              <a:t>(1s) – 0.28fm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572" y="1435304"/>
            <a:ext cx="3296054" cy="17662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49911" y="2165399"/>
            <a:ext cx="15568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Courtesy from A. </a:t>
            </a:r>
            <a:r>
              <a:rPr lang="en-US" sz="1100" dirty="0" err="1">
                <a:solidFill>
                  <a:srgbClr val="000000"/>
                </a:solidFill>
              </a:rPr>
              <a:t>Mocsy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t="35551"/>
          <a:stretch/>
        </p:blipFill>
        <p:spPr>
          <a:xfrm>
            <a:off x="6244144" y="336178"/>
            <a:ext cx="2895600" cy="10918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b="64449"/>
          <a:stretch/>
        </p:blipFill>
        <p:spPr>
          <a:xfrm>
            <a:off x="6314008" y="1524342"/>
            <a:ext cx="2781300" cy="57848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69526" y="3343590"/>
            <a:ext cx="8235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Thermometer of QGP via clean separation of three Upsilon states (</a:t>
            </a:r>
            <a:r>
              <a:rPr lang="en-US" i="1" dirty="0" err="1" smtClean="0"/>
              <a:t>M</a:t>
            </a:r>
            <a:r>
              <a:rPr lang="en-US" baseline="-25000" dirty="0" err="1" smtClean="0"/>
              <a:t>ee</a:t>
            </a:r>
            <a:r>
              <a:rPr lang="en-US" dirty="0" smtClean="0"/>
              <a:t> &lt; 100 MeV/c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4380385" y="4933957"/>
            <a:ext cx="383230" cy="304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44997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64"/>
          <a:stretch/>
        </p:blipFill>
        <p:spPr>
          <a:xfrm>
            <a:off x="515573" y="685800"/>
            <a:ext cx="8314579" cy="572150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04800"/>
            <a:ext cx="1905000" cy="601358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/>
        </p:nvSpPr>
        <p:spPr>
          <a:xfrm>
            <a:off x="2682240" y="228600"/>
            <a:ext cx="2042160" cy="838200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55534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15132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Hadronic physics opportunities with sPHENIX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6" y="3962400"/>
            <a:ext cx="4495800" cy="273409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839807" y="2188094"/>
            <a:ext cx="2362200" cy="1509057"/>
            <a:chOff x="5387112" y="1415384"/>
            <a:chExt cx="2247803" cy="143597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4501" y="1422528"/>
              <a:ext cx="2110414" cy="1428832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5387112" y="1415384"/>
              <a:ext cx="3064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387112" y="2314418"/>
              <a:ext cx="3064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356752" y="1587319"/>
              <a:ext cx="5012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q/g</a:t>
              </a:r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356753" y="1967906"/>
              <a:ext cx="5012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q/g</a:t>
              </a:r>
              <a:endParaRPr lang="en-US" dirty="0"/>
            </a:p>
          </p:txBody>
        </p:sp>
      </p:grpSp>
      <p:sp>
        <p:nvSpPr>
          <p:cNvPr id="46" name="Content Placeholder 1"/>
          <p:cNvSpPr>
            <a:spLocks noGrp="1"/>
          </p:cNvSpPr>
          <p:nvPr>
            <p:ph idx="1"/>
          </p:nvPr>
        </p:nvSpPr>
        <p:spPr>
          <a:xfrm>
            <a:off x="457199" y="1043147"/>
            <a:ext cx="8305801" cy="1138217"/>
          </a:xfrm>
        </p:spPr>
        <p:txBody>
          <a:bodyPr>
            <a:noAutofit/>
          </a:bodyPr>
          <a:lstStyle/>
          <a:p>
            <a:r>
              <a:rPr lang="en-US" sz="1600" dirty="0" smtClean="0"/>
              <a:t>Hadron final states in p+p </a:t>
            </a:r>
            <a:r>
              <a:rPr lang="en-US" sz="1600" i="1" dirty="0" smtClean="0"/>
              <a:t>not</a:t>
            </a:r>
            <a:r>
              <a:rPr lang="en-US" sz="1600" dirty="0" smtClean="0"/>
              <a:t> factorized in TMD framework: non-Abelian </a:t>
            </a:r>
            <a:r>
              <a:rPr lang="en-US" sz="1600" dirty="0"/>
              <a:t>nature of gluon </a:t>
            </a:r>
            <a:r>
              <a:rPr lang="en-US" sz="1600" dirty="0" smtClean="0"/>
              <a:t>field</a:t>
            </a:r>
          </a:p>
          <a:p>
            <a:r>
              <a:rPr lang="en-US" sz="1600" dirty="0" smtClean="0"/>
              <a:t>Exploring the size of this effect in </a:t>
            </a:r>
            <a:r>
              <a:rPr lang="en-US" sz="1600" dirty="0"/>
              <a:t>p+p </a:t>
            </a:r>
            <a:r>
              <a:rPr lang="en-US" sz="1600" dirty="0" smtClean="0"/>
              <a:t>→ </a:t>
            </a:r>
            <a:r>
              <a:rPr lang="el-GR" sz="1600" dirty="0" smtClean="0"/>
              <a:t>γ</a:t>
            </a:r>
            <a:r>
              <a:rPr lang="en-US" sz="1600" dirty="0" smtClean="0"/>
              <a:t>+h in PHENIX. Extending to </a:t>
            </a:r>
            <a:r>
              <a:rPr lang="en-US" sz="1600" dirty="0"/>
              <a:t>p+p → </a:t>
            </a:r>
            <a:r>
              <a:rPr lang="el-GR" sz="1600" dirty="0" smtClean="0"/>
              <a:t>γ</a:t>
            </a:r>
            <a:r>
              <a:rPr lang="en-US" sz="1600" dirty="0" smtClean="0"/>
              <a:t>+jet in sPHENIX.</a:t>
            </a:r>
          </a:p>
          <a:p>
            <a:r>
              <a:rPr lang="en-US" sz="1600" dirty="0" smtClean="0"/>
              <a:t>What will be the scale-dependence? Spin dependence?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3962400"/>
            <a:ext cx="4190138" cy="27432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93537" y="3668076"/>
            <a:ext cx="4778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PHENIX Data,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Phys.Rev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D95 (2017) no.7, 072002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40011" y="3645335"/>
            <a:ext cx="2561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sPHENIX Projection, </a:t>
            </a:r>
            <a:r>
              <a:rPr lang="el-GR" dirty="0" smtClean="0">
                <a:solidFill>
                  <a:schemeClr val="accent1"/>
                </a:solidFill>
              </a:rPr>
              <a:t>γ</a:t>
            </a:r>
            <a:r>
              <a:rPr lang="en-US" dirty="0" smtClean="0">
                <a:solidFill>
                  <a:schemeClr val="accent1"/>
                </a:solidFill>
              </a:rPr>
              <a:t>+jet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0" y="2150634"/>
            <a:ext cx="5681794" cy="1542519"/>
            <a:chOff x="0" y="2162022"/>
            <a:chExt cx="5681794" cy="1542519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6"/>
            <a:srcRect t="55343"/>
            <a:stretch/>
          </p:blipFill>
          <p:spPr>
            <a:xfrm>
              <a:off x="292539" y="2162022"/>
              <a:ext cx="4369201" cy="1110259"/>
            </a:xfrm>
            <a:prstGeom prst="rect">
              <a:avLst/>
            </a:prstGeom>
          </p:spPr>
        </p:pic>
        <p:cxnSp>
          <p:nvCxnSpPr>
            <p:cNvPr id="49" name="Straight Connector 48"/>
            <p:cNvCxnSpPr/>
            <p:nvPr/>
          </p:nvCxnSpPr>
          <p:spPr>
            <a:xfrm>
              <a:off x="467163" y="300793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219763" y="299978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67163" y="3272282"/>
              <a:ext cx="1752600" cy="0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467163" y="3228380"/>
              <a:ext cx="16700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Large scale, ~Q</a:t>
              </a:r>
              <a:r>
                <a:rPr lang="en-US" baseline="30000" dirty="0" smtClean="0">
                  <a:solidFill>
                    <a:schemeClr val="accent1"/>
                  </a:solidFill>
                </a:rPr>
                <a:t>2</a:t>
              </a:r>
              <a:endParaRPr lang="en-US" baseline="30000" dirty="0">
                <a:solidFill>
                  <a:schemeClr val="accent1"/>
                </a:solidFill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 flipH="1" flipV="1">
              <a:off x="2641440" y="2416438"/>
              <a:ext cx="55483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918856" y="2442579"/>
              <a:ext cx="0" cy="507259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/>
            <p:cNvSpPr/>
            <p:nvPr/>
          </p:nvSpPr>
          <p:spPr>
            <a:xfrm>
              <a:off x="2361235" y="3008817"/>
              <a:ext cx="18466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Small scale, ~</a:t>
              </a:r>
              <a:r>
                <a:rPr lang="el-GR" dirty="0" smtClean="0">
                  <a:solidFill>
                    <a:schemeClr val="accent1"/>
                  </a:solidFill>
                </a:rPr>
                <a:t>Λ</a:t>
              </a:r>
              <a:r>
                <a:rPr lang="en-US" baseline="-25000" dirty="0" smtClean="0">
                  <a:solidFill>
                    <a:schemeClr val="accent1"/>
                  </a:solidFill>
                </a:rPr>
                <a:t>QCD</a:t>
              </a:r>
              <a:endParaRPr lang="en-US" baseline="-25000" dirty="0">
                <a:solidFill>
                  <a:schemeClr val="accent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0" y="2338067"/>
              <a:ext cx="177426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Direct photon-hadron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sp>
          <p:nvSpPr>
            <p:cNvPr id="57" name="Down Arrow 56"/>
            <p:cNvSpPr/>
            <p:nvPr/>
          </p:nvSpPr>
          <p:spPr>
            <a:xfrm>
              <a:off x="4565497" y="3209415"/>
              <a:ext cx="533400" cy="495126"/>
            </a:xfrm>
            <a:prstGeom prst="down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148938" y="2809375"/>
              <a:ext cx="15328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Histogram </a:t>
              </a:r>
              <a:r>
                <a:rPr lang="en-US" i="1" dirty="0" smtClean="0"/>
                <a:t>p</a:t>
              </a:r>
              <a:r>
                <a:rPr lang="en-US" baseline="-25000" dirty="0" smtClean="0"/>
                <a:t>out</a:t>
              </a:r>
              <a:endParaRPr lang="en-US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4586229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Forward upgrade for sPHENIX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838200" y="3498663"/>
            <a:ext cx="7648964" cy="3290652"/>
            <a:chOff x="352606" y="875829"/>
            <a:chExt cx="5486400" cy="236029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2606" y="875829"/>
              <a:ext cx="5486400" cy="2360298"/>
            </a:xfrm>
            <a:prstGeom prst="rect">
              <a:avLst/>
            </a:prstGeom>
          </p:spPr>
        </p:pic>
        <p:sp>
          <p:nvSpPr>
            <p:cNvPr id="19" name="Trapezoid 18"/>
            <p:cNvSpPr/>
            <p:nvPr/>
          </p:nvSpPr>
          <p:spPr>
            <a:xfrm rot="16200000">
              <a:off x="3784246" y="1310326"/>
              <a:ext cx="1443547" cy="1923500"/>
            </a:xfrm>
            <a:custGeom>
              <a:avLst/>
              <a:gdLst>
                <a:gd name="connsiteX0" fmla="*/ 0 w 1543186"/>
                <a:gd name="connsiteY0" fmla="*/ 1886367 h 1886367"/>
                <a:gd name="connsiteX1" fmla="*/ 0 w 1543186"/>
                <a:gd name="connsiteY1" fmla="*/ 0 h 1886367"/>
                <a:gd name="connsiteX2" fmla="*/ 1543186 w 1543186"/>
                <a:gd name="connsiteY2" fmla="*/ 0 h 1886367"/>
                <a:gd name="connsiteX3" fmla="*/ 1543186 w 1543186"/>
                <a:gd name="connsiteY3" fmla="*/ 1886367 h 1886367"/>
                <a:gd name="connsiteX4" fmla="*/ 0 w 1543186"/>
                <a:gd name="connsiteY4" fmla="*/ 1886367 h 1886367"/>
                <a:gd name="connsiteX0" fmla="*/ 0 w 1544679"/>
                <a:gd name="connsiteY0" fmla="*/ 1886367 h 1886367"/>
                <a:gd name="connsiteX1" fmla="*/ 0 w 1544679"/>
                <a:gd name="connsiteY1" fmla="*/ 0 h 1886367"/>
                <a:gd name="connsiteX2" fmla="*/ 1543186 w 1544679"/>
                <a:gd name="connsiteY2" fmla="*/ 0 h 1886367"/>
                <a:gd name="connsiteX3" fmla="*/ 1544679 w 1544679"/>
                <a:gd name="connsiteY3" fmla="*/ 1101997 h 1886367"/>
                <a:gd name="connsiteX4" fmla="*/ 1543186 w 1544679"/>
                <a:gd name="connsiteY4" fmla="*/ 1886367 h 1886367"/>
                <a:gd name="connsiteX5" fmla="*/ 0 w 1544679"/>
                <a:gd name="connsiteY5" fmla="*/ 1886367 h 1886367"/>
                <a:gd name="connsiteX0" fmla="*/ 0 w 1657995"/>
                <a:gd name="connsiteY0" fmla="*/ 2076253 h 2076253"/>
                <a:gd name="connsiteX1" fmla="*/ 0 w 1657995"/>
                <a:gd name="connsiteY1" fmla="*/ 189886 h 2076253"/>
                <a:gd name="connsiteX2" fmla="*/ 1543186 w 1657995"/>
                <a:gd name="connsiteY2" fmla="*/ 189886 h 2076253"/>
                <a:gd name="connsiteX3" fmla="*/ 1544679 w 1657995"/>
                <a:gd name="connsiteY3" fmla="*/ 1291883 h 2076253"/>
                <a:gd name="connsiteX4" fmla="*/ 1543186 w 1657995"/>
                <a:gd name="connsiteY4" fmla="*/ 2076253 h 2076253"/>
                <a:gd name="connsiteX5" fmla="*/ 0 w 1657995"/>
                <a:gd name="connsiteY5" fmla="*/ 2076253 h 2076253"/>
                <a:gd name="connsiteX0" fmla="*/ 0 w 1544679"/>
                <a:gd name="connsiteY0" fmla="*/ 1988161 h 1988161"/>
                <a:gd name="connsiteX1" fmla="*/ 0 w 1544679"/>
                <a:gd name="connsiteY1" fmla="*/ 101794 h 1988161"/>
                <a:gd name="connsiteX2" fmla="*/ 1051174 w 1544679"/>
                <a:gd name="connsiteY2" fmla="*/ 468482 h 1988161"/>
                <a:gd name="connsiteX3" fmla="*/ 1544679 w 1544679"/>
                <a:gd name="connsiteY3" fmla="*/ 1203791 h 1988161"/>
                <a:gd name="connsiteX4" fmla="*/ 1543186 w 1544679"/>
                <a:gd name="connsiteY4" fmla="*/ 1988161 h 1988161"/>
                <a:gd name="connsiteX5" fmla="*/ 0 w 1544679"/>
                <a:gd name="connsiteY5" fmla="*/ 1988161 h 1988161"/>
                <a:gd name="connsiteX0" fmla="*/ 0 w 1544679"/>
                <a:gd name="connsiteY0" fmla="*/ 2088107 h 2088107"/>
                <a:gd name="connsiteX1" fmla="*/ 0 w 1544679"/>
                <a:gd name="connsiteY1" fmla="*/ 201740 h 2088107"/>
                <a:gd name="connsiteX2" fmla="*/ 480254 w 1544679"/>
                <a:gd name="connsiteY2" fmla="*/ 173890 h 2088107"/>
                <a:gd name="connsiteX3" fmla="*/ 1544679 w 1544679"/>
                <a:gd name="connsiteY3" fmla="*/ 1303737 h 2088107"/>
                <a:gd name="connsiteX4" fmla="*/ 1543186 w 1544679"/>
                <a:gd name="connsiteY4" fmla="*/ 2088107 h 2088107"/>
                <a:gd name="connsiteX5" fmla="*/ 0 w 1544679"/>
                <a:gd name="connsiteY5" fmla="*/ 2088107 h 2088107"/>
                <a:gd name="connsiteX0" fmla="*/ 0 w 1544679"/>
                <a:gd name="connsiteY0" fmla="*/ 2030374 h 2030374"/>
                <a:gd name="connsiteX1" fmla="*/ 0 w 1544679"/>
                <a:gd name="connsiteY1" fmla="*/ 144007 h 2030374"/>
                <a:gd name="connsiteX2" fmla="*/ 480254 w 1544679"/>
                <a:gd name="connsiteY2" fmla="*/ 116157 h 2030374"/>
                <a:gd name="connsiteX3" fmla="*/ 1544679 w 1544679"/>
                <a:gd name="connsiteY3" fmla="*/ 1246004 h 2030374"/>
                <a:gd name="connsiteX4" fmla="*/ 1543186 w 1544679"/>
                <a:gd name="connsiteY4" fmla="*/ 2030374 h 2030374"/>
                <a:gd name="connsiteX5" fmla="*/ 0 w 1544679"/>
                <a:gd name="connsiteY5" fmla="*/ 2030374 h 2030374"/>
                <a:gd name="connsiteX0" fmla="*/ 0 w 1544679"/>
                <a:gd name="connsiteY0" fmla="*/ 1914217 h 1914217"/>
                <a:gd name="connsiteX1" fmla="*/ 0 w 1544679"/>
                <a:gd name="connsiteY1" fmla="*/ 27850 h 1914217"/>
                <a:gd name="connsiteX2" fmla="*/ 480254 w 1544679"/>
                <a:gd name="connsiteY2" fmla="*/ 0 h 1914217"/>
                <a:gd name="connsiteX3" fmla="*/ 1544679 w 1544679"/>
                <a:gd name="connsiteY3" fmla="*/ 1129847 h 1914217"/>
                <a:gd name="connsiteX4" fmla="*/ 1543186 w 1544679"/>
                <a:gd name="connsiteY4" fmla="*/ 1914217 h 1914217"/>
                <a:gd name="connsiteX5" fmla="*/ 0 w 1544679"/>
                <a:gd name="connsiteY5" fmla="*/ 1914217 h 1914217"/>
                <a:gd name="connsiteX0" fmla="*/ 0 w 1544679"/>
                <a:gd name="connsiteY0" fmla="*/ 1914217 h 1914217"/>
                <a:gd name="connsiteX1" fmla="*/ 0 w 1544679"/>
                <a:gd name="connsiteY1" fmla="*/ 27850 h 1914217"/>
                <a:gd name="connsiteX2" fmla="*/ 480254 w 1544679"/>
                <a:gd name="connsiteY2" fmla="*/ 0 h 1914217"/>
                <a:gd name="connsiteX3" fmla="*/ 1544679 w 1544679"/>
                <a:gd name="connsiteY3" fmla="*/ 1129847 h 1914217"/>
                <a:gd name="connsiteX4" fmla="*/ 1543186 w 1544679"/>
                <a:gd name="connsiteY4" fmla="*/ 1914217 h 1914217"/>
                <a:gd name="connsiteX5" fmla="*/ 0 w 1544679"/>
                <a:gd name="connsiteY5" fmla="*/ 1914217 h 1914217"/>
                <a:gd name="connsiteX0" fmla="*/ 0 w 1544679"/>
                <a:gd name="connsiteY0" fmla="*/ 1923500 h 1923500"/>
                <a:gd name="connsiteX1" fmla="*/ 0 w 1544679"/>
                <a:gd name="connsiteY1" fmla="*/ 0 h 1923500"/>
                <a:gd name="connsiteX2" fmla="*/ 480254 w 1544679"/>
                <a:gd name="connsiteY2" fmla="*/ 9283 h 1923500"/>
                <a:gd name="connsiteX3" fmla="*/ 1544679 w 1544679"/>
                <a:gd name="connsiteY3" fmla="*/ 1139130 h 1923500"/>
                <a:gd name="connsiteX4" fmla="*/ 1543186 w 1544679"/>
                <a:gd name="connsiteY4" fmla="*/ 1923500 h 1923500"/>
                <a:gd name="connsiteX5" fmla="*/ 0 w 1544679"/>
                <a:gd name="connsiteY5" fmla="*/ 1923500 h 1923500"/>
                <a:gd name="connsiteX0" fmla="*/ 0 w 1544679"/>
                <a:gd name="connsiteY0" fmla="*/ 1923500 h 1923500"/>
                <a:gd name="connsiteX1" fmla="*/ 0 w 1544679"/>
                <a:gd name="connsiteY1" fmla="*/ 0 h 1923500"/>
                <a:gd name="connsiteX2" fmla="*/ 480254 w 1544679"/>
                <a:gd name="connsiteY2" fmla="*/ 9283 h 1923500"/>
                <a:gd name="connsiteX3" fmla="*/ 1544679 w 1544679"/>
                <a:gd name="connsiteY3" fmla="*/ 1139130 h 1923500"/>
                <a:gd name="connsiteX4" fmla="*/ 1543186 w 1544679"/>
                <a:gd name="connsiteY4" fmla="*/ 1923500 h 1923500"/>
                <a:gd name="connsiteX5" fmla="*/ 0 w 1544679"/>
                <a:gd name="connsiteY5" fmla="*/ 1923500 h 1923500"/>
                <a:gd name="connsiteX0" fmla="*/ 0 w 1544679"/>
                <a:gd name="connsiteY0" fmla="*/ 1923500 h 1923500"/>
                <a:gd name="connsiteX1" fmla="*/ 0 w 1544679"/>
                <a:gd name="connsiteY1" fmla="*/ 0 h 1923500"/>
                <a:gd name="connsiteX2" fmla="*/ 480254 w 1544679"/>
                <a:gd name="connsiteY2" fmla="*/ 9283 h 1923500"/>
                <a:gd name="connsiteX3" fmla="*/ 1544679 w 1544679"/>
                <a:gd name="connsiteY3" fmla="*/ 1139130 h 1923500"/>
                <a:gd name="connsiteX4" fmla="*/ 1543186 w 1544679"/>
                <a:gd name="connsiteY4" fmla="*/ 1923500 h 1923500"/>
                <a:gd name="connsiteX5" fmla="*/ 0 w 1544679"/>
                <a:gd name="connsiteY5" fmla="*/ 1923500 h 192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4679" h="1923500">
                  <a:moveTo>
                    <a:pt x="0" y="1923500"/>
                  </a:moveTo>
                  <a:lnTo>
                    <a:pt x="0" y="0"/>
                  </a:lnTo>
                  <a:lnTo>
                    <a:pt x="480254" y="9283"/>
                  </a:lnTo>
                  <a:lnTo>
                    <a:pt x="1544679" y="1139130"/>
                  </a:lnTo>
                  <a:cubicBezTo>
                    <a:pt x="1543932" y="1531315"/>
                    <a:pt x="1543684" y="1662043"/>
                    <a:pt x="1543186" y="1923500"/>
                  </a:cubicBezTo>
                  <a:lnTo>
                    <a:pt x="0" y="1923500"/>
                  </a:lnTo>
                  <a:close/>
                </a:path>
              </a:pathLst>
            </a:custGeom>
            <a:noFill/>
            <a:ln w="28575">
              <a:solidFill>
                <a:srgbClr val="FF0066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2680" y="1295400"/>
            <a:ext cx="2128242" cy="2743200"/>
            <a:chOff x="182680" y="1295400"/>
            <a:chExt cx="2128242" cy="27432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680" y="1295400"/>
              <a:ext cx="2128242" cy="2743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Rectangle 32"/>
            <p:cNvSpPr/>
            <p:nvPr/>
          </p:nvSpPr>
          <p:spPr>
            <a:xfrm>
              <a:off x="762000" y="3657600"/>
              <a:ext cx="14654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arXiv:1602.03922</a:t>
              </a:r>
            </a:p>
          </p:txBody>
        </p:sp>
      </p:grpSp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2310922" y="1279154"/>
            <a:ext cx="6604478" cy="230699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RHIC cold-QCD community is also pushing for an forward tracking + calorimetry upgrade @ sPHENIX or STAR (</a:t>
            </a:r>
            <a:r>
              <a:rPr lang="en-US" dirty="0" smtClean="0">
                <a:solidFill>
                  <a:schemeClr val="accent1"/>
                </a:solidFill>
              </a:rPr>
              <a:t>J. Zhang, Tue</a:t>
            </a:r>
            <a:r>
              <a:rPr lang="en-US" dirty="0" smtClean="0"/>
              <a:t>)</a:t>
            </a:r>
          </a:p>
          <a:p>
            <a:r>
              <a:rPr lang="en-US" dirty="0" smtClean="0"/>
              <a:t>LOI for forward upgrade was submitted to RHIC PAC 2017</a:t>
            </a:r>
            <a:br>
              <a:rPr lang="en-US" dirty="0" smtClean="0"/>
            </a:br>
            <a:r>
              <a:rPr lang="en-US" dirty="0" smtClean="0"/>
              <a:t>Tracking + Calorimetry leads </a:t>
            </a:r>
            <a:r>
              <a:rPr lang="en-US" smtClean="0"/>
              <a:t>to joint coverage </a:t>
            </a:r>
            <a:r>
              <a:rPr lang="en-US" dirty="0" smtClean="0"/>
              <a:t>of -1&lt;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&lt;4</a:t>
            </a:r>
            <a:endParaRPr lang="en-US" dirty="0" smtClean="0"/>
          </a:p>
          <a:p>
            <a:r>
              <a:rPr lang="en-US" dirty="0" smtClean="0"/>
              <a:t>sPHENIX forward upgrade: </a:t>
            </a:r>
          </a:p>
          <a:p>
            <a:pPr lvl="1"/>
            <a:r>
              <a:rPr lang="en-US" dirty="0" smtClean="0"/>
              <a:t>Transverse spin</a:t>
            </a:r>
          </a:p>
          <a:p>
            <a:pPr lvl="1"/>
            <a:r>
              <a:rPr lang="en-US" dirty="0" smtClean="0"/>
              <a:t>Cold nuclear matter</a:t>
            </a:r>
          </a:p>
          <a:p>
            <a:pPr lvl="1"/>
            <a:r>
              <a:rPr lang="en-US" dirty="0" smtClean="0"/>
              <a:t>Longitudinal evolution of QGP</a:t>
            </a:r>
          </a:p>
          <a:p>
            <a:pPr lvl="1"/>
            <a:r>
              <a:rPr lang="en-US" dirty="0" smtClean="0"/>
              <a:t>And more ...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0850" y="2218269"/>
            <a:ext cx="3100464" cy="2168613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19" idx="4"/>
          </p:cNvCxnSpPr>
          <p:nvPr/>
        </p:nvCxnSpPr>
        <p:spPr>
          <a:xfrm flipV="1">
            <a:off x="7969598" y="3886200"/>
            <a:ext cx="336202" cy="554738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712430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Forward jet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dirty="0" smtClean="0"/>
              <a:t>origin of transverse A</a:t>
            </a:r>
            <a:r>
              <a:rPr lang="en-US" baseline="-25000" dirty="0" smtClean="0"/>
              <a:t>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259" y="3134881"/>
            <a:ext cx="3590556" cy="317733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81079" y="3114195"/>
            <a:ext cx="4256550" cy="3038633"/>
            <a:chOff x="5467767" y="3425284"/>
            <a:chExt cx="4256550" cy="3038633"/>
          </a:xfrm>
        </p:grpSpPr>
        <p:grpSp>
          <p:nvGrpSpPr>
            <p:cNvPr id="9" name="Group 8"/>
            <p:cNvGrpSpPr/>
            <p:nvPr/>
          </p:nvGrpSpPr>
          <p:grpSpPr>
            <a:xfrm>
              <a:off x="5467767" y="3583994"/>
              <a:ext cx="3368574" cy="2879923"/>
              <a:chOff x="5467767" y="3583994"/>
              <a:chExt cx="3368574" cy="2879923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67767" y="3583994"/>
                <a:ext cx="3368574" cy="2879923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5867400" y="3631652"/>
                <a:ext cx="1465466" cy="6001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sPHENIX</a:t>
                </a:r>
                <a:r>
                  <a:rPr lang="en-US" sz="11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simulation</a:t>
                </a:r>
                <a:br>
                  <a:rPr lang="en-US" sz="11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100" baseline="30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↑</a:t>
                </a:r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p → jet (h</a:t>
                </a:r>
                <a:r>
                  <a:rPr lang="en-US" sz="1100" baseline="30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±</a:t>
                </a:r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+ </a:t>
                </a:r>
                <a:r>
                  <a:rPr lang="en-US" sz="11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  <a:p>
                <a:r>
                  <a:rPr lang="en-US" sz="11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√s = 510 </a:t>
                </a:r>
                <a:r>
                  <a:rPr lang="en-US" sz="11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GeV </a:t>
                </a:r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4261" y="3425284"/>
              <a:ext cx="1270056" cy="1065781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358526" y="1094472"/>
            <a:ext cx="346575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Charge-track tagged jet asymmetry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dirty="0" smtClean="0">
                <a:solidFill>
                  <a:schemeClr val="accent1"/>
                </a:solidFill>
              </a:rPr>
              <a:t>Access Sivers effect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52905" y="1100459"/>
            <a:ext cx="318837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Charge-track asymmetry in jet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dirty="0" smtClean="0">
                <a:solidFill>
                  <a:schemeClr val="accent1"/>
                </a:solidFill>
              </a:rPr>
              <a:t>Access </a:t>
            </a:r>
            <a:r>
              <a:rPr lang="en-US" dirty="0" err="1" smtClean="0">
                <a:solidFill>
                  <a:schemeClr val="accent1"/>
                </a:solidFill>
              </a:rPr>
              <a:t>Transveristy</a:t>
            </a:r>
            <a:r>
              <a:rPr lang="en-US" dirty="0" smtClean="0">
                <a:solidFill>
                  <a:schemeClr val="accent1"/>
                </a:solidFill>
              </a:rPr>
              <a:t> @ large 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4791" y="4775494"/>
            <a:ext cx="23679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simulation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1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p → jet (h</a:t>
            </a:r>
            <a:r>
              <a:rPr lang="en-US" sz="11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+ X, √s = 510 GeV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37856" y="1412293"/>
            <a:ext cx="3886200" cy="17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29200" y="2251743"/>
            <a:ext cx="1300163" cy="48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1413543"/>
            <a:ext cx="4086225" cy="1819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2251743"/>
            <a:ext cx="1300163" cy="64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4688089" y="6152828"/>
            <a:ext cx="4067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Check universality of </a:t>
            </a:r>
            <a:r>
              <a:rPr lang="en-US" dirty="0" err="1" smtClean="0"/>
              <a:t>Transversity</a:t>
            </a:r>
            <a:r>
              <a:rPr lang="en-US" dirty="0" smtClean="0"/>
              <a:t> @ SIDIS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262772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3958531" cy="2328671"/>
          </a:xfrm>
        </p:spPr>
        <p:txBody>
          <a:bodyPr>
            <a:noAutofit/>
          </a:bodyPr>
          <a:lstStyle/>
          <a:p>
            <a:r>
              <a:rPr lang="en-US" sz="1800" dirty="0" smtClean="0"/>
              <a:t>DY in p+A provides clean access to sea quark distribution </a:t>
            </a:r>
            <a:br>
              <a:rPr lang="en-US" sz="1800" dirty="0" smtClean="0"/>
            </a:br>
            <a:r>
              <a:rPr lang="en-US" sz="1800" dirty="0" smtClean="0"/>
              <a:t>→ gluon in nuclei</a:t>
            </a:r>
          </a:p>
          <a:p>
            <a:r>
              <a:rPr lang="en-US" sz="1800" dirty="0" smtClean="0"/>
              <a:t>fsPHENIX measure DY via di-electron final states</a:t>
            </a:r>
          </a:p>
          <a:p>
            <a:r>
              <a:rPr lang="en-US" sz="1800" dirty="0" smtClean="0"/>
              <a:t>Benefit from continuous and large calorimetry + tracking coverages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DY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012565" y="300260"/>
            <a:ext cx="3521835" cy="2503342"/>
            <a:chOff x="4495800" y="324926"/>
            <a:chExt cx="4054727" cy="292896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5800" y="608965"/>
              <a:ext cx="4054727" cy="264492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925660" y="324926"/>
              <a:ext cx="2262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u-bar quark in </a:t>
              </a:r>
              <a:r>
                <a:rPr lang="en-US" dirty="0" smtClean="0"/>
                <a:t>nuclear</a:t>
              </a:r>
              <a:endParaRPr lang="en-US" dirty="0"/>
            </a:p>
          </p:txBody>
        </p:sp>
      </p:grpSp>
      <p:pic>
        <p:nvPicPr>
          <p:cNvPr id="9" name="Immagin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78587"/>
            <a:ext cx="3716982" cy="112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703" y="3925337"/>
            <a:ext cx="4067024" cy="2932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4" y="3962401"/>
            <a:ext cx="4108897" cy="300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7344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1" name="Content Placeholder 1"/>
          <p:cNvSpPr>
            <a:spLocks noGrp="1"/>
          </p:cNvSpPr>
          <p:nvPr>
            <p:ph idx="1"/>
          </p:nvPr>
        </p:nvSpPr>
        <p:spPr>
          <a:xfrm>
            <a:off x="152400" y="1066800"/>
            <a:ext cx="5410200" cy="2438400"/>
          </a:xfrm>
          <a:solidFill>
            <a:schemeClr val="bg1"/>
          </a:solidFill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-1&lt;</a:t>
            </a:r>
            <a:r>
              <a:rPr lang="el-GR" sz="1800" dirty="0" smtClean="0"/>
              <a:t>η</a:t>
            </a:r>
            <a:r>
              <a:rPr lang="en-US" sz="1800" dirty="0" smtClean="0"/>
              <a:t>&lt;+1 (barrel) : </a:t>
            </a:r>
            <a:r>
              <a:rPr lang="en-US" sz="1800" dirty="0" smtClean="0">
                <a:solidFill>
                  <a:schemeClr val="accent1"/>
                </a:solidFill>
              </a:rPr>
              <a:t>sPHENIX</a:t>
            </a:r>
            <a:r>
              <a:rPr lang="en-US" sz="1800" dirty="0" smtClean="0"/>
              <a:t> +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</a:rPr>
              <a:t>DIRC/TOF</a:t>
            </a:r>
          </a:p>
          <a:p>
            <a:r>
              <a:rPr lang="en-US" sz="1800" dirty="0" smtClean="0"/>
              <a:t>-4&lt;</a:t>
            </a:r>
            <a:r>
              <a:rPr lang="el-GR" sz="1800" dirty="0" smtClean="0"/>
              <a:t>η</a:t>
            </a:r>
            <a:r>
              <a:rPr lang="en-US" sz="1800" dirty="0" smtClean="0"/>
              <a:t>&lt;-1 (e-going) : </a:t>
            </a:r>
            <a:br>
              <a:rPr lang="en-US" sz="1800" dirty="0" smtClean="0"/>
            </a:br>
            <a:r>
              <a:rPr lang="en-US" sz="1600" dirty="0">
                <a:solidFill>
                  <a:schemeClr val="accent1"/>
                </a:solidFill>
              </a:rPr>
              <a:t>High resolution calorimeter </a:t>
            </a:r>
            <a:r>
              <a:rPr lang="en-US" sz="1800" dirty="0" smtClean="0"/>
              <a:t>+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Aerogel RICH</a:t>
            </a:r>
          </a:p>
          <a:p>
            <a:r>
              <a:rPr lang="en-US" sz="1800" dirty="0" smtClean="0"/>
              <a:t>+1&lt;</a:t>
            </a:r>
            <a:r>
              <a:rPr lang="el-GR" sz="1800" dirty="0" smtClean="0"/>
              <a:t>η</a:t>
            </a:r>
            <a:r>
              <a:rPr lang="en-US" sz="1800" dirty="0" smtClean="0"/>
              <a:t>&lt;+4 (h-going) : </a:t>
            </a:r>
          </a:p>
          <a:p>
            <a:pPr lvl="1"/>
            <a:r>
              <a:rPr lang="en-US" sz="1600" dirty="0" smtClean="0"/>
              <a:t>1&lt;</a:t>
            </a:r>
            <a:r>
              <a:rPr lang="el-GR" sz="1600" dirty="0" smtClean="0"/>
              <a:t>η</a:t>
            </a:r>
            <a:r>
              <a:rPr lang="en-US" sz="1600" dirty="0" smtClean="0"/>
              <a:t>&lt;4 : </a:t>
            </a:r>
            <a:r>
              <a:rPr lang="en-US" sz="1600" dirty="0" smtClean="0">
                <a:solidFill>
                  <a:schemeClr val="accent6"/>
                </a:solidFill>
              </a:rPr>
              <a:t>GEM tracker </a:t>
            </a:r>
            <a:r>
              <a:rPr lang="en-US" sz="1600" dirty="0" smtClean="0"/>
              <a:t>+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Gas RICH</a:t>
            </a:r>
          </a:p>
          <a:p>
            <a:pPr lvl="1"/>
            <a:r>
              <a:rPr lang="en-US" sz="1600" dirty="0" smtClean="0"/>
              <a:t>1&lt;</a:t>
            </a:r>
            <a:r>
              <a:rPr lang="el-GR" sz="1600" dirty="0" smtClean="0"/>
              <a:t>η</a:t>
            </a:r>
            <a:r>
              <a:rPr lang="en-US" sz="1600" dirty="0" smtClean="0"/>
              <a:t>&lt;2 :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Aerogel RICH</a:t>
            </a:r>
          </a:p>
          <a:p>
            <a:pPr lvl="1"/>
            <a:r>
              <a:rPr lang="en-US" sz="1600" dirty="0" smtClean="0"/>
              <a:t>1&lt;</a:t>
            </a:r>
            <a:r>
              <a:rPr lang="el-GR" sz="1600" dirty="0" smtClean="0"/>
              <a:t>η</a:t>
            </a:r>
            <a:r>
              <a:rPr lang="en-US" sz="1600" dirty="0" smtClean="0"/>
              <a:t>&lt;5 : </a:t>
            </a:r>
            <a:r>
              <a:rPr lang="en-US" sz="1600" dirty="0" smtClean="0">
                <a:solidFill>
                  <a:schemeClr val="accent1"/>
                </a:solidFill>
              </a:rPr>
              <a:t>EM Calorimeter</a:t>
            </a:r>
            <a:r>
              <a:rPr lang="en-US" sz="1600" dirty="0" smtClean="0"/>
              <a:t> +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Hadron Calorimeter</a:t>
            </a:r>
          </a:p>
          <a:p>
            <a:r>
              <a:rPr lang="en-US" sz="1800" dirty="0" smtClean="0"/>
              <a:t>Along outgoing hadron beam: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ZDC </a:t>
            </a:r>
            <a:r>
              <a:rPr lang="en-US" sz="1800" dirty="0" smtClean="0"/>
              <a:t>and </a:t>
            </a:r>
            <a:r>
              <a:rPr lang="en-US" sz="1800" dirty="0" smtClean="0">
                <a:solidFill>
                  <a:schemeClr val="accent6"/>
                </a:solidFill>
              </a:rPr>
              <a:t>roman pots </a:t>
            </a:r>
          </a:p>
        </p:txBody>
      </p:sp>
      <p:grpSp>
        <p:nvGrpSpPr>
          <p:cNvPr id="22" name="Group 126"/>
          <p:cNvGrpSpPr/>
          <p:nvPr/>
        </p:nvGrpSpPr>
        <p:grpSpPr>
          <a:xfrm>
            <a:off x="5469006" y="1043801"/>
            <a:ext cx="2519293" cy="681736"/>
            <a:chOff x="6096000" y="1537732"/>
            <a:chExt cx="2519293" cy="681736"/>
          </a:xfrm>
        </p:grpSpPr>
        <p:sp>
          <p:nvSpPr>
            <p:cNvPr id="23" name="Rectangle 22"/>
            <p:cNvSpPr/>
            <p:nvPr/>
          </p:nvSpPr>
          <p:spPr>
            <a:xfrm>
              <a:off x="6096000" y="1850136"/>
              <a:ext cx="21801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u="sng" dirty="0" smtClean="0"/>
                <a:t>LOI</a:t>
              </a:r>
              <a:r>
                <a:rPr lang="en-US" dirty="0" smtClean="0"/>
                <a:t>: arXiv:1402.1209 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104926" y="1537732"/>
              <a:ext cx="25103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u="sng" dirty="0" smtClean="0"/>
                <a:t>Working title</a:t>
              </a:r>
              <a:r>
                <a:rPr lang="en-US" dirty="0" smtClean="0"/>
                <a:t>: “ePHENIX”</a:t>
              </a:r>
              <a:endParaRPr lang="en-US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5459306" y="1676400"/>
            <a:ext cx="34064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/>
              <a:t>Cost</a:t>
            </a:r>
            <a:r>
              <a:rPr lang="en-US" dirty="0" smtClean="0"/>
              <a:t>: 75 M$ including contingency</a:t>
            </a:r>
          </a:p>
          <a:p>
            <a:r>
              <a:rPr lang="en-US" dirty="0" smtClean="0"/>
              <a:t>This is an evolving concept</a:t>
            </a:r>
            <a:br>
              <a:rPr lang="en-US" dirty="0" smtClean="0"/>
            </a:br>
            <a:r>
              <a:rPr lang="en-US" dirty="0" smtClean="0"/>
              <a:t>Updating concept as sPHENIX and </a:t>
            </a:r>
          </a:p>
          <a:p>
            <a:r>
              <a:rPr lang="en-US" dirty="0" smtClean="0"/>
              <a:t>detector R&amp;D refines</a:t>
            </a:r>
          </a:p>
        </p:txBody>
      </p:sp>
      <p:sp>
        <p:nvSpPr>
          <p:cNvPr id="31" name="Title 5"/>
          <p:cNvSpPr>
            <a:spLocks noGrp="1"/>
          </p:cNvSpPr>
          <p:nvPr>
            <p:ph type="title"/>
          </p:nvPr>
        </p:nvSpPr>
        <p:spPr>
          <a:xfrm>
            <a:off x="452643" y="155834"/>
            <a:ext cx="8458200" cy="838200"/>
          </a:xfrm>
        </p:spPr>
        <p:txBody>
          <a:bodyPr>
            <a:noAutofit/>
          </a:bodyPr>
          <a:lstStyle/>
          <a:p>
            <a:r>
              <a:rPr lang="en-US" sz="4000" dirty="0" smtClean="0"/>
              <a:t>An EIC detector based on sPHENIX</a:t>
            </a:r>
            <a:endParaRPr lang="en-US" sz="4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464"/>
          <a:stretch/>
        </p:blipFill>
        <p:spPr>
          <a:xfrm>
            <a:off x="-152399" y="3505200"/>
            <a:ext cx="6553200" cy="26355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8985" y="6229061"/>
            <a:ext cx="4222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US-EIC physics: </a:t>
            </a:r>
            <a:r>
              <a:rPr lang="en-US" b="1" dirty="0" smtClean="0"/>
              <a:t>Z. </a:t>
            </a:r>
            <a:r>
              <a:rPr lang="en-US" b="1" dirty="0" err="1" smtClean="0"/>
              <a:t>Meziani</a:t>
            </a:r>
            <a:r>
              <a:rPr lang="en-US" b="1" dirty="0" smtClean="0"/>
              <a:t>, Mon Afternoon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4210" y="3504697"/>
            <a:ext cx="2889890" cy="28199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16074" y="3255447"/>
            <a:ext cx="3427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Ping down landscape of gluon spin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837384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617"/>
            <a:ext cx="8229600" cy="1143000"/>
          </a:xfrm>
        </p:spPr>
        <p:txBody>
          <a:bodyPr/>
          <a:lstStyle/>
          <a:p>
            <a:r>
              <a:rPr lang="en-US" dirty="0" smtClean="0"/>
              <a:t>Detector highlights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92496" y="1035653"/>
            <a:ext cx="5539317" cy="5822347"/>
            <a:chOff x="-433917" y="1143000"/>
            <a:chExt cx="4929717" cy="5181600"/>
          </a:xfrm>
        </p:grpSpPr>
        <p:grpSp>
          <p:nvGrpSpPr>
            <p:cNvPr id="10" name="Group 9"/>
            <p:cNvGrpSpPr/>
            <p:nvPr/>
          </p:nvGrpSpPr>
          <p:grpSpPr>
            <a:xfrm>
              <a:off x="-433917" y="1143000"/>
              <a:ext cx="4929717" cy="5181600"/>
              <a:chOff x="-76200" y="1143000"/>
              <a:chExt cx="4929717" cy="51816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" y="1143000"/>
                <a:ext cx="4929717" cy="5181600"/>
              </a:xfrm>
              <a:prstGeom prst="rect">
                <a:avLst/>
              </a:prstGeom>
            </p:spPr>
          </p:pic>
          <p:sp>
            <p:nvSpPr>
              <p:cNvPr id="14" name="Isosceles Triangle 12"/>
              <p:cNvSpPr/>
              <p:nvPr/>
            </p:nvSpPr>
            <p:spPr>
              <a:xfrm flipV="1">
                <a:off x="1985964" y="2571751"/>
                <a:ext cx="547688" cy="1057274"/>
              </a:xfrm>
              <a:custGeom>
                <a:avLst/>
                <a:gdLst>
                  <a:gd name="connsiteX0" fmla="*/ 0 w 628651"/>
                  <a:gd name="connsiteY0" fmla="*/ 1128712 h 1128712"/>
                  <a:gd name="connsiteX1" fmla="*/ 314326 w 628651"/>
                  <a:gd name="connsiteY1" fmla="*/ 0 h 1128712"/>
                  <a:gd name="connsiteX2" fmla="*/ 628651 w 628651"/>
                  <a:gd name="connsiteY2" fmla="*/ 1128712 h 1128712"/>
                  <a:gd name="connsiteX3" fmla="*/ 0 w 628651"/>
                  <a:gd name="connsiteY3" fmla="*/ 1128712 h 1128712"/>
                  <a:gd name="connsiteX0" fmla="*/ 0 w 609601"/>
                  <a:gd name="connsiteY0" fmla="*/ 1128712 h 1128712"/>
                  <a:gd name="connsiteX1" fmla="*/ 314326 w 609601"/>
                  <a:gd name="connsiteY1" fmla="*/ 0 h 1128712"/>
                  <a:gd name="connsiteX2" fmla="*/ 609601 w 609601"/>
                  <a:gd name="connsiteY2" fmla="*/ 942975 h 1128712"/>
                  <a:gd name="connsiteX3" fmla="*/ 0 w 609601"/>
                  <a:gd name="connsiteY3" fmla="*/ 1128712 h 1128712"/>
                  <a:gd name="connsiteX0" fmla="*/ 0 w 547688"/>
                  <a:gd name="connsiteY0" fmla="*/ 1057274 h 1057274"/>
                  <a:gd name="connsiteX1" fmla="*/ 252413 w 547688"/>
                  <a:gd name="connsiteY1" fmla="*/ 0 h 1057274"/>
                  <a:gd name="connsiteX2" fmla="*/ 547688 w 547688"/>
                  <a:gd name="connsiteY2" fmla="*/ 942975 h 1057274"/>
                  <a:gd name="connsiteX3" fmla="*/ 0 w 547688"/>
                  <a:gd name="connsiteY3" fmla="*/ 1057274 h 105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7688" h="1057274">
                    <a:moveTo>
                      <a:pt x="0" y="1057274"/>
                    </a:moveTo>
                    <a:lnTo>
                      <a:pt x="252413" y="0"/>
                    </a:lnTo>
                    <a:lnTo>
                      <a:pt x="547688" y="942975"/>
                    </a:lnTo>
                    <a:lnTo>
                      <a:pt x="0" y="1057274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 flipH="1" flipV="1">
              <a:off x="1219200" y="2667000"/>
              <a:ext cx="609600" cy="962026"/>
            </a:xfrm>
            <a:prstGeom prst="line">
              <a:avLst/>
            </a:prstGeom>
            <a:ln w="254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828800" y="2971800"/>
              <a:ext cx="1066800" cy="685802"/>
            </a:xfrm>
            <a:prstGeom prst="line">
              <a:avLst/>
            </a:prstGeom>
            <a:ln w="254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631306" y="530519"/>
            <a:ext cx="3657600" cy="4728264"/>
            <a:chOff x="6104825" y="158610"/>
            <a:chExt cx="2942463" cy="38037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04825" y="304800"/>
              <a:ext cx="2581975" cy="36576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8009825" y="158610"/>
              <a:ext cx="103746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Radius (cm)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3060369" y="3235088"/>
            <a:ext cx="2910524" cy="535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50077" y="2797635"/>
            <a:ext cx="926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l-GR" dirty="0" smtClean="0">
                <a:solidFill>
                  <a:schemeClr val="accent1"/>
                </a:solidFill>
              </a:rPr>
              <a:t>η</a:t>
            </a:r>
            <a:r>
              <a:rPr lang="en-US" dirty="0" smtClean="0">
                <a:solidFill>
                  <a:schemeClr val="accent1"/>
                </a:solidFill>
              </a:rPr>
              <a:t>|&lt;1.1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378122" y="2990754"/>
            <a:ext cx="838200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39922" y="3143154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accent1"/>
                </a:solidFill>
              </a:rPr>
              <a:t>B</a:t>
            </a:r>
            <a:r>
              <a:rPr lang="en-US" baseline="-25000" dirty="0" err="1" smtClean="0">
                <a:solidFill>
                  <a:schemeClr val="accent1"/>
                </a:solidFill>
              </a:rPr>
              <a:t>z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= 1.4 T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530522" y="3336273"/>
            <a:ext cx="990600" cy="26408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t="13260" b="31630"/>
          <a:stretch/>
        </p:blipFill>
        <p:spPr>
          <a:xfrm>
            <a:off x="5562600" y="5258783"/>
            <a:ext cx="3022891" cy="125005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687514" y="6131051"/>
            <a:ext cx="2298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EMCal SPACAL module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40417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Calorimeters beam </a:t>
            </a:r>
            <a:r>
              <a:rPr lang="en-US" dirty="0"/>
              <a:t>tests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01991"/>
            <a:ext cx="1930745" cy="144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96" y="1605811"/>
            <a:ext cx="2992593" cy="18401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3378498"/>
            <a:ext cx="1862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February 2014 </a:t>
            </a:r>
            <a:endParaRPr lang="en-US" dirty="0" smtClean="0"/>
          </a:p>
          <a:p>
            <a:r>
              <a:rPr lang="en-US" dirty="0" smtClean="0">
                <a:solidFill>
                  <a:schemeClr val="accent1"/>
                </a:solidFill>
              </a:rPr>
              <a:t>Proof </a:t>
            </a:r>
            <a:r>
              <a:rPr lang="en-US" dirty="0">
                <a:solidFill>
                  <a:schemeClr val="accent1"/>
                </a:solidFill>
              </a:rPr>
              <a:t>of principle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54748" y="3655497"/>
            <a:ext cx="305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February </a:t>
            </a:r>
            <a:r>
              <a:rPr lang="en-US" dirty="0" smtClean="0"/>
              <a:t>2016: </a:t>
            </a:r>
            <a:r>
              <a:rPr lang="el-GR" dirty="0" smtClean="0">
                <a:solidFill>
                  <a:schemeClr val="accent1"/>
                </a:solidFill>
              </a:rPr>
              <a:t>η~0</a:t>
            </a:r>
            <a:r>
              <a:rPr lang="en-US" dirty="0" smtClean="0">
                <a:solidFill>
                  <a:schemeClr val="accent1"/>
                </a:solidFill>
              </a:rPr>
              <a:t> prototype</a:t>
            </a:r>
            <a:r>
              <a:rPr lang="el-GR" dirty="0" smtClean="0">
                <a:solidFill>
                  <a:schemeClr val="accent1"/>
                </a:solidFill>
              </a:rPr>
              <a:t> </a:t>
            </a:r>
            <a:endParaRPr lang="en-US" dirty="0" smtClean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53907" y="3655497"/>
            <a:ext cx="3230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February </a:t>
            </a:r>
            <a:r>
              <a:rPr lang="en-US" dirty="0" smtClean="0"/>
              <a:t>2017: </a:t>
            </a:r>
            <a:r>
              <a:rPr lang="en-US" dirty="0" smtClean="0">
                <a:solidFill>
                  <a:schemeClr val="accent1"/>
                </a:solidFill>
              </a:rPr>
              <a:t>η~0.9 </a:t>
            </a:r>
            <a:r>
              <a:rPr lang="en-US" dirty="0">
                <a:solidFill>
                  <a:schemeClr val="accent1"/>
                </a:solidFill>
              </a:rPr>
              <a:t>prototype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022" y="4163327"/>
            <a:ext cx="3295689" cy="2415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241" y="1396922"/>
            <a:ext cx="3390470" cy="22579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7200" y="5174159"/>
            <a:ext cx="1505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</a:rPr>
              <a:t>Electron</a:t>
            </a:r>
            <a:r>
              <a:rPr lang="en-US" sz="1600" dirty="0" smtClean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Energy resolution</a:t>
            </a:r>
          </a:p>
          <a:p>
            <a:r>
              <a:rPr lang="en-US" sz="1400" dirty="0"/>
              <a:t>arXiv:1704.01461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39328" y="5174159"/>
            <a:ext cx="1505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</a:rPr>
              <a:t>Pion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Energy resolution</a:t>
            </a:r>
          </a:p>
          <a:p>
            <a:r>
              <a:rPr lang="en-US" sz="1400" dirty="0"/>
              <a:t>arXiv:1704.01461 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2063088" y="2281481"/>
            <a:ext cx="488820" cy="48882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5292975" y="2281481"/>
            <a:ext cx="488820" cy="48882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514600" y="6019800"/>
            <a:ext cx="17588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test data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71337" y="6019800"/>
            <a:ext cx="17588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test data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3583" y="4182328"/>
            <a:ext cx="2456756" cy="23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9891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smtClean="0"/>
              <a:t>9th Hadron Physics China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Jin Huang, </a:t>
            </a:r>
            <a:r>
              <a:rPr lang="zh-CN" altLang="en-US" dirty="0" smtClean="0"/>
              <a:t>黄进 </a:t>
            </a:r>
            <a:r>
              <a:rPr lang="en-US" altLang="zh-CN" dirty="0" smtClean="0"/>
              <a:t>&lt;</a:t>
            </a:r>
            <a:r>
              <a:rPr lang="da-DK" dirty="0" smtClean="0"/>
              <a:t>jihuang@bnl.gov&gt;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441" y="1327913"/>
            <a:ext cx="9125117" cy="553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Relativistic Heavy Ion Collider, NY, USA </a:t>
            </a:r>
            <a:br>
              <a:rPr lang="en-US" dirty="0" smtClean="0"/>
            </a:br>
            <a:r>
              <a:rPr lang="en-US" dirty="0" smtClean="0"/>
              <a:t>Bird’s eye view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066972" y="2438400"/>
            <a:ext cx="1962228" cy="2185730"/>
            <a:chOff x="2914572" y="2438400"/>
            <a:chExt cx="1962228" cy="218573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66972" y="2438400"/>
              <a:ext cx="838200" cy="54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3" name="Picture 4" descr="E:\My Documents\Desktop\sta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14572" y="2971799"/>
              <a:ext cx="1962228" cy="165233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sp>
        <p:nvSpPr>
          <p:cNvPr id="17" name="Rectangle 16"/>
          <p:cNvSpPr/>
          <p:nvPr/>
        </p:nvSpPr>
        <p:spPr>
          <a:xfrm>
            <a:off x="5943600" y="3657600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Φ</a:t>
            </a:r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1.2km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105400" y="2743200"/>
            <a:ext cx="914400" cy="914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4191000" y="1828800"/>
            <a:ext cx="482600" cy="4826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321740" y="3975400"/>
            <a:ext cx="4812818" cy="286232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45720" rIns="45720">
            <a:spAutoFit/>
          </a:bodyPr>
          <a:lstStyle/>
          <a:p>
            <a:r>
              <a:rPr lang="en-US" dirty="0"/>
              <a:t>The most versatile hadron collider in the world, and world’s first and only spin-polarized proton </a:t>
            </a:r>
            <a:r>
              <a:rPr lang="en-US" dirty="0" smtClean="0"/>
              <a:t>collider.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Discovery of Quark Gluon Plasma, non-zero gluon spin, 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Reached x40 of designed luminosity.</a:t>
            </a:r>
            <a:endParaRPr lang="en-US" dirty="0"/>
          </a:p>
          <a:p>
            <a:r>
              <a:rPr lang="en-US" dirty="0"/>
              <a:t>Two </a:t>
            </a:r>
            <a:r>
              <a:rPr lang="en-US" dirty="0" smtClean="0"/>
              <a:t>major experiments </a:t>
            </a:r>
            <a:r>
              <a:rPr lang="en-US" dirty="0"/>
              <a:t>as of 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Pioneering High Energy Nuclear Interaction eXperiment (PHENIX) → sPHENIX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Solenoidal Tracker At RHIC (STAR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b="1" dirty="0">
                <a:solidFill>
                  <a:schemeClr val="accent1"/>
                </a:solidFill>
              </a:rPr>
              <a:t>J. Zhang, </a:t>
            </a:r>
            <a:r>
              <a:rPr lang="en-US" b="1" dirty="0" smtClean="0">
                <a:solidFill>
                  <a:schemeClr val="accent1"/>
                </a:solidFill>
              </a:rPr>
              <a:t>Tue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588465" y="1009442"/>
            <a:ext cx="2602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See also: </a:t>
            </a:r>
            <a:r>
              <a:rPr lang="en-US" b="1" dirty="0" smtClean="0">
                <a:solidFill>
                  <a:schemeClr val="accent1"/>
                </a:solidFill>
              </a:rPr>
              <a:t>B. Mueller, Mon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68" y="1989955"/>
            <a:ext cx="1885360" cy="20230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11549"/>
            <a:ext cx="1198724" cy="3784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2827899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Super conducting magnet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05090"/>
            <a:ext cx="8610600" cy="2252472"/>
          </a:xfrm>
        </p:spPr>
        <p:txBody>
          <a:bodyPr>
            <a:noAutofit/>
          </a:bodyPr>
          <a:lstStyle/>
          <a:p>
            <a:r>
              <a:rPr lang="en-US" sz="2000" dirty="0" smtClean="0"/>
              <a:t>1.4 Tesla magnet, </a:t>
            </a:r>
            <a:r>
              <a:rPr lang="az-Cyrl-AZ" sz="2000" dirty="0" smtClean="0"/>
              <a:t>Ф</a:t>
            </a:r>
            <a:r>
              <a:rPr lang="en-US" sz="2000" dirty="0" smtClean="0"/>
              <a:t> = 2.8 m, L = 3.8 m Previously used in BaBar @ SLAC</a:t>
            </a:r>
          </a:p>
          <a:p>
            <a:r>
              <a:rPr lang="en-US" sz="2000" dirty="0" smtClean="0"/>
              <a:t>Moved to BNL in Feb 2015</a:t>
            </a:r>
          </a:p>
          <a:p>
            <a:r>
              <a:rPr lang="en-US" sz="2000" dirty="0" smtClean="0"/>
              <a:t>Successful cold low field test in 2016</a:t>
            </a:r>
          </a:p>
          <a:p>
            <a:r>
              <a:rPr lang="en-US" sz="2000" dirty="0" smtClean="0"/>
              <a:t>On-going full field test </a:t>
            </a:r>
            <a:endParaRPr lang="en-US" sz="2000" dirty="0"/>
          </a:p>
        </p:txBody>
      </p:sp>
      <p:sp>
        <p:nvSpPr>
          <p:cNvPr id="11" name="Right Arrow 10"/>
          <p:cNvSpPr/>
          <p:nvPr/>
        </p:nvSpPr>
        <p:spPr>
          <a:xfrm rot="9696141">
            <a:off x="4212547" y="4500406"/>
            <a:ext cx="772889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38434" y="3200400"/>
            <a:ext cx="3593915" cy="2815376"/>
            <a:chOff x="604772" y="4042624"/>
            <a:chExt cx="3593915" cy="28153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4772" y="4042624"/>
              <a:ext cx="3593915" cy="2815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868162" y="4107618"/>
              <a:ext cx="30010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glow rad="101600">
                      <a:schemeClr val="bg1">
                        <a:lumMod val="50000"/>
                        <a:alpha val="60000"/>
                      </a:schemeClr>
                    </a:glow>
                  </a:effectLst>
                </a:rPr>
                <a:t>Preparing full field test @ BNL</a:t>
              </a:r>
              <a:endPara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58" y="2192451"/>
            <a:ext cx="3516960" cy="2703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4762500" y="4915591"/>
            <a:ext cx="4087024" cy="1651597"/>
            <a:chOff x="4762500" y="4788675"/>
            <a:chExt cx="4087024" cy="1651597"/>
          </a:xfrm>
        </p:grpSpPr>
        <p:pic>
          <p:nvPicPr>
            <p:cNvPr id="13" name="Picture 12" descr="babar_rout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500" y="4953000"/>
              <a:ext cx="4087024" cy="1487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194" name="Picture 2" descr="http://www.jasonfox.me/wp-content/uploads/2011/05/map-pin.pn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287" y="5107843"/>
              <a:ext cx="336548" cy="549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https://lh4.ggpht.com/Tr5sntMif9qOPrKV_UVl7K8A_V3xQDgA7Sw_qweLUFlg76d_vGFA7q1xIKZ6IcmeGqg=w30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0728" y="4788675"/>
              <a:ext cx="647700" cy="64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1323582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5400"/>
            <a:ext cx="3166504" cy="2628632"/>
          </a:xfrm>
          <a:prstGeom prst="rect">
            <a:avLst/>
          </a:prstGeom>
        </p:spPr>
      </p:pic>
      <p:sp>
        <p:nvSpPr>
          <p:cNvPr id="14" name="Isosceles Triangle 13"/>
          <p:cNvSpPr/>
          <p:nvPr/>
        </p:nvSpPr>
        <p:spPr>
          <a:xfrm rot="15205814">
            <a:off x="3092916" y="1072378"/>
            <a:ext cx="268500" cy="2336220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7"/>
          <p:cNvSpPr>
            <a:spLocks noGrp="1"/>
          </p:cNvSpPr>
          <p:nvPr>
            <p:ph idx="1"/>
          </p:nvPr>
        </p:nvSpPr>
        <p:spPr>
          <a:xfrm>
            <a:off x="228600" y="3894733"/>
            <a:ext cx="3657600" cy="2027989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en-US" sz="1800" u="sng" dirty="0" smtClean="0"/>
              <a:t>Outer tracking:</a:t>
            </a:r>
          </a:p>
          <a:p>
            <a:r>
              <a:rPr lang="en-US" sz="1600" dirty="0" smtClean="0"/>
              <a:t>Continues readout TPC @ 1 Tbps, FPGA based data reduction</a:t>
            </a:r>
          </a:p>
          <a:p>
            <a:r>
              <a:rPr lang="en-US" sz="1600" dirty="0" smtClean="0"/>
              <a:t>Low diffusion, high ion mobility Ne-CF</a:t>
            </a:r>
            <a:r>
              <a:rPr lang="en-US" sz="1600" baseline="-25000" dirty="0" smtClean="0"/>
              <a:t>4</a:t>
            </a:r>
            <a:r>
              <a:rPr lang="en-US" sz="1600" dirty="0" smtClean="0"/>
              <a:t> gas + Quad GEM + mini pads</a:t>
            </a:r>
          </a:p>
          <a:p>
            <a:r>
              <a:rPr lang="en-US" sz="1600" dirty="0" smtClean="0"/>
              <a:t>R</a:t>
            </a:r>
            <a:r>
              <a:rPr lang="el-GR" sz="1600" dirty="0" smtClean="0"/>
              <a:t>δ</a:t>
            </a:r>
            <a:r>
              <a:rPr lang="en-US" sz="1600" dirty="0" smtClean="0"/>
              <a:t>Ф&lt; 200 um</a:t>
            </a:r>
          </a:p>
          <a:p>
            <a:r>
              <a:rPr lang="el-GR" sz="1600" dirty="0" smtClean="0"/>
              <a:t>δ</a:t>
            </a:r>
            <a:r>
              <a:rPr lang="en-US" sz="1600" dirty="0" smtClean="0"/>
              <a:t>p/p &lt; 2% </a:t>
            </a:r>
            <a:r>
              <a:rPr lang="en-US" sz="1600" dirty="0"/>
              <a:t>for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&lt;10 </a:t>
            </a:r>
            <a:r>
              <a:rPr lang="en-US" sz="1600" dirty="0"/>
              <a:t>GeV/c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76"/>
          <a:stretch/>
        </p:blipFill>
        <p:spPr>
          <a:xfrm>
            <a:off x="4217271" y="491056"/>
            <a:ext cx="4926729" cy="2685150"/>
          </a:xfrm>
          <a:prstGeom prst="rect">
            <a:avLst/>
          </a:prstGeom>
        </p:spPr>
      </p:pic>
      <p:sp>
        <p:nvSpPr>
          <p:cNvPr id="17" name="Content Placeholder 7"/>
          <p:cNvSpPr txBox="1">
            <a:spLocks/>
          </p:cNvSpPr>
          <p:nvPr/>
        </p:nvSpPr>
        <p:spPr>
          <a:xfrm>
            <a:off x="3862434" y="3165937"/>
            <a:ext cx="5086045" cy="2252472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en-US" sz="1800" u="sng" dirty="0" smtClean="0"/>
              <a:t>Inner tracking:</a:t>
            </a:r>
          </a:p>
          <a:p>
            <a:r>
              <a:rPr lang="en-US" sz="1600" dirty="0" smtClean="0"/>
              <a:t>MAPS pixel (3-layer) + strip silicon (4-layer)</a:t>
            </a:r>
          </a:p>
          <a:p>
            <a:r>
              <a:rPr lang="en-US" sz="1600" dirty="0" smtClean="0"/>
              <a:t>DCA&lt; 50um for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&gt;1 GeV/c, &lt;10 </a:t>
            </a:r>
            <a:r>
              <a:rPr lang="en-US" sz="1600" dirty="0"/>
              <a:t>um for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&gt;10 GeV/c</a:t>
            </a:r>
          </a:p>
          <a:p>
            <a:r>
              <a:rPr lang="en-US" sz="1600" dirty="0" smtClean="0"/>
              <a:t>Possible stave production @ CCNU</a:t>
            </a:r>
            <a:endParaRPr lang="en-US" sz="1800" dirty="0" smtClean="0"/>
          </a:p>
          <a:p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7599" y="4465673"/>
            <a:ext cx="2667000" cy="19756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5456" y="4476117"/>
            <a:ext cx="2590800" cy="19121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89153" y="6266512"/>
            <a:ext cx="4832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Full tracking simulation in 0-4 </a:t>
            </a:r>
            <a:r>
              <a:rPr lang="en-US" dirty="0" err="1" smtClean="0">
                <a:solidFill>
                  <a:srgbClr val="000000"/>
                </a:solidFill>
              </a:rPr>
              <a:t>fm</a:t>
            </a:r>
            <a:r>
              <a:rPr lang="en-US" dirty="0" smtClean="0">
                <a:solidFill>
                  <a:srgbClr val="000000"/>
                </a:solidFill>
              </a:rPr>
              <a:t> Au+Au collisions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0299" y="4576944"/>
            <a:ext cx="1495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simulation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52557" y="4576944"/>
            <a:ext cx="1495922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simulation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8195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7880"/>
            <a:ext cx="4762499" cy="3175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8927" y="914400"/>
            <a:ext cx="5213822" cy="1855126"/>
          </a:xfrm>
        </p:spPr>
        <p:txBody>
          <a:bodyPr>
            <a:noAutofit/>
          </a:bodyPr>
          <a:lstStyle/>
          <a:p>
            <a:r>
              <a:rPr lang="en-US" sz="1600" dirty="0" smtClean="0"/>
              <a:t>Forward tracking by shaping central field for forward use</a:t>
            </a:r>
          </a:p>
          <a:p>
            <a:r>
              <a:rPr lang="en-US" sz="1600" dirty="0" smtClean="0"/>
              <a:t>Inner tracking </a:t>
            </a:r>
            <a:r>
              <a:rPr lang="en-US" sz="1600" dirty="0"/>
              <a:t> (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lang="en-US" sz="1600" dirty="0" smtClean="0"/>
              <a:t>): </a:t>
            </a:r>
          </a:p>
          <a:p>
            <a:pPr lvl="1"/>
            <a:r>
              <a:rPr lang="en-US" sz="1400" dirty="0" smtClean="0"/>
              <a:t>High rate and resolution requirement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COMPASS-like</a:t>
            </a:r>
            <a:r>
              <a:rPr lang="en-US" sz="1400" dirty="0" smtClean="0"/>
              <a:t> GEM (R&lt;30 cm) R</a:t>
            </a:r>
            <a:r>
              <a:rPr lang="el-GR" sz="1400" dirty="0" smtClean="0"/>
              <a:t>δ</a:t>
            </a:r>
            <a:r>
              <a:rPr lang="az-Cyrl-AZ" sz="1400" dirty="0" smtClean="0"/>
              <a:t>Ф</a:t>
            </a:r>
            <a:r>
              <a:rPr lang="en-US" sz="1400" dirty="0" smtClean="0"/>
              <a:t>= 50-70 µm</a:t>
            </a:r>
          </a:p>
          <a:p>
            <a:r>
              <a:rPr lang="en-US" sz="1600" dirty="0" smtClean="0"/>
              <a:t>Outer tracking (</a:t>
            </a:r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1-3</a:t>
            </a:r>
            <a:r>
              <a:rPr lang="en-US" sz="1600" dirty="0" smtClean="0"/>
              <a:t>):</a:t>
            </a:r>
          </a:p>
          <a:p>
            <a:pPr lvl="1"/>
            <a:r>
              <a:rPr lang="en-US" sz="1400" dirty="0" smtClean="0"/>
              <a:t>Segments &amp; vertex via central tracker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SoLID-like</a:t>
            </a:r>
            <a:r>
              <a:rPr lang="en-US" sz="1400" dirty="0" smtClean="0"/>
              <a:t> </a:t>
            </a:r>
            <a:r>
              <a:rPr lang="en-US" sz="1400" dirty="0"/>
              <a:t>GEM </a:t>
            </a:r>
            <a:r>
              <a:rPr lang="en-US" sz="1400" dirty="0" smtClean="0"/>
              <a:t>(R~100 cm) </a:t>
            </a:r>
            <a:r>
              <a:rPr lang="en-US" sz="1400" dirty="0"/>
              <a:t>R</a:t>
            </a:r>
            <a:r>
              <a:rPr lang="el-GR" sz="1400" dirty="0"/>
              <a:t>δ</a:t>
            </a:r>
            <a:r>
              <a:rPr lang="az-Cyrl-AZ" sz="1400" dirty="0"/>
              <a:t>Ф</a:t>
            </a:r>
            <a:r>
              <a:rPr lang="en-US" sz="1400" dirty="0" smtClean="0"/>
              <a:t>= 100 µm. </a:t>
            </a:r>
          </a:p>
          <a:p>
            <a:pPr lvl="1"/>
            <a:r>
              <a:rPr lang="en-US" sz="1400" dirty="0" smtClean="0"/>
              <a:t>Alternative: </a:t>
            </a:r>
            <a:r>
              <a:rPr lang="en-US" sz="1400" dirty="0" err="1" smtClean="0"/>
              <a:t>MicroMegas</a:t>
            </a:r>
            <a:r>
              <a:rPr lang="en-US" sz="1400" dirty="0" smtClean="0"/>
              <a:t> or </a:t>
            </a:r>
            <a:r>
              <a:rPr lang="en-US" sz="1400" dirty="0" err="1" smtClean="0"/>
              <a:t>sTGC</a:t>
            </a:r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29400" y="6396824"/>
            <a:ext cx="2094072" cy="365760"/>
          </a:xfrm>
        </p:spPr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1" y="6396824"/>
            <a:ext cx="2057400" cy="365125"/>
          </a:xfrm>
        </p:spPr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3630" y="-99852"/>
            <a:ext cx="8229600" cy="1143000"/>
          </a:xfrm>
        </p:spPr>
        <p:txBody>
          <a:bodyPr/>
          <a:lstStyle/>
          <a:p>
            <a:r>
              <a:rPr lang="en-US" dirty="0" smtClean="0"/>
              <a:t>Forward tracking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893042" y="1230869"/>
            <a:ext cx="4250958" cy="1828800"/>
            <a:chOff x="352606" y="875829"/>
            <a:chExt cx="5486400" cy="236029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2606" y="875829"/>
              <a:ext cx="5486400" cy="2360298"/>
            </a:xfrm>
            <a:prstGeom prst="rect">
              <a:avLst/>
            </a:prstGeom>
          </p:spPr>
        </p:pic>
        <p:sp>
          <p:nvSpPr>
            <p:cNvPr id="9" name="Trapezoid 18"/>
            <p:cNvSpPr/>
            <p:nvPr/>
          </p:nvSpPr>
          <p:spPr>
            <a:xfrm rot="16200000">
              <a:off x="3784246" y="1310326"/>
              <a:ext cx="1443547" cy="1923500"/>
            </a:xfrm>
            <a:custGeom>
              <a:avLst/>
              <a:gdLst>
                <a:gd name="connsiteX0" fmla="*/ 0 w 1543186"/>
                <a:gd name="connsiteY0" fmla="*/ 1886367 h 1886367"/>
                <a:gd name="connsiteX1" fmla="*/ 0 w 1543186"/>
                <a:gd name="connsiteY1" fmla="*/ 0 h 1886367"/>
                <a:gd name="connsiteX2" fmla="*/ 1543186 w 1543186"/>
                <a:gd name="connsiteY2" fmla="*/ 0 h 1886367"/>
                <a:gd name="connsiteX3" fmla="*/ 1543186 w 1543186"/>
                <a:gd name="connsiteY3" fmla="*/ 1886367 h 1886367"/>
                <a:gd name="connsiteX4" fmla="*/ 0 w 1543186"/>
                <a:gd name="connsiteY4" fmla="*/ 1886367 h 1886367"/>
                <a:gd name="connsiteX0" fmla="*/ 0 w 1544679"/>
                <a:gd name="connsiteY0" fmla="*/ 1886367 h 1886367"/>
                <a:gd name="connsiteX1" fmla="*/ 0 w 1544679"/>
                <a:gd name="connsiteY1" fmla="*/ 0 h 1886367"/>
                <a:gd name="connsiteX2" fmla="*/ 1543186 w 1544679"/>
                <a:gd name="connsiteY2" fmla="*/ 0 h 1886367"/>
                <a:gd name="connsiteX3" fmla="*/ 1544679 w 1544679"/>
                <a:gd name="connsiteY3" fmla="*/ 1101997 h 1886367"/>
                <a:gd name="connsiteX4" fmla="*/ 1543186 w 1544679"/>
                <a:gd name="connsiteY4" fmla="*/ 1886367 h 1886367"/>
                <a:gd name="connsiteX5" fmla="*/ 0 w 1544679"/>
                <a:gd name="connsiteY5" fmla="*/ 1886367 h 1886367"/>
                <a:gd name="connsiteX0" fmla="*/ 0 w 1657995"/>
                <a:gd name="connsiteY0" fmla="*/ 2076253 h 2076253"/>
                <a:gd name="connsiteX1" fmla="*/ 0 w 1657995"/>
                <a:gd name="connsiteY1" fmla="*/ 189886 h 2076253"/>
                <a:gd name="connsiteX2" fmla="*/ 1543186 w 1657995"/>
                <a:gd name="connsiteY2" fmla="*/ 189886 h 2076253"/>
                <a:gd name="connsiteX3" fmla="*/ 1544679 w 1657995"/>
                <a:gd name="connsiteY3" fmla="*/ 1291883 h 2076253"/>
                <a:gd name="connsiteX4" fmla="*/ 1543186 w 1657995"/>
                <a:gd name="connsiteY4" fmla="*/ 2076253 h 2076253"/>
                <a:gd name="connsiteX5" fmla="*/ 0 w 1657995"/>
                <a:gd name="connsiteY5" fmla="*/ 2076253 h 2076253"/>
                <a:gd name="connsiteX0" fmla="*/ 0 w 1544679"/>
                <a:gd name="connsiteY0" fmla="*/ 1988161 h 1988161"/>
                <a:gd name="connsiteX1" fmla="*/ 0 w 1544679"/>
                <a:gd name="connsiteY1" fmla="*/ 101794 h 1988161"/>
                <a:gd name="connsiteX2" fmla="*/ 1051174 w 1544679"/>
                <a:gd name="connsiteY2" fmla="*/ 468482 h 1988161"/>
                <a:gd name="connsiteX3" fmla="*/ 1544679 w 1544679"/>
                <a:gd name="connsiteY3" fmla="*/ 1203791 h 1988161"/>
                <a:gd name="connsiteX4" fmla="*/ 1543186 w 1544679"/>
                <a:gd name="connsiteY4" fmla="*/ 1988161 h 1988161"/>
                <a:gd name="connsiteX5" fmla="*/ 0 w 1544679"/>
                <a:gd name="connsiteY5" fmla="*/ 1988161 h 1988161"/>
                <a:gd name="connsiteX0" fmla="*/ 0 w 1544679"/>
                <a:gd name="connsiteY0" fmla="*/ 2088107 h 2088107"/>
                <a:gd name="connsiteX1" fmla="*/ 0 w 1544679"/>
                <a:gd name="connsiteY1" fmla="*/ 201740 h 2088107"/>
                <a:gd name="connsiteX2" fmla="*/ 480254 w 1544679"/>
                <a:gd name="connsiteY2" fmla="*/ 173890 h 2088107"/>
                <a:gd name="connsiteX3" fmla="*/ 1544679 w 1544679"/>
                <a:gd name="connsiteY3" fmla="*/ 1303737 h 2088107"/>
                <a:gd name="connsiteX4" fmla="*/ 1543186 w 1544679"/>
                <a:gd name="connsiteY4" fmla="*/ 2088107 h 2088107"/>
                <a:gd name="connsiteX5" fmla="*/ 0 w 1544679"/>
                <a:gd name="connsiteY5" fmla="*/ 2088107 h 2088107"/>
                <a:gd name="connsiteX0" fmla="*/ 0 w 1544679"/>
                <a:gd name="connsiteY0" fmla="*/ 2030374 h 2030374"/>
                <a:gd name="connsiteX1" fmla="*/ 0 w 1544679"/>
                <a:gd name="connsiteY1" fmla="*/ 144007 h 2030374"/>
                <a:gd name="connsiteX2" fmla="*/ 480254 w 1544679"/>
                <a:gd name="connsiteY2" fmla="*/ 116157 h 2030374"/>
                <a:gd name="connsiteX3" fmla="*/ 1544679 w 1544679"/>
                <a:gd name="connsiteY3" fmla="*/ 1246004 h 2030374"/>
                <a:gd name="connsiteX4" fmla="*/ 1543186 w 1544679"/>
                <a:gd name="connsiteY4" fmla="*/ 2030374 h 2030374"/>
                <a:gd name="connsiteX5" fmla="*/ 0 w 1544679"/>
                <a:gd name="connsiteY5" fmla="*/ 2030374 h 2030374"/>
                <a:gd name="connsiteX0" fmla="*/ 0 w 1544679"/>
                <a:gd name="connsiteY0" fmla="*/ 1914217 h 1914217"/>
                <a:gd name="connsiteX1" fmla="*/ 0 w 1544679"/>
                <a:gd name="connsiteY1" fmla="*/ 27850 h 1914217"/>
                <a:gd name="connsiteX2" fmla="*/ 480254 w 1544679"/>
                <a:gd name="connsiteY2" fmla="*/ 0 h 1914217"/>
                <a:gd name="connsiteX3" fmla="*/ 1544679 w 1544679"/>
                <a:gd name="connsiteY3" fmla="*/ 1129847 h 1914217"/>
                <a:gd name="connsiteX4" fmla="*/ 1543186 w 1544679"/>
                <a:gd name="connsiteY4" fmla="*/ 1914217 h 1914217"/>
                <a:gd name="connsiteX5" fmla="*/ 0 w 1544679"/>
                <a:gd name="connsiteY5" fmla="*/ 1914217 h 1914217"/>
                <a:gd name="connsiteX0" fmla="*/ 0 w 1544679"/>
                <a:gd name="connsiteY0" fmla="*/ 1914217 h 1914217"/>
                <a:gd name="connsiteX1" fmla="*/ 0 w 1544679"/>
                <a:gd name="connsiteY1" fmla="*/ 27850 h 1914217"/>
                <a:gd name="connsiteX2" fmla="*/ 480254 w 1544679"/>
                <a:gd name="connsiteY2" fmla="*/ 0 h 1914217"/>
                <a:gd name="connsiteX3" fmla="*/ 1544679 w 1544679"/>
                <a:gd name="connsiteY3" fmla="*/ 1129847 h 1914217"/>
                <a:gd name="connsiteX4" fmla="*/ 1543186 w 1544679"/>
                <a:gd name="connsiteY4" fmla="*/ 1914217 h 1914217"/>
                <a:gd name="connsiteX5" fmla="*/ 0 w 1544679"/>
                <a:gd name="connsiteY5" fmla="*/ 1914217 h 1914217"/>
                <a:gd name="connsiteX0" fmla="*/ 0 w 1544679"/>
                <a:gd name="connsiteY0" fmla="*/ 1923500 h 1923500"/>
                <a:gd name="connsiteX1" fmla="*/ 0 w 1544679"/>
                <a:gd name="connsiteY1" fmla="*/ 0 h 1923500"/>
                <a:gd name="connsiteX2" fmla="*/ 480254 w 1544679"/>
                <a:gd name="connsiteY2" fmla="*/ 9283 h 1923500"/>
                <a:gd name="connsiteX3" fmla="*/ 1544679 w 1544679"/>
                <a:gd name="connsiteY3" fmla="*/ 1139130 h 1923500"/>
                <a:gd name="connsiteX4" fmla="*/ 1543186 w 1544679"/>
                <a:gd name="connsiteY4" fmla="*/ 1923500 h 1923500"/>
                <a:gd name="connsiteX5" fmla="*/ 0 w 1544679"/>
                <a:gd name="connsiteY5" fmla="*/ 1923500 h 1923500"/>
                <a:gd name="connsiteX0" fmla="*/ 0 w 1544679"/>
                <a:gd name="connsiteY0" fmla="*/ 1923500 h 1923500"/>
                <a:gd name="connsiteX1" fmla="*/ 0 w 1544679"/>
                <a:gd name="connsiteY1" fmla="*/ 0 h 1923500"/>
                <a:gd name="connsiteX2" fmla="*/ 480254 w 1544679"/>
                <a:gd name="connsiteY2" fmla="*/ 9283 h 1923500"/>
                <a:gd name="connsiteX3" fmla="*/ 1544679 w 1544679"/>
                <a:gd name="connsiteY3" fmla="*/ 1139130 h 1923500"/>
                <a:gd name="connsiteX4" fmla="*/ 1543186 w 1544679"/>
                <a:gd name="connsiteY4" fmla="*/ 1923500 h 1923500"/>
                <a:gd name="connsiteX5" fmla="*/ 0 w 1544679"/>
                <a:gd name="connsiteY5" fmla="*/ 1923500 h 1923500"/>
                <a:gd name="connsiteX0" fmla="*/ 0 w 1544679"/>
                <a:gd name="connsiteY0" fmla="*/ 1923500 h 1923500"/>
                <a:gd name="connsiteX1" fmla="*/ 0 w 1544679"/>
                <a:gd name="connsiteY1" fmla="*/ 0 h 1923500"/>
                <a:gd name="connsiteX2" fmla="*/ 480254 w 1544679"/>
                <a:gd name="connsiteY2" fmla="*/ 9283 h 1923500"/>
                <a:gd name="connsiteX3" fmla="*/ 1544679 w 1544679"/>
                <a:gd name="connsiteY3" fmla="*/ 1139130 h 1923500"/>
                <a:gd name="connsiteX4" fmla="*/ 1543186 w 1544679"/>
                <a:gd name="connsiteY4" fmla="*/ 1923500 h 1923500"/>
                <a:gd name="connsiteX5" fmla="*/ 0 w 1544679"/>
                <a:gd name="connsiteY5" fmla="*/ 1923500 h 192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4679" h="1923500">
                  <a:moveTo>
                    <a:pt x="0" y="1923500"/>
                  </a:moveTo>
                  <a:lnTo>
                    <a:pt x="0" y="0"/>
                  </a:lnTo>
                  <a:lnTo>
                    <a:pt x="480254" y="9283"/>
                  </a:lnTo>
                  <a:lnTo>
                    <a:pt x="1544679" y="1139130"/>
                  </a:lnTo>
                  <a:cubicBezTo>
                    <a:pt x="1543932" y="1531315"/>
                    <a:pt x="1543684" y="1662043"/>
                    <a:pt x="1543186" y="1923500"/>
                  </a:cubicBezTo>
                  <a:lnTo>
                    <a:pt x="0" y="1923500"/>
                  </a:lnTo>
                  <a:close/>
                </a:path>
              </a:pathLst>
            </a:custGeom>
            <a:noFill/>
            <a:ln w="28575">
              <a:solidFill>
                <a:srgbClr val="FF0066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159" y="3582263"/>
            <a:ext cx="4192641" cy="32054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9603" y="3130740"/>
            <a:ext cx="8276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Design tracking in analytical estimation     →    confirmation with full Geant4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505397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47113" y="6408738"/>
            <a:ext cx="366712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F1042E9-45F9-4670-A36D-71B92377A83E}" type="slidenum">
              <a:rPr lang="en-US" altLang="en-US" sz="12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200" smtClean="0">
              <a:latin typeface="Times New Roman" panose="02020603050405020304" pitchFamily="18" charset="0"/>
            </a:endParaRPr>
          </a:p>
        </p:txBody>
      </p:sp>
      <p:pic>
        <p:nvPicPr>
          <p:cNvPr id="23556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342258" y="492411"/>
            <a:ext cx="2370138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2538"/>
          <a:stretch>
            <a:fillRect/>
          </a:stretch>
        </p:blipFill>
        <p:spPr bwMode="auto">
          <a:xfrm>
            <a:off x="3505200" y="1144587"/>
            <a:ext cx="54895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>
          <a:xfrm rot="1238013">
            <a:off x="2590800" y="1846262"/>
            <a:ext cx="2133600" cy="819150"/>
          </a:xfrm>
          <a:prstGeom prst="rightArrow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dirty="0">
                <a:ea typeface="MS PGothic" panose="020B0600070205080204" pitchFamily="34" charset="-128"/>
                <a:cs typeface="Times New Roman" panose="02020603050405020304" pitchFamily="18" charset="0"/>
              </a:rPr>
              <a:t>Design to Simulation</a:t>
            </a:r>
            <a:endParaRPr lang="en-US" sz="140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3559" name="Rectangle 11"/>
          <p:cNvSpPr>
            <a:spLocks noChangeArrowheads="1"/>
          </p:cNvSpPr>
          <p:nvPr/>
        </p:nvSpPr>
        <p:spPr bwMode="auto">
          <a:xfrm>
            <a:off x="4000027" y="1033108"/>
            <a:ext cx="4914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/>
              <a:t>sPHENIX Geant4 display of </a:t>
            </a:r>
            <a:r>
              <a:rPr lang="en-US" altLang="en-US" sz="1600" i="1" dirty="0" err="1"/>
              <a:t>p</a:t>
            </a:r>
            <a:r>
              <a:rPr lang="en-US" altLang="en-US" sz="1600" i="1" baseline="-25000" dirty="0" err="1"/>
              <a:t>T</a:t>
            </a:r>
            <a:r>
              <a:rPr lang="en-US" altLang="en-US" sz="1600" dirty="0"/>
              <a:t>=30 GeV/c </a:t>
            </a:r>
            <a:r>
              <a:rPr lang="en-US" altLang="en-US" sz="1600" i="1" dirty="0"/>
              <a:t>B</a:t>
            </a:r>
            <a:r>
              <a:rPr lang="en-US" altLang="en-US" sz="1600" baseline="30000" dirty="0"/>
              <a:t>+</a:t>
            </a:r>
            <a:r>
              <a:rPr lang="en-US" altLang="en-US" sz="1600" dirty="0"/>
              <a:t>-hadron</a:t>
            </a:r>
          </a:p>
        </p:txBody>
      </p:sp>
      <p:pic>
        <p:nvPicPr>
          <p:cNvPr id="23560" name="Picture 2" descr="https://writelatex.s3.amazonaws.com/cvzwrwtdqjrg/uploads/96/12999568/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228600" y="3430587"/>
            <a:ext cx="2895600" cy="288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 Arrow 12"/>
          <p:cNvSpPr/>
          <p:nvPr/>
        </p:nvSpPr>
        <p:spPr>
          <a:xfrm rot="20690197">
            <a:off x="2319338" y="3436937"/>
            <a:ext cx="3525837" cy="817563"/>
          </a:xfrm>
          <a:custGeom>
            <a:avLst/>
            <a:gdLst>
              <a:gd name="connsiteX0" fmla="*/ 0 w 3271191"/>
              <a:gd name="connsiteY0" fmla="*/ 409306 h 818612"/>
              <a:gd name="connsiteX1" fmla="*/ 409306 w 3271191"/>
              <a:gd name="connsiteY1" fmla="*/ 0 h 818612"/>
              <a:gd name="connsiteX2" fmla="*/ 409306 w 3271191"/>
              <a:gd name="connsiteY2" fmla="*/ 204653 h 818612"/>
              <a:gd name="connsiteX3" fmla="*/ 3271191 w 3271191"/>
              <a:gd name="connsiteY3" fmla="*/ 204653 h 818612"/>
              <a:gd name="connsiteX4" fmla="*/ 3271191 w 3271191"/>
              <a:gd name="connsiteY4" fmla="*/ 613959 h 818612"/>
              <a:gd name="connsiteX5" fmla="*/ 409306 w 3271191"/>
              <a:gd name="connsiteY5" fmla="*/ 613959 h 818612"/>
              <a:gd name="connsiteX6" fmla="*/ 409306 w 3271191"/>
              <a:gd name="connsiteY6" fmla="*/ 818612 h 818612"/>
              <a:gd name="connsiteX7" fmla="*/ 0 w 3271191"/>
              <a:gd name="connsiteY7" fmla="*/ 409306 h 818612"/>
              <a:gd name="connsiteX0" fmla="*/ 0 w 3271191"/>
              <a:gd name="connsiteY0" fmla="*/ 409306 h 818612"/>
              <a:gd name="connsiteX1" fmla="*/ 409306 w 3271191"/>
              <a:gd name="connsiteY1" fmla="*/ 0 h 818612"/>
              <a:gd name="connsiteX2" fmla="*/ 409306 w 3271191"/>
              <a:gd name="connsiteY2" fmla="*/ 204653 h 818612"/>
              <a:gd name="connsiteX3" fmla="*/ 3271191 w 3271191"/>
              <a:gd name="connsiteY3" fmla="*/ 204653 h 818612"/>
              <a:gd name="connsiteX4" fmla="*/ 3269404 w 3271191"/>
              <a:gd name="connsiteY4" fmla="*/ 457417 h 818612"/>
              <a:gd name="connsiteX5" fmla="*/ 409306 w 3271191"/>
              <a:gd name="connsiteY5" fmla="*/ 613959 h 818612"/>
              <a:gd name="connsiteX6" fmla="*/ 409306 w 3271191"/>
              <a:gd name="connsiteY6" fmla="*/ 818612 h 818612"/>
              <a:gd name="connsiteX7" fmla="*/ 0 w 3271191"/>
              <a:gd name="connsiteY7" fmla="*/ 409306 h 818612"/>
              <a:gd name="connsiteX0" fmla="*/ 0 w 3281151"/>
              <a:gd name="connsiteY0" fmla="*/ 409306 h 818612"/>
              <a:gd name="connsiteX1" fmla="*/ 409306 w 3281151"/>
              <a:gd name="connsiteY1" fmla="*/ 0 h 818612"/>
              <a:gd name="connsiteX2" fmla="*/ 409306 w 3281151"/>
              <a:gd name="connsiteY2" fmla="*/ 204653 h 818612"/>
              <a:gd name="connsiteX3" fmla="*/ 3281151 w 3281151"/>
              <a:gd name="connsiteY3" fmla="*/ 327957 h 818612"/>
              <a:gd name="connsiteX4" fmla="*/ 3269404 w 3281151"/>
              <a:gd name="connsiteY4" fmla="*/ 457417 h 818612"/>
              <a:gd name="connsiteX5" fmla="*/ 409306 w 3281151"/>
              <a:gd name="connsiteY5" fmla="*/ 613959 h 818612"/>
              <a:gd name="connsiteX6" fmla="*/ 409306 w 3281151"/>
              <a:gd name="connsiteY6" fmla="*/ 818612 h 818612"/>
              <a:gd name="connsiteX7" fmla="*/ 0 w 3281151"/>
              <a:gd name="connsiteY7" fmla="*/ 409306 h 818612"/>
              <a:gd name="connsiteX0" fmla="*/ 0 w 3290755"/>
              <a:gd name="connsiteY0" fmla="*/ 409306 h 818612"/>
              <a:gd name="connsiteX1" fmla="*/ 409306 w 3290755"/>
              <a:gd name="connsiteY1" fmla="*/ 0 h 818612"/>
              <a:gd name="connsiteX2" fmla="*/ 409306 w 3290755"/>
              <a:gd name="connsiteY2" fmla="*/ 204653 h 818612"/>
              <a:gd name="connsiteX3" fmla="*/ 3281151 w 3290755"/>
              <a:gd name="connsiteY3" fmla="*/ 327957 h 818612"/>
              <a:gd name="connsiteX4" fmla="*/ 3290732 w 3290755"/>
              <a:gd name="connsiteY4" fmla="*/ 452591 h 818612"/>
              <a:gd name="connsiteX5" fmla="*/ 409306 w 3290755"/>
              <a:gd name="connsiteY5" fmla="*/ 613959 h 818612"/>
              <a:gd name="connsiteX6" fmla="*/ 409306 w 3290755"/>
              <a:gd name="connsiteY6" fmla="*/ 818612 h 818612"/>
              <a:gd name="connsiteX7" fmla="*/ 0 w 3290755"/>
              <a:gd name="connsiteY7" fmla="*/ 409306 h 818612"/>
              <a:gd name="connsiteX0" fmla="*/ 0 w 3289436"/>
              <a:gd name="connsiteY0" fmla="*/ 409306 h 818612"/>
              <a:gd name="connsiteX1" fmla="*/ 409306 w 3289436"/>
              <a:gd name="connsiteY1" fmla="*/ 0 h 818612"/>
              <a:gd name="connsiteX2" fmla="*/ 409306 w 3289436"/>
              <a:gd name="connsiteY2" fmla="*/ 204653 h 818612"/>
              <a:gd name="connsiteX3" fmla="*/ 3281151 w 3289436"/>
              <a:gd name="connsiteY3" fmla="*/ 327957 h 818612"/>
              <a:gd name="connsiteX4" fmla="*/ 3289409 w 3289436"/>
              <a:gd name="connsiteY4" fmla="*/ 417017 h 818612"/>
              <a:gd name="connsiteX5" fmla="*/ 409306 w 3289436"/>
              <a:gd name="connsiteY5" fmla="*/ 613959 h 818612"/>
              <a:gd name="connsiteX6" fmla="*/ 409306 w 3289436"/>
              <a:gd name="connsiteY6" fmla="*/ 818612 h 818612"/>
              <a:gd name="connsiteX7" fmla="*/ 0 w 3289436"/>
              <a:gd name="connsiteY7" fmla="*/ 409306 h 81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89436" h="818612">
                <a:moveTo>
                  <a:pt x="0" y="409306"/>
                </a:moveTo>
                <a:lnTo>
                  <a:pt x="409306" y="0"/>
                </a:lnTo>
                <a:lnTo>
                  <a:pt x="409306" y="204653"/>
                </a:lnTo>
                <a:lnTo>
                  <a:pt x="3281151" y="327957"/>
                </a:lnTo>
                <a:cubicBezTo>
                  <a:pt x="3280555" y="412212"/>
                  <a:pt x="3290005" y="332762"/>
                  <a:pt x="3289409" y="417017"/>
                </a:cubicBezTo>
                <a:lnTo>
                  <a:pt x="409306" y="613959"/>
                </a:lnTo>
                <a:lnTo>
                  <a:pt x="409306" y="818612"/>
                </a:lnTo>
                <a:lnTo>
                  <a:pt x="0" y="409306"/>
                </a:ln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dirty="0" smtClean="0">
                <a:ea typeface="MS PGothic" panose="020B0600070205080204" pitchFamily="34" charset="-128"/>
                <a:cs typeface="Times New Roman" panose="02020603050405020304" pitchFamily="18" charset="0"/>
              </a:rPr>
              <a:t>Inner tracker (MVTX </a:t>
            </a:r>
            <a:r>
              <a:rPr lang="en-US" sz="1400" dirty="0">
                <a:ea typeface="MS PGothic" panose="020B0600070205080204" pitchFamily="34" charset="-128"/>
                <a:cs typeface="Times New Roman" panose="02020603050405020304" pitchFamily="18" charset="0"/>
              </a:rPr>
              <a:t>and </a:t>
            </a:r>
            <a:r>
              <a:rPr lang="en-US" sz="1400" dirty="0" smtClean="0">
                <a:ea typeface="MS PGothic" panose="020B0600070205080204" pitchFamily="34" charset="-128"/>
                <a:cs typeface="Times New Roman" panose="02020603050405020304" pitchFamily="18" charset="0"/>
              </a:rPr>
              <a:t>INTT)     </a:t>
            </a:r>
            <a:r>
              <a:rPr lang="en-US" sz="1400" dirty="0">
                <a:ea typeface="MS PGothic" panose="020B0600070205080204" pitchFamily="34" charset="-128"/>
                <a:cs typeface="Times New Roman" panose="02020603050405020304" pitchFamily="18" charset="0"/>
              </a:rPr>
              <a:t>_</a:t>
            </a:r>
            <a:endParaRPr lang="en-US" sz="140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676431" y="-11780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altLang="en-US" sz="2800" dirty="0"/>
              <a:t>Full detector simulation + </a:t>
            </a:r>
            <a:r>
              <a:rPr lang="en-US" altLang="en-US" sz="2800" dirty="0" smtClean="0"/>
              <a:t>reconstruction</a:t>
            </a:r>
            <a:endParaRPr lang="en-US" sz="2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927841" y="542519"/>
            <a:ext cx="6076344" cy="587443"/>
            <a:chOff x="-216174" y="6026672"/>
            <a:chExt cx="4941549" cy="477734"/>
          </a:xfrm>
        </p:grpSpPr>
        <p:sp>
          <p:nvSpPr>
            <p:cNvPr id="17" name="Rectangle 16"/>
            <p:cNvSpPr/>
            <p:nvPr/>
          </p:nvSpPr>
          <p:spPr>
            <a:xfrm>
              <a:off x="-216174" y="6140888"/>
              <a:ext cx="4941549" cy="3003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Open source @                     : </a:t>
              </a:r>
              <a:r>
                <a:rPr lang="en-US" sz="1400" dirty="0" smtClean="0">
                  <a:hlinkClick r:id="rId6"/>
                </a:rPr>
                <a:t>https</a:t>
              </a:r>
              <a:r>
                <a:rPr lang="en-US" sz="1400" dirty="0">
                  <a:hlinkClick r:id="rId6"/>
                </a:rPr>
                <a:t>://github.com/sPHENIX-Collaboration</a:t>
              </a:r>
              <a:r>
                <a:rPr lang="en-US" sz="1400" dirty="0" smtClean="0">
                  <a:hlinkClick r:id="rId6"/>
                </a:rPr>
                <a:t>/</a:t>
              </a:r>
              <a:r>
                <a:rPr lang="en-US" sz="1400" dirty="0" smtClean="0"/>
                <a:t> </a:t>
              </a:r>
              <a:endParaRPr lang="en-US" sz="1400" dirty="0"/>
            </a:p>
          </p:txBody>
        </p:sp>
        <p:pic>
          <p:nvPicPr>
            <p:cNvPr id="18" name="Picture 2" descr="https://kanbanize.com/blog/wp-content/uploads/2014/11/GitHub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928" y="6026672"/>
              <a:ext cx="816641" cy="477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309027"/>
              </p:ext>
            </p:extLst>
          </p:nvPr>
        </p:nvGraphicFramePr>
        <p:xfrm>
          <a:off x="5638800" y="5015571"/>
          <a:ext cx="2854325" cy="183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1" name="Image" r:id="rId8" imgW="14653968" imgH="9409524" progId="Photoshop.Image.18">
                  <p:embed/>
                </p:oleObj>
              </mc:Choice>
              <mc:Fallback>
                <p:oleObj name="Image" r:id="rId8" imgW="14653968" imgH="9409524" progId="Photoshop.Image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5015571"/>
                        <a:ext cx="2854325" cy="183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/>
          <p:nvPr/>
        </p:nvSpPr>
        <p:spPr>
          <a:xfrm rot="540307">
            <a:off x="1889125" y="4821237"/>
            <a:ext cx="4030663" cy="908050"/>
          </a:xfrm>
          <a:custGeom>
            <a:avLst/>
            <a:gdLst>
              <a:gd name="connsiteX0" fmla="*/ 0 w 3523382"/>
              <a:gd name="connsiteY0" fmla="*/ 227049 h 908194"/>
              <a:gd name="connsiteX1" fmla="*/ 3069285 w 3523382"/>
              <a:gd name="connsiteY1" fmla="*/ 227049 h 908194"/>
              <a:gd name="connsiteX2" fmla="*/ 3069285 w 3523382"/>
              <a:gd name="connsiteY2" fmla="*/ 0 h 908194"/>
              <a:gd name="connsiteX3" fmla="*/ 3523382 w 3523382"/>
              <a:gd name="connsiteY3" fmla="*/ 454097 h 908194"/>
              <a:gd name="connsiteX4" fmla="*/ 3069285 w 3523382"/>
              <a:gd name="connsiteY4" fmla="*/ 908194 h 908194"/>
              <a:gd name="connsiteX5" fmla="*/ 3069285 w 3523382"/>
              <a:gd name="connsiteY5" fmla="*/ 681146 h 908194"/>
              <a:gd name="connsiteX6" fmla="*/ 0 w 3523382"/>
              <a:gd name="connsiteY6" fmla="*/ 681146 h 908194"/>
              <a:gd name="connsiteX7" fmla="*/ 0 w 3523382"/>
              <a:gd name="connsiteY7" fmla="*/ 227049 h 908194"/>
              <a:gd name="connsiteX0" fmla="*/ 0 w 3982099"/>
              <a:gd name="connsiteY0" fmla="*/ 206508 h 908194"/>
              <a:gd name="connsiteX1" fmla="*/ 3528002 w 3982099"/>
              <a:gd name="connsiteY1" fmla="*/ 227049 h 908194"/>
              <a:gd name="connsiteX2" fmla="*/ 3528002 w 3982099"/>
              <a:gd name="connsiteY2" fmla="*/ 0 h 908194"/>
              <a:gd name="connsiteX3" fmla="*/ 3982099 w 3982099"/>
              <a:gd name="connsiteY3" fmla="*/ 454097 h 908194"/>
              <a:gd name="connsiteX4" fmla="*/ 3528002 w 3982099"/>
              <a:gd name="connsiteY4" fmla="*/ 908194 h 908194"/>
              <a:gd name="connsiteX5" fmla="*/ 3528002 w 3982099"/>
              <a:gd name="connsiteY5" fmla="*/ 681146 h 908194"/>
              <a:gd name="connsiteX6" fmla="*/ 458717 w 3982099"/>
              <a:gd name="connsiteY6" fmla="*/ 681146 h 908194"/>
              <a:gd name="connsiteX7" fmla="*/ 0 w 3982099"/>
              <a:gd name="connsiteY7" fmla="*/ 206508 h 908194"/>
              <a:gd name="connsiteX0" fmla="*/ 13891 w 3995990"/>
              <a:gd name="connsiteY0" fmla="*/ 206508 h 908194"/>
              <a:gd name="connsiteX1" fmla="*/ 3541893 w 3995990"/>
              <a:gd name="connsiteY1" fmla="*/ 227049 h 908194"/>
              <a:gd name="connsiteX2" fmla="*/ 3541893 w 3995990"/>
              <a:gd name="connsiteY2" fmla="*/ 0 h 908194"/>
              <a:gd name="connsiteX3" fmla="*/ 3995990 w 3995990"/>
              <a:gd name="connsiteY3" fmla="*/ 454097 h 908194"/>
              <a:gd name="connsiteX4" fmla="*/ 3541893 w 3995990"/>
              <a:gd name="connsiteY4" fmla="*/ 908194 h 908194"/>
              <a:gd name="connsiteX5" fmla="*/ 3541893 w 3995990"/>
              <a:gd name="connsiteY5" fmla="*/ 681146 h 908194"/>
              <a:gd name="connsiteX6" fmla="*/ 0 w 3995990"/>
              <a:gd name="connsiteY6" fmla="*/ 357397 h 908194"/>
              <a:gd name="connsiteX7" fmla="*/ 13891 w 3995990"/>
              <a:gd name="connsiteY7" fmla="*/ 206508 h 908194"/>
              <a:gd name="connsiteX0" fmla="*/ 20766 w 4002865"/>
              <a:gd name="connsiteY0" fmla="*/ 206508 h 908194"/>
              <a:gd name="connsiteX1" fmla="*/ 3548768 w 4002865"/>
              <a:gd name="connsiteY1" fmla="*/ 227049 h 908194"/>
              <a:gd name="connsiteX2" fmla="*/ 3548768 w 4002865"/>
              <a:gd name="connsiteY2" fmla="*/ 0 h 908194"/>
              <a:gd name="connsiteX3" fmla="*/ 4002865 w 4002865"/>
              <a:gd name="connsiteY3" fmla="*/ 454097 h 908194"/>
              <a:gd name="connsiteX4" fmla="*/ 3548768 w 4002865"/>
              <a:gd name="connsiteY4" fmla="*/ 908194 h 908194"/>
              <a:gd name="connsiteX5" fmla="*/ 3548768 w 4002865"/>
              <a:gd name="connsiteY5" fmla="*/ 681146 h 908194"/>
              <a:gd name="connsiteX6" fmla="*/ 0 w 4002865"/>
              <a:gd name="connsiteY6" fmla="*/ 544686 h 908194"/>
              <a:gd name="connsiteX7" fmla="*/ 20766 w 4002865"/>
              <a:gd name="connsiteY7" fmla="*/ 206508 h 908194"/>
              <a:gd name="connsiteX0" fmla="*/ 0 w 4022133"/>
              <a:gd name="connsiteY0" fmla="*/ 406751 h 908194"/>
              <a:gd name="connsiteX1" fmla="*/ 3568036 w 4022133"/>
              <a:gd name="connsiteY1" fmla="*/ 227049 h 908194"/>
              <a:gd name="connsiteX2" fmla="*/ 3568036 w 4022133"/>
              <a:gd name="connsiteY2" fmla="*/ 0 h 908194"/>
              <a:gd name="connsiteX3" fmla="*/ 4022133 w 4022133"/>
              <a:gd name="connsiteY3" fmla="*/ 454097 h 908194"/>
              <a:gd name="connsiteX4" fmla="*/ 3568036 w 4022133"/>
              <a:gd name="connsiteY4" fmla="*/ 908194 h 908194"/>
              <a:gd name="connsiteX5" fmla="*/ 3568036 w 4022133"/>
              <a:gd name="connsiteY5" fmla="*/ 681146 h 908194"/>
              <a:gd name="connsiteX6" fmla="*/ 19268 w 4022133"/>
              <a:gd name="connsiteY6" fmla="*/ 544686 h 908194"/>
              <a:gd name="connsiteX7" fmla="*/ 0 w 4022133"/>
              <a:gd name="connsiteY7" fmla="*/ 406751 h 908194"/>
              <a:gd name="connsiteX0" fmla="*/ 9209 w 4031342"/>
              <a:gd name="connsiteY0" fmla="*/ 406751 h 908194"/>
              <a:gd name="connsiteX1" fmla="*/ 3577245 w 4031342"/>
              <a:gd name="connsiteY1" fmla="*/ 227049 h 908194"/>
              <a:gd name="connsiteX2" fmla="*/ 3577245 w 4031342"/>
              <a:gd name="connsiteY2" fmla="*/ 0 h 908194"/>
              <a:gd name="connsiteX3" fmla="*/ 4031342 w 4031342"/>
              <a:gd name="connsiteY3" fmla="*/ 454097 h 908194"/>
              <a:gd name="connsiteX4" fmla="*/ 3577245 w 4031342"/>
              <a:gd name="connsiteY4" fmla="*/ 908194 h 908194"/>
              <a:gd name="connsiteX5" fmla="*/ 3577245 w 4031342"/>
              <a:gd name="connsiteY5" fmla="*/ 681146 h 908194"/>
              <a:gd name="connsiteX6" fmla="*/ 0 w 4031342"/>
              <a:gd name="connsiteY6" fmla="*/ 503170 h 908194"/>
              <a:gd name="connsiteX7" fmla="*/ 9209 w 4031342"/>
              <a:gd name="connsiteY7" fmla="*/ 406751 h 90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dirty="0">
                <a:ea typeface="MS PGothic" panose="020B0600070205080204" pitchFamily="34" charset="-128"/>
                <a:cs typeface="Times New Roman" panose="02020603050405020304" pitchFamily="18" charset="0"/>
              </a:rPr>
              <a:t>_                MVTX Ladders modeled in details</a:t>
            </a:r>
            <a:endParaRPr lang="en-US" sz="140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75066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Simulation of EIC detector addition to sPHENIX</a:t>
            </a:r>
            <a:endParaRPr lang="en-US" sz="3200" dirty="0"/>
          </a:p>
        </p:txBody>
      </p:sp>
      <p:grpSp>
        <p:nvGrpSpPr>
          <p:cNvPr id="2" name="Group 12"/>
          <p:cNvGrpSpPr/>
          <p:nvPr/>
        </p:nvGrpSpPr>
        <p:grpSpPr>
          <a:xfrm>
            <a:off x="1472436" y="1501914"/>
            <a:ext cx="5711668" cy="3276600"/>
            <a:chOff x="2590800" y="3352800"/>
            <a:chExt cx="5711668" cy="32766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90800" y="3352800"/>
              <a:ext cx="5711668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7"/>
            <p:cNvGrpSpPr/>
            <p:nvPr/>
          </p:nvGrpSpPr>
          <p:grpSpPr>
            <a:xfrm>
              <a:off x="5539682" y="4956074"/>
              <a:ext cx="360996" cy="369332"/>
              <a:chOff x="1032997" y="1514470"/>
              <a:chExt cx="360996" cy="369332"/>
            </a:xfrm>
          </p:grpSpPr>
          <p:sp>
            <p:nvSpPr>
              <p:cNvPr id="9" name="Explosion 2 8"/>
              <p:cNvSpPr/>
              <p:nvPr/>
            </p:nvSpPr>
            <p:spPr>
              <a:xfrm>
                <a:off x="1066800" y="1524000"/>
                <a:ext cx="304800" cy="304800"/>
              </a:xfrm>
              <a:prstGeom prst="irregularSeal2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032997" y="1514470"/>
                <a:ext cx="360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IP</a:t>
                </a:r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1" name="Right Arrow 10"/>
            <p:cNvSpPr/>
            <p:nvPr/>
          </p:nvSpPr>
          <p:spPr>
            <a:xfrm rot="21299713">
              <a:off x="3580588" y="4925596"/>
              <a:ext cx="829700" cy="762000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p/A</a:t>
              </a:r>
              <a:endParaRPr lang="en-US" dirty="0"/>
            </a:p>
          </p:txBody>
        </p:sp>
        <p:sp>
          <p:nvSpPr>
            <p:cNvPr id="12" name="Left Arrow 11"/>
            <p:cNvSpPr/>
            <p:nvPr/>
          </p:nvSpPr>
          <p:spPr>
            <a:xfrm rot="21299713">
              <a:off x="7716659" y="4672250"/>
              <a:ext cx="579653" cy="543641"/>
            </a:xfrm>
            <a:prstGeom prst="lef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r>
                <a:rPr lang="en-US" baseline="30000" dirty="0" smtClean="0"/>
                <a:t>-</a:t>
              </a:r>
              <a:endParaRPr lang="en-US" dirty="0"/>
            </a:p>
          </p:txBody>
        </p:sp>
      </p:grpSp>
      <p:sp>
        <p:nvSpPr>
          <p:cNvPr id="15" name="Rounded Rectangular Callout 14"/>
          <p:cNvSpPr/>
          <p:nvPr/>
        </p:nvSpPr>
        <p:spPr>
          <a:xfrm>
            <a:off x="457200" y="1143000"/>
            <a:ext cx="1447800" cy="533400"/>
          </a:xfrm>
          <a:prstGeom prst="wedgeRoundRectCallout">
            <a:avLst>
              <a:gd name="adj1" fmla="val 186635"/>
              <a:gd name="adj2" fmla="val 292131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e-going GEMs</a:t>
            </a:r>
          </a:p>
          <a:p>
            <a:pPr algn="ctr"/>
            <a:r>
              <a:rPr lang="en-US" sz="1600" dirty="0" smtClean="0"/>
              <a:t>-4.0</a:t>
            </a:r>
            <a:r>
              <a:rPr lang="en-US" sz="1600" dirty="0" smtClean="0">
                <a:latin typeface="Lucida Sans Unicode"/>
                <a:cs typeface="Lucida Sans Unicode"/>
              </a:rPr>
              <a:t>&lt;</a:t>
            </a:r>
            <a:r>
              <a:rPr lang="el-GR" sz="1600" dirty="0" smtClean="0">
                <a:latin typeface="Lucida Sans Unicode"/>
                <a:cs typeface="Lucida Sans Unicode"/>
              </a:rPr>
              <a:t>η</a:t>
            </a:r>
            <a:r>
              <a:rPr lang="en-US" sz="1600" dirty="0" smtClean="0">
                <a:latin typeface="Lucida Sans Unicode"/>
                <a:cs typeface="Lucida Sans Unicode"/>
              </a:rPr>
              <a:t>&lt;-1</a:t>
            </a:r>
            <a:endParaRPr lang="en-US" sz="16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1905000" y="1143000"/>
            <a:ext cx="1219200" cy="533400"/>
          </a:xfrm>
          <a:prstGeom prst="wedgeRoundRectCallout">
            <a:avLst>
              <a:gd name="adj1" fmla="val 142907"/>
              <a:gd name="adj2" fmla="val 267419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TPC</a:t>
            </a:r>
          </a:p>
          <a:p>
            <a:pPr algn="ctr"/>
            <a:r>
              <a:rPr lang="en-US" sz="1600" dirty="0" smtClean="0"/>
              <a:t>-1</a:t>
            </a:r>
            <a:r>
              <a:rPr lang="en-US" sz="1600" dirty="0" smtClean="0">
                <a:latin typeface="Lucida Sans Unicode"/>
                <a:cs typeface="Lucida Sans Unicode"/>
              </a:rPr>
              <a:t>&lt;</a:t>
            </a:r>
            <a:r>
              <a:rPr lang="el-GR" sz="1600" dirty="0" smtClean="0">
                <a:latin typeface="Lucida Sans Unicode"/>
                <a:cs typeface="Lucida Sans Unicode"/>
              </a:rPr>
              <a:t>η</a:t>
            </a:r>
            <a:r>
              <a:rPr lang="en-US" sz="1600" dirty="0" smtClean="0">
                <a:latin typeface="Lucida Sans Unicode"/>
                <a:cs typeface="Lucida Sans Unicode"/>
              </a:rPr>
              <a:t>&lt;+1</a:t>
            </a:r>
            <a:endParaRPr lang="en-US" sz="1600" dirty="0" smtClean="0"/>
          </a:p>
        </p:txBody>
      </p:sp>
      <p:sp>
        <p:nvSpPr>
          <p:cNvPr id="17" name="Rounded Rectangular Callout 16"/>
          <p:cNvSpPr/>
          <p:nvPr/>
        </p:nvSpPr>
        <p:spPr>
          <a:xfrm>
            <a:off x="4368036" y="1143000"/>
            <a:ext cx="1447800" cy="533400"/>
          </a:xfrm>
          <a:prstGeom prst="wedgeRoundRectCallout">
            <a:avLst>
              <a:gd name="adj1" fmla="val 16716"/>
              <a:gd name="adj2" fmla="val 251687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h-going GEMs</a:t>
            </a:r>
          </a:p>
          <a:p>
            <a:pPr algn="ctr"/>
            <a:r>
              <a:rPr lang="en-US" sz="1600" dirty="0" smtClean="0"/>
              <a:t>1</a:t>
            </a:r>
            <a:r>
              <a:rPr lang="en-US" sz="1600" dirty="0" smtClean="0">
                <a:latin typeface="Lucida Sans Unicode"/>
                <a:cs typeface="Lucida Sans Unicode"/>
              </a:rPr>
              <a:t>&lt;</a:t>
            </a:r>
            <a:r>
              <a:rPr lang="el-GR" sz="1600" dirty="0" smtClean="0">
                <a:latin typeface="Lucida Sans Unicode"/>
                <a:cs typeface="Lucida Sans Unicode"/>
              </a:rPr>
              <a:t>η</a:t>
            </a:r>
            <a:r>
              <a:rPr lang="en-US" sz="1600" dirty="0" smtClean="0">
                <a:latin typeface="Lucida Sans Unicode"/>
                <a:cs typeface="Lucida Sans Unicode"/>
              </a:rPr>
              <a:t>&lt;2</a:t>
            </a:r>
            <a:endParaRPr lang="en-US" sz="1600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4520436" y="2721114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TPC</a:t>
            </a:r>
            <a:endParaRPr lang="en-US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62349" y="2721114"/>
            <a:ext cx="729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GEMs</a:t>
            </a:r>
            <a:endParaRPr lang="en-US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01236" y="2949714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eGEM</a:t>
            </a:r>
            <a:endParaRPr lang="en-US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92036" y="3188494"/>
            <a:ext cx="5357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172E1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RICH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815836" y="1143000"/>
            <a:ext cx="1423164" cy="533400"/>
          </a:xfrm>
          <a:prstGeom prst="wedgeRoundRectCallout">
            <a:avLst>
              <a:gd name="adj1" fmla="val -31368"/>
              <a:gd name="adj2" fmla="val 8050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gas RICH</a:t>
            </a:r>
          </a:p>
          <a:p>
            <a:pPr algn="ctr"/>
            <a:r>
              <a:rPr lang="en-US" sz="1600" dirty="0" smtClean="0"/>
              <a:t>1</a:t>
            </a:r>
            <a:r>
              <a:rPr lang="en-US" sz="1600" dirty="0" smtClean="0">
                <a:latin typeface="Lucida Sans Unicode"/>
                <a:cs typeface="Lucida Sans Unicode"/>
              </a:rPr>
              <a:t>&lt;</a:t>
            </a:r>
            <a:r>
              <a:rPr lang="el-GR" sz="1600" dirty="0" smtClean="0">
                <a:latin typeface="Lucida Sans Unicode"/>
                <a:cs typeface="Lucida Sans Unicode"/>
              </a:rPr>
              <a:t>η</a:t>
            </a:r>
            <a:r>
              <a:rPr lang="en-US" sz="1600" dirty="0" smtClean="0">
                <a:latin typeface="Lucida Sans Unicode"/>
                <a:cs typeface="Lucida Sans Unicode"/>
              </a:rPr>
              <a:t>&lt;4</a:t>
            </a:r>
            <a:endParaRPr lang="en-US" sz="1600" dirty="0" smtClean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429000" y="4191000"/>
            <a:ext cx="0" cy="595641"/>
          </a:xfrm>
          <a:prstGeom prst="line">
            <a:avLst/>
          </a:prstGeom>
          <a:ln w="19050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562600" y="4191000"/>
            <a:ext cx="0" cy="595641"/>
          </a:xfrm>
          <a:prstGeom prst="line">
            <a:avLst/>
          </a:prstGeom>
          <a:ln w="19050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905000" y="4419600"/>
            <a:ext cx="1234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Fringe field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733800" y="4419600"/>
            <a:ext cx="1630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1.5 T main field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791200" y="4419600"/>
            <a:ext cx="1234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Fringe field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381000" y="2286000"/>
            <a:ext cx="2143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 smtClean="0"/>
              <a:t>Geant4 model of detectors</a:t>
            </a:r>
            <a:br>
              <a:rPr lang="en-US" sz="1400" u="sng" dirty="0" smtClean="0"/>
            </a:br>
            <a:r>
              <a:rPr lang="en-US" sz="1400" u="sng" dirty="0" smtClean="0"/>
              <a:t>inside field region</a:t>
            </a:r>
            <a:endParaRPr lang="en-US" sz="1400" u="sng" dirty="0"/>
          </a:p>
        </p:txBody>
      </p:sp>
      <p:sp>
        <p:nvSpPr>
          <p:cNvPr id="38" name="Rounded Rectangular Callout 37"/>
          <p:cNvSpPr/>
          <p:nvPr/>
        </p:nvSpPr>
        <p:spPr>
          <a:xfrm>
            <a:off x="3124200" y="1143000"/>
            <a:ext cx="1219200" cy="533400"/>
          </a:xfrm>
          <a:prstGeom prst="wedgeRoundRectCallout">
            <a:avLst>
              <a:gd name="adj1" fmla="val 60268"/>
              <a:gd name="adj2" fmla="val 22932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DIRC</a:t>
            </a:r>
          </a:p>
          <a:p>
            <a:pPr algn="ctr"/>
            <a:r>
              <a:rPr lang="en-US" sz="1600" dirty="0" smtClean="0"/>
              <a:t>-1</a:t>
            </a:r>
            <a:r>
              <a:rPr lang="en-US" sz="1600" dirty="0" smtClean="0">
                <a:latin typeface="Lucida Sans Unicode"/>
                <a:cs typeface="Lucida Sans Unicode"/>
              </a:rPr>
              <a:t>&lt;</a:t>
            </a:r>
            <a:r>
              <a:rPr lang="el-GR" sz="1600" dirty="0" smtClean="0">
                <a:latin typeface="Lucida Sans Unicode"/>
                <a:cs typeface="Lucida Sans Unicode"/>
              </a:rPr>
              <a:t>η</a:t>
            </a:r>
            <a:r>
              <a:rPr lang="en-US" sz="1600" dirty="0" smtClean="0">
                <a:latin typeface="Lucida Sans Unicode"/>
                <a:cs typeface="Lucida Sans Unicode"/>
              </a:rPr>
              <a:t>&lt;+1</a:t>
            </a:r>
            <a:endParaRPr lang="en-US" sz="1600" dirty="0" smtClean="0"/>
          </a:p>
        </p:txBody>
      </p:sp>
      <p:sp>
        <p:nvSpPr>
          <p:cNvPr id="43" name="Rounded Rectangular Callout 42"/>
          <p:cNvSpPr/>
          <p:nvPr/>
        </p:nvSpPr>
        <p:spPr>
          <a:xfrm>
            <a:off x="7239000" y="1143000"/>
            <a:ext cx="1423164" cy="533400"/>
          </a:xfrm>
          <a:prstGeom prst="wedgeRoundRectCallout">
            <a:avLst>
              <a:gd name="adj1" fmla="val -97998"/>
              <a:gd name="adj2" fmla="val 145581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Aerogel RICH</a:t>
            </a:r>
          </a:p>
          <a:p>
            <a:pPr algn="ctr"/>
            <a:r>
              <a:rPr lang="en-US" sz="1600" dirty="0" smtClean="0"/>
              <a:t>1</a:t>
            </a:r>
            <a:r>
              <a:rPr lang="en-US" sz="1600" dirty="0" smtClean="0">
                <a:latin typeface="Lucida Sans Unicode"/>
                <a:cs typeface="Lucida Sans Unicode"/>
              </a:rPr>
              <a:t>&lt;</a:t>
            </a:r>
            <a:r>
              <a:rPr lang="el-GR" sz="1600" dirty="0" smtClean="0">
                <a:latin typeface="Lucida Sans Unicode"/>
                <a:cs typeface="Lucida Sans Unicode"/>
              </a:rPr>
              <a:t>η</a:t>
            </a:r>
            <a:r>
              <a:rPr lang="en-US" sz="1600" dirty="0" smtClean="0">
                <a:latin typeface="Lucida Sans Unicode"/>
                <a:cs typeface="Lucida Sans Unicode"/>
              </a:rPr>
              <a:t>&lt;2</a:t>
            </a:r>
            <a:endParaRPr lang="en-US" sz="1600" dirty="0" smtClean="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 l="15032" t="70774" r="12354"/>
          <a:stretch>
            <a:fillRect/>
          </a:stretch>
        </p:blipFill>
        <p:spPr bwMode="auto">
          <a:xfrm>
            <a:off x="1246034" y="5638800"/>
            <a:ext cx="7288366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/>
        </p:nvSpPr>
        <p:spPr>
          <a:xfrm>
            <a:off x="1828800" y="4724400"/>
            <a:ext cx="5818034" cy="304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Tracking, with precision displaced vertex in |</a:t>
            </a:r>
            <a:r>
              <a:rPr lang="el-GR" dirty="0" smtClean="0"/>
              <a:t>η</a:t>
            </a:r>
            <a:r>
              <a:rPr lang="en-US" dirty="0" smtClean="0"/>
              <a:t>|&lt;2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3757654" y="5637777"/>
            <a:ext cx="1828800" cy="306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TPC+DIRC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4034230" y="6347290"/>
            <a:ext cx="377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</a:rPr>
              <a:t>η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497324" y="6016968"/>
            <a:ext cx="829700" cy="7620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p/A</a:t>
            </a:r>
            <a:endParaRPr lang="en-US" dirty="0"/>
          </a:p>
        </p:txBody>
      </p:sp>
      <p:sp>
        <p:nvSpPr>
          <p:cNvPr id="41" name="Left Arrow 40"/>
          <p:cNvSpPr/>
          <p:nvPr/>
        </p:nvSpPr>
        <p:spPr>
          <a:xfrm>
            <a:off x="8411947" y="6126162"/>
            <a:ext cx="579653" cy="543641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447800" y="5019020"/>
            <a:ext cx="7010400" cy="3048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Calorimeters (H-Cal cover </a:t>
            </a:r>
            <a:r>
              <a:rPr lang="el-GR" dirty="0" smtClean="0"/>
              <a:t>η</a:t>
            </a:r>
            <a:r>
              <a:rPr lang="en-US" dirty="0" smtClean="0"/>
              <a:t> &gt; -1)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5594404" y="5486400"/>
            <a:ext cx="2062701" cy="3058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AeroGel&amp;Gas</a:t>
            </a:r>
            <a:r>
              <a:rPr lang="en-US" dirty="0" smtClean="0"/>
              <a:t> RICHs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2210463" y="5771061"/>
            <a:ext cx="1547191" cy="3148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+</a:t>
            </a:r>
            <a:r>
              <a:rPr lang="en-US" sz="1600" dirty="0" err="1" smtClean="0"/>
              <a:t>AeroGel</a:t>
            </a:r>
            <a:r>
              <a:rPr lang="en-US" sz="1600" dirty="0" smtClean="0"/>
              <a:t> RICH</a:t>
            </a:r>
            <a:endParaRPr lang="en-US" sz="1600" dirty="0"/>
          </a:p>
        </p:txBody>
      </p:sp>
      <p:sp>
        <p:nvSpPr>
          <p:cNvPr id="70" name="Rounded Rectangular Callout 69"/>
          <p:cNvSpPr/>
          <p:nvPr/>
        </p:nvSpPr>
        <p:spPr>
          <a:xfrm>
            <a:off x="481836" y="3836432"/>
            <a:ext cx="1423164" cy="669548"/>
          </a:xfrm>
          <a:prstGeom prst="wedgeRoundRectCallout">
            <a:avLst>
              <a:gd name="adj1" fmla="val 183590"/>
              <a:gd name="adj2" fmla="val -71743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Space for Aerogel RICH</a:t>
            </a:r>
          </a:p>
          <a:p>
            <a:pPr algn="ctr"/>
            <a:r>
              <a:rPr lang="en-US" sz="1600" dirty="0" smtClean="0"/>
              <a:t>-3</a:t>
            </a:r>
            <a:r>
              <a:rPr lang="en-US" sz="1600" dirty="0" smtClean="0">
                <a:latin typeface="Lucida Sans Unicode"/>
                <a:cs typeface="Lucida Sans Unicode"/>
              </a:rPr>
              <a:t>&lt;</a:t>
            </a:r>
            <a:r>
              <a:rPr lang="el-GR" sz="1600" dirty="0" smtClean="0">
                <a:latin typeface="Lucida Sans Unicode"/>
                <a:cs typeface="Lucida Sans Unicode"/>
              </a:rPr>
              <a:t>η</a:t>
            </a:r>
            <a:r>
              <a:rPr lang="en-US" sz="1600" dirty="0" smtClean="0">
                <a:latin typeface="Lucida Sans Unicode"/>
                <a:cs typeface="Lucida Sans Unicode"/>
              </a:rPr>
              <a:t>&lt;-1</a:t>
            </a:r>
            <a:endParaRPr lang="en-US" sz="1600" dirty="0" smtClean="0"/>
          </a:p>
        </p:txBody>
      </p:sp>
      <p:sp>
        <p:nvSpPr>
          <p:cNvPr id="71" name="Rectangle 70"/>
          <p:cNvSpPr/>
          <p:nvPr/>
        </p:nvSpPr>
        <p:spPr>
          <a:xfrm>
            <a:off x="2210463" y="6085928"/>
            <a:ext cx="5436371" cy="305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TOF</a:t>
            </a:r>
            <a:r>
              <a:rPr lang="en-US" b="1" dirty="0" smtClean="0"/>
              <a:t> (M. Chui, Friday)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3716697" y="724352"/>
            <a:ext cx="4222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US-EIC physics: </a:t>
            </a:r>
            <a:r>
              <a:rPr lang="en-US" b="1" dirty="0" smtClean="0"/>
              <a:t>Z. </a:t>
            </a:r>
            <a:r>
              <a:rPr lang="en-US" b="1" dirty="0" err="1" smtClean="0"/>
              <a:t>Meziani</a:t>
            </a:r>
            <a:r>
              <a:rPr lang="en-US" b="1" dirty="0" smtClean="0"/>
              <a:t>, Mon Afternoon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4001721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869715"/>
            <a:ext cx="4786853" cy="373506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Evolving upgrade concepts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9329" y="971513"/>
            <a:ext cx="4693584" cy="36998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5519" y="4268611"/>
            <a:ext cx="3346427" cy="22309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7438"/>
          <a:stretch/>
        </p:blipFill>
        <p:spPr>
          <a:xfrm>
            <a:off x="4267200" y="1569481"/>
            <a:ext cx="2098420" cy="2476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8362" y="4316792"/>
            <a:ext cx="1829824" cy="2358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564337"/>
            <a:ext cx="1929246" cy="2486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Right Arrow 15"/>
          <p:cNvSpPr/>
          <p:nvPr/>
        </p:nvSpPr>
        <p:spPr>
          <a:xfrm>
            <a:off x="3742215" y="2807688"/>
            <a:ext cx="685800" cy="4572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7498437">
            <a:off x="6314853" y="4023292"/>
            <a:ext cx="685800" cy="4572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03952" y="3715027"/>
            <a:ext cx="19605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arXiv:1501.06197</a:t>
            </a:r>
          </a:p>
          <a:p>
            <a:r>
              <a:rPr lang="en-US" dirty="0" smtClean="0"/>
              <a:t>CD-0 approval</a:t>
            </a:r>
          </a:p>
          <a:p>
            <a:r>
              <a:rPr lang="en-US" dirty="0" smtClean="0"/>
              <a:t>CDR in preparation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65278" y="6345049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arXiv:1402.1209 </a:t>
            </a:r>
          </a:p>
        </p:txBody>
      </p:sp>
      <p:sp>
        <p:nvSpPr>
          <p:cNvPr id="9" name="Rectangle 8"/>
          <p:cNvSpPr/>
          <p:nvPr/>
        </p:nvSpPr>
        <p:spPr>
          <a:xfrm>
            <a:off x="4428015" y="3726887"/>
            <a:ext cx="1888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To RHIC PAC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383550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1449334"/>
            <a:ext cx="7830275" cy="502766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Evolving sPHENIX </a:t>
            </a:r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46652" y="6107668"/>
            <a:ext cx="3074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&amp; 30+ people via phone bridge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5469" y="946653"/>
            <a:ext cx="8040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sPHENIX collaboration is a new scientific collaboration. Four collaboration meetings.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772259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128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A1CBFF"/>
              </a:clrFrom>
              <a:clrTo>
                <a:srgbClr val="A1CB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95" y="1294178"/>
            <a:ext cx="9087683" cy="489266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2636" y="112422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Welcome to join the collaboration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164" y="4926092"/>
            <a:ext cx="1511168" cy="1574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1" name="Straight Arrow Connector 10"/>
          <p:cNvCxnSpPr/>
          <p:nvPr/>
        </p:nvCxnSpPr>
        <p:spPr>
          <a:xfrm flipV="1">
            <a:off x="6781800" y="3783092"/>
            <a:ext cx="685800" cy="114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40198" y="922808"/>
            <a:ext cx="842160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Growing collaboration, 64 institutions as of today</a:t>
            </a:r>
          </a:p>
          <a:p>
            <a:r>
              <a:rPr lang="en-US" sz="2800" dirty="0" smtClean="0"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Welcoming more Chinese collaborators!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Many opportunities to contribute: in physics program and in detector R&amp;D/construction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4476467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33729"/>
            <a:ext cx="8458200" cy="4309871"/>
          </a:xfrm>
        </p:spPr>
        <p:txBody>
          <a:bodyPr>
            <a:noAutofit/>
          </a:bodyPr>
          <a:lstStyle/>
          <a:p>
            <a:r>
              <a:rPr lang="en-US" sz="2000" dirty="0" smtClean="0"/>
              <a:t>sPHENIX: Study QGP with precision jet and </a:t>
            </a:r>
            <a:r>
              <a:rPr lang="en-US" sz="2000" dirty="0"/>
              <a:t>beauty quarkonia @ </a:t>
            </a:r>
            <a:r>
              <a:rPr lang="en-US" sz="2000" dirty="0" smtClean="0"/>
              <a:t>RHIC</a:t>
            </a:r>
          </a:p>
          <a:p>
            <a:pPr lvl="1"/>
            <a:r>
              <a:rPr lang="en-US" sz="1800" dirty="0" smtClean="0"/>
              <a:t>Completing scientific mission @ RHIC </a:t>
            </a:r>
          </a:p>
          <a:p>
            <a:r>
              <a:rPr lang="en-US" sz="2000" dirty="0" smtClean="0"/>
              <a:t>Hadronic physics opportunities in sPHENIX and proposed forward detector upgrade</a:t>
            </a:r>
            <a:endParaRPr lang="en-US" sz="1800" dirty="0" smtClean="0"/>
          </a:p>
          <a:p>
            <a:pPr lvl="1"/>
            <a:r>
              <a:rPr lang="en-US" sz="1800" dirty="0"/>
              <a:t>Complementarity of </a:t>
            </a:r>
            <a:r>
              <a:rPr lang="en-US" sz="1800" dirty="0" smtClean="0"/>
              <a:t>hadronic collisions and DIS, e.g. JLab, COMPASS, EIC</a:t>
            </a:r>
          </a:p>
          <a:p>
            <a:r>
              <a:rPr lang="en-US" sz="2000" dirty="0" smtClean="0"/>
              <a:t>sPHENIX received CD-0 approved, in preparation for CD-1. </a:t>
            </a:r>
            <a:br>
              <a:rPr lang="en-US" sz="2000" dirty="0" smtClean="0"/>
            </a:br>
            <a:r>
              <a:rPr lang="en-US" sz="2000" dirty="0" smtClean="0"/>
              <a:t>Planned data taking start 2022. </a:t>
            </a:r>
          </a:p>
          <a:p>
            <a:r>
              <a:rPr lang="en-US" sz="2000" dirty="0" smtClean="0"/>
              <a:t>sPHENIX detector has advanced design. </a:t>
            </a:r>
          </a:p>
          <a:p>
            <a:pPr lvl="1"/>
            <a:r>
              <a:rPr lang="en-US" sz="1600" dirty="0" smtClean="0"/>
              <a:t>Forward upgrade and EIC: many opportunities for joint detector R&amp;D</a:t>
            </a:r>
          </a:p>
          <a:p>
            <a:r>
              <a:rPr lang="en-US" sz="2000" dirty="0"/>
              <a:t>Growing collaboration</a:t>
            </a:r>
          </a:p>
          <a:p>
            <a:r>
              <a:rPr lang="en-US" sz="2000" dirty="0" smtClean="0"/>
              <a:t>Welcome more Chinese institutions to join the sPHENIX collaboration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528531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5192" y="3803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 you for your attention!</a:t>
            </a:r>
            <a:br>
              <a:rPr lang="en-US" dirty="0" smtClean="0"/>
            </a:br>
            <a:r>
              <a:rPr lang="en-US" dirty="0" smtClean="0"/>
              <a:t>Credit to sPHENIX collaboration: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1600200"/>
            <a:ext cx="8229600" cy="444454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934266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smtClean="0"/>
              <a:t>9th Hadron Physics China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Jin Huang, </a:t>
            </a:r>
            <a:r>
              <a:rPr lang="zh-CN" altLang="en-US" dirty="0" smtClean="0"/>
              <a:t>黄进 </a:t>
            </a:r>
            <a:r>
              <a:rPr lang="en-US" altLang="zh-CN" dirty="0" smtClean="0"/>
              <a:t>&lt;</a:t>
            </a:r>
            <a:r>
              <a:rPr lang="da-DK" dirty="0" smtClean="0"/>
              <a:t>jihuang@bnl.gov&gt;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441" y="1327913"/>
            <a:ext cx="9125117" cy="553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Relativistic Heavy Ion Collider, NY, USA </a:t>
            </a:r>
            <a:br>
              <a:rPr lang="en-US" dirty="0" smtClean="0"/>
            </a:br>
            <a:r>
              <a:rPr lang="en-US" dirty="0" smtClean="0"/>
              <a:t>Bird’s eye view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066972" y="2438400"/>
            <a:ext cx="1962228" cy="2185730"/>
            <a:chOff x="2914572" y="2438400"/>
            <a:chExt cx="1962228" cy="218573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66972" y="2438400"/>
              <a:ext cx="838200" cy="54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3" name="Picture 4" descr="E:\My Documents\Desktop\sta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14572" y="2971799"/>
              <a:ext cx="1962228" cy="165233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sp>
        <p:nvSpPr>
          <p:cNvPr id="17" name="Rectangle 16"/>
          <p:cNvSpPr/>
          <p:nvPr/>
        </p:nvSpPr>
        <p:spPr>
          <a:xfrm>
            <a:off x="5943600" y="3657600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i="1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Φ</a:t>
            </a:r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1.2km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105400" y="2743200"/>
            <a:ext cx="914400" cy="914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4191000" y="1828800"/>
            <a:ext cx="482600" cy="4826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300314" y="4250838"/>
            <a:ext cx="4812818" cy="2585323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45720" rIns="45720">
            <a:spAutoFit/>
          </a:bodyPr>
          <a:lstStyle/>
          <a:p>
            <a:r>
              <a:rPr lang="en-US" dirty="0"/>
              <a:t>The most versatile hadron collider in the world, and world’s first and only spin-polarized proton </a:t>
            </a:r>
            <a:r>
              <a:rPr lang="en-US" dirty="0" smtClean="0"/>
              <a:t>collider.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Discovery of Quark Gluon Plasma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Reached x40 of designed luminosity.</a:t>
            </a:r>
            <a:endParaRPr lang="en-US" dirty="0"/>
          </a:p>
          <a:p>
            <a:r>
              <a:rPr lang="en-US" dirty="0"/>
              <a:t>Two </a:t>
            </a:r>
            <a:r>
              <a:rPr lang="en-US" dirty="0" smtClean="0"/>
              <a:t>major experiments </a:t>
            </a:r>
            <a:r>
              <a:rPr lang="en-US" dirty="0"/>
              <a:t>as of 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Pioneering High Energy Nuclear Interaction eXperiment (PHENIX) → sPHENIX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Solenoidal Tracker At RHIC (STAR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b="1" dirty="0">
                <a:solidFill>
                  <a:schemeClr val="accent1"/>
                </a:solidFill>
              </a:rPr>
              <a:t>J. Zhang, </a:t>
            </a:r>
            <a:r>
              <a:rPr lang="en-US" b="1" dirty="0" smtClean="0">
                <a:solidFill>
                  <a:schemeClr val="accent1"/>
                </a:solidFill>
              </a:rPr>
              <a:t>Tue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588465" y="1009442"/>
            <a:ext cx="2602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See also: </a:t>
            </a:r>
            <a:r>
              <a:rPr lang="en-US" b="1" dirty="0" smtClean="0">
                <a:solidFill>
                  <a:schemeClr val="accent1"/>
                </a:solidFill>
              </a:rPr>
              <a:t>B. Mueller, Mon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68" y="1989955"/>
            <a:ext cx="1885360" cy="20230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11549"/>
            <a:ext cx="1198724" cy="378406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1" y="3973379"/>
            <a:ext cx="9125117" cy="28627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96200" y="4114800"/>
            <a:ext cx="1093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Mar 2010</a:t>
            </a:r>
            <a:endParaRPr lang="en-US" dirty="0"/>
          </a:p>
        </p:txBody>
      </p:sp>
      <p:pic>
        <p:nvPicPr>
          <p:cNvPr id="10242" name="Picture 2" descr="http://images.dailytech.com/nimage/13718_QGP_Soup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714" y="3341961"/>
            <a:ext cx="2857500" cy="1609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Rectangle 9"/>
          <p:cNvSpPr/>
          <p:nvPr/>
        </p:nvSpPr>
        <p:spPr>
          <a:xfrm>
            <a:off x="5408904" y="6506167"/>
            <a:ext cx="360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PHENIX, Phys</a:t>
            </a:r>
            <a:r>
              <a:rPr lang="en-US" dirty="0"/>
              <a:t>. Rev. Lett. 104, 132301</a:t>
            </a:r>
          </a:p>
        </p:txBody>
      </p:sp>
    </p:spTree>
    <p:extLst>
      <p:ext uri="{BB962C8B-B14F-4D97-AF65-F5344CB8AC3E}">
        <p14:creationId xmlns:p14="http://schemas.microsoft.com/office/powerpoint/2010/main" val="222036570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681" b="2650"/>
          <a:stretch/>
        </p:blipFill>
        <p:spPr>
          <a:xfrm>
            <a:off x="381000" y="1219200"/>
            <a:ext cx="8644688" cy="555386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 standing inner working of QGP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33374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484" y="3581400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7632" y="81278"/>
            <a:ext cx="8915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Evolution of the PHENIX Interaction region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28600" y="5433700"/>
            <a:ext cx="8686800" cy="4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304800" y="1752600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9560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8061" r="10507"/>
          <a:stretch>
            <a:fillRect/>
          </a:stretch>
        </p:blipFill>
        <p:spPr bwMode="auto">
          <a:xfrm>
            <a:off x="5932692" y="3426378"/>
            <a:ext cx="2982708" cy="183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22441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~2000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252190" y="5586100"/>
            <a:ext cx="2674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2017→2022, </a:t>
            </a:r>
            <a:r>
              <a:rPr lang="en-US" dirty="0" smtClean="0">
                <a:solidFill>
                  <a:schemeClr val="accent1"/>
                </a:solidFill>
              </a:rPr>
              <a:t>CD-0 @ 2016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2600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&gt;</a:t>
            </a:r>
            <a:r>
              <a:rPr lang="en-US" dirty="0" smtClean="0"/>
              <a:t>2025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8189663" y="55861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04800" y="1447800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PHENIX experiment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956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32" name="Rectangle 31"/>
          <p:cNvSpPr/>
          <p:nvPr/>
        </p:nvSpPr>
        <p:spPr>
          <a:xfrm>
            <a:off x="58674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An EIC detector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1981200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152400" y="1905000"/>
            <a:ext cx="2819400" cy="1874160"/>
          </a:xfrm>
        </p:spPr>
        <p:txBody>
          <a:bodyPr>
            <a:normAutofit/>
          </a:bodyPr>
          <a:lstStyle/>
          <a:p>
            <a:r>
              <a:rPr lang="en-US" sz="1400" dirty="0" smtClean="0"/>
              <a:t>16y+ operation</a:t>
            </a:r>
          </a:p>
          <a:p>
            <a:r>
              <a:rPr lang="en-US" sz="1400" dirty="0" smtClean="0"/>
              <a:t>Broad spectrum of physics (QGP, Hadron Physics, DM)</a:t>
            </a:r>
          </a:p>
          <a:p>
            <a:r>
              <a:rPr lang="en-US" sz="1400" dirty="0" smtClean="0"/>
              <a:t>170+ physics papers with 24k citations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Last </a:t>
            </a:r>
            <a:r>
              <a:rPr lang="en-US" sz="1400" dirty="0">
                <a:solidFill>
                  <a:schemeClr val="accent1"/>
                </a:solidFill>
              </a:rPr>
              <a:t>run in this form </a:t>
            </a:r>
            <a:r>
              <a:rPr lang="en-US" sz="1400" dirty="0" smtClean="0">
                <a:solidFill>
                  <a:schemeClr val="accent1"/>
                </a:solidFill>
              </a:rPr>
              <a:t>2016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2819400" y="1905000"/>
            <a:ext cx="3003754" cy="15240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Comprehensive central upgrade base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BaBar magnet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lang="en-US" sz="2700" dirty="0" err="1" smtClean="0"/>
              <a:t>ich</a:t>
            </a:r>
            <a:r>
              <a:rPr lang="en-US" sz="2700" dirty="0" smtClean="0"/>
              <a:t> </a:t>
            </a:r>
            <a:r>
              <a:rPr lang="en-US" sz="2700" dirty="0"/>
              <a:t>jet and beauty quarkonia physics </a:t>
            </a:r>
            <a:r>
              <a:rPr lang="en-US" sz="2700" dirty="0" smtClean="0"/>
              <a:t>program </a:t>
            </a:r>
            <a:br>
              <a:rPr lang="en-US" sz="2700" dirty="0" smtClean="0"/>
            </a:br>
            <a:r>
              <a:rPr lang="en-US" sz="2700" dirty="0" smtClean="0"/>
              <a:t>→ </a:t>
            </a:r>
            <a:r>
              <a:rPr lang="en-US" sz="2700" dirty="0" smtClean="0">
                <a:solidFill>
                  <a:schemeClr val="accent1"/>
                </a:solidFill>
              </a:rPr>
              <a:t>nature of QGP</a:t>
            </a: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Possible forward tracking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and calorimeter </a:t>
            </a:r>
            <a:r>
              <a:rPr lang="en-US" sz="2700" dirty="0" smtClean="0"/>
              <a:t>→ </a:t>
            </a:r>
            <a:r>
              <a:rPr lang="en-US" sz="2700" dirty="0" smtClean="0">
                <a:solidFill>
                  <a:schemeClr val="accent1"/>
                </a:solidFill>
              </a:rPr>
              <a:t>Spin, CNM</a:t>
            </a:r>
            <a:endParaRPr kumimoji="0" lang="en-US" sz="2700" b="0" i="0" u="none" strike="noStrike" kern="1200" cap="none" spc="0" normalizeH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5867400" y="1905000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Content Placeholder 8"/>
          <p:cNvSpPr txBox="1">
            <a:spLocks/>
          </p:cNvSpPr>
          <p:nvPr/>
        </p:nvSpPr>
        <p:spPr>
          <a:xfrm>
            <a:off x="5867400" y="1905000"/>
            <a:ext cx="2971800" cy="1566672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Path of PHENIX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upgrade leads to a capable EIC detector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700" noProof="0" dirty="0" smtClean="0"/>
              <a:t>Large coverage of tracking, calorimetry and PID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700" dirty="0" smtClean="0">
                <a:solidFill>
                  <a:schemeClr val="accent1"/>
                </a:solidFill>
              </a:rPr>
              <a:t>Open for new collaboration/new ideas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3429000"/>
            <a:ext cx="285135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ight Arrow 32"/>
          <p:cNvSpPr/>
          <p:nvPr/>
        </p:nvSpPr>
        <p:spPr>
          <a:xfrm>
            <a:off x="228600" y="5867400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RHIC</a:t>
            </a:r>
            <a:r>
              <a:rPr lang="en-US" dirty="0" smtClean="0">
                <a:solidFill>
                  <a:schemeClr val="tx1"/>
                </a:solidFill>
              </a:rPr>
              <a:t>: A+A, spin-polarized </a:t>
            </a:r>
            <a:r>
              <a:rPr lang="en-US" dirty="0" err="1" smtClean="0">
                <a:solidFill>
                  <a:schemeClr val="tx1"/>
                </a:solidFill>
              </a:rPr>
              <a:t>p+p</a:t>
            </a:r>
            <a:r>
              <a:rPr lang="en-US" dirty="0" smtClean="0">
                <a:solidFill>
                  <a:schemeClr val="tx1"/>
                </a:solidFill>
              </a:rPr>
              <a:t>, spin-polarized </a:t>
            </a:r>
            <a:r>
              <a:rPr lang="en-US" dirty="0" err="1" smtClean="0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5943600" y="5867400"/>
            <a:ext cx="29718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EIC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en-US" dirty="0" err="1" smtClean="0">
                <a:solidFill>
                  <a:schemeClr val="tx1"/>
                </a:solidFill>
              </a:rPr>
              <a:t>e+p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e+A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5867400" y="5905500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948484" y="4888386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arXiv:1501.06197 [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-ex] 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994494" y="4908250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arXiv:1402.1209 [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-ex]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134626"/>
            <a:ext cx="2438400" cy="769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8866483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397" b="33392"/>
          <a:stretch/>
        </p:blipFill>
        <p:spPr>
          <a:xfrm>
            <a:off x="6477568" y="259166"/>
            <a:ext cx="2363550" cy="41148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6200" y="407793"/>
            <a:ext cx="6787022" cy="49831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01202" y="5638800"/>
            <a:ext cx="4486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CD-0 Granted Sept 2016, Preparation for CD-1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220" y="4541838"/>
            <a:ext cx="2178031" cy="23370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4449" y="2099175"/>
            <a:ext cx="762000" cy="66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18864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" y="154532"/>
            <a:ext cx="6934199" cy="60311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55537" y="320815"/>
            <a:ext cx="24192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kHz trigger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GB/s data logging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62800" y="5529893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740559" y="5978402"/>
            <a:ext cx="2906713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00"/>
                </a:solidFill>
              </a:rPr>
              <a:t>CD-0	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	Sept 2016</a:t>
            </a:r>
          </a:p>
          <a:p>
            <a:pPr eaLnBrk="1" hangingPunct="1"/>
            <a:r>
              <a:rPr lang="en-US" altLang="en-US" sz="1600" b="1" dirty="0" smtClean="0">
                <a:solidFill>
                  <a:srgbClr val="000000"/>
                </a:solidFill>
              </a:rPr>
              <a:t>Construction Phase    	Jul 2018</a:t>
            </a:r>
            <a:endParaRPr lang="en-US" altLang="en-US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1600" b="1" dirty="0" smtClean="0"/>
              <a:t>Ready </a:t>
            </a:r>
            <a:r>
              <a:rPr lang="en-US" altLang="en-US" sz="1600" b="1" dirty="0"/>
              <a:t>for Beam  </a:t>
            </a:r>
            <a:r>
              <a:rPr lang="en-US" altLang="en-US" sz="1600" b="1" dirty="0" smtClean="0"/>
              <a:t>	Jan  2022</a:t>
            </a:r>
            <a:endParaRPr lang="en-US" altLang="en-US" sz="16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749542" y="2833325"/>
            <a:ext cx="2286000" cy="45720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035542" y="3110671"/>
            <a:ext cx="18357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preserve for</a:t>
            </a:r>
            <a:b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ID </a:t>
            </a:r>
            <a:b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Chiu, Friday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62662037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62891" y="914400"/>
            <a:ext cx="2916640" cy="2667000"/>
            <a:chOff x="533400" y="1235613"/>
            <a:chExt cx="2524454" cy="22695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9291" t="12591" b="4381"/>
            <a:stretch/>
          </p:blipFill>
          <p:spPr>
            <a:xfrm>
              <a:off x="533400" y="1235613"/>
              <a:ext cx="2524454" cy="226958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209800" y="1235613"/>
              <a:ext cx="762000" cy="288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" y="3534984"/>
            <a:ext cx="4322127" cy="30555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506372"/>
            <a:ext cx="4380072" cy="308413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2891" y="9065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Precision calorimetry jet and photon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277" y="1416853"/>
            <a:ext cx="5189995" cy="1821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4619" r="48605"/>
          <a:stretch/>
        </p:blipFill>
        <p:spPr>
          <a:xfrm>
            <a:off x="7467600" y="4191000"/>
            <a:ext cx="1654739" cy="158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18494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Jin Huang, </a:t>
            </a:r>
            <a:r>
              <a:rPr lang="zh-CN" altLang="en-US" dirty="0" smtClean="0"/>
              <a:t>黄进 </a:t>
            </a:r>
            <a:r>
              <a:rPr lang="en-US" altLang="zh-CN" dirty="0" smtClean="0"/>
              <a:t>&lt;</a:t>
            </a:r>
            <a:r>
              <a:rPr lang="da-DK" dirty="0" smtClean="0"/>
              <a:t>jihuang@bnl.gov&gt;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7014" y="85056"/>
            <a:ext cx="8229600" cy="1143000"/>
          </a:xfrm>
        </p:spPr>
        <p:txBody>
          <a:bodyPr/>
          <a:lstStyle/>
          <a:p>
            <a:r>
              <a:rPr lang="en-US" i="1" dirty="0"/>
              <a:t>b</a:t>
            </a:r>
            <a:r>
              <a:rPr lang="en-US" dirty="0" smtClean="0"/>
              <a:t>-quark jet as probe of QGP</a:t>
            </a:r>
            <a:endParaRPr lang="en-US" dirty="0"/>
          </a:p>
        </p:txBody>
      </p:sp>
      <p:pic>
        <p:nvPicPr>
          <p:cNvPr id="17" name="Content Placeholder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6" b="33981"/>
          <a:stretch>
            <a:fillRect/>
          </a:stretch>
        </p:blipFill>
        <p:spPr bwMode="auto">
          <a:xfrm>
            <a:off x="457200" y="1358017"/>
            <a:ext cx="2525326" cy="237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57200" y="5348358"/>
            <a:ext cx="46233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b</a:t>
            </a:r>
            <a:r>
              <a:rPr lang="en-US" dirty="0" smtClean="0"/>
              <a:t>-jet + light jet: 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differential sensitivity to radiative </a:t>
            </a:r>
            <a:r>
              <a:rPr lang="en-US" dirty="0">
                <a:solidFill>
                  <a:schemeClr val="accent1"/>
                </a:solidFill>
              </a:rPr>
              <a:t>energy loss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                                      VS collisional energy loss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9th Hadron Physics China</a:t>
            </a:r>
            <a:endParaRPr lang="en-US" dirty="0"/>
          </a:p>
        </p:txBody>
      </p:sp>
      <p:pic>
        <p:nvPicPr>
          <p:cNvPr id="15" name="Picture 7" descr="b-proj4-triggerred (1)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18" y="3374489"/>
            <a:ext cx="4167482" cy="342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3892468" cy="398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217152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聚合">
  <a:themeElements>
    <a:clrScheme name="Custom 1">
      <a:dk1>
        <a:srgbClr val="001C54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FF6600"/>
      </a:accent6>
      <a:hlink>
        <a:srgbClr val="006600"/>
      </a:hlink>
      <a:folHlink>
        <a:srgbClr val="0066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60343</TotalTime>
  <Words>1593</Words>
  <Application>Microsoft Office PowerPoint</Application>
  <PresentationFormat>On-screen Show (4:3)</PresentationFormat>
  <Paragraphs>327</Paragraphs>
  <Slides>29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MS PGothic</vt:lpstr>
      <vt:lpstr>宋体</vt:lpstr>
      <vt:lpstr>楷体</vt:lpstr>
      <vt:lpstr>Arial</vt:lpstr>
      <vt:lpstr>Arial</vt:lpstr>
      <vt:lpstr>Arial Black</vt:lpstr>
      <vt:lpstr>Calibri</vt:lpstr>
      <vt:lpstr>Lucida Sans Unicode</vt:lpstr>
      <vt:lpstr>Times New Roman</vt:lpstr>
      <vt:lpstr>Verdana</vt:lpstr>
      <vt:lpstr>Wingdings</vt:lpstr>
      <vt:lpstr>Wingdings 2</vt:lpstr>
      <vt:lpstr>Wingdings 3</vt:lpstr>
      <vt:lpstr>聚合</vt:lpstr>
      <vt:lpstr>Equation</vt:lpstr>
      <vt:lpstr>Image</vt:lpstr>
      <vt:lpstr>                  and forward upgrade</vt:lpstr>
      <vt:lpstr>Relativistic Heavy Ion Collider, NY, USA  Bird’s eye view</vt:lpstr>
      <vt:lpstr>Relativistic Heavy Ion Collider, NY, USA  Bird’s eye view</vt:lpstr>
      <vt:lpstr>Under standing inner working of QGP</vt:lpstr>
      <vt:lpstr>Evolution of the PHENIX Interaction region</vt:lpstr>
      <vt:lpstr>PowerPoint Presentation</vt:lpstr>
      <vt:lpstr>PowerPoint Presentation</vt:lpstr>
      <vt:lpstr>Precision calorimetry jet and photon</vt:lpstr>
      <vt:lpstr>b-quark jet as probe of QGP</vt:lpstr>
      <vt:lpstr>Precision open bottom meson</vt:lpstr>
      <vt:lpstr>Upsilon spectroscopy</vt:lpstr>
      <vt:lpstr>PowerPoint Presentation</vt:lpstr>
      <vt:lpstr>Hadronic physics opportunities with sPHENIX</vt:lpstr>
      <vt:lpstr>Forward upgrade for sPHENIX</vt:lpstr>
      <vt:lpstr>Forward jet → origin of transverse AN </vt:lpstr>
      <vt:lpstr>Forward DY</vt:lpstr>
      <vt:lpstr>An EIC detector based on sPHENIX</vt:lpstr>
      <vt:lpstr>Detector highlights</vt:lpstr>
      <vt:lpstr>Calorimeters beam tests</vt:lpstr>
      <vt:lpstr>Super conducting magnet</vt:lpstr>
      <vt:lpstr>Tracking</vt:lpstr>
      <vt:lpstr>Forward tracking</vt:lpstr>
      <vt:lpstr>Full detector simulation + reconstruction</vt:lpstr>
      <vt:lpstr>Simulation of EIC detector addition to sPHENIX</vt:lpstr>
      <vt:lpstr>Evolving upgrade concepts</vt:lpstr>
      <vt:lpstr>Evolving sPHENIX collaboration</vt:lpstr>
      <vt:lpstr>Welcome to join the collaboration</vt:lpstr>
      <vt:lpstr>Summary</vt:lpstr>
      <vt:lpstr>Thank you for your attention! Credit to sPHENIX collaboration: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Jin</dc:creator>
  <cp:lastModifiedBy>Jin Huang</cp:lastModifiedBy>
  <cp:revision>4847</cp:revision>
  <dcterms:created xsi:type="dcterms:W3CDTF">2009-04-16T15:29:42Z</dcterms:created>
  <dcterms:modified xsi:type="dcterms:W3CDTF">2017-07-24T10:03:34Z</dcterms:modified>
</cp:coreProperties>
</file>