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820" r:id="rId1"/>
    <p:sldMasterId id="2147483832" r:id="rId2"/>
  </p:sldMasterIdLst>
  <p:notesMasterIdLst>
    <p:notesMasterId r:id="rId35"/>
  </p:notesMasterIdLst>
  <p:handoutMasterIdLst>
    <p:handoutMasterId r:id="rId36"/>
  </p:handoutMasterIdLst>
  <p:sldIdLst>
    <p:sldId id="256" r:id="rId3"/>
    <p:sldId id="281" r:id="rId4"/>
    <p:sldId id="286" r:id="rId5"/>
    <p:sldId id="282" r:id="rId6"/>
    <p:sldId id="308" r:id="rId7"/>
    <p:sldId id="283" r:id="rId8"/>
    <p:sldId id="284" r:id="rId9"/>
    <p:sldId id="302" r:id="rId10"/>
    <p:sldId id="315" r:id="rId11"/>
    <p:sldId id="291" r:id="rId12"/>
    <p:sldId id="292" r:id="rId13"/>
    <p:sldId id="316" r:id="rId14"/>
    <p:sldId id="262" r:id="rId15"/>
    <p:sldId id="265" r:id="rId16"/>
    <p:sldId id="288" r:id="rId17"/>
    <p:sldId id="306" r:id="rId18"/>
    <p:sldId id="266" r:id="rId19"/>
    <p:sldId id="305" r:id="rId20"/>
    <p:sldId id="310" r:id="rId21"/>
    <p:sldId id="314" r:id="rId22"/>
    <p:sldId id="311" r:id="rId23"/>
    <p:sldId id="280" r:id="rId24"/>
    <p:sldId id="317" r:id="rId25"/>
    <p:sldId id="269" r:id="rId26"/>
    <p:sldId id="270" r:id="rId27"/>
    <p:sldId id="294" r:id="rId28"/>
    <p:sldId id="321" r:id="rId29"/>
    <p:sldId id="299" r:id="rId30"/>
    <p:sldId id="307" r:id="rId31"/>
    <p:sldId id="322" r:id="rId32"/>
    <p:sldId id="318" r:id="rId33"/>
    <p:sldId id="32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ED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 autoAdjust="0"/>
    <p:restoredTop sz="92916" autoAdjust="0"/>
  </p:normalViewPr>
  <p:slideViewPr>
    <p:cSldViewPr snapToGrid="0" snapToObjects="1">
      <p:cViewPr varScale="1">
        <p:scale>
          <a:sx n="95" d="100"/>
          <a:sy n="95" d="100"/>
        </p:scale>
        <p:origin x="-176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1228E-1AD8-5B45-9027-6C8DFED2C2B1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11D90-B7A5-1E46-B15F-787E6F2DDA5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55389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95F4A-6C40-AE41-84FE-B5919AC668A3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3918A-60D4-A448-BA9E-462B5B2FF80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78186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3918A-60D4-A448-BA9E-462B5B2FF800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10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22" name="副标题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A57C12C9-C616-3642-B55C-2CE605D93A2F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椭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CC94BE6F-97AC-2548-A2AA-C4BA7C6043E4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D8644B24-2294-2540-A15B-35D1EFC52A4E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6C1E1-1EA2-0B4F-B657-3357EF923C09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7742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E8BB-0177-BC41-AFA4-650B8B9E2375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14874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09632-1832-A743-BDE5-B8F7AD33DAB4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4158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D4020-8B33-8049-96D7-73337937529B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0814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D107D-0A9A-0247-97F3-CBFEB483D4D8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125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0B1F-B0C2-654A-986D-5E44387E0BA9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772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3F3E0-717D-B941-BC0E-29AA87A7FA9B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3012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49AC0-5984-B143-B480-38B120D2A5AC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138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D7D185D5-6E1A-A041-8DA0-44329797F188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02F67-9971-8C4E-804C-FC0F73F85624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9291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85A26-9117-F44E-B439-132E7E0F1370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8800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A1DA6-E101-9B43-8234-5482C4640649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8965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C97A8FCD-F4DD-C14B-809D-042EBA36408A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椭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40CB0BA2-656E-F244-BC2D-AFECB91D598D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14323C4F-04C5-2D4E-B75B-A245C1349412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7F665AAC-6670-0F4D-B157-B9D0608B74AA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C9CAAE2A-4A8C-954A-AC9D-2BAECB248D95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5262F344-E28F-F64D-B57E-819F7A46AE94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/>
          <a:lstStyle>
            <a:extLst/>
          </a:lstStyle>
          <a:p>
            <a:fld id="{B6BBFBA9-5E3B-B64A-8EF8-25DB8BC536A2}" type="datetime1">
              <a:rPr lang="en-US" altLang="zh-CN" smtClean="0"/>
              <a:t>7/26/17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4th Conference on DM, DE and BAU, Dec 29-31, NTHU </a:t>
            </a:r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CN" altLang="en-US" smtClean="0"/>
              <a:t>将图片拖动到占位符，或单击添加图标</a:t>
            </a:r>
            <a:endParaRPr kumimoji="0" lang="en-US" dirty="0"/>
          </a:p>
        </p:txBody>
      </p:sp>
      <p:sp>
        <p:nvSpPr>
          <p:cNvPr id="9" name="进程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进程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饼图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椭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 userDrawn="1"/>
        </p:nvSpPr>
        <p:spPr>
          <a:xfrm>
            <a:off x="331782" y="-54"/>
            <a:ext cx="8825048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822960" y="191777"/>
            <a:ext cx="7498080" cy="91834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anchor="ctr">
            <a:normAutofit/>
          </a:bodyPr>
          <a:lstStyle>
            <a:extLst/>
          </a:lstStyle>
          <a:p>
            <a:r>
              <a:rPr kumimoji="0" lang="en-US" dirty="0" smtClean="0"/>
              <a:t>The standard Model</a:t>
            </a:r>
            <a:endParaRPr kumimoji="0" 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CN" altLang="en-US" dirty="0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 smtClean="0"/>
              <a:t>二级</a:t>
            </a:r>
          </a:p>
          <a:p>
            <a:pPr lvl="2" eaLnBrk="1" latinLnBrk="0" hangingPunct="1"/>
            <a:r>
              <a:rPr kumimoji="0" lang="zh-CN" altLang="en-US" dirty="0" smtClean="0"/>
              <a:t>三级</a:t>
            </a:r>
          </a:p>
          <a:p>
            <a:pPr lvl="3" eaLnBrk="1" latinLnBrk="0" hangingPunct="1"/>
            <a:r>
              <a:rPr kumimoji="0" lang="zh-CN" altLang="en-US" dirty="0" smtClean="0"/>
              <a:t>四级</a:t>
            </a:r>
          </a:p>
          <a:p>
            <a:pPr lvl="4" eaLnBrk="1" latinLnBrk="0" hangingPunct="1"/>
            <a:r>
              <a:rPr kumimoji="0" lang="zh-CN" altLang="en-US" dirty="0" smtClean="0"/>
              <a:t>五级</a:t>
            </a:r>
            <a:endParaRPr kumimoji="0" lang="en-US" dirty="0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3"/>
          </p:nvPr>
        </p:nvSpPr>
        <p:spPr>
          <a:xfrm>
            <a:off x="1088136" y="6362614"/>
            <a:ext cx="7253055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400" b="1" i="1" cap="none" spc="0">
                <a:ln w="1905"/>
                <a:solidFill>
                  <a:schemeClr val="bg1">
                    <a:lumMod val="8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/>
                <a:cs typeface="Bookman Old Style"/>
              </a:defRPr>
            </a:lvl1pPr>
            <a:extLst/>
          </a:lstStyle>
          <a:p>
            <a:r>
              <a:rPr lang="en-US" smtClean="0"/>
              <a:t>4th Conference on DM, DE and BAU, Dec 29-31, NTHU </a:t>
            </a:r>
            <a:endParaRPr lang="en-US" dirty="0"/>
          </a:p>
        </p:txBody>
      </p:sp>
      <p:sp>
        <p:nvSpPr>
          <p:cNvPr id="22" name="幻灯片编号占位符 21"/>
          <p:cNvSpPr>
            <a:spLocks noGrp="1"/>
          </p:cNvSpPr>
          <p:nvPr>
            <p:ph type="sldNum" sz="quarter" idx="4"/>
          </p:nvPr>
        </p:nvSpPr>
        <p:spPr>
          <a:xfrm>
            <a:off x="8387103" y="6362614"/>
            <a:ext cx="774328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20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merican Typewriter"/>
                <a:cs typeface="American Typewriter"/>
              </a:defRPr>
            </a:lvl1pPr>
            <a:extLst/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矩形 14"/>
          <p:cNvSpPr/>
          <p:nvPr/>
        </p:nvSpPr>
        <p:spPr bwMode="invGray">
          <a:xfrm>
            <a:off x="331782" y="-54"/>
            <a:ext cx="390649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 baseline="0">
          <a:solidFill>
            <a:srgbClr val="000090"/>
          </a:solidFill>
          <a:effectLst/>
          <a:latin typeface="Arial"/>
          <a:ea typeface="+mj-ea"/>
          <a:cs typeface="Arial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20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 smtClean="0"/>
              <a:t>单击此处编辑母版文本样式</a:t>
            </a:r>
          </a:p>
          <a:p>
            <a:pPr lvl="1"/>
            <a:r>
              <a:rPr kumimoji="1" lang="zh-CN" altLang="en-US" dirty="0" smtClean="0"/>
              <a:t>二级</a:t>
            </a:r>
          </a:p>
          <a:p>
            <a:pPr lvl="2"/>
            <a:r>
              <a:rPr kumimoji="1" lang="zh-CN" altLang="en-US" dirty="0" smtClean="0"/>
              <a:t>三级</a:t>
            </a:r>
          </a:p>
          <a:p>
            <a:pPr lvl="3"/>
            <a:r>
              <a:rPr kumimoji="1" lang="zh-CN" altLang="en-US" dirty="0" smtClean="0"/>
              <a:t>四级</a:t>
            </a:r>
          </a:p>
          <a:p>
            <a:pPr lvl="4"/>
            <a:r>
              <a:rPr kumimoji="1" lang="zh-CN" altLang="en-US" dirty="0" smtClean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4189D-2F95-FC4B-B85F-A7C99E94325F}" type="datetime1">
              <a:rPr kumimoji="1" lang="en-US" altLang="zh-CN" smtClean="0"/>
              <a:t>7/26/17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4th Conference on DM, DE and BAU, Dec 29-31, NTHU 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22AD9-001D-B84C-AA0D-7EE73F90B4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10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40497" y="1343247"/>
            <a:ext cx="7738533" cy="1311278"/>
          </a:xfr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28575" cmpd="sng">
            <a:noFill/>
          </a:ln>
        </p:spPr>
        <p:txBody>
          <a:bodyPr>
            <a:noAutofit/>
          </a:bodyPr>
          <a:lstStyle/>
          <a:p>
            <a:pPr algn="ctr"/>
            <a:r>
              <a:rPr kumimoji="1"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Dark </a:t>
            </a:r>
            <a:r>
              <a:rPr kumimoji="1"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Matter </a:t>
            </a:r>
            <a:r>
              <a:rPr kumimoji="1"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kumimoji="1"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ndirect Searches</a:t>
            </a:r>
            <a:r>
              <a:rPr kumimoji="1"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kumimoji="1" lang="en-US" altLang="zh-CN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kumimoji="1" lang="zh-CN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72390" y="3431917"/>
            <a:ext cx="7406640" cy="151099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b="1" dirty="0" smtClean="0">
                <a:solidFill>
                  <a:srgbClr val="008000"/>
                </a:solidFill>
              </a:rPr>
              <a:t>Yu-</a:t>
            </a:r>
            <a:r>
              <a:rPr kumimoji="1" lang="en-US" altLang="zh-CN" b="1" dirty="0" err="1" smtClean="0">
                <a:solidFill>
                  <a:srgbClr val="008000"/>
                </a:solidFill>
              </a:rPr>
              <a:t>Feng</a:t>
            </a:r>
            <a:r>
              <a:rPr kumimoji="1" lang="en-US" altLang="zh-CN" b="1" dirty="0" smtClean="0">
                <a:solidFill>
                  <a:srgbClr val="008000"/>
                </a:solidFill>
              </a:rPr>
              <a:t> Zhou</a:t>
            </a:r>
          </a:p>
          <a:p>
            <a:pPr algn="ctr"/>
            <a:endParaRPr kumimoji="1" lang="en-US" altLang="zh-CN" b="1" dirty="0" smtClean="0"/>
          </a:p>
          <a:p>
            <a:pPr algn="ctr"/>
            <a:r>
              <a:rPr kumimoji="1"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Institute of Theoretical Physics, </a:t>
            </a:r>
            <a:r>
              <a:rPr kumimoji="1"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CAS</a:t>
            </a:r>
          </a:p>
          <a:p>
            <a:pPr algn="ctr"/>
            <a:endParaRPr kumimoji="1" lang="en-US" altLang="zh-CN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kumimoji="1" lang="en-US" altLang="zh-CN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kumimoji="1" lang="en-US" altLang="zh-CN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endParaRPr kumimoji="1" lang="en-US" altLang="zh-CN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907" y="6259516"/>
            <a:ext cx="592093" cy="59848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49750" y="6259516"/>
            <a:ext cx="6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8000"/>
                </a:solidFill>
              </a:rPr>
              <a:t>9</a:t>
            </a:r>
            <a:r>
              <a:rPr kumimoji="1" lang="en-US" altLang="zh-CN" baseline="30000" dirty="0" smtClean="0">
                <a:solidFill>
                  <a:srgbClr val="008000"/>
                </a:solidFill>
              </a:rPr>
              <a:t>th</a:t>
            </a:r>
            <a:r>
              <a:rPr kumimoji="1" lang="en-US" altLang="zh-CN" dirty="0" smtClean="0">
                <a:solidFill>
                  <a:srgbClr val="008000"/>
                </a:solidFill>
              </a:rPr>
              <a:t> workshop on hadron physics in China and opportunities worldwide </a:t>
            </a:r>
            <a:endParaRPr kumimoji="1" lang="zh-CN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1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014"/>
            <a:ext cx="9144001" cy="68930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82542"/>
            <a:ext cx="8229600" cy="867250"/>
          </a:xfrm>
          <a:noFill/>
        </p:spPr>
        <p:txBody>
          <a:bodyPr>
            <a:noAutofit/>
          </a:bodyPr>
          <a:lstStyle/>
          <a:p>
            <a:r>
              <a:rPr kumimoji="1" lang="en-US" altLang="zh-CN" sz="2400" dirty="0" smtClean="0">
                <a:solidFill>
                  <a:srgbClr val="FFFF00"/>
                </a:solidFill>
                <a:effectLst>
                  <a:glow rad="101600">
                    <a:schemeClr val="accent3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 CR electron</a:t>
            </a:r>
            <a:r>
              <a:rPr kumimoji="1" lang="en-US" altLang="zh-CN" sz="2400" dirty="0" smtClean="0">
                <a:solidFill>
                  <a:srgbClr val="FFFF00"/>
                </a:solidFill>
                <a:effectLst>
                  <a:glow rad="101600">
                    <a:schemeClr val="accent3">
                      <a:lumMod val="50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takes ~a million year to reach the Earth</a:t>
            </a:r>
            <a:endParaRPr kumimoji="1" lang="zh-CN" altLang="en-US" sz="2400" dirty="0">
              <a:solidFill>
                <a:srgbClr val="FFFF00"/>
              </a:solidFill>
              <a:effectLst>
                <a:glow rad="101600">
                  <a:schemeClr val="accent3">
                    <a:lumMod val="50000"/>
                    <a:alpha val="75000"/>
                  </a:scheme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椭圆 3"/>
          <p:cNvSpPr/>
          <p:nvPr/>
        </p:nvSpPr>
        <p:spPr>
          <a:xfrm>
            <a:off x="262411" y="1983544"/>
            <a:ext cx="8516967" cy="2396445"/>
          </a:xfrm>
          <a:prstGeom prst="ellipse">
            <a:avLst/>
          </a:prstGeom>
          <a:solidFill>
            <a:schemeClr val="tx2">
              <a:lumMod val="40000"/>
              <a:lumOff val="60000"/>
              <a:alpha val="49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1" name="爆炸形 1 10" title="SNS"/>
          <p:cNvSpPr/>
          <p:nvPr/>
        </p:nvSpPr>
        <p:spPr>
          <a:xfrm>
            <a:off x="2996103" y="1922400"/>
            <a:ext cx="1665842" cy="1326555"/>
          </a:xfrm>
          <a:prstGeom prst="irregularSeal1">
            <a:avLst/>
          </a:prstGeom>
          <a:solidFill>
            <a:schemeClr val="tx2">
              <a:lumMod val="75000"/>
            </a:schemeClr>
          </a:solidFill>
          <a:ln>
            <a:solidFill>
              <a:srgbClr val="FF6600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sx="111000" sy="11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b="1" dirty="0" smtClean="0"/>
              <a:t>SNRs</a:t>
            </a:r>
          </a:p>
          <a:p>
            <a:r>
              <a:rPr lang="en-US" altLang="zh-CN" b="1" dirty="0" err="1" smtClean="0"/>
              <a:t>PWNe</a:t>
            </a:r>
            <a:endParaRPr lang="zh-CN" altLang="en-US" b="1" dirty="0"/>
          </a:p>
        </p:txBody>
      </p:sp>
      <p:sp>
        <p:nvSpPr>
          <p:cNvPr id="13" name="爆炸形 1 12" title="SNS"/>
          <p:cNvSpPr/>
          <p:nvPr/>
        </p:nvSpPr>
        <p:spPr>
          <a:xfrm>
            <a:off x="2892351" y="3248955"/>
            <a:ext cx="1536895" cy="1030447"/>
          </a:xfrm>
          <a:prstGeom prst="irregularSeal1">
            <a:avLst/>
          </a:prstGeom>
          <a:solidFill>
            <a:schemeClr val="tx2">
              <a:lumMod val="75000"/>
            </a:schemeClr>
          </a:solidFill>
          <a:ln>
            <a:solidFill>
              <a:srgbClr val="FF6600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sx="111000" sy="111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b="1" dirty="0" smtClean="0"/>
              <a:t>DM</a:t>
            </a:r>
            <a:endParaRPr lang="zh-CN" altLang="en-US" b="1" dirty="0"/>
          </a:p>
        </p:txBody>
      </p:sp>
      <p:sp>
        <p:nvSpPr>
          <p:cNvPr id="15" name="云形 14"/>
          <p:cNvSpPr/>
          <p:nvPr/>
        </p:nvSpPr>
        <p:spPr>
          <a:xfrm>
            <a:off x="5107550" y="2128410"/>
            <a:ext cx="2000594" cy="2051973"/>
          </a:xfrm>
          <a:prstGeom prst="cloud">
            <a:avLst/>
          </a:prstGeom>
          <a:gradFill flip="none" rotWithShape="1">
            <a:gsLst>
              <a:gs pos="0">
                <a:schemeClr val="bg1">
                  <a:lumMod val="85000"/>
                  <a:alpha val="79000"/>
                </a:schemeClr>
              </a:gs>
              <a:gs pos="100000">
                <a:schemeClr val="accent6">
                  <a:lumMod val="75000"/>
                  <a:alpha val="7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smtClean="0">
                <a:solidFill>
                  <a:srgbClr val="000000"/>
                </a:solidFill>
              </a:rPr>
              <a:t>ISM</a:t>
            </a:r>
            <a:endParaRPr kumimoji="1" lang="en-US" altLang="zh-CN" b="1" dirty="0" smtClean="0">
              <a:solidFill>
                <a:srgbClr val="000000"/>
              </a:solidFill>
            </a:endParaRPr>
          </a:p>
          <a:p>
            <a:pPr algn="ctr"/>
            <a:r>
              <a:rPr kumimoji="1" lang="en-US" altLang="zh-CN" b="1" dirty="0" smtClean="0">
                <a:solidFill>
                  <a:srgbClr val="000000"/>
                </a:solidFill>
              </a:rPr>
              <a:t>ISRF</a:t>
            </a:r>
          </a:p>
          <a:p>
            <a:pPr algn="ctr"/>
            <a:r>
              <a:rPr kumimoji="1" lang="en-US" altLang="zh-CN" b="1" dirty="0" smtClean="0">
                <a:solidFill>
                  <a:srgbClr val="000000"/>
                </a:solidFill>
              </a:rPr>
              <a:t>B-field</a:t>
            </a:r>
            <a:endParaRPr kumimoji="1"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7379731" y="2640659"/>
            <a:ext cx="822960" cy="822960"/>
          </a:xfrm>
          <a:prstGeom prst="ellipse">
            <a:avLst/>
          </a:prstGeom>
          <a:solidFill>
            <a:srgbClr val="FF6600">
              <a:alpha val="49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051528" y="1389746"/>
            <a:ext cx="928672" cy="369332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Sources</a:t>
            </a:r>
            <a:endParaRPr kumimoji="1" lang="zh-CN" alt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任意形状 24"/>
          <p:cNvSpPr/>
          <p:nvPr/>
        </p:nvSpPr>
        <p:spPr>
          <a:xfrm rot="1401813">
            <a:off x="4446349" y="2606143"/>
            <a:ext cx="1131326" cy="320175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任意形状 25"/>
          <p:cNvSpPr/>
          <p:nvPr/>
        </p:nvSpPr>
        <p:spPr>
          <a:xfrm rot="20429904">
            <a:off x="4541887" y="3428608"/>
            <a:ext cx="1131326" cy="320175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任意形状 26"/>
          <p:cNvSpPr/>
          <p:nvPr/>
        </p:nvSpPr>
        <p:spPr>
          <a:xfrm>
            <a:off x="6542481" y="2928779"/>
            <a:ext cx="1131326" cy="320175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罐形 27"/>
          <p:cNvSpPr/>
          <p:nvPr/>
        </p:nvSpPr>
        <p:spPr>
          <a:xfrm>
            <a:off x="309512" y="5047787"/>
            <a:ext cx="8516967" cy="1179853"/>
          </a:xfrm>
          <a:prstGeom prst="can">
            <a:avLst/>
          </a:prstGeom>
          <a:gradFill>
            <a:gsLst>
              <a:gs pos="0">
                <a:schemeClr val="tx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32" name="直线连接符 31"/>
          <p:cNvCxnSpPr>
            <a:stCxn id="28" idx="4"/>
          </p:cNvCxnSpPr>
          <p:nvPr/>
        </p:nvCxnSpPr>
        <p:spPr>
          <a:xfrm flipH="1">
            <a:off x="313350" y="5637714"/>
            <a:ext cx="8513129" cy="7697"/>
          </a:xfrm>
          <a:prstGeom prst="line">
            <a:avLst/>
          </a:prstGeom>
          <a:ln>
            <a:solidFill>
              <a:srgbClr val="FFFF00"/>
            </a:solidFill>
            <a:prstDash val="solid"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/>
          <p:cNvCxnSpPr/>
          <p:nvPr/>
        </p:nvCxnSpPr>
        <p:spPr>
          <a:xfrm>
            <a:off x="4429244" y="5047787"/>
            <a:ext cx="2" cy="1179853"/>
          </a:xfrm>
          <a:prstGeom prst="line">
            <a:avLst/>
          </a:prstGeom>
          <a:ln>
            <a:solidFill>
              <a:srgbClr val="FFFF00"/>
            </a:solidFill>
            <a:prstDash val="dash"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4284355" y="4657095"/>
            <a:ext cx="377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err="1" smtClean="0">
                <a:solidFill>
                  <a:srgbClr val="FFFF00"/>
                </a:solidFill>
              </a:rPr>
              <a:t>Z</a:t>
            </a:r>
            <a:r>
              <a:rPr kumimoji="1" lang="en-US" altLang="zh-CN" b="1" baseline="-25000" dirty="0" err="1" smtClean="0">
                <a:solidFill>
                  <a:srgbClr val="FFFF00"/>
                </a:solidFill>
              </a:rPr>
              <a:t>h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388908" y="5648363"/>
            <a:ext cx="39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FF00"/>
                </a:solidFill>
              </a:rPr>
              <a:t>R</a:t>
            </a:r>
            <a:r>
              <a:rPr kumimoji="1" lang="en-US" altLang="zh-CN" b="1" baseline="-25000" dirty="0" smtClean="0">
                <a:solidFill>
                  <a:srgbClr val="FFFF00"/>
                </a:solidFill>
              </a:rPr>
              <a:t>h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46246" y="259138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Galaxy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85742" y="5799517"/>
            <a:ext cx="138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Galactic disk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4153443" y="29528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e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,p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,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γ,ν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4828424" y="1553068"/>
            <a:ext cx="2094443" cy="369332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Interstellar medium</a:t>
            </a:r>
            <a:endParaRPr kumimoji="1" lang="zh-CN" alt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922867" y="2004462"/>
            <a:ext cx="1836110" cy="646331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Solar modulation</a:t>
            </a:r>
          </a:p>
          <a:p>
            <a:r>
              <a:rPr kumimoji="1" lang="en-US" altLang="zh-CN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Solar CR  source</a:t>
            </a:r>
            <a:endParaRPr kumimoji="1" lang="zh-CN" altLang="en-US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673807" y="2944581"/>
            <a:ext cx="234803" cy="237186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7557653" y="3463619"/>
            <a:ext cx="54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Sun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4" name="任意形状 53"/>
          <p:cNvSpPr/>
          <p:nvPr/>
        </p:nvSpPr>
        <p:spPr>
          <a:xfrm rot="15796416">
            <a:off x="3505443" y="4973903"/>
            <a:ext cx="731700" cy="217814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5124599" y="4678455"/>
            <a:ext cx="172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Galactic wind </a:t>
            </a:r>
            <a:r>
              <a:rPr kumimoji="1" lang="en-US" altLang="zh-CN" b="1" dirty="0" err="1" smtClean="0">
                <a:solidFill>
                  <a:srgbClr val="FFFF00"/>
                </a:solidFill>
              </a:rPr>
              <a:t>V</a:t>
            </a:r>
            <a:r>
              <a:rPr kumimoji="1" lang="en-US" altLang="zh-CN" b="1" baseline="-25000" dirty="0" err="1" smtClean="0">
                <a:solidFill>
                  <a:srgbClr val="FFFF00"/>
                </a:solidFill>
              </a:rPr>
              <a:t>c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6" name="任意形状 55"/>
          <p:cNvSpPr/>
          <p:nvPr/>
        </p:nvSpPr>
        <p:spPr>
          <a:xfrm rot="15796416">
            <a:off x="4607740" y="4955551"/>
            <a:ext cx="731700" cy="217814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减 59"/>
          <p:cNvSpPr/>
          <p:nvPr/>
        </p:nvSpPr>
        <p:spPr>
          <a:xfrm>
            <a:off x="224134" y="5396887"/>
            <a:ext cx="8463603" cy="497048"/>
          </a:xfrm>
          <a:prstGeom prst="mathMinus">
            <a:avLst/>
          </a:prstGeom>
          <a:pattFill prst="pct5">
            <a:fgClr>
              <a:srgbClr val="FF0000"/>
            </a:fgClr>
            <a:bgClr>
              <a:prstClr val="white"/>
            </a:bgClr>
          </a:pattFill>
          <a:ln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任意形状 56"/>
          <p:cNvSpPr/>
          <p:nvPr/>
        </p:nvSpPr>
        <p:spPr>
          <a:xfrm rot="15796416">
            <a:off x="3735532" y="6089775"/>
            <a:ext cx="731700" cy="217814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任意形状 57"/>
          <p:cNvSpPr/>
          <p:nvPr/>
        </p:nvSpPr>
        <p:spPr>
          <a:xfrm rot="15796416">
            <a:off x="4827156" y="6071423"/>
            <a:ext cx="731700" cy="217814"/>
          </a:xfrm>
          <a:custGeom>
            <a:avLst/>
            <a:gdLst>
              <a:gd name="connsiteX0" fmla="*/ 0 w 1675644"/>
              <a:gd name="connsiteY0" fmla="*/ 53369 h 320175"/>
              <a:gd name="connsiteX1" fmla="*/ 149421 w 1675644"/>
              <a:gd name="connsiteY1" fmla="*/ 234790 h 320175"/>
              <a:gd name="connsiteX2" fmla="*/ 405570 w 1675644"/>
              <a:gd name="connsiteY2" fmla="*/ 10 h 320175"/>
              <a:gd name="connsiteX3" fmla="*/ 576336 w 1675644"/>
              <a:gd name="connsiteY3" fmla="*/ 224119 h 320175"/>
              <a:gd name="connsiteX4" fmla="*/ 821813 w 1675644"/>
              <a:gd name="connsiteY4" fmla="*/ 53369 h 320175"/>
              <a:gd name="connsiteX5" fmla="*/ 1013925 w 1675644"/>
              <a:gd name="connsiteY5" fmla="*/ 288150 h 320175"/>
              <a:gd name="connsiteX6" fmla="*/ 1270074 w 1675644"/>
              <a:gd name="connsiteY6" fmla="*/ 74713 h 320175"/>
              <a:gd name="connsiteX7" fmla="*/ 1430168 w 1675644"/>
              <a:gd name="connsiteY7" fmla="*/ 320165 h 320175"/>
              <a:gd name="connsiteX8" fmla="*/ 1611607 w 1675644"/>
              <a:gd name="connsiteY8" fmla="*/ 85384 h 320175"/>
              <a:gd name="connsiteX9" fmla="*/ 1675644 w 1675644"/>
              <a:gd name="connsiteY9" fmla="*/ 234790 h 32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75644" h="320175">
                <a:moveTo>
                  <a:pt x="0" y="53369"/>
                </a:moveTo>
                <a:cubicBezTo>
                  <a:pt x="40913" y="148526"/>
                  <a:pt x="81826" y="243683"/>
                  <a:pt x="149421" y="234790"/>
                </a:cubicBezTo>
                <a:cubicBezTo>
                  <a:pt x="217016" y="225897"/>
                  <a:pt x="334418" y="1788"/>
                  <a:pt x="405570" y="10"/>
                </a:cubicBezTo>
                <a:cubicBezTo>
                  <a:pt x="476722" y="-1768"/>
                  <a:pt x="506962" y="215226"/>
                  <a:pt x="576336" y="224119"/>
                </a:cubicBezTo>
                <a:cubicBezTo>
                  <a:pt x="645710" y="233012"/>
                  <a:pt x="748881" y="42697"/>
                  <a:pt x="821813" y="53369"/>
                </a:cubicBezTo>
                <a:cubicBezTo>
                  <a:pt x="894745" y="64041"/>
                  <a:pt x="939215" y="284593"/>
                  <a:pt x="1013925" y="288150"/>
                </a:cubicBezTo>
                <a:cubicBezTo>
                  <a:pt x="1088635" y="291707"/>
                  <a:pt x="1200700" y="69377"/>
                  <a:pt x="1270074" y="74713"/>
                </a:cubicBezTo>
                <a:cubicBezTo>
                  <a:pt x="1339448" y="80049"/>
                  <a:pt x="1373246" y="318387"/>
                  <a:pt x="1430168" y="320165"/>
                </a:cubicBezTo>
                <a:cubicBezTo>
                  <a:pt x="1487090" y="321943"/>
                  <a:pt x="1570694" y="99613"/>
                  <a:pt x="1611607" y="85384"/>
                </a:cubicBezTo>
                <a:cubicBezTo>
                  <a:pt x="1652520" y="71155"/>
                  <a:pt x="1675644" y="234790"/>
                  <a:pt x="1675644" y="23479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6542481" y="332218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</a:rPr>
              <a:t>e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+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,p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-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,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γ,ν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24134" y="4691442"/>
            <a:ext cx="170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Diffusion model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6521134" y="5290167"/>
            <a:ext cx="719965" cy="660004"/>
          </a:xfrm>
          <a:prstGeom prst="ellipse">
            <a:avLst/>
          </a:prstGeom>
          <a:solidFill>
            <a:srgbClr val="FF6600">
              <a:alpha val="49000"/>
            </a:srgb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6771370" y="5527926"/>
            <a:ext cx="205417" cy="1902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文本框 67"/>
          <p:cNvSpPr txBox="1"/>
          <p:nvPr/>
        </p:nvSpPr>
        <p:spPr>
          <a:xfrm>
            <a:off x="6598651" y="5901340"/>
            <a:ext cx="54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FF00"/>
                </a:solidFill>
              </a:rPr>
              <a:t>Sun</a:t>
            </a:r>
            <a:endParaRPr kumimoji="1"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29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170754"/>
            <a:ext cx="8229600" cy="936874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Cosmic-ray </a:t>
            </a:r>
            <a:r>
              <a:rPr lang="en-US" altLang="zh-CN" dirty="0" smtClean="0"/>
              <a:t>transportation</a:t>
            </a:r>
            <a:r>
              <a:rPr lang="en-US" altLang="zh-CN" sz="3200" dirty="0" smtClean="0"/>
              <a:t> equation</a:t>
            </a:r>
            <a:endParaRPr lang="zh-CN" altLang="en-US" sz="3200" dirty="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453" y="1212388"/>
            <a:ext cx="7570264" cy="1295494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圆角矩形标注 12"/>
          <p:cNvSpPr/>
          <p:nvPr/>
        </p:nvSpPr>
        <p:spPr>
          <a:xfrm>
            <a:off x="1763688" y="754339"/>
            <a:ext cx="1352851" cy="396624"/>
          </a:xfrm>
          <a:prstGeom prst="wedgeRoundRectCallout">
            <a:avLst>
              <a:gd name="adj1" fmla="val -24820"/>
              <a:gd name="adj2" fmla="val 9781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diffusion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3203848" y="743756"/>
            <a:ext cx="1509754" cy="396624"/>
          </a:xfrm>
          <a:prstGeom prst="wedgeRoundRectCallout">
            <a:avLst>
              <a:gd name="adj1" fmla="val -24820"/>
              <a:gd name="adj2" fmla="val 9781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convection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5" name="圆角矩形标注 14"/>
          <p:cNvSpPr/>
          <p:nvPr/>
        </p:nvSpPr>
        <p:spPr>
          <a:xfrm>
            <a:off x="4680892" y="1951561"/>
            <a:ext cx="1979340" cy="396624"/>
          </a:xfrm>
          <a:prstGeom prst="wedgeRoundRectCallout">
            <a:avLst>
              <a:gd name="adj1" fmla="val -38131"/>
              <a:gd name="adj2" fmla="val -1276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 smtClean="0">
                <a:solidFill>
                  <a:srgbClr val="002060"/>
                </a:solidFill>
              </a:rPr>
              <a:t>reaccelaration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6444208" y="743756"/>
            <a:ext cx="1509754" cy="396624"/>
          </a:xfrm>
          <a:prstGeom prst="wedgeRoundRectCallout">
            <a:avLst>
              <a:gd name="adj1" fmla="val -24820"/>
              <a:gd name="adj2" fmla="val 97814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E-loss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7" name="圆角矩形标注 16"/>
          <p:cNvSpPr/>
          <p:nvPr/>
        </p:nvSpPr>
        <p:spPr>
          <a:xfrm>
            <a:off x="3810010" y="2624474"/>
            <a:ext cx="1035732" cy="396624"/>
          </a:xfrm>
          <a:prstGeom prst="wedgeRoundRectCallout">
            <a:avLst>
              <a:gd name="adj1" fmla="val -27978"/>
              <a:gd name="adj2" fmla="val -1200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source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ACB9-4C70-4172-BBB6-5482308E95E4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19" name="圆角矩形标注 18"/>
          <p:cNvSpPr/>
          <p:nvPr/>
        </p:nvSpPr>
        <p:spPr>
          <a:xfrm>
            <a:off x="764265" y="2623343"/>
            <a:ext cx="1286000" cy="396624"/>
          </a:xfrm>
          <a:prstGeom prst="wedgeRoundRectCallout">
            <a:avLst>
              <a:gd name="adj1" fmla="val 50204"/>
              <a:gd name="adj2" fmla="val -12273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spallation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20" name="圆角矩形标注 19"/>
          <p:cNvSpPr/>
          <p:nvPr/>
        </p:nvSpPr>
        <p:spPr>
          <a:xfrm>
            <a:off x="2706719" y="2645640"/>
            <a:ext cx="912781" cy="396624"/>
          </a:xfrm>
          <a:prstGeom prst="wedgeRoundRectCallout">
            <a:avLst>
              <a:gd name="adj1" fmla="val -27978"/>
              <a:gd name="adj2" fmla="val -1200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2060"/>
                </a:solidFill>
              </a:rPr>
              <a:t>decay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7200" y="2967905"/>
            <a:ext cx="432682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</a:rPr>
              <a:t>Sources of CRs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>
                <a:solidFill>
                  <a:srgbClr val="FF0000"/>
                </a:solidFill>
              </a:rPr>
              <a:t>Primary</a:t>
            </a:r>
            <a:r>
              <a:rPr kumimoji="1" lang="en-US" altLang="zh-CN" dirty="0" smtClean="0">
                <a:solidFill>
                  <a:srgbClr val="000000"/>
                </a:solidFill>
              </a:rPr>
              <a:t> sources from SNR, pulsars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>
                <a:solidFill>
                  <a:srgbClr val="FF0000"/>
                </a:solidFill>
              </a:rPr>
              <a:t>Primary </a:t>
            </a:r>
            <a:r>
              <a:rPr kumimoji="1" lang="en-US" altLang="zh-CN" dirty="0"/>
              <a:t>sources from </a:t>
            </a:r>
            <a:r>
              <a:rPr kumimoji="1" lang="en-US" altLang="zh-CN" dirty="0" smtClean="0"/>
              <a:t>WIMP</a:t>
            </a:r>
            <a:endParaRPr kumimoji="1" lang="en-US" altLang="zh-CN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>
                <a:solidFill>
                  <a:srgbClr val="FF0000"/>
                </a:solidFill>
              </a:rPr>
              <a:t>Secondary</a:t>
            </a:r>
            <a:r>
              <a:rPr kumimoji="1" lang="en-US" altLang="zh-CN" dirty="0" smtClean="0">
                <a:solidFill>
                  <a:srgbClr val="000000"/>
                </a:solidFill>
              </a:rPr>
              <a:t> source from CR fragmentation </a:t>
            </a:r>
          </a:p>
          <a:p>
            <a:r>
              <a:rPr kumimoji="1" lang="en-US" altLang="zh-CN" sz="2000" b="1" dirty="0" smtClean="0">
                <a:solidFill>
                  <a:srgbClr val="0000FF"/>
                </a:solidFill>
              </a:rPr>
              <a:t>Processes in Propagation 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Diffusion (</a:t>
            </a:r>
            <a:r>
              <a:rPr lang="en-US" altLang="zh-CN" dirty="0" smtClean="0">
                <a:solidFill>
                  <a:srgbClr val="008000"/>
                </a:solidFill>
              </a:rPr>
              <a:t>random B field</a:t>
            </a:r>
            <a:r>
              <a:rPr lang="en-US" altLang="zh-CN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Convection 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008000"/>
                </a:solidFill>
              </a:rPr>
              <a:t>galactic wind</a:t>
            </a:r>
            <a:r>
              <a:rPr lang="en-US" altLang="zh-CN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Reacceleration</a:t>
            </a:r>
            <a:r>
              <a:rPr lang="zh-CN" altLang="en-US" dirty="0"/>
              <a:t>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008000"/>
                </a:solidFill>
              </a:rPr>
              <a:t>turbulence</a:t>
            </a:r>
            <a:r>
              <a:rPr lang="en-US" altLang="zh-CN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Energy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loss: </a:t>
            </a:r>
            <a:r>
              <a:rPr lang="en-US" altLang="zh-CN" dirty="0" smtClean="0">
                <a:solidFill>
                  <a:srgbClr val="008000"/>
                </a:solidFill>
              </a:rPr>
              <a:t>Ionization, IC, Synchrotron,</a:t>
            </a:r>
          </a:p>
          <a:p>
            <a:r>
              <a:rPr lang="en-US" altLang="zh-CN" dirty="0">
                <a:solidFill>
                  <a:srgbClr val="008000"/>
                </a:solidFill>
              </a:rPr>
              <a:t> </a:t>
            </a:r>
            <a:r>
              <a:rPr lang="en-US" altLang="zh-CN" dirty="0" smtClean="0">
                <a:solidFill>
                  <a:srgbClr val="008000"/>
                </a:solidFill>
              </a:rPr>
              <a:t>     bremsstrahlung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 smtClean="0"/>
              <a:t>Fragmentation (</a:t>
            </a:r>
            <a:r>
              <a:rPr lang="en-US" altLang="zh-CN" dirty="0" smtClean="0">
                <a:solidFill>
                  <a:srgbClr val="008000"/>
                </a:solidFill>
              </a:rPr>
              <a:t>inelastic scattering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Radioactive</a:t>
            </a:r>
            <a:r>
              <a:rPr lang="zh-CN" altLang="en-US" dirty="0"/>
              <a:t> </a:t>
            </a:r>
            <a:r>
              <a:rPr lang="en-US" altLang="zh-CN" dirty="0" smtClean="0"/>
              <a:t>decay (</a:t>
            </a:r>
            <a:r>
              <a:rPr lang="en-US" altLang="zh-CN" dirty="0" smtClean="0">
                <a:solidFill>
                  <a:srgbClr val="008000"/>
                </a:solidFill>
              </a:rPr>
              <a:t>unstable species</a:t>
            </a:r>
            <a:r>
              <a:rPr lang="en-US" altLang="zh-CN" dirty="0" smtClean="0"/>
              <a:t>)</a:t>
            </a:r>
          </a:p>
          <a:p>
            <a:r>
              <a:rPr kumimoji="1" lang="en-US" altLang="zh-CN" sz="2000" b="1" dirty="0">
                <a:solidFill>
                  <a:srgbClr val="0000FF"/>
                </a:solidFill>
              </a:rPr>
              <a:t>Solar </a:t>
            </a:r>
            <a:r>
              <a:rPr kumimoji="1" lang="en-US" altLang="zh-CN" sz="2000" b="1" dirty="0" smtClean="0">
                <a:solidFill>
                  <a:srgbClr val="0000FF"/>
                </a:solidFill>
              </a:rPr>
              <a:t>modulation</a:t>
            </a:r>
            <a:endParaRPr kumimoji="1" lang="en-US" altLang="zh-CN" sz="2000" b="1" dirty="0">
              <a:solidFill>
                <a:srgbClr val="0000FF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36068" y="3063953"/>
            <a:ext cx="4455066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</a:rPr>
              <a:t>Uncertainties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>
                <a:solidFill>
                  <a:srgbClr val="000000"/>
                </a:solidFill>
              </a:rPr>
              <a:t>Distribution of primary </a:t>
            </a:r>
            <a:r>
              <a:rPr kumimoji="1" lang="en-US" altLang="zh-CN" dirty="0" smtClean="0"/>
              <a:t>sources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>
                <a:solidFill>
                  <a:srgbClr val="FF0000"/>
                </a:solidFill>
              </a:rPr>
              <a:t>Parameters in the diffusion equation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/>
              <a:t>Cross sections for nuclei fragmentation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/>
              <a:t>Distribution of B field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smtClean="0"/>
              <a:t>Distribution of gas</a:t>
            </a:r>
          </a:p>
          <a:p>
            <a:r>
              <a:rPr kumimoji="1" lang="en-US" altLang="zh-CN" sz="2000" b="1" dirty="0" smtClean="0">
                <a:solidFill>
                  <a:srgbClr val="0000FF"/>
                </a:solidFill>
              </a:rPr>
              <a:t>Approaches</a:t>
            </a:r>
            <a:endParaRPr kumimoji="1" lang="en-US" altLang="zh-CN" sz="2000" b="1" dirty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Semi-</a:t>
            </a:r>
            <a:r>
              <a:rPr lang="en-US" altLang="zh-CN" dirty="0" smtClean="0"/>
              <a:t>analytical, two</a:t>
            </a:r>
            <a:r>
              <a:rPr lang="en-US" altLang="zh-CN" dirty="0"/>
              <a:t>-zone diffusion model.</a:t>
            </a:r>
          </a:p>
          <a:p>
            <a:pPr marL="285750" indent="-285750">
              <a:buFont typeface="Arial"/>
              <a:buChar char="•"/>
            </a:pPr>
            <a:r>
              <a:rPr lang="en-US" altLang="zh-CN" dirty="0"/>
              <a:t>N</a:t>
            </a:r>
            <a:r>
              <a:rPr lang="en-US" altLang="zh-CN" dirty="0" smtClean="0"/>
              <a:t>umerical </a:t>
            </a:r>
            <a:r>
              <a:rPr lang="en-US" altLang="zh-CN" dirty="0"/>
              <a:t>solution using </a:t>
            </a:r>
            <a:r>
              <a:rPr lang="en-US" altLang="zh-CN" dirty="0" smtClean="0"/>
              <a:t>realistic</a:t>
            </a:r>
            <a:endParaRPr lang="en-US" altLang="zh-CN" dirty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astrophysical </a:t>
            </a:r>
            <a:r>
              <a:rPr lang="en-US" altLang="zh-CN" dirty="0"/>
              <a:t>data.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</a:t>
            </a:r>
            <a:r>
              <a:rPr lang="en-US" altLang="zh-CN" dirty="0"/>
              <a:t>GALPROP/Dragon code</a:t>
            </a:r>
          </a:p>
          <a:p>
            <a:endParaRPr kumimoji="1" lang="en-US" altLang="zh-CN" sz="2000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7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60218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CR positron anomaly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ACB9-4C70-4172-BBB6-5482308E95E4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0868" y="4708310"/>
            <a:ext cx="88408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00FF"/>
                </a:solidFill>
              </a:rPr>
              <a:t>A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 </a:t>
            </a:r>
            <a:r>
              <a:rPr kumimoji="1" lang="en-US" altLang="zh-CN" b="1" dirty="0">
                <a:solidFill>
                  <a:srgbClr val="0000FF"/>
                </a:solidFill>
              </a:rPr>
              <a:t>rise 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in positron fraction (flux) is well-established </a:t>
            </a:r>
            <a:r>
              <a:rPr kumimoji="1" lang="en-US" altLang="zh-CN" dirty="0" smtClean="0"/>
              <a:t>(PAMELA, Fermi-LAT, AMS-02)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smtClean="0">
                <a:latin typeface="Arial"/>
                <a:cs typeface="Arial"/>
              </a:rPr>
              <a:t>Viable explanations: PWN, SNR, DM and unconventional secondary sources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smtClean="0">
                <a:latin typeface="Arial"/>
                <a:cs typeface="Arial"/>
              </a:rPr>
              <a:t>Models with modified propagation constrained by AMS-02 B/C data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smtClean="0">
                <a:latin typeface="Arial"/>
                <a:cs typeface="Arial"/>
              </a:rPr>
              <a:t>Upper limits on dipole anisotropies not stringent enough to </a:t>
            </a:r>
          </a:p>
          <a:p>
            <a:r>
              <a:rPr kumimoji="1" lang="en-US" altLang="zh-CN" dirty="0"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cs typeface="Arial"/>
              </a:rPr>
              <a:t>    distinguish DM  and astrophysical (</a:t>
            </a:r>
            <a:r>
              <a:rPr kumimoji="1" lang="en-US" altLang="zh-CN" dirty="0" err="1" smtClean="0">
                <a:latin typeface="Arial"/>
                <a:cs typeface="Arial"/>
              </a:rPr>
              <a:t>PWNe</a:t>
            </a:r>
            <a:r>
              <a:rPr kumimoji="1" lang="en-US" altLang="zh-CN" dirty="0" smtClean="0">
                <a:latin typeface="Arial"/>
                <a:cs typeface="Arial"/>
              </a:rPr>
              <a:t>, SNRs)</a:t>
            </a:r>
            <a:r>
              <a:rPr kumimoji="1" lang="en-US" altLang="zh-CN" dirty="0">
                <a:latin typeface="Arial"/>
                <a:cs typeface="Arial"/>
              </a:rPr>
              <a:t> </a:t>
            </a:r>
            <a:r>
              <a:rPr kumimoji="1" lang="en-US" altLang="zh-CN" dirty="0" smtClean="0">
                <a:latin typeface="Arial"/>
                <a:cs typeface="Arial"/>
              </a:rPr>
              <a:t>sources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err="1" smtClean="0">
                <a:latin typeface="Arial"/>
                <a:cs typeface="Arial"/>
              </a:rPr>
              <a:t>Ferm</a:t>
            </a:r>
            <a:r>
              <a:rPr kumimoji="1" lang="en-US" altLang="zh-CN" dirty="0" smtClean="0">
                <a:latin typeface="Arial"/>
                <a:cs typeface="Arial"/>
              </a:rPr>
              <a:t>-LAT gamma-ray data (also Planck ) strongly disfavor DM annihilation with or</a:t>
            </a:r>
          </a:p>
          <a:p>
            <a:r>
              <a:rPr kumimoji="1" lang="en-US" altLang="zh-CN" dirty="0" smtClean="0">
                <a:latin typeface="Arial"/>
                <a:cs typeface="Arial"/>
              </a:rPr>
              <a:t>      w/o </a:t>
            </a:r>
            <a:r>
              <a:rPr kumimoji="1" lang="en-US" altLang="zh-CN" dirty="0" err="1" smtClean="0">
                <a:latin typeface="Arial"/>
                <a:cs typeface="Arial"/>
              </a:rPr>
              <a:t>Sommerfeld</a:t>
            </a:r>
            <a:r>
              <a:rPr kumimoji="1" lang="en-US" altLang="zh-CN" dirty="0" smtClean="0">
                <a:latin typeface="Arial"/>
                <a:cs typeface="Arial"/>
              </a:rPr>
              <a:t> Enhancement</a:t>
            </a:r>
            <a:endParaRPr kumimoji="1" lang="en-US" altLang="zh-CN" dirty="0">
              <a:latin typeface="Arial"/>
              <a:cs typeface="Arial"/>
            </a:endParaRPr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/>
          <a:srcRect l="-15455" r="-15455"/>
          <a:stretch>
            <a:fillRect/>
          </a:stretch>
        </p:blipFill>
        <p:spPr>
          <a:xfrm>
            <a:off x="4152143" y="1163557"/>
            <a:ext cx="5406580" cy="307570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05070" y="4299142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 smtClean="0">
                <a:solidFill>
                  <a:srgbClr val="008000"/>
                </a:solidFill>
              </a:rPr>
              <a:t>AMS-02 Phys.Rev.Lett</a:t>
            </a:r>
            <a:r>
              <a:rPr lang="hu-HU" altLang="zh-CN" dirty="0">
                <a:solidFill>
                  <a:srgbClr val="008000"/>
                </a:solidFill>
              </a:rPr>
              <a:t>. 113 (2014) 121102 </a:t>
            </a:r>
            <a:endParaRPr lang="zh-CN" altLang="en-US" dirty="0">
              <a:solidFill>
                <a:srgbClr val="008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48707"/>
          <a:stretch/>
        </p:blipFill>
        <p:spPr>
          <a:xfrm>
            <a:off x="262703" y="1117789"/>
            <a:ext cx="4418333" cy="30871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70959" y="1049900"/>
            <a:ext cx="179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Positron fraction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DM </a:t>
            </a:r>
            <a:r>
              <a:rPr kumimoji="1" lang="en-US" altLang="zh-CN" dirty="0" smtClean="0"/>
              <a:t>explanations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972" y="1216360"/>
            <a:ext cx="7043057" cy="507514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9196" y="6097359"/>
            <a:ext cx="5416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en-US" altLang="zh-CN" dirty="0" smtClean="0"/>
              <a:t>Large annihilation cross section (boost </a:t>
            </a:r>
            <a:r>
              <a:rPr kumimoji="1" lang="en-US" altLang="zh-CN" dirty="0" err="1" smtClean="0"/>
              <a:t>fac</a:t>
            </a:r>
            <a:r>
              <a:rPr kumimoji="1" lang="en-US" altLang="zh-CN" dirty="0" smtClean="0"/>
              <a:t> 100-1000)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dirty="0" err="1" smtClean="0"/>
              <a:t>Leptonic</a:t>
            </a:r>
            <a:r>
              <a:rPr kumimoji="1" lang="en-US" altLang="zh-CN" dirty="0" smtClean="0"/>
              <a:t> finally states (not quarks, gauge bosons)</a:t>
            </a:r>
          </a:p>
        </p:txBody>
      </p:sp>
    </p:spTree>
    <p:extLst>
      <p:ext uri="{BB962C8B-B14F-4D97-AF65-F5344CB8AC3E}">
        <p14:creationId xmlns:p14="http://schemas.microsoft.com/office/powerpoint/2010/main" val="57312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5" title="min"/>
          <p:cNvSpPr/>
          <p:nvPr/>
        </p:nvSpPr>
        <p:spPr>
          <a:xfrm>
            <a:off x="5370806" y="3745901"/>
            <a:ext cx="2237974" cy="491956"/>
          </a:xfrm>
          <a:prstGeom prst="wedgeRoundRectCallout">
            <a:avLst>
              <a:gd name="adj1" fmla="val -86024"/>
              <a:gd name="adj2" fmla="val -2522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zh-CN" dirty="0" smtClean="0">
                <a:solidFill>
                  <a:srgbClr val="000090"/>
                </a:solidFill>
              </a:rPr>
              <a:t>Dwarf galaxy limit: 2τ</a:t>
            </a:r>
            <a:endParaRPr lang="zh-CN" altLang="en-US" dirty="0">
              <a:solidFill>
                <a:srgbClr val="000090"/>
              </a:solidFill>
            </a:endParaRPr>
          </a:p>
        </p:txBody>
      </p:sp>
      <p:sp>
        <p:nvSpPr>
          <p:cNvPr id="7" name="圆角矩形标注 6" title="min"/>
          <p:cNvSpPr/>
          <p:nvPr/>
        </p:nvSpPr>
        <p:spPr>
          <a:xfrm>
            <a:off x="5837179" y="2429898"/>
            <a:ext cx="2272737" cy="500141"/>
          </a:xfrm>
          <a:prstGeom prst="wedgeRoundRectCallout">
            <a:avLst>
              <a:gd name="adj1" fmla="val -86024"/>
              <a:gd name="adj2" fmla="val -25220"/>
              <a:gd name="adj3" fmla="val 16667"/>
            </a:avLst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altLang="zh-CN" dirty="0" smtClean="0">
                <a:solidFill>
                  <a:srgbClr val="000090"/>
                </a:solidFill>
              </a:rPr>
              <a:t>Dwarf galaxy limit: 2μ</a:t>
            </a:r>
            <a:endParaRPr lang="zh-CN" altLang="en-US" dirty="0">
              <a:solidFill>
                <a:srgbClr val="00009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Constraints from </a:t>
            </a:r>
            <a:r>
              <a:rPr kumimoji="1" lang="en-US" altLang="zh-CN" dirty="0" smtClean="0"/>
              <a:t>dwarf galaxies </a:t>
            </a:r>
            <a:endParaRPr kumimoji="1"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251920" y="6471001"/>
            <a:ext cx="3770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dirty="0" err="1">
                <a:solidFill>
                  <a:srgbClr val="008000"/>
                </a:solidFill>
                <a:latin typeface="Arial"/>
                <a:cs typeface="Arial"/>
              </a:rPr>
              <a:t>H.B.Jin</a:t>
            </a:r>
            <a:r>
              <a:rPr lang="en-US" altLang="zh-CN" sz="14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400" dirty="0" err="1">
                <a:solidFill>
                  <a:srgbClr val="008000"/>
                </a:solidFill>
                <a:latin typeface="Arial"/>
                <a:cs typeface="Arial"/>
              </a:rPr>
              <a:t>Y.L.Wu</a:t>
            </a:r>
            <a:r>
              <a:rPr lang="en-US" altLang="zh-CN" sz="14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400" dirty="0" smtClean="0">
                <a:solidFill>
                  <a:srgbClr val="008000"/>
                </a:solidFill>
                <a:latin typeface="Arial"/>
                <a:cs typeface="Arial"/>
              </a:rPr>
              <a:t>YFZ, </a:t>
            </a:r>
            <a:r>
              <a:rPr lang="en-US" altLang="zh-CN" sz="1400" dirty="0">
                <a:solidFill>
                  <a:srgbClr val="008000"/>
                </a:solidFill>
                <a:latin typeface="Arial"/>
                <a:cs typeface="Arial"/>
              </a:rPr>
              <a:t>arXiv:</a:t>
            </a:r>
            <a:r>
              <a:rPr lang="en-US" altLang="zh-CN" sz="1400" dirty="0" smtClean="0">
                <a:solidFill>
                  <a:srgbClr val="008000"/>
                </a:solidFill>
                <a:latin typeface="Arial"/>
                <a:cs typeface="Arial"/>
              </a:rPr>
              <a:t>1410.0171,JCAP</a:t>
            </a:r>
            <a:endParaRPr lang="en-US" altLang="zh-CN" sz="14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433" y="1181491"/>
            <a:ext cx="6141260" cy="42167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2113" y="5034089"/>
            <a:ext cx="246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Fermi limits from  </a:t>
            </a:r>
            <a:r>
              <a:rPr kumimoji="1" lang="en-US" altLang="zh-CN" dirty="0" err="1" smtClean="0"/>
              <a:t>dSphs</a:t>
            </a:r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413138" y="4849423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PLANK limits</a:t>
            </a:r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89225" y="5439259"/>
            <a:ext cx="775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Only DM annihilating into  </a:t>
            </a:r>
            <a:r>
              <a:rPr kumimoji="1" lang="en-US" altLang="zh-CN" dirty="0" err="1" smtClean="0"/>
              <a:t>muon</a:t>
            </a:r>
            <a:r>
              <a:rPr kumimoji="1" lang="en-US" altLang="zh-CN" dirty="0" smtClean="0"/>
              <a:t>-final states are consistent with  the </a:t>
            </a:r>
            <a:r>
              <a:rPr kumimoji="1" lang="en-US" altLang="zh-CN" dirty="0" err="1"/>
              <a:t>d</a:t>
            </a:r>
            <a:r>
              <a:rPr kumimoji="1" lang="en-US" altLang="zh-CN" dirty="0" err="1" smtClean="0"/>
              <a:t>Sphs</a:t>
            </a:r>
            <a:r>
              <a:rPr kumimoji="1" lang="en-US" altLang="zh-CN" dirty="0" smtClean="0"/>
              <a:t> limit  </a:t>
            </a:r>
            <a:endParaRPr kumimoji="1" lang="zh-CN" altLang="en-US" dirty="0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Constraints from CMB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05" y="1292356"/>
            <a:ext cx="7188154" cy="513439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16704" y="6426752"/>
            <a:ext cx="1311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Planck 2015</a:t>
            </a:r>
            <a:endParaRPr kumimoji="1" lang="zh-CN" altLang="en-US" dirty="0"/>
          </a:p>
        </p:txBody>
      </p:sp>
      <p:sp>
        <p:nvSpPr>
          <p:cNvPr id="6" name="同心圆 5"/>
          <p:cNvSpPr/>
          <p:nvPr/>
        </p:nvSpPr>
        <p:spPr>
          <a:xfrm>
            <a:off x="6143512" y="2307778"/>
            <a:ext cx="822960" cy="540622"/>
          </a:xfrm>
          <a:prstGeom prst="donut">
            <a:avLst>
              <a:gd name="adj" fmla="val 25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80009" y="6242086"/>
            <a:ext cx="523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Sommerfeld</a:t>
            </a:r>
            <a:r>
              <a:rPr kumimoji="1" lang="en-US" altLang="zh-CN" dirty="0" smtClean="0"/>
              <a:t> enhancement makes the case even worse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15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Anomaly in CR electrons 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92" y="1482526"/>
            <a:ext cx="4284508" cy="37005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171" y="1530396"/>
            <a:ext cx="4333867" cy="3456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2960" y="5460212"/>
            <a:ext cx="74875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</a:rPr>
              <a:t>The property of primary electrons (background)  not well understood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000" dirty="0"/>
              <a:t>a</a:t>
            </a:r>
            <a:r>
              <a:rPr kumimoji="1" lang="en-US" altLang="zh-CN" sz="2000" dirty="0" smtClean="0"/>
              <a:t>cceleration (in SNR and </a:t>
            </a:r>
            <a:r>
              <a:rPr kumimoji="1" lang="en-US" altLang="zh-CN" sz="2000" dirty="0" err="1" smtClean="0"/>
              <a:t>PWNe</a:t>
            </a:r>
            <a:r>
              <a:rPr kumimoji="1" lang="en-US" altLang="zh-CN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zh-CN" sz="2000" dirty="0"/>
              <a:t>p</a:t>
            </a:r>
            <a:r>
              <a:rPr kumimoji="1" lang="en-US" altLang="zh-CN" sz="2000" dirty="0" smtClean="0"/>
              <a:t>ropagation (cooling through ICS, synchrotron radiation)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9128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89224" y="184842"/>
            <a:ext cx="7909719" cy="918342"/>
          </a:xfrm>
        </p:spPr>
        <p:txBody>
          <a:bodyPr>
            <a:normAutofit fontScale="90000"/>
          </a:bodyPr>
          <a:lstStyle/>
          <a:p>
            <a:r>
              <a:rPr kumimoji="1" lang="en-US" altLang="zh-CN" sz="2800" dirty="0"/>
              <a:t>Astrophysical explanations(need m nearby sources)</a:t>
            </a:r>
            <a:endParaRPr kumimoji="1" lang="zh-CN" altLang="en-US" sz="2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5899"/>
            <a:ext cx="7798067" cy="512061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29061" y="6421852"/>
            <a:ext cx="232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Mauro </a:t>
            </a:r>
            <a:r>
              <a:rPr kumimoji="1" lang="en-US" altLang="zh-CN" dirty="0" err="1" smtClean="0"/>
              <a:t>etal</a:t>
            </a:r>
            <a:r>
              <a:rPr kumimoji="1" lang="en-US" altLang="zh-CN" dirty="0" smtClean="0"/>
              <a:t>, 1402.0321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3487560" y="2751555"/>
            <a:ext cx="119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SNR (local)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47406" y="311904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Pulsar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78019" y="255574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SNR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8129" y="3303709"/>
            <a:ext cx="1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Secondary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39664" y="3253187"/>
            <a:ext cx="1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Secondary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48187" y="265874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Pulsar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47406" y="545486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Pulsar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23660" y="51199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SNR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87560" y="5304642"/>
            <a:ext cx="119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SNR (local)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360661" y="5675561"/>
            <a:ext cx="1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Secondary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09396" y="5802813"/>
            <a:ext cx="116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Secondary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30240" y="571758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Pulsar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28273" y="130123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electrons</a:t>
            </a:r>
            <a:endParaRPr kumimoji="1"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811314" y="1301233"/>
            <a:ext cx="106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positrons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52323" y="3843542"/>
            <a:ext cx="20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e</a:t>
            </a:r>
            <a:r>
              <a:rPr kumimoji="1" lang="en-US" altLang="zh-CN" dirty="0" err="1" smtClean="0"/>
              <a:t>lectrons+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positrons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462354" y="3831087"/>
            <a:ext cx="175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0000"/>
                </a:solidFill>
              </a:rPr>
              <a:t>positron fraction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523660" y="6362614"/>
            <a:ext cx="3763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Require multiple nearby sources </a:t>
            </a:r>
            <a:endParaRPr kumimoji="1" lang="zh-CN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26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NEXT: CR electrons above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右箭头 10"/>
          <p:cNvSpPr/>
          <p:nvPr/>
        </p:nvSpPr>
        <p:spPr>
          <a:xfrm>
            <a:off x="3273313" y="1041958"/>
            <a:ext cx="2938477" cy="82296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AMS02, Fermi, DAMPE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左箭头 11"/>
          <p:cNvSpPr/>
          <p:nvPr/>
        </p:nvSpPr>
        <p:spPr>
          <a:xfrm>
            <a:off x="6292265" y="1028864"/>
            <a:ext cx="3200344" cy="822960"/>
          </a:xfrm>
          <a:prstGeom prst="lef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HESS, MAGIC, VERITAS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4425" y="1067608"/>
            <a:ext cx="2798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good energy reconstruction</a:t>
            </a:r>
          </a:p>
          <a:p>
            <a:r>
              <a:rPr kumimoji="1" lang="en-US" altLang="zh-CN" dirty="0">
                <a:solidFill>
                  <a:srgbClr val="0000FF"/>
                </a:solidFill>
              </a:rPr>
              <a:t>h</a:t>
            </a:r>
            <a:r>
              <a:rPr kumimoji="1" lang="en-US" altLang="zh-CN" dirty="0" smtClean="0">
                <a:solidFill>
                  <a:srgbClr val="0000FF"/>
                </a:solidFill>
              </a:rPr>
              <a:t>igh e/p separation power 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51327" y="1851824"/>
            <a:ext cx="156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l</a:t>
            </a:r>
            <a:r>
              <a:rPr kumimoji="1" lang="en-US" altLang="zh-CN" dirty="0" smtClean="0">
                <a:solidFill>
                  <a:srgbClr val="0000FF"/>
                </a:solidFill>
              </a:rPr>
              <a:t>arge exposure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04" y="1864918"/>
            <a:ext cx="7975795" cy="4577263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486073" y="2357948"/>
            <a:ext cx="1191485" cy="1354250"/>
          </a:xfrm>
          <a:prstGeom prst="roundRect">
            <a:avLst/>
          </a:prstGeom>
          <a:solidFill>
            <a:srgbClr val="FFFF00">
              <a:alpha val="25000"/>
            </a:srgb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051327" y="632469"/>
            <a:ext cx="156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0000FF"/>
                </a:solidFill>
              </a:rPr>
              <a:t>l</a:t>
            </a:r>
            <a:r>
              <a:rPr kumimoji="1" lang="en-US" altLang="zh-CN" dirty="0" smtClean="0">
                <a:solidFill>
                  <a:srgbClr val="0000FF"/>
                </a:solidFill>
              </a:rPr>
              <a:t>arge exposure 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44383" y="1731512"/>
            <a:ext cx="136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Ground </a:t>
            </a:r>
            <a:r>
              <a:rPr kumimoji="1" lang="en-US" altLang="zh-CN" dirty="0" smtClean="0"/>
              <a:t>exp.</a:t>
            </a:r>
            <a:endParaRPr kumimoji="1"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649267" y="1728401"/>
            <a:ext cx="1760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Space-based exp.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6434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High-energy </a:t>
            </a:r>
            <a:r>
              <a:rPr kumimoji="1" lang="en-US" altLang="zh-CN" dirty="0" smtClean="0"/>
              <a:t>CR antiprotons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4" y="1238641"/>
            <a:ext cx="4091566" cy="27998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31176"/>
            <a:ext cx="3726816" cy="26065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120" y="4082723"/>
            <a:ext cx="4406594" cy="262914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50220" y="4231176"/>
            <a:ext cx="204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en-US" altLang="zh-CN" dirty="0" err="1">
                <a:solidFill>
                  <a:srgbClr val="008000"/>
                </a:solidFill>
              </a:rPr>
              <a:t>Giesen</a:t>
            </a:r>
            <a:r>
              <a:rPr kumimoji="1" lang="en-US" altLang="zh-CN" dirty="0">
                <a:solidFill>
                  <a:srgbClr val="008000"/>
                </a:solidFill>
              </a:rPr>
              <a:t>, 1504.04276</a:t>
            </a:r>
          </a:p>
        </p:txBody>
      </p:sp>
      <p:sp>
        <p:nvSpPr>
          <p:cNvPr id="10" name="矩形 9"/>
          <p:cNvSpPr/>
          <p:nvPr/>
        </p:nvSpPr>
        <p:spPr>
          <a:xfrm>
            <a:off x="4908308" y="6437619"/>
            <a:ext cx="4235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solidFill>
                  <a:srgbClr val="008000"/>
                </a:solidFill>
                <a:latin typeface="Apple Symbols"/>
                <a:cs typeface="Apple Symbols"/>
              </a:rPr>
              <a:t>H.B.Jin</a:t>
            </a:r>
            <a:r>
              <a:rPr lang="en-US" altLang="zh-CN" sz="2000" dirty="0" smtClean="0">
                <a:solidFill>
                  <a:srgbClr val="008000"/>
                </a:solidFill>
                <a:latin typeface="Apple Symbols"/>
                <a:cs typeface="Apple Symbols"/>
              </a:rPr>
              <a:t>, </a:t>
            </a:r>
            <a:r>
              <a:rPr lang="en-US" altLang="zh-CN" sz="2000" dirty="0" err="1" smtClean="0">
                <a:solidFill>
                  <a:srgbClr val="008000"/>
                </a:solidFill>
                <a:latin typeface="Apple Symbols"/>
                <a:cs typeface="Apple Symbols"/>
              </a:rPr>
              <a:t>Y.L.Wu</a:t>
            </a:r>
            <a:r>
              <a:rPr lang="en-US" altLang="zh-CN" sz="2000" dirty="0" smtClean="0">
                <a:solidFill>
                  <a:srgbClr val="008000"/>
                </a:solidFill>
                <a:latin typeface="Apple Symbols"/>
                <a:cs typeface="Apple Symbols"/>
              </a:rPr>
              <a:t>, YFZ arXiv:1504.04601, PRD</a:t>
            </a:r>
            <a:endParaRPr kumimoji="1" lang="en-US" altLang="zh-CN" sz="2000" i="1" dirty="0">
              <a:solidFill>
                <a:srgbClr val="008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79254" y="3081098"/>
            <a:ext cx="153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AMS02 (2016)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06183" y="1290237"/>
            <a:ext cx="4309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CR antiprotons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err="1" smtClean="0"/>
              <a:t>PWNe</a:t>
            </a:r>
            <a:r>
              <a:rPr kumimoji="1" lang="en-US" altLang="zh-CN" dirty="0" smtClean="0"/>
              <a:t>  </a:t>
            </a:r>
            <a:r>
              <a:rPr kumimoji="1" lang="en-US" altLang="zh-CN" dirty="0" smtClean="0"/>
              <a:t>unlikely to contribute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smtClean="0"/>
              <a:t>SNRs  still possible source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 smtClean="0"/>
              <a:t>Cooling is less important , compared with CR electrons.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/>
              <a:t>More sensitive to propagation </a:t>
            </a:r>
            <a:r>
              <a:rPr kumimoji="1" lang="en-US" altLang="zh-CN" dirty="0" smtClean="0"/>
              <a:t>parameters </a:t>
            </a:r>
            <a:r>
              <a:rPr kumimoji="1" lang="en-US" altLang="zh-CN" dirty="0"/>
              <a:t>and DM </a:t>
            </a:r>
            <a:r>
              <a:rPr kumimoji="1" lang="en-US" altLang="zh-CN" dirty="0" smtClean="0"/>
              <a:t>profile</a:t>
            </a:r>
          </a:p>
          <a:p>
            <a:pPr marL="285750" indent="-285750">
              <a:buFont typeface="Wingdings" charset="2"/>
              <a:buChar char="n"/>
            </a:pPr>
            <a:r>
              <a:rPr kumimoji="1" lang="en-US" altLang="zh-CN" dirty="0"/>
              <a:t>AMS-02 data roughly consistent with </a:t>
            </a:r>
            <a:r>
              <a:rPr kumimoji="1" lang="en-US" altLang="zh-CN" dirty="0" smtClean="0"/>
              <a:t>background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80720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内容占位符 19" descr="Planck_cosmic_recip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06" r="-163" b="21118"/>
          <a:stretch>
            <a:fillRect/>
          </a:stretch>
        </p:blipFill>
        <p:spPr>
          <a:xfrm>
            <a:off x="6227763" y="3687763"/>
            <a:ext cx="2163762" cy="1828800"/>
          </a:xfrm>
        </p:spPr>
      </p:pic>
      <p:pic>
        <p:nvPicPr>
          <p:cNvPr id="24578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6" y="1422497"/>
            <a:ext cx="2447925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4799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en-US">
              <a:latin typeface="Arial" charset="0"/>
              <a:ea typeface="楷体" charset="0"/>
              <a:cs typeface="楷体" charset="0"/>
            </a:endParaRPr>
          </a:p>
        </p:txBody>
      </p:sp>
      <p:pic>
        <p:nvPicPr>
          <p:cNvPr id="24580" name="Picture 7" descr="largeScaleStru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79825"/>
            <a:ext cx="2447925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bulletClu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26543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288925" y="2774950"/>
            <a:ext cx="17891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FFFF00"/>
                </a:solidFill>
                <a:latin typeface="Arial" charset="0"/>
              </a:rPr>
              <a:t>Rotation curves</a:t>
            </a:r>
            <a:r>
              <a:rPr kumimoji="0" lang="en-US" altLang="zh-CN" sz="1800">
                <a:latin typeface="Arial" charset="0"/>
              </a:rPr>
              <a:t> </a:t>
            </a:r>
          </a:p>
        </p:txBody>
      </p:sp>
      <p:sp>
        <p:nvSpPr>
          <p:cNvPr id="24583" name="Text Box 13"/>
          <p:cNvSpPr txBox="1">
            <a:spLocks noChangeArrowheads="1"/>
          </p:cNvSpPr>
          <p:nvPr/>
        </p:nvSpPr>
        <p:spPr bwMode="auto">
          <a:xfrm>
            <a:off x="323850" y="5078413"/>
            <a:ext cx="238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FFFF00"/>
                </a:solidFill>
                <a:latin typeface="Arial" charset="0"/>
              </a:rPr>
              <a:t>Large scale structure </a:t>
            </a:r>
            <a:endParaRPr kumimoji="0" lang="en-US" altLang="zh-CN" sz="1800">
              <a:latin typeface="Arial" charset="0"/>
            </a:endParaRP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3203575" y="2806700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1800">
                <a:solidFill>
                  <a:srgbClr val="FFFF00"/>
                </a:solidFill>
                <a:latin typeface="Arial" charset="0"/>
              </a:rPr>
              <a:t>Bullet clusters </a:t>
            </a:r>
            <a:endParaRPr kumimoji="0" lang="en-US" altLang="zh-CN" sz="1800">
              <a:latin typeface="Arial" charset="0"/>
            </a:endParaRPr>
          </a:p>
        </p:txBody>
      </p:sp>
      <p:sp>
        <p:nvSpPr>
          <p:cNvPr id="24585" name="文本框 18"/>
          <p:cNvSpPr txBox="1">
            <a:spLocks noChangeArrowheads="1"/>
          </p:cNvSpPr>
          <p:nvPr/>
        </p:nvSpPr>
        <p:spPr bwMode="auto">
          <a:xfrm>
            <a:off x="5365750" y="5568950"/>
            <a:ext cx="3238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pPr algn="r"/>
            <a:r>
              <a:rPr lang="en-US" altLang="zh-CN" sz="1400">
                <a:solidFill>
                  <a:srgbClr val="008000"/>
                </a:solidFill>
                <a:latin typeface="Calibri" charset="0"/>
              </a:rPr>
              <a:t>Planck, arXiv:1303.5062    </a:t>
            </a:r>
            <a:endParaRPr lang="zh-CN" altLang="en-US" sz="1400">
              <a:solidFill>
                <a:srgbClr val="008000"/>
              </a:solidFill>
              <a:latin typeface="Calibri" charset="0"/>
            </a:endParaRPr>
          </a:p>
        </p:txBody>
      </p:sp>
      <p:pic>
        <p:nvPicPr>
          <p:cNvPr id="24586" name="图片 20" descr="CMB_planck_2013_03_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716338"/>
            <a:ext cx="27352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文本框 2"/>
          <p:cNvSpPr txBox="1">
            <a:spLocks noChangeArrowheads="1"/>
          </p:cNvSpPr>
          <p:nvPr/>
        </p:nvSpPr>
        <p:spPr bwMode="auto">
          <a:xfrm>
            <a:off x="266724" y="6012418"/>
            <a:ext cx="8794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ctr">
              <a:defRPr/>
            </a:pPr>
            <a:r>
              <a:rPr lang="zh-CN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暗物质的存在已获海量天文观测数据支持，但其不属于任何标准模型中的已知物质，</a:t>
            </a:r>
            <a:endParaRPr lang="en-US" altLang="zh-CN" b="1" dirty="0" smtClean="0">
              <a:solidFill>
                <a:srgbClr val="0000FF"/>
              </a:solidFill>
              <a:latin typeface="+mn-ea"/>
              <a:ea typeface="+mn-ea"/>
            </a:endParaRPr>
          </a:p>
          <a:p>
            <a:pPr algn="ctr">
              <a:defRPr/>
            </a:pPr>
            <a:r>
              <a:rPr lang="zh-CN" altLang="en-US" b="1" dirty="0" smtClean="0">
                <a:solidFill>
                  <a:srgbClr val="0000FF"/>
                </a:solidFill>
                <a:latin typeface="+mn-ea"/>
                <a:ea typeface="+mn-ea"/>
              </a:rPr>
              <a:t>理解暗物质属性是当代物理学面临的一大挑战！</a:t>
            </a:r>
            <a:r>
              <a:rPr lang="en-US" altLang="zh-CN" b="1" dirty="0" smtClean="0">
                <a:solidFill>
                  <a:srgbClr val="0000FF"/>
                </a:solidFill>
                <a:latin typeface="+mn-ea"/>
                <a:ea typeface="+mn-ea"/>
              </a:rPr>
              <a:t> 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3635375" y="3933825"/>
            <a:ext cx="19812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r>
              <a:rPr kumimoji="0" lang="en-US" altLang="zh-CN" sz="1800" b="1">
                <a:solidFill>
                  <a:srgbClr val="FFFF00"/>
                </a:solidFill>
                <a:latin typeface="Arial" charset="0"/>
              </a:rPr>
              <a:t>CMB anisotropy</a:t>
            </a:r>
          </a:p>
        </p:txBody>
      </p:sp>
      <p:pic>
        <p:nvPicPr>
          <p:cNvPr id="24589" name="Picture 2" descr="c:\users\fenglei\appdata\roaming\360se6\USERDA~1\Temp\NATURE~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12875"/>
            <a:ext cx="2520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0" name="矩形 12"/>
          <p:cNvSpPr>
            <a:spLocks noChangeArrowheads="1"/>
          </p:cNvSpPr>
          <p:nvPr/>
        </p:nvSpPr>
        <p:spPr bwMode="auto">
          <a:xfrm>
            <a:off x="6156325" y="2781300"/>
            <a:ext cx="1095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FFFF00"/>
                </a:solidFill>
              </a:rPr>
              <a:t>Filaments</a:t>
            </a:r>
          </a:p>
        </p:txBody>
      </p:sp>
      <p:sp>
        <p:nvSpPr>
          <p:cNvPr id="24591" name="矩形 12"/>
          <p:cNvSpPr>
            <a:spLocks noChangeArrowheads="1"/>
          </p:cNvSpPr>
          <p:nvPr/>
        </p:nvSpPr>
        <p:spPr bwMode="auto">
          <a:xfrm>
            <a:off x="6084888" y="3265488"/>
            <a:ext cx="2749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008000"/>
                </a:solidFill>
              </a:rPr>
              <a:t>J.P. Dierich etal, 1207.8089, Nature</a:t>
            </a:r>
          </a:p>
        </p:txBody>
      </p:sp>
      <p:sp>
        <p:nvSpPr>
          <p:cNvPr id="24592" name="文本框 24"/>
          <p:cNvSpPr txBox="1">
            <a:spLocks noChangeArrowheads="1"/>
          </p:cNvSpPr>
          <p:nvPr/>
        </p:nvSpPr>
        <p:spPr bwMode="auto">
          <a:xfrm>
            <a:off x="827088" y="5568950"/>
            <a:ext cx="194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pPr algn="r"/>
            <a:r>
              <a:rPr lang="en-US" altLang="zh-CN" sz="1400">
                <a:solidFill>
                  <a:srgbClr val="008000"/>
                </a:solidFill>
                <a:latin typeface="Calibri" charset="0"/>
              </a:rPr>
              <a:t>Millennium Simulation</a:t>
            </a:r>
            <a:endParaRPr lang="zh-CN" altLang="en-US" sz="140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24593" name="文本框 25"/>
          <p:cNvSpPr txBox="1">
            <a:spLocks noChangeArrowheads="1"/>
          </p:cNvSpPr>
          <p:nvPr/>
        </p:nvSpPr>
        <p:spPr bwMode="auto">
          <a:xfrm>
            <a:off x="3851275" y="1412875"/>
            <a:ext cx="194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宋体" charset="0"/>
              </a:defRPr>
            </a:lvl9pPr>
          </a:lstStyle>
          <a:p>
            <a:pPr algn="r"/>
            <a:r>
              <a:rPr lang="en-US" altLang="zh-CN" sz="1400">
                <a:solidFill>
                  <a:srgbClr val="FFFF00"/>
                </a:solidFill>
                <a:latin typeface="Calibri" charset="0"/>
              </a:rPr>
              <a:t>1E0657-558</a:t>
            </a:r>
            <a:endParaRPr lang="zh-CN" altLang="en-US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24594" name="矩形 12"/>
          <p:cNvSpPr>
            <a:spLocks noChangeArrowheads="1"/>
          </p:cNvSpPr>
          <p:nvPr/>
        </p:nvSpPr>
        <p:spPr bwMode="auto">
          <a:xfrm>
            <a:off x="3457575" y="3284538"/>
            <a:ext cx="2338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rgbClr val="008000"/>
                </a:solidFill>
              </a:rPr>
              <a:t>Tucker,etal, APJ,496,L5(1998)</a:t>
            </a:r>
          </a:p>
        </p:txBody>
      </p:sp>
      <p:sp>
        <p:nvSpPr>
          <p:cNvPr id="21" name="标题 1"/>
          <p:cNvSpPr txBox="1">
            <a:spLocks/>
          </p:cNvSpPr>
          <p:nvPr/>
        </p:nvSpPr>
        <p:spPr>
          <a:xfrm>
            <a:off x="1034733" y="212450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kumimoji="1" lang="zh-CN" altLang="en-US" sz="2800" dirty="0" smtClean="0">
                <a:latin typeface="黑体"/>
                <a:ea typeface="黑体"/>
                <a:cs typeface="黑体"/>
              </a:rPr>
              <a:t>暗物质存在的天文观测证据</a:t>
            </a:r>
            <a:endParaRPr kumimoji="1" lang="zh-CN" altLang="en-US" sz="2800" dirty="0">
              <a:latin typeface="黑体"/>
              <a:ea typeface="黑体"/>
              <a:cs typeface="黑体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159182"/>
            <a:ext cx="749808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 err="1" smtClean="0"/>
              <a:t>pp</a:t>
            </a:r>
            <a:r>
              <a:rPr kumimoji="1" lang="en-US" altLang="zh-CN" sz="2400" dirty="0" smtClean="0"/>
              <a:t>, </a:t>
            </a:r>
            <a:r>
              <a:rPr kumimoji="1" lang="en-US" altLang="zh-CN" sz="2400" dirty="0" err="1" smtClean="0"/>
              <a:t>pA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smtClean="0"/>
              <a:t>cross section data are quite old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1969-1998</a:t>
            </a:r>
            <a:r>
              <a:rPr kumimoji="1" lang="zh-CN" altLang="en-US" sz="2400" dirty="0" smtClean="0"/>
              <a:t>）</a:t>
            </a:r>
            <a:endParaRPr kumimoji="1"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72" y="1110996"/>
            <a:ext cx="6621434" cy="497458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45138" y="6234210"/>
            <a:ext cx="4852610" cy="369332"/>
          </a:xfrm>
          <a:prstGeom prst="rect">
            <a:avLst/>
          </a:prstGeom>
          <a:solidFill>
            <a:srgbClr val="FFFF00"/>
          </a:solidFill>
          <a:ln w="1905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微软雅黑"/>
                <a:ea typeface="微软雅黑"/>
                <a:cs typeface="微软雅黑"/>
              </a:rPr>
              <a:t>数据一致性低，整体拟合误差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大：χ</a:t>
            </a:r>
            <a:r>
              <a:rPr kumimoji="1" lang="en-US" altLang="zh-CN" baseline="30000" dirty="0" smtClean="0">
                <a:latin typeface="微软雅黑"/>
                <a:ea typeface="微软雅黑"/>
                <a:cs typeface="微软雅黑"/>
              </a:rPr>
              <a:t>2</a:t>
            </a:r>
            <a:r>
              <a:rPr kumimoji="1" lang="zh-CN" altLang="en-US" dirty="0" smtClean="0">
                <a:latin typeface="微软雅黑"/>
                <a:ea typeface="微软雅黑"/>
                <a:cs typeface="微软雅黑"/>
              </a:rPr>
              <a:t>／</a:t>
            </a:r>
            <a:r>
              <a:rPr kumimoji="1" lang="en-US" altLang="zh-CN" dirty="0" err="1" smtClean="0">
                <a:latin typeface="微软雅黑"/>
                <a:ea typeface="微软雅黑"/>
                <a:cs typeface="微软雅黑"/>
              </a:rPr>
              <a:t>dof</a:t>
            </a:r>
            <a:r>
              <a:rPr kumimoji="1" lang="en-US" altLang="zh-CN" dirty="0" smtClean="0">
                <a:latin typeface="微软雅黑"/>
                <a:ea typeface="微软雅黑"/>
                <a:cs typeface="微软雅黑"/>
              </a:rPr>
              <a:t> &gt;4</a:t>
            </a:r>
            <a:endParaRPr kumimoji="1" lang="zh-CN" altLang="en-US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06067" y="850984"/>
            <a:ext cx="2798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kumimoji="1" lang="en-US" altLang="zh-CN" dirty="0" err="1" smtClean="0">
                <a:solidFill>
                  <a:srgbClr val="008000"/>
                </a:solidFill>
              </a:rPr>
              <a:t>Duperray</a:t>
            </a:r>
            <a:r>
              <a:rPr kumimoji="1" lang="en-US" altLang="zh-CN" dirty="0" smtClean="0">
                <a:solidFill>
                  <a:srgbClr val="008000"/>
                </a:solidFill>
              </a:rPr>
              <a:t>, </a:t>
            </a:r>
            <a:r>
              <a:rPr kumimoji="1" lang="en-US" altLang="zh-CN" dirty="0" err="1" smtClean="0">
                <a:solidFill>
                  <a:srgbClr val="008000"/>
                </a:solidFill>
              </a:rPr>
              <a:t>astro-ph</a:t>
            </a:r>
            <a:r>
              <a:rPr kumimoji="1" lang="en-US" altLang="zh-CN" dirty="0" smtClean="0">
                <a:solidFill>
                  <a:srgbClr val="008000"/>
                </a:solidFill>
              </a:rPr>
              <a:t>/0305274</a:t>
            </a:r>
            <a:endParaRPr kumimoji="1" lang="en-US" altLang="zh-CN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3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51" y="1589554"/>
            <a:ext cx="4452080" cy="3157069"/>
          </a:xfrm>
          <a:prstGeom prst="rect">
            <a:avLst/>
          </a:prstGeom>
        </p:spPr>
      </p:pic>
      <p:sp>
        <p:nvSpPr>
          <p:cNvPr id="12" name="圆角矩形标注 11"/>
          <p:cNvSpPr/>
          <p:nvPr/>
        </p:nvSpPr>
        <p:spPr>
          <a:xfrm>
            <a:off x="1145457" y="4095306"/>
            <a:ext cx="2320283" cy="325497"/>
          </a:xfrm>
          <a:prstGeom prst="wedgeRoundRectCallout">
            <a:avLst>
              <a:gd name="adj1" fmla="val -32029"/>
              <a:gd name="adj2" fmla="val -320723"/>
              <a:gd name="adj3" fmla="val 16667"/>
            </a:avLst>
          </a:prstGeom>
          <a:solidFill>
            <a:srgbClr val="FFFF00"/>
          </a:solidFill>
          <a:ln w="19050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000FF"/>
                </a:solidFill>
              </a:rPr>
              <a:t>Low energy excess ?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008772" y="2502174"/>
            <a:ext cx="1169718" cy="1131148"/>
          </a:xfrm>
          <a:prstGeom prst="ellipse">
            <a:avLst/>
          </a:prstGeom>
          <a:solidFill>
            <a:schemeClr val="accent4">
              <a:lumMod val="60000"/>
              <a:lumOff val="40000"/>
              <a:alpha val="16000"/>
            </a:schemeClr>
          </a:solidFill>
          <a:ln>
            <a:solidFill>
              <a:schemeClr val="accent5">
                <a:lumMod val="60000"/>
                <a:lumOff val="40000"/>
                <a:alpha val="3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731" y="1633320"/>
            <a:ext cx="3829406" cy="3113304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637124" y="1835676"/>
            <a:ext cx="724278" cy="692244"/>
          </a:xfrm>
          <a:prstGeom prst="ellipse">
            <a:avLst/>
          </a:prstGeom>
          <a:solidFill>
            <a:schemeClr val="accent4">
              <a:lumMod val="60000"/>
              <a:lumOff val="40000"/>
              <a:alpha val="16000"/>
            </a:schemeClr>
          </a:solidFill>
          <a:ln>
            <a:solidFill>
              <a:schemeClr val="accent5">
                <a:lumMod val="60000"/>
                <a:lumOff val="40000"/>
                <a:alpha val="3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6" name="圆角矩形标注 15"/>
          <p:cNvSpPr/>
          <p:nvPr/>
        </p:nvSpPr>
        <p:spPr>
          <a:xfrm>
            <a:off x="6135137" y="2975413"/>
            <a:ext cx="2331000" cy="520605"/>
          </a:xfrm>
          <a:prstGeom prst="wedgeRoundRectCallout">
            <a:avLst>
              <a:gd name="adj1" fmla="val -11148"/>
              <a:gd name="adj2" fmla="val -159863"/>
              <a:gd name="adj3" fmla="val 16667"/>
            </a:avLst>
          </a:prstGeom>
          <a:solidFill>
            <a:srgbClr val="FFFF00"/>
          </a:solidFill>
          <a:ln w="19050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solidFill>
                  <a:srgbClr val="0000FF"/>
                </a:solidFill>
              </a:rPr>
              <a:t>High energy excess ?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1058" y="57834"/>
            <a:ext cx="7498080" cy="1143000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Possible excess and DM interpretation</a:t>
            </a:r>
            <a:endParaRPr kumimoji="1" lang="zh-CN" altLang="en-US" sz="2400" dirty="0"/>
          </a:p>
        </p:txBody>
      </p:sp>
      <p:sp>
        <p:nvSpPr>
          <p:cNvPr id="9" name="矩形 8"/>
          <p:cNvSpPr/>
          <p:nvPr/>
        </p:nvSpPr>
        <p:spPr>
          <a:xfrm>
            <a:off x="4569505" y="4867780"/>
            <a:ext cx="389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400" b="1" dirty="0" err="1">
                <a:solidFill>
                  <a:srgbClr val="008000"/>
                </a:solidFill>
                <a:latin typeface="Arial"/>
                <a:cs typeface="Arial"/>
              </a:rPr>
              <a:t>H.B.Jin</a:t>
            </a:r>
            <a:r>
              <a:rPr lang="en-US" altLang="zh-CN" sz="1400" b="1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400" b="1" dirty="0" err="1">
                <a:solidFill>
                  <a:srgbClr val="008000"/>
                </a:solidFill>
                <a:latin typeface="Arial"/>
                <a:cs typeface="Arial"/>
              </a:rPr>
              <a:t>Y.L.Wu</a:t>
            </a:r>
            <a:r>
              <a:rPr lang="en-US" altLang="zh-CN" sz="1400" b="1" dirty="0">
                <a:solidFill>
                  <a:srgbClr val="008000"/>
                </a:solidFill>
                <a:latin typeface="Arial"/>
                <a:cs typeface="Arial"/>
              </a:rPr>
              <a:t>, YFZ arXiv:1504.04601, PRD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378451" y="5180397"/>
            <a:ext cx="8829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Low energy excess</a:t>
            </a:r>
            <a:r>
              <a:rPr kumimoji="1" lang="en-US" altLang="zh-CN" dirty="0" smtClean="0"/>
              <a:t>: 40-50 </a:t>
            </a:r>
            <a:r>
              <a:rPr kumimoji="1" lang="en-US" altLang="zh-CN" dirty="0" err="1" smtClean="0"/>
              <a:t>GeV</a:t>
            </a:r>
            <a:r>
              <a:rPr kumimoji="1" lang="en-US" altLang="zh-CN" dirty="0" smtClean="0"/>
              <a:t> DM to 2b, thermal cross section, consistent with GC </a:t>
            </a:r>
            <a:r>
              <a:rPr kumimoji="1" lang="en-US" altLang="zh-CN" dirty="0" err="1" smtClean="0"/>
              <a:t>γ</a:t>
            </a:r>
            <a:r>
              <a:rPr kumimoji="1" lang="en-US" altLang="zh-CN" dirty="0" smtClean="0"/>
              <a:t> excess</a:t>
            </a:r>
          </a:p>
          <a:p>
            <a:r>
              <a:rPr kumimoji="1" lang="en-US" altLang="zh-CN" b="1" dirty="0" smtClean="0">
                <a:solidFill>
                  <a:srgbClr val="0000FF"/>
                </a:solidFill>
              </a:rPr>
              <a:t>High energy excess: </a:t>
            </a:r>
            <a:r>
              <a:rPr kumimoji="1" lang="en-US" altLang="zh-CN" dirty="0" smtClean="0"/>
              <a:t>10 </a:t>
            </a:r>
            <a:r>
              <a:rPr kumimoji="1" lang="en-US" altLang="zh-CN" dirty="0" err="1" smtClean="0"/>
              <a:t>TeV</a:t>
            </a:r>
            <a:r>
              <a:rPr kumimoji="1" lang="en-US" altLang="zh-CN" dirty="0" smtClean="0"/>
              <a:t> DM annihilation into 2W, 2b, boost factor ~10-100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308447" y="5847003"/>
            <a:ext cx="44806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600" dirty="0" err="1" smtClean="0">
                <a:solidFill>
                  <a:srgbClr val="008000"/>
                </a:solidFill>
              </a:rPr>
              <a:t>Giesen</a:t>
            </a:r>
            <a:r>
              <a:rPr kumimoji="1" lang="en-US" altLang="zh-CN" sz="1600" dirty="0" smtClean="0">
                <a:solidFill>
                  <a:srgbClr val="008000"/>
                </a:solidFill>
              </a:rPr>
              <a:t>, 1504.04276; </a:t>
            </a:r>
            <a:r>
              <a:rPr kumimoji="1" lang="en-US" altLang="zh-CN" sz="1600" dirty="0" err="1" smtClean="0">
                <a:solidFill>
                  <a:srgbClr val="008000"/>
                </a:solidFill>
              </a:rPr>
              <a:t>Ibe</a:t>
            </a:r>
            <a:r>
              <a:rPr kumimoji="1" lang="en-US" altLang="zh-CN" sz="1600" dirty="0" smtClean="0">
                <a:solidFill>
                  <a:srgbClr val="008000"/>
                </a:solidFill>
              </a:rPr>
              <a:t> 1504.05554; </a:t>
            </a:r>
          </a:p>
          <a:p>
            <a:pPr algn="r"/>
            <a:r>
              <a:rPr kumimoji="1" lang="en-US" altLang="zh-CN" sz="1600" dirty="0" err="1" smtClean="0">
                <a:solidFill>
                  <a:srgbClr val="008000"/>
                </a:solidFill>
              </a:rPr>
              <a:t>Hamaguchi</a:t>
            </a:r>
            <a:r>
              <a:rPr kumimoji="1" lang="en-US" altLang="zh-CN" sz="1600" dirty="0" smtClean="0">
                <a:solidFill>
                  <a:srgbClr val="008000"/>
                </a:solidFill>
              </a:rPr>
              <a:t>, 1404.05937; Lin, 1504.07230</a:t>
            </a:r>
          </a:p>
          <a:p>
            <a:pPr algn="r"/>
            <a:r>
              <a:rPr kumimoji="1" lang="en-US" altLang="zh-CN" sz="1600" dirty="0" smtClean="0">
                <a:solidFill>
                  <a:srgbClr val="008000"/>
                </a:solidFill>
              </a:rPr>
              <a:t>Chen, 1504.07848;</a:t>
            </a:r>
            <a:r>
              <a:rPr kumimoji="1" lang="en-US" altLang="zh-CN" sz="1600" dirty="0">
                <a:solidFill>
                  <a:srgbClr val="008000"/>
                </a:solidFill>
              </a:rPr>
              <a:t> </a:t>
            </a:r>
            <a:r>
              <a:rPr kumimoji="1" lang="en-US" altLang="zh-CN" sz="1600" dirty="0" smtClean="0">
                <a:solidFill>
                  <a:srgbClr val="008000"/>
                </a:solidFill>
              </a:rPr>
              <a:t>Chen,1505.00134</a:t>
            </a:r>
            <a:endParaRPr kumimoji="1" lang="zh-CN" altLang="en-US" sz="1600" dirty="0">
              <a:solidFill>
                <a:srgbClr val="008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33813" y="6304936"/>
            <a:ext cx="4235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solidFill>
                  <a:srgbClr val="008000"/>
                </a:solidFill>
                <a:latin typeface="Apple Symbols"/>
                <a:cs typeface="Apple Symbols"/>
              </a:rPr>
              <a:t>H.B.Jin</a:t>
            </a:r>
            <a:r>
              <a:rPr lang="en-US" altLang="zh-CN" sz="2000" dirty="0" smtClean="0">
                <a:solidFill>
                  <a:srgbClr val="008000"/>
                </a:solidFill>
                <a:latin typeface="Apple Symbols"/>
                <a:cs typeface="Apple Symbols"/>
              </a:rPr>
              <a:t>, </a:t>
            </a:r>
            <a:r>
              <a:rPr lang="en-US" altLang="zh-CN" sz="2000" dirty="0" err="1" smtClean="0">
                <a:solidFill>
                  <a:srgbClr val="008000"/>
                </a:solidFill>
                <a:latin typeface="Apple Symbols"/>
                <a:cs typeface="Apple Symbols"/>
              </a:rPr>
              <a:t>Y.L.Wu</a:t>
            </a:r>
            <a:r>
              <a:rPr lang="en-US" altLang="zh-CN" sz="2000" dirty="0" smtClean="0">
                <a:solidFill>
                  <a:srgbClr val="008000"/>
                </a:solidFill>
                <a:latin typeface="Apple Symbols"/>
                <a:cs typeface="Apple Symbols"/>
              </a:rPr>
              <a:t>, YFZ arXiv:1504.04601, PRD</a:t>
            </a:r>
            <a:endParaRPr kumimoji="1" lang="en-US" altLang="zh-CN" sz="20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6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Need a sharp bump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60" y="1218757"/>
            <a:ext cx="3071125" cy="25478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25" y="1103185"/>
            <a:ext cx="2709900" cy="2555826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203312" y="3964873"/>
            <a:ext cx="769315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Implications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dirty="0" smtClean="0">
                <a:solidFill>
                  <a:srgbClr val="0000FF"/>
                </a:solidFill>
              </a:rPr>
              <a:t>The spectral feature can be well-fitted with </a:t>
            </a:r>
            <a:r>
              <a:rPr kumimoji="1" lang="en-US" altLang="zh-CN" dirty="0">
                <a:solidFill>
                  <a:srgbClr val="0000FF"/>
                </a:solidFill>
              </a:rPr>
              <a:t>a</a:t>
            </a:r>
            <a:r>
              <a:rPr kumimoji="1" lang="en-US" altLang="zh-CN" dirty="0" smtClean="0">
                <a:solidFill>
                  <a:srgbClr val="0000FF"/>
                </a:solidFill>
              </a:rPr>
              <a:t> power law spectrum with a cut off, typical significance 2.5—3 sigma.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dirty="0" smtClean="0">
                <a:solidFill>
                  <a:srgbClr val="0000FF"/>
                </a:solidFill>
              </a:rPr>
              <a:t>Pulsars are unlikely to produce energetic antiprotons.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dirty="0" smtClean="0">
                <a:solidFill>
                  <a:srgbClr val="0000FF"/>
                </a:solidFill>
              </a:rPr>
              <a:t>SNRs can produce secondary antiprotons but with a flat (or smooth rising) spectrum.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 dirty="0" smtClean="0">
                <a:solidFill>
                  <a:srgbClr val="0000FF"/>
                </a:solidFill>
              </a:rPr>
              <a:t>DM direct annihilation (</a:t>
            </a:r>
            <a:r>
              <a:rPr kumimoji="1" lang="en-US" altLang="zh-CN" dirty="0" err="1" smtClean="0">
                <a:solidFill>
                  <a:srgbClr val="0000FF"/>
                </a:solidFill>
              </a:rPr>
              <a:t>DMDM</a:t>
            </a:r>
            <a:r>
              <a:rPr kumimoji="1" lang="en-US" altLang="zh-CN" dirty="0" err="1" smtClean="0">
                <a:solidFill>
                  <a:srgbClr val="0000FF"/>
                </a:solidFill>
                <a:sym typeface="Wingdings"/>
              </a:rPr>
              <a:t>f</a:t>
            </a:r>
            <a:r>
              <a:rPr kumimoji="1" lang="en-US" altLang="zh-CN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kumimoji="1" lang="en-US" altLang="zh-CN" dirty="0" err="1" smtClean="0">
                <a:solidFill>
                  <a:srgbClr val="0000FF"/>
                </a:solidFill>
                <a:sym typeface="Wingdings"/>
              </a:rPr>
              <a:t>fbarpbar</a:t>
            </a:r>
            <a:r>
              <a:rPr kumimoji="1" lang="en-US" altLang="zh-CN" dirty="0" smtClean="0">
                <a:solidFill>
                  <a:srgbClr val="0000FF"/>
                </a:solidFill>
                <a:sym typeface="Wingdings"/>
              </a:rPr>
              <a:t> +X</a:t>
            </a:r>
            <a:r>
              <a:rPr kumimoji="1" lang="en-US" altLang="zh-CN" dirty="0" smtClean="0">
                <a:solidFill>
                  <a:srgbClr val="0000FF"/>
                </a:solidFill>
              </a:rPr>
              <a:t>) predicts a broad bump, too smooth to explain the excess in a narrow  energy range.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960" y="1312946"/>
            <a:ext cx="2781754" cy="226156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00458" y="360677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PL with cut off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81577" y="3673054"/>
            <a:ext cx="69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SNRs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49211" y="3647158"/>
            <a:ext cx="184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Conventional DM 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4596" y="640818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X.J.Huang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Y.L.Wu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 YFZ, </a:t>
            </a:r>
            <a:r>
              <a:rPr lang="en-US" altLang="zh-CN" sz="1600" dirty="0" smtClean="0">
                <a:solidFill>
                  <a:srgbClr val="008000"/>
                </a:solidFill>
                <a:latin typeface="Arial"/>
                <a:cs typeface="Arial"/>
              </a:rPr>
              <a:t>arXi:1611.01983, PRD</a:t>
            </a:r>
            <a:endParaRPr lang="en-US" altLang="zh-CN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59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SNR cannot give rise to a sharp bump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25" y="1450635"/>
            <a:ext cx="3818784" cy="25180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618" y="1450635"/>
            <a:ext cx="3691864" cy="24397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88617" y="3996931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SNRs can in principle </a:t>
            </a:r>
            <a:r>
              <a:rPr kumimoji="1" lang="en-US" altLang="zh-CN" dirty="0" smtClean="0"/>
              <a:t>explain the </a:t>
            </a:r>
            <a:r>
              <a:rPr kumimoji="1" lang="en-US" altLang="zh-CN" dirty="0"/>
              <a:t>rising </a:t>
            </a:r>
            <a:r>
              <a:rPr kumimoji="1" lang="en-US" altLang="zh-CN" dirty="0" smtClean="0"/>
              <a:t> </a:t>
            </a:r>
            <a:r>
              <a:rPr kumimoji="1" lang="en-US" altLang="zh-CN" dirty="0"/>
              <a:t>of both the positrons and </a:t>
            </a:r>
            <a:r>
              <a:rPr kumimoji="1" lang="en-US" altLang="zh-CN" dirty="0" smtClean="0"/>
              <a:t>antiprotons,</a:t>
            </a:r>
          </a:p>
          <a:p>
            <a:r>
              <a:rPr kumimoji="1" lang="en-US" altLang="zh-CN" dirty="0"/>
              <a:t>b</a:t>
            </a:r>
            <a:r>
              <a:rPr kumimoji="1" lang="en-US" altLang="zh-CN" dirty="0" smtClean="0"/>
              <a:t>ut also predicts a </a:t>
            </a:r>
            <a:r>
              <a:rPr kumimoji="1" lang="en-US" altLang="zh-CN" dirty="0" smtClean="0"/>
              <a:t>(</a:t>
            </a:r>
            <a:r>
              <a:rPr kumimoji="1" lang="en-US" altLang="zh-CN" dirty="0" smtClean="0">
                <a:solidFill>
                  <a:srgbClr val="FF0000"/>
                </a:solidFill>
              </a:rPr>
              <a:t>incorrect</a:t>
            </a:r>
            <a:r>
              <a:rPr kumimoji="1" lang="en-US" altLang="zh-CN" dirty="0" smtClean="0"/>
              <a:t>) rise </a:t>
            </a:r>
            <a:r>
              <a:rPr kumimoji="1" lang="en-US" altLang="zh-CN" dirty="0" smtClean="0"/>
              <a:t>in B/C</a:t>
            </a:r>
            <a:endParaRPr kumimoji="1"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435" y="4643262"/>
            <a:ext cx="2915246" cy="19622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623" y="4643262"/>
            <a:ext cx="2733983" cy="185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9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9300" y="191777"/>
            <a:ext cx="7498080" cy="918342"/>
          </a:xfrm>
        </p:spPr>
        <p:txBody>
          <a:bodyPr>
            <a:noAutofit/>
          </a:bodyPr>
          <a:lstStyle/>
          <a:p>
            <a:r>
              <a:rPr kumimoji="1" lang="en-US" altLang="zh-CN" sz="2000" dirty="0" smtClean="0"/>
              <a:t>Sharp </a:t>
            </a:r>
            <a:r>
              <a:rPr kumimoji="1" lang="en-US" altLang="zh-CN" sz="2000" dirty="0" smtClean="0"/>
              <a:t>structure from DM annihilation through light mediators</a:t>
            </a:r>
            <a:endParaRPr kumimoji="1" lang="zh-CN" altLang="en-US" sz="20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174" y="5049734"/>
            <a:ext cx="4785905" cy="832011"/>
          </a:xfrm>
          <a:prstGeom prst="rect">
            <a:avLst/>
          </a:prstGeom>
        </p:spPr>
      </p:pic>
      <p:pic>
        <p:nvPicPr>
          <p:cNvPr id="8" name="图片 7" descr="bo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93" y="1329183"/>
            <a:ext cx="3086100" cy="2476500"/>
          </a:xfrm>
          <a:prstGeom prst="rect">
            <a:avLst/>
          </a:prstGeom>
        </p:spPr>
      </p:pic>
      <p:pic>
        <p:nvPicPr>
          <p:cNvPr id="9" name="图片 8" descr="dmAnnMedia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37" y="1635803"/>
            <a:ext cx="3375654" cy="2047171"/>
          </a:xfrm>
          <a:prstGeom prst="rect">
            <a:avLst/>
          </a:prstGeom>
        </p:spPr>
      </p:pic>
      <p:pic>
        <p:nvPicPr>
          <p:cNvPr id="10" name="图片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49" y="2019023"/>
            <a:ext cx="1104900" cy="266700"/>
          </a:xfrm>
          <a:prstGeom prst="rect">
            <a:avLst/>
          </a:prstGeom>
        </p:spPr>
      </p:pic>
      <p:pic>
        <p:nvPicPr>
          <p:cNvPr id="11" name="图片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03" y="2604576"/>
            <a:ext cx="1727200" cy="279400"/>
          </a:xfrm>
          <a:prstGeom prst="rect">
            <a:avLst/>
          </a:prstGeom>
        </p:spPr>
      </p:pic>
      <p:pic>
        <p:nvPicPr>
          <p:cNvPr id="12" name="图片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27" y="1374576"/>
            <a:ext cx="876300" cy="266700"/>
          </a:xfrm>
          <a:prstGeom prst="rect">
            <a:avLst/>
          </a:prstGeom>
        </p:spPr>
      </p:pic>
      <p:pic>
        <p:nvPicPr>
          <p:cNvPr id="13" name="图片 1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04" y="4074540"/>
            <a:ext cx="1689100" cy="2667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782291" y="3971908"/>
            <a:ext cx="1504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</a:t>
            </a:r>
            <a:r>
              <a:rPr kumimoji="1" lang="en-US" altLang="zh-CN" dirty="0" smtClean="0"/>
              <a:t>hi rest-frame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6840999" y="3971908"/>
            <a:ext cx="154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 CM frame</a:t>
            </a:r>
            <a:endParaRPr kumimoji="1" lang="zh-CN" altLang="en-US" dirty="0"/>
          </a:p>
        </p:txBody>
      </p:sp>
      <p:pic>
        <p:nvPicPr>
          <p:cNvPr id="17" name="图片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04" y="4609977"/>
            <a:ext cx="284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2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2959" y="191777"/>
            <a:ext cx="7808033" cy="918342"/>
          </a:xfrm>
        </p:spPr>
        <p:txBody>
          <a:bodyPr>
            <a:noAutofit/>
          </a:bodyPr>
          <a:lstStyle/>
          <a:p>
            <a:r>
              <a:rPr kumimoji="1" lang="en-US" altLang="zh-CN" sz="2400" dirty="0" smtClean="0"/>
              <a:t>The narrow bump (if confirmed) will favor DM explanation and disfavor the </a:t>
            </a:r>
            <a:r>
              <a:rPr kumimoji="1" lang="en-US" altLang="zh-CN" sz="2400" dirty="0" smtClean="0"/>
              <a:t>astrophysical explanations</a:t>
            </a:r>
            <a:endParaRPr kumimoji="1" lang="zh-CN" altLang="en-US" sz="24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41" y="1572559"/>
            <a:ext cx="3813490" cy="36754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958" y="1239803"/>
            <a:ext cx="4999023" cy="43846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058993" y="60824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X.J.Huang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Y.L.Wu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 YFZ, </a:t>
            </a:r>
            <a:r>
              <a:rPr lang="en-US" altLang="zh-CN" sz="1600" dirty="0" smtClean="0">
                <a:solidFill>
                  <a:srgbClr val="008000"/>
                </a:solidFill>
                <a:latin typeface="Arial"/>
                <a:cs typeface="Arial"/>
              </a:rPr>
              <a:t>arXi:1611.01983, PRD</a:t>
            </a:r>
            <a:endParaRPr lang="en-US" altLang="zh-CN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4117" y="5516869"/>
            <a:ext cx="773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Future AMS-02 antiproton data will be crucial in distinguish different mechanisms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266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NEXT: anti-deuteron/anti-helium </a:t>
            </a:r>
            <a:r>
              <a:rPr kumimoji="1" lang="en-US" altLang="zh-CN" dirty="0" smtClean="0"/>
              <a:t>?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21" y="1803958"/>
            <a:ext cx="8788579" cy="39049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75414" y="5887206"/>
            <a:ext cx="521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0000FF"/>
                </a:solidFill>
              </a:rPr>
              <a:t>Low event rate but also low background 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70315" y="1366071"/>
            <a:ext cx="1994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66FF"/>
                </a:solidFill>
              </a:rPr>
              <a:t>Call for AMS-03 ?</a:t>
            </a:r>
            <a:endParaRPr kumimoji="1" lang="zh-CN" altLang="en-US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DM indirect searches require deeper understanding of both particle physics and astrophysics. </a:t>
            </a:r>
          </a:p>
          <a:p>
            <a:r>
              <a:rPr kumimoji="1" lang="en-US" altLang="zh-CN" dirty="0" smtClean="0"/>
              <a:t>The CR positron anomaly can be explained by both DM (constrained by gamma-ray data) and astrophysical sources (PWN, SNR </a:t>
            </a:r>
            <a:r>
              <a:rPr kumimoji="1" lang="en-US" altLang="zh-CN" dirty="0" err="1" smtClean="0"/>
              <a:t>etc</a:t>
            </a:r>
            <a:r>
              <a:rPr kumimoji="1" lang="en-US" altLang="zh-CN" dirty="0" smtClean="0"/>
              <a:t>), consistent explanation involving electrons is challenging.  </a:t>
            </a:r>
          </a:p>
          <a:p>
            <a:r>
              <a:rPr kumimoji="1" lang="en-US" altLang="zh-CN" dirty="0"/>
              <a:t>CR antiprotons is a </a:t>
            </a:r>
            <a:r>
              <a:rPr kumimoji="1" lang="en-US" altLang="zh-CN" dirty="0" smtClean="0"/>
              <a:t>more </a:t>
            </a:r>
            <a:r>
              <a:rPr kumimoji="1" lang="en-US" altLang="zh-CN" dirty="0"/>
              <a:t>important </a:t>
            </a:r>
            <a:r>
              <a:rPr kumimoji="1" lang="en-US" altLang="zh-CN" dirty="0" smtClean="0"/>
              <a:t>probe DM, as astrophysical sources are unlikely to large contributions.</a:t>
            </a:r>
            <a:endParaRPr kumimoji="1" lang="en-US" altLang="zh-CN" dirty="0"/>
          </a:p>
          <a:p>
            <a:r>
              <a:rPr kumimoji="1" lang="en-US" altLang="zh-CN" dirty="0"/>
              <a:t>The AMS-02 data </a:t>
            </a:r>
            <a:r>
              <a:rPr kumimoji="1" lang="en-US" altLang="zh-CN" dirty="0" smtClean="0"/>
              <a:t>show a  </a:t>
            </a:r>
            <a:r>
              <a:rPr kumimoji="1" lang="en-US" altLang="zh-CN" dirty="0"/>
              <a:t>hint of a structure  at high energy region </a:t>
            </a:r>
            <a:r>
              <a:rPr kumimoji="1" lang="en-US" altLang="zh-CN" dirty="0" smtClean="0"/>
              <a:t>which (if confirmed) will favor DM explanations.</a:t>
            </a:r>
          </a:p>
          <a:p>
            <a:r>
              <a:rPr kumimoji="1" lang="en-US" altLang="zh-CN" dirty="0" smtClean="0"/>
              <a:t>Future high energy CR data (above 1 </a:t>
            </a:r>
            <a:r>
              <a:rPr kumimoji="1" lang="en-US" altLang="zh-CN" dirty="0" err="1" smtClean="0"/>
              <a:t>TeV</a:t>
            </a:r>
            <a:r>
              <a:rPr kumimoji="1" lang="en-US" altLang="zh-CN" dirty="0" smtClean="0"/>
              <a:t> for both electrons and antiprotons) will be crucial for the DM searches</a:t>
            </a:r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023" y="3327240"/>
            <a:ext cx="7498080" cy="918342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sz="4800" dirty="0" smtClean="0">
                <a:solidFill>
                  <a:srgbClr val="FF0000"/>
                </a:solidFill>
              </a:rPr>
              <a:t>Thank you !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future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286000" y="15118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486247"/>
              </p:ext>
            </p:extLst>
          </p:nvPr>
        </p:nvGraphicFramePr>
        <p:xfrm>
          <a:off x="339401" y="1580250"/>
          <a:ext cx="8347399" cy="49898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480"/>
                <a:gridCol w="2213663"/>
                <a:gridCol w="1517262"/>
                <a:gridCol w="2082255"/>
                <a:gridCol w="864739"/>
              </a:tblGrid>
              <a:tr h="50478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Exp.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Target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Location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117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DAMPE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aseline="0" dirty="0" smtClean="0"/>
                        <a:t>e</a:t>
                      </a:r>
                      <a:r>
                        <a:rPr lang="en-US" altLang="zh-CN" baseline="30000" dirty="0" smtClean="0"/>
                        <a:t>+</a:t>
                      </a:r>
                      <a:r>
                        <a:rPr lang="en-US" altLang="zh-CN" baseline="0" dirty="0" smtClean="0"/>
                        <a:t>/e</a:t>
                      </a:r>
                      <a:r>
                        <a:rPr lang="en-US" altLang="zh-CN" baseline="30000" dirty="0" smtClean="0"/>
                        <a:t>-</a:t>
                      </a:r>
                      <a:r>
                        <a:rPr lang="en-US" altLang="zh-CN" baseline="0" dirty="0" smtClean="0"/>
                        <a:t>,</a:t>
                      </a:r>
                      <a:r>
                        <a:rPr lang="en-US" altLang="zh-CN" baseline="30000" dirty="0" smtClean="0"/>
                        <a:t> </a:t>
                      </a:r>
                      <a:r>
                        <a:rPr lang="en-US" altLang="zh-CN" baseline="0" dirty="0" smtClean="0"/>
                        <a:t>photons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satellite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Calorimeter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5117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CALET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aseline="0" dirty="0" smtClean="0"/>
                        <a:t>e</a:t>
                      </a:r>
                      <a:r>
                        <a:rPr lang="en-US" altLang="zh-CN" baseline="30000" dirty="0" smtClean="0"/>
                        <a:t>+</a:t>
                      </a:r>
                      <a:r>
                        <a:rPr lang="en-US" altLang="zh-CN" baseline="0" dirty="0" smtClean="0"/>
                        <a:t>/e</a:t>
                      </a:r>
                      <a:r>
                        <a:rPr lang="en-US" altLang="zh-CN" baseline="30000" dirty="0" smtClean="0"/>
                        <a:t>-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ISS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Calorimeter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117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CTA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photons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ground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ACT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117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GAMMA400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photons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satellite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Pair Telescope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511797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GAPS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 smtClean="0"/>
                        <a:t>antideuterons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balloon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TOF, X-ray, </a:t>
                      </a:r>
                    </a:p>
                    <a:p>
                      <a:r>
                        <a:rPr lang="en-US" altLang="zh-CN" dirty="0" smtClean="0"/>
                        <a:t>Pion detection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88337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HAWC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Photons, </a:t>
                      </a:r>
                      <a:r>
                        <a:rPr lang="en-US" altLang="zh-CN" baseline="0" dirty="0" smtClean="0"/>
                        <a:t>e</a:t>
                      </a:r>
                      <a:r>
                        <a:rPr lang="en-US" altLang="zh-CN" baseline="30000" dirty="0" smtClean="0"/>
                        <a:t>+</a:t>
                      </a:r>
                      <a:r>
                        <a:rPr lang="en-US" altLang="zh-CN" baseline="0" dirty="0" smtClean="0"/>
                        <a:t>/e</a:t>
                      </a:r>
                      <a:r>
                        <a:rPr lang="en-US" altLang="zh-CN" baseline="30000" dirty="0" smtClean="0"/>
                        <a:t>-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Sierra </a:t>
                      </a:r>
                      <a:r>
                        <a:rPr lang="en-US" altLang="zh-CN" dirty="0" err="1" smtClean="0"/>
                        <a:t>Negra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Water Cherenkov</a:t>
                      </a:r>
                    </a:p>
                    <a:p>
                      <a:r>
                        <a:rPr lang="en-US" altLang="zh-CN" dirty="0" smtClean="0"/>
                        <a:t>Air Shower Surface</a:t>
                      </a:r>
                    </a:p>
                    <a:p>
                      <a:r>
                        <a:rPr lang="en-US" altLang="zh-CN" dirty="0" smtClean="0"/>
                        <a:t>Array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88337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PINGU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neutrinos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Antarctica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Ice</a:t>
                      </a:r>
                      <a:r>
                        <a:rPr lang="en-US" altLang="zh-CN" baseline="0" dirty="0" smtClean="0"/>
                        <a:t> Cherenkov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24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Dark Matter: the World of Unknown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48857" y="4681794"/>
            <a:ext cx="7498080" cy="1899358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en-US" altLang="zh-CN" dirty="0">
                <a:solidFill>
                  <a:srgbClr val="0000FF"/>
                </a:solidFill>
              </a:rPr>
              <a:t>"In a spiral galaxy, </a:t>
            </a:r>
            <a:r>
              <a:rPr lang="en-US" altLang="zh-CN" dirty="0" smtClean="0">
                <a:solidFill>
                  <a:srgbClr val="FF0000"/>
                </a:solidFill>
              </a:rPr>
              <a:t>the </a:t>
            </a:r>
            <a:r>
              <a:rPr lang="en-US" altLang="zh-CN" dirty="0">
                <a:solidFill>
                  <a:srgbClr val="FF0000"/>
                </a:solidFill>
              </a:rPr>
              <a:t>ratio of dark-to-light matter 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marL="82296" indent="0">
              <a:buNone/>
            </a:pPr>
            <a:r>
              <a:rPr lang="en-US" altLang="zh-CN" dirty="0" smtClean="0">
                <a:solidFill>
                  <a:srgbClr val="0000FF"/>
                </a:solidFill>
              </a:rPr>
              <a:t>is </a:t>
            </a:r>
            <a:r>
              <a:rPr lang="en-US" altLang="zh-CN" dirty="0">
                <a:solidFill>
                  <a:srgbClr val="0000FF"/>
                </a:solidFill>
              </a:rPr>
              <a:t>about </a:t>
            </a:r>
            <a:r>
              <a:rPr lang="en-US" altLang="zh-CN" dirty="0">
                <a:solidFill>
                  <a:srgbClr val="FF0000"/>
                </a:solidFill>
              </a:rPr>
              <a:t>a factor of ten</a:t>
            </a:r>
            <a:r>
              <a:rPr lang="en-US" altLang="zh-CN" dirty="0">
                <a:solidFill>
                  <a:srgbClr val="0000FF"/>
                </a:solidFill>
              </a:rPr>
              <a:t>. That's probably a good number </a:t>
            </a:r>
            <a:r>
              <a:rPr lang="en-US" altLang="zh-CN" dirty="0" smtClean="0">
                <a:solidFill>
                  <a:srgbClr val="0000FF"/>
                </a:solidFill>
              </a:rPr>
              <a:t>for</a:t>
            </a:r>
          </a:p>
          <a:p>
            <a:pPr marL="82296" indent="0">
              <a:buNone/>
            </a:pPr>
            <a:r>
              <a:rPr lang="en-US" altLang="zh-CN" dirty="0" smtClean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the ratio of our ignorance-to-knowledge</a:t>
            </a:r>
            <a:r>
              <a:rPr lang="en-US" altLang="zh-CN" dirty="0" smtClean="0">
                <a:solidFill>
                  <a:srgbClr val="0000FF"/>
                </a:solidFill>
              </a:rPr>
              <a:t>. </a:t>
            </a:r>
            <a:r>
              <a:rPr lang="en-US" altLang="zh-CN" dirty="0">
                <a:solidFill>
                  <a:srgbClr val="0000FF"/>
                </a:solidFill>
              </a:rPr>
              <a:t>We're out of kindergarten, but only in about third grade."</a:t>
            </a:r>
          </a:p>
          <a:p>
            <a:pPr marL="82296" indent="0">
              <a:buNone/>
            </a:pPr>
            <a:r>
              <a:rPr lang="en-US" altLang="zh-CN" dirty="0" smtClean="0"/>
              <a:t>                                                                  </a:t>
            </a:r>
            <a:r>
              <a:rPr lang="en-US" altLang="zh-CN" sz="1800" dirty="0" smtClean="0"/>
              <a:t>  </a:t>
            </a:r>
            <a:r>
              <a:rPr lang="en-US" altLang="zh-CN" sz="1800" dirty="0" smtClean="0"/>
              <a:t>—</a:t>
            </a:r>
            <a:r>
              <a:rPr lang="en-US" altLang="zh-CN" sz="1800" dirty="0"/>
              <a:t>Vera </a:t>
            </a:r>
            <a:r>
              <a:rPr lang="en-US" altLang="zh-CN" sz="1800" dirty="0" smtClean="0"/>
              <a:t>Rubin (1928-2016)</a:t>
            </a: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图片 5" descr="Screen-Shot-2014-07-22-at-14.54.26.pn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56" y="1213051"/>
            <a:ext cx="4461872" cy="33826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10013" y="6398221"/>
            <a:ext cx="20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8000"/>
                </a:solidFill>
                <a:latin typeface="Arial"/>
                <a:cs typeface="Arial"/>
              </a:rPr>
              <a:t>N</a:t>
            </a:r>
            <a:r>
              <a:rPr kumimoji="1" lang="en-US" altLang="zh-CN" b="1" dirty="0" smtClean="0">
                <a:solidFill>
                  <a:srgbClr val="008000"/>
                </a:solidFill>
                <a:latin typeface="Arial"/>
                <a:cs typeface="Arial"/>
              </a:rPr>
              <a:t>eed new ideas ! </a:t>
            </a:r>
            <a:endParaRPr kumimoji="1" lang="zh-CN" alt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05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Non-gravitational self</a:t>
            </a:r>
            <a:r>
              <a:rPr kumimoji="1" lang="en-US" altLang="zh-CN" dirty="0" smtClean="0"/>
              <a:t>-interacting DM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30" y="1670050"/>
            <a:ext cx="6680200" cy="440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9478" y="619846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central density of DM halo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612" y="3431740"/>
            <a:ext cx="3149600" cy="29845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756400" y="6383130"/>
            <a:ext cx="2185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Ellipticity</a:t>
            </a:r>
            <a:r>
              <a:rPr kumimoji="1" lang="en-US" altLang="zh-CN" dirty="0" smtClean="0"/>
              <a:t>  of DM halo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173450" y="1485384"/>
            <a:ext cx="1795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Peter, 1208.3026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53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Limits from dwarf galaxies 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39" y="1520757"/>
            <a:ext cx="3591715" cy="320272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27405" y="5090967"/>
            <a:ext cx="7249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0000FF"/>
                </a:solidFill>
              </a:rPr>
              <a:t>Fermi-LAT sets limits per energy bin,  sensitive to the spectral shape</a:t>
            </a:r>
            <a:endParaRPr kumimoji="1"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1774"/>
            <a:ext cx="4194780" cy="323953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351833" y="635635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X.J.Huang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</a:t>
            </a:r>
            <a:r>
              <a:rPr lang="en-US" altLang="zh-CN" sz="1600" dirty="0" err="1">
                <a:solidFill>
                  <a:srgbClr val="008000"/>
                </a:solidFill>
                <a:latin typeface="Arial"/>
                <a:cs typeface="Arial"/>
              </a:rPr>
              <a:t>Y.L.Wu</a:t>
            </a:r>
            <a:r>
              <a:rPr lang="en-US" altLang="zh-CN" sz="1600" dirty="0">
                <a:solidFill>
                  <a:srgbClr val="008000"/>
                </a:solidFill>
                <a:latin typeface="Arial"/>
                <a:cs typeface="Arial"/>
              </a:rPr>
              <a:t>,  YFZ, </a:t>
            </a:r>
            <a:r>
              <a:rPr lang="en-US" altLang="zh-CN" sz="1600" dirty="0" smtClean="0">
                <a:solidFill>
                  <a:srgbClr val="008000"/>
                </a:solidFill>
                <a:latin typeface="Arial"/>
                <a:cs typeface="Arial"/>
              </a:rPr>
              <a:t>arXi:1611.01983, PRD</a:t>
            </a:r>
            <a:endParaRPr lang="en-US" altLang="zh-CN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302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04" y="1470526"/>
            <a:ext cx="7975795" cy="45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9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284" y="126958"/>
            <a:ext cx="7498080" cy="1143000"/>
          </a:xfrm>
        </p:spPr>
        <p:txBody>
          <a:bodyPr>
            <a:normAutofit/>
          </a:bodyPr>
          <a:lstStyle/>
          <a:p>
            <a:r>
              <a:rPr kumimoji="1" lang="en-US" altLang="zh-CN" sz="2800" dirty="0" smtClean="0"/>
              <a:t>Beyond the gravitational interaction </a:t>
            </a:r>
            <a:r>
              <a:rPr kumimoji="1" lang="en-US" altLang="zh-CN" sz="2800" dirty="0" smtClean="0"/>
              <a:t>of </a:t>
            </a:r>
            <a:r>
              <a:rPr kumimoji="1" lang="en-US" altLang="zh-CN" sz="2800" dirty="0" smtClean="0"/>
              <a:t>DM ?</a:t>
            </a:r>
            <a:endParaRPr kumimoji="1" lang="zh-CN" altLang="en-US" sz="2800" dirty="0"/>
          </a:p>
        </p:txBody>
      </p:sp>
      <p:pic>
        <p:nvPicPr>
          <p:cNvPr id="5" name="图片 4" descr="dm_detec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94394"/>
            <a:ext cx="2800251" cy="2738571"/>
          </a:xfrm>
          <a:prstGeom prst="rect">
            <a:avLst/>
          </a:prstGeom>
        </p:spPr>
      </p:pic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178" t="7033" b="7033"/>
          <a:stretch/>
        </p:blipFill>
        <p:spPr>
          <a:xfrm>
            <a:off x="1006391" y="1804946"/>
            <a:ext cx="2572142" cy="1918855"/>
          </a:xfr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33" y="1804946"/>
            <a:ext cx="2468857" cy="19200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915" y="1805098"/>
            <a:ext cx="2338397" cy="19496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4365104"/>
            <a:ext cx="2788873" cy="229702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19704" y="3670400"/>
            <a:ext cx="164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Direct searches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935125" y="3762029"/>
            <a:ext cx="181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Collider searches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09499" y="3725042"/>
            <a:ext cx="176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Indirect searches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32040" y="6453336"/>
            <a:ext cx="161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0000FF"/>
                </a:solidFill>
              </a:rPr>
              <a:t>WIMPs miracle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6391" y="1276441"/>
            <a:ext cx="751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DM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is likely to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interact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with 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Arial"/>
                <a:cs typeface="Arial"/>
              </a:rPr>
              <a:t>SM </a:t>
            </a:r>
            <a:r>
              <a:rPr kumimoji="1" lang="en-US" altLang="zh-CN" sz="2400" b="1" dirty="0">
                <a:solidFill>
                  <a:srgbClr val="0000FF"/>
                </a:solidFill>
                <a:latin typeface="Arial"/>
                <a:cs typeface="Arial"/>
              </a:rPr>
              <a:t>particles (weakly</a:t>
            </a:r>
            <a:r>
              <a:rPr kumimoji="1" lang="en-US" altLang="zh-CN" sz="2400" dirty="0">
                <a:solidFill>
                  <a:srgbClr val="0000FF"/>
                </a:solidFill>
              </a:rPr>
              <a:t>)</a:t>
            </a:r>
            <a:endParaRPr kumimoji="1" lang="zh-CN" altLang="en-US" sz="2400" dirty="0">
              <a:solidFill>
                <a:srgbClr val="0000FF"/>
              </a:solidFill>
            </a:endParaRPr>
          </a:p>
        </p:txBody>
      </p:sp>
      <p:pic>
        <p:nvPicPr>
          <p:cNvPr id="20" name="Picture 11" descr="DMcandida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9309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DM candidates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22960" y="1429068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Astrophysics</a:t>
            </a:r>
          </a:p>
          <a:p>
            <a:r>
              <a:rPr kumimoji="1" lang="en-US" altLang="zh-CN" dirty="0" smtClean="0"/>
              <a:t>MACHOS</a:t>
            </a:r>
          </a:p>
          <a:p>
            <a:r>
              <a:rPr kumimoji="1" lang="en-US" altLang="zh-CN" dirty="0" smtClean="0"/>
              <a:t>Primordial black holes</a:t>
            </a:r>
          </a:p>
          <a:p>
            <a:pPr marL="82296" indent="0">
              <a:buNone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Particle physics</a:t>
            </a:r>
          </a:p>
          <a:p>
            <a:r>
              <a:rPr kumimoji="1" lang="en-US" altLang="zh-CN" dirty="0" smtClean="0"/>
              <a:t>Cosmological defects (Q-ball)</a:t>
            </a:r>
          </a:p>
          <a:p>
            <a:r>
              <a:rPr kumimoji="1" lang="en-US" altLang="zh-CN" dirty="0" smtClean="0">
                <a:solidFill>
                  <a:srgbClr val="FF0000"/>
                </a:solidFill>
              </a:rPr>
              <a:t>WIMPs </a:t>
            </a:r>
            <a:r>
              <a:rPr kumimoji="1" lang="en-US" altLang="zh-CN" dirty="0" smtClean="0"/>
              <a:t>(LSP, LTP, KK-photon)</a:t>
            </a:r>
          </a:p>
          <a:p>
            <a:r>
              <a:rPr kumimoji="1" lang="en-US" altLang="zh-CN" dirty="0" err="1" smtClean="0"/>
              <a:t>WIMPless</a:t>
            </a:r>
            <a:endParaRPr kumimoji="1" lang="en-US" altLang="zh-CN" dirty="0" smtClean="0"/>
          </a:p>
          <a:p>
            <a:r>
              <a:rPr kumimoji="1" lang="en-US" altLang="zh-CN" dirty="0" err="1" smtClean="0"/>
              <a:t>SuperWIMPs</a:t>
            </a:r>
            <a:r>
              <a:rPr kumimoji="1" lang="en-US" altLang="zh-CN" dirty="0" smtClean="0"/>
              <a:t> (</a:t>
            </a:r>
            <a:r>
              <a:rPr kumimoji="1" lang="en-US" altLang="zh-CN" dirty="0" err="1" smtClean="0"/>
              <a:t>Axiono</a:t>
            </a:r>
            <a:r>
              <a:rPr kumimoji="1" lang="en-US" altLang="zh-CN" dirty="0" smtClean="0"/>
              <a:t>, KK-</a:t>
            </a:r>
            <a:r>
              <a:rPr kumimoji="1" lang="en-US" altLang="zh-CN" dirty="0" err="1" smtClean="0"/>
              <a:t>gravition</a:t>
            </a:r>
            <a:r>
              <a:rPr kumimoji="1" lang="en-US" altLang="zh-CN" dirty="0" smtClean="0"/>
              <a:t>)</a:t>
            </a:r>
          </a:p>
          <a:p>
            <a:r>
              <a:rPr kumimoji="1" lang="en-US" altLang="zh-CN" dirty="0" smtClean="0"/>
              <a:t>Sterile neutrinos</a:t>
            </a:r>
          </a:p>
          <a:p>
            <a:r>
              <a:rPr kumimoji="1" lang="en-US" altLang="zh-CN" dirty="0" err="1" smtClean="0"/>
              <a:t>Axions</a:t>
            </a:r>
            <a:endParaRPr kumimoji="1" lang="en-US" altLang="zh-CN" dirty="0" smtClean="0"/>
          </a:p>
          <a:p>
            <a:r>
              <a:rPr kumimoji="1" lang="en-US" altLang="zh-CN" dirty="0" smtClean="0"/>
              <a:t>Fuzzy DM</a:t>
            </a:r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pPr marL="82296" indent="0">
              <a:buNone/>
            </a:pPr>
            <a:endParaRPr kumimoji="1" lang="en-US" altLang="zh-CN" dirty="0" smtClean="0"/>
          </a:p>
          <a:p>
            <a:pPr marL="82296" indent="0">
              <a:buNone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11" descr="DMcandid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847" y="1110118"/>
            <a:ext cx="4219153" cy="421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949568" y="5223203"/>
            <a:ext cx="5211863" cy="148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defTabSz="457200">
              <a:spcBef>
                <a:spcPct val="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defTabSz="457200">
              <a:spcBef>
                <a:spcPct val="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defTabSz="457200">
              <a:spcBef>
                <a:spcPct val="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defTabSz="457200">
              <a:spcBef>
                <a:spcPct val="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defTabSz="457200">
              <a:spcBef>
                <a:spcPct val="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0" hangingPunct="0">
              <a:spcBef>
                <a:spcPts val="600"/>
              </a:spcBef>
              <a:buClr>
                <a:srgbClr val="FF0000"/>
              </a:buClr>
              <a:buSzPct val="100000"/>
              <a:buFont typeface="Arial" charset="0"/>
              <a:buNone/>
            </a:pPr>
            <a:r>
              <a:rPr lang="en-US" altLang="zh-CN" sz="1600" b="1" dirty="0">
                <a:solidFill>
                  <a:srgbClr val="FF0000"/>
                </a:solidFill>
              </a:rPr>
              <a:t>Weakly Interacting Massive Particles (WIMPs</a:t>
            </a:r>
            <a:r>
              <a:rPr lang="en-US" altLang="zh-CN" sz="1600" b="0" dirty="0">
                <a:solidFill>
                  <a:srgbClr val="FF0000"/>
                </a:solidFill>
              </a:rPr>
              <a:t>)</a:t>
            </a:r>
          </a:p>
          <a:p>
            <a:pPr marL="342900" indent="-342900" eaLnBrk="0" hangingPunct="0">
              <a:spcBef>
                <a:spcPts val="6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altLang="zh-CN" sz="1600" b="0" dirty="0">
                <a:solidFill>
                  <a:srgbClr val="0000FF"/>
                </a:solidFill>
              </a:rPr>
              <a:t>P</a:t>
            </a:r>
            <a:r>
              <a:rPr lang="en-US" sz="1600" b="0" dirty="0">
                <a:solidFill>
                  <a:srgbClr val="0000FF"/>
                </a:solidFill>
              </a:rPr>
              <a:t>article physics independently predicts</a:t>
            </a:r>
            <a:r>
              <a:rPr lang="en-US" altLang="zh-CN" sz="1600" b="0" dirty="0">
                <a:solidFill>
                  <a:srgbClr val="0000FF"/>
                </a:solidFill>
              </a:rPr>
              <a:t> WIMPs</a:t>
            </a:r>
          </a:p>
          <a:p>
            <a:pPr marL="342900" indent="-342900" eaLnBrk="0" hangingPunct="0">
              <a:spcBef>
                <a:spcPts val="6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altLang="zh-CN" sz="1600" b="0" dirty="0">
                <a:solidFill>
                  <a:srgbClr val="0000FF"/>
                </a:solidFill>
              </a:rPr>
              <a:t>WIMPs </a:t>
            </a:r>
            <a:r>
              <a:rPr lang="en-US" altLang="zh-CN" sz="1600" b="0" dirty="0" smtClean="0">
                <a:solidFill>
                  <a:srgbClr val="0000FF"/>
                </a:solidFill>
              </a:rPr>
              <a:t> just have </a:t>
            </a:r>
            <a:r>
              <a:rPr lang="en-US" altLang="zh-CN" sz="1600" b="0" dirty="0">
                <a:solidFill>
                  <a:srgbClr val="0000FF"/>
                </a:solidFill>
              </a:rPr>
              <a:t>the right </a:t>
            </a:r>
            <a:r>
              <a:rPr lang="en-US" altLang="zh-CN" sz="1600" b="1" dirty="0" smtClean="0">
                <a:solidFill>
                  <a:srgbClr val="0000FF"/>
                </a:solidFill>
              </a:rPr>
              <a:t>thermal</a:t>
            </a:r>
            <a:r>
              <a:rPr lang="en-US" altLang="zh-CN" sz="1600" b="0" dirty="0" smtClean="0">
                <a:solidFill>
                  <a:srgbClr val="0000FF"/>
                </a:solidFill>
              </a:rPr>
              <a:t> relic </a:t>
            </a:r>
            <a:r>
              <a:rPr lang="en-US" altLang="zh-CN" sz="1600" b="0" dirty="0">
                <a:solidFill>
                  <a:srgbClr val="0000FF"/>
                </a:solidFill>
              </a:rPr>
              <a:t>density</a:t>
            </a:r>
          </a:p>
          <a:p>
            <a:pPr marL="342900" indent="-342900" eaLnBrk="0" hangingPunct="0">
              <a:spcBef>
                <a:spcPts val="600"/>
              </a:spcBef>
              <a:buClr>
                <a:srgbClr val="FF0000"/>
              </a:buClr>
              <a:buSzPct val="100000"/>
              <a:buFont typeface="+mj-lt"/>
              <a:buAutoNum type="arabicPeriod"/>
            </a:pPr>
            <a:r>
              <a:rPr lang="en-US" altLang="zh-CN" sz="1600" b="0" dirty="0">
                <a:solidFill>
                  <a:srgbClr val="0000FF"/>
                </a:solidFill>
              </a:rPr>
              <a:t>WIMPs are  testable by the current exp</a:t>
            </a:r>
            <a:r>
              <a:rPr lang="en-US" altLang="zh-CN" sz="1600" b="0" dirty="0">
                <a:solidFill>
                  <a:srgbClr val="FF0000"/>
                </a:solidFill>
              </a:rPr>
              <a:t>.</a:t>
            </a:r>
            <a:endParaRPr lang="en-US" sz="1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6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4379" y="27715"/>
            <a:ext cx="8229600" cy="1143000"/>
          </a:xfrm>
        </p:spPr>
        <p:txBody>
          <a:bodyPr/>
          <a:lstStyle/>
          <a:p>
            <a:r>
              <a:rPr kumimoji="1" lang="zh-CN" altLang="en-US" dirty="0" smtClean="0"/>
              <a:t>各种探测手段的关系</a:t>
            </a:r>
            <a:endParaRPr kumimoji="1" lang="zh-CN" altLang="en-US" dirty="0"/>
          </a:p>
        </p:txBody>
      </p:sp>
      <p:cxnSp>
        <p:nvCxnSpPr>
          <p:cNvPr id="5" name="直线连接符 4"/>
          <p:cNvCxnSpPr/>
          <p:nvPr/>
        </p:nvCxnSpPr>
        <p:spPr>
          <a:xfrm>
            <a:off x="3184983" y="1370253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汇总连接 5"/>
          <p:cNvSpPr>
            <a:spLocks noChangeAspect="1"/>
          </p:cNvSpPr>
          <p:nvPr/>
        </p:nvSpPr>
        <p:spPr>
          <a:xfrm>
            <a:off x="965238" y="4810649"/>
            <a:ext cx="205740" cy="205740"/>
          </a:xfrm>
          <a:prstGeom prst="flowChartSummingJuncti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7" name="直线连接符 6"/>
          <p:cNvCxnSpPr/>
          <p:nvPr/>
        </p:nvCxnSpPr>
        <p:spPr>
          <a:xfrm>
            <a:off x="4007943" y="2193213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 flipV="1">
            <a:off x="4007943" y="1370253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 flipV="1">
            <a:off x="2456748" y="516470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 flipV="1">
            <a:off x="245148" y="5312455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连接符 15"/>
          <p:cNvCxnSpPr/>
          <p:nvPr/>
        </p:nvCxnSpPr>
        <p:spPr>
          <a:xfrm flipV="1">
            <a:off x="1068108" y="407801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/>
          <p:cNvCxnSpPr/>
          <p:nvPr/>
        </p:nvCxnSpPr>
        <p:spPr>
          <a:xfrm>
            <a:off x="245148" y="407801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/>
          <p:cNvCxnSpPr/>
          <p:nvPr/>
        </p:nvCxnSpPr>
        <p:spPr>
          <a:xfrm>
            <a:off x="1068108" y="5312455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/>
          <p:cNvCxnSpPr/>
          <p:nvPr/>
        </p:nvCxnSpPr>
        <p:spPr>
          <a:xfrm>
            <a:off x="3691188" y="5164705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连接符 19"/>
          <p:cNvCxnSpPr/>
          <p:nvPr/>
        </p:nvCxnSpPr>
        <p:spPr>
          <a:xfrm>
            <a:off x="2456748" y="434174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连接符 20"/>
          <p:cNvCxnSpPr/>
          <p:nvPr/>
        </p:nvCxnSpPr>
        <p:spPr>
          <a:xfrm flipV="1">
            <a:off x="3691188" y="4341745"/>
            <a:ext cx="822960" cy="822960"/>
          </a:xfrm>
          <a:prstGeom prst="line">
            <a:avLst/>
          </a:prstGeom>
          <a:ln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汇总连接 39"/>
          <p:cNvSpPr>
            <a:spLocks noChangeAspect="1"/>
          </p:cNvSpPr>
          <p:nvPr/>
        </p:nvSpPr>
        <p:spPr>
          <a:xfrm>
            <a:off x="3176838" y="5061835"/>
            <a:ext cx="205740" cy="205740"/>
          </a:xfrm>
          <a:prstGeom prst="flowChartSummingJuncti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3" name="汇总连接 42"/>
          <p:cNvSpPr>
            <a:spLocks noChangeAspect="1"/>
          </p:cNvSpPr>
          <p:nvPr/>
        </p:nvSpPr>
        <p:spPr>
          <a:xfrm>
            <a:off x="3637927" y="5066829"/>
            <a:ext cx="205740" cy="205740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45" name="汇总连接 44"/>
          <p:cNvSpPr>
            <a:spLocks noChangeAspect="1"/>
          </p:cNvSpPr>
          <p:nvPr/>
        </p:nvSpPr>
        <p:spPr>
          <a:xfrm>
            <a:off x="965238" y="5209585"/>
            <a:ext cx="205740" cy="205740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13" name="直线连接符 12"/>
          <p:cNvCxnSpPr/>
          <p:nvPr/>
        </p:nvCxnSpPr>
        <p:spPr>
          <a:xfrm flipV="1">
            <a:off x="3184983" y="2193213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连接器 3"/>
          <p:cNvSpPr>
            <a:spLocks noChangeAspect="1"/>
          </p:cNvSpPr>
          <p:nvPr/>
        </p:nvSpPr>
        <p:spPr>
          <a:xfrm>
            <a:off x="3802203" y="1987473"/>
            <a:ext cx="411480" cy="411480"/>
          </a:xfrm>
          <a:prstGeom prst="flowChartConnector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2768380" y="1014321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2790501" y="3130349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1932709" y="5890428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1957689" y="3972413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1584832" y="3701068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57" name="文本框 56"/>
          <p:cNvSpPr txBox="1"/>
          <p:nvPr/>
        </p:nvSpPr>
        <p:spPr>
          <a:xfrm>
            <a:off x="-47891" y="3742120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62" name="文本框 61"/>
          <p:cNvSpPr txBox="1"/>
          <p:nvPr/>
        </p:nvSpPr>
        <p:spPr>
          <a:xfrm>
            <a:off x="4883961" y="990805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4105480" y="5893530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223070" y="4013282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620787" y="6165573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-58360" y="6135415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749780" y="3130349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4983719" y="1987473"/>
            <a:ext cx="2094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Effective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description</a:t>
            </a:r>
            <a:endParaRPr kumimoji="1" lang="zh-CN" altLang="en-US" dirty="0"/>
          </a:p>
        </p:txBody>
      </p:sp>
      <p:cxnSp>
        <p:nvCxnSpPr>
          <p:cNvPr id="73" name="直线连接符 72"/>
          <p:cNvCxnSpPr/>
          <p:nvPr/>
        </p:nvCxnSpPr>
        <p:spPr>
          <a:xfrm flipV="1">
            <a:off x="4891193" y="5176463"/>
            <a:ext cx="822960" cy="822960"/>
          </a:xfrm>
          <a:prstGeom prst="line">
            <a:avLst/>
          </a:prstGeom>
          <a:ln>
            <a:solidFill>
              <a:schemeClr val="accent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线连接符 73"/>
          <p:cNvCxnSpPr/>
          <p:nvPr/>
        </p:nvCxnSpPr>
        <p:spPr>
          <a:xfrm>
            <a:off x="6125633" y="5176463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线连接符 74"/>
          <p:cNvCxnSpPr/>
          <p:nvPr/>
        </p:nvCxnSpPr>
        <p:spPr>
          <a:xfrm>
            <a:off x="4891193" y="4353503"/>
            <a:ext cx="822960" cy="822960"/>
          </a:xfrm>
          <a:prstGeom prst="line">
            <a:avLst/>
          </a:prstGeom>
          <a:ln>
            <a:solidFill>
              <a:schemeClr val="accent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线连接符 75"/>
          <p:cNvCxnSpPr/>
          <p:nvPr/>
        </p:nvCxnSpPr>
        <p:spPr>
          <a:xfrm flipV="1">
            <a:off x="6125633" y="4353503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汇总连接 76"/>
          <p:cNvSpPr>
            <a:spLocks noChangeAspect="1"/>
          </p:cNvSpPr>
          <p:nvPr/>
        </p:nvSpPr>
        <p:spPr>
          <a:xfrm>
            <a:off x="5611283" y="5073593"/>
            <a:ext cx="205740" cy="205740"/>
          </a:xfrm>
          <a:prstGeom prst="flowChartSummingJunct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8" name="汇总连接 77"/>
          <p:cNvSpPr>
            <a:spLocks noChangeAspect="1"/>
          </p:cNvSpPr>
          <p:nvPr/>
        </p:nvSpPr>
        <p:spPr>
          <a:xfrm>
            <a:off x="6072372" y="5078587"/>
            <a:ext cx="205740" cy="205740"/>
          </a:xfrm>
          <a:prstGeom prst="flowChartSummingJuncti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4641139" y="4013589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83" name="汇总连接 82"/>
          <p:cNvSpPr>
            <a:spLocks noChangeAspect="1"/>
          </p:cNvSpPr>
          <p:nvPr/>
        </p:nvSpPr>
        <p:spPr>
          <a:xfrm>
            <a:off x="7998430" y="4765769"/>
            <a:ext cx="205740" cy="205740"/>
          </a:xfrm>
          <a:prstGeom prst="flowChartSummingJuncti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cxnSp>
        <p:nvCxnSpPr>
          <p:cNvPr id="84" name="直线连接符 83"/>
          <p:cNvCxnSpPr/>
          <p:nvPr/>
        </p:nvCxnSpPr>
        <p:spPr>
          <a:xfrm flipV="1">
            <a:off x="7278340" y="526757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直线连接符 84"/>
          <p:cNvCxnSpPr/>
          <p:nvPr/>
        </p:nvCxnSpPr>
        <p:spPr>
          <a:xfrm flipV="1">
            <a:off x="8101300" y="403313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线连接符 85"/>
          <p:cNvCxnSpPr/>
          <p:nvPr/>
        </p:nvCxnSpPr>
        <p:spPr>
          <a:xfrm>
            <a:off x="7278340" y="403313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线连接符 86"/>
          <p:cNvCxnSpPr/>
          <p:nvPr/>
        </p:nvCxnSpPr>
        <p:spPr>
          <a:xfrm>
            <a:off x="8101300" y="5267575"/>
            <a:ext cx="822960" cy="822960"/>
          </a:xfrm>
          <a:prstGeom prst="line">
            <a:avLst/>
          </a:prstGeom>
          <a:ln>
            <a:solidFill>
              <a:schemeClr val="tx1"/>
            </a:solidFill>
            <a:tailEnd type="non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汇总连接 87"/>
          <p:cNvSpPr>
            <a:spLocks noChangeAspect="1"/>
          </p:cNvSpPr>
          <p:nvPr/>
        </p:nvSpPr>
        <p:spPr>
          <a:xfrm>
            <a:off x="7998430" y="5164705"/>
            <a:ext cx="205740" cy="205740"/>
          </a:xfrm>
          <a:prstGeom prst="flowChartSummingJunction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89" name="文本框 88"/>
          <p:cNvSpPr txBox="1"/>
          <p:nvPr/>
        </p:nvSpPr>
        <p:spPr>
          <a:xfrm>
            <a:off x="8618024" y="3644430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0" name="文本框 89"/>
          <p:cNvSpPr txBox="1"/>
          <p:nvPr/>
        </p:nvSpPr>
        <p:spPr>
          <a:xfrm>
            <a:off x="6985301" y="3697240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3" name="文本框 92"/>
          <p:cNvSpPr txBox="1"/>
          <p:nvPr/>
        </p:nvSpPr>
        <p:spPr>
          <a:xfrm>
            <a:off x="6395080" y="6075094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4" name="文本框 93"/>
          <p:cNvSpPr txBox="1"/>
          <p:nvPr/>
        </p:nvSpPr>
        <p:spPr>
          <a:xfrm>
            <a:off x="6554462" y="3972104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5" name="文本框 94"/>
          <p:cNvSpPr txBox="1"/>
          <p:nvPr/>
        </p:nvSpPr>
        <p:spPr>
          <a:xfrm>
            <a:off x="4701746" y="6002991"/>
            <a:ext cx="48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3366FF"/>
                </a:solidFill>
              </a:rPr>
              <a:t>SM</a:t>
            </a:r>
            <a:endParaRPr kumimoji="1" lang="zh-CN" altLang="en-US" dirty="0">
              <a:solidFill>
                <a:srgbClr val="3366FF"/>
              </a:solidFill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7247320" y="6084652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7" name="文本框 96"/>
          <p:cNvSpPr txBox="1"/>
          <p:nvPr/>
        </p:nvSpPr>
        <p:spPr>
          <a:xfrm>
            <a:off x="8618024" y="6070077"/>
            <a:ext cx="52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DM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411240" y="64117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直接探测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2805062" y="64034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间接探测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5181253" y="638709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对撞机探测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509340" y="642078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latin typeface="黑体"/>
                <a:ea typeface="黑体"/>
                <a:cs typeface="黑体"/>
              </a:rPr>
              <a:t>天文学观测</a:t>
            </a:r>
            <a:endParaRPr kumimoji="1" lang="zh-CN" altLang="en-US" dirty="0">
              <a:latin typeface="黑体"/>
              <a:ea typeface="黑体"/>
              <a:cs typeface="黑体"/>
            </a:endParaRPr>
          </a:p>
        </p:txBody>
      </p:sp>
      <p:sp>
        <p:nvSpPr>
          <p:cNvPr id="11" name="幻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434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DM direct (underground) searches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18201" y="1597925"/>
            <a:ext cx="5821481" cy="5183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Advantages</a:t>
            </a:r>
          </a:p>
          <a:p>
            <a:r>
              <a:rPr kumimoji="1" lang="en-US" altLang="zh-CN" dirty="0"/>
              <a:t>c</a:t>
            </a:r>
            <a:r>
              <a:rPr kumimoji="1" lang="en-US" altLang="zh-CN" dirty="0" smtClean="0"/>
              <a:t>an probe </a:t>
            </a:r>
            <a:r>
              <a:rPr kumimoji="1" lang="en-US" altLang="zh-CN" dirty="0"/>
              <a:t>DM interaction </a:t>
            </a:r>
            <a:r>
              <a:rPr kumimoji="1" lang="en-US" altLang="zh-CN" i="1" dirty="0"/>
              <a:t>directly</a:t>
            </a:r>
          </a:p>
          <a:p>
            <a:r>
              <a:rPr kumimoji="1" lang="en-US" altLang="zh-CN" dirty="0" smtClean="0"/>
              <a:t>can </a:t>
            </a:r>
            <a:r>
              <a:rPr kumimoji="1" lang="en-US" altLang="zh-CN" dirty="0" smtClean="0"/>
              <a:t>probe the relative motion of DM particle </a:t>
            </a:r>
          </a:p>
          <a:p>
            <a:pPr marL="0" indent="0">
              <a:buNone/>
            </a:pPr>
            <a:r>
              <a:rPr kumimoji="1" lang="en-US" altLang="zh-CN" dirty="0" smtClean="0"/>
              <a:t>      (annual modulation)</a:t>
            </a:r>
          </a:p>
          <a:p>
            <a:r>
              <a:rPr kumimoji="1" lang="en-US" altLang="zh-CN" dirty="0"/>
              <a:t>c</a:t>
            </a:r>
            <a:r>
              <a:rPr kumimoji="1" lang="en-US" altLang="zh-CN" dirty="0" smtClean="0"/>
              <a:t>an probe DM </a:t>
            </a:r>
            <a:r>
              <a:rPr kumimoji="1" lang="en-US" altLang="zh-CN" dirty="0" smtClean="0"/>
              <a:t>particles </a:t>
            </a:r>
            <a:r>
              <a:rPr kumimoji="1" lang="en-US" altLang="zh-CN" dirty="0" err="1" smtClean="0"/>
              <a:t>whichdo</a:t>
            </a:r>
            <a:r>
              <a:rPr kumimoji="1" lang="en-US" altLang="zh-CN" dirty="0" smtClean="0"/>
              <a:t> not </a:t>
            </a:r>
            <a:r>
              <a:rPr kumimoji="1" lang="en-US" altLang="zh-CN" dirty="0" smtClean="0"/>
              <a:t>annihilate or decay (</a:t>
            </a:r>
            <a:r>
              <a:rPr kumimoji="1" lang="en-US" altLang="zh-CN" dirty="0" err="1" smtClean="0"/>
              <a:t>e.g</a:t>
            </a:r>
            <a:r>
              <a:rPr kumimoji="1" lang="en-US" altLang="zh-CN" dirty="0" smtClean="0"/>
              <a:t> asymmetric DM</a:t>
            </a:r>
            <a:r>
              <a:rPr kumimoji="1" lang="en-US" altLang="zh-CN" dirty="0" smtClean="0"/>
              <a:t>)</a:t>
            </a:r>
          </a:p>
          <a:p>
            <a:r>
              <a:rPr kumimoji="1" lang="en-US" altLang="zh-CN" dirty="0"/>
              <a:t>controlled backgrounds (lab exp.</a:t>
            </a:r>
            <a:r>
              <a:rPr kumimoji="1" lang="en-US" altLang="zh-CN" dirty="0" smtClean="0"/>
              <a:t>)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Challenges</a:t>
            </a:r>
          </a:p>
          <a:p>
            <a:r>
              <a:rPr kumimoji="1" lang="en-US" altLang="zh-CN" dirty="0"/>
              <a:t>t</a:t>
            </a:r>
            <a:r>
              <a:rPr kumimoji="1" lang="en-US" altLang="zh-CN" dirty="0" smtClean="0"/>
              <a:t>iny </a:t>
            </a:r>
            <a:r>
              <a:rPr kumimoji="1" lang="en-US" altLang="zh-CN" dirty="0" smtClean="0"/>
              <a:t>signals (cross sections)</a:t>
            </a:r>
            <a:endParaRPr kumimoji="1" lang="en-US" altLang="zh-CN" dirty="0" smtClean="0"/>
          </a:p>
          <a:p>
            <a:r>
              <a:rPr kumimoji="1" lang="en-US" altLang="zh-CN" dirty="0" smtClean="0"/>
              <a:t>require astrophysics inputs (e.g. local DM density, velocity</a:t>
            </a:r>
            <a:r>
              <a:rPr kumimoji="1" lang="en-US" altLang="zh-CN" dirty="0" smtClean="0"/>
              <a:t>) which are largely uncertain</a:t>
            </a:r>
            <a:endParaRPr kumimoji="1" lang="en-US" altLang="zh-CN" dirty="0" smtClean="0"/>
          </a:p>
          <a:p>
            <a:r>
              <a:rPr kumimoji="1" lang="en-US" altLang="zh-CN" dirty="0" smtClean="0"/>
              <a:t>Interpretation is model (target) dependent: </a:t>
            </a:r>
            <a:endParaRPr kumimoji="1" lang="en-US" altLang="zh-CN" dirty="0" smtClean="0"/>
          </a:p>
          <a:p>
            <a:pPr marL="0" indent="0">
              <a:buNone/>
            </a:pPr>
            <a:r>
              <a:rPr kumimoji="1" lang="en-US" altLang="zh-CN" dirty="0"/>
              <a:t>	</a:t>
            </a:r>
            <a:r>
              <a:rPr kumimoji="1" lang="en-US" altLang="zh-CN" dirty="0" smtClean="0"/>
              <a:t>contact interactions, elastic scattering, 	</a:t>
            </a:r>
            <a:r>
              <a:rPr kumimoji="1" lang="en-US" altLang="zh-CN" dirty="0" err="1" smtClean="0"/>
              <a:t>isospin</a:t>
            </a:r>
            <a:r>
              <a:rPr kumimoji="1" lang="en-US" altLang="zh-CN" dirty="0" smtClean="0"/>
              <a:t>-conserving interaction, etc.,</a:t>
            </a:r>
          </a:p>
          <a:p>
            <a:pPr marL="0" indent="0">
              <a:buNone/>
            </a:pPr>
            <a:endParaRPr kumimoji="1" lang="en-US" altLang="zh-CN" dirty="0" smtClean="0"/>
          </a:p>
          <a:p>
            <a:endParaRPr kumimoji="1" lang="zh-CN" altLang="en-US" dirty="0"/>
          </a:p>
        </p:txBody>
      </p:sp>
      <p:pic>
        <p:nvPicPr>
          <p:cNvPr id="4" name="内容占位符 8"/>
          <p:cNvPicPr>
            <a:picLocks noChangeAspect="1"/>
          </p:cNvPicPr>
          <p:nvPr/>
        </p:nvPicPr>
        <p:blipFill rotWithShape="1">
          <a:blip r:embed="rId2"/>
          <a:srcRect l="14178" t="7033" b="7033"/>
          <a:stretch/>
        </p:blipFill>
        <p:spPr>
          <a:xfrm>
            <a:off x="94574" y="4653790"/>
            <a:ext cx="2851681" cy="2127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5" y="1552720"/>
            <a:ext cx="2851681" cy="3006110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7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Current status (DM-nucleon scattering)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内容占位符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76" y="1110119"/>
            <a:ext cx="6706045" cy="516033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188" y="3376271"/>
            <a:ext cx="4862946" cy="324822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9608" y="6053485"/>
            <a:ext cx="5199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  <a:latin typeface="Arial"/>
                <a:cs typeface="Arial"/>
              </a:rPr>
              <a:t>Not necessarily means  WIMPs ruled out </a:t>
            </a:r>
          </a:p>
          <a:p>
            <a:r>
              <a:rPr kumimoji="1" lang="en-US" altLang="zh-CN" b="1" dirty="0" smtClean="0">
                <a:solidFill>
                  <a:srgbClr val="008000"/>
                </a:solidFill>
                <a:latin typeface="Arial"/>
                <a:cs typeface="Arial"/>
              </a:rPr>
              <a:t>(no direct connection to thermal relic density)     </a:t>
            </a:r>
            <a:endParaRPr kumimoji="1" lang="zh-CN" altLang="en-US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18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Overview: DM indirect searches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673094" y="1392365"/>
            <a:ext cx="5216906" cy="52787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en-US" altLang="zh-CN" sz="1900" b="1" dirty="0" smtClean="0">
                <a:solidFill>
                  <a:srgbClr val="0000FF"/>
                </a:solidFill>
              </a:rPr>
              <a:t>Advantages</a:t>
            </a:r>
          </a:p>
          <a:p>
            <a:pPr>
              <a:buFont typeface="Wingdings" charset="2"/>
              <a:buChar char="n"/>
            </a:pPr>
            <a:r>
              <a:rPr kumimoji="1" lang="en-US" altLang="zh-CN" sz="1800" dirty="0"/>
              <a:t>C</a:t>
            </a:r>
            <a:r>
              <a:rPr kumimoji="1" lang="en-US" altLang="zh-CN" sz="1800" dirty="0" smtClean="0"/>
              <a:t>an probe DM annihilation/decay, important to understand the origin of DM.</a:t>
            </a:r>
          </a:p>
          <a:p>
            <a:pPr>
              <a:buFont typeface="Wingdings" charset="2"/>
              <a:buChar char="n"/>
            </a:pPr>
            <a:r>
              <a:rPr kumimoji="1" lang="en-US" altLang="zh-CN" sz="1800" dirty="0"/>
              <a:t>T</a:t>
            </a:r>
            <a:r>
              <a:rPr kumimoji="1" lang="en-US" altLang="zh-CN" sz="1800" dirty="0" smtClean="0"/>
              <a:t>iny signals enhanced  by huge volume of the DM halo</a:t>
            </a:r>
          </a:p>
          <a:p>
            <a:pPr>
              <a:buFont typeface="Wingdings" charset="2"/>
              <a:buChar char="n"/>
            </a:pPr>
            <a:r>
              <a:rPr kumimoji="1" lang="en-US" altLang="zh-CN" sz="1800" dirty="0" smtClean="0"/>
              <a:t>Many observables: CR leptons, hadrons, photons in multi-wave lengths.  </a:t>
            </a:r>
            <a:r>
              <a:rPr kumimoji="1" lang="en-US" altLang="zh-CN" sz="1800" i="1" dirty="0" smtClean="0"/>
              <a:t>Both</a:t>
            </a:r>
            <a:r>
              <a:rPr kumimoji="1" lang="en-US" altLang="zh-CN" sz="1800" dirty="0" smtClean="0"/>
              <a:t> energy spectra and morphology can be measured</a:t>
            </a:r>
          </a:p>
          <a:p>
            <a:pPr marL="0" indent="0">
              <a:buNone/>
            </a:pPr>
            <a:r>
              <a:rPr kumimoji="1" lang="en-US" altLang="zh-CN" sz="1800" dirty="0" smtClean="0"/>
              <a:t>	</a:t>
            </a:r>
          </a:p>
          <a:p>
            <a:pPr marL="0" indent="0">
              <a:buNone/>
            </a:pPr>
            <a:r>
              <a:rPr kumimoji="1" lang="en-US" altLang="zh-CN" sz="1800" b="1" dirty="0" smtClean="0">
                <a:solidFill>
                  <a:srgbClr val="0000FF"/>
                </a:solidFill>
              </a:rPr>
              <a:t>Challenges</a:t>
            </a:r>
          </a:p>
          <a:p>
            <a:pPr>
              <a:buFont typeface="Wingdings" charset="2"/>
              <a:buChar char="n"/>
            </a:pPr>
            <a:r>
              <a:rPr kumimoji="1" lang="en-US" altLang="zh-CN" sz="1800" dirty="0" smtClean="0"/>
              <a:t>“</a:t>
            </a:r>
            <a:r>
              <a:rPr kumimoji="1" lang="en-US" altLang="zh-CN" sz="1800" dirty="0"/>
              <a:t>backgrounds” not well </a:t>
            </a:r>
            <a:r>
              <a:rPr kumimoji="1" lang="en-US" altLang="zh-CN" sz="1800" dirty="0" smtClean="0"/>
              <a:t>understood, difficult to distinguish “signal” and “background”</a:t>
            </a:r>
            <a:endParaRPr kumimoji="1" lang="en-US" altLang="zh-CN" sz="1800" dirty="0"/>
          </a:p>
          <a:p>
            <a:pPr>
              <a:buFont typeface="Wingdings" charset="2"/>
              <a:buChar char="n"/>
            </a:pPr>
            <a:r>
              <a:rPr kumimoji="1" lang="en-US" altLang="zh-CN" sz="1800" dirty="0" smtClean="0"/>
              <a:t>Information </a:t>
            </a:r>
            <a:r>
              <a:rPr kumimoji="1" lang="en-US" altLang="zh-CN" sz="1800" dirty="0" smtClean="0"/>
              <a:t>lost </a:t>
            </a:r>
            <a:r>
              <a:rPr kumimoji="1" lang="en-US" altLang="zh-CN" sz="1800" dirty="0" smtClean="0"/>
              <a:t>after  propagation (for charged CRs)</a:t>
            </a:r>
          </a:p>
          <a:p>
            <a:pPr marL="0" indent="0">
              <a:buNone/>
            </a:pPr>
            <a:r>
              <a:rPr kumimoji="1" lang="en-US" altLang="zh-CN" sz="1800" dirty="0" smtClean="0"/>
              <a:t>      </a:t>
            </a:r>
            <a:r>
              <a:rPr kumimoji="1" lang="en-US" altLang="zh-CN" sz="1800" dirty="0" smtClean="0">
                <a:solidFill>
                  <a:srgbClr val="0000FF"/>
                </a:solidFill>
              </a:rPr>
              <a:t> 	- spectrum change du to E-dependent        	propagation, convection, re-acceleration, E-loss </a:t>
            </a:r>
          </a:p>
          <a:p>
            <a:pPr marL="0" indent="0">
              <a:buNone/>
            </a:pPr>
            <a:r>
              <a:rPr kumimoji="1" lang="en-US" altLang="zh-CN" sz="1800" dirty="0">
                <a:solidFill>
                  <a:srgbClr val="0000FF"/>
                </a:solidFill>
              </a:rPr>
              <a:t>	</a:t>
            </a:r>
            <a:r>
              <a:rPr kumimoji="1" lang="en-US" altLang="zh-CN" sz="1800" dirty="0" smtClean="0">
                <a:solidFill>
                  <a:srgbClr val="0000FF"/>
                </a:solidFill>
              </a:rPr>
              <a:t>- anisotropic source --&gt;almost isotropic signals</a:t>
            </a:r>
            <a:endParaRPr kumimoji="1" lang="en-US" altLang="zh-CN" sz="1800" dirty="0" smtClean="0"/>
          </a:p>
          <a:p>
            <a:pPr>
              <a:buFont typeface="Wingdings" charset="2"/>
              <a:buChar char="n"/>
            </a:pPr>
            <a:r>
              <a:rPr kumimoji="1" lang="en-US" altLang="zh-CN" sz="1800" dirty="0" smtClean="0"/>
              <a:t>Significant uncertainties in theoretical predictions </a:t>
            </a:r>
          </a:p>
          <a:p>
            <a:pPr marL="0" indent="0">
              <a:buNone/>
            </a:pPr>
            <a:r>
              <a:rPr kumimoji="1" lang="en-US" altLang="zh-CN" sz="1800" dirty="0"/>
              <a:t> </a:t>
            </a:r>
            <a:r>
              <a:rPr kumimoji="1" lang="en-US" altLang="zh-CN" sz="1800" dirty="0" smtClean="0"/>
              <a:t>     </a:t>
            </a:r>
            <a:r>
              <a:rPr kumimoji="1" lang="en-US" altLang="zh-CN" sz="1800" dirty="0" smtClean="0">
                <a:solidFill>
                  <a:srgbClr val="0000FF"/>
                </a:solidFill>
              </a:rPr>
              <a:t> e.g. model of CR propagation, distribution of ISM, </a:t>
            </a:r>
          </a:p>
          <a:p>
            <a:pPr marL="0" indent="0">
              <a:buNone/>
            </a:pPr>
            <a:r>
              <a:rPr kumimoji="1" lang="en-US" altLang="zh-CN" sz="1800" dirty="0" smtClean="0">
                <a:solidFill>
                  <a:srgbClr val="0000FF"/>
                </a:solidFill>
              </a:rPr>
              <a:t>       interaction cross </a:t>
            </a:r>
            <a:r>
              <a:rPr kumimoji="1" lang="en-US" altLang="zh-CN" sz="1800" dirty="0">
                <a:solidFill>
                  <a:srgbClr val="0000FF"/>
                </a:solidFill>
              </a:rPr>
              <a:t>sections, Solar modulation</a:t>
            </a:r>
            <a:endParaRPr kumimoji="1" lang="en-US" altLang="zh-CN" sz="18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zh-CN" sz="1800" dirty="0" smtClean="0"/>
          </a:p>
          <a:p>
            <a:pPr>
              <a:buFont typeface="Wingdings" charset="2"/>
              <a:buChar char="n"/>
            </a:pPr>
            <a:endParaRPr kumimoji="1" lang="en-US" altLang="zh-CN" sz="1800" dirty="0" smtClean="0"/>
          </a:p>
          <a:p>
            <a:pPr marL="0" indent="0">
              <a:buNone/>
            </a:pPr>
            <a:endParaRPr kumimoji="1" lang="en-US" altLang="zh-CN" sz="1800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1ACB9-4C70-4172-BBB6-5482308E95E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8" y="1417638"/>
            <a:ext cx="3244324" cy="22698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32" y="3814757"/>
            <a:ext cx="3206776" cy="254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,amssymb}&#10;\usepackage{bm,bbm}&#10;\usepackage{color}&#10;\begin{document}&#10;\noindent&#10;\begin{align*}\label{eq:28}&#10;  \frac{\partial \psi}{\partial t} =&amp;&#10;  \nabla (D_{xx}\nabla \psi -\mathbf{V}_{c} \psi)&#10;  +\frac{\partial}{\partial p}p^{2} D_{pp}\frac{\partial}{\partial p} \frac{1}{p^{2}}\psi&#10;  -\frac{\partial}{\partial p} \left[ \dot{p} \psi -\frac{p}{3}(\nabla\cdot \mathbf{V}_{c})\psi \right]&#10;  \nonumber \\&#10;  &amp; -\frac{1}{\tau_{f}}\psi&#10;  -\frac{1}{\tau_{r}}\psi&#10;  +q(\mathbf{r},p)  ,&#10;\end{align*}&#10;\end{document}&#10;"/>
  <p:tag name="FILENAME" val="TP_tmp"/>
  <p:tag name="FORMAT" val="bmp256"/>
  <p:tag name="RES" val="1200"/>
  <p:tag name="BLEND" val="0"/>
  <p:tag name="TRANSPARENT" val="1"/>
  <p:tag name="TBUG" val="0"/>
  <p:tag name="ALLOWFS" val="0"/>
  <p:tag name="ORIGWIDTH" val="298"/>
  <p:tag name="PICTUREFILESIZE" val="422387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自定义设计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夏至.thmx</Template>
  <TotalTime>3910</TotalTime>
  <Words>1558</Words>
  <Application>Microsoft Macintosh PowerPoint</Application>
  <PresentationFormat>全屏显示(4:3)</PresentationFormat>
  <Paragraphs>334</Paragraphs>
  <Slides>32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34" baseType="lpstr">
      <vt:lpstr>夏至</vt:lpstr>
      <vt:lpstr>自定义设计</vt:lpstr>
      <vt:lpstr>Dark Matter Indirect Searches </vt:lpstr>
      <vt:lpstr>PowerPoint 演示文稿</vt:lpstr>
      <vt:lpstr>Dark Matter: the World of Unknown</vt:lpstr>
      <vt:lpstr>Beyond the gravitational interaction of DM ?</vt:lpstr>
      <vt:lpstr>DM candidates</vt:lpstr>
      <vt:lpstr>各种探测手段的关系</vt:lpstr>
      <vt:lpstr>DM direct (underground) searches</vt:lpstr>
      <vt:lpstr>Current status (DM-nucleon scattering)</vt:lpstr>
      <vt:lpstr>Overview: DM indirect searches</vt:lpstr>
      <vt:lpstr>A CR electron takes ~a million year to reach the Earth</vt:lpstr>
      <vt:lpstr>Cosmic-ray transportation equation</vt:lpstr>
      <vt:lpstr>CR positron anomaly</vt:lpstr>
      <vt:lpstr>DM explanations</vt:lpstr>
      <vt:lpstr>Constraints from dwarf galaxies </vt:lpstr>
      <vt:lpstr>Constraints from CMB</vt:lpstr>
      <vt:lpstr>Anomaly in CR electrons ?</vt:lpstr>
      <vt:lpstr>Astrophysical explanations(need m nearby sources)</vt:lpstr>
      <vt:lpstr>NEXT: CR electrons above TeV</vt:lpstr>
      <vt:lpstr>High-energy CR antiprotons</vt:lpstr>
      <vt:lpstr>pp, pA cross section data are quite old（1969-1998）</vt:lpstr>
      <vt:lpstr>Possible excess and DM interpretation</vt:lpstr>
      <vt:lpstr>Need a sharp bump</vt:lpstr>
      <vt:lpstr>SNR cannot give rise to a sharp bump</vt:lpstr>
      <vt:lpstr>Sharp structure from DM annihilation through light mediators</vt:lpstr>
      <vt:lpstr>The narrow bump (if confirmed) will favor DM explanation and disfavor the astrophysical explanations</vt:lpstr>
      <vt:lpstr>NEXT: anti-deuteron/anti-helium ?</vt:lpstr>
      <vt:lpstr>Summary</vt:lpstr>
      <vt:lpstr>Thank you !</vt:lpstr>
      <vt:lpstr>future</vt:lpstr>
      <vt:lpstr>Non-gravitational self-interacting DM</vt:lpstr>
      <vt:lpstr>Limits from dwarf galaxies 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mac yfz</dc:creator>
  <cp:lastModifiedBy>mac yfz</cp:lastModifiedBy>
  <cp:revision>203</cp:revision>
  <dcterms:created xsi:type="dcterms:W3CDTF">2016-12-24T06:56:06Z</dcterms:created>
  <dcterms:modified xsi:type="dcterms:W3CDTF">2017-07-27T02:36:38Z</dcterms:modified>
</cp:coreProperties>
</file>