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0" r:id="rId3"/>
    <p:sldId id="257" r:id="rId4"/>
    <p:sldId id="259" r:id="rId5"/>
    <p:sldId id="261" r:id="rId6"/>
    <p:sldId id="267" r:id="rId7"/>
    <p:sldId id="264" r:id="rId8"/>
    <p:sldId id="262" r:id="rId9"/>
    <p:sldId id="266" r:id="rId10"/>
    <p:sldId id="265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11F9F"/>
    <a:srgbClr val="340FCF"/>
    <a:srgbClr val="3E1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78" autoAdjust="0"/>
  </p:normalViewPr>
  <p:slideViewPr>
    <p:cSldViewPr snapToGrid="0">
      <p:cViewPr>
        <p:scale>
          <a:sx n="110" d="100"/>
          <a:sy n="110" d="100"/>
        </p:scale>
        <p:origin x="522" y="-2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4FE1E-83E9-421E-AA18-8F7F8413B993}" type="datetimeFigureOut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849D0-09CF-4AB8-AD09-BA2CF7EBEE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6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1B7C-CD35-4F06-BCAB-929DF17E5ABC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8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B400-DD8D-47EB-9D1B-BF3BF460C2A4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31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8DF3-FF7C-4D9A-9203-2A9A2C181F00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4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3653-865D-43ED-8780-15D3696CF6FE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86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E432-C1B7-4655-99AD-BA6716B37CCD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28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259F-4120-44F3-9D03-6AD1AB337225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87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5E97-8433-4FB3-BD0A-DC91E4B35CC5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77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0FE-DC46-4CC4-BBD6-483C69DCB3BA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4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2A70B-D2ED-4278-A8B6-1650EBFFD515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97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3158-1F5D-404F-A445-90FF732DD739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33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70816-2E0F-4D5D-A74C-BE0FB54C4DB4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3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E2522-F818-4B94-8E46-B93514F706CF}" type="datetime1">
              <a:rPr lang="zh-CN" altLang="en-US" smtClean="0"/>
              <a:t>2016/11/22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76DC9-2F1F-4B24-BA50-E4E34D8A9E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3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</a:rPr>
              <a:t>HOM coupler design </a:t>
            </a:r>
            <a:b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</a:rPr>
              <a:t>---loop type v.1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anose="020B0604020202020204" pitchFamily="34" charset="0"/>
                <a:ea typeface="黑体" panose="02010609060101010101" pitchFamily="49" charset="-122"/>
              </a:rPr>
              <a:t>Hongjuan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</a:rPr>
              <a:t> Zheng</a:t>
            </a:r>
          </a:p>
          <a:p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</a:rPr>
              <a:t>20161122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rmAutofit/>
          </a:bodyPr>
          <a:lstStyle/>
          <a:p>
            <a:r>
              <a:rPr lang="en-US" altLang="zh-CN" sz="3400" dirty="0" smtClean="0">
                <a:latin typeface="Arial" panose="020B0604020202020204" pitchFamily="34" charset="0"/>
                <a:ea typeface="黑体" panose="02010609060101010101" pitchFamily="49" charset="-122"/>
              </a:rPr>
              <a:t>Conclusion 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35902" y="1295400"/>
            <a:ext cx="85001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600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damping for TE111 mode is perfect.</a:t>
            </a:r>
          </a:p>
          <a:p>
            <a:pPr marL="285750" indent="-3600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broadband damping results can meet the requirement.</a:t>
            </a:r>
          </a:p>
          <a:p>
            <a:pPr marL="285750" indent="-3600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 to improve the notch filter performance.</a:t>
            </a:r>
          </a:p>
          <a:p>
            <a:pPr marL="285750" indent="-3600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  <a:p>
            <a:pPr marL="7200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the notch filter performance.</a:t>
            </a:r>
          </a:p>
          <a:p>
            <a:pPr marL="7200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 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analysis.</a:t>
            </a:r>
          </a:p>
          <a:p>
            <a:pPr marL="7200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design.</a:t>
            </a:r>
          </a:p>
          <a:p>
            <a:pPr marL="7200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200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Autofit/>
          </a:bodyPr>
          <a:lstStyle/>
          <a:p>
            <a:r>
              <a:rPr lang="en-US" altLang="zh-CN" sz="3400" dirty="0">
                <a:latin typeface="Arial" panose="020B0604020202020204" pitchFamily="34" charset="0"/>
              </a:rPr>
              <a:t>Transmission line </a:t>
            </a:r>
            <a:r>
              <a:rPr lang="en-US" altLang="zh-CN" sz="3400" dirty="0" smtClean="0">
                <a:latin typeface="Arial" panose="020B0604020202020204" pitchFamily="34" charset="0"/>
              </a:rPr>
              <a:t>model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92" y="1140643"/>
            <a:ext cx="8922265" cy="55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Autofit/>
          </a:bodyPr>
          <a:lstStyle/>
          <a:p>
            <a:r>
              <a:rPr lang="en-US" altLang="zh-CN" sz="3400" dirty="0">
                <a:latin typeface="Arial" panose="020B0604020202020204" pitchFamily="34" charset="0"/>
              </a:rPr>
              <a:t>Transmission line equivalent circuit results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231307" y="4053964"/>
            <a:ext cx="542654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Values for the transmission line equivalent circuit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l1=13.644cm, l2=1cm, l3=5.566cm,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Ln=20.79nH,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=2.884pF, M=3.77nH, C2t=1.465pF, Ct=5.716pF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Z1=83.23</a:t>
            </a:r>
            <a:r>
              <a:rPr lang="el-GR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=96.6</a:t>
            </a:r>
            <a:r>
              <a:rPr lang="el-GR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Z=50 </a:t>
            </a:r>
            <a:r>
              <a:rPr lang="el-GR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en-US" altLang="zh-CN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231306" y="5772290"/>
            <a:ext cx="513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Outer diameter of the coupling tube is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mm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 Inner diameter of the coupling tube is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" y="1181250"/>
            <a:ext cx="3866275" cy="2706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49" y="1181250"/>
            <a:ext cx="5183351" cy="2703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794" y="4133487"/>
            <a:ext cx="2985296" cy="9100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677" t="4664"/>
          <a:stretch/>
        </p:blipFill>
        <p:spPr>
          <a:xfrm>
            <a:off x="5850794" y="5292230"/>
            <a:ext cx="3083656" cy="8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rmAutofit/>
          </a:bodyPr>
          <a:lstStyle/>
          <a:p>
            <a:r>
              <a:rPr lang="en-US" altLang="zh-CN" sz="3400" dirty="0" smtClean="0">
                <a:latin typeface="Arial" panose="020B0604020202020204" pitchFamily="34" charset="0"/>
                <a:ea typeface="黑体" panose="02010609060101010101" pitchFamily="49" charset="-122"/>
              </a:rPr>
              <a:t>3D simulations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0" y="1423626"/>
            <a:ext cx="1653800" cy="4497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18" y="2902826"/>
            <a:ext cx="6142182" cy="28335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7" y="1262907"/>
            <a:ext cx="3487011" cy="1062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677" t="4664"/>
          <a:stretch/>
        </p:blipFill>
        <p:spPr>
          <a:xfrm>
            <a:off x="5545858" y="1291710"/>
            <a:ext cx="3524251" cy="9709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19918" y="2231413"/>
            <a:ext cx="2787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TLM for electric coupling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48221" y="2231413"/>
            <a:ext cx="294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TLM for magnetic coupling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7925" y="5921066"/>
            <a:ext cx="137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58473" y="5809673"/>
            <a:ext cx="543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S2(1),1(1)&amp;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S2(1),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1(2): TE11-TEM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S2(1),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1(3): TM01-TEM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4430599" y="5175314"/>
            <a:ext cx="540000" cy="0"/>
          </a:xfrm>
          <a:prstGeom prst="straightConnector1">
            <a:avLst/>
          </a:prstGeom>
          <a:ln w="28575">
            <a:solidFill>
              <a:srgbClr val="340F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051150" y="4990648"/>
            <a:ext cx="1282635" cy="369332"/>
          </a:xfrm>
          <a:prstGeom prst="rect">
            <a:avLst/>
          </a:prstGeom>
          <a:solidFill>
            <a:srgbClr val="111F9F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Notch filter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838" y="1075243"/>
            <a:ext cx="3519019" cy="2399331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rmAutofit/>
          </a:bodyPr>
          <a:lstStyle/>
          <a:p>
            <a:r>
              <a:rPr lang="en-US" altLang="zh-CN" sz="3400" dirty="0" smtClean="0">
                <a:latin typeface="Arial" panose="020B0604020202020204" pitchFamily="34" charset="0"/>
                <a:ea typeface="黑体" panose="02010609060101010101" pitchFamily="49" charset="-122"/>
              </a:rPr>
              <a:t>3D model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06849" y="1019781"/>
            <a:ext cx="1934019" cy="2623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1304126" y="896319"/>
            <a:ext cx="1934019" cy="2623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14" y="810327"/>
            <a:ext cx="6146276" cy="28856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838" y="4116655"/>
            <a:ext cx="3479761" cy="237256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87798" y="3915083"/>
            <a:ext cx="1934019" cy="2623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-1304126" y="4050641"/>
            <a:ext cx="1934019" cy="2623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14" y="3696025"/>
            <a:ext cx="6260576" cy="29464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89762" y="3609219"/>
            <a:ext cx="155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=800 MHz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9762" y="6352419"/>
            <a:ext cx="155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=647.2 MHz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5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rmAutofit/>
          </a:bodyPr>
          <a:lstStyle/>
          <a:p>
            <a:r>
              <a:rPr lang="en-US" altLang="zh-CN" sz="3400" dirty="0" smtClean="0">
                <a:latin typeface="Arial" panose="020B0604020202020204" pitchFamily="34" charset="0"/>
                <a:ea typeface="黑体" panose="02010609060101010101" pitchFamily="49" charset="-122"/>
              </a:rPr>
              <a:t>3D model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81" y="1074235"/>
            <a:ext cx="930162" cy="25295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22" y="679144"/>
            <a:ext cx="6240352" cy="29449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96291" y="2571008"/>
            <a:ext cx="142504" cy="4987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708030" y="2553756"/>
            <a:ext cx="0" cy="586260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764264" y="2662220"/>
            <a:ext cx="66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l11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4" y="3909448"/>
            <a:ext cx="930162" cy="252953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372901" y="4197784"/>
            <a:ext cx="123390" cy="4346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>
            <a:off x="1575764" y="4189158"/>
            <a:ext cx="0" cy="504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575673" y="4256492"/>
            <a:ext cx="66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l3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26" y="3779452"/>
            <a:ext cx="5596103" cy="26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rmAutofit/>
          </a:bodyPr>
          <a:lstStyle/>
          <a:p>
            <a:r>
              <a:rPr lang="en-US" altLang="zh-CN" sz="3400" dirty="0" smtClean="0">
                <a:latin typeface="Arial" panose="020B0604020202020204" pitchFamily="34" charset="0"/>
                <a:ea typeface="黑体" panose="02010609060101010101" pitchFamily="49" charset="-122"/>
              </a:rPr>
              <a:t>3D model with cavity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257" y="1264458"/>
            <a:ext cx="3734108" cy="1758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41" y="1269817"/>
            <a:ext cx="3889309" cy="1831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76" y="4038573"/>
            <a:ext cx="3724176" cy="17534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6" y="4038573"/>
            <a:ext cx="3724177" cy="175348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1975" y="328531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=650 MHz TM010-</a:t>
            </a:r>
            <a:r>
              <a:rPr lang="el-GR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mode, </a:t>
            </a:r>
            <a:r>
              <a:rPr lang="en-US" altLang="zh-CN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=1.1E+9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1450" y="6076141"/>
            <a:ext cx="48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=782.85 MHz TE111-</a:t>
            </a:r>
            <a:r>
              <a:rPr lang="el-GR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/2 mode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=5.7E+3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3" y="3893954"/>
            <a:ext cx="4033837" cy="18981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1179984"/>
            <a:ext cx="3762375" cy="177697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-1209576" y="885892"/>
            <a:ext cx="1209576" cy="2499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-1276251" y="3610042"/>
            <a:ext cx="1209576" cy="2499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553075" y="3240710"/>
            <a:ext cx="335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≈ 1E+10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→ S21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≈ -90 dB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rmAutofit/>
          </a:bodyPr>
          <a:lstStyle/>
          <a:p>
            <a:r>
              <a:rPr lang="en-US" altLang="zh-CN" sz="3400" i="1" dirty="0" err="1">
                <a:latin typeface="Arial" panose="020B0604020202020204" pitchFamily="34" charset="0"/>
                <a:ea typeface="黑体" panose="02010609060101010101" pitchFamily="49" charset="-122"/>
              </a:rPr>
              <a:t>Q</a:t>
            </a:r>
            <a:r>
              <a:rPr lang="en-US" altLang="zh-CN" sz="3400" dirty="0" err="1">
                <a:latin typeface="Arial" panose="020B0604020202020204" pitchFamily="34" charset="0"/>
                <a:ea typeface="黑体" panose="02010609060101010101" pitchFamily="49" charset="-122"/>
              </a:rPr>
              <a:t>e</a:t>
            </a:r>
            <a:r>
              <a:rPr lang="en-US" altLang="zh-CN" sz="3400" dirty="0">
                <a:latin typeface="Arial" panose="020B0604020202020204" pitchFamily="34" charset="0"/>
                <a:ea typeface="黑体" panose="02010609060101010101" pitchFamily="49" charset="-122"/>
              </a:rPr>
              <a:t> with HOM couplers &amp; </a:t>
            </a:r>
            <a:r>
              <a:rPr lang="en-US" altLang="zh-CN" sz="3400" i="1" dirty="0" err="1">
                <a:latin typeface="Arial" panose="020B0604020202020204" pitchFamily="34" charset="0"/>
                <a:ea typeface="黑体" panose="02010609060101010101" pitchFamily="49" charset="-122"/>
              </a:rPr>
              <a:t>Q</a:t>
            </a:r>
            <a:r>
              <a:rPr lang="en-US" altLang="zh-CN" sz="3400" dirty="0" err="1">
                <a:latin typeface="Arial" panose="020B0604020202020204" pitchFamily="34" charset="0"/>
                <a:ea typeface="黑体" panose="02010609060101010101" pitchFamily="49" charset="-122"/>
              </a:rPr>
              <a:t>e</a:t>
            </a:r>
            <a:r>
              <a:rPr lang="en-US" altLang="zh-CN" sz="3400" dirty="0">
                <a:latin typeface="Arial" panose="020B0604020202020204" pitchFamily="34" charset="0"/>
                <a:ea typeface="黑体" panose="02010609060101010101" pitchFamily="49" charset="-122"/>
              </a:rPr>
              <a:t> threshold-v.1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8</a:t>
            </a:fld>
            <a:endParaRPr lang="zh-CN" altLang="en-US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741697"/>
              </p:ext>
            </p:extLst>
          </p:nvPr>
        </p:nvGraphicFramePr>
        <p:xfrm>
          <a:off x="108383" y="1035699"/>
          <a:ext cx="4629872" cy="354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383" y="1035699"/>
                        <a:ext cx="4629872" cy="3542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046170"/>
              </p:ext>
            </p:extLst>
          </p:nvPr>
        </p:nvGraphicFramePr>
        <p:xfrm>
          <a:off x="4497387" y="1026463"/>
          <a:ext cx="4646613" cy="3555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7387" y="1026463"/>
                        <a:ext cx="4646613" cy="3555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26454" y="4537700"/>
            <a:ext cx="4532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 parameters (wangdou20160918)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(CST) is the result with HOM couplers.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other 3 </a:t>
            </a: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values are stand for the threshold for different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H design, the </a:t>
            </a: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TM011 TM110-</a:t>
            </a:r>
            <a:r>
              <a:rPr lang="el-GR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/2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mode can not meet the requirement.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59216" y="4602025"/>
            <a:ext cx="438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H design, the </a:t>
            </a: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for the TM110-</a:t>
            </a:r>
            <a:r>
              <a:rPr lang="el-GR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/2 mode can not meet the requirement. 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damping for TE111 mode is perfect.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45352" y="6199692"/>
            <a:ext cx="468832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include the frequency spread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influence!!!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1282036"/>
            <a:ext cx="9079345" cy="4263568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5902" y="299813"/>
            <a:ext cx="8500188" cy="735886"/>
          </a:xfrm>
        </p:spPr>
        <p:txBody>
          <a:bodyPr>
            <a:normAutofit/>
          </a:bodyPr>
          <a:lstStyle/>
          <a:p>
            <a:r>
              <a:rPr lang="en-US" altLang="zh-CN" sz="3400" dirty="0" smtClean="0">
                <a:latin typeface="Arial" panose="020B0604020202020204" pitchFamily="34" charset="0"/>
                <a:ea typeface="黑体" panose="02010609060101010101" pitchFamily="49" charset="-122"/>
              </a:rPr>
              <a:t>3D simulations</a:t>
            </a:r>
            <a:endParaRPr lang="zh-CN" altLang="en-US" sz="3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6DC9-2F1F-4B24-BA50-E4E34D8A9E5E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45310" y="2823585"/>
            <a:ext cx="828675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TE111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77601" y="1705809"/>
            <a:ext cx="9525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TM110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69883" y="3008251"/>
            <a:ext cx="9525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TM011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6275" y="5695950"/>
            <a:ext cx="649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Notch filter bandwidth = 920 kHz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01078" y="6151594"/>
            <a:ext cx="396983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the notch filter performance!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6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281</Words>
  <Application>Microsoft Office PowerPoint</Application>
  <PresentationFormat>全屏显示(4:3)</PresentationFormat>
  <Paragraphs>59</Paragraphs>
  <Slides>10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黑体</vt:lpstr>
      <vt:lpstr>宋体</vt:lpstr>
      <vt:lpstr>Arial</vt:lpstr>
      <vt:lpstr>Calibri</vt:lpstr>
      <vt:lpstr>Calibri Light</vt:lpstr>
      <vt:lpstr>Wingdings</vt:lpstr>
      <vt:lpstr>Office 主题</vt:lpstr>
      <vt:lpstr>Graph</vt:lpstr>
      <vt:lpstr>HOM coupler design  ---loop type v.1</vt:lpstr>
      <vt:lpstr>Transmission line model</vt:lpstr>
      <vt:lpstr>Transmission line equivalent circuit results</vt:lpstr>
      <vt:lpstr>3D simulations</vt:lpstr>
      <vt:lpstr>3D model</vt:lpstr>
      <vt:lpstr>3D model</vt:lpstr>
      <vt:lpstr>3D model with cavity</vt:lpstr>
      <vt:lpstr>Qe with HOM couplers &amp; Qe threshold-v.1</vt:lpstr>
      <vt:lpstr>3D simulations</vt:lpstr>
      <vt:lpstr>Conclusion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 coupler design</dc:title>
  <dc:creator>zheng</dc:creator>
  <cp:lastModifiedBy>zheng</cp:lastModifiedBy>
  <cp:revision>77</cp:revision>
  <dcterms:created xsi:type="dcterms:W3CDTF">2016-10-25T07:04:27Z</dcterms:created>
  <dcterms:modified xsi:type="dcterms:W3CDTF">2016-11-22T05:57:20Z</dcterms:modified>
</cp:coreProperties>
</file>