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6" r:id="rId2"/>
  </p:sldMasterIdLst>
  <p:notesMasterIdLst>
    <p:notesMasterId r:id="rId19"/>
  </p:notesMasterIdLst>
  <p:sldIdLst>
    <p:sldId id="274" r:id="rId3"/>
    <p:sldId id="257" r:id="rId4"/>
    <p:sldId id="258" r:id="rId5"/>
    <p:sldId id="259" r:id="rId6"/>
    <p:sldId id="260" r:id="rId7"/>
    <p:sldId id="261" r:id="rId8"/>
    <p:sldId id="262" r:id="rId9"/>
    <p:sldId id="267" r:id="rId10"/>
    <p:sldId id="268" r:id="rId11"/>
    <p:sldId id="269" r:id="rId12"/>
    <p:sldId id="270" r:id="rId13"/>
    <p:sldId id="271" r:id="rId14"/>
    <p:sldId id="272" r:id="rId15"/>
    <p:sldId id="273" r:id="rId16"/>
    <p:sldId id="276" r:id="rId17"/>
    <p:sldId id="27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13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E7251D-A396-416D-A5EB-2B7AB4D098CD}" type="datetimeFigureOut">
              <a:rPr lang="zh-CN" altLang="en-US" smtClean="0"/>
              <a:t>2016/11/22</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B11DA2-01EA-4314-BF19-6E204356FEAF}" type="slidenum">
              <a:rPr lang="zh-CN" altLang="en-US" smtClean="0"/>
              <a:t>‹#›</a:t>
            </a:fld>
            <a:endParaRPr lang="zh-CN" altLang="en-US"/>
          </a:p>
        </p:txBody>
      </p:sp>
    </p:spTree>
    <p:extLst>
      <p:ext uri="{BB962C8B-B14F-4D97-AF65-F5344CB8AC3E}">
        <p14:creationId xmlns:p14="http://schemas.microsoft.com/office/powerpoint/2010/main" val="990129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6E9008C-DD7D-4300-8FBC-E9BD5A26133A}" type="slidenum">
              <a:rPr kumimoji="0" lang="zh-CN"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zh-CN"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8964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zh-CN" altLang="en-US"/>
              <a:t>单击以编辑母版副标题样式</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142667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61874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1252257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6"/>
          <p:cNvSpPr>
            <a:spLocks noGrp="1" noChangeArrowheads="1"/>
          </p:cNvSpPr>
          <p:nvPr>
            <p:ph type="dt" sz="half" idx="10"/>
          </p:nvPr>
        </p:nvSpPr>
        <p:spPr>
          <a:ln/>
        </p:spPr>
        <p:txBody>
          <a:bodyPr/>
          <a:lstStyle>
            <a:lvl1pPr>
              <a:defRPr/>
            </a:lvl1pPr>
          </a:lstStyle>
          <a:p>
            <a:pPr>
              <a:defRPr/>
            </a:pPr>
            <a:fld id="{E7A4558A-3073-4139-ADA0-F48D8A6737E4}" type="datetime1">
              <a:rPr lang="zh-CN" altLang="en-US" smtClean="0"/>
              <a:pPr>
                <a:defRPr/>
              </a:pPr>
              <a:t>2016/11/22</a:t>
            </a:fld>
            <a:endParaRPr lang="en-US" altLang="zh-CN"/>
          </a:p>
        </p:txBody>
      </p:sp>
      <p:sp>
        <p:nvSpPr>
          <p:cNvPr id="5" name="Rectangle 7"/>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r>
              <a:rPr lang="en-US" altLang="zh-CN"/>
              <a:t>北京大学重粒子物理研究所</a:t>
            </a:r>
            <a:endParaRPr lang="en-US" altLang="zh-CN" dirty="0"/>
          </a:p>
        </p:txBody>
      </p:sp>
      <p:sp>
        <p:nvSpPr>
          <p:cNvPr id="6" name="Rectangle 8"/>
          <p:cNvSpPr>
            <a:spLocks noGrp="1" noChangeArrowheads="1"/>
          </p:cNvSpPr>
          <p:nvPr>
            <p:ph type="sldNum" sz="quarter" idx="12"/>
          </p:nvPr>
        </p:nvSpPr>
        <p:spPr>
          <a:ln/>
        </p:spPr>
        <p:txBody>
          <a:bodyPr/>
          <a:lstStyle>
            <a:lvl1pPr>
              <a:defRPr/>
            </a:lvl1pPr>
          </a:lstStyle>
          <a:p>
            <a:fld id="{DB87DD8A-6C96-4D71-8872-84B5280BA819}" type="slidenum">
              <a:rPr lang="en-US" altLang="zh-CN"/>
              <a:pPr/>
              <a:t>‹#›</a:t>
            </a:fld>
            <a:endParaRPr lang="en-US" altLang="zh-CN"/>
          </a:p>
        </p:txBody>
      </p:sp>
    </p:spTree>
    <p:extLst>
      <p:ext uri="{BB962C8B-B14F-4D97-AF65-F5344CB8AC3E}">
        <p14:creationId xmlns:p14="http://schemas.microsoft.com/office/powerpoint/2010/main" val="3963821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6"/>
          <p:cNvSpPr>
            <a:spLocks noGrp="1" noChangeArrowheads="1"/>
          </p:cNvSpPr>
          <p:nvPr>
            <p:ph type="dt" sz="half" idx="10"/>
          </p:nvPr>
        </p:nvSpPr>
        <p:spPr>
          <a:ln/>
        </p:spPr>
        <p:txBody>
          <a:bodyPr/>
          <a:lstStyle>
            <a:lvl1pPr>
              <a:defRPr/>
            </a:lvl1pPr>
          </a:lstStyle>
          <a:p>
            <a:pPr>
              <a:defRPr/>
            </a:pPr>
            <a:fld id="{E7A4558A-3073-4139-ADA0-F48D8A6737E4}" type="datetime1">
              <a:rPr lang="zh-CN" altLang="en-US" smtClean="0"/>
              <a:pPr>
                <a:defRPr/>
              </a:pPr>
              <a:t>2016/11/22</a:t>
            </a:fld>
            <a:endParaRPr lang="en-US" altLang="zh-CN"/>
          </a:p>
        </p:txBody>
      </p:sp>
      <p:sp>
        <p:nvSpPr>
          <p:cNvPr id="5" name="Rectangle 7"/>
          <p:cNvSpPr>
            <a:spLocks noGrp="1" noChangeArrowheads="1"/>
          </p:cNvSpPr>
          <p:nvPr>
            <p:ph type="ftr" sz="quarter" idx="11"/>
          </p:nvPr>
        </p:nvSpPr>
        <p:spPr>
          <a:xfrm>
            <a:off x="3124200" y="6381750"/>
            <a:ext cx="2895600" cy="476250"/>
          </a:xfrm>
          <a:prstGeom prst="rect">
            <a:avLst/>
          </a:prstGeom>
          <a:ln/>
        </p:spPr>
        <p:txBody>
          <a:bodyPr/>
          <a:lstStyle>
            <a:lvl1pPr>
              <a:defRPr/>
            </a:lvl1pPr>
          </a:lstStyle>
          <a:p>
            <a:pPr>
              <a:defRPr/>
            </a:pPr>
            <a:r>
              <a:rPr lang="en-US" altLang="zh-CN"/>
              <a:t>北京大学重粒子物理研究所</a:t>
            </a:r>
            <a:endParaRPr lang="en-US" altLang="zh-CN" dirty="0"/>
          </a:p>
        </p:txBody>
      </p:sp>
      <p:sp>
        <p:nvSpPr>
          <p:cNvPr id="6" name="Rectangle 8"/>
          <p:cNvSpPr>
            <a:spLocks noGrp="1" noChangeArrowheads="1"/>
          </p:cNvSpPr>
          <p:nvPr>
            <p:ph type="sldNum" sz="quarter" idx="12"/>
          </p:nvPr>
        </p:nvSpPr>
        <p:spPr>
          <a:ln/>
        </p:spPr>
        <p:txBody>
          <a:bodyPr/>
          <a:lstStyle>
            <a:lvl1pPr>
              <a:defRPr/>
            </a:lvl1pPr>
          </a:lstStyle>
          <a:p>
            <a:fld id="{DB87DD8A-6C96-4D71-8872-84B5280BA819}" type="slidenum">
              <a:rPr lang="en-US" altLang="zh-CN"/>
              <a:pPr/>
              <a:t>‹#›</a:t>
            </a:fld>
            <a:endParaRPr lang="en-US" altLang="zh-CN"/>
          </a:p>
        </p:txBody>
      </p:sp>
    </p:spTree>
    <p:extLst>
      <p:ext uri="{BB962C8B-B14F-4D97-AF65-F5344CB8AC3E}">
        <p14:creationId xmlns:p14="http://schemas.microsoft.com/office/powerpoint/2010/main" val="325834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D104BC9-158E-46AF-8EDA-AC2A754A088D}" type="datetime1">
              <a:rPr lang="zh-CN" altLang="en-US" smtClean="0"/>
              <a:t>2016/11/22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2C6A975-8D93-4C68-9FE8-111DD0118C34}" type="slidenum">
              <a:rPr lang="zh-CN" altLang="en-US" smtClean="0"/>
              <a:t>‹#›</a:t>
            </a:fld>
            <a:endParaRPr lang="zh-CN" altLang="en-US"/>
          </a:p>
        </p:txBody>
      </p:sp>
    </p:spTree>
    <p:extLst>
      <p:ext uri="{BB962C8B-B14F-4D97-AF65-F5344CB8AC3E}">
        <p14:creationId xmlns:p14="http://schemas.microsoft.com/office/powerpoint/2010/main" val="1425400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D76964FC-12FF-482B-9972-E097E0836F91}" type="datetime1">
              <a:rPr lang="zh-CN" altLang="en-US" smtClean="0"/>
              <a:t>2016/11/22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2C6A975-8D93-4C68-9FE8-111DD0118C34}" type="slidenum">
              <a:rPr lang="zh-CN" altLang="en-US" smtClean="0"/>
              <a:t>‹#›</a:t>
            </a:fld>
            <a:endParaRPr lang="zh-CN" altLang="en-US"/>
          </a:p>
        </p:txBody>
      </p:sp>
    </p:spTree>
    <p:extLst>
      <p:ext uri="{BB962C8B-B14F-4D97-AF65-F5344CB8AC3E}">
        <p14:creationId xmlns:p14="http://schemas.microsoft.com/office/powerpoint/2010/main" val="1106023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796DD5-D014-43D1-86A3-773390EED403}" type="datetime1">
              <a:rPr lang="zh-CN" altLang="en-US" smtClean="0"/>
              <a:t>2016/11/22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2C6A975-8D93-4C68-9FE8-111DD0118C34}" type="slidenum">
              <a:rPr lang="zh-CN" altLang="en-US" smtClean="0"/>
              <a:t>‹#›</a:t>
            </a:fld>
            <a:endParaRPr lang="zh-CN" altLang="en-US"/>
          </a:p>
        </p:txBody>
      </p:sp>
    </p:spTree>
    <p:extLst>
      <p:ext uri="{BB962C8B-B14F-4D97-AF65-F5344CB8AC3E}">
        <p14:creationId xmlns:p14="http://schemas.microsoft.com/office/powerpoint/2010/main" val="1825960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99118" y="1828800"/>
            <a:ext cx="6173808" cy="2895600"/>
          </a:xfrm>
        </p:spPr>
        <p:txBody>
          <a:bodyPr rtlCol="0" anchor="b">
            <a:normAutofit/>
          </a:bodyPr>
          <a:lstStyle>
            <a:lvl1pPr algn="l" rtl="0">
              <a:lnSpc>
                <a:spcPct val="80000"/>
              </a:lnSpc>
              <a:defRPr sz="4951">
                <a:solidFill>
                  <a:schemeClr val="tx1"/>
                </a:solidFill>
              </a:defRPr>
            </a:lvl1pPr>
          </a:lstStyle>
          <a:p>
            <a:pPr rtl="0"/>
            <a:r>
              <a:rPr lang="zh-CN" altLang="en-US" noProof="0"/>
              <a:t>单击此处编辑母版标题样式</a:t>
            </a:r>
            <a:endParaRPr lang="zh-CN" altLang="en-US" noProof="0" dirty="0"/>
          </a:p>
        </p:txBody>
      </p:sp>
      <p:sp>
        <p:nvSpPr>
          <p:cNvPr id="3" name="副标题 2"/>
          <p:cNvSpPr>
            <a:spLocks noGrp="1"/>
          </p:cNvSpPr>
          <p:nvPr>
            <p:ph type="subTitle" idx="1"/>
          </p:nvPr>
        </p:nvSpPr>
        <p:spPr>
          <a:xfrm>
            <a:off x="799118" y="4800600"/>
            <a:ext cx="6173808" cy="1219200"/>
          </a:xfrm>
        </p:spPr>
        <p:txBody>
          <a:bodyPr rtlCol="0">
            <a:normAutofit/>
          </a:bodyPr>
          <a:lstStyle>
            <a:lvl1pPr marL="0" indent="0" algn="l" rtl="0">
              <a:spcBef>
                <a:spcPts val="0"/>
              </a:spcBef>
              <a:buNone/>
              <a:defRPr sz="1500" cap="all" spc="150" baseline="0">
                <a:solidFill>
                  <a:schemeClr val="accent1"/>
                </a:solidFill>
              </a:defRPr>
            </a:lvl1pPr>
            <a:lvl2pPr marL="342991" indent="0" algn="ctr" rtl="0">
              <a:buNone/>
              <a:defRPr>
                <a:solidFill>
                  <a:schemeClr val="tx1">
                    <a:tint val="75000"/>
                  </a:schemeClr>
                </a:solidFill>
              </a:defRPr>
            </a:lvl2pPr>
            <a:lvl3pPr marL="685983" indent="0" algn="ctr" rtl="0">
              <a:buNone/>
              <a:defRPr>
                <a:solidFill>
                  <a:schemeClr val="tx1">
                    <a:tint val="75000"/>
                  </a:schemeClr>
                </a:solidFill>
              </a:defRPr>
            </a:lvl3pPr>
            <a:lvl4pPr marL="1028974" indent="0" algn="ctr" rtl="0">
              <a:buNone/>
              <a:defRPr>
                <a:solidFill>
                  <a:schemeClr val="tx1">
                    <a:tint val="75000"/>
                  </a:schemeClr>
                </a:solidFill>
              </a:defRPr>
            </a:lvl4pPr>
            <a:lvl5pPr marL="1371966" indent="0" algn="ctr" rtl="0">
              <a:buNone/>
              <a:defRPr>
                <a:solidFill>
                  <a:schemeClr val="tx1">
                    <a:tint val="75000"/>
                  </a:schemeClr>
                </a:solidFill>
              </a:defRPr>
            </a:lvl5pPr>
            <a:lvl6pPr marL="1714957" indent="0" algn="ctr" rtl="0">
              <a:buNone/>
              <a:defRPr>
                <a:solidFill>
                  <a:schemeClr val="tx1">
                    <a:tint val="75000"/>
                  </a:schemeClr>
                </a:solidFill>
              </a:defRPr>
            </a:lvl6pPr>
            <a:lvl7pPr marL="2057949" indent="0" algn="ctr" rtl="0">
              <a:buNone/>
              <a:defRPr>
                <a:solidFill>
                  <a:schemeClr val="tx1">
                    <a:tint val="75000"/>
                  </a:schemeClr>
                </a:solidFill>
              </a:defRPr>
            </a:lvl7pPr>
            <a:lvl8pPr marL="2400940" indent="0" algn="ctr" rtl="0">
              <a:buNone/>
              <a:defRPr>
                <a:solidFill>
                  <a:schemeClr val="tx1">
                    <a:tint val="75000"/>
                  </a:schemeClr>
                </a:solidFill>
              </a:defRPr>
            </a:lvl8pPr>
            <a:lvl9pPr marL="2743932" indent="0" algn="ctr" rtl="0">
              <a:buNone/>
              <a:defRPr>
                <a:solidFill>
                  <a:schemeClr val="tx1">
                    <a:tint val="75000"/>
                  </a:schemeClr>
                </a:solidFill>
              </a:defRPr>
            </a:lvl9pPr>
          </a:lstStyle>
          <a:p>
            <a:pPr rtl="0"/>
            <a:r>
              <a:rPr lang="zh-CN" altLang="en-US" noProof="0"/>
              <a:t>单击以编辑母版副标题样式</a:t>
            </a:r>
            <a:endParaRPr lang="zh-CN" altLang="en-US" noProof="0" dirty="0"/>
          </a:p>
        </p:txBody>
      </p:sp>
    </p:spTree>
    <p:extLst>
      <p:ext uri="{BB962C8B-B14F-4D97-AF65-F5344CB8AC3E}">
        <p14:creationId xmlns:p14="http://schemas.microsoft.com/office/powerpoint/2010/main" val="8655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05402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8132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721131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33845" y="2507551"/>
            <a:ext cx="3867150"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2507551"/>
            <a:ext cx="3886201"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9" name="Slide Number Placeholder 8"/>
          <p:cNvSpPr>
            <a:spLocks noGrp="1"/>
          </p:cNvSpPr>
          <p:nvPr>
            <p:ph type="sldNum" sz="quarter" idx="12"/>
          </p:nvPr>
        </p:nvSpPr>
        <p:spPr/>
        <p:txBody>
          <a:bodyPr/>
          <a:lstStyle/>
          <a:p>
            <a:fld id="{9D4335EE-BD33-4D2B-92EE-A4EAAE51E3BD}"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2757587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5" name="Slide Number Placeholder 4"/>
          <p:cNvSpPr>
            <a:spLocks noGrp="1"/>
          </p:cNvSpPr>
          <p:nvPr>
            <p:ph type="sldNum" sz="quarter" idx="12"/>
          </p:nvPr>
        </p:nvSpPr>
        <p:spPr/>
        <p:txBody>
          <a:bodyPr/>
          <a:lstStyle/>
          <a:p>
            <a:fld id="{9D4335EE-BD33-4D2B-92EE-A4EAAE51E3BD}"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91437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4" name="Slide Number Placeholder 3"/>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318642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74751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6808669-AFDE-402B-991E-EED2938D5385}" type="datetimeFigureOut">
              <a:rPr lang="zh-CN" altLang="en-US" smtClean="0"/>
              <a:t>2016/11/22</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p:txBody>
          <a:body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30256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theme" Target="../theme/theme2.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235130"/>
            <a:ext cx="7886700" cy="1079864"/>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435429" y="1410789"/>
            <a:ext cx="8334102" cy="5082086"/>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p:txBody>
      </p:sp>
      <p:sp>
        <p:nvSpPr>
          <p:cNvPr id="6" name="Slide Number Placeholder 5"/>
          <p:cNvSpPr>
            <a:spLocks noGrp="1"/>
          </p:cNvSpPr>
          <p:nvPr>
            <p:ph type="sldNum" sz="quarter" idx="4"/>
          </p:nvPr>
        </p:nvSpPr>
        <p:spPr>
          <a:xfrm>
            <a:off x="7081454" y="6492875"/>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9D4335EE-BD33-4D2B-92EE-A4EAAE51E3BD}" type="slidenum">
              <a:rPr lang="zh-CN" altLang="en-US" smtClean="0"/>
              <a:t>‹#›</a:t>
            </a:fld>
            <a:endParaRPr lang="zh-CN" altLang="en-US"/>
          </a:p>
        </p:txBody>
      </p:sp>
    </p:spTree>
    <p:extLst>
      <p:ext uri="{BB962C8B-B14F-4D97-AF65-F5344CB8AC3E}">
        <p14:creationId xmlns:p14="http://schemas.microsoft.com/office/powerpoint/2010/main" val="2344949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defTabSz="685800" rtl="0" eaLnBrk="1" latinLnBrk="0" hangingPunct="1">
        <a:lnSpc>
          <a:spcPct val="90000"/>
        </a:lnSpc>
        <a:spcBef>
          <a:spcPct val="0"/>
        </a:spcBef>
        <a:buNone/>
        <a:defRPr sz="3600" b="0" kern="1200">
          <a:solidFill>
            <a:schemeClr val="tx1"/>
          </a:solidFill>
          <a:latin typeface="+mn-ea"/>
          <a:ea typeface="+mn-ea"/>
          <a:cs typeface="+mj-cs"/>
        </a:defRPr>
      </a:lvl1pPr>
    </p:titleStyle>
    <p:bodyStyle>
      <a:lvl1pPr marL="288000" indent="-288000" algn="l" defTabSz="685800" rtl="0" eaLnBrk="1" latinLnBrk="0" hangingPunct="1">
        <a:lnSpc>
          <a:spcPct val="130000"/>
        </a:lnSpc>
        <a:spcBef>
          <a:spcPts val="0"/>
        </a:spcBef>
        <a:buFont typeface="Wingdings 2" pitchFamily="18" charset="2"/>
        <a:buChar char=""/>
        <a:defRPr sz="2400" kern="1200" baseline="0">
          <a:solidFill>
            <a:schemeClr val="tx1"/>
          </a:solidFill>
          <a:latin typeface="+mn-ea"/>
          <a:ea typeface="+mn-ea"/>
          <a:cs typeface="+mn-cs"/>
        </a:defRPr>
      </a:lvl1pPr>
      <a:lvl2pPr marL="627063" indent="-266700" algn="l" defTabSz="685800" rtl="0" eaLnBrk="1" latinLnBrk="0" hangingPunct="1">
        <a:lnSpc>
          <a:spcPct val="130000"/>
        </a:lnSpc>
        <a:spcBef>
          <a:spcPts val="0"/>
        </a:spcBef>
        <a:buFontTx/>
        <a:buChar char="−"/>
        <a:defRPr sz="2000" kern="1200" baseline="0">
          <a:solidFill>
            <a:schemeClr val="tx1"/>
          </a:solidFill>
          <a:latin typeface="+mn-ea"/>
          <a:ea typeface="+mn-ea"/>
          <a:cs typeface="+mn-cs"/>
        </a:defRPr>
      </a:lvl2pPr>
      <a:lvl3pPr marL="628650" indent="0" algn="l" defTabSz="685800" rtl="0" eaLnBrk="1" latinLnBrk="0" hangingPunct="1">
        <a:lnSpc>
          <a:spcPct val="130000"/>
        </a:lnSpc>
        <a:spcBef>
          <a:spcPts val="0"/>
        </a:spcBef>
        <a:buFont typeface="Wingdings 2" pitchFamily="18" charset="2"/>
        <a:buNone/>
        <a:defRPr sz="1600" kern="1200" baseline="0">
          <a:solidFill>
            <a:schemeClr val="tx1"/>
          </a:solidFill>
          <a:latin typeface="+mn-ea"/>
          <a:ea typeface="+mn-ea"/>
          <a:cs typeface="+mn-cs"/>
        </a:defRPr>
      </a:lvl3pPr>
      <a:lvl4pPr marL="1200150" indent="-171450" algn="l" defTabSz="685800" rtl="0" eaLnBrk="1" latinLnBrk="0" hangingPunct="1">
        <a:lnSpc>
          <a:spcPct val="120000"/>
        </a:lnSpc>
        <a:spcBef>
          <a:spcPts val="600"/>
        </a:spcBef>
        <a:buFont typeface="Wingdings 2" pitchFamily="18" charset="2"/>
        <a:buChar char=""/>
        <a:defRPr sz="1400" kern="1200" baseline="0">
          <a:solidFill>
            <a:schemeClr val="tx1"/>
          </a:solidFill>
          <a:latin typeface="+mn-ea"/>
          <a:ea typeface="+mn-ea"/>
          <a:cs typeface="+mn-cs"/>
        </a:defRPr>
      </a:lvl4pPr>
      <a:lvl5pPr marL="1543050" indent="-171450" algn="l" defTabSz="685800" rtl="0" eaLnBrk="1" latinLnBrk="0" hangingPunct="1">
        <a:lnSpc>
          <a:spcPct val="120000"/>
        </a:lnSpc>
        <a:spcBef>
          <a:spcPts val="600"/>
        </a:spcBef>
        <a:buFont typeface="Wingdings 2" pitchFamily="18" charset="2"/>
        <a:buChar char=""/>
        <a:defRPr sz="1400" kern="1200" baseline="0">
          <a:solidFill>
            <a:schemeClr val="tx1"/>
          </a:solidFill>
          <a:latin typeface="+mn-ea"/>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等线" panose="02010600030101010101" pitchFamily="2" charset="-122"/>
                <a:ea typeface="等线" panose="02010600030101010101" pitchFamily="2" charset="-122"/>
                <a:cs typeface="Arial" panose="020B0604020202020204" pitchFamily="34" charset="0"/>
              </a:defRPr>
            </a:lvl1pPr>
          </a:lstStyle>
          <a:p>
            <a:fld id="{65B5B43E-05C5-4711-80CE-4D629CB5DBCC}" type="datetime1">
              <a:rPr lang="zh-CN" altLang="en-US" smtClean="0"/>
              <a:pPr/>
              <a:t>2016/11/22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等线" panose="02010600030101010101" pitchFamily="2" charset="-122"/>
                <a:ea typeface="等线" panose="02010600030101010101" pitchFamily="2" charset="-122"/>
                <a:cs typeface="Arial" panose="020B0604020202020204" pitchFamily="34" charset="0"/>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等线" panose="02010600030101010101" pitchFamily="2" charset="-122"/>
                <a:ea typeface="等线" panose="02010600030101010101" pitchFamily="2" charset="-122"/>
                <a:cs typeface="Arial" panose="020B0604020202020204" pitchFamily="34" charset="0"/>
              </a:defRPr>
            </a:lvl1pPr>
          </a:lstStyle>
          <a:p>
            <a:fld id="{C2C6A975-8D93-4C68-9FE8-111DD0118C34}" type="slidenum">
              <a:rPr lang="zh-CN" altLang="en-US" smtClean="0"/>
              <a:pPr/>
              <a:t>‹#›</a:t>
            </a:fld>
            <a:endParaRPr lang="zh-CN" altLang="en-US" dirty="0"/>
          </a:p>
        </p:txBody>
      </p:sp>
    </p:spTree>
    <p:extLst>
      <p:ext uri="{BB962C8B-B14F-4D97-AF65-F5344CB8AC3E}">
        <p14:creationId xmlns:p14="http://schemas.microsoft.com/office/powerpoint/2010/main" val="44496232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Lst>
  <p:hf hdr="0" ftr="0" dt="0"/>
  <p:txStyles>
    <p:titleStyle>
      <a:lvl1pPr algn="l" defTabSz="914400" rtl="0" eaLnBrk="1" latinLnBrk="0" hangingPunct="1">
        <a:lnSpc>
          <a:spcPct val="90000"/>
        </a:lnSpc>
        <a:spcBef>
          <a:spcPct val="0"/>
        </a:spcBef>
        <a:buNone/>
        <a:defRPr sz="3600" kern="1200">
          <a:solidFill>
            <a:srgbClr val="002060"/>
          </a:solidFill>
          <a:latin typeface="等线" panose="02010600030101010101" pitchFamily="2" charset="-122"/>
          <a:ea typeface="等线" panose="02010600030101010101" pitchFamily="2" charset="-122"/>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等线" panose="02010600030101010101" pitchFamily="2" charset="-122"/>
          <a:ea typeface="等线" panose="02010600030101010101" pitchFamily="2" charset="-122"/>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等线" panose="02010600030101010101" pitchFamily="2" charset="-122"/>
          <a:ea typeface="等线" panose="02010600030101010101" pitchFamily="2" charset="-122"/>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等线" panose="02010600030101010101" pitchFamily="2" charset="-122"/>
          <a:ea typeface="等线" panose="02010600030101010101" pitchFamily="2" charset="-122"/>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等线" panose="02010600030101010101" pitchFamily="2" charset="-122"/>
          <a:ea typeface="等线" panose="02010600030101010101" pitchFamily="2" charset="-122"/>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等线" panose="02010600030101010101" pitchFamily="2" charset="-122"/>
          <a:ea typeface="等线" panose="02010600030101010101" pitchFamily="2" charset="-122"/>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80.png"/><Relationship Id="rId2" Type="http://schemas.openxmlformats.org/officeDocument/2006/relationships/image" Target="../media/image370.png"/><Relationship Id="rId1" Type="http://schemas.openxmlformats.org/officeDocument/2006/relationships/slideLayout" Target="../slideLayouts/slideLayout2.xml"/><Relationship Id="rId5" Type="http://schemas.openxmlformats.org/officeDocument/2006/relationships/image" Target="../media/image400.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440.png"/><Relationship Id="rId2" Type="http://schemas.openxmlformats.org/officeDocument/2006/relationships/image" Target="../media/image430.png"/><Relationship Id="rId1" Type="http://schemas.openxmlformats.org/officeDocument/2006/relationships/slideLayout" Target="../slideLayouts/slideLayout2.xml"/><Relationship Id="rId4" Type="http://schemas.openxmlformats.org/officeDocument/2006/relationships/image" Target="../media/image4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420.png"/><Relationship Id="rId2" Type="http://schemas.openxmlformats.org/officeDocument/2006/relationships/image" Target="../media/image411.png"/><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9.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image" Target="../media/image330.png"/><Relationship Id="rId1" Type="http://schemas.openxmlformats.org/officeDocument/2006/relationships/slideLayout" Target="../slideLayouts/slideLayout2.xml"/><Relationship Id="rId5" Type="http://schemas.openxmlformats.org/officeDocument/2006/relationships/image" Target="../media/image360.png"/><Relationship Id="rId4" Type="http://schemas.openxmlformats.org/officeDocument/2006/relationships/image" Target="../media/image35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CEPC SRF System</a:t>
            </a:r>
            <a:endParaRPr lang="zh-CN" altLang="en-US" dirty="0"/>
          </a:p>
        </p:txBody>
      </p:sp>
      <p:sp>
        <p:nvSpPr>
          <p:cNvPr id="3" name="副标题 2"/>
          <p:cNvSpPr>
            <a:spLocks noGrp="1"/>
          </p:cNvSpPr>
          <p:nvPr>
            <p:ph type="subTitle" idx="1"/>
          </p:nvPr>
        </p:nvSpPr>
        <p:spPr>
          <a:xfrm>
            <a:off x="1143000" y="3881120"/>
            <a:ext cx="6858000" cy="1981200"/>
          </a:xfrm>
        </p:spPr>
        <p:txBody>
          <a:bodyPr>
            <a:normAutofit/>
          </a:bodyPr>
          <a:lstStyle/>
          <a:p>
            <a:r>
              <a:rPr lang="en-US" altLang="zh-CN" sz="3200" dirty="0"/>
              <a:t>Jiyuan Zhai</a:t>
            </a:r>
          </a:p>
          <a:p>
            <a:endParaRPr lang="en-US" altLang="zh-CN" sz="3200" dirty="0"/>
          </a:p>
          <a:p>
            <a:r>
              <a:rPr lang="en-US" altLang="zh-CN" sz="2800" dirty="0"/>
              <a:t>2016-11-22</a:t>
            </a:r>
            <a:endParaRPr lang="zh-CN" altLang="en-US" sz="2800" dirty="0"/>
          </a:p>
        </p:txBody>
      </p:sp>
    </p:spTree>
    <p:extLst>
      <p:ext uri="{BB962C8B-B14F-4D97-AF65-F5344CB8AC3E}">
        <p14:creationId xmlns:p14="http://schemas.microsoft.com/office/powerpoint/2010/main" val="1694474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325563"/>
          </a:xfrm>
        </p:spPr>
        <p:txBody>
          <a:bodyPr>
            <a:normAutofit/>
          </a:bodyPr>
          <a:lstStyle/>
          <a:p>
            <a:pPr algn="ctr"/>
            <a:r>
              <a:rPr lang="zh-CN" altLang="en-US" sz="3600" dirty="0">
                <a:solidFill>
                  <a:srgbClr val="002060"/>
                </a:solidFill>
                <a:latin typeface="Arial" panose="020B0604020202020204" pitchFamily="34" charset="0"/>
                <a:cs typeface="Arial" panose="020B0604020202020204" pitchFamily="34" charset="0"/>
              </a:rPr>
              <a:t>基模引起的相移</a:t>
            </a:r>
            <a:endParaRPr lang="zh-CN" altLang="en-US" sz="3600" dirty="0">
              <a:solidFill>
                <a:srgbClr val="002060"/>
              </a:solidFill>
            </a:endParaRPr>
          </a:p>
        </p:txBody>
      </p:sp>
      <p:sp>
        <p:nvSpPr>
          <p:cNvPr id="3" name="内容占位符 2"/>
          <p:cNvSpPr>
            <a:spLocks noGrp="1"/>
          </p:cNvSpPr>
          <p:nvPr>
            <p:ph idx="1"/>
          </p:nvPr>
        </p:nvSpPr>
        <p:spPr>
          <a:xfrm>
            <a:off x="508888" y="1325563"/>
            <a:ext cx="7886700" cy="4351338"/>
          </a:xfrm>
        </p:spPr>
        <p:txBody>
          <a:bodyPr/>
          <a:lstStyle/>
          <a:p>
            <a:pPr marL="0" indent="0">
              <a:buNone/>
            </a:pPr>
            <a:r>
              <a:rPr lang="en-US" altLang="zh-CN" sz="1800" dirty="0">
                <a:latin typeface="Arial" panose="020B0604020202020204" pitchFamily="34" charset="0"/>
                <a:cs typeface="Arial" panose="020B0604020202020204" pitchFamily="34" charset="0"/>
              </a:rPr>
              <a:t>For bunch </a:t>
            </a:r>
            <a:r>
              <a:rPr lang="en-US" altLang="zh-CN" sz="1800" i="1" dirty="0">
                <a:latin typeface="Arial" panose="020B0604020202020204" pitchFamily="34" charset="0"/>
                <a:cs typeface="Arial" panose="020B0604020202020204" pitchFamily="34" charset="0"/>
              </a:rPr>
              <a:t>n</a:t>
            </a:r>
            <a:r>
              <a:rPr lang="en-US" altLang="zh-CN" sz="1800" dirty="0">
                <a:latin typeface="Arial" panose="020B0604020202020204" pitchFamily="34" charset="0"/>
                <a:cs typeface="Arial" panose="020B0604020202020204" pitchFamily="34" charset="0"/>
              </a:rPr>
              <a:t> in a train</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Cavity impedance</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Real part of </a:t>
            </a:r>
            <a:r>
              <a:rPr lang="en-US" altLang="zh-CN" sz="1800" i="1" dirty="0" err="1">
                <a:latin typeface="Arial" panose="020B0604020202020204" pitchFamily="34" charset="0"/>
                <a:cs typeface="Arial" panose="020B0604020202020204" pitchFamily="34" charset="0"/>
              </a:rPr>
              <a:t>f</a:t>
            </a:r>
            <a:r>
              <a:rPr lang="en-US" altLang="zh-CN" sz="1800" baseline="-25000" dirty="0" err="1">
                <a:latin typeface="Arial" panose="020B0604020202020204" pitchFamily="34" charset="0"/>
                <a:cs typeface="Arial" panose="020B0604020202020204" pitchFamily="34" charset="0"/>
              </a:rPr>
              <a:t>n</a:t>
            </a:r>
            <a:endParaRPr lang="en-US" altLang="zh-CN" sz="1800" baseline="-250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endParaRPr lang="zh-CN" altLang="en-US" dirty="0"/>
          </a:p>
        </p:txBody>
      </p:sp>
      <mc:AlternateContent xmlns:mc="http://schemas.openxmlformats.org/markup-compatibility/2006" xmlns:a14="http://schemas.microsoft.com/office/drawing/2010/main">
        <mc:Choice Requires="a14">
          <p:sp>
            <p:nvSpPr>
              <p:cNvPr id="4" name="矩形 3"/>
              <p:cNvSpPr/>
              <p:nvPr/>
            </p:nvSpPr>
            <p:spPr>
              <a:xfrm>
                <a:off x="619597" y="1608528"/>
                <a:ext cx="8635112" cy="7067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nary>
                      <m:naryPr>
                        <m:chr m:val="∑"/>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sub>
                      <m:sup/>
                      <m:e>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𝑍</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d>
                          <m:d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d>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exp</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𝑖</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e>
                    </m:nary>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Pr>
                      <m:num>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𝑝𝑁</m:t>
                            </m:r>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exp</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oMath>
                </a14:m>
                <a:r>
                  <a:rPr kumimoji="0" lang="en-US" altLang="zh-CN" sz="1600" b="0" i="0" u="none" strike="noStrike" kern="0" cap="none" spc="0" normalizeH="0" baseline="0" noProof="0" dirty="0">
                    <a:ln>
                      <a:noFill/>
                    </a:ln>
                    <a:solidFill>
                      <a:prstClr val="black"/>
                    </a:solidFill>
                    <a:effectLst/>
                    <a:uLnTx/>
                    <a:uFillTx/>
                  </a:rPr>
                  <a:t>i</a:t>
                </a:r>
                <a14:m>
                  <m:oMath xmlns:m="http://schemas.openxmlformats.org/officeDocument/2006/math">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𝑔</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𝑡</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𝑔</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𝑔</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oMath>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4" name="矩形 3"/>
              <p:cNvSpPr>
                <a:spLocks noRot="1" noChangeAspect="1" noMove="1" noResize="1" noEditPoints="1" noAdjustHandles="1" noChangeArrowheads="1" noChangeShapeType="1" noTextEdit="1"/>
              </p:cNvSpPr>
              <p:nvPr/>
            </p:nvSpPr>
            <p:spPr>
              <a:xfrm>
                <a:off x="619597" y="1608528"/>
                <a:ext cx="8635112" cy="706797"/>
              </a:xfrm>
              <a:prstGeom prst="rect">
                <a:avLst/>
              </a:prstGeom>
              <a:blipFill rotWithShape="0">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3277557" y="3717319"/>
                <a:ext cx="2349361" cy="702565"/>
              </a:xfrm>
              <a:prstGeom prst="rect">
                <a:avLst/>
              </a:prstGeom>
              <a:noFill/>
            </p:spPr>
            <p:txBody>
              <a:bodyPr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𝑍</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d>
                        <m:d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𝜔</m:t>
                          </m:r>
                        </m:e>
                      </m:d>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Pr>
                        <m:num>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𝑅</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𝑠</m:t>
                              </m:r>
                            </m:sub>
                          </m:sSub>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𝑖𝑄</m:t>
                          </m:r>
                          <m:d>
                            <m:d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dPr>
                            <m:e>
                              <m:f>
                                <m:f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Pr>
                                <m:num>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𝜔</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𝑟</m:t>
                                      </m:r>
                                    </m:sub>
                                  </m:sSub>
                                </m:num>
                                <m:den>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𝜔</m:t>
                                  </m:r>
                                </m:den>
                              </m:f>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𝜔</m:t>
                                  </m:r>
                                </m:num>
                                <m:den>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𝑟</m:t>
                                      </m:r>
                                    </m:sub>
                                  </m:sSub>
                                </m:den>
                              </m:f>
                            </m:e>
                          </m:d>
                        </m:den>
                      </m:f>
                    </m:oMath>
                  </m:oMathPara>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3277557" y="3717319"/>
                <a:ext cx="2349361" cy="702565"/>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矩形 5"/>
              <p:cNvSpPr/>
              <p:nvPr/>
            </p:nvSpPr>
            <p:spPr>
              <a:xfrm>
                <a:off x="564242" y="5042371"/>
                <a:ext cx="8472150" cy="91749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f>
                        <m:f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1+</m:t>
                          </m:r>
                          <m:sSup>
                            <m:sSup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pPr>
                            <m:e>
                              <m:func>
                                <m:func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tan</m:t>
                                  </m:r>
                                </m:fName>
                                <m:e>
                                  <m:r>
                                    <a:rPr kumimoji="0" lang="zh-CN" altLang="en-US" sz="1600" b="0" i="1" u="none" strike="noStrike" kern="0" cap="none" spc="0" normalizeH="0" baseline="0" noProof="0" smtClean="0">
                                      <a:ln>
                                        <a:noFill/>
                                      </a:ln>
                                      <a:solidFill>
                                        <a:prstClr val="black"/>
                                      </a:solidFill>
                                      <a:effectLst/>
                                      <a:uLnTx/>
                                      <a:uFillTx/>
                                      <a:latin typeface="Cambria Math" panose="02040503050406030204" pitchFamily="18" charset="0"/>
                                    </a:rPr>
                                    <m:t>𝜓</m:t>
                                  </m:r>
                                </m:e>
                              </m:func>
                            </m:e>
                            <m:sup>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2</m:t>
                              </m:r>
                            </m:sup>
                          </m:sSup>
                        </m:den>
                      </m:f>
                      <m:d>
                        <m:dPr>
                          <m:begChr m:val="["/>
                          <m:endChr m:val="]"/>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dPr>
                        <m:e>
                          <m:func>
                            <m:func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cos</m:t>
                              </m:r>
                            </m:fName>
                            <m:e>
                              <m:d>
                                <m:d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d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e>
                              </m:d>
                            </m:e>
                          </m:func>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func>
                            <m:func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tan</m:t>
                              </m:r>
                            </m:fName>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𝜓</m:t>
                              </m:r>
                              <m:func>
                                <m:func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smtClean="0">
                                      <a:ln>
                                        <a:noFill/>
                                      </a:ln>
                                      <a:solidFill>
                                        <a:prstClr val="black"/>
                                      </a:solidFill>
                                      <a:effectLst/>
                                      <a:uLnTx/>
                                      <a:uFillTx/>
                                      <a:latin typeface="Cambria Math" panose="02040503050406030204" pitchFamily="18" charset="0"/>
                                    </a:rPr>
                                    <m:t>sin</m:t>
                                  </m:r>
                                </m:fName>
                                <m:e>
                                  <m:d>
                                    <m:d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e>
                                  </m:d>
                                </m:e>
                              </m:func>
                            </m:e>
                          </m:func>
                        </m:e>
                      </m:d>
                    </m:oMath>
                  </m:oMathPara>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6" name="矩形 5"/>
              <p:cNvSpPr>
                <a:spLocks noRot="1" noChangeAspect="1" noMove="1" noResize="1" noEditPoints="1" noAdjustHandles="1" noChangeArrowheads="1" noChangeShapeType="1" noTextEdit="1"/>
              </p:cNvSpPr>
              <p:nvPr/>
            </p:nvSpPr>
            <p:spPr>
              <a:xfrm>
                <a:off x="564242" y="5042371"/>
                <a:ext cx="8472150" cy="917495"/>
              </a:xfrm>
              <a:prstGeom prst="rect">
                <a:avLst/>
              </a:prstGeom>
              <a:blipFill>
                <a:blip r:embed="rId4"/>
                <a:stretch>
                  <a:fillRect/>
                </a:stretch>
              </a:blipFill>
            </p:spPr>
            <p:txBody>
              <a:bodyPr/>
              <a:lstStyle/>
              <a:p>
                <a:r>
                  <a:rPr lang="zh-CN" altLang="en-US">
                    <a:noFill/>
                  </a:rPr>
                  <a:t> </a:t>
                </a:r>
              </a:p>
            </p:txBody>
          </p:sp>
        </mc:Fallback>
      </mc:AlternateContent>
      <p:sp>
        <p:nvSpPr>
          <p:cNvPr id="7" name="矩形 6"/>
          <p:cNvSpPr/>
          <p:nvPr/>
        </p:nvSpPr>
        <p:spPr>
          <a:xfrm>
            <a:off x="564242" y="6056576"/>
            <a:ext cx="8330312" cy="634020"/>
          </a:xfrm>
          <a:prstGeom prst="rect">
            <a:avLst/>
          </a:prstGeom>
        </p:spPr>
        <p:txBody>
          <a:bodyPr wrap="square">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Only consider fundamental mode, main contribution of beam loading.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p</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h</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term very small, same for all the bunches.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p</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h</a:t>
            </a: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 ± 1  causes the beam loading deviation.</a:t>
            </a:r>
          </a:p>
        </p:txBody>
      </p:sp>
      <mc:AlternateContent xmlns:mc="http://schemas.openxmlformats.org/markup-compatibility/2006" xmlns:a14="http://schemas.microsoft.com/office/drawing/2010/main">
        <mc:Choice Requires="a14">
          <p:sp>
            <p:nvSpPr>
              <p:cNvPr id="8" name="矩形 7"/>
              <p:cNvSpPr/>
              <p:nvPr/>
            </p:nvSpPr>
            <p:spPr>
              <a:xfrm>
                <a:off x="619597" y="2420149"/>
                <a:ext cx="7512719" cy="917495"/>
              </a:xfrm>
              <a:prstGeom prst="rect">
                <a:avLst/>
              </a:prstGeom>
              <a:solidFill>
                <a:schemeClr val="accent4">
                  <a:lumMod val="20000"/>
                  <a:lumOff val="80000"/>
                </a:schemeClr>
              </a:solid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ary>
                        <m:naryPr>
                          <m:chr m:val="∑"/>
                          <m:supHide m:val="on"/>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7"/>
                            </m:r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sub>
                        <m:sup/>
                        <m:e>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𝑏</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sSub>
                            <m:sSubPr>
                              <m:ctrlPr>
                                <a:rPr kumimoji="0" lang="en-US" altLang="zh-CN" sz="16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𝑍</m:t>
                              </m:r>
                            </m:e>
                            <m:sub>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ea typeface="Cambria Math" panose="02040503050406030204" pitchFamily="18" charset="0"/>
                                </a:rPr>
                                <m:t>∥</m:t>
                              </m:r>
                            </m:sub>
                          </m:sSub>
                          <m:d>
                            <m:dPr>
                              <m:ctrlP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ctrlPr>
                            </m:dPr>
                            <m:e>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ctrlPr>
                                </m:sSubPr>
                                <m:e>
                                  <m:sSub>
                                    <m:sSubPr>
                                      <m:ctrlP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𝑡</m:t>
                                      </m:r>
                                    </m:sub>
                                  </m:sSub>
                                  <m:r>
                                    <a:rPr kumimoji="0" lang="zh-CN" altLang="en-US" sz="1600" b="0" i="1" u="none" strike="noStrike" kern="0" cap="none" spc="0" normalizeH="0" baseline="0" noProof="0">
                                      <a:ln>
                                        <a:noFill/>
                                      </a:ln>
                                      <a:solidFill>
                                        <a:srgbClr val="FF0000"/>
                                      </a:solidFill>
                                      <a:effectLst/>
                                      <a:uLnTx/>
                                      <a:uFillTx/>
                                      <a:latin typeface="Cambria Math" panose="02040503050406030204" pitchFamily="18" charset="0"/>
                                    </a:rPr>
                                    <m:t>𝜔</m:t>
                                  </m:r>
                                </m:e>
                                <m:sub>
                                  <m:r>
                                    <a:rPr kumimoji="0" lang="en-US" altLang="zh-CN" sz="1600" b="0" i="1" u="none" strike="noStrike" kern="0" cap="none" spc="0" normalizeH="0" baseline="0" noProof="0">
                                      <a:ln>
                                        <a:noFill/>
                                      </a:ln>
                                      <a:solidFill>
                                        <a:srgbClr val="FF0000"/>
                                      </a:solidFill>
                                      <a:effectLst/>
                                      <a:uLnTx/>
                                      <a:uFillTx/>
                                      <a:latin typeface="Cambria Math" panose="02040503050406030204" pitchFamily="18" charset="0"/>
                                    </a:rPr>
                                    <m:t>0</m:t>
                                  </m:r>
                                </m:sub>
                              </m:sSub>
                            </m:e>
                          </m:d>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exp</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𝑖</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num>
                            <m:den>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r>
                                <a:rPr kumimoji="0" lang="zh-CN" altLang="en-US" sz="16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h</m:t>
                                  </m:r>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m:t>
                              </m:r>
                            </m:den>
                          </m:f>
                        </m:e>
                      </m:nary>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𝑏</m:t>
                          </m:r>
                        </m:sub>
                      </m:sSub>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𝑅</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𝑠</m:t>
                          </m:r>
                        </m:sub>
                      </m:sSub>
                      <m:nary>
                        <m:naryPr>
                          <m:chr m:val="∑"/>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𝑝</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𝑛𝑝</m:t>
                              </m:r>
                            </m:sub>
                          </m:sSub>
                        </m:e>
                      </m:nary>
                    </m:oMath>
                  </m:oMathPara>
                </a14:m>
                <a:endParaRPr kumimoji="0" lang="zh-CN" altLang="en-US" sz="1600" b="0" i="0" u="none" strike="noStrike" kern="0" cap="none" spc="0" normalizeH="0" baseline="0" noProof="0" dirty="0">
                  <a:ln>
                    <a:noFill/>
                  </a:ln>
                  <a:solidFill>
                    <a:prstClr val="black"/>
                  </a:solidFill>
                  <a:effectLst/>
                  <a:uLnTx/>
                  <a:uFillTx/>
                </a:endParaRPr>
              </a:p>
            </p:txBody>
          </p:sp>
        </mc:Choice>
        <mc:Fallback xmlns="">
          <p:sp>
            <p:nvSpPr>
              <p:cNvPr id="8" name="矩形 7"/>
              <p:cNvSpPr>
                <a:spLocks noRot="1" noChangeAspect="1" noMove="1" noResize="1" noEditPoints="1" noAdjustHandles="1" noChangeArrowheads="1" noChangeShapeType="1" noTextEdit="1"/>
              </p:cNvSpPr>
              <p:nvPr/>
            </p:nvSpPr>
            <p:spPr>
              <a:xfrm>
                <a:off x="619597" y="2420149"/>
                <a:ext cx="7512719" cy="917495"/>
              </a:xfrm>
              <a:prstGeom prst="rect">
                <a:avLst/>
              </a:prstGeom>
              <a:blipFill rotWithShape="0">
                <a:blip r:embed="rId5"/>
                <a:stretch>
                  <a:fillRect/>
                </a:stretch>
              </a:blipFill>
            </p:spPr>
            <p:txBody>
              <a:bodyPr/>
              <a:lstStyle/>
              <a:p>
                <a:r>
                  <a:rPr lang="zh-CN" altLang="en-US">
                    <a:noFill/>
                  </a:rPr>
                  <a:t> </a:t>
                </a:r>
              </a:p>
            </p:txBody>
          </p:sp>
        </mc:Fallback>
      </mc:AlternateContent>
      <p:sp>
        <p:nvSpPr>
          <p:cNvPr id="9" name="灯片编号占位符 8"/>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zh-CN" alt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980085583"/>
      </p:ext>
    </p:extLst>
  </p:cSld>
  <p:clrMapOvr>
    <a:masterClrMapping/>
  </p:clrMapOvr>
  <mc:AlternateContent xmlns:mc="http://schemas.openxmlformats.org/markup-compatibility/2006" xmlns:p14="http://schemas.microsoft.com/office/powerpoint/2010/main">
    <mc:Choice Requires="p14">
      <p:transition spd="slow" p14:dur="2000" advTm="2307"/>
    </mc:Choice>
    <mc:Fallback xmlns="">
      <p:transition spd="slow" advTm="230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60304"/>
            <a:ext cx="9144000" cy="1325563"/>
          </a:xfrm>
        </p:spPr>
        <p:txBody>
          <a:bodyPr>
            <a:normAutofit/>
          </a:bodyPr>
          <a:lstStyle/>
          <a:p>
            <a:pPr algn="ctr"/>
            <a:r>
              <a:rPr lang="zh-CN" altLang="en-US" dirty="0">
                <a:solidFill>
                  <a:srgbClr val="002060"/>
                </a:solidFill>
                <a:latin typeface="Arial" panose="020B0604020202020204" pitchFamily="34" charset="0"/>
                <a:cs typeface="Arial" panose="020B0604020202020204" pitchFamily="34" charset="0"/>
              </a:rPr>
              <a:t>拍频腔相移补偿</a:t>
            </a:r>
            <a:endParaRPr lang="zh-CN" altLang="en-US" sz="4000" dirty="0">
              <a:solidFill>
                <a:srgbClr val="002060"/>
              </a:solidFill>
            </a:endParaRPr>
          </a:p>
        </p:txBody>
      </p:sp>
      <p:sp>
        <p:nvSpPr>
          <p:cNvPr id="3" name="内容占位符 2"/>
          <p:cNvSpPr>
            <a:spLocks noGrp="1"/>
          </p:cNvSpPr>
          <p:nvPr>
            <p:ph idx="1"/>
          </p:nvPr>
        </p:nvSpPr>
        <p:spPr/>
        <p:txBody>
          <a:bodyPr>
            <a:normAutofit/>
          </a:bodyPr>
          <a:lstStyle/>
          <a:p>
            <a:pPr marL="0" indent="0">
              <a:lnSpc>
                <a:spcPct val="110000"/>
              </a:lnSpc>
              <a:buNone/>
            </a:pPr>
            <a:r>
              <a:rPr lang="en-US" altLang="zh-CN" sz="1800" dirty="0">
                <a:latin typeface="Arial" panose="020B0604020202020204" pitchFamily="34" charset="0"/>
                <a:cs typeface="Arial" panose="020B0604020202020204" pitchFamily="34" charset="0"/>
              </a:rPr>
              <a:t>For </a:t>
            </a:r>
            <a:r>
              <a:rPr lang="en-US" altLang="zh-CN" sz="1800" i="1" dirty="0">
                <a:latin typeface="Arial" panose="020B0604020202020204" pitchFamily="34" charset="0"/>
                <a:cs typeface="Arial" panose="020B0604020202020204" pitchFamily="34" charset="0"/>
              </a:rPr>
              <a:t>m</a:t>
            </a:r>
            <a:r>
              <a:rPr lang="en-US" altLang="zh-CN" sz="1800" dirty="0">
                <a:latin typeface="Arial" panose="020B0604020202020204" pitchFamily="34" charset="0"/>
                <a:cs typeface="Arial" panose="020B0604020202020204" pitchFamily="34" charset="0"/>
              </a:rPr>
              <a:t> = </a:t>
            </a:r>
            <a:r>
              <a:rPr lang="en-US" altLang="zh-CN" sz="1800" i="1" dirty="0">
                <a:latin typeface="Arial" panose="020B0604020202020204" pitchFamily="34" charset="0"/>
                <a:cs typeface="Arial" panose="020B0604020202020204" pitchFamily="34" charset="0"/>
              </a:rPr>
              <a:t>p</a:t>
            </a:r>
            <a:r>
              <a:rPr lang="en-US" altLang="zh-CN" sz="1800" dirty="0">
                <a:latin typeface="Arial" panose="020B0604020202020204" pitchFamily="34" charset="0"/>
                <a:cs typeface="Arial" panose="020B0604020202020204" pitchFamily="34" charset="0"/>
              </a:rPr>
              <a:t> –</a:t>
            </a:r>
            <a:r>
              <a:rPr lang="en-US" altLang="zh-CN" sz="1800" i="1" dirty="0">
                <a:latin typeface="Arial" panose="020B0604020202020204" pitchFamily="34" charset="0"/>
                <a:cs typeface="Arial" panose="020B0604020202020204" pitchFamily="34" charset="0"/>
              </a:rPr>
              <a:t> h</a:t>
            </a: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endParaRPr lang="en-US" altLang="zh-CN" sz="1800" dirty="0">
              <a:latin typeface="Arial" panose="020B0604020202020204" pitchFamily="34" charset="0"/>
              <a:cs typeface="Arial" panose="020B0604020202020204" pitchFamily="34" charset="0"/>
            </a:endParaRPr>
          </a:p>
          <a:p>
            <a:pPr marL="0" indent="0">
              <a:lnSpc>
                <a:spcPct val="110000"/>
              </a:lnSpc>
              <a:buNone/>
            </a:pPr>
            <a:r>
              <a:rPr lang="en-US" altLang="zh-CN" sz="1800" dirty="0">
                <a:latin typeface="Arial" panose="020B0604020202020204" pitchFamily="34" charset="0"/>
                <a:cs typeface="Arial" panose="020B0604020202020204" pitchFamily="34" charset="0"/>
              </a:rPr>
              <a:t>Passive DF cavity will add the term </a:t>
            </a:r>
          </a:p>
        </p:txBody>
      </p:sp>
      <mc:AlternateContent xmlns:mc="http://schemas.openxmlformats.org/markup-compatibility/2006" xmlns:a14="http://schemas.microsoft.com/office/drawing/2010/main">
        <mc:Choice Requires="a14">
          <p:sp>
            <p:nvSpPr>
              <p:cNvPr id="4" name="矩形 3"/>
              <p:cNvSpPr/>
              <p:nvPr/>
            </p:nvSpPr>
            <p:spPr>
              <a:xfrm>
                <a:off x="491930" y="2456971"/>
                <a:ext cx="7886700" cy="111177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𝑛𝑝</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func>
                            <m:func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num>
                        <m:den>
                          <m:func>
                            <m:func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den>
                      </m:f>
                      <m:f>
                        <m:f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num>
                        <m:den>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den>
                      </m:f>
                      <m:func>
                        <m:func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d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+1−2</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r>
                        <a:rPr kumimoji="0" lang="en-US" altLang="zh-CN" sz="1800" b="1" i="1" u="none" strike="noStrike" kern="0" cap="none" spc="0" normalizeH="0" baseline="0" noProof="0" smtClean="0">
                          <a:ln>
                            <a:noFill/>
                          </a:ln>
                          <a:solidFill>
                            <a:srgbClr val="FF0000"/>
                          </a:solidFill>
                          <a:effectLst/>
                          <a:uLnTx/>
                          <a:uFillTx/>
                          <a:latin typeface="Cambria Math" panose="02040503050406030204" pitchFamily="18" charset="0"/>
                          <a:ea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func>
                            <m:func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num>
                        <m:den>
                          <m:func>
                            <m:func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den>
                      </m:f>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  </m:t>
                      </m:r>
                      <m:f>
                        <m:f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𝑔</m:t>
                              </m:r>
                            </m:sub>
                          </m:sSub>
                        </m:den>
                      </m:f>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4" name="矩形 3"/>
              <p:cNvSpPr>
                <a:spLocks noRot="1" noChangeAspect="1" noMove="1" noResize="1" noEditPoints="1" noAdjustHandles="1" noChangeArrowheads="1" noChangeShapeType="1" noTextEdit="1"/>
              </p:cNvSpPr>
              <p:nvPr/>
            </p:nvSpPr>
            <p:spPr>
              <a:xfrm>
                <a:off x="491930" y="2456971"/>
                <a:ext cx="7886700" cy="1111779"/>
              </a:xfrm>
              <a:prstGeom prst="rect">
                <a:avLst/>
              </a:prstGeom>
              <a:blipFill rotWithShape="0">
                <a:blip r:embed="rId2"/>
                <a:stretch>
                  <a:fillRect/>
                </a:stretch>
              </a:blipFill>
            </p:spPr>
            <p:txBody>
              <a:bodyPr/>
              <a:lstStyle/>
              <a:p>
                <a:r>
                  <a:rPr lang="zh-CN" altLang="en-US">
                    <a:noFill/>
                  </a:rPr>
                  <a:t> </a:t>
                </a:r>
              </a:p>
            </p:txBody>
          </p:sp>
        </mc:Fallback>
      </mc:AlternateContent>
      <p:sp>
        <p:nvSpPr>
          <p:cNvPr id="6" name="文本框 5"/>
          <p:cNvSpPr txBox="1"/>
          <p:nvPr/>
        </p:nvSpPr>
        <p:spPr>
          <a:xfrm>
            <a:off x="7191704" y="1478615"/>
            <a:ext cx="1394234"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Linear with bunch number </a:t>
            </a:r>
            <a:r>
              <a:rPr kumimoji="0" lang="en-US" altLang="zh-CN"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n</a:t>
            </a:r>
            <a:endParaRPr kumimoji="0" lang="zh-CN" altLang="en-US"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8" name="矩形 7"/>
          <p:cNvSpPr/>
          <p:nvPr/>
        </p:nvSpPr>
        <p:spPr>
          <a:xfrm>
            <a:off x="7274006" y="2456971"/>
            <a:ext cx="824770" cy="11117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mc:AlternateContent xmlns:mc="http://schemas.openxmlformats.org/markup-compatibility/2006" xmlns:a14="http://schemas.microsoft.com/office/drawing/2010/main">
        <mc:Choice Requires="a14">
          <p:sp>
            <p:nvSpPr>
              <p:cNvPr id="9" name="矩形 8"/>
              <p:cNvSpPr/>
              <p:nvPr/>
            </p:nvSpPr>
            <p:spPr>
              <a:xfrm>
                <a:off x="653368" y="4554075"/>
                <a:ext cx="6467748" cy="111177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𝑓</m:t>
                          </m:r>
                        </m:e>
                        <m:sub>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DF</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r>
                        <a:rPr kumimoji="0" lang="en-US" altLang="zh-CN" sz="1800" b="1" i="1" u="none" strike="noStrike" kern="0" cap="none" spc="0" normalizeH="0" baseline="0" noProof="0" smtClean="0">
                          <a:ln>
                            <a:noFill/>
                          </a:ln>
                          <a:solidFill>
                            <a:srgbClr val="FF0000"/>
                          </a:solidFill>
                          <a:effectLst/>
                          <a:uLnTx/>
                          <a:uFillTx/>
                          <a:latin typeface="Cambria Math" panose="02040503050406030204" pitchFamily="18" charset="0"/>
                          <a:ea typeface="Cambria Math" panose="02040503050406030204" pitchFamily="18" charset="0"/>
                        </a:rPr>
                        <m:t>−</m:t>
                      </m:r>
                      <m:r>
                        <a:rPr kumimoji="0" lang="en-US" altLang="zh-CN" sz="1800" b="0" i="1" u="none" strike="noStrike" kern="0" cap="none" spc="0" normalizeH="0" baseline="0" noProof="0" smtClean="0">
                          <a:ln>
                            <a:noFill/>
                          </a:ln>
                          <a:solidFill>
                            <a:srgbClr val="FF0000"/>
                          </a:solidFill>
                          <a:effectLst/>
                          <a:uLnTx/>
                          <a:uFillTx/>
                          <a:latin typeface="Cambria Math" panose="02040503050406030204" pitchFamily="18" charset="0"/>
                          <a:ea typeface="Cambria Math" panose="02040503050406030204" pitchFamily="18" charset="0"/>
                        </a:rPr>
                        <m:t> </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4</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𝑅</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𝑠</m:t>
                          </m:r>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DF</m:t>
                          </m:r>
                        </m:sub>
                      </m:sSub>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func>
                            <m:func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num>
                        <m:den>
                          <m:func>
                            <m:func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𝑡</m:t>
                                          </m:r>
                                        </m:sub>
                                      </m:sSub>
                                    </m:num>
                                    <m:den>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den>
                                  </m:f>
                                </m:e>
                              </m:d>
                            </m:e>
                          </m:func>
                        </m:den>
                      </m:f>
                      <m:f>
                        <m:f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fPr>
                        <m:num>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𝑛𝑚</m:t>
                          </m:r>
                        </m:num>
                        <m:den>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𝑔</m:t>
                              </m:r>
                            </m:sub>
                          </m:sSub>
                        </m:den>
                      </m:f>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cos</m:t>
                      </m:r>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𝜃</m:t>
                          </m:r>
                        </m:e>
                        <m:sub>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DF</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9" name="矩形 8"/>
              <p:cNvSpPr>
                <a:spLocks noRot="1" noChangeAspect="1" noMove="1" noResize="1" noEditPoints="1" noAdjustHandles="1" noChangeArrowheads="1" noChangeShapeType="1" noTextEdit="1"/>
              </p:cNvSpPr>
              <p:nvPr/>
            </p:nvSpPr>
            <p:spPr>
              <a:xfrm>
                <a:off x="653368" y="4554075"/>
                <a:ext cx="6467748" cy="1111779"/>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p:cNvSpPr/>
              <p:nvPr/>
            </p:nvSpPr>
            <p:spPr>
              <a:xfrm>
                <a:off x="592442" y="5854288"/>
                <a:ext cx="591636"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𝜃</m:t>
                          </m:r>
                        </m:e>
                        <m:sub>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DF</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10" name="矩形 9"/>
              <p:cNvSpPr>
                <a:spLocks noRot="1" noChangeAspect="1" noMove="1" noResize="1" noEditPoints="1" noAdjustHandles="1" noChangeArrowheads="1" noChangeShapeType="1" noTextEdit="1"/>
              </p:cNvSpPr>
              <p:nvPr/>
            </p:nvSpPr>
            <p:spPr>
              <a:xfrm>
                <a:off x="592442" y="5854288"/>
                <a:ext cx="591636" cy="369332"/>
              </a:xfrm>
              <a:prstGeom prst="rect">
                <a:avLst/>
              </a:prstGeom>
              <a:blipFill rotWithShape="0">
                <a:blip r:embed="rId4"/>
                <a:stretch>
                  <a:fillRect/>
                </a:stretch>
              </a:blipFill>
            </p:spPr>
            <p:txBody>
              <a:bodyPr/>
              <a:lstStyle/>
              <a:p>
                <a:r>
                  <a:rPr lang="zh-CN" altLang="en-US">
                    <a:noFill/>
                  </a:rPr>
                  <a:t> </a:t>
                </a:r>
              </a:p>
            </p:txBody>
          </p:sp>
        </mc:Fallback>
      </mc:AlternateContent>
      <p:sp>
        <p:nvSpPr>
          <p:cNvPr id="11" name="矩形 10"/>
          <p:cNvSpPr/>
          <p:nvPr/>
        </p:nvSpPr>
        <p:spPr>
          <a:xfrm>
            <a:off x="1077549" y="5866846"/>
            <a:ext cx="7366119" cy="373436"/>
          </a:xfrm>
          <a:prstGeom prst="rect">
            <a:avLst/>
          </a:prstGeom>
        </p:spPr>
        <p:txBody>
          <a:bodyPr wrap="none">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is the detuning angle of DF cavity with respect to the nominal RF freq. </a:t>
            </a:r>
          </a:p>
        </p:txBody>
      </p:sp>
      <p:sp>
        <p:nvSpPr>
          <p:cNvPr id="12" name="文本框 11"/>
          <p:cNvSpPr txBox="1"/>
          <p:nvPr/>
        </p:nvSpPr>
        <p:spPr>
          <a:xfrm>
            <a:off x="5821380" y="4694465"/>
            <a:ext cx="2557250"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Compensate the beam loading phase variation of symmetry RF</a:t>
            </a:r>
            <a:endParaRPr kumimoji="0" lang="zh-CN" altLang="en-US" sz="1600" b="0" i="1"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13" name="矩形 12"/>
          <p:cNvSpPr/>
          <p:nvPr/>
        </p:nvSpPr>
        <p:spPr>
          <a:xfrm>
            <a:off x="628650" y="6205613"/>
            <a:ext cx="5528630" cy="397032"/>
          </a:xfrm>
          <a:prstGeom prst="rect">
            <a:avLst/>
          </a:prstGeom>
        </p:spPr>
        <p:txBody>
          <a:bodyPr wrap="square">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First order </a:t>
            </a:r>
            <a:r>
              <a:rPr kumimoji="0" lang="en-US" altLang="zh-CN" sz="1800" b="0" i="1"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a:t>
            </a: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 ±1 has linear compensation.</a:t>
            </a:r>
          </a:p>
        </p:txBody>
      </p:sp>
      <p:sp>
        <p:nvSpPr>
          <p:cNvPr id="5" name="灯片编号占位符 4"/>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zh-CN" altLang="en-US" sz="1400" b="0" i="0" u="none" strike="noStrike" kern="0" cap="none" spc="0" normalizeH="0" baseline="0" noProof="0" dirty="0">
              <a:ln>
                <a:noFill/>
              </a:ln>
              <a:solidFill>
                <a:sysClr val="windowText" lastClr="000000"/>
              </a:solidFill>
              <a:effectLst/>
              <a:uLnTx/>
              <a:uFillTx/>
            </a:endParaRPr>
          </a:p>
        </p:txBody>
      </p:sp>
      <p:sp>
        <p:nvSpPr>
          <p:cNvPr id="14" name="矩形 13"/>
          <p:cNvSpPr/>
          <p:nvPr/>
        </p:nvSpPr>
        <p:spPr>
          <a:xfrm>
            <a:off x="4144815" y="4582725"/>
            <a:ext cx="782785" cy="11117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Tree>
    <p:extLst>
      <p:ext uri="{BB962C8B-B14F-4D97-AF65-F5344CB8AC3E}">
        <p14:creationId xmlns:p14="http://schemas.microsoft.com/office/powerpoint/2010/main" val="4111623143"/>
      </p:ext>
    </p:extLst>
  </p:cSld>
  <p:clrMapOvr>
    <a:masterClrMapping/>
  </p:clrMapOvr>
  <mc:AlternateContent xmlns:mc="http://schemas.openxmlformats.org/markup-compatibility/2006" xmlns:p14="http://schemas.microsoft.com/office/powerpoint/2010/main">
    <mc:Choice Requires="p14">
      <p:transition spd="slow" p14:dur="2000" advTm="3483"/>
    </mc:Choice>
    <mc:Fallback xmlns="">
      <p:transition spd="slow" advTm="348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379641"/>
            <a:ext cx="9144000" cy="961479"/>
          </a:xfrm>
        </p:spPr>
        <p:txBody>
          <a:bodyPr>
            <a:normAutofit/>
          </a:bodyPr>
          <a:lstStyle/>
          <a:p>
            <a:pPr algn="ctr"/>
            <a:r>
              <a:rPr lang="en-US" altLang="zh-CN" dirty="0">
                <a:solidFill>
                  <a:srgbClr val="002060"/>
                </a:solidFill>
                <a:latin typeface="等线" panose="02010600030101010101" pitchFamily="2" charset="-122"/>
                <a:ea typeface="等线" panose="02010600030101010101" pitchFamily="2" charset="-122"/>
              </a:rPr>
              <a:t>CEPC</a:t>
            </a:r>
            <a:r>
              <a:rPr lang="zh-CN" altLang="en-US" dirty="0">
                <a:solidFill>
                  <a:srgbClr val="002060"/>
                </a:solidFill>
                <a:latin typeface="等线" panose="02010600030101010101" pitchFamily="2" charset="-122"/>
                <a:ea typeface="等线" panose="02010600030101010101" pitchFamily="2" charset="-122"/>
              </a:rPr>
              <a:t>高频系统束流实验研究</a:t>
            </a:r>
          </a:p>
        </p:txBody>
      </p:sp>
      <p:sp>
        <p:nvSpPr>
          <p:cNvPr id="3" name="内容占位符 2"/>
          <p:cNvSpPr>
            <a:spLocks noGrp="1"/>
          </p:cNvSpPr>
          <p:nvPr>
            <p:ph idx="1"/>
          </p:nvPr>
        </p:nvSpPr>
        <p:spPr>
          <a:xfrm>
            <a:off x="357777" y="2128211"/>
            <a:ext cx="8428445" cy="4310689"/>
          </a:xfrm>
        </p:spPr>
        <p:txBody>
          <a:bodyPr>
            <a:noAutofit/>
          </a:bodyPr>
          <a:lstStyle/>
          <a:p>
            <a:pPr marL="0" indent="360000">
              <a:lnSpc>
                <a:spcPct val="120000"/>
              </a:lnSpc>
              <a:spcBef>
                <a:spcPts val="600"/>
              </a:spcBef>
              <a:buFont typeface="+mj-lt"/>
              <a:buAutoNum type="arabicPeriod"/>
            </a:pPr>
            <a:r>
              <a:rPr lang="zh-CN" altLang="en-US" sz="2400" dirty="0">
                <a:latin typeface="等线" panose="02010600030101010101" pitchFamily="2" charset="-122"/>
                <a:ea typeface="等线" panose="02010600030101010101" pitchFamily="2" charset="-122"/>
              </a:rPr>
              <a:t>束团串相移补偿实验</a:t>
            </a:r>
            <a:endParaRPr lang="en-US" altLang="zh-CN" dirty="0">
              <a:latin typeface="等线" panose="02010600030101010101" pitchFamily="2" charset="-122"/>
              <a:ea typeface="等线" panose="02010600030101010101" pitchFamily="2" charset="-122"/>
            </a:endParaRPr>
          </a:p>
          <a:p>
            <a:pPr lvl="1">
              <a:lnSpc>
                <a:spcPct val="120000"/>
              </a:lnSpc>
              <a:spcBef>
                <a:spcPts val="600"/>
              </a:spcBef>
            </a:pPr>
            <a:r>
              <a:rPr lang="zh-CN" altLang="en-US" sz="1800" dirty="0">
                <a:latin typeface="等线" panose="02010600030101010101" pitchFamily="2" charset="-122"/>
                <a:ea typeface="等线" panose="02010600030101010101" pitchFamily="2" charset="-122"/>
              </a:rPr>
              <a:t>利用</a:t>
            </a:r>
            <a:r>
              <a:rPr lang="en-US" altLang="zh-CN" sz="1800" dirty="0">
                <a:latin typeface="等线" panose="02010600030101010101" pitchFamily="2" charset="-122"/>
                <a:ea typeface="等线" panose="02010600030101010101" pitchFamily="2" charset="-122"/>
              </a:rPr>
              <a:t>BEPCII</a:t>
            </a:r>
            <a:r>
              <a:rPr lang="zh-CN" altLang="en-US" sz="1800" dirty="0">
                <a:latin typeface="等线" panose="02010600030101010101" pitchFamily="2" charset="-122"/>
                <a:ea typeface="等线" panose="02010600030101010101" pitchFamily="2" charset="-122"/>
              </a:rPr>
              <a:t>进行</a:t>
            </a:r>
            <a:r>
              <a:rPr lang="en-US" altLang="zh-CN" sz="1800" dirty="0">
                <a:latin typeface="等线" panose="02010600030101010101" pitchFamily="2" charset="-122"/>
                <a:ea typeface="等线" panose="02010600030101010101" pitchFamily="2" charset="-122"/>
              </a:rPr>
              <a:t>CEPC</a:t>
            </a:r>
            <a:r>
              <a:rPr lang="zh-CN" altLang="en-US" sz="1800" dirty="0">
                <a:latin typeface="等线" panose="02010600030101010101" pitchFamily="2" charset="-122"/>
                <a:ea typeface="等线" panose="02010600030101010101" pitchFamily="2" charset="-122"/>
              </a:rPr>
              <a:t>主环束团串运行模式的瞬态束流负载实验研究（对撞或同步模式），并进行拍频腔补偿实验（同步模式），</a:t>
            </a:r>
            <a:r>
              <a:rPr lang="zh-CN" altLang="en-US" sz="1800" dirty="0">
                <a:solidFill>
                  <a:srgbClr val="0070C0"/>
                </a:solidFill>
                <a:latin typeface="等线" panose="02010600030101010101" pitchFamily="2" charset="-122"/>
                <a:ea typeface="等线" panose="02010600030101010101" pitchFamily="2" charset="-122"/>
              </a:rPr>
              <a:t>验证解析计算和粒子跟踪模拟结果，研究束流动力学效应及低电平控制方法</a:t>
            </a:r>
            <a:r>
              <a:rPr lang="zh-CN" altLang="en-US" sz="1800" dirty="0">
                <a:latin typeface="等线" panose="02010600030101010101" pitchFamily="2" charset="-122"/>
                <a:ea typeface="等线" panose="02010600030101010101" pitchFamily="2" charset="-122"/>
              </a:rPr>
              <a:t>。</a:t>
            </a:r>
            <a:endParaRPr lang="en-US" altLang="zh-CN" sz="1800" dirty="0">
              <a:latin typeface="等线" panose="02010600030101010101" pitchFamily="2" charset="-122"/>
              <a:ea typeface="等线" panose="02010600030101010101" pitchFamily="2" charset="-122"/>
            </a:endParaRPr>
          </a:p>
          <a:p>
            <a:pPr marL="0" indent="-360000">
              <a:lnSpc>
                <a:spcPct val="120000"/>
              </a:lnSpc>
              <a:spcBef>
                <a:spcPts val="1200"/>
              </a:spcBef>
              <a:buFont typeface="+mj-lt"/>
              <a:buAutoNum type="arabicPeriod" startAt="2"/>
            </a:pPr>
            <a:r>
              <a:rPr lang="zh-CN" altLang="en-US" sz="2400" dirty="0">
                <a:latin typeface="等线" panose="02010600030101010101" pitchFamily="2" charset="-122"/>
                <a:ea typeface="等线" panose="02010600030101010101" pitchFamily="2" charset="-122"/>
              </a:rPr>
              <a:t>超导腔</a:t>
            </a:r>
            <a:r>
              <a:rPr lang="en-US" altLang="zh-CN" sz="2400" dirty="0">
                <a:latin typeface="等线" panose="02010600030101010101" pitchFamily="2" charset="-122"/>
                <a:ea typeface="等线" panose="02010600030101010101" pitchFamily="2" charset="-122"/>
              </a:rPr>
              <a:t>ramp</a:t>
            </a:r>
            <a:r>
              <a:rPr lang="zh-CN" altLang="en-US" sz="2400" dirty="0">
                <a:latin typeface="等线" panose="02010600030101010101" pitchFamily="2" charset="-122"/>
                <a:ea typeface="等线" panose="02010600030101010101" pitchFamily="2" charset="-122"/>
              </a:rPr>
              <a:t>实验</a:t>
            </a:r>
            <a:endParaRPr lang="en-US" altLang="zh-CN" sz="2400" dirty="0">
              <a:latin typeface="等线" panose="02010600030101010101" pitchFamily="2" charset="-122"/>
              <a:ea typeface="等线" panose="02010600030101010101" pitchFamily="2" charset="-122"/>
            </a:endParaRPr>
          </a:p>
          <a:p>
            <a:pPr lvl="1">
              <a:lnSpc>
                <a:spcPct val="120000"/>
              </a:lnSpc>
              <a:spcBef>
                <a:spcPts val="600"/>
              </a:spcBef>
            </a:pPr>
            <a:r>
              <a:rPr lang="zh-CN" altLang="en-US" sz="1800" dirty="0">
                <a:latin typeface="等线" panose="02010600030101010101" pitchFamily="2" charset="-122"/>
                <a:ea typeface="等线" panose="02010600030101010101" pitchFamily="2" charset="-122"/>
              </a:rPr>
              <a:t>利用</a:t>
            </a:r>
            <a:r>
              <a:rPr lang="en-US" altLang="zh-CN" sz="1800" dirty="0">
                <a:latin typeface="等线" panose="02010600030101010101" pitchFamily="2" charset="-122"/>
                <a:ea typeface="等线" panose="02010600030101010101" pitchFamily="2" charset="-122"/>
              </a:rPr>
              <a:t>BEPCII</a:t>
            </a:r>
            <a:r>
              <a:rPr lang="zh-CN" altLang="en-US" sz="1800" dirty="0">
                <a:latin typeface="等线" panose="02010600030101010101" pitchFamily="2" charset="-122"/>
                <a:ea typeface="等线" panose="02010600030101010101" pitchFamily="2" charset="-122"/>
              </a:rPr>
              <a:t>进行</a:t>
            </a:r>
            <a:r>
              <a:rPr lang="en-US" altLang="zh-CN" sz="1800" dirty="0">
                <a:latin typeface="等线" panose="02010600030101010101" pitchFamily="2" charset="-122"/>
                <a:ea typeface="等线" panose="02010600030101010101" pitchFamily="2" charset="-122"/>
              </a:rPr>
              <a:t>CEPC</a:t>
            </a:r>
            <a:r>
              <a:rPr lang="zh-CN" altLang="en-US" sz="1800" dirty="0">
                <a:latin typeface="等线" panose="02010600030101010101" pitchFamily="2" charset="-122"/>
                <a:ea typeface="等线" panose="02010600030101010101" pitchFamily="2" charset="-122"/>
              </a:rPr>
              <a:t>增强器升能过程的超导腔腔压或相位</a:t>
            </a:r>
            <a:r>
              <a:rPr lang="en-US" altLang="zh-CN" sz="1800" dirty="0">
                <a:latin typeface="等线" panose="02010600030101010101" pitchFamily="2" charset="-122"/>
                <a:ea typeface="等线" panose="02010600030101010101" pitchFamily="2" charset="-122"/>
              </a:rPr>
              <a:t>ramp</a:t>
            </a:r>
            <a:r>
              <a:rPr lang="zh-CN" altLang="en-US" sz="1800" dirty="0">
                <a:latin typeface="等线" panose="02010600030101010101" pitchFamily="2" charset="-122"/>
                <a:ea typeface="等线" panose="02010600030101010101" pitchFamily="2" charset="-122"/>
              </a:rPr>
              <a:t>实验，</a:t>
            </a:r>
            <a:r>
              <a:rPr lang="zh-CN" altLang="en-US" sz="1800" dirty="0">
                <a:solidFill>
                  <a:srgbClr val="0070C0"/>
                </a:solidFill>
                <a:latin typeface="等线" panose="02010600030101010101" pitchFamily="2" charset="-122"/>
                <a:ea typeface="等线" panose="02010600030101010101" pitchFamily="2" charset="-122"/>
              </a:rPr>
              <a:t>研究超导腔大范围</a:t>
            </a:r>
            <a:r>
              <a:rPr lang="en-US" altLang="zh-CN" sz="1800" dirty="0">
                <a:solidFill>
                  <a:srgbClr val="0070C0"/>
                </a:solidFill>
                <a:latin typeface="等线" panose="02010600030101010101" pitchFamily="2" charset="-122"/>
                <a:ea typeface="等线" panose="02010600030101010101" pitchFamily="2" charset="-122"/>
              </a:rPr>
              <a:t>ramp</a:t>
            </a:r>
            <a:r>
              <a:rPr lang="zh-CN" altLang="en-US" sz="1800" dirty="0">
                <a:solidFill>
                  <a:srgbClr val="0070C0"/>
                </a:solidFill>
                <a:latin typeface="等线" panose="02010600030101010101" pitchFamily="2" charset="-122"/>
                <a:ea typeface="等线" panose="02010600030101010101" pitchFamily="2" charset="-122"/>
              </a:rPr>
              <a:t>的低电平控制方法和束流不稳定性</a:t>
            </a:r>
            <a:r>
              <a:rPr lang="zh-CN" altLang="en-US" sz="1800" dirty="0">
                <a:latin typeface="等线" panose="02010600030101010101" pitchFamily="2" charset="-122"/>
                <a:ea typeface="等线" panose="02010600030101010101" pitchFamily="2" charset="-122"/>
              </a:rPr>
              <a:t>。</a:t>
            </a:r>
            <a:endParaRPr lang="en-US" altLang="zh-CN" sz="1800" dirty="0">
              <a:latin typeface="等线" panose="02010600030101010101" pitchFamily="2" charset="-122"/>
              <a:ea typeface="等线" panose="02010600030101010101" pitchFamily="2" charset="-122"/>
            </a:endParaRPr>
          </a:p>
          <a:p>
            <a:pPr marL="0" indent="-360000">
              <a:lnSpc>
                <a:spcPct val="120000"/>
              </a:lnSpc>
              <a:spcBef>
                <a:spcPts val="1200"/>
              </a:spcBef>
              <a:buFont typeface="+mj-lt"/>
              <a:buAutoNum type="arabicPeriod" startAt="2"/>
            </a:pPr>
            <a:r>
              <a:rPr lang="zh-CN" altLang="en-US" sz="2400" dirty="0">
                <a:latin typeface="等线" panose="02010600030101010101" pitchFamily="2" charset="-122"/>
              </a:rPr>
              <a:t>高阶模抑制实验</a:t>
            </a:r>
            <a:endParaRPr lang="en-US" altLang="zh-CN" sz="2400" dirty="0">
              <a:latin typeface="等线" panose="02010600030101010101" pitchFamily="2" charset="-122"/>
            </a:endParaRPr>
          </a:p>
          <a:p>
            <a:pPr lvl="1">
              <a:lnSpc>
                <a:spcPct val="120000"/>
              </a:lnSpc>
              <a:spcBef>
                <a:spcPts val="600"/>
              </a:spcBef>
            </a:pPr>
            <a:r>
              <a:rPr lang="en-US" altLang="zh-CN" sz="1800" dirty="0">
                <a:latin typeface="等线" panose="02010600030101010101" pitchFamily="2" charset="-122"/>
                <a:ea typeface="等线" panose="02010600030101010101" pitchFamily="2" charset="-122"/>
              </a:rPr>
              <a:t>650 MHz</a:t>
            </a:r>
            <a:r>
              <a:rPr lang="zh-CN" altLang="en-US" sz="1800" dirty="0">
                <a:latin typeface="等线" panose="02010600030101010101" pitchFamily="2" charset="-122"/>
                <a:ea typeface="等线" panose="02010600030101010101" pitchFamily="2" charset="-122"/>
              </a:rPr>
              <a:t>超导加速组元样机安装在</a:t>
            </a:r>
            <a:r>
              <a:rPr lang="en-US" altLang="zh-CN" sz="1800" dirty="0">
                <a:latin typeface="等线" panose="02010600030101010101" pitchFamily="2" charset="-122"/>
                <a:ea typeface="等线" panose="02010600030101010101" pitchFamily="2" charset="-122"/>
              </a:rPr>
              <a:t>BEPCII</a:t>
            </a:r>
            <a:r>
              <a:rPr lang="zh-CN" altLang="en-US" sz="1800" dirty="0">
                <a:latin typeface="等线" panose="02010600030101010101" pitchFamily="2" charset="-122"/>
                <a:ea typeface="等线" panose="02010600030101010101" pitchFamily="2" charset="-122"/>
              </a:rPr>
              <a:t>储存环中，或由储存环引出束流，</a:t>
            </a:r>
            <a:r>
              <a:rPr lang="zh-CN" altLang="en-US" sz="1800" dirty="0">
                <a:solidFill>
                  <a:srgbClr val="0070C0"/>
                </a:solidFill>
                <a:latin typeface="等线" panose="02010600030101010101" pitchFamily="2" charset="-122"/>
                <a:ea typeface="等线" panose="02010600030101010101" pitchFamily="2" charset="-122"/>
              </a:rPr>
              <a:t>研究高阶模耦合器性能和动态热负荷</a:t>
            </a:r>
            <a:r>
              <a:rPr lang="zh-CN" altLang="en-US" sz="1800" dirty="0">
                <a:latin typeface="等线" panose="02010600030101010101" pitchFamily="2" charset="-122"/>
                <a:ea typeface="等线" panose="02010600030101010101" pitchFamily="2" charset="-122"/>
              </a:rPr>
              <a:t>。</a:t>
            </a:r>
            <a:endParaRPr lang="en-US" altLang="zh-CN" sz="1800" dirty="0">
              <a:latin typeface="等线" panose="02010600030101010101" pitchFamily="2" charset="-122"/>
              <a:ea typeface="等线" panose="02010600030101010101" pitchFamily="2" charset="-122"/>
            </a:endParaRPr>
          </a:p>
          <a:p>
            <a:pPr marL="342900" lvl="1" indent="0">
              <a:lnSpc>
                <a:spcPct val="120000"/>
              </a:lnSpc>
              <a:spcBef>
                <a:spcPts val="600"/>
              </a:spcBef>
              <a:buNone/>
            </a:pPr>
            <a:endParaRPr lang="en-US" altLang="zh-CN" b="1" dirty="0">
              <a:latin typeface="等线" panose="02010600030101010101" pitchFamily="2" charset="-122"/>
              <a:ea typeface="等线" panose="02010600030101010101" pitchFamily="2" charset="-122"/>
            </a:endParaRPr>
          </a:p>
          <a:p>
            <a:pPr marL="0" indent="0">
              <a:lnSpc>
                <a:spcPct val="120000"/>
              </a:lnSpc>
              <a:spcBef>
                <a:spcPts val="600"/>
              </a:spcBef>
              <a:buNone/>
            </a:pPr>
            <a:endParaRPr lang="en-US" altLang="zh-CN" sz="2000" dirty="0">
              <a:solidFill>
                <a:srgbClr val="FF0000"/>
              </a:solidFill>
              <a:latin typeface="等线" panose="02010600030101010101" pitchFamily="2" charset="-122"/>
              <a:ea typeface="等线" panose="02010600030101010101" pitchFamily="2" charset="-122"/>
            </a:endParaRPr>
          </a:p>
        </p:txBody>
      </p:sp>
      <p:sp>
        <p:nvSpPr>
          <p:cNvPr id="4" name="矩形 3"/>
          <p:cNvSpPr/>
          <p:nvPr/>
        </p:nvSpPr>
        <p:spPr>
          <a:xfrm>
            <a:off x="357777" y="1559866"/>
            <a:ext cx="8428445" cy="461665"/>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400" b="0" i="0" u="none" strike="noStrike" kern="0" cap="none" spc="0" normalizeH="0" baseline="0" noProof="0" dirty="0">
                <a:ln>
                  <a:noFill/>
                </a:ln>
                <a:solidFill>
                  <a:sysClr val="windowText" lastClr="000000"/>
                </a:solidFill>
                <a:effectLst/>
                <a:uLnTx/>
                <a:uFillTx/>
                <a:latin typeface="等线" panose="02010600030101010101" pitchFamily="2" charset="-122"/>
                <a:ea typeface="等线" panose="02010600030101010101" pitchFamily="2" charset="-122"/>
              </a:rPr>
              <a:t>BEPCII</a:t>
            </a:r>
            <a:r>
              <a:rPr kumimoji="0" lang="zh-CN" altLang="en-US" sz="2400" b="0" i="0" u="none" strike="noStrike" kern="0" cap="none" spc="0" normalizeH="0" baseline="0" noProof="0" dirty="0">
                <a:ln>
                  <a:noFill/>
                </a:ln>
                <a:solidFill>
                  <a:sysClr val="windowText" lastClr="000000"/>
                </a:solidFill>
                <a:effectLst/>
                <a:uLnTx/>
                <a:uFillTx/>
                <a:latin typeface="等线" panose="02010600030101010101" pitchFamily="2" charset="-122"/>
                <a:ea typeface="等线" panose="02010600030101010101" pitchFamily="2" charset="-122"/>
              </a:rPr>
              <a:t>上可能开展的三个关键验证实验</a:t>
            </a:r>
          </a:p>
        </p:txBody>
      </p:sp>
      <p:sp>
        <p:nvSpPr>
          <p:cNvPr id="5" name="矩形 4"/>
          <p:cNvSpPr/>
          <p:nvPr/>
        </p:nvSpPr>
        <p:spPr>
          <a:xfrm>
            <a:off x="357777" y="2021531"/>
            <a:ext cx="8428445" cy="45723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126828890"/>
      </p:ext>
    </p:extLst>
  </p:cSld>
  <p:clrMapOvr>
    <a:masterClrMapping/>
  </p:clrMapOvr>
  <mc:AlternateContent xmlns:mc="http://schemas.openxmlformats.org/markup-compatibility/2006" xmlns:p14="http://schemas.microsoft.com/office/powerpoint/2010/main">
    <mc:Choice Requires="p14">
      <p:transition spd="slow" p14:dur="2000" advTm="19435"/>
    </mc:Choice>
    <mc:Fallback xmlns="">
      <p:transition spd="slow" advTm="1943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2565" y="600890"/>
            <a:ext cx="7886700" cy="1079864"/>
          </a:xfrm>
        </p:spPr>
        <p:txBody>
          <a:bodyPr/>
          <a:lstStyle/>
          <a:p>
            <a:r>
              <a:rPr lang="en-US" altLang="zh-CN" dirty="0">
                <a:solidFill>
                  <a:srgbClr val="002060"/>
                </a:solidFill>
              </a:rPr>
              <a:t>BEPCII</a:t>
            </a:r>
            <a:r>
              <a:rPr lang="zh-CN" altLang="en-US" dirty="0">
                <a:solidFill>
                  <a:srgbClr val="002060"/>
                </a:solidFill>
              </a:rPr>
              <a:t>上的束团串相移补偿实验</a:t>
            </a:r>
          </a:p>
        </p:txBody>
      </p:sp>
      <p:sp>
        <p:nvSpPr>
          <p:cNvPr id="3" name="内容占位符 2"/>
          <p:cNvSpPr>
            <a:spLocks noGrp="1"/>
          </p:cNvSpPr>
          <p:nvPr>
            <p:ph idx="1"/>
          </p:nvPr>
        </p:nvSpPr>
        <p:spPr>
          <a:xfrm>
            <a:off x="435429" y="1930399"/>
            <a:ext cx="8334102" cy="4562475"/>
          </a:xfrm>
        </p:spPr>
        <p:txBody>
          <a:bodyPr/>
          <a:lstStyle/>
          <a:p>
            <a:pPr marL="360000" indent="-360000">
              <a:lnSpc>
                <a:spcPct val="120000"/>
              </a:lnSpc>
              <a:spcBef>
                <a:spcPts val="600"/>
              </a:spcBef>
            </a:pPr>
            <a:r>
              <a:rPr lang="zh-CN" altLang="en-US" sz="2300" dirty="0">
                <a:solidFill>
                  <a:srgbClr val="C00000"/>
                </a:solidFill>
                <a:latin typeface="等线" panose="02010600030101010101" pitchFamily="2" charset="-122"/>
              </a:rPr>
              <a:t>选择合适的束流和高频参数，模拟</a:t>
            </a:r>
            <a:r>
              <a:rPr lang="en-US" altLang="zh-CN" sz="2300" dirty="0">
                <a:solidFill>
                  <a:srgbClr val="C00000"/>
                </a:solidFill>
                <a:latin typeface="等线" panose="02010600030101010101" pitchFamily="2" charset="-122"/>
              </a:rPr>
              <a:t>CEPC</a:t>
            </a:r>
            <a:r>
              <a:rPr lang="zh-CN" altLang="en-US" sz="2300" dirty="0">
                <a:solidFill>
                  <a:srgbClr val="C00000"/>
                </a:solidFill>
                <a:latin typeface="等线" panose="02010600030101010101" pitchFamily="2" charset="-122"/>
              </a:rPr>
              <a:t>束团串相移</a:t>
            </a:r>
            <a:endParaRPr lang="en-US" altLang="zh-CN" sz="2300" dirty="0">
              <a:solidFill>
                <a:srgbClr val="C00000"/>
              </a:solidFill>
              <a:latin typeface="等线" panose="02010600030101010101" pitchFamily="2" charset="-122"/>
            </a:endParaRPr>
          </a:p>
          <a:p>
            <a:pPr marL="360000" lvl="1" indent="0">
              <a:lnSpc>
                <a:spcPct val="120000"/>
              </a:lnSpc>
              <a:spcBef>
                <a:spcPts val="600"/>
              </a:spcBef>
              <a:buNone/>
            </a:pPr>
            <a:r>
              <a:rPr lang="zh-CN" altLang="en-US" sz="1900" dirty="0">
                <a:latin typeface="等线" panose="02010600030101010101" pitchFamily="2" charset="-122"/>
              </a:rPr>
              <a:t>束流能量、束团电荷（最大</a:t>
            </a:r>
            <a:r>
              <a:rPr lang="en-US" altLang="zh-CN" sz="1900" dirty="0">
                <a:latin typeface="等线" panose="02010600030101010101" pitchFamily="2" charset="-122"/>
              </a:rPr>
              <a:t>40 </a:t>
            </a:r>
            <a:r>
              <a:rPr lang="en-US" altLang="zh-CN" sz="1900" dirty="0" err="1">
                <a:latin typeface="等线" panose="02010600030101010101" pitchFamily="2" charset="-122"/>
              </a:rPr>
              <a:t>nC</a:t>
            </a:r>
            <a:r>
              <a:rPr lang="zh-CN" altLang="en-US" sz="1900" dirty="0">
                <a:latin typeface="等线" panose="02010600030101010101" pitchFamily="2" charset="-122"/>
              </a:rPr>
              <a:t>）、</a:t>
            </a:r>
            <a:r>
              <a:rPr lang="en-US" altLang="zh-CN" sz="1900" dirty="0">
                <a:latin typeface="等线" panose="02010600030101010101" pitchFamily="2" charset="-122"/>
              </a:rPr>
              <a:t>Fill Pattern</a:t>
            </a:r>
            <a:r>
              <a:rPr lang="zh-CN" altLang="en-US" sz="1900" dirty="0">
                <a:latin typeface="等线" panose="02010600030101010101" pitchFamily="2" charset="-122"/>
              </a:rPr>
              <a:t>（如连续填充</a:t>
            </a:r>
            <a:r>
              <a:rPr lang="en-US" altLang="zh-CN" sz="1900" dirty="0">
                <a:latin typeface="等线" panose="02010600030101010101" pitchFamily="2" charset="-122"/>
              </a:rPr>
              <a:t>400</a:t>
            </a:r>
            <a:r>
              <a:rPr lang="zh-CN" altLang="en-US" sz="1900" dirty="0">
                <a:latin typeface="等线" panose="02010600030101010101" pitchFamily="2" charset="-122"/>
              </a:rPr>
              <a:t>个</a:t>
            </a:r>
            <a:r>
              <a:rPr lang="en-US" altLang="zh-CN" sz="1900" dirty="0">
                <a:latin typeface="等线" panose="02010600030101010101" pitchFamily="2" charset="-122"/>
              </a:rPr>
              <a:t>bucket</a:t>
            </a:r>
            <a:r>
              <a:rPr lang="zh-CN" altLang="en-US" sz="1900" dirty="0">
                <a:latin typeface="等线" panose="02010600030101010101" pitchFamily="2" charset="-122"/>
              </a:rPr>
              <a:t>的</a:t>
            </a:r>
            <a:r>
              <a:rPr lang="en-US" altLang="zh-CN" sz="1900" dirty="0">
                <a:latin typeface="等线" panose="02010600030101010101" pitchFamily="2" charset="-122"/>
              </a:rPr>
              <a:t>5 % </a:t>
            </a:r>
            <a:r>
              <a:rPr lang="zh-CN" altLang="en-US" sz="1900" dirty="0">
                <a:latin typeface="等线" panose="02010600030101010101" pitchFamily="2" charset="-122"/>
              </a:rPr>
              <a:t>，即</a:t>
            </a:r>
            <a:r>
              <a:rPr lang="en-US" altLang="zh-CN" sz="1900" dirty="0">
                <a:latin typeface="等线" panose="02010600030101010101" pitchFamily="2" charset="-122"/>
              </a:rPr>
              <a:t>20</a:t>
            </a:r>
            <a:r>
              <a:rPr lang="zh-CN" altLang="en-US" sz="1900" dirty="0">
                <a:latin typeface="等线" panose="02010600030101010101" pitchFamily="2" charset="-122"/>
              </a:rPr>
              <a:t>个束团，间隔 </a:t>
            </a:r>
            <a:r>
              <a:rPr lang="en-US" altLang="zh-CN" sz="1900" dirty="0">
                <a:latin typeface="等线" panose="02010600030101010101" pitchFamily="2" charset="-122"/>
              </a:rPr>
              <a:t>2 ns</a:t>
            </a:r>
            <a:r>
              <a:rPr lang="zh-CN" altLang="en-US" sz="1900" dirty="0">
                <a:latin typeface="等线" panose="02010600030101010101" pitchFamily="2" charset="-122"/>
              </a:rPr>
              <a:t>）、腔压（每腔最高</a:t>
            </a:r>
            <a:r>
              <a:rPr lang="en-US" altLang="zh-CN" sz="1900" dirty="0">
                <a:latin typeface="等线" panose="02010600030101010101" pitchFamily="2" charset="-122"/>
              </a:rPr>
              <a:t>1.7 MV</a:t>
            </a:r>
            <a:r>
              <a:rPr lang="zh-CN" altLang="en-US" sz="1900" dirty="0">
                <a:latin typeface="等线" panose="02010600030101010101" pitchFamily="2" charset="-122"/>
              </a:rPr>
              <a:t>）、输入功率（最高</a:t>
            </a:r>
            <a:r>
              <a:rPr lang="en-US" altLang="zh-CN" sz="1900" dirty="0">
                <a:latin typeface="等线" panose="02010600030101010101" pitchFamily="2" charset="-122"/>
              </a:rPr>
              <a:t>140 kW</a:t>
            </a:r>
            <a:r>
              <a:rPr lang="zh-CN" altLang="en-US" sz="1900" dirty="0">
                <a:latin typeface="等线" panose="02010600030101010101" pitchFamily="2" charset="-122"/>
              </a:rPr>
              <a:t>）等。</a:t>
            </a:r>
            <a:endParaRPr lang="en-US" altLang="zh-CN" sz="1900" dirty="0">
              <a:latin typeface="等线" panose="02010600030101010101" pitchFamily="2" charset="-122"/>
            </a:endParaRPr>
          </a:p>
          <a:p>
            <a:pPr marL="360000" indent="-360000">
              <a:lnSpc>
                <a:spcPct val="120000"/>
              </a:lnSpc>
              <a:spcBef>
                <a:spcPts val="1200"/>
              </a:spcBef>
            </a:pPr>
            <a:r>
              <a:rPr lang="zh-CN" altLang="en-US" sz="2300" dirty="0">
                <a:solidFill>
                  <a:srgbClr val="C00000"/>
                </a:solidFill>
                <a:latin typeface="等线" panose="02010600030101010101" pitchFamily="2" charset="-122"/>
              </a:rPr>
              <a:t>同步模式下，一个</a:t>
            </a:r>
            <a:r>
              <a:rPr lang="en-US" altLang="zh-CN" sz="2300" dirty="0">
                <a:solidFill>
                  <a:srgbClr val="C00000"/>
                </a:solidFill>
                <a:latin typeface="等线" panose="02010600030101010101" pitchFamily="2" charset="-122"/>
              </a:rPr>
              <a:t>500 MHz</a:t>
            </a:r>
            <a:r>
              <a:rPr lang="zh-CN" altLang="en-US" sz="2300" dirty="0">
                <a:solidFill>
                  <a:srgbClr val="C00000"/>
                </a:solidFill>
                <a:latin typeface="等线" panose="02010600030101010101" pitchFamily="2" charset="-122"/>
              </a:rPr>
              <a:t>超导腔作为主加速腔，另一个作为差频腔</a:t>
            </a:r>
            <a:endParaRPr lang="en-US" altLang="zh-CN" sz="2300" dirty="0">
              <a:solidFill>
                <a:srgbClr val="C00000"/>
              </a:solidFill>
              <a:latin typeface="等线" panose="02010600030101010101" pitchFamily="2" charset="-122"/>
            </a:endParaRPr>
          </a:p>
          <a:p>
            <a:pPr marL="360000" lvl="1" indent="0">
              <a:lnSpc>
                <a:spcPct val="120000"/>
              </a:lnSpc>
              <a:spcBef>
                <a:spcPts val="600"/>
              </a:spcBef>
              <a:buNone/>
            </a:pPr>
            <a:r>
              <a:rPr lang="zh-CN" altLang="en-US" sz="1900" dirty="0">
                <a:latin typeface="等线" panose="02010600030101010101" pitchFamily="2" charset="-122"/>
              </a:rPr>
              <a:t>发射机带宽和超导腔调谐范围可进行一个束团串的一阶拍频补偿实验（回旋频率 </a:t>
            </a:r>
            <a:r>
              <a:rPr lang="en-US" altLang="zh-CN" sz="1900" dirty="0">
                <a:latin typeface="等线" panose="02010600030101010101" pitchFamily="2" charset="-122"/>
              </a:rPr>
              <a:t>1.24 MHz</a:t>
            </a:r>
            <a:r>
              <a:rPr lang="zh-CN" altLang="en-US" sz="1900" dirty="0">
                <a:latin typeface="等线" panose="02010600030101010101" pitchFamily="2" charset="-122"/>
              </a:rPr>
              <a:t>）。</a:t>
            </a:r>
            <a:r>
              <a:rPr lang="en-US" altLang="zh-CN" sz="1900" dirty="0">
                <a:latin typeface="等线" panose="02010600030101010101" pitchFamily="2" charset="-122"/>
              </a:rPr>
              <a:t> </a:t>
            </a:r>
          </a:p>
          <a:p>
            <a:endParaRPr lang="zh-CN" altLang="en-US" dirty="0"/>
          </a:p>
        </p:txBody>
      </p:sp>
    </p:spTree>
    <p:extLst>
      <p:ext uri="{BB962C8B-B14F-4D97-AF65-F5344CB8AC3E}">
        <p14:creationId xmlns:p14="http://schemas.microsoft.com/office/powerpoint/2010/main" val="2278735739"/>
      </p:ext>
    </p:extLst>
  </p:cSld>
  <p:clrMapOvr>
    <a:masterClrMapping/>
  </p:clrMapOvr>
  <mc:AlternateContent xmlns:mc="http://schemas.openxmlformats.org/markup-compatibility/2006" xmlns:p14="http://schemas.microsoft.com/office/powerpoint/2010/main">
    <mc:Choice Requires="p14">
      <p:transition spd="slow" p14:dur="2000" advTm="7035"/>
    </mc:Choice>
    <mc:Fallback xmlns="">
      <p:transition spd="slow" advTm="703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olidFill>
                  <a:srgbClr val="002060"/>
                </a:solidFill>
              </a:rPr>
              <a:t>与</a:t>
            </a:r>
            <a:r>
              <a:rPr lang="en-US" altLang="zh-CN" dirty="0">
                <a:solidFill>
                  <a:srgbClr val="002060"/>
                </a:solidFill>
              </a:rPr>
              <a:t>KEK</a:t>
            </a:r>
            <a:r>
              <a:rPr lang="zh-CN" altLang="en-US" dirty="0">
                <a:solidFill>
                  <a:srgbClr val="002060"/>
                </a:solidFill>
              </a:rPr>
              <a:t>合作进行束流负载程序模拟</a:t>
            </a:r>
          </a:p>
        </p:txBody>
      </p:sp>
      <p:pic>
        <p:nvPicPr>
          <p:cNvPr id="6" name="内容占位符 5"/>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a:stretch/>
        </p:blipFill>
        <p:spPr>
          <a:xfrm>
            <a:off x="170963" y="1417108"/>
            <a:ext cx="8649903" cy="4976486"/>
          </a:xfrm>
        </p:spPr>
      </p:pic>
      <p:sp>
        <p:nvSpPr>
          <p:cNvPr id="10" name="文本框 9"/>
          <p:cNvSpPr txBox="1"/>
          <p:nvPr/>
        </p:nvSpPr>
        <p:spPr>
          <a:xfrm>
            <a:off x="4949688" y="6495709"/>
            <a:ext cx="4128708" cy="307777"/>
          </a:xfrm>
          <a:prstGeom prst="rect">
            <a:avLst/>
          </a:prstGeom>
          <a:noFill/>
          <a:ln>
            <a:solidFill>
              <a:srgbClr val="00B050"/>
            </a:solidFill>
          </a:ln>
        </p:spPr>
        <p:txBody>
          <a:bodyPr wrap="square" rtlCol="0">
            <a:spAutoFit/>
          </a:bodyPr>
          <a:lstStyle>
            <a:defPPr>
              <a:defRPr lang="zh-CN"/>
            </a:defPPr>
            <a:lvl1pPr>
              <a:defRPr sz="1400">
                <a:solidFill>
                  <a:prstClr val="black"/>
                </a:solidFill>
                <a:latin typeface="+mn-ea"/>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prstClr val="black"/>
                </a:solidFill>
                <a:effectLst/>
                <a:uLnTx/>
                <a:uFillTx/>
                <a:latin typeface="+mn-ea"/>
                <a:cs typeface="Arial" panose="020B0604020202020204" pitchFamily="34" charset="0"/>
              </a:rPr>
              <a:t>Use T. Kobayashi’s code for KEKB and SuperKEKB</a:t>
            </a:r>
            <a:endParaRPr kumimoji="0" lang="zh-CN" altLang="en-US" sz="1400" b="0" i="0" u="none" strike="noStrike" kern="0" cap="none" spc="0" normalizeH="0" baseline="0" noProof="0" dirty="0">
              <a:ln>
                <a:noFill/>
              </a:ln>
              <a:solidFill>
                <a:prstClr val="black"/>
              </a:solidFill>
              <a:effectLst/>
              <a:uLnTx/>
              <a:uFillTx/>
              <a:latin typeface="+mn-ea"/>
              <a:cs typeface="Arial" panose="020B0604020202020204" pitchFamily="34" charset="0"/>
            </a:endParaRPr>
          </a:p>
        </p:txBody>
      </p:sp>
    </p:spTree>
    <p:extLst>
      <p:ext uri="{BB962C8B-B14F-4D97-AF65-F5344CB8AC3E}">
        <p14:creationId xmlns:p14="http://schemas.microsoft.com/office/powerpoint/2010/main" val="3040364828"/>
      </p:ext>
    </p:extLst>
  </p:cSld>
  <p:clrMapOvr>
    <a:masterClrMapping/>
  </p:clrMapOvr>
  <mc:AlternateContent xmlns:mc="http://schemas.openxmlformats.org/markup-compatibility/2006" xmlns:p14="http://schemas.microsoft.com/office/powerpoint/2010/main">
    <mc:Choice Requires="p14">
      <p:transition spd="slow" p14:dur="2000" advTm="17619"/>
    </mc:Choice>
    <mc:Fallback xmlns="">
      <p:transition spd="slow" advTm="1761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a:stretch>
            <a:fillRect/>
          </a:stretch>
        </p:blipFill>
        <p:spPr>
          <a:xfrm>
            <a:off x="1157520" y="1717040"/>
            <a:ext cx="6839350" cy="1569781"/>
          </a:xfrm>
          <a:prstGeom prst="rect">
            <a:avLst/>
          </a:prstGeom>
        </p:spPr>
      </p:pic>
    </p:spTree>
    <p:extLst>
      <p:ext uri="{BB962C8B-B14F-4D97-AF65-F5344CB8AC3E}">
        <p14:creationId xmlns:p14="http://schemas.microsoft.com/office/powerpoint/2010/main" val="1599142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4" name="内容占位符 3"/>
          <p:cNvPicPr>
            <a:picLocks noGrp="1" noChangeAspect="1"/>
          </p:cNvPicPr>
          <p:nvPr>
            <p:ph idx="1"/>
          </p:nvPr>
        </p:nvPicPr>
        <p:blipFill>
          <a:blip r:embed="rId2"/>
          <a:stretch>
            <a:fillRect/>
          </a:stretch>
        </p:blipFill>
        <p:spPr>
          <a:xfrm>
            <a:off x="452328" y="2177879"/>
            <a:ext cx="7960151" cy="3180742"/>
          </a:xfrm>
          <a:prstGeom prst="rect">
            <a:avLst/>
          </a:prstGeom>
        </p:spPr>
      </p:pic>
    </p:spTree>
    <p:extLst>
      <p:ext uri="{BB962C8B-B14F-4D97-AF65-F5344CB8AC3E}">
        <p14:creationId xmlns:p14="http://schemas.microsoft.com/office/powerpoint/2010/main" val="3200049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1946" y="270256"/>
            <a:ext cx="7740000" cy="629920"/>
          </a:xfrm>
        </p:spPr>
        <p:txBody>
          <a:bodyPr>
            <a:normAutofit/>
          </a:bodyPr>
          <a:lstStyle/>
          <a:p>
            <a:pPr algn="ctr"/>
            <a:r>
              <a:rPr lang="en-US" altLang="zh-CN" b="0" dirty="0">
                <a:solidFill>
                  <a:srgbClr val="002060"/>
                </a:solidFill>
                <a:latin typeface="+mn-ea"/>
                <a:ea typeface="+mn-ea"/>
              </a:rPr>
              <a:t>CEPC </a:t>
            </a:r>
            <a:r>
              <a:rPr lang="zh-CN" altLang="en-US" b="0" dirty="0">
                <a:solidFill>
                  <a:srgbClr val="002060"/>
                </a:solidFill>
                <a:latin typeface="+mn-ea"/>
                <a:ea typeface="+mn-ea"/>
              </a:rPr>
              <a:t>主环超导高频参数（</a:t>
            </a:r>
            <a:r>
              <a:rPr lang="en-US" altLang="zh-CN" b="0" dirty="0">
                <a:solidFill>
                  <a:srgbClr val="002060"/>
                </a:solidFill>
                <a:latin typeface="+mn-ea"/>
                <a:ea typeface="+mn-ea"/>
              </a:rPr>
              <a:t>61 km</a:t>
            </a:r>
            <a:r>
              <a:rPr lang="zh-CN" altLang="en-US" b="0" dirty="0">
                <a:solidFill>
                  <a:srgbClr val="002060"/>
                </a:solidFill>
                <a:latin typeface="+mn-ea"/>
                <a:ea typeface="+mn-ea"/>
              </a:rPr>
              <a:t>）</a:t>
            </a:r>
          </a:p>
        </p:txBody>
      </p:sp>
      <p:graphicFrame>
        <p:nvGraphicFramePr>
          <p:cNvPr id="4" name="内容占位符 3"/>
          <p:cNvGraphicFramePr>
            <a:graphicFrameLocks noGrp="1"/>
          </p:cNvGraphicFramePr>
          <p:nvPr>
            <p:ph idx="1"/>
            <p:extLst/>
          </p:nvPr>
        </p:nvGraphicFramePr>
        <p:xfrm>
          <a:off x="694946" y="1118616"/>
          <a:ext cx="7874001" cy="5535074"/>
        </p:xfrm>
        <a:graphic>
          <a:graphicData uri="http://schemas.openxmlformats.org/drawingml/2006/table">
            <a:tbl>
              <a:tblPr firstRow="1" bandRow="1">
                <a:tableStyleId>{74C1A8A3-306A-4EB7-A6B1-4F7E0EB9C5D6}</a:tableStyleId>
              </a:tblPr>
              <a:tblGrid>
                <a:gridCol w="3015166">
                  <a:extLst>
                    <a:ext uri="{9D8B030D-6E8A-4147-A177-3AD203B41FA5}">
                      <a16:colId xmlns:a16="http://schemas.microsoft.com/office/drawing/2014/main" val="20000"/>
                    </a:ext>
                  </a:extLst>
                </a:gridCol>
                <a:gridCol w="971767">
                  <a:extLst>
                    <a:ext uri="{9D8B030D-6E8A-4147-A177-3AD203B41FA5}">
                      <a16:colId xmlns:a16="http://schemas.microsoft.com/office/drawing/2014/main" val="20001"/>
                    </a:ext>
                  </a:extLst>
                </a:gridCol>
                <a:gridCol w="971767">
                  <a:extLst>
                    <a:ext uri="{9D8B030D-6E8A-4147-A177-3AD203B41FA5}">
                      <a16:colId xmlns:a16="http://schemas.microsoft.com/office/drawing/2014/main" val="20002"/>
                    </a:ext>
                  </a:extLst>
                </a:gridCol>
                <a:gridCol w="971767">
                  <a:extLst>
                    <a:ext uri="{9D8B030D-6E8A-4147-A177-3AD203B41FA5}">
                      <a16:colId xmlns:a16="http://schemas.microsoft.com/office/drawing/2014/main" val="3229888800"/>
                    </a:ext>
                  </a:extLst>
                </a:gridCol>
                <a:gridCol w="971767">
                  <a:extLst>
                    <a:ext uri="{9D8B030D-6E8A-4147-A177-3AD203B41FA5}">
                      <a16:colId xmlns:a16="http://schemas.microsoft.com/office/drawing/2014/main" val="2216471578"/>
                    </a:ext>
                  </a:extLst>
                </a:gridCol>
                <a:gridCol w="971767">
                  <a:extLst>
                    <a:ext uri="{9D8B030D-6E8A-4147-A177-3AD203B41FA5}">
                      <a16:colId xmlns:a16="http://schemas.microsoft.com/office/drawing/2014/main" val="20004"/>
                    </a:ext>
                  </a:extLst>
                </a:gridCol>
              </a:tblGrid>
              <a:tr h="49628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200" b="0" dirty="0"/>
                        <a:t>对应物理参数：</a:t>
                      </a:r>
                      <a:endParaRPr lang="en-US" altLang="zh-CN" sz="1200" b="0" dirty="0"/>
                    </a:p>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200" b="0" dirty="0"/>
                        <a:t>wangdou20160918/23</a:t>
                      </a:r>
                      <a:r>
                        <a:rPr lang="zh-CN" altLang="en-US" sz="1200" b="0" baseline="0" dirty="0"/>
                        <a:t> </a:t>
                      </a:r>
                      <a:r>
                        <a:rPr lang="en-US" altLang="zh-CN" sz="1200" b="0" baseline="0" dirty="0"/>
                        <a:t>(</a:t>
                      </a:r>
                      <a:r>
                        <a:rPr lang="zh-CN" altLang="en-US" sz="1200" b="0" dirty="0"/>
                        <a:t>周长 </a:t>
                      </a:r>
                      <a:r>
                        <a:rPr lang="en-US" altLang="zh-CN" sz="1200" b="0" dirty="0"/>
                        <a:t>61 km)</a:t>
                      </a:r>
                      <a:endParaRPr lang="zh-CN" altLang="en-US" sz="12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effectLst>
                            <a:outerShdw blurRad="38100" dist="38100" dir="2700000" algn="tl">
                              <a:srgbClr val="000000">
                                <a:alpha val="43137"/>
                              </a:srgbClr>
                            </a:outerShdw>
                          </a:effectLst>
                        </a:rPr>
                        <a:t>H</a:t>
                      </a:r>
                      <a:endParaRPr lang="en-US" altLang="zh-CN" sz="1400" b="1" kern="1200" dirty="0">
                        <a:solidFill>
                          <a:schemeClr val="bg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effectLst>
                            <a:outerShdw blurRad="38100" dist="38100" dir="2700000" algn="tl">
                              <a:srgbClr val="000000">
                                <a:alpha val="43137"/>
                              </a:srgbClr>
                            </a:outerShdw>
                          </a:effectLst>
                        </a:rPr>
                        <a:t>H</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effectLst>
                            <a:outerShdw blurRad="38100" dist="38100" dir="2700000" algn="tl">
                              <a:srgbClr val="000000">
                                <a:alpha val="43137"/>
                              </a:srgbClr>
                            </a:outerShdw>
                          </a:effectLst>
                        </a:rPr>
                        <a:t>Low</a:t>
                      </a:r>
                      <a:r>
                        <a:rPr lang="en-US" altLang="zh-CN" sz="1100" baseline="0" dirty="0">
                          <a:effectLst>
                            <a:outerShdw blurRad="38100" dist="38100" dir="2700000" algn="tl">
                              <a:srgbClr val="000000">
                                <a:alpha val="43137"/>
                              </a:srgbClr>
                            </a:outerShdw>
                          </a:effectLst>
                        </a:rPr>
                        <a:t> Power</a:t>
                      </a:r>
                      <a:endParaRPr lang="en-US" altLang="zh-CN" sz="11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H</a:t>
                      </a:r>
                    </a:p>
                    <a:p>
                      <a:pPr algn="ctr"/>
                      <a:r>
                        <a:rPr lang="en-US" altLang="zh-CN" sz="1100" kern="1200" dirty="0">
                          <a:effectLst>
                            <a:outerShdw blurRad="38100" dist="38100" dir="2700000" algn="tl">
                              <a:srgbClr val="000000">
                                <a:alpha val="43137"/>
                              </a:srgbClr>
                            </a:outerShdw>
                          </a:effectLst>
                        </a:rPr>
                        <a:t>High</a:t>
                      </a:r>
                      <a:r>
                        <a:rPr lang="en-US" altLang="zh-CN" sz="1100" kern="1200" baseline="0" dirty="0">
                          <a:effectLst>
                            <a:outerShdw blurRad="38100" dist="38100" dir="2700000" algn="tl">
                              <a:srgbClr val="000000">
                                <a:alpha val="43137"/>
                              </a:srgbClr>
                            </a:outerShdw>
                          </a:effectLst>
                        </a:rPr>
                        <a:t> Lumi</a:t>
                      </a:r>
                      <a:endParaRPr lang="en-US" altLang="zh-CN" sz="1100" b="1" kern="1200" dirty="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W</a:t>
                      </a:r>
                      <a:endParaRPr lang="en-US" altLang="zh-CN" sz="1400" b="1" kern="1200" dirty="0">
                        <a:solidFill>
                          <a:schemeClr val="lt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Z</a:t>
                      </a:r>
                      <a:endParaRPr lang="en-US" altLang="zh-CN" sz="1400" b="1" kern="1200" dirty="0">
                        <a:solidFill>
                          <a:schemeClr val="lt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0"/>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能量 </a:t>
                      </a:r>
                      <a:r>
                        <a:rPr lang="en-US" altLang="zh-CN" sz="1400" dirty="0"/>
                        <a:t>(GeV)</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120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45.5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420591562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主环类型</a:t>
                      </a:r>
                      <a:endParaRPr lang="zh-CN" altLang="en-US" sz="1400" dirty="0">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CN" altLang="en-US" sz="1400" dirty="0"/>
                        <a:t>单环</a:t>
                      </a:r>
                      <a:endParaRPr lang="zh-CN" altLang="en-US" sz="1400" dirty="0">
                        <a:solidFill>
                          <a:srgbClr val="0070C0"/>
                        </a:solidFill>
                        <a:latin typeface="Arial" panose="020B0604020202020204" pitchFamily="34" charset="0"/>
                        <a:cs typeface="Arial" panose="020B0604020202020204" pitchFamily="34" charset="0"/>
                      </a:endParaRPr>
                    </a:p>
                  </a:txBody>
                  <a:tcPr marL="91422" marR="91422" marT="45701" marB="45701" anchor="ctr"/>
                </a:tc>
                <a:tc gridSpan="4">
                  <a:txBody>
                    <a:bodyPr/>
                    <a:lstStyle/>
                    <a:p>
                      <a:pPr algn="ctr">
                        <a:defRPr/>
                      </a:pPr>
                      <a:r>
                        <a:rPr lang="zh-CN" altLang="en-US" sz="1400" dirty="0"/>
                        <a:t>双环或 </a:t>
                      </a:r>
                      <a:r>
                        <a:rPr lang="en-US" altLang="zh-CN" sz="1400" dirty="0"/>
                        <a:t>(</a:t>
                      </a:r>
                      <a:r>
                        <a:rPr lang="zh-CN" altLang="en-US" sz="1400" dirty="0"/>
                        <a:t>改进型</a:t>
                      </a:r>
                      <a:r>
                        <a:rPr lang="en-US" altLang="zh-CN" sz="1400" dirty="0"/>
                        <a:t>)</a:t>
                      </a:r>
                      <a:r>
                        <a:rPr lang="en-US" altLang="zh-CN" sz="1400" baseline="0" dirty="0"/>
                        <a:t> </a:t>
                      </a:r>
                      <a:r>
                        <a:rPr lang="zh-CN" altLang="en-US" sz="1400" dirty="0"/>
                        <a:t>局部双环</a:t>
                      </a:r>
                      <a:endParaRPr lang="en-US" altLang="zh-CN" sz="1400" dirty="0">
                        <a:solidFill>
                          <a:srgbClr val="C00000"/>
                        </a:solidFill>
                        <a:latin typeface="Arial" panose="020B0604020202020204" pitchFamily="34" charset="0"/>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397185499"/>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亮度 </a:t>
                      </a:r>
                      <a:r>
                        <a:rPr lang="en-US" altLang="zh-CN" sz="1400" dirty="0"/>
                        <a:t>/</a:t>
                      </a:r>
                      <a:r>
                        <a:rPr lang="en-US" altLang="zh-CN" sz="1400" baseline="0" dirty="0"/>
                        <a:t> </a:t>
                      </a:r>
                      <a:r>
                        <a:rPr lang="en-US" altLang="zh-CN" sz="1400" u="none" strike="noStrike" dirty="0">
                          <a:effectLst/>
                        </a:rPr>
                        <a:t>IP (10</a:t>
                      </a:r>
                      <a:r>
                        <a:rPr lang="en-US" altLang="zh-CN" sz="1400" u="none" strike="noStrike" baseline="30000" dirty="0">
                          <a:effectLst/>
                        </a:rPr>
                        <a:t>34</a:t>
                      </a:r>
                      <a:r>
                        <a:rPr lang="en-US" altLang="zh-CN" sz="1400" u="none" strike="noStrike" dirty="0">
                          <a:effectLst/>
                        </a:rPr>
                        <a:t> cm</a:t>
                      </a:r>
                      <a:r>
                        <a:rPr lang="en-US" altLang="zh-CN" sz="1400" u="none" strike="noStrike" baseline="30000" dirty="0">
                          <a:effectLst/>
                        </a:rPr>
                        <a:t>-2</a:t>
                      </a:r>
                      <a:r>
                        <a:rPr lang="en-US" altLang="zh-CN" sz="1400" u="none" strike="noStrike" dirty="0">
                          <a:effectLst/>
                        </a:rPr>
                        <a:t>s</a:t>
                      </a:r>
                      <a:r>
                        <a:rPr lang="en-US" altLang="zh-CN" sz="1400" u="none" strike="noStrike" baseline="30000" dirty="0">
                          <a:effectLst/>
                        </a:rPr>
                        <a:t>-1</a:t>
                      </a:r>
                      <a:r>
                        <a:rPr lang="en-US" altLang="zh-CN" sz="1400" u="none" strike="noStrike" dirty="0">
                          <a:effectLst/>
                        </a:rPr>
                        <a:t>)</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3.1</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826576281"/>
                  </a:ext>
                </a:extLst>
              </a:tr>
              <a:tr h="360000">
                <a:tc>
                  <a:txBody>
                    <a:bodyPr/>
                    <a:lstStyle/>
                    <a:p>
                      <a:r>
                        <a:rPr lang="zh-CN" altLang="en-US" sz="1400" kern="1200" dirty="0"/>
                        <a:t>同步辐射总功率</a:t>
                      </a:r>
                      <a:r>
                        <a:rPr lang="zh-CN" altLang="en-US" sz="1400" kern="1200" baseline="0" dirty="0"/>
                        <a:t> </a:t>
                      </a:r>
                      <a:r>
                        <a:rPr lang="en-US" altLang="zh-CN" sz="1400" kern="1200" dirty="0"/>
                        <a:t>(MW)</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100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66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100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43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9</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3207811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单束流强 </a:t>
                      </a:r>
                      <a:r>
                        <a:rPr lang="en-US" altLang="zh-CN" sz="1400" dirty="0"/>
                        <a:t>(mA)</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16.6</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11.0</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16.9</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36.5</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67.6</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val="3506707219"/>
                  </a:ext>
                </a:extLst>
              </a:tr>
              <a:tr h="360000">
                <a:tc>
                  <a:txBody>
                    <a:bodyPr/>
                    <a:lstStyle/>
                    <a:p>
                      <a:pPr marL="0" algn="l"/>
                      <a:r>
                        <a:rPr lang="zh-CN" altLang="en-US" sz="1400" dirty="0"/>
                        <a:t>高频腔压 </a:t>
                      </a:r>
                      <a:r>
                        <a:rPr lang="en-US" altLang="zh-CN" sz="1400" i="1" dirty="0"/>
                        <a:t>V</a:t>
                      </a:r>
                      <a:r>
                        <a:rPr lang="en-US" altLang="zh-CN" sz="1400" baseline="-25000" dirty="0"/>
                        <a:t>RF </a:t>
                      </a:r>
                      <a:r>
                        <a:rPr lang="en-US" altLang="zh-CN" sz="1400" baseline="0" dirty="0"/>
                        <a:t>(</a:t>
                      </a:r>
                      <a:r>
                        <a:rPr lang="en-US" altLang="zh-CN" sz="1400" dirty="0"/>
                        <a:t>GeV)</a:t>
                      </a:r>
                      <a:endParaRPr lang="zh-CN" altLang="en-US" sz="1400" b="0" baseline="-2500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t>7</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t>3.51</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3.48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0.75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0.12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2033263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a:t>650 MHz </a:t>
                      </a:r>
                      <a:r>
                        <a:rPr lang="zh-CN" altLang="en-US" sz="1400" dirty="0"/>
                        <a:t>超导腔</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5-cell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val="4108441163"/>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超导腔数目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384</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480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192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32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2"/>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低温恒温器</a:t>
                      </a:r>
                      <a:r>
                        <a:rPr lang="zh-CN" altLang="en-US" sz="1400" baseline="0" dirty="0"/>
                        <a:t> </a:t>
                      </a:r>
                      <a:r>
                        <a:rPr lang="en-US" altLang="zh-CN" sz="1400" baseline="0" dirty="0"/>
                        <a:t>(</a:t>
                      </a:r>
                      <a:r>
                        <a:rPr lang="zh-CN" altLang="en-US" sz="1400" dirty="0"/>
                        <a:t>超导组元</a:t>
                      </a:r>
                      <a:r>
                        <a:rPr lang="en-US" altLang="zh-CN" sz="1400" dirty="0"/>
                        <a:t>)</a:t>
                      </a:r>
                      <a:r>
                        <a:rPr lang="en-US" altLang="zh-CN" sz="1400" baseline="0" dirty="0"/>
                        <a:t> </a:t>
                      </a:r>
                      <a:r>
                        <a:rPr lang="zh-CN" altLang="en-US" sz="1400" dirty="0"/>
                        <a:t>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96</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604947100"/>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加速梯度 </a:t>
                      </a:r>
                      <a:r>
                        <a:rPr lang="en-US" altLang="zh-CN" sz="1400" i="1" dirty="0" err="1"/>
                        <a:t>E</a:t>
                      </a:r>
                      <a:r>
                        <a:rPr lang="en-US" altLang="zh-CN" sz="1400" baseline="-25000" dirty="0" err="1"/>
                        <a:t>acc</a:t>
                      </a:r>
                      <a:r>
                        <a:rPr lang="en-US" altLang="zh-CN" sz="1400" dirty="0"/>
                        <a:t> (MV/m)</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16.2</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rPr>
                        <a:t>16.0</a:t>
                      </a:r>
                      <a:endParaRPr lang="zh-CN" altLang="en-US" sz="1400" b="0" dirty="0">
                        <a:solidFill>
                          <a:srgbClr val="0070C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15.8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4"/>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品质因数 </a:t>
                      </a:r>
                      <a:r>
                        <a:rPr lang="en-US" altLang="zh-CN" sz="1400" i="1" dirty="0"/>
                        <a:t>Q</a:t>
                      </a:r>
                      <a:r>
                        <a:rPr lang="en-US" altLang="zh-CN" sz="1400" baseline="-25000" dirty="0"/>
                        <a:t>0 </a:t>
                      </a:r>
                      <a:r>
                        <a:rPr lang="en-US" altLang="zh-CN" sz="1400" dirty="0"/>
                        <a:t>@ 2 K</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4E10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rPr>
                        <a:t>2E10</a:t>
                      </a:r>
                      <a:endParaRPr lang="zh-CN" altLang="en-US" sz="1400" b="0" dirty="0">
                        <a:solidFill>
                          <a:srgbClr val="0070C0"/>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2E10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2E10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2E10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5"/>
                  </a:ext>
                </a:extLst>
              </a:tr>
              <a:tr h="360000">
                <a:tc>
                  <a:txBody>
                    <a:bodyPr/>
                    <a:lstStyle/>
                    <a:p>
                      <a:pPr marL="0" algn="l"/>
                      <a:r>
                        <a:rPr lang="zh-CN" altLang="en-US" sz="1400" dirty="0"/>
                        <a:t>每腔匹配输入功率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267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137</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209</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277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8"/>
                  </a:ext>
                </a:extLst>
              </a:tr>
              <a:tr h="360000">
                <a:tc>
                  <a:txBody>
                    <a:bodyPr/>
                    <a:lstStyle/>
                    <a:p>
                      <a:pPr marL="0" algn="l"/>
                      <a:r>
                        <a:rPr lang="zh-CN" altLang="en-US" sz="1400" dirty="0"/>
                        <a:t>每腔高阶模功率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0.5</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0.9</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11"/>
                  </a:ext>
                </a:extLst>
              </a:tr>
              <a:tr h="358792">
                <a:tc>
                  <a:txBody>
                    <a:bodyPr/>
                    <a:lstStyle/>
                    <a:p>
                      <a:pPr marL="0" algn="l"/>
                      <a:r>
                        <a:rPr lang="zh-CN" altLang="en-US" sz="1400" kern="1200" dirty="0"/>
                        <a:t>腔壁损耗 </a:t>
                      </a:r>
                      <a:r>
                        <a:rPr lang="en-US" altLang="zh-CN" sz="1400" kern="1200" dirty="0"/>
                        <a:t>@ 4.5 K eq. </a:t>
                      </a:r>
                      <a:r>
                        <a:rPr lang="en-US" altLang="zh-CN" sz="1400" dirty="0"/>
                        <a:t>(kW)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22.1</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0.4</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252582506"/>
      </p:ext>
    </p:extLst>
  </p:cSld>
  <p:clrMapOvr>
    <a:masterClrMapping/>
  </p:clrMapOvr>
  <mc:AlternateContent xmlns:mc="http://schemas.openxmlformats.org/markup-compatibility/2006" xmlns:p14="http://schemas.microsoft.com/office/powerpoint/2010/main">
    <mc:Choice Requires="p14">
      <p:transition spd="slow" p14:dur="2000" advTm="12597"/>
    </mc:Choice>
    <mc:Fallback xmlns="">
      <p:transition spd="slow" advTm="1259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1946" y="270256"/>
            <a:ext cx="7740000" cy="629920"/>
          </a:xfrm>
        </p:spPr>
        <p:txBody>
          <a:bodyPr>
            <a:normAutofit/>
          </a:bodyPr>
          <a:lstStyle/>
          <a:p>
            <a:pPr algn="ctr"/>
            <a:r>
              <a:rPr lang="en-US" altLang="zh-CN" b="0" dirty="0">
                <a:solidFill>
                  <a:srgbClr val="002060"/>
                </a:solidFill>
                <a:latin typeface="+mn-ea"/>
                <a:ea typeface="+mn-ea"/>
              </a:rPr>
              <a:t>CEPC </a:t>
            </a:r>
            <a:r>
              <a:rPr lang="zh-CN" altLang="en-US" b="0" dirty="0">
                <a:solidFill>
                  <a:srgbClr val="002060"/>
                </a:solidFill>
                <a:latin typeface="+mn-ea"/>
                <a:ea typeface="+mn-ea"/>
              </a:rPr>
              <a:t>主环超导高频参数（</a:t>
            </a:r>
            <a:r>
              <a:rPr lang="en-US" altLang="zh-CN" b="0" dirty="0">
                <a:solidFill>
                  <a:srgbClr val="002060"/>
                </a:solidFill>
                <a:latin typeface="+mn-ea"/>
                <a:ea typeface="+mn-ea"/>
              </a:rPr>
              <a:t>100 km</a:t>
            </a:r>
            <a:r>
              <a:rPr lang="zh-CN" altLang="en-US" b="0" dirty="0">
                <a:solidFill>
                  <a:srgbClr val="002060"/>
                </a:solidFill>
                <a:latin typeface="+mn-ea"/>
                <a:ea typeface="+mn-ea"/>
              </a:rPr>
              <a:t>）</a:t>
            </a:r>
          </a:p>
        </p:txBody>
      </p:sp>
      <p:graphicFrame>
        <p:nvGraphicFramePr>
          <p:cNvPr id="4" name="内容占位符 3"/>
          <p:cNvGraphicFramePr>
            <a:graphicFrameLocks noGrp="1"/>
          </p:cNvGraphicFramePr>
          <p:nvPr>
            <p:ph idx="1"/>
            <p:extLst/>
          </p:nvPr>
        </p:nvGraphicFramePr>
        <p:xfrm>
          <a:off x="1366544" y="1118616"/>
          <a:ext cx="6530803" cy="5395598"/>
        </p:xfrm>
        <a:graphic>
          <a:graphicData uri="http://schemas.openxmlformats.org/drawingml/2006/table">
            <a:tbl>
              <a:tblPr firstRow="1" bandRow="1">
                <a:tableStyleId>{74C1A8A3-306A-4EB7-A6B1-4F7E0EB9C5D6}</a:tableStyleId>
              </a:tblPr>
              <a:tblGrid>
                <a:gridCol w="3320389">
                  <a:extLst>
                    <a:ext uri="{9D8B030D-6E8A-4147-A177-3AD203B41FA5}">
                      <a16:colId xmlns:a16="http://schemas.microsoft.com/office/drawing/2014/main" val="20000"/>
                    </a:ext>
                  </a:extLst>
                </a:gridCol>
                <a:gridCol w="1070138">
                  <a:extLst>
                    <a:ext uri="{9D8B030D-6E8A-4147-A177-3AD203B41FA5}">
                      <a16:colId xmlns:a16="http://schemas.microsoft.com/office/drawing/2014/main" val="20002"/>
                    </a:ext>
                  </a:extLst>
                </a:gridCol>
                <a:gridCol w="1070138">
                  <a:extLst>
                    <a:ext uri="{9D8B030D-6E8A-4147-A177-3AD203B41FA5}">
                      <a16:colId xmlns:a16="http://schemas.microsoft.com/office/drawing/2014/main" val="3229888800"/>
                    </a:ext>
                  </a:extLst>
                </a:gridCol>
                <a:gridCol w="1070138">
                  <a:extLst>
                    <a:ext uri="{9D8B030D-6E8A-4147-A177-3AD203B41FA5}">
                      <a16:colId xmlns:a16="http://schemas.microsoft.com/office/drawing/2014/main" val="20004"/>
                    </a:ext>
                  </a:extLst>
                </a:gridCol>
              </a:tblGrid>
              <a:tr h="488204">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200" b="0" dirty="0"/>
                        <a:t>对应物理参数：</a:t>
                      </a:r>
                      <a:endParaRPr lang="en-US" altLang="zh-CN" sz="1200" b="0" dirty="0"/>
                    </a:p>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200" b="0" dirty="0"/>
                        <a:t>wangdou20161118</a:t>
                      </a:r>
                      <a:r>
                        <a:rPr lang="zh-CN" altLang="en-US" sz="1200" b="0" baseline="0" dirty="0"/>
                        <a:t> </a:t>
                      </a:r>
                      <a:r>
                        <a:rPr lang="en-US" altLang="zh-CN" sz="1200" b="0" baseline="0" dirty="0"/>
                        <a:t>(</a:t>
                      </a:r>
                      <a:r>
                        <a:rPr lang="zh-CN" altLang="en-US" sz="1200" b="0" dirty="0"/>
                        <a:t>周长 </a:t>
                      </a:r>
                      <a:r>
                        <a:rPr lang="en-US" altLang="zh-CN" sz="1200" b="0" dirty="0"/>
                        <a:t>100 km)</a:t>
                      </a:r>
                      <a:endParaRPr lang="zh-CN" altLang="en-US" sz="12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effectLst>
                            <a:outerShdw blurRad="38100" dist="38100" dir="2700000" algn="tl">
                              <a:srgbClr val="000000">
                                <a:alpha val="43137"/>
                              </a:srgbClr>
                            </a:outerShdw>
                          </a:effectLst>
                        </a:rPr>
                        <a:t>H</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effectLst>
                            <a:outerShdw blurRad="38100" dist="38100" dir="2700000" algn="tl">
                              <a:srgbClr val="000000">
                                <a:alpha val="43137"/>
                              </a:srgbClr>
                            </a:outerShdw>
                          </a:effectLst>
                        </a:rPr>
                        <a:t>Low</a:t>
                      </a:r>
                      <a:r>
                        <a:rPr lang="en-US" altLang="zh-CN" sz="1100" baseline="0" dirty="0">
                          <a:effectLst>
                            <a:outerShdw blurRad="38100" dist="38100" dir="2700000" algn="tl">
                              <a:srgbClr val="000000">
                                <a:alpha val="43137"/>
                              </a:srgbClr>
                            </a:outerShdw>
                          </a:effectLst>
                        </a:rPr>
                        <a:t> Power</a:t>
                      </a:r>
                      <a:endParaRPr lang="en-US" altLang="zh-CN" sz="11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H</a:t>
                      </a:r>
                    </a:p>
                    <a:p>
                      <a:pPr algn="ctr"/>
                      <a:r>
                        <a:rPr lang="en-US" altLang="zh-CN" sz="1100" kern="1200" dirty="0">
                          <a:effectLst>
                            <a:outerShdw blurRad="38100" dist="38100" dir="2700000" algn="tl">
                              <a:srgbClr val="000000">
                                <a:alpha val="43137"/>
                              </a:srgbClr>
                            </a:outerShdw>
                          </a:effectLst>
                        </a:rPr>
                        <a:t>High</a:t>
                      </a:r>
                      <a:r>
                        <a:rPr lang="en-US" altLang="zh-CN" sz="1100" kern="1200" baseline="0" dirty="0">
                          <a:effectLst>
                            <a:outerShdw blurRad="38100" dist="38100" dir="2700000" algn="tl">
                              <a:srgbClr val="000000">
                                <a:alpha val="43137"/>
                              </a:srgbClr>
                            </a:outerShdw>
                          </a:effectLst>
                        </a:rPr>
                        <a:t> Lumi</a:t>
                      </a:r>
                      <a:endParaRPr lang="en-US" altLang="zh-CN" sz="1100" b="1" kern="1200" dirty="0">
                        <a:solidFill>
                          <a:schemeClr val="tx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rPr>
                        <a:t>Z</a:t>
                      </a:r>
                      <a:endParaRPr lang="en-US" altLang="zh-CN" sz="1400" b="1" kern="1200" dirty="0">
                        <a:solidFill>
                          <a:schemeClr val="lt1"/>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0"/>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能量 </a:t>
                      </a:r>
                      <a:r>
                        <a:rPr lang="en-US" altLang="zh-CN" sz="1400" dirty="0"/>
                        <a:t>(GeV)</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120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120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45.5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4205915625"/>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主环类型</a:t>
                      </a:r>
                      <a:endParaRPr lang="zh-CN" altLang="en-US" sz="1400" dirty="0">
                        <a:latin typeface="Arial" panose="020B0604020202020204" pitchFamily="34" charset="0"/>
                        <a:cs typeface="Arial" panose="020B0604020202020204" pitchFamily="34" charset="0"/>
                      </a:endParaRPr>
                    </a:p>
                  </a:txBody>
                  <a:tcPr marL="91422" marR="91422" marT="45701" marB="45701" anchor="ctr"/>
                </a:tc>
                <a:tc gridSpan="3">
                  <a:txBody>
                    <a:bodyPr/>
                    <a:lstStyle/>
                    <a:p>
                      <a:pPr algn="ctr">
                        <a:defRPr/>
                      </a:pPr>
                      <a:r>
                        <a:rPr lang="zh-CN" altLang="en-US" sz="1400" dirty="0"/>
                        <a:t>双环或 </a:t>
                      </a:r>
                      <a:r>
                        <a:rPr lang="en-US" altLang="zh-CN" sz="1400" dirty="0"/>
                        <a:t>(</a:t>
                      </a:r>
                      <a:r>
                        <a:rPr lang="zh-CN" altLang="en-US" sz="1400" dirty="0"/>
                        <a:t>改进型</a:t>
                      </a:r>
                      <a:r>
                        <a:rPr lang="en-US" altLang="zh-CN" sz="1400" dirty="0"/>
                        <a:t>)</a:t>
                      </a:r>
                      <a:r>
                        <a:rPr lang="en-US" altLang="zh-CN" sz="1400" baseline="0" dirty="0"/>
                        <a:t> </a:t>
                      </a:r>
                      <a:r>
                        <a:rPr lang="zh-CN" altLang="en-US" sz="1400" dirty="0"/>
                        <a:t>局部双环</a:t>
                      </a:r>
                      <a:endParaRPr lang="en-US" altLang="zh-CN" sz="1400" dirty="0">
                        <a:solidFill>
                          <a:srgbClr val="C00000"/>
                        </a:solidFill>
                        <a:latin typeface="Arial" panose="020B0604020202020204" pitchFamily="34" charset="0"/>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hMerge="1">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397185499"/>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亮度 </a:t>
                      </a:r>
                      <a:r>
                        <a:rPr lang="en-US" altLang="zh-CN" sz="1400" dirty="0"/>
                        <a:t>/</a:t>
                      </a:r>
                      <a:r>
                        <a:rPr lang="en-US" altLang="zh-CN" sz="1400" baseline="0" dirty="0"/>
                        <a:t> </a:t>
                      </a:r>
                      <a:r>
                        <a:rPr lang="en-US" altLang="zh-CN" sz="1400" u="none" strike="noStrike" dirty="0">
                          <a:effectLst/>
                        </a:rPr>
                        <a:t>IP (10</a:t>
                      </a:r>
                      <a:r>
                        <a:rPr lang="en-US" altLang="zh-CN" sz="1400" u="none" strike="noStrike" baseline="30000" dirty="0">
                          <a:effectLst/>
                        </a:rPr>
                        <a:t>34</a:t>
                      </a:r>
                      <a:r>
                        <a:rPr lang="en-US" altLang="zh-CN" sz="1400" u="none" strike="noStrike" dirty="0">
                          <a:effectLst/>
                        </a:rPr>
                        <a:t> cm</a:t>
                      </a:r>
                      <a:r>
                        <a:rPr lang="en-US" altLang="zh-CN" sz="1400" u="none" strike="noStrike" baseline="30000" dirty="0">
                          <a:effectLst/>
                        </a:rPr>
                        <a:t>-2</a:t>
                      </a:r>
                      <a:r>
                        <a:rPr lang="en-US" altLang="zh-CN" sz="1400" u="none" strike="noStrike" dirty="0">
                          <a:effectLst/>
                        </a:rPr>
                        <a:t>s</a:t>
                      </a:r>
                      <a:r>
                        <a:rPr lang="en-US" altLang="zh-CN" sz="1400" u="none" strike="noStrike" baseline="30000" dirty="0">
                          <a:effectLst/>
                        </a:rPr>
                        <a:t>-1</a:t>
                      </a:r>
                      <a:r>
                        <a:rPr lang="en-US" altLang="zh-CN" sz="1400" u="none" strike="noStrike" dirty="0">
                          <a:effectLst/>
                        </a:rPr>
                        <a:t>)</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t>2.0</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3.1</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826576281"/>
                  </a:ext>
                </a:extLst>
              </a:tr>
              <a:tr h="354140">
                <a:tc>
                  <a:txBody>
                    <a:bodyPr/>
                    <a:lstStyle/>
                    <a:p>
                      <a:r>
                        <a:rPr lang="zh-CN" altLang="en-US" sz="1400" kern="1200" dirty="0"/>
                        <a:t>同步辐射总功率</a:t>
                      </a:r>
                      <a:r>
                        <a:rPr lang="zh-CN" altLang="en-US" sz="1400" kern="1200" baseline="0" dirty="0"/>
                        <a:t> </a:t>
                      </a:r>
                      <a:r>
                        <a:rPr lang="en-US" altLang="zh-CN" sz="1400" kern="1200" dirty="0"/>
                        <a:t>(MW)</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66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100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32078115"/>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单束流强 </a:t>
                      </a:r>
                      <a:r>
                        <a:rPr lang="en-US" altLang="zh-CN" sz="1400" dirty="0"/>
                        <a:t>(mA)</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20</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30</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t>24</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val="3506707219"/>
                  </a:ext>
                </a:extLst>
              </a:tr>
              <a:tr h="354140">
                <a:tc>
                  <a:txBody>
                    <a:bodyPr/>
                    <a:lstStyle/>
                    <a:p>
                      <a:pPr marL="0" algn="l"/>
                      <a:r>
                        <a:rPr lang="zh-CN" altLang="en-US" sz="1400" dirty="0"/>
                        <a:t>高频腔压 </a:t>
                      </a:r>
                      <a:r>
                        <a:rPr lang="en-US" altLang="zh-CN" sz="1400" i="1" dirty="0"/>
                        <a:t>V</a:t>
                      </a:r>
                      <a:r>
                        <a:rPr lang="en-US" altLang="zh-CN" sz="1400" baseline="-25000" dirty="0"/>
                        <a:t>RF </a:t>
                      </a:r>
                      <a:r>
                        <a:rPr lang="en-US" altLang="zh-CN" sz="1400" baseline="0" dirty="0"/>
                        <a:t>(</a:t>
                      </a:r>
                      <a:r>
                        <a:rPr lang="en-US" altLang="zh-CN" sz="1400" dirty="0"/>
                        <a:t>GeV)</a:t>
                      </a:r>
                      <a:endParaRPr lang="zh-CN" altLang="en-US" sz="1400" b="0" baseline="-2500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rPr>
                        <a:t>2.2</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FF0000"/>
                          </a:solidFill>
                        </a:rPr>
                        <a:t>2.2</a:t>
                      </a:r>
                      <a:endParaRPr lang="zh-CN" altLang="en-US" sz="1400" b="0" kern="1200" dirty="0">
                        <a:solidFill>
                          <a:srgbClr val="FF000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0.12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20332635"/>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a:t>650 MHz </a:t>
                      </a:r>
                      <a:r>
                        <a:rPr lang="zh-CN" altLang="en-US" sz="1400" dirty="0"/>
                        <a:t>超导腔</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t>2-cell</a:t>
                      </a:r>
                      <a:endParaRPr lang="en-US" altLang="zh-CN" sz="1400" b="0" baseline="0" dirty="0">
                        <a:solidFill>
                          <a:schemeClr val="tx1"/>
                        </a:solidFill>
                        <a:latin typeface="Arial" panose="020B0604020202020204" pitchFamily="34" charset="0"/>
                        <a:cs typeface="Arial" panose="020B0604020202020204" pitchFamily="34" charset="0"/>
                      </a:endParaRPr>
                    </a:p>
                  </a:txBody>
                  <a:tcPr marL="91422" marR="91422" marT="45701" marB="45701" anchor="ctr"/>
                </a:tc>
                <a:extLst>
                  <a:ext uri="{0D108BD9-81ED-4DB2-BD59-A6C34878D82A}">
                    <a16:rowId xmlns:a16="http://schemas.microsoft.com/office/drawing/2014/main" val="4108441163"/>
                  </a:ext>
                </a:extLst>
              </a:tr>
              <a:tr h="1844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超导腔数目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FF0000"/>
                          </a:solidFill>
                        </a:rPr>
                        <a:t>288</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solidFill>
                            <a:srgbClr val="FF0000"/>
                          </a:solidFill>
                        </a:rPr>
                        <a:t>384</a:t>
                      </a:r>
                      <a:endParaRPr lang="zh-CN" altLang="en-US" sz="1400" b="0" kern="1200" dirty="0">
                        <a:solidFill>
                          <a:srgbClr val="FF000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2"/>
                  </a:ext>
                </a:extLst>
              </a:tr>
              <a:tr h="3541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低温恒温器</a:t>
                      </a:r>
                      <a:r>
                        <a:rPr lang="zh-CN" altLang="en-US" sz="1400" baseline="0" dirty="0"/>
                        <a:t> </a:t>
                      </a:r>
                      <a:r>
                        <a:rPr lang="en-US" altLang="zh-CN" sz="1400" baseline="0" dirty="0"/>
                        <a:t>(</a:t>
                      </a:r>
                      <a:r>
                        <a:rPr lang="zh-CN" altLang="en-US" sz="1400" dirty="0"/>
                        <a:t>超导组元</a:t>
                      </a:r>
                      <a:r>
                        <a:rPr lang="en-US" altLang="zh-CN" sz="1400" dirty="0"/>
                        <a:t>)</a:t>
                      </a:r>
                      <a:r>
                        <a:rPr lang="en-US" altLang="zh-CN" sz="1400" baseline="0" dirty="0"/>
                        <a:t> </a:t>
                      </a:r>
                      <a:r>
                        <a:rPr lang="zh-CN" altLang="en-US" sz="1400" dirty="0"/>
                        <a:t>数目</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48</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64</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604947100"/>
                  </a:ext>
                </a:extLst>
              </a:tr>
              <a:tr h="354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加速梯度 </a:t>
                      </a:r>
                      <a:r>
                        <a:rPr lang="en-US" altLang="zh-CN" sz="1400" i="1" dirty="0" err="1"/>
                        <a:t>E</a:t>
                      </a:r>
                      <a:r>
                        <a:rPr lang="en-US" altLang="zh-CN" sz="1400" baseline="-25000" dirty="0" err="1"/>
                        <a:t>acc</a:t>
                      </a:r>
                      <a:r>
                        <a:rPr lang="en-US" altLang="zh-CN" sz="1400" dirty="0"/>
                        <a:t> (MV/m)</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rPr>
                        <a:t>16.8</a:t>
                      </a:r>
                      <a:endParaRPr lang="zh-CN" altLang="en-US" sz="1400" b="0" dirty="0">
                        <a:solidFill>
                          <a:srgbClr val="0070C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12.6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4"/>
                  </a:ext>
                </a:extLst>
              </a:tr>
              <a:tr h="3541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400" dirty="0"/>
                        <a:t>品质因数 </a:t>
                      </a:r>
                      <a:r>
                        <a:rPr lang="en-US" altLang="zh-CN" sz="1400" i="1" dirty="0"/>
                        <a:t>Q</a:t>
                      </a:r>
                      <a:r>
                        <a:rPr lang="en-US" altLang="zh-CN" sz="1400" baseline="-25000" dirty="0"/>
                        <a:t>0 </a:t>
                      </a:r>
                      <a:r>
                        <a:rPr lang="en-US" altLang="zh-CN" sz="1400" dirty="0"/>
                        <a:t>@ 2 K</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a:r>
                        <a:rPr lang="en-US" altLang="zh-CN" sz="1400" dirty="0">
                          <a:solidFill>
                            <a:srgbClr val="FF0000"/>
                          </a:solidFill>
                        </a:rPr>
                        <a:t>1E10</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rPr>
                        <a:t>1E10</a:t>
                      </a:r>
                      <a:endParaRPr lang="zh-CN" altLang="en-US" sz="1400" b="0" dirty="0">
                        <a:solidFill>
                          <a:srgbClr val="FF0000"/>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FF0000"/>
                          </a:solidFill>
                        </a:rPr>
                        <a:t>1E10</a:t>
                      </a:r>
                      <a:endParaRPr lang="zh-CN" altLang="en-US" sz="1400" b="0" kern="1200" dirty="0">
                        <a:solidFill>
                          <a:srgbClr val="FF0000"/>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5"/>
                  </a:ext>
                </a:extLst>
              </a:tr>
              <a:tr h="354140">
                <a:tc>
                  <a:txBody>
                    <a:bodyPr/>
                    <a:lstStyle/>
                    <a:p>
                      <a:pPr marL="0" algn="l"/>
                      <a:r>
                        <a:rPr lang="zh-CN" altLang="en-US" sz="1400" dirty="0"/>
                        <a:t>每腔匹配输入功率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231</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263</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117</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8"/>
                  </a:ext>
                </a:extLst>
              </a:tr>
              <a:tr h="354140">
                <a:tc>
                  <a:txBody>
                    <a:bodyPr/>
                    <a:lstStyle/>
                    <a:p>
                      <a:pPr marL="0" algn="l"/>
                      <a:r>
                        <a:rPr lang="zh-CN" altLang="en-US" sz="1400" dirty="0"/>
                        <a:t>每腔高阶模功率</a:t>
                      </a:r>
                      <a:r>
                        <a:rPr lang="en-US" altLang="zh-CN" sz="1400" dirty="0"/>
                        <a:t> (kW)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0070C0"/>
                          </a:solidFill>
                        </a:rPr>
                        <a:t>0.4</a:t>
                      </a:r>
                      <a:endParaRPr lang="zh-CN" altLang="en-US" sz="1400" b="0" kern="1200" dirty="0">
                        <a:solidFill>
                          <a:srgbClr val="0070C0"/>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0.2</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11"/>
                  </a:ext>
                </a:extLst>
              </a:tr>
              <a:tr h="352952">
                <a:tc>
                  <a:txBody>
                    <a:bodyPr/>
                    <a:lstStyle/>
                    <a:p>
                      <a:pPr marL="0" algn="l"/>
                      <a:r>
                        <a:rPr lang="zh-CN" altLang="en-US" sz="1400" kern="1200" dirty="0"/>
                        <a:t>腔壁损耗 </a:t>
                      </a:r>
                      <a:r>
                        <a:rPr lang="en-US" altLang="zh-CN" sz="1400" kern="1200" dirty="0"/>
                        <a:t>@ 4.5 K eq. </a:t>
                      </a:r>
                      <a:r>
                        <a:rPr lang="en-US" altLang="zh-CN" sz="1400" dirty="0"/>
                        <a:t>(kW)</a:t>
                      </a:r>
                      <a:endParaRPr lang="zh-CN" altLang="en-US" sz="1400" b="0" dirty="0">
                        <a:solidFill>
                          <a:schemeClr val="tx1"/>
                        </a:solidFill>
                        <a:latin typeface="Arial" panose="020B0604020202020204" pitchFamily="34" charset="0"/>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30</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22.5</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t>1.6</a:t>
                      </a:r>
                      <a:endParaRPr lang="zh-CN" altLang="en-US" sz="1400" b="0" kern="1200" dirty="0">
                        <a:solidFill>
                          <a:schemeClr val="tx1"/>
                        </a:solidFill>
                        <a:latin typeface="Arial" panose="020B0604020202020204" pitchFamily="34" charset="0"/>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880254821"/>
      </p:ext>
    </p:extLst>
  </p:cSld>
  <p:clrMapOvr>
    <a:masterClrMapping/>
  </p:clrMapOvr>
  <mc:AlternateContent xmlns:mc="http://schemas.openxmlformats.org/markup-compatibility/2006" xmlns:p14="http://schemas.microsoft.com/office/powerpoint/2010/main">
    <mc:Choice Requires="p14">
      <p:transition spd="slow" p14:dur="2000" advTm="10921"/>
    </mc:Choice>
    <mc:Fallback xmlns="">
      <p:transition spd="slow" advTm="1092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88856"/>
            <a:ext cx="9144000" cy="1082744"/>
          </a:xfrm>
        </p:spPr>
        <p:txBody>
          <a:bodyPr>
            <a:noAutofit/>
          </a:bodyPr>
          <a:lstStyle/>
          <a:p>
            <a:pPr algn="ctr"/>
            <a:r>
              <a:rPr lang="zh-CN" altLang="en-US" dirty="0">
                <a:solidFill>
                  <a:srgbClr val="002060"/>
                </a:solidFill>
              </a:rPr>
              <a:t>束团串相移及差频补偿（</a:t>
            </a:r>
            <a:r>
              <a:rPr lang="en-US" altLang="zh-CN" dirty="0">
                <a:solidFill>
                  <a:srgbClr val="002060"/>
                </a:solidFill>
              </a:rPr>
              <a:t>61 km</a:t>
            </a:r>
            <a:r>
              <a:rPr lang="zh-CN" altLang="en-US" dirty="0">
                <a:solidFill>
                  <a:srgbClr val="002060"/>
                </a:solidFill>
              </a:rPr>
              <a:t>）</a:t>
            </a:r>
          </a:p>
        </p:txBody>
      </p:sp>
      <p:graphicFrame>
        <p:nvGraphicFramePr>
          <p:cNvPr id="4" name="内容占位符 3"/>
          <p:cNvGraphicFramePr>
            <a:graphicFrameLocks/>
          </p:cNvGraphicFramePr>
          <p:nvPr>
            <p:extLst/>
          </p:nvPr>
        </p:nvGraphicFramePr>
        <p:xfrm>
          <a:off x="376284" y="1662509"/>
          <a:ext cx="8391432" cy="4453866"/>
        </p:xfrm>
        <a:graphic>
          <a:graphicData uri="http://schemas.openxmlformats.org/drawingml/2006/table">
            <a:tbl>
              <a:tblPr firstRow="1" bandRow="1">
                <a:tableStyleId>{2A488322-F2BA-4B5B-9748-0D474271808F}</a:tableStyleId>
              </a:tblPr>
              <a:tblGrid>
                <a:gridCol w="3274812">
                  <a:extLst>
                    <a:ext uri="{9D8B030D-6E8A-4147-A177-3AD203B41FA5}">
                      <a16:colId xmlns:a16="http://schemas.microsoft.com/office/drawing/2014/main" val="20000"/>
                    </a:ext>
                  </a:extLst>
                </a:gridCol>
                <a:gridCol w="1023324">
                  <a:extLst>
                    <a:ext uri="{9D8B030D-6E8A-4147-A177-3AD203B41FA5}">
                      <a16:colId xmlns:a16="http://schemas.microsoft.com/office/drawing/2014/main" val="20002"/>
                    </a:ext>
                  </a:extLst>
                </a:gridCol>
                <a:gridCol w="1023324">
                  <a:extLst>
                    <a:ext uri="{9D8B030D-6E8A-4147-A177-3AD203B41FA5}">
                      <a16:colId xmlns:a16="http://schemas.microsoft.com/office/drawing/2014/main" val="3229888800"/>
                    </a:ext>
                  </a:extLst>
                </a:gridCol>
                <a:gridCol w="1023324">
                  <a:extLst>
                    <a:ext uri="{9D8B030D-6E8A-4147-A177-3AD203B41FA5}">
                      <a16:colId xmlns:a16="http://schemas.microsoft.com/office/drawing/2014/main" val="2216471578"/>
                    </a:ext>
                  </a:extLst>
                </a:gridCol>
                <a:gridCol w="1023324">
                  <a:extLst>
                    <a:ext uri="{9D8B030D-6E8A-4147-A177-3AD203B41FA5}">
                      <a16:colId xmlns:a16="http://schemas.microsoft.com/office/drawing/2014/main" val="20004"/>
                    </a:ext>
                  </a:extLst>
                </a:gridCol>
                <a:gridCol w="1023324">
                  <a:extLst>
                    <a:ext uri="{9D8B030D-6E8A-4147-A177-3AD203B41FA5}">
                      <a16:colId xmlns:a16="http://schemas.microsoft.com/office/drawing/2014/main" val="362064259"/>
                    </a:ext>
                  </a:extLst>
                </a:gridCol>
              </a:tblGrid>
              <a:tr h="49628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200" b="0" dirty="0">
                          <a:latin typeface="+mn-ea"/>
                          <a:ea typeface="+mn-ea"/>
                        </a:rPr>
                        <a:t>对应物理参数：</a:t>
                      </a:r>
                      <a:endParaRPr lang="en-US" altLang="zh-CN" sz="1200" b="0" dirty="0">
                        <a:latin typeface="+mn-ea"/>
                        <a:ea typeface="+mn-ea"/>
                      </a:endParaRPr>
                    </a:p>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200" b="0" dirty="0">
                          <a:latin typeface="+mn-ea"/>
                          <a:ea typeface="+mn-ea"/>
                        </a:rPr>
                        <a:t>wangdou20160918/23</a:t>
                      </a:r>
                      <a:r>
                        <a:rPr lang="zh-CN" altLang="en-US" sz="1200" b="0" dirty="0">
                          <a:latin typeface="+mn-ea"/>
                          <a:ea typeface="+mn-ea"/>
                        </a:rPr>
                        <a:t>（周长 </a:t>
                      </a:r>
                      <a:r>
                        <a:rPr lang="en-US" altLang="zh-CN" sz="1200" b="0" dirty="0">
                          <a:latin typeface="+mn-ea"/>
                          <a:ea typeface="+mn-ea"/>
                        </a:rPr>
                        <a:t>61 km</a:t>
                      </a:r>
                      <a:r>
                        <a:rPr lang="zh-CN" altLang="en-US" sz="1200" b="0" dirty="0">
                          <a:latin typeface="+mn-ea"/>
                          <a:ea typeface="+mn-ea"/>
                        </a:rPr>
                        <a:t>）</a:t>
                      </a:r>
                      <a:endParaRPr lang="zh-CN" altLang="en-US" sz="12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effectLst>
                            <a:outerShdw blurRad="38100" dist="38100" dir="2700000" algn="tl">
                              <a:srgbClr val="000000">
                                <a:alpha val="43137"/>
                              </a:srgbClr>
                            </a:outerShdw>
                          </a:effectLst>
                          <a:latin typeface="+mn-ea"/>
                          <a:ea typeface="+mn-ea"/>
                        </a:rPr>
                        <a:t>H</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effectLst>
                            <a:outerShdw blurRad="38100" dist="38100" dir="2700000" algn="tl">
                              <a:srgbClr val="000000">
                                <a:alpha val="43137"/>
                              </a:srgbClr>
                            </a:outerShdw>
                          </a:effectLst>
                          <a:latin typeface="+mn-ea"/>
                          <a:ea typeface="+mn-ea"/>
                        </a:rPr>
                        <a:t>Low</a:t>
                      </a:r>
                      <a:r>
                        <a:rPr lang="en-US" altLang="zh-CN" sz="1100" baseline="0" dirty="0">
                          <a:effectLst>
                            <a:outerShdw blurRad="38100" dist="38100" dir="2700000" algn="tl">
                              <a:srgbClr val="000000">
                                <a:alpha val="43137"/>
                              </a:srgbClr>
                            </a:outerShdw>
                          </a:effectLst>
                          <a:latin typeface="+mn-ea"/>
                          <a:ea typeface="+mn-ea"/>
                        </a:rPr>
                        <a:t> Power</a:t>
                      </a:r>
                      <a:endParaRPr lang="en-US" altLang="zh-CN" sz="1100" b="1" dirty="0">
                        <a:solidFill>
                          <a:schemeClr val="tx1"/>
                        </a:solidFill>
                        <a:effectLst>
                          <a:outerShdw blurRad="38100" dist="38100" dir="2700000" algn="tl">
                            <a:srgbClr val="000000">
                              <a:alpha val="43137"/>
                            </a:srgbClr>
                          </a:outerShdw>
                        </a:effectLst>
                        <a:latin typeface="+mn-ea"/>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H</a:t>
                      </a:r>
                    </a:p>
                    <a:p>
                      <a:pPr algn="ctr"/>
                      <a:r>
                        <a:rPr lang="en-US" altLang="zh-CN" sz="1100" kern="1200" dirty="0">
                          <a:effectLst>
                            <a:outerShdw blurRad="38100" dist="38100" dir="2700000" algn="tl">
                              <a:srgbClr val="000000">
                                <a:alpha val="43137"/>
                              </a:srgbClr>
                            </a:outerShdw>
                          </a:effectLst>
                          <a:latin typeface="+mn-ea"/>
                          <a:ea typeface="+mn-ea"/>
                        </a:rPr>
                        <a:t>High</a:t>
                      </a:r>
                      <a:r>
                        <a:rPr lang="en-US" altLang="zh-CN" sz="1100" kern="1200" baseline="0" dirty="0">
                          <a:effectLst>
                            <a:outerShdw blurRad="38100" dist="38100" dir="2700000" algn="tl">
                              <a:srgbClr val="000000">
                                <a:alpha val="43137"/>
                              </a:srgbClr>
                            </a:outerShdw>
                          </a:effectLst>
                          <a:latin typeface="+mn-ea"/>
                          <a:ea typeface="+mn-ea"/>
                        </a:rPr>
                        <a:t> Lumi</a:t>
                      </a:r>
                      <a:endParaRPr lang="en-US" altLang="zh-CN" sz="1100" b="1" kern="1200" dirty="0">
                        <a:solidFill>
                          <a:schemeClr val="tx1"/>
                        </a:solidFill>
                        <a:effectLst>
                          <a:outerShdw blurRad="38100" dist="38100" dir="2700000" algn="tl">
                            <a:srgbClr val="000000">
                              <a:alpha val="43137"/>
                            </a:srgbClr>
                          </a:outerShdw>
                        </a:effectLst>
                        <a:latin typeface="+mn-ea"/>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W</a:t>
                      </a:r>
                      <a:endParaRPr lang="en-US" altLang="zh-CN" sz="1400" b="1" kern="1200" dirty="0">
                        <a:solidFill>
                          <a:schemeClr val="lt1"/>
                        </a:solidFill>
                        <a:effectLst>
                          <a:outerShdw blurRad="38100" dist="38100" dir="2700000" algn="tl">
                            <a:srgbClr val="000000">
                              <a:alpha val="43137"/>
                            </a:srgbClr>
                          </a:outerShdw>
                        </a:effectLst>
                        <a:latin typeface="+mn-ea"/>
                        <a:ea typeface="+mn-ea"/>
                        <a:cs typeface="Arial" panose="020B0604020202020204" pitchFamily="34" charset="0"/>
                      </a:endParaRP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Z</a:t>
                      </a:r>
                    </a:p>
                  </a:txBody>
                  <a:tcPr marL="91422" marR="91422" marT="45701" marB="45701" anchor="ctr"/>
                </a:tc>
                <a:tc>
                  <a:txBody>
                    <a:bodyPr/>
                    <a:lstStyle/>
                    <a:p>
                      <a:pPr algn="ctr"/>
                      <a:r>
                        <a:rPr lang="en-US" altLang="zh-CN" sz="1400" kern="1200" dirty="0">
                          <a:effectLst>
                            <a:outerShdw blurRad="38100" dist="38100" dir="2700000" algn="tl">
                              <a:srgbClr val="000000">
                                <a:alpha val="43137"/>
                              </a:srgbClr>
                            </a:outerShdw>
                          </a:effectLst>
                          <a:latin typeface="+mn-ea"/>
                          <a:ea typeface="+mn-ea"/>
                        </a:rPr>
                        <a:t>Z</a:t>
                      </a:r>
                    </a:p>
                    <a:p>
                      <a:pPr marL="0" algn="ctr" defTabSz="685800" rtl="0" eaLnBrk="1" latinLnBrk="0" hangingPunct="1"/>
                      <a:r>
                        <a:rPr lang="en-US" altLang="zh-CN" sz="1100" b="1" kern="1200" dirty="0">
                          <a:solidFill>
                            <a:schemeClr val="lt1"/>
                          </a:solidFill>
                          <a:effectLst>
                            <a:outerShdw blurRad="38100" dist="38100" dir="2700000" algn="tl">
                              <a:srgbClr val="000000">
                                <a:alpha val="43137"/>
                              </a:srgbClr>
                            </a:outerShdw>
                          </a:effectLst>
                          <a:latin typeface="+mn-ea"/>
                          <a:ea typeface="+mn-ea"/>
                          <a:cs typeface="+mn-cs"/>
                        </a:rPr>
                        <a:t>1-cell</a:t>
                      </a:r>
                    </a:p>
                  </a:txBody>
                  <a:tcPr marL="91422" marR="91422" marT="45701" marB="45701" anchor="ctr"/>
                </a:tc>
                <a:extLst>
                  <a:ext uri="{0D108BD9-81ED-4DB2-BD59-A6C34878D82A}">
                    <a16:rowId xmlns:a16="http://schemas.microsoft.com/office/drawing/2014/main" val="10000"/>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束团电量</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a:t>
                      </a:r>
                      <a:r>
                        <a:rPr lang="en-US" altLang="zh-CN" sz="1400" b="0" baseline="0" dirty="0" err="1">
                          <a:solidFill>
                            <a:schemeClr val="tx1"/>
                          </a:solidFill>
                          <a:latin typeface="+mn-ea"/>
                          <a:ea typeface="+mn-ea"/>
                          <a:cs typeface="Arial" panose="020B0604020202020204" pitchFamily="34" charset="0"/>
                        </a:rPr>
                        <a:t>nC</a:t>
                      </a:r>
                      <a:r>
                        <a:rPr lang="en-US" altLang="zh-CN" sz="1400" b="0" baseline="0" dirty="0">
                          <a:solidFill>
                            <a:schemeClr val="tx1"/>
                          </a:solidFill>
                          <a:latin typeface="+mn-ea"/>
                          <a:ea typeface="+mn-ea"/>
                          <a:cs typeface="Arial" panose="020B0604020202020204" pitchFamily="34" charset="0"/>
                        </a:rPr>
                        <a:t>)</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latin typeface="+mn-ea"/>
                          <a:ea typeface="+mn-ea"/>
                        </a:rPr>
                        <a:t>32</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32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18.6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12.5</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latin typeface="+mn-ea"/>
                          <a:ea typeface="+mn-ea"/>
                          <a:cs typeface="Arial" panose="020B0604020202020204" pitchFamily="34" charset="0"/>
                        </a:rPr>
                        <a:t>12.5</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4205915625"/>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总束团数</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a:t>
                      </a:r>
                      <a:r>
                        <a:rPr lang="zh-CN" altLang="en-US" sz="1400" b="0" dirty="0">
                          <a:solidFill>
                            <a:schemeClr val="tx1"/>
                          </a:solidFill>
                          <a:latin typeface="+mn-ea"/>
                          <a:ea typeface="+mn-ea"/>
                          <a:cs typeface="Arial" panose="020B0604020202020204" pitchFamily="34" charset="0"/>
                        </a:rPr>
                        <a:t>单束</a:t>
                      </a:r>
                      <a:r>
                        <a:rPr lang="en-US" altLang="zh-CN" sz="1400" b="0" dirty="0">
                          <a:solidFill>
                            <a:schemeClr val="tx1"/>
                          </a:solidFill>
                          <a:latin typeface="+mn-ea"/>
                          <a:ea typeface="+mn-ea"/>
                          <a:cs typeface="Arial" panose="020B0604020202020204" pitchFamily="34" charset="0"/>
                        </a:rPr>
                        <a:t>)</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latin typeface="+mn-ea"/>
                          <a:ea typeface="+mn-ea"/>
                        </a:rPr>
                        <a:t>70</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107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400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1100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latin typeface="+mn-ea"/>
                          <a:ea typeface="+mn-ea"/>
                          <a:cs typeface="Arial" panose="020B0604020202020204" pitchFamily="34" charset="0"/>
                        </a:rPr>
                        <a:t>1100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826576281"/>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束团间距</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(ns) [</a:t>
                      </a:r>
                      <a:r>
                        <a:rPr lang="zh-CN" altLang="en-US" sz="1400" b="0" baseline="0" dirty="0">
                          <a:solidFill>
                            <a:schemeClr val="tx1"/>
                          </a:solidFill>
                          <a:latin typeface="+mn-ea"/>
                          <a:ea typeface="+mn-ea"/>
                          <a:cs typeface="Arial" panose="020B0604020202020204" pitchFamily="34" charset="0"/>
                        </a:rPr>
                        <a:t>束团串总长 </a:t>
                      </a:r>
                      <a:r>
                        <a:rPr lang="en-US" altLang="zh-CN" sz="1400" b="0" baseline="0" dirty="0">
                          <a:solidFill>
                            <a:schemeClr val="tx1"/>
                          </a:solidFill>
                          <a:latin typeface="+mn-ea"/>
                          <a:ea typeface="+mn-ea"/>
                          <a:cs typeface="Arial" panose="020B0604020202020204" pitchFamily="34" charset="0"/>
                        </a:rPr>
                        <a:t>&lt; 3.2 km]</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152.3</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98.5</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26.2</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latin typeface="+mn-ea"/>
                          <a:ea typeface="+mn-ea"/>
                        </a:rPr>
                        <a:t>9.2</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baseline="0" dirty="0">
                          <a:solidFill>
                            <a:schemeClr val="tx1"/>
                          </a:solidFill>
                          <a:latin typeface="+mn-ea"/>
                          <a:ea typeface="+mn-ea"/>
                          <a:cs typeface="Arial" panose="020B0604020202020204" pitchFamily="34" charset="0"/>
                        </a:rPr>
                        <a:t>9.2</a:t>
                      </a:r>
                    </a:p>
                  </a:txBody>
                  <a:tcPr marL="91422" marR="91422" marT="45701" marB="45701" anchor="ctr"/>
                </a:tc>
                <a:extLst>
                  <a:ext uri="{0D108BD9-81ED-4DB2-BD59-A6C34878D82A}">
                    <a16:rowId xmlns:a16="http://schemas.microsoft.com/office/drawing/2014/main" val="3506707219"/>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每腔腔压</a:t>
                      </a:r>
                      <a:r>
                        <a:rPr lang="zh-CN" altLang="en-US" sz="1400" b="0" baseline="0" dirty="0">
                          <a:solidFill>
                            <a:schemeClr val="tx1"/>
                          </a:solidFill>
                          <a:latin typeface="+mn-ea"/>
                          <a:ea typeface="+mn-ea"/>
                          <a:cs typeface="Arial" panose="020B0604020202020204" pitchFamily="34" charset="0"/>
                        </a:rPr>
                        <a:t> </a:t>
                      </a:r>
                      <a:r>
                        <a:rPr lang="en-US" altLang="zh-CN" sz="1400" b="0" baseline="0" dirty="0">
                          <a:solidFill>
                            <a:schemeClr val="tx1"/>
                          </a:solidFill>
                          <a:latin typeface="+mn-ea"/>
                          <a:ea typeface="+mn-ea"/>
                          <a:cs typeface="Arial" panose="020B0604020202020204" pitchFamily="34" charset="0"/>
                        </a:rPr>
                        <a:t>(MV)</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7.4</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7.3</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3.9</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3.7</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aseline="0" dirty="0">
                          <a:solidFill>
                            <a:schemeClr val="tx1"/>
                          </a:solidFill>
                          <a:latin typeface="+mn-ea"/>
                          <a:ea typeface="+mn-ea"/>
                        </a:rPr>
                        <a:t>3.7</a:t>
                      </a:r>
                      <a:endParaRPr lang="en-US" altLang="zh-CN" sz="1400" b="0" baseline="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4108441163"/>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b="0" dirty="0">
                          <a:solidFill>
                            <a:schemeClr val="tx1"/>
                          </a:solidFill>
                          <a:latin typeface="+mn-ea"/>
                          <a:ea typeface="+mn-ea"/>
                          <a:cs typeface="Arial" panose="020B0604020202020204" pitchFamily="34" charset="0"/>
                        </a:rPr>
                        <a:t>同步相位 </a:t>
                      </a:r>
                      <a:r>
                        <a:rPr lang="en-US" altLang="zh-CN" sz="1400" b="0" dirty="0">
                          <a:solidFill>
                            <a:schemeClr val="tx1"/>
                          </a:solidFill>
                          <a:latin typeface="+mn-ea"/>
                          <a:ea typeface="+mn-ea"/>
                          <a:cs typeface="Arial" panose="020B0604020202020204" pitchFamily="34" charset="0"/>
                        </a:rPr>
                        <a:t>(</a:t>
                      </a:r>
                      <a:r>
                        <a:rPr lang="en-US" altLang="zh-CN" sz="1400" b="0" dirty="0" err="1">
                          <a:solidFill>
                            <a:schemeClr val="tx1"/>
                          </a:solidFill>
                          <a:latin typeface="+mn-ea"/>
                          <a:ea typeface="+mn-ea"/>
                          <a:cs typeface="Arial" panose="020B0604020202020204" pitchFamily="34" charset="0"/>
                        </a:rPr>
                        <a:t>deg</a:t>
                      </a:r>
                      <a:r>
                        <a:rPr lang="en-US" altLang="zh-CN" sz="1400" b="0" dirty="0">
                          <a:solidFill>
                            <a:schemeClr val="tx1"/>
                          </a:solidFill>
                          <a:latin typeface="+mn-ea"/>
                          <a:ea typeface="+mn-ea"/>
                          <a:cs typeface="Arial" panose="020B0604020202020204" pitchFamily="34" charset="0"/>
                        </a:rPr>
                        <a:t>)</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latin typeface="+mn-ea"/>
                          <a:ea typeface="+mn-ea"/>
                        </a:rPr>
                        <a:t>123</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122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128</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kern="1200" dirty="0">
                          <a:latin typeface="+mn-ea"/>
                          <a:ea typeface="+mn-ea"/>
                        </a:rPr>
                        <a:t>146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latin typeface="+mn-ea"/>
                          <a:ea typeface="+mn-ea"/>
                          <a:cs typeface="Arial" panose="020B0604020202020204" pitchFamily="34" charset="0"/>
                        </a:rPr>
                        <a:t>146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2"/>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PDR 1+1 </a:t>
                      </a:r>
                      <a:r>
                        <a:rPr lang="zh-CN" altLang="en-US" sz="1400" b="0" dirty="0">
                          <a:solidFill>
                            <a:schemeClr val="tx1"/>
                          </a:solidFill>
                          <a:latin typeface="+mn-ea"/>
                          <a:ea typeface="+mn-ea"/>
                          <a:cs typeface="Arial" panose="020B0604020202020204" pitchFamily="34" charset="0"/>
                        </a:rPr>
                        <a:t>束团串最大腔压降</a:t>
                      </a:r>
                    </a:p>
                  </a:txBody>
                  <a:tcPr marL="91422" marR="91422" marT="45701" marB="45701" anchor="ctr"/>
                </a:tc>
                <a:tc>
                  <a:txBody>
                    <a:bodyPr/>
                    <a:lstStyle/>
                    <a:p>
                      <a:pPr marL="0" algn="ctr" defTabSz="685800" rtl="0" eaLnBrk="1" latinLnBrk="0" hangingPunct="1"/>
                      <a:r>
                        <a:rPr lang="en-US" altLang="zh-CN" sz="1400" kern="1200" dirty="0">
                          <a:latin typeface="+mn-ea"/>
                          <a:ea typeface="+mn-ea"/>
                        </a:rPr>
                        <a:t>11 %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18 %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72 %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solidFill>
                            <a:srgbClr val="FF0000"/>
                          </a:solidFill>
                          <a:latin typeface="+mn-ea"/>
                          <a:ea typeface="+mn-ea"/>
                        </a:rPr>
                        <a:t>140 %</a:t>
                      </a:r>
                      <a:endParaRPr lang="zh-CN" altLang="en-US" sz="1400" b="0" kern="1200" dirty="0">
                        <a:solidFill>
                          <a:srgbClr val="FF0000"/>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70 %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604947100"/>
                  </a:ext>
                </a:extLst>
              </a:tr>
              <a:tr h="360000">
                <a:tc>
                  <a:txBody>
                    <a:bodyPr/>
                    <a:lstStyle/>
                    <a:p>
                      <a:pPr marL="0" algn="l"/>
                      <a:r>
                        <a:rPr lang="en-US" altLang="zh-CN" sz="1400" b="0" dirty="0">
                          <a:solidFill>
                            <a:schemeClr val="tx1"/>
                          </a:solidFill>
                          <a:latin typeface="+mn-ea"/>
                          <a:ea typeface="+mn-ea"/>
                          <a:cs typeface="Arial" panose="020B0604020202020204" pitchFamily="34" charset="0"/>
                        </a:rPr>
                        <a:t>PDR 1+1 </a:t>
                      </a:r>
                      <a:r>
                        <a:rPr lang="zh-CN" altLang="en-US" sz="1400" b="0" dirty="0">
                          <a:solidFill>
                            <a:schemeClr val="tx1"/>
                          </a:solidFill>
                          <a:latin typeface="+mn-ea"/>
                          <a:ea typeface="+mn-ea"/>
                          <a:cs typeface="Arial" panose="020B0604020202020204" pitchFamily="34" charset="0"/>
                        </a:rPr>
                        <a:t>束团串</a:t>
                      </a:r>
                      <a:r>
                        <a:rPr lang="zh-CN" altLang="en-US" sz="1400" b="0" kern="1200" dirty="0">
                          <a:solidFill>
                            <a:schemeClr val="tx1"/>
                          </a:solidFill>
                          <a:latin typeface="+mn-ea"/>
                          <a:ea typeface="+mn-ea"/>
                          <a:cs typeface="Arial" panose="020B0604020202020204" pitchFamily="34" charset="0"/>
                        </a:rPr>
                        <a:t>最大相移</a:t>
                      </a:r>
                      <a:r>
                        <a:rPr lang="zh-CN" altLang="en-US" sz="1400" b="0" kern="1200" baseline="0" dirty="0">
                          <a:solidFill>
                            <a:schemeClr val="tx1"/>
                          </a:solidFill>
                          <a:latin typeface="+mn-ea"/>
                          <a:ea typeface="+mn-ea"/>
                          <a:cs typeface="Arial" panose="020B0604020202020204" pitchFamily="34" charset="0"/>
                        </a:rPr>
                        <a:t> </a:t>
                      </a:r>
                      <a:r>
                        <a:rPr lang="en-US" altLang="zh-CN" sz="1400" b="0" dirty="0">
                          <a:solidFill>
                            <a:schemeClr val="tx1"/>
                          </a:solidFill>
                          <a:latin typeface="+mn-ea"/>
                          <a:ea typeface="+mn-ea"/>
                          <a:cs typeface="Arial" panose="020B0604020202020204" pitchFamily="34" charset="0"/>
                        </a:rPr>
                        <a:t>(</a:t>
                      </a:r>
                      <a:r>
                        <a:rPr lang="en-US" altLang="zh-CN" sz="1400" b="0" dirty="0" err="1">
                          <a:solidFill>
                            <a:schemeClr val="tx1"/>
                          </a:solidFill>
                          <a:latin typeface="+mn-ea"/>
                          <a:ea typeface="+mn-ea"/>
                          <a:cs typeface="Arial" panose="020B0604020202020204" pitchFamily="34" charset="0"/>
                        </a:rPr>
                        <a:t>deg</a:t>
                      </a:r>
                      <a:r>
                        <a:rPr lang="en-US" altLang="zh-CN" sz="1400" b="0" dirty="0">
                          <a:solidFill>
                            <a:schemeClr val="tx1"/>
                          </a:solidFill>
                          <a:latin typeface="+mn-ea"/>
                          <a:ea typeface="+mn-ea"/>
                          <a:cs typeface="Arial" panose="020B0604020202020204" pitchFamily="34" charset="0"/>
                        </a:rPr>
                        <a:t>)</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12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19</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67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49</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3"/>
                  </a:ext>
                </a:extLst>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PDR</a:t>
                      </a:r>
                      <a:r>
                        <a:rPr lang="zh-CN" altLang="en-US" sz="1400" b="0" dirty="0">
                          <a:solidFill>
                            <a:schemeClr val="tx1"/>
                          </a:solidFill>
                          <a:latin typeface="+mn-ea"/>
                          <a:ea typeface="+mn-ea"/>
                          <a:cs typeface="Arial" panose="020B0604020202020204" pitchFamily="34" charset="0"/>
                        </a:rPr>
                        <a:t>三阶差频腔数 </a:t>
                      </a:r>
                      <a:r>
                        <a:rPr lang="en-US" altLang="zh-CN" sz="1400" b="0" dirty="0">
                          <a:solidFill>
                            <a:schemeClr val="tx1"/>
                          </a:solidFill>
                          <a:latin typeface="+mn-ea"/>
                          <a:ea typeface="+mn-ea"/>
                          <a:cs typeface="Arial" panose="020B0604020202020204" pitchFamily="34" charset="0"/>
                        </a:rPr>
                        <a:t>(</a:t>
                      </a:r>
                      <a:r>
                        <a:rPr lang="zh-CN" altLang="en-US" sz="1400" b="0" dirty="0">
                          <a:solidFill>
                            <a:schemeClr val="tx1"/>
                          </a:solidFill>
                          <a:latin typeface="+mn-ea"/>
                          <a:ea typeface="+mn-ea"/>
                          <a:cs typeface="Arial" panose="020B0604020202020204" pitchFamily="34" charset="0"/>
                        </a:rPr>
                        <a:t>频移 </a:t>
                      </a:r>
                      <a:r>
                        <a:rPr lang="en-US" altLang="zh-CN" sz="1400" b="0" dirty="0">
                          <a:solidFill>
                            <a:schemeClr val="tx1"/>
                          </a:solidFill>
                          <a:latin typeface="+mn-ea"/>
                          <a:ea typeface="+mn-ea"/>
                          <a:cs typeface="Arial" panose="020B0604020202020204" pitchFamily="34" charset="0"/>
                        </a:rPr>
                        <a:t>29 kHz)</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a:r>
                        <a:rPr lang="en-US" altLang="zh-CN" sz="1400" dirty="0">
                          <a:solidFill>
                            <a:srgbClr val="0070C0"/>
                          </a:solidFill>
                          <a:latin typeface="+mn-ea"/>
                          <a:ea typeface="+mn-ea"/>
                        </a:rPr>
                        <a:t>33</a:t>
                      </a:r>
                      <a:endParaRPr lang="zh-CN" altLang="en-US" sz="1400" b="0" dirty="0">
                        <a:solidFill>
                          <a:srgbClr val="0070C0"/>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51</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83</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28</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14</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04"/>
                  </a:ext>
                </a:extLst>
              </a:tr>
              <a:tr h="36000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APDR 4+4 </a:t>
                      </a:r>
                      <a:r>
                        <a:rPr lang="zh-CN" altLang="en-US" sz="1400" b="0" dirty="0">
                          <a:solidFill>
                            <a:schemeClr val="tx1"/>
                          </a:solidFill>
                          <a:latin typeface="+mn-ea"/>
                          <a:ea typeface="+mn-ea"/>
                          <a:cs typeface="Arial" panose="020B0604020202020204" pitchFamily="34" charset="0"/>
                        </a:rPr>
                        <a:t>束团串最大腔压降</a:t>
                      </a:r>
                    </a:p>
                  </a:txBody>
                  <a:tcPr marL="91422" marR="91422" marT="45701" marB="45701" anchor="ctr"/>
                </a:tc>
                <a:tc>
                  <a:txBody>
                    <a:bodyPr/>
                    <a:lstStyle/>
                    <a:p>
                      <a:pPr marL="0" algn="ctr"/>
                      <a:r>
                        <a:rPr lang="en-US" altLang="zh-CN" sz="1400" dirty="0">
                          <a:latin typeface="+mn-ea"/>
                          <a:ea typeface="+mn-ea"/>
                        </a:rPr>
                        <a:t>3 %</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400" dirty="0">
                          <a:latin typeface="+mn-ea"/>
                          <a:ea typeface="+mn-ea"/>
                        </a:rPr>
                        <a:t>4 %</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18 %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35 %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18 %</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12"/>
                  </a:ext>
                </a:extLst>
              </a:tr>
              <a:tr h="358792">
                <a:tc>
                  <a:txBody>
                    <a:bodyPr/>
                    <a:lstStyle/>
                    <a:p>
                      <a:pPr marL="0" algn="l"/>
                      <a:r>
                        <a:rPr lang="en-US" altLang="zh-CN" sz="1400" b="0" dirty="0">
                          <a:solidFill>
                            <a:schemeClr val="tx1"/>
                          </a:solidFill>
                          <a:latin typeface="+mn-ea"/>
                          <a:ea typeface="+mn-ea"/>
                          <a:cs typeface="Arial" panose="020B0604020202020204" pitchFamily="34" charset="0"/>
                        </a:rPr>
                        <a:t>APDR 4+4 </a:t>
                      </a:r>
                      <a:r>
                        <a:rPr lang="zh-CN" altLang="en-US" sz="1400" b="0" dirty="0">
                          <a:solidFill>
                            <a:schemeClr val="tx1"/>
                          </a:solidFill>
                          <a:latin typeface="+mn-ea"/>
                          <a:ea typeface="+mn-ea"/>
                          <a:cs typeface="Arial" panose="020B0604020202020204" pitchFamily="34" charset="0"/>
                        </a:rPr>
                        <a:t>束团串</a:t>
                      </a:r>
                      <a:r>
                        <a:rPr lang="zh-CN" altLang="en-US" sz="1400" b="0" kern="1200" dirty="0">
                          <a:solidFill>
                            <a:schemeClr val="tx1"/>
                          </a:solidFill>
                          <a:latin typeface="+mn-ea"/>
                          <a:ea typeface="+mn-ea"/>
                          <a:cs typeface="Arial" panose="020B0604020202020204" pitchFamily="34" charset="0"/>
                        </a:rPr>
                        <a:t>最大相移 </a:t>
                      </a:r>
                      <a:r>
                        <a:rPr lang="en-US" altLang="zh-CN" sz="1400" b="0" dirty="0">
                          <a:solidFill>
                            <a:schemeClr val="tx1"/>
                          </a:solidFill>
                          <a:latin typeface="+mn-ea"/>
                          <a:ea typeface="+mn-ea"/>
                          <a:cs typeface="Arial" panose="020B0604020202020204" pitchFamily="34" charset="0"/>
                        </a:rPr>
                        <a:t>(</a:t>
                      </a:r>
                      <a:r>
                        <a:rPr lang="en-US" altLang="zh-CN" sz="1400" b="0" dirty="0" err="1">
                          <a:solidFill>
                            <a:schemeClr val="tx1"/>
                          </a:solidFill>
                          <a:latin typeface="+mn-ea"/>
                          <a:ea typeface="+mn-ea"/>
                          <a:cs typeface="Arial" panose="020B0604020202020204" pitchFamily="34" charset="0"/>
                        </a:rPr>
                        <a:t>deg</a:t>
                      </a:r>
                      <a:r>
                        <a:rPr lang="en-US" altLang="zh-CN" sz="1400" b="0" dirty="0">
                          <a:solidFill>
                            <a:schemeClr val="tx1"/>
                          </a:solidFill>
                          <a:latin typeface="+mn-ea"/>
                          <a:ea typeface="+mn-ea"/>
                          <a:cs typeface="Arial" panose="020B0604020202020204" pitchFamily="34" charset="0"/>
                        </a:rPr>
                        <a:t>)</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3</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4.8</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16.7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kern="1200" dirty="0">
                          <a:latin typeface="+mn-ea"/>
                          <a:ea typeface="+mn-ea"/>
                        </a:rPr>
                        <a:t>24.2</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12.1</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10013"/>
                  </a:ext>
                </a:extLst>
              </a:tr>
              <a:tr h="358792">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1400" b="0" dirty="0">
                          <a:solidFill>
                            <a:schemeClr val="tx1"/>
                          </a:solidFill>
                          <a:latin typeface="+mn-ea"/>
                          <a:ea typeface="+mn-ea"/>
                          <a:cs typeface="Arial" panose="020B0604020202020204" pitchFamily="34" charset="0"/>
                        </a:rPr>
                        <a:t>APDR</a:t>
                      </a:r>
                      <a:r>
                        <a:rPr lang="zh-CN" altLang="en-US" sz="1400" b="0" dirty="0">
                          <a:solidFill>
                            <a:schemeClr val="tx1"/>
                          </a:solidFill>
                          <a:latin typeface="+mn-ea"/>
                          <a:ea typeface="+mn-ea"/>
                          <a:cs typeface="Arial" panose="020B0604020202020204" pitchFamily="34" charset="0"/>
                        </a:rPr>
                        <a:t>二阶差频腔数 </a:t>
                      </a:r>
                      <a:r>
                        <a:rPr lang="en-US" altLang="zh-CN" sz="1400" b="0" dirty="0">
                          <a:solidFill>
                            <a:schemeClr val="tx1"/>
                          </a:solidFill>
                          <a:latin typeface="+mn-ea"/>
                          <a:ea typeface="+mn-ea"/>
                          <a:cs typeface="Arial" panose="020B0604020202020204" pitchFamily="34" charset="0"/>
                        </a:rPr>
                        <a:t>(</a:t>
                      </a:r>
                      <a:r>
                        <a:rPr lang="zh-CN" altLang="en-US" sz="1400" b="0" dirty="0">
                          <a:solidFill>
                            <a:schemeClr val="tx1"/>
                          </a:solidFill>
                          <a:latin typeface="+mn-ea"/>
                          <a:ea typeface="+mn-ea"/>
                          <a:cs typeface="Arial" panose="020B0604020202020204" pitchFamily="34" charset="0"/>
                        </a:rPr>
                        <a:t>频移 </a:t>
                      </a:r>
                      <a:r>
                        <a:rPr lang="en-US" altLang="zh-CN" sz="1400" b="0" dirty="0">
                          <a:solidFill>
                            <a:schemeClr val="tx1"/>
                          </a:solidFill>
                          <a:latin typeface="+mn-ea"/>
                          <a:ea typeface="+mn-ea"/>
                          <a:cs typeface="Arial" panose="020B0604020202020204" pitchFamily="34" charset="0"/>
                        </a:rPr>
                        <a:t>79 kHz)</a:t>
                      </a:r>
                      <a:endParaRPr lang="zh-CN" altLang="en-US" sz="1400" b="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10</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16</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27</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9</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tc>
                  <a:txBody>
                    <a:bodyPr/>
                    <a:lstStyle/>
                    <a:p>
                      <a:pPr marL="0" algn="ctr" defTabSz="685800" rtl="0" eaLnBrk="1" latinLnBrk="0" hangingPunct="1"/>
                      <a:r>
                        <a:rPr lang="en-US" altLang="zh-CN" sz="1400" b="0" kern="1200" dirty="0">
                          <a:solidFill>
                            <a:schemeClr val="tx1"/>
                          </a:solidFill>
                          <a:latin typeface="+mn-ea"/>
                          <a:ea typeface="+mn-ea"/>
                          <a:cs typeface="Arial" panose="020B0604020202020204" pitchFamily="34" charset="0"/>
                        </a:rPr>
                        <a:t>4</a:t>
                      </a:r>
                      <a:endParaRPr lang="zh-CN" altLang="en-US" sz="1400" b="0" kern="1200" dirty="0">
                        <a:solidFill>
                          <a:schemeClr val="tx1"/>
                        </a:solidFill>
                        <a:latin typeface="+mn-ea"/>
                        <a:ea typeface="+mn-ea"/>
                        <a:cs typeface="Arial" panose="020B0604020202020204" pitchFamily="34" charset="0"/>
                      </a:endParaRPr>
                    </a:p>
                  </a:txBody>
                  <a:tcPr marL="91422" marR="91422" marT="45701" marB="45701" anchor="ctr"/>
                </a:tc>
                <a:extLst>
                  <a:ext uri="{0D108BD9-81ED-4DB2-BD59-A6C34878D82A}">
                    <a16:rowId xmlns:a16="http://schemas.microsoft.com/office/drawing/2014/main" val="2702482958"/>
                  </a:ext>
                </a:extLst>
              </a:tr>
            </a:tbl>
          </a:graphicData>
        </a:graphic>
      </p:graphicFrame>
      <p:sp>
        <p:nvSpPr>
          <p:cNvPr id="3" name="文本框 2"/>
          <p:cNvSpPr txBox="1"/>
          <p:nvPr/>
        </p:nvSpPr>
        <p:spPr>
          <a:xfrm>
            <a:off x="1269151" y="6303696"/>
            <a:ext cx="645340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rgbClr val="C00000"/>
                </a:solidFill>
                <a:effectLst/>
                <a:uLnTx/>
                <a:uFillTx/>
              </a:rPr>
              <a:t>100 km</a:t>
            </a:r>
            <a:r>
              <a:rPr kumimoji="0" lang="zh-CN" altLang="en-US" sz="1800" b="0" i="0" u="none" strike="noStrike" kern="0" cap="none" spc="0" normalizeH="0" baseline="0" noProof="0" dirty="0">
                <a:ln>
                  <a:noFill/>
                </a:ln>
                <a:solidFill>
                  <a:srgbClr val="C00000"/>
                </a:solidFill>
                <a:effectLst/>
                <a:uLnTx/>
                <a:uFillTx/>
              </a:rPr>
              <a:t>若保持束团串相对长度不变，</a:t>
            </a:r>
            <a:r>
              <a:rPr kumimoji="0" lang="en-US" altLang="zh-CN" sz="1800" b="0" i="0" u="none" strike="noStrike" kern="0" cap="none" spc="0" normalizeH="0" baseline="0" noProof="0" dirty="0">
                <a:ln>
                  <a:noFill/>
                </a:ln>
                <a:solidFill>
                  <a:srgbClr val="C00000"/>
                </a:solidFill>
                <a:effectLst/>
                <a:uLnTx/>
                <a:uFillTx/>
              </a:rPr>
              <a:t>Higgs</a:t>
            </a:r>
            <a:r>
              <a:rPr kumimoji="0" lang="zh-CN" altLang="en-US" sz="1800" b="0" i="0" u="none" strike="noStrike" kern="0" cap="none" spc="0" normalizeH="0" baseline="0" noProof="0" dirty="0">
                <a:ln>
                  <a:noFill/>
                </a:ln>
                <a:solidFill>
                  <a:srgbClr val="C00000"/>
                </a:solidFill>
                <a:effectLst/>
                <a:uLnTx/>
                <a:uFillTx/>
              </a:rPr>
              <a:t>相移增大一倍以上</a:t>
            </a:r>
          </a:p>
        </p:txBody>
      </p:sp>
    </p:spTree>
    <p:extLst>
      <p:ext uri="{BB962C8B-B14F-4D97-AF65-F5344CB8AC3E}">
        <p14:creationId xmlns:p14="http://schemas.microsoft.com/office/powerpoint/2010/main" val="1853592361"/>
      </p:ext>
    </p:extLst>
  </p:cSld>
  <p:clrMapOvr>
    <a:masterClrMapping/>
  </p:clrMapOvr>
  <mc:AlternateContent xmlns:mc="http://schemas.openxmlformats.org/markup-compatibility/2006" xmlns:p14="http://schemas.microsoft.com/office/powerpoint/2010/main">
    <mc:Choice Requires="p14">
      <p:transition spd="slow" p14:dur="2000" advTm="23465"/>
    </mc:Choice>
    <mc:Fallback xmlns="">
      <p:transition spd="slow" advTm="2346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628650" y="457872"/>
            <a:ext cx="7886700" cy="1032599"/>
          </a:xfrm>
        </p:spPr>
        <p:txBody>
          <a:bodyPr>
            <a:noAutofit/>
          </a:bodyPr>
          <a:lstStyle/>
          <a:p>
            <a:r>
              <a:rPr lang="en-US" altLang="zh-CN" dirty="0">
                <a:solidFill>
                  <a:srgbClr val="002060"/>
                </a:solidFill>
              </a:rPr>
              <a:t>Z-pole</a:t>
            </a:r>
            <a:r>
              <a:rPr lang="zh-CN" altLang="en-US" dirty="0">
                <a:solidFill>
                  <a:srgbClr val="002060"/>
                </a:solidFill>
              </a:rPr>
              <a:t>高频系统设计的主要问题</a:t>
            </a:r>
            <a:endParaRPr lang="en-US" altLang="zh-CN" dirty="0">
              <a:solidFill>
                <a:srgbClr val="002060"/>
              </a:solidFill>
            </a:endParaRPr>
          </a:p>
        </p:txBody>
      </p:sp>
      <p:sp>
        <p:nvSpPr>
          <p:cNvPr id="3" name="内容占位符 2"/>
          <p:cNvSpPr>
            <a:spLocks noGrp="1"/>
          </p:cNvSpPr>
          <p:nvPr>
            <p:ph idx="1"/>
          </p:nvPr>
        </p:nvSpPr>
        <p:spPr>
          <a:xfrm>
            <a:off x="469773" y="1700784"/>
            <a:ext cx="8204454" cy="5056632"/>
          </a:xfrm>
        </p:spPr>
        <p:txBody>
          <a:bodyPr>
            <a:normAutofit/>
          </a:bodyPr>
          <a:lstStyle/>
          <a:p>
            <a:pPr>
              <a:lnSpc>
                <a:spcPct val="120000"/>
              </a:lnSpc>
              <a:spcBef>
                <a:spcPts val="1200"/>
              </a:spcBef>
            </a:pPr>
            <a:r>
              <a:rPr lang="zh-CN" altLang="en-US" sz="1800" dirty="0"/>
              <a:t>目前 </a:t>
            </a:r>
            <a:r>
              <a:rPr lang="en-US" altLang="zh-CN" sz="1800" dirty="0"/>
              <a:t>Z </a:t>
            </a:r>
            <a:r>
              <a:rPr lang="zh-CN" altLang="en-US" sz="1800" dirty="0"/>
              <a:t>亮度</a:t>
            </a:r>
            <a:r>
              <a:rPr lang="en-US" altLang="zh-CN" sz="1800" dirty="0"/>
              <a:t>/IP</a:t>
            </a:r>
            <a:r>
              <a:rPr lang="zh-CN" altLang="en-US" sz="1800" dirty="0"/>
              <a:t> </a:t>
            </a:r>
            <a:r>
              <a:rPr lang="en-US" altLang="zh-CN" sz="1800" dirty="0">
                <a:solidFill>
                  <a:srgbClr val="FF0000"/>
                </a:solidFill>
              </a:rPr>
              <a:t>4.5 x 10</a:t>
            </a:r>
            <a:r>
              <a:rPr lang="en-US" altLang="zh-CN" sz="1800" baseline="30000" dirty="0">
                <a:solidFill>
                  <a:srgbClr val="FF0000"/>
                </a:solidFill>
              </a:rPr>
              <a:t>34</a:t>
            </a:r>
            <a:r>
              <a:rPr lang="en-US" altLang="zh-CN" sz="1800" dirty="0"/>
              <a:t> cm</a:t>
            </a:r>
            <a:r>
              <a:rPr lang="en-US" altLang="zh-CN" sz="1800" baseline="30000" dirty="0"/>
              <a:t>-2</a:t>
            </a:r>
            <a:r>
              <a:rPr lang="en-US" altLang="zh-CN" sz="1800" dirty="0"/>
              <a:t>s</a:t>
            </a:r>
            <a:r>
              <a:rPr lang="en-US" altLang="zh-CN" sz="1800" baseline="30000" dirty="0"/>
              <a:t>-1</a:t>
            </a:r>
            <a:r>
              <a:rPr lang="zh-CN" altLang="en-US" sz="1800" dirty="0"/>
              <a:t>，束团间距 </a:t>
            </a:r>
            <a:r>
              <a:rPr lang="en-US" altLang="zh-CN" sz="1800" dirty="0">
                <a:solidFill>
                  <a:srgbClr val="FF0000"/>
                </a:solidFill>
              </a:rPr>
              <a:t>9.2 ns</a:t>
            </a:r>
            <a:r>
              <a:rPr lang="zh-CN" altLang="en-US" sz="1800" dirty="0"/>
              <a:t>（</a:t>
            </a:r>
            <a:r>
              <a:rPr lang="en-US" altLang="zh-CN" sz="1800" dirty="0"/>
              <a:t>6</a:t>
            </a:r>
            <a:r>
              <a:rPr lang="zh-CN" altLang="en-US" sz="1800" dirty="0"/>
              <a:t> </a:t>
            </a:r>
            <a:r>
              <a:rPr lang="en-US" altLang="zh-CN" sz="1800" dirty="0"/>
              <a:t>buckets</a:t>
            </a:r>
            <a:r>
              <a:rPr lang="zh-CN" altLang="en-US" sz="1800" dirty="0"/>
              <a:t>），每</a:t>
            </a:r>
            <a:r>
              <a:rPr lang="en-US" altLang="zh-CN" sz="1800" dirty="0"/>
              <a:t>2-cell</a:t>
            </a:r>
            <a:r>
              <a:rPr lang="zh-CN" altLang="en-US" sz="1800" dirty="0"/>
              <a:t>腔高阶模功率 </a:t>
            </a:r>
            <a:r>
              <a:rPr lang="en-US" altLang="zh-CN" sz="1800" dirty="0">
                <a:solidFill>
                  <a:srgbClr val="FF0000"/>
                </a:solidFill>
              </a:rPr>
              <a:t>0.9 kW</a:t>
            </a:r>
            <a:r>
              <a:rPr lang="zh-CN" altLang="en-US" sz="1800" dirty="0"/>
              <a:t>。硬件与</a:t>
            </a:r>
            <a:r>
              <a:rPr lang="en-US" altLang="zh-CN" sz="1800" dirty="0"/>
              <a:t>Higgs</a:t>
            </a:r>
            <a:r>
              <a:rPr lang="zh-CN" altLang="en-US" sz="1800" dirty="0"/>
              <a:t>和</a:t>
            </a:r>
            <a:r>
              <a:rPr lang="en-US" altLang="zh-CN" sz="1800" dirty="0"/>
              <a:t>W</a:t>
            </a:r>
            <a:r>
              <a:rPr lang="zh-CN" altLang="en-US" sz="1800" dirty="0"/>
              <a:t>基本兼顾。</a:t>
            </a:r>
            <a:endParaRPr lang="en-US" altLang="zh-CN" sz="1800" dirty="0"/>
          </a:p>
          <a:p>
            <a:pPr>
              <a:lnSpc>
                <a:spcPct val="120000"/>
              </a:lnSpc>
              <a:spcBef>
                <a:spcPts val="1200"/>
              </a:spcBef>
            </a:pPr>
            <a:r>
              <a:rPr lang="zh-CN" altLang="en-US" sz="1800" dirty="0"/>
              <a:t>若改为</a:t>
            </a:r>
            <a:r>
              <a:rPr lang="en-US" altLang="zh-CN" sz="1800" dirty="0"/>
              <a:t>1-cell</a:t>
            </a:r>
            <a:r>
              <a:rPr lang="zh-CN" altLang="en-US" sz="1800" dirty="0"/>
              <a:t>，高阶模功率不变，亮度可提高至 </a:t>
            </a:r>
            <a:r>
              <a:rPr lang="en-US" altLang="zh-CN" sz="1800" b="1" dirty="0"/>
              <a:t>1 x 10</a:t>
            </a:r>
            <a:r>
              <a:rPr lang="en-US" altLang="zh-CN" sz="1800" b="1" baseline="30000" dirty="0"/>
              <a:t>35</a:t>
            </a:r>
            <a:r>
              <a:rPr lang="en-US" altLang="zh-CN" sz="1800" b="1" dirty="0"/>
              <a:t> cm</a:t>
            </a:r>
            <a:r>
              <a:rPr lang="en-US" altLang="zh-CN" sz="1800" b="1" baseline="30000" dirty="0"/>
              <a:t>-2</a:t>
            </a:r>
            <a:r>
              <a:rPr lang="en-US" altLang="zh-CN" sz="1800" b="1" dirty="0"/>
              <a:t>s</a:t>
            </a:r>
            <a:r>
              <a:rPr lang="en-US" altLang="zh-CN" sz="1800" b="1" baseline="30000" dirty="0"/>
              <a:t>-1</a:t>
            </a:r>
            <a:endParaRPr lang="en-US" altLang="zh-CN" sz="1800" dirty="0"/>
          </a:p>
          <a:p>
            <a:pPr>
              <a:lnSpc>
                <a:spcPct val="120000"/>
              </a:lnSpc>
              <a:spcBef>
                <a:spcPts val="1200"/>
              </a:spcBef>
            </a:pPr>
            <a:r>
              <a:rPr lang="zh-CN" altLang="en-US" sz="1800" dirty="0"/>
              <a:t>按现有高阶模耦合器功率容量，可填满</a:t>
            </a:r>
            <a:r>
              <a:rPr lang="en-US" altLang="zh-CN" sz="1800" dirty="0"/>
              <a:t>bucket</a:t>
            </a:r>
            <a:r>
              <a:rPr lang="zh-CN" altLang="en-US" sz="1800" dirty="0"/>
              <a:t>，亮度至 </a:t>
            </a:r>
            <a:r>
              <a:rPr lang="en-US" altLang="zh-CN" sz="1800" b="1" dirty="0"/>
              <a:t>2.5 x 10</a:t>
            </a:r>
            <a:r>
              <a:rPr lang="en-US" altLang="zh-CN" sz="1800" b="1" baseline="30000" dirty="0"/>
              <a:t>35</a:t>
            </a:r>
            <a:r>
              <a:rPr lang="en-US" altLang="zh-CN" sz="1800" b="1" dirty="0"/>
              <a:t> cm</a:t>
            </a:r>
            <a:r>
              <a:rPr lang="en-US" altLang="zh-CN" sz="1800" b="1" baseline="30000" dirty="0"/>
              <a:t>-2</a:t>
            </a:r>
            <a:r>
              <a:rPr lang="en-US" altLang="zh-CN" sz="1800" b="1" dirty="0"/>
              <a:t>s</a:t>
            </a:r>
            <a:r>
              <a:rPr lang="en-US" altLang="zh-CN" sz="1800" b="1" baseline="30000" dirty="0"/>
              <a:t>-1</a:t>
            </a:r>
            <a:r>
              <a:rPr lang="zh-CN" altLang="en-US" sz="1800" dirty="0"/>
              <a:t>，但束团间距减为最小的 </a:t>
            </a:r>
            <a:r>
              <a:rPr lang="en-US" altLang="zh-CN" sz="1800" b="1" dirty="0"/>
              <a:t>1.54 ns</a:t>
            </a:r>
            <a:r>
              <a:rPr lang="zh-CN" altLang="en-US" sz="1800" dirty="0"/>
              <a:t>，探测器困难。</a:t>
            </a:r>
            <a:endParaRPr lang="en-US" altLang="zh-CN" sz="1800" dirty="0"/>
          </a:p>
          <a:p>
            <a:pPr>
              <a:lnSpc>
                <a:spcPct val="120000"/>
              </a:lnSpc>
              <a:spcBef>
                <a:spcPts val="1200"/>
              </a:spcBef>
            </a:pPr>
            <a:r>
              <a:rPr lang="zh-CN" altLang="en-US" sz="1800" dirty="0"/>
              <a:t>若继续提高亮度，则受局部双环长度和高阶模功率双重限制。若用满 </a:t>
            </a:r>
            <a:r>
              <a:rPr lang="en-US" altLang="zh-CN" sz="1800" dirty="0"/>
              <a:t>100 MW </a:t>
            </a:r>
            <a:r>
              <a:rPr lang="zh-CN" altLang="en-US" sz="1800" dirty="0"/>
              <a:t>功率，</a:t>
            </a:r>
            <a:r>
              <a:rPr lang="en-US" altLang="zh-CN" sz="1800" dirty="0"/>
              <a:t>Z-pole</a:t>
            </a:r>
            <a:r>
              <a:rPr lang="zh-CN" altLang="en-US" sz="1800" dirty="0"/>
              <a:t>亮度 </a:t>
            </a:r>
            <a:r>
              <a:rPr lang="en-US" altLang="zh-CN" sz="1800" b="1" dirty="0"/>
              <a:t>5 x 10</a:t>
            </a:r>
            <a:r>
              <a:rPr lang="en-US" altLang="zh-CN" sz="1800" b="1" baseline="30000" dirty="0"/>
              <a:t>35</a:t>
            </a:r>
            <a:r>
              <a:rPr lang="en-US" altLang="zh-CN" sz="1800" b="1" dirty="0"/>
              <a:t> cm</a:t>
            </a:r>
            <a:r>
              <a:rPr lang="en-US" altLang="zh-CN" sz="1800" b="1" baseline="30000" dirty="0"/>
              <a:t>-2</a:t>
            </a:r>
            <a:r>
              <a:rPr lang="en-US" altLang="zh-CN" sz="1800" b="1" dirty="0"/>
              <a:t>s</a:t>
            </a:r>
            <a:r>
              <a:rPr lang="en-US" altLang="zh-CN" sz="1800" b="1" baseline="30000" dirty="0"/>
              <a:t>-1</a:t>
            </a:r>
            <a:endParaRPr lang="en-US" altLang="zh-CN" sz="1800" dirty="0"/>
          </a:p>
          <a:p>
            <a:pPr>
              <a:lnSpc>
                <a:spcPct val="120000"/>
              </a:lnSpc>
              <a:spcBef>
                <a:spcPts val="1200"/>
              </a:spcBef>
            </a:pPr>
            <a:r>
              <a:rPr lang="zh-CN" altLang="en-US" sz="1800" dirty="0"/>
              <a:t>但高亮度都有</a:t>
            </a:r>
            <a:r>
              <a:rPr lang="zh-CN" altLang="en-US" sz="1800" b="1" dirty="0"/>
              <a:t>功率耦合器功率过大、局部双环束团相移过大</a:t>
            </a:r>
            <a:r>
              <a:rPr lang="zh-CN" altLang="en-US" sz="1800" dirty="0"/>
              <a:t>等问题。</a:t>
            </a:r>
            <a:endParaRPr lang="en-US" altLang="zh-CN" sz="1800" dirty="0"/>
          </a:p>
          <a:p>
            <a:pPr>
              <a:spcBef>
                <a:spcPts val="1200"/>
              </a:spcBef>
            </a:pPr>
            <a:r>
              <a:rPr lang="zh-CN" altLang="en-US" sz="1800" dirty="0"/>
              <a:t>另外，</a:t>
            </a:r>
            <a:r>
              <a:rPr lang="en-US" altLang="zh-CN" sz="1800" dirty="0"/>
              <a:t>Z</a:t>
            </a:r>
            <a:r>
              <a:rPr lang="zh-CN" altLang="en-US" sz="1800" dirty="0"/>
              <a:t>运行时，</a:t>
            </a:r>
            <a:r>
              <a:rPr lang="en-US" altLang="zh-CN" sz="1800" dirty="0"/>
              <a:t>Higgs</a:t>
            </a:r>
            <a:r>
              <a:rPr lang="zh-CN" altLang="en-US" sz="1800" dirty="0"/>
              <a:t>腔若在线低温失谐，</a:t>
            </a:r>
            <a:r>
              <a:rPr lang="zh-CN" altLang="en-US" sz="1800" b="1" dirty="0"/>
              <a:t>高阶模功率和不稳定性</a:t>
            </a:r>
            <a:r>
              <a:rPr lang="zh-CN" altLang="en-US" sz="1800" dirty="0"/>
              <a:t>等问题。极低腔压、高束流负载，最佳失谐量大于回旋频率，</a:t>
            </a:r>
            <a:r>
              <a:rPr lang="zh-CN" altLang="en-US" sz="1800" b="1" dirty="0"/>
              <a:t>基模稳定性</a:t>
            </a:r>
            <a:r>
              <a:rPr lang="zh-CN" altLang="en-US" sz="1800" dirty="0"/>
              <a:t>问题，应减少腔数，与功率耦合器功率矛盾</a:t>
            </a:r>
            <a:endParaRPr lang="en-US" altLang="zh-CN" sz="1800" dirty="0"/>
          </a:p>
          <a:p>
            <a:endParaRPr lang="en-US" altLang="zh-CN" sz="1800" dirty="0"/>
          </a:p>
        </p:txBody>
      </p:sp>
    </p:spTree>
    <p:extLst>
      <p:ext uri="{BB962C8B-B14F-4D97-AF65-F5344CB8AC3E}">
        <p14:creationId xmlns:p14="http://schemas.microsoft.com/office/powerpoint/2010/main" val="3315709173"/>
      </p:ext>
    </p:extLst>
  </p:cSld>
  <p:clrMapOvr>
    <a:masterClrMapping/>
  </p:clrMapOvr>
  <mc:AlternateContent xmlns:mc="http://schemas.openxmlformats.org/markup-compatibility/2006" xmlns:p14="http://schemas.microsoft.com/office/powerpoint/2010/main">
    <mc:Choice Requires="p14">
      <p:transition spd="slow" p14:dur="2000" advTm="4761"/>
    </mc:Choice>
    <mc:Fallback xmlns="">
      <p:transition spd="slow" advTm="476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5350" y="412432"/>
            <a:ext cx="8239760" cy="995680"/>
          </a:xfrm>
        </p:spPr>
        <p:txBody>
          <a:bodyPr>
            <a:normAutofit/>
          </a:bodyPr>
          <a:lstStyle/>
          <a:p>
            <a:r>
              <a:rPr lang="en-US" altLang="zh-CN" dirty="0"/>
              <a:t>W</a:t>
            </a:r>
            <a:r>
              <a:rPr lang="zh-CN" altLang="en-US" dirty="0"/>
              <a:t>和</a:t>
            </a:r>
            <a:r>
              <a:rPr lang="en-US" altLang="zh-CN" dirty="0"/>
              <a:t>Z</a:t>
            </a:r>
            <a:r>
              <a:rPr lang="zh-CN" altLang="en-US" dirty="0"/>
              <a:t>失配功率及欠耦合运行稳定性</a:t>
            </a:r>
          </a:p>
        </p:txBody>
      </p:sp>
      <p:sp>
        <p:nvSpPr>
          <p:cNvPr id="3" name="内容占位符 2"/>
          <p:cNvSpPr>
            <a:spLocks noGrp="1"/>
          </p:cNvSpPr>
          <p:nvPr>
            <p:ph idx="1"/>
          </p:nvPr>
        </p:nvSpPr>
        <p:spPr>
          <a:xfrm>
            <a:off x="628650" y="4284814"/>
            <a:ext cx="8058150" cy="2254098"/>
          </a:xfrm>
        </p:spPr>
        <p:txBody>
          <a:bodyPr>
            <a:normAutofit lnSpcReduction="10000"/>
          </a:bodyPr>
          <a:lstStyle/>
          <a:p>
            <a:pPr marL="0" indent="0">
              <a:buNone/>
            </a:pPr>
            <a:r>
              <a:rPr lang="en-US" altLang="zh-CN" sz="1800" dirty="0"/>
              <a:t>where, </a:t>
            </a:r>
            <a:r>
              <a:rPr lang="en-US" altLang="zh-CN" sz="1800" i="1" dirty="0"/>
              <a:t>q</a:t>
            </a:r>
            <a:r>
              <a:rPr lang="en-US" altLang="zh-CN" sz="1800" dirty="0"/>
              <a:t> is the relative change to optimal Q</a:t>
            </a:r>
            <a:r>
              <a:rPr lang="en-US" altLang="zh-CN" sz="1800" baseline="-25000" dirty="0"/>
              <a:t>L</a:t>
            </a:r>
            <a:r>
              <a:rPr lang="en-US" altLang="zh-CN" sz="1800" dirty="0"/>
              <a:t>,</a:t>
            </a:r>
            <a:r>
              <a:rPr lang="en-US" altLang="zh-CN" sz="1800" baseline="-25000" dirty="0"/>
              <a:t> </a:t>
            </a:r>
            <a:r>
              <a:rPr lang="el-GR" altLang="zh-CN" sz="1800" i="1" dirty="0"/>
              <a:t>ε</a:t>
            </a:r>
            <a:r>
              <a:rPr lang="en-US" altLang="zh-CN" sz="1800" dirty="0"/>
              <a:t> is the change of detuning to optimal detuning over half bandwidth.</a:t>
            </a:r>
          </a:p>
          <a:p>
            <a:pPr>
              <a:lnSpc>
                <a:spcPct val="100000"/>
              </a:lnSpc>
              <a:spcBef>
                <a:spcPts val="600"/>
              </a:spcBef>
            </a:pPr>
            <a:r>
              <a:rPr lang="en-US" altLang="zh-CN" sz="1800" dirty="0"/>
              <a:t>Only one mode can achieve 100 % RF to beam power efficiency at its nominal design.</a:t>
            </a:r>
          </a:p>
          <a:p>
            <a:pPr>
              <a:lnSpc>
                <a:spcPct val="100000"/>
              </a:lnSpc>
              <a:spcBef>
                <a:spcPts val="600"/>
              </a:spcBef>
            </a:pPr>
            <a:r>
              <a:rPr lang="en-US" altLang="zh-CN" sz="1800" b="1" u="sng" dirty="0"/>
              <a:t>More power needed for other modes </a:t>
            </a:r>
            <a:r>
              <a:rPr lang="en-US" altLang="zh-CN" sz="1800" u="sng" dirty="0"/>
              <a:t>(</a:t>
            </a:r>
            <a:r>
              <a:rPr lang="en-US" altLang="zh-CN" sz="1800" b="1" u="sng" dirty="0"/>
              <a:t>36 % ~ 165 % more power needed for W and Z</a:t>
            </a:r>
            <a:r>
              <a:rPr lang="en-US" altLang="zh-CN" sz="1800" u="sng" dirty="0"/>
              <a:t>)</a:t>
            </a:r>
            <a:r>
              <a:rPr lang="en-US" altLang="zh-CN" sz="1800" dirty="0"/>
              <a:t>. </a:t>
            </a:r>
            <a:r>
              <a:rPr lang="en-US" altLang="zh-CN" sz="1800" b="1" dirty="0"/>
              <a:t>Again coupler capacity problem</a:t>
            </a:r>
            <a:r>
              <a:rPr lang="en-US" altLang="zh-CN" sz="1800" dirty="0"/>
              <a:t>. </a:t>
            </a:r>
            <a:r>
              <a:rPr lang="en-US" altLang="zh-CN" sz="1800" b="1" dirty="0"/>
              <a:t>Under-coupling not good for stability</a:t>
            </a:r>
            <a:r>
              <a:rPr lang="en-US" altLang="zh-CN" sz="1800" dirty="0"/>
              <a:t>. </a:t>
            </a:r>
            <a:r>
              <a:rPr lang="en-US" altLang="zh-CN" sz="1800" b="1" dirty="0"/>
              <a:t>RF distribution problem</a:t>
            </a:r>
            <a:r>
              <a:rPr lang="en-US" altLang="zh-CN" sz="1800" dirty="0"/>
              <a:t>. </a:t>
            </a:r>
            <a:r>
              <a:rPr lang="en-US" altLang="zh-CN" sz="1800" b="1" dirty="0">
                <a:solidFill>
                  <a:srgbClr val="FF0000"/>
                </a:solidFill>
              </a:rPr>
              <a:t>Variable Coupler.</a:t>
            </a:r>
            <a:endParaRPr lang="zh-CN" altLang="en-US" sz="1800" b="1" dirty="0">
              <a:solidFill>
                <a:srgbClr val="FF0000"/>
              </a:solidFill>
            </a:endParaRPr>
          </a:p>
        </p:txBody>
      </p:sp>
      <p:sp>
        <p:nvSpPr>
          <p:cNvPr id="4" name="灯片编号占位符 3"/>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9AE44F4C-A01D-4C37-BF07-A3DEDCA0EFDE}"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zh-CN" altLang="en-US" sz="1400" b="0" i="0" u="none" strike="noStrike" kern="0" cap="none" spc="0" normalizeH="0" baseline="0" noProof="0" dirty="0">
              <a:ln>
                <a:noFill/>
              </a:ln>
              <a:solidFill>
                <a:sysClr val="windowText" lastClr="000000"/>
              </a:solidFill>
              <a:effectLst/>
              <a:uLnTx/>
              <a:uFillTx/>
            </a:endParaRPr>
          </a:p>
        </p:txBody>
      </p:sp>
      <p:pic>
        <p:nvPicPr>
          <p:cNvPr id="7" name="图片 6"/>
          <p:cNvPicPr>
            <a:picLocks noChangeAspect="1"/>
          </p:cNvPicPr>
          <p:nvPr/>
        </p:nvPicPr>
        <p:blipFill rotWithShape="1">
          <a:blip r:embed="rId2"/>
          <a:srcRect l="34533" r="31866"/>
          <a:stretch/>
        </p:blipFill>
        <p:spPr>
          <a:xfrm>
            <a:off x="3359667" y="3188025"/>
            <a:ext cx="2757669" cy="926282"/>
          </a:xfrm>
          <a:prstGeom prst="rect">
            <a:avLst/>
          </a:prstGeom>
        </p:spPr>
      </p:pic>
      <p:pic>
        <p:nvPicPr>
          <p:cNvPr id="8" name="图片 7"/>
          <p:cNvPicPr>
            <a:picLocks noChangeAspect="1"/>
          </p:cNvPicPr>
          <p:nvPr/>
        </p:nvPicPr>
        <p:blipFill>
          <a:blip r:embed="rId3"/>
          <a:stretch>
            <a:fillRect/>
          </a:stretch>
        </p:blipFill>
        <p:spPr>
          <a:xfrm>
            <a:off x="451857" y="1818640"/>
            <a:ext cx="7966746" cy="1198879"/>
          </a:xfrm>
          <a:prstGeom prst="rect">
            <a:avLst/>
          </a:prstGeom>
        </p:spPr>
      </p:pic>
    </p:spTree>
    <p:extLst>
      <p:ext uri="{BB962C8B-B14F-4D97-AF65-F5344CB8AC3E}">
        <p14:creationId xmlns:p14="http://schemas.microsoft.com/office/powerpoint/2010/main" val="952128133"/>
      </p:ext>
    </p:extLst>
  </p:cSld>
  <p:clrMapOvr>
    <a:masterClrMapping/>
  </p:clrMapOvr>
  <mc:AlternateContent xmlns:mc="http://schemas.openxmlformats.org/markup-compatibility/2006" xmlns:p14="http://schemas.microsoft.com/office/powerpoint/2010/main">
    <mc:Choice Requires="p14">
      <p:transition spd="slow" p14:dur="2000" advTm="5139"/>
    </mc:Choice>
    <mc:Fallback xmlns="">
      <p:transition spd="slow" advTm="513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9130" y="317800"/>
            <a:ext cx="7886700" cy="1079864"/>
          </a:xfrm>
        </p:spPr>
        <p:txBody>
          <a:bodyPr/>
          <a:lstStyle/>
          <a:p>
            <a:pPr algn="ctr"/>
            <a:r>
              <a:rPr lang="zh-CN" altLang="en-US" dirty="0"/>
              <a:t>局部双环束团串瞬态束流负载</a:t>
            </a:r>
          </a:p>
        </p:txBody>
      </p:sp>
      <p:sp>
        <p:nvSpPr>
          <p:cNvPr id="3" name="内容占位符 2"/>
          <p:cNvSpPr>
            <a:spLocks noGrp="1"/>
          </p:cNvSpPr>
          <p:nvPr>
            <p:ph idx="1"/>
          </p:nvPr>
        </p:nvSpPr>
        <p:spPr>
          <a:xfrm>
            <a:off x="435429" y="1536811"/>
            <a:ext cx="8334102" cy="5200328"/>
          </a:xfrm>
        </p:spPr>
        <p:txBody>
          <a:bodyPr>
            <a:normAutofit/>
          </a:bodyPr>
          <a:lstStyle/>
          <a:p>
            <a:pPr marL="360000" indent="-360000">
              <a:spcBef>
                <a:spcPts val="600"/>
              </a:spcBef>
            </a:pPr>
            <a:r>
              <a:rPr lang="zh-CN" altLang="en-US" sz="2200" b="1" dirty="0"/>
              <a:t>束团相移产生的原因</a:t>
            </a:r>
            <a:endParaRPr lang="en-US" altLang="zh-CN" sz="2200" b="1" dirty="0"/>
          </a:p>
          <a:p>
            <a:pPr marL="536575" lvl="1" indent="-268288">
              <a:lnSpc>
                <a:spcPct val="110000"/>
              </a:lnSpc>
              <a:spcBef>
                <a:spcPts val="600"/>
              </a:spcBef>
              <a:buFont typeface="等线" panose="02010600030101010101" pitchFamily="2" charset="-122"/>
              <a:buChar char="–"/>
            </a:pPr>
            <a:r>
              <a:rPr lang="zh-CN" altLang="en-US" sz="1800" dirty="0"/>
              <a:t>束团经过高频腔瞬间提取能量、腔压下降，功率源在下个束团到来前补充能量、恢复腔压。若束团间距减小，功率源功率不足，则腔储能和腔压持续下降。由于自动稳相原理，束团将向加速电场峰值移动，同步相位减小、纵向聚焦减弱，引起动力学效应，降低束流寿命和亮度。</a:t>
            </a:r>
            <a:endParaRPr lang="en-US" altLang="zh-CN" sz="1800" dirty="0"/>
          </a:p>
          <a:p>
            <a:pPr marL="536575" lvl="1" indent="-268288">
              <a:lnSpc>
                <a:spcPct val="110000"/>
              </a:lnSpc>
              <a:spcBef>
                <a:spcPts val="600"/>
              </a:spcBef>
              <a:buFont typeface="等线" panose="02010600030101010101" pitchFamily="2" charset="-122"/>
              <a:buChar char="–"/>
            </a:pPr>
            <a:r>
              <a:rPr lang="zh-CN" altLang="en-US" sz="1800" dirty="0"/>
              <a:t>相移量与每个束团串中的束团数、束团电量和</a:t>
            </a:r>
            <a:r>
              <a:rPr lang="en-US" altLang="zh-CN" sz="1800" dirty="0"/>
              <a:t>cell</a:t>
            </a:r>
            <a:r>
              <a:rPr lang="zh-CN" altLang="en-US" sz="1800" dirty="0"/>
              <a:t>数成正比，与腔压成反比</a:t>
            </a:r>
            <a:endParaRPr lang="en-US" altLang="zh-CN" sz="1800" dirty="0"/>
          </a:p>
          <a:p>
            <a:pPr marL="699063" lvl="1" indent="-360000">
              <a:lnSpc>
                <a:spcPct val="110000"/>
              </a:lnSpc>
              <a:spcBef>
                <a:spcPts val="600"/>
              </a:spcBef>
            </a:pPr>
            <a:endParaRPr lang="en-US" altLang="zh-CN" sz="1700" b="1" dirty="0"/>
          </a:p>
          <a:p>
            <a:pPr marL="699063" lvl="1" indent="-360000">
              <a:lnSpc>
                <a:spcPct val="110000"/>
              </a:lnSpc>
              <a:spcBef>
                <a:spcPts val="600"/>
              </a:spcBef>
            </a:pPr>
            <a:endParaRPr lang="en-US" altLang="zh-CN" sz="2200" b="1" dirty="0"/>
          </a:p>
          <a:p>
            <a:pPr marL="360000" indent="-360000">
              <a:spcBef>
                <a:spcPts val="600"/>
              </a:spcBef>
            </a:pPr>
            <a:r>
              <a:rPr lang="zh-CN" altLang="en-US" sz="2200" b="1" dirty="0"/>
              <a:t>束团相移补偿方法</a:t>
            </a:r>
            <a:endParaRPr lang="en-US" altLang="zh-CN" sz="2200" b="1" dirty="0"/>
          </a:p>
          <a:p>
            <a:pPr marL="699063" lvl="1" indent="-360000">
              <a:lnSpc>
                <a:spcPct val="110000"/>
              </a:lnSpc>
              <a:spcBef>
                <a:spcPts val="600"/>
              </a:spcBef>
              <a:buFont typeface="+mj-lt"/>
              <a:buAutoNum type="arabicPeriod"/>
            </a:pPr>
            <a:r>
              <a:rPr lang="zh-CN" altLang="en-US" sz="1800" b="1" dirty="0"/>
              <a:t>增大腔储能</a:t>
            </a:r>
            <a:r>
              <a:rPr lang="zh-CN" altLang="en-US" sz="1800" dirty="0"/>
              <a:t>（减小</a:t>
            </a:r>
            <a:r>
              <a:rPr lang="en-US" altLang="zh-CN" sz="1800" dirty="0"/>
              <a:t>cell</a:t>
            </a:r>
            <a:r>
              <a:rPr lang="zh-CN" altLang="en-US" sz="1800" dirty="0"/>
              <a:t>数；增大腔压和同步相位，但受到动力学限制）</a:t>
            </a:r>
            <a:endParaRPr lang="en-US" altLang="zh-CN" sz="1800" dirty="0"/>
          </a:p>
          <a:p>
            <a:pPr marL="699063" lvl="1" indent="-360000">
              <a:lnSpc>
                <a:spcPct val="110000"/>
              </a:lnSpc>
              <a:spcBef>
                <a:spcPts val="600"/>
              </a:spcBef>
              <a:buFont typeface="+mj-lt"/>
              <a:buAutoNum type="arabicPeriod"/>
            </a:pPr>
            <a:r>
              <a:rPr lang="zh-CN" altLang="en-US" sz="1800" b="1" dirty="0"/>
              <a:t>束团尽量均布</a:t>
            </a:r>
            <a:r>
              <a:rPr lang="zh-CN" altLang="en-US" sz="1800" dirty="0"/>
              <a:t>（增加束团串数目，即</a:t>
            </a:r>
            <a:r>
              <a:rPr lang="en-US" altLang="zh-CN" sz="1800" dirty="0"/>
              <a:t>APDR</a:t>
            </a:r>
            <a:r>
              <a:rPr lang="zh-CN" altLang="en-US" sz="1800" dirty="0"/>
              <a:t>，或者增加束团串长度）</a:t>
            </a:r>
            <a:endParaRPr lang="en-US" altLang="zh-CN" sz="1800" dirty="0"/>
          </a:p>
          <a:p>
            <a:pPr marL="699063" lvl="1" indent="-360000">
              <a:lnSpc>
                <a:spcPct val="110000"/>
              </a:lnSpc>
              <a:spcBef>
                <a:spcPts val="600"/>
              </a:spcBef>
              <a:buFont typeface="+mj-lt"/>
              <a:buAutoNum type="arabicPeriod"/>
            </a:pPr>
            <a:r>
              <a:rPr lang="zh-CN" altLang="en-US" sz="1800" b="1" dirty="0"/>
              <a:t>脉冲功率补偿</a:t>
            </a:r>
            <a:r>
              <a:rPr lang="zh-CN" altLang="en-US" sz="1800" dirty="0"/>
              <a:t>（功率源很难实现，且微波到束流功率转换效率低）</a:t>
            </a:r>
            <a:endParaRPr lang="en-US" altLang="zh-CN" sz="1800" dirty="0"/>
          </a:p>
          <a:p>
            <a:pPr marL="699063" lvl="1" indent="-360000">
              <a:lnSpc>
                <a:spcPct val="110000"/>
              </a:lnSpc>
              <a:spcBef>
                <a:spcPts val="600"/>
              </a:spcBef>
              <a:buFont typeface="+mj-lt"/>
              <a:buAutoNum type="arabicPeriod"/>
            </a:pPr>
            <a:r>
              <a:rPr lang="zh-CN" altLang="en-US" sz="1800" b="1" dirty="0"/>
              <a:t>拍频腔补偿</a:t>
            </a:r>
            <a:r>
              <a:rPr lang="zh-CN" altLang="en-US" sz="1800" dirty="0"/>
              <a:t>（使一部分功率源和高频腔产生小量频移，形成拍频）</a:t>
            </a:r>
            <a:endParaRPr lang="en-US" altLang="zh-CN" sz="1800" dirty="0"/>
          </a:p>
          <a:p>
            <a:pPr marL="699063" lvl="1" indent="-360000">
              <a:lnSpc>
                <a:spcPct val="110000"/>
              </a:lnSpc>
              <a:spcBef>
                <a:spcPts val="600"/>
              </a:spcBef>
            </a:pPr>
            <a:endParaRPr lang="en-US" altLang="zh-CN" sz="1800" dirty="0"/>
          </a:p>
        </p:txBody>
      </p:sp>
      <mc:AlternateContent xmlns:mc="http://schemas.openxmlformats.org/markup-compatibility/2006" xmlns:a14="http://schemas.microsoft.com/office/drawing/2010/main">
        <mc:Choice Requires="a14">
          <p:sp>
            <p:nvSpPr>
              <p:cNvPr id="4" name="文本框 3"/>
              <p:cNvSpPr txBox="1"/>
              <p:nvPr/>
            </p:nvSpPr>
            <p:spPr>
              <a:xfrm>
                <a:off x="2191794" y="3684085"/>
                <a:ext cx="4821372" cy="547971"/>
              </a:xfrm>
              <a:prstGeom prst="rect">
                <a:avLst/>
              </a:prstGeom>
              <a:noFill/>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sty m:val="p"/>
                        </m:rPr>
                        <a:rPr kumimoji="0" lang="el-GR"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Δ</m:t>
                      </m:r>
                      <m:sSub>
                        <m:sSubPr>
                          <m:ctrlPr>
                            <a:rPr kumimoji="0" lang="el-GR"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ctrlPr>
                        </m:sSubPr>
                        <m:e>
                          <m:r>
                            <a:rPr kumimoji="0" lang="zh-CN" altLang="el-GR"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𝜃</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1</m:t>
                          </m:r>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𝑁</m:t>
                          </m:r>
                        </m:sub>
                      </m:s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𝑘𝑞</m:t>
                          </m:r>
                        </m:num>
                        <m:den>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d>
                        <m:dPr>
                          <m:begChr m:val="["/>
                          <m:endChr m:val="]"/>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dPr>
                        <m:e>
                          <m:f>
                            <m:fPr>
                              <m:ctrlPr>
                                <a:rPr kumimoji="0" lang="en-US" altLang="zh-CN" sz="1600" b="0" i="1" u="none" strike="noStrike" kern="0" cap="none" spc="0" normalizeH="0" baseline="0" noProof="0" smtClean="0">
                                  <a:ln>
                                    <a:noFill/>
                                  </a:ln>
                                  <a:solidFill>
                                    <a:schemeClr val="tx1"/>
                                  </a:solidFill>
                                  <a:effectLst/>
                                  <a:uLnTx/>
                                  <a:uFillTx/>
                                  <a:latin typeface="Cambria Math" panose="02040503050406030204" pitchFamily="18" charset="0"/>
                                </a:rPr>
                              </m:ctrlPr>
                            </m:fPr>
                            <m:num>
                              <m:sSub>
                                <m:sSubPr>
                                  <m:ctrlPr>
                                    <a:rPr kumimoji="0" lang="en-US" altLang="zh-CN" sz="1600" b="0" i="1" u="none" strike="noStrike" kern="0" cap="none" spc="0" normalizeH="0" baseline="0" noProof="0">
                                      <a:ln>
                                        <a:noFill/>
                                      </a:ln>
                                      <a:solidFill>
                                        <a:schemeClr val="tx1"/>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schemeClr val="tx1"/>
                                      </a:solidFill>
                                      <a:effectLst/>
                                      <a:uLnTx/>
                                      <a:uFillTx/>
                                      <a:latin typeface="Cambria Math" panose="02040503050406030204" pitchFamily="18" charset="0"/>
                                    </a:rPr>
                                    <m:t>𝑇</m:t>
                                  </m:r>
                                </m:e>
                                <m:sub>
                                  <m:r>
                                    <m:rPr>
                                      <m:sty m:val="p"/>
                                    </m:rPr>
                                    <a:rPr kumimoji="0" lang="en-US" altLang="zh-CN" sz="1600" b="0" i="0" u="none" strike="noStrike" kern="0" cap="none" spc="0" normalizeH="0" baseline="0" noProof="0" smtClean="0">
                                      <a:ln>
                                        <a:noFill/>
                                      </a:ln>
                                      <a:solidFill>
                                        <a:schemeClr val="tx1"/>
                                      </a:solidFill>
                                      <a:effectLst/>
                                      <a:uLnTx/>
                                      <a:uFillTx/>
                                      <a:latin typeface="Cambria Math" panose="02040503050406030204" pitchFamily="18" charset="0"/>
                                    </a:rPr>
                                    <m:t>t</m:t>
                                  </m:r>
                                </m:sub>
                              </m:sSub>
                              <m:sSub>
                                <m:sSubPr>
                                  <m:ctrlPr>
                                    <a:rPr kumimoji="0" lang="en-US" altLang="zh-CN" sz="1600" b="0" i="1" u="none" strike="noStrike" kern="0" cap="none" spc="0" normalizeH="0" baseline="0" noProof="0">
                                      <a:ln>
                                        <a:noFill/>
                                      </a:ln>
                                      <a:solidFill>
                                        <a:schemeClr val="tx1"/>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schemeClr val="tx1"/>
                                      </a:solidFill>
                                      <a:effectLst/>
                                      <a:uLnTx/>
                                      <a:uFillTx/>
                                      <a:latin typeface="Cambria Math" panose="02040503050406030204" pitchFamily="18" charset="0"/>
                                    </a:rPr>
                                    <m:t>𝑇</m:t>
                                  </m:r>
                                </m:e>
                                <m:sub>
                                  <m:r>
                                    <m:rPr>
                                      <m:sty m:val="p"/>
                                    </m:rPr>
                                    <a:rPr kumimoji="0" lang="en-US" altLang="zh-CN" sz="1600" b="0" i="0" u="none" strike="noStrike" kern="0" cap="none" spc="0" normalizeH="0" baseline="0" noProof="0">
                                      <a:ln>
                                        <a:noFill/>
                                      </a:ln>
                                      <a:solidFill>
                                        <a:schemeClr val="tx1"/>
                                      </a:solidFill>
                                      <a:effectLst/>
                                      <a:uLnTx/>
                                      <a:uFillTx/>
                                      <a:latin typeface="Cambria Math" panose="02040503050406030204" pitchFamily="18" charset="0"/>
                                    </a:rPr>
                                    <m:t>g</m:t>
                                  </m:r>
                                </m:sub>
                              </m:sSub>
                              <m:r>
                                <a:rPr kumimoji="0" lang="en-US" altLang="zh-CN" sz="1600" b="0" i="1" u="none" strike="noStrike" kern="0" cap="none" spc="0" normalizeH="0" baseline="0" noProof="0" smtClean="0">
                                  <a:ln>
                                    <a:noFill/>
                                  </a:ln>
                                  <a:solidFill>
                                    <a:schemeClr val="tx1"/>
                                  </a:solidFill>
                                  <a:effectLst/>
                                  <a:uLnTx/>
                                  <a:uFillTx/>
                                  <a:latin typeface="Cambria Math" panose="02040503050406030204" pitchFamily="18" charset="0"/>
                                </a:rPr>
                                <m:t>/</m:t>
                              </m:r>
                              <m:sSub>
                                <m:sSubPr>
                                  <m:ctrlPr>
                                    <a:rPr kumimoji="0" lang="en-US" altLang="zh-CN" sz="1600" b="0" i="1" u="none" strike="noStrike" kern="0" cap="none" spc="0" normalizeH="0" baseline="0" noProof="0">
                                      <a:ln>
                                        <a:noFill/>
                                      </a:ln>
                                      <a:solidFill>
                                        <a:sysClr val="windowText" lastClr="000000"/>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sysClr val="windowText" lastClr="000000"/>
                                      </a:solidFill>
                                      <a:effectLst/>
                                      <a:uLnTx/>
                                      <a:uFillTx/>
                                      <a:latin typeface="Cambria Math" panose="02040503050406030204" pitchFamily="18" charset="0"/>
                                    </a:rPr>
                                    <m:t>𝑇</m:t>
                                  </m:r>
                                </m:e>
                                <m:sub>
                                  <m:r>
                                    <m:rPr>
                                      <m:sty m:val="p"/>
                                    </m:rPr>
                                    <a:rPr kumimoji="0" lang="en-US" altLang="zh-CN" sz="1600" b="0" i="0" u="none" strike="noStrike" kern="0" cap="none" spc="0" normalizeH="0" baseline="0" noProof="0" smtClean="0">
                                      <a:ln>
                                        <a:noFill/>
                                      </a:ln>
                                      <a:solidFill>
                                        <a:sysClr val="windowText" lastClr="000000"/>
                                      </a:solidFill>
                                      <a:effectLst/>
                                      <a:uLnTx/>
                                      <a:uFillTx/>
                                      <a:latin typeface="Cambria Math" panose="02040503050406030204" pitchFamily="18" charset="0"/>
                                    </a:rPr>
                                    <m:t>b</m:t>
                                  </m:r>
                                </m:sub>
                              </m:sSub>
                            </m:num>
                            <m:den>
                              <m:r>
                                <a:rPr kumimoji="0" lang="en-US" altLang="zh-CN" sz="1600" b="0" i="1" u="none" strike="noStrike" kern="0" cap="none" spc="0" normalizeH="0" baseline="0" noProof="0" smtClean="0">
                                  <a:ln>
                                    <a:noFill/>
                                  </a:ln>
                                  <a:solidFill>
                                    <a:schemeClr val="tx1"/>
                                  </a:solidFill>
                                  <a:effectLst/>
                                  <a:uLnTx/>
                                  <a:uFillTx/>
                                  <a:latin typeface="Cambria Math" panose="02040503050406030204" pitchFamily="18" charset="0"/>
                                </a:rPr>
                                <m:t>𝑇</m:t>
                              </m:r>
                              <m:r>
                                <a:rPr kumimoji="0" lang="en-US" altLang="zh-CN" sz="1600" b="0" i="1" u="none" strike="noStrike" kern="0" cap="none" spc="0" normalizeH="0" baseline="0" noProof="0" smtClean="0">
                                  <a:ln>
                                    <a:noFill/>
                                  </a:ln>
                                  <a:solidFill>
                                    <a:schemeClr val="tx1"/>
                                  </a:solidFill>
                                  <a:effectLst/>
                                  <a:uLnTx/>
                                  <a:uFillTx/>
                                  <a:latin typeface="Cambria Math" panose="02040503050406030204" pitchFamily="18" charset="0"/>
                                </a:rPr>
                                <m:t>/</m:t>
                              </m:r>
                              <m:sSub>
                                <m:sSubPr>
                                  <m:ctrlPr>
                                    <a:rPr kumimoji="0" lang="en-US" altLang="zh-CN" sz="1600" b="0" i="1" u="none" strike="noStrike" kern="0" cap="none" spc="0" normalizeH="0" baseline="0" noProof="0" dirty="0">
                                      <a:ln>
                                        <a:noFill/>
                                      </a:ln>
                                      <a:solidFill>
                                        <a:sysClr val="windowText" lastClr="000000"/>
                                      </a:solidFill>
                                      <a:effectLst/>
                                      <a:uLnTx/>
                                      <a:uFillTx/>
                                      <a:latin typeface="Cambria Math" panose="02040503050406030204" pitchFamily="18" charset="0"/>
                                    </a:rPr>
                                  </m:ctrlPr>
                                </m:sSubPr>
                                <m:e>
                                  <m:r>
                                    <a:rPr kumimoji="0" lang="en-US" altLang="zh-CN" sz="1600" b="0" i="1" u="none" strike="noStrike" kern="0" cap="none" spc="0" normalizeH="0" baseline="0" noProof="0" dirty="0">
                                      <a:ln>
                                        <a:noFill/>
                                      </a:ln>
                                      <a:solidFill>
                                        <a:sysClr val="windowText" lastClr="000000"/>
                                      </a:solidFill>
                                      <a:effectLst/>
                                      <a:uLnTx/>
                                      <a:uFillTx/>
                                      <a:latin typeface="Cambria Math" panose="02040503050406030204" pitchFamily="18" charset="0"/>
                                    </a:rPr>
                                    <m:t>𝑁</m:t>
                                  </m:r>
                                </m:e>
                                <m:sub>
                                  <m:r>
                                    <m:rPr>
                                      <m:sty m:val="p"/>
                                    </m:rPr>
                                    <a:rPr kumimoji="0" lang="en-US" altLang="zh-CN" sz="1600" b="0" i="0" u="none" strike="noStrike" kern="0" cap="none" spc="0" normalizeH="0" baseline="0" noProof="0" dirty="0">
                                      <a:ln>
                                        <a:noFill/>
                                      </a:ln>
                                      <a:solidFill>
                                        <a:sysClr val="windowText" lastClr="000000"/>
                                      </a:solidFill>
                                      <a:effectLst/>
                                      <a:uLnTx/>
                                      <a:uFillTx/>
                                      <a:latin typeface="Cambria Math" panose="02040503050406030204" pitchFamily="18" charset="0"/>
                                    </a:rPr>
                                    <m:t>t</m:t>
                                  </m:r>
                                </m:sub>
                              </m:sSub>
                            </m:den>
                          </m:f>
                        </m:e>
                      </m:d>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𝑘</m:t>
                          </m:r>
                          <m:sSub>
                            <m:sSubPr>
                              <m:ctrlP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𝐼</m:t>
                              </m:r>
                            </m:e>
                            <m:sub>
                              <m:r>
                                <a:rPr kumimoji="0" lang="en-US" altLang="zh-CN" sz="1600" b="0" i="1" u="none" strike="noStrike" kern="0" cap="none" spc="0" normalizeH="0" baseline="0" noProof="0" smtClean="0">
                                  <a:ln>
                                    <a:noFill/>
                                  </a:ln>
                                  <a:solidFill>
                                    <a:prstClr val="black"/>
                                  </a:solidFill>
                                  <a:effectLst/>
                                  <a:uLnTx/>
                                  <a:uFillTx/>
                                  <a:latin typeface="Cambria Math" panose="02040503050406030204" pitchFamily="18" charset="0"/>
                                </a:rPr>
                                <m:t>0</m:t>
                              </m:r>
                            </m:sub>
                          </m:sSub>
                          <m:sSub>
                            <m:sSubPr>
                              <m:ctrlPr>
                                <a:rPr kumimoji="0" lang="en-US" altLang="zh-CN" sz="1600" b="0" i="1" u="none" strike="noStrike" kern="0" cap="none" spc="0" normalizeH="0" baseline="0" noProof="0" smtClean="0">
                                  <a:ln>
                                    <a:noFill/>
                                  </a:ln>
                                  <a:solidFill>
                                    <a:srgbClr val="FF0000"/>
                                  </a:solidFill>
                                  <a:effectLst/>
                                  <a:uLnTx/>
                                  <a:uFillTx/>
                                  <a:latin typeface="Cambria Math" panose="02040503050406030204" pitchFamily="18" charset="0"/>
                                </a:rPr>
                              </m:ctrlPr>
                            </m:sSubPr>
                            <m:e>
                              <m:r>
                                <a:rPr kumimoji="0" lang="en-US" altLang="zh-CN" sz="1600" b="0" i="1" u="none" strike="noStrike" kern="0" cap="none" spc="0" normalizeH="0" baseline="0" noProof="0" smtClean="0">
                                  <a:ln>
                                    <a:noFill/>
                                  </a:ln>
                                  <a:solidFill>
                                    <a:srgbClr val="FF0000"/>
                                  </a:solidFill>
                                  <a:effectLst/>
                                  <a:uLnTx/>
                                  <a:uFillTx/>
                                  <a:latin typeface="Cambria Math" panose="02040503050406030204" pitchFamily="18" charset="0"/>
                                </a:rPr>
                                <m:t>𝑇</m:t>
                              </m:r>
                            </m:e>
                            <m:sub>
                              <m:r>
                                <a:rPr kumimoji="0" lang="en-US" altLang="zh-CN" sz="1600" b="0" i="1" u="none" strike="noStrike" kern="0" cap="none" spc="0" normalizeH="0" baseline="0" noProof="0" smtClean="0">
                                  <a:ln>
                                    <a:noFill/>
                                  </a:ln>
                                  <a:solidFill>
                                    <a:srgbClr val="FF0000"/>
                                  </a:solidFill>
                                  <a:effectLst/>
                                  <a:uLnTx/>
                                  <a:uFillTx/>
                                  <a:latin typeface="Cambria Math" panose="02040503050406030204" pitchFamily="18" charset="0"/>
                                </a:rPr>
                                <m:t>𝑔</m:t>
                              </m:r>
                            </m:sub>
                          </m:sSub>
                        </m:num>
                        <m:den>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f>
                        <m:f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ctrlPr>
                        </m:fPr>
                        <m:num>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−2</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𝑘𝑞𝑁</m:t>
                          </m:r>
                        </m:num>
                        <m:den>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6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6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4" name="文本框 3"/>
              <p:cNvSpPr txBox="1">
                <a:spLocks noRot="1" noChangeAspect="1" noMove="1" noResize="1" noEditPoints="1" noAdjustHandles="1" noChangeArrowheads="1" noChangeShapeType="1" noTextEdit="1"/>
              </p:cNvSpPr>
              <p:nvPr/>
            </p:nvSpPr>
            <p:spPr>
              <a:xfrm>
                <a:off x="2191794" y="3684085"/>
                <a:ext cx="4821372" cy="547971"/>
              </a:xfrm>
              <a:prstGeom prst="rect">
                <a:avLst/>
              </a:prstGeom>
              <a:blipFill>
                <a:blip r:embed="rId2"/>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94124572"/>
      </p:ext>
    </p:extLst>
  </p:cSld>
  <p:clrMapOvr>
    <a:masterClrMapping/>
  </p:clrMapOvr>
  <mc:AlternateContent xmlns:mc="http://schemas.openxmlformats.org/markup-compatibility/2006" xmlns:p14="http://schemas.microsoft.com/office/powerpoint/2010/main">
    <mc:Choice Requires="p14">
      <p:transition spd="slow" p14:dur="2000" advTm="7293"/>
    </mc:Choice>
    <mc:Fallback xmlns="">
      <p:transition spd="slow" advTm="729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矩形 8"/>
              <p:cNvSpPr/>
              <p:nvPr/>
            </p:nvSpPr>
            <p:spPr>
              <a:xfrm>
                <a:off x="1554560" y="4995576"/>
                <a:ext cx="7040325" cy="87145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𝑒</m:t>
                      </m:r>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b>
                              </m:sSub>
                            </m:e>
                          </m:nary>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𝐶</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sSubSup>
                                <m:sSubSup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Sup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up>
                              </m:sSub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𝐶</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𝑐</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9" name="矩形 8"/>
              <p:cNvSpPr>
                <a:spLocks noRot="1" noChangeAspect="1" noMove="1" noResize="1" noEditPoints="1" noAdjustHandles="1" noChangeArrowheads="1" noChangeShapeType="1" noTextEdit="1"/>
              </p:cNvSpPr>
              <p:nvPr/>
            </p:nvSpPr>
            <p:spPr>
              <a:xfrm>
                <a:off x="1554560" y="4995576"/>
                <a:ext cx="7040325" cy="871457"/>
              </a:xfrm>
              <a:prstGeom prst="rect">
                <a:avLst/>
              </a:prstGeom>
              <a:blipFill rotWithShape="0">
                <a:blip r:embed="rId2"/>
                <a:stretch>
                  <a:fillRect/>
                </a:stretch>
              </a:blipFill>
            </p:spPr>
            <p:txBody>
              <a:bodyPr/>
              <a:lstStyle/>
              <a:p>
                <a:r>
                  <a:rPr lang="zh-CN" altLang="en-US">
                    <a:noFill/>
                  </a:rPr>
                  <a:t> </a:t>
                </a:r>
              </a:p>
            </p:txBody>
          </p:sp>
        </mc:Fallback>
      </mc:AlternateContent>
      <p:sp>
        <p:nvSpPr>
          <p:cNvPr id="6" name="内容占位符 5"/>
          <p:cNvSpPr>
            <a:spLocks noGrp="1"/>
          </p:cNvSpPr>
          <p:nvPr>
            <p:ph idx="1"/>
          </p:nvPr>
        </p:nvSpPr>
        <p:spPr>
          <a:xfrm>
            <a:off x="553236" y="1515695"/>
            <a:ext cx="7886700" cy="4351338"/>
          </a:xfrm>
        </p:spPr>
        <p:txBody>
          <a:bodyPr>
            <a:normAutofit/>
          </a:bodyPr>
          <a:lstStyle/>
          <a:p>
            <a:pPr marL="0" indent="0">
              <a:buNone/>
            </a:pPr>
            <a:r>
              <a:rPr lang="en-US" altLang="zh-CN" sz="1600" i="1" dirty="0">
                <a:solidFill>
                  <a:srgbClr val="002060"/>
                </a:solidFill>
                <a:latin typeface="Arial" panose="020B0604020202020204" pitchFamily="34" charset="0"/>
                <a:cs typeface="Arial" panose="020B0604020202020204" pitchFamily="34" charset="0"/>
              </a:rPr>
              <a:t>C </a:t>
            </a:r>
            <a:r>
              <a:rPr lang="en-US" altLang="zh-CN" sz="1600" dirty="0">
                <a:solidFill>
                  <a:srgbClr val="002060"/>
                </a:solidFill>
                <a:latin typeface="Arial" panose="020B0604020202020204" pitchFamily="34" charset="0"/>
                <a:cs typeface="Arial" panose="020B0604020202020204" pitchFamily="34" charset="0"/>
              </a:rPr>
              <a:t>ring circumference</a:t>
            </a:r>
          </a:p>
          <a:p>
            <a:pPr marL="0" indent="0">
              <a:buNone/>
            </a:pPr>
            <a:r>
              <a:rPr lang="en-US" altLang="zh-CN" sz="1600" i="1" dirty="0">
                <a:solidFill>
                  <a:srgbClr val="002060"/>
                </a:solidFill>
                <a:latin typeface="Arial" panose="020B0604020202020204" pitchFamily="34" charset="0"/>
                <a:cs typeface="Arial" panose="020B0604020202020204" pitchFamily="34" charset="0"/>
              </a:rPr>
              <a:t>L</a:t>
            </a:r>
            <a:r>
              <a:rPr lang="en-US" altLang="zh-CN" sz="1600" baseline="-25000" dirty="0">
                <a:solidFill>
                  <a:srgbClr val="002060"/>
                </a:solidFill>
                <a:latin typeface="Arial" panose="020B0604020202020204" pitchFamily="34" charset="0"/>
                <a:cs typeface="Arial" panose="020B0604020202020204" pitchFamily="34" charset="0"/>
              </a:rPr>
              <a:t>n</a:t>
            </a:r>
            <a:r>
              <a:rPr lang="en-US" altLang="zh-CN" sz="1600" dirty="0">
                <a:solidFill>
                  <a:srgbClr val="002060"/>
                </a:solidFill>
                <a:latin typeface="Arial" panose="020B0604020202020204" pitchFamily="34" charset="0"/>
                <a:cs typeface="Arial" panose="020B0604020202020204" pitchFamily="34" charset="0"/>
              </a:rPr>
              <a:t> longitudinal position of bunch n in the ring</a:t>
            </a:r>
          </a:p>
          <a:p>
            <a:pPr marL="0" indent="0">
              <a:buNone/>
            </a:pPr>
            <a:r>
              <a:rPr lang="en-US" altLang="zh-CN" sz="1600" i="1" dirty="0" err="1">
                <a:solidFill>
                  <a:srgbClr val="002060"/>
                </a:solidFill>
                <a:latin typeface="Arial" panose="020B0604020202020204" pitchFamily="34" charset="0"/>
                <a:cs typeface="Arial" panose="020B0604020202020204" pitchFamily="34" charset="0"/>
              </a:rPr>
              <a:t>P</a:t>
            </a:r>
            <a:r>
              <a:rPr lang="en-US" altLang="zh-CN" sz="1600" baseline="-25000" dirty="0" err="1">
                <a:solidFill>
                  <a:srgbClr val="002060"/>
                </a:solidFill>
                <a:latin typeface="Arial" panose="020B0604020202020204" pitchFamily="34" charset="0"/>
                <a:cs typeface="Arial" panose="020B0604020202020204" pitchFamily="34" charset="0"/>
              </a:rPr>
              <a:t>n</a:t>
            </a:r>
            <a:r>
              <a:rPr lang="en-US" altLang="zh-CN" sz="1600" dirty="0">
                <a:solidFill>
                  <a:srgbClr val="002060"/>
                </a:solidFill>
                <a:latin typeface="Arial" panose="020B0604020202020204" pitchFamily="34" charset="0"/>
                <a:cs typeface="Arial" panose="020B0604020202020204" pitchFamily="34" charset="0"/>
              </a:rPr>
              <a:t> = </a:t>
            </a:r>
            <a:r>
              <a:rPr lang="en-US" altLang="zh-CN" sz="1600" i="1" dirty="0">
                <a:solidFill>
                  <a:srgbClr val="002060"/>
                </a:solidFill>
                <a:latin typeface="Arial" panose="020B0604020202020204" pitchFamily="34" charset="0"/>
                <a:cs typeface="Arial" panose="020B0604020202020204" pitchFamily="34" charset="0"/>
              </a:rPr>
              <a:t>L</a:t>
            </a:r>
            <a:r>
              <a:rPr lang="en-US" altLang="zh-CN" sz="1600" baseline="-25000" dirty="0">
                <a:solidFill>
                  <a:srgbClr val="002060"/>
                </a:solidFill>
                <a:latin typeface="Arial" panose="020B0604020202020204" pitchFamily="34" charset="0"/>
                <a:cs typeface="Arial" panose="020B0604020202020204" pitchFamily="34" charset="0"/>
              </a:rPr>
              <a:t>n </a:t>
            </a:r>
            <a:r>
              <a:rPr lang="en-US" altLang="zh-CN" sz="1600" dirty="0">
                <a:solidFill>
                  <a:srgbClr val="002060"/>
                </a:solidFill>
                <a:latin typeface="Arial" panose="020B0604020202020204" pitchFamily="34" charset="0"/>
                <a:cs typeface="Arial" panose="020B0604020202020204" pitchFamily="34" charset="0"/>
              </a:rPr>
              <a:t>/ C, </a:t>
            </a:r>
            <a:r>
              <a:rPr lang="en-US" altLang="zh-CN" sz="1600" i="1" dirty="0" err="1">
                <a:solidFill>
                  <a:srgbClr val="002060"/>
                </a:solidFill>
                <a:latin typeface="Arial" panose="020B0604020202020204" pitchFamily="34" charset="0"/>
                <a:cs typeface="Arial" panose="020B0604020202020204" pitchFamily="34" charset="0"/>
              </a:rPr>
              <a:t>S</a:t>
            </a:r>
            <a:r>
              <a:rPr lang="en-US" altLang="zh-CN" sz="1600" baseline="-25000" dirty="0" err="1">
                <a:solidFill>
                  <a:srgbClr val="002060"/>
                </a:solidFill>
                <a:latin typeface="Arial" panose="020B0604020202020204" pitchFamily="34" charset="0"/>
                <a:cs typeface="Arial" panose="020B0604020202020204" pitchFamily="34" charset="0"/>
              </a:rPr>
              <a:t>mn</a:t>
            </a:r>
            <a:r>
              <a:rPr lang="en-US" altLang="zh-CN" sz="1600" baseline="-25000" dirty="0">
                <a:solidFill>
                  <a:srgbClr val="002060"/>
                </a:solidFill>
                <a:latin typeface="Arial" panose="020B0604020202020204" pitchFamily="34" charset="0"/>
                <a:cs typeface="Arial" panose="020B0604020202020204" pitchFamily="34" charset="0"/>
              </a:rPr>
              <a:t> </a:t>
            </a:r>
            <a:r>
              <a:rPr lang="en-US" altLang="zh-CN" sz="1600" dirty="0">
                <a:solidFill>
                  <a:srgbClr val="002060"/>
                </a:solidFill>
                <a:latin typeface="Arial" panose="020B0604020202020204" pitchFamily="34" charset="0"/>
                <a:cs typeface="Arial" panose="020B0604020202020204" pitchFamily="34" charset="0"/>
              </a:rPr>
              <a:t>= </a:t>
            </a:r>
            <a:r>
              <a:rPr lang="en-US" altLang="zh-CN" sz="1600" i="1" dirty="0">
                <a:solidFill>
                  <a:srgbClr val="002060"/>
                </a:solidFill>
                <a:latin typeface="Arial" panose="020B0604020202020204" pitchFamily="34" charset="0"/>
                <a:cs typeface="Arial" panose="020B0604020202020204" pitchFamily="34" charset="0"/>
              </a:rPr>
              <a:t>k</a:t>
            </a:r>
            <a:r>
              <a:rPr lang="en-US" altLang="zh-CN" sz="1600" dirty="0">
                <a:solidFill>
                  <a:srgbClr val="002060"/>
                </a:solidFill>
                <a:latin typeface="Arial" panose="020B0604020202020204" pitchFamily="34" charset="0"/>
                <a:cs typeface="Arial" panose="020B0604020202020204" pitchFamily="34" charset="0"/>
              </a:rPr>
              <a:t> + </a:t>
            </a:r>
            <a:r>
              <a:rPr lang="en-US" altLang="zh-CN" sz="1600" i="1" dirty="0">
                <a:solidFill>
                  <a:srgbClr val="002060"/>
                </a:solidFill>
                <a:latin typeface="Arial" panose="020B0604020202020204" pitchFamily="34" charset="0"/>
                <a:cs typeface="Arial" panose="020B0604020202020204" pitchFamily="34" charset="0"/>
              </a:rPr>
              <a:t>P</a:t>
            </a:r>
            <a:r>
              <a:rPr lang="en-US" altLang="zh-CN" sz="1600" baseline="-25000" dirty="0">
                <a:solidFill>
                  <a:srgbClr val="002060"/>
                </a:solidFill>
                <a:latin typeface="Arial" panose="020B0604020202020204" pitchFamily="34" charset="0"/>
                <a:cs typeface="Arial" panose="020B0604020202020204" pitchFamily="34" charset="0"/>
              </a:rPr>
              <a:t>m </a:t>
            </a:r>
            <a:r>
              <a:rPr lang="en-US" altLang="zh-CN" sz="1600" dirty="0">
                <a:solidFill>
                  <a:srgbClr val="002060"/>
                </a:solidFill>
                <a:latin typeface="Arial" panose="020B0604020202020204" pitchFamily="34" charset="0"/>
                <a:cs typeface="Arial" panose="020B0604020202020204" pitchFamily="34" charset="0"/>
              </a:rPr>
              <a:t>-</a:t>
            </a:r>
            <a:r>
              <a:rPr lang="en-US" altLang="zh-CN" sz="1600" i="1" dirty="0">
                <a:solidFill>
                  <a:srgbClr val="002060"/>
                </a:solidFill>
                <a:latin typeface="Arial" panose="020B0604020202020204" pitchFamily="34" charset="0"/>
                <a:cs typeface="Arial" panose="020B0604020202020204" pitchFamily="34" charset="0"/>
              </a:rPr>
              <a:t> </a:t>
            </a:r>
            <a:r>
              <a:rPr lang="en-US" altLang="zh-CN" sz="1600" i="1" dirty="0" err="1">
                <a:solidFill>
                  <a:srgbClr val="002060"/>
                </a:solidFill>
                <a:latin typeface="Arial" panose="020B0604020202020204" pitchFamily="34" charset="0"/>
                <a:cs typeface="Arial" panose="020B0604020202020204" pitchFamily="34" charset="0"/>
              </a:rPr>
              <a:t>P</a:t>
            </a:r>
            <a:r>
              <a:rPr lang="en-US" altLang="zh-CN" sz="1600" baseline="-25000" dirty="0" err="1">
                <a:solidFill>
                  <a:srgbClr val="002060"/>
                </a:solidFill>
                <a:latin typeface="Arial" panose="020B0604020202020204" pitchFamily="34" charset="0"/>
                <a:cs typeface="Arial" panose="020B0604020202020204" pitchFamily="34" charset="0"/>
              </a:rPr>
              <a:t>n</a:t>
            </a:r>
            <a:endParaRPr lang="en-US" altLang="zh-CN" sz="1600" dirty="0">
              <a:solidFill>
                <a:srgbClr val="002060"/>
              </a:solidFill>
              <a:latin typeface="Arial" panose="020B0604020202020204" pitchFamily="34" charset="0"/>
              <a:cs typeface="Arial" panose="020B0604020202020204" pitchFamily="34" charset="0"/>
            </a:endParaRPr>
          </a:p>
          <a:p>
            <a:pPr marL="0" indent="0">
              <a:buNone/>
            </a:pPr>
            <a:r>
              <a:rPr lang="en-US" altLang="zh-CN" sz="1600" i="1" dirty="0" err="1">
                <a:solidFill>
                  <a:srgbClr val="002060"/>
                </a:solidFill>
                <a:latin typeface="Arial" panose="020B0604020202020204" pitchFamily="34" charset="0"/>
                <a:cs typeface="Arial" panose="020B0604020202020204" pitchFamily="34" charset="0"/>
              </a:rPr>
              <a:t>N</a:t>
            </a:r>
            <a:r>
              <a:rPr lang="en-US" altLang="zh-CN" sz="1600" baseline="-25000" dirty="0" err="1">
                <a:solidFill>
                  <a:srgbClr val="002060"/>
                </a:solidFill>
                <a:latin typeface="Arial" panose="020B0604020202020204" pitchFamily="34" charset="0"/>
                <a:cs typeface="Arial" panose="020B0604020202020204" pitchFamily="34" charset="0"/>
              </a:rPr>
              <a:t>b</a:t>
            </a:r>
            <a:r>
              <a:rPr lang="en-US" altLang="zh-CN" sz="1600" dirty="0">
                <a:solidFill>
                  <a:srgbClr val="002060"/>
                </a:solidFill>
                <a:latin typeface="Arial" panose="020B0604020202020204" pitchFamily="34" charset="0"/>
                <a:cs typeface="Arial" panose="020B0604020202020204" pitchFamily="34" charset="0"/>
              </a:rPr>
              <a:t> particle number in a bunch</a:t>
            </a:r>
          </a:p>
          <a:p>
            <a:pPr marL="0" indent="0">
              <a:spcBef>
                <a:spcPts val="1800"/>
              </a:spcBef>
              <a:buNone/>
            </a:pPr>
            <a:r>
              <a:rPr lang="en-US" altLang="zh-CN" sz="1800" dirty="0">
                <a:latin typeface="Arial" panose="020B0604020202020204" pitchFamily="34" charset="0"/>
                <a:cs typeface="Arial" panose="020B0604020202020204" pitchFamily="34" charset="0"/>
              </a:rPr>
              <a:t>Phase equation</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where</a:t>
            </a:r>
          </a:p>
          <a:p>
            <a:pPr marL="0" indent="0">
              <a:buNone/>
            </a:pPr>
            <a:endParaRPr lang="en-US" altLang="zh-CN" sz="1800" dirty="0">
              <a:latin typeface="Arial" panose="020B0604020202020204" pitchFamily="34" charset="0"/>
              <a:cs typeface="Arial" panose="020B0604020202020204" pitchFamily="34" charset="0"/>
            </a:endParaRPr>
          </a:p>
          <a:p>
            <a:pPr marL="0" indent="0">
              <a:buNone/>
            </a:pPr>
            <a:endParaRPr lang="en-US" altLang="zh-CN" sz="1800" dirty="0">
              <a:latin typeface="Arial" panose="020B0604020202020204" pitchFamily="34" charset="0"/>
              <a:cs typeface="Arial" panose="020B0604020202020204" pitchFamily="34" charset="0"/>
            </a:endParaRPr>
          </a:p>
          <a:p>
            <a:pPr marL="0" indent="0">
              <a:buNone/>
            </a:pPr>
            <a:r>
              <a:rPr lang="en-US" altLang="zh-CN" sz="1800" dirty="0">
                <a:latin typeface="Arial" panose="020B0604020202020204" pitchFamily="34" charset="0"/>
                <a:cs typeface="Arial" panose="020B0604020202020204" pitchFamily="34" charset="0"/>
              </a:rPr>
              <a:t>expand</a:t>
            </a:r>
          </a:p>
          <a:p>
            <a:pPr marL="0" indent="0">
              <a:buNone/>
            </a:pPr>
            <a:endParaRPr lang="zh-CN" altLang="en-US" sz="1800" dirty="0">
              <a:latin typeface="Arial" panose="020B0604020202020204" pitchFamily="34" charset="0"/>
              <a:cs typeface="Arial" panose="020B0604020202020204" pitchFamily="34" charset="0"/>
            </a:endParaRPr>
          </a:p>
        </p:txBody>
      </p:sp>
      <p:sp>
        <p:nvSpPr>
          <p:cNvPr id="2" name="标题 1"/>
          <p:cNvSpPr>
            <a:spLocks noGrp="1"/>
          </p:cNvSpPr>
          <p:nvPr>
            <p:ph type="title"/>
          </p:nvPr>
        </p:nvSpPr>
        <p:spPr>
          <a:xfrm>
            <a:off x="-18108" y="166276"/>
            <a:ext cx="9144000" cy="1325563"/>
          </a:xfrm>
        </p:spPr>
        <p:txBody>
          <a:bodyPr>
            <a:normAutofit/>
          </a:bodyPr>
          <a:lstStyle/>
          <a:p>
            <a:pPr algn="ctr"/>
            <a:r>
              <a:rPr lang="zh-CN" altLang="en-US" sz="3600" dirty="0">
                <a:solidFill>
                  <a:srgbClr val="002060"/>
                </a:solidFill>
                <a:latin typeface="Arial" panose="020B0604020202020204" pitchFamily="34" charset="0"/>
                <a:cs typeface="Arial" panose="020B0604020202020204" pitchFamily="34" charset="0"/>
              </a:rPr>
              <a:t>加入基模尾场的相振荡方程</a:t>
            </a:r>
          </a:p>
        </p:txBody>
      </p:sp>
      <mc:AlternateContent xmlns:mc="http://schemas.openxmlformats.org/markup-compatibility/2006" xmlns:a14="http://schemas.microsoft.com/office/drawing/2010/main">
        <mc:Choice Requires="a14">
          <p:sp>
            <p:nvSpPr>
              <p:cNvPr id="5" name="矩形 4"/>
              <p:cNvSpPr/>
              <p:nvPr/>
            </p:nvSpPr>
            <p:spPr>
              <a:xfrm>
                <a:off x="3285433" y="3077606"/>
                <a:ext cx="2392065" cy="613758"/>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acc>
                        <m:accPr>
                          <m:chr m:val="̈"/>
                          <m:ctrlP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ctrlPr>
                        </m:accPr>
                        <m:e>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e>
                      </m:acc>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SubSup>
                        <m:sSubSup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Sup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𝑠</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bSup>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𝑒</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𝛼</m:t>
                          </m:r>
                        </m:num>
                        <m:den>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𝐸</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den>
                      </m:f>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5" name="矩形 4"/>
              <p:cNvSpPr>
                <a:spLocks noRot="1" noChangeAspect="1" noMove="1" noResize="1" noEditPoints="1" noAdjustHandles="1" noChangeArrowheads="1" noChangeShapeType="1" noTextEdit="1"/>
              </p:cNvSpPr>
              <p:nvPr/>
            </p:nvSpPr>
            <p:spPr>
              <a:xfrm>
                <a:off x="3285433" y="3077606"/>
                <a:ext cx="2392065" cy="613758"/>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p:cNvSpPr/>
              <p:nvPr/>
            </p:nvSpPr>
            <p:spPr>
              <a:xfrm>
                <a:off x="1614303" y="3856216"/>
                <a:ext cx="5734326" cy="87145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𝑒</m:t>
                      </m:r>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b>
                              </m:sSub>
                            </m:e>
                          </m:nary>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𝐶</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𝑐</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𝜏</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𝑡</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𝑐</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8" name="矩形 7"/>
              <p:cNvSpPr>
                <a:spLocks noRot="1" noChangeAspect="1" noMove="1" noResize="1" noEditPoints="1" noAdjustHandles="1" noChangeArrowheads="1" noChangeShapeType="1" noTextEdit="1"/>
              </p:cNvSpPr>
              <p:nvPr/>
            </p:nvSpPr>
            <p:spPr>
              <a:xfrm>
                <a:off x="1614303" y="3856216"/>
                <a:ext cx="5734326" cy="871457"/>
              </a:xfrm>
              <a:prstGeom prst="rect">
                <a:avLst/>
              </a:prstGeom>
              <a:blipFill rotWithShape="0">
                <a:blip r:embed="rId4"/>
                <a:stretch>
                  <a:fillRect/>
                </a:stretch>
              </a:blipFill>
            </p:spPr>
            <p:txBody>
              <a:bodyPr/>
              <a:lstStyle/>
              <a:p>
                <a:r>
                  <a:rPr lang="zh-CN" altLang="en-US">
                    <a:noFill/>
                  </a:rPr>
                  <a:t> </a:t>
                </a:r>
              </a:p>
            </p:txBody>
          </p:sp>
        </mc:Fallback>
      </mc:AlternateContent>
      <p:sp>
        <p:nvSpPr>
          <p:cNvPr id="11" name="矩形 10"/>
          <p:cNvSpPr/>
          <p:nvPr/>
        </p:nvSpPr>
        <p:spPr>
          <a:xfrm>
            <a:off x="3485585" y="5204967"/>
            <a:ext cx="1068307" cy="4526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
        <p:nvSpPr>
          <p:cNvPr id="12" name="矩形 11"/>
          <p:cNvSpPr/>
          <p:nvPr/>
        </p:nvSpPr>
        <p:spPr>
          <a:xfrm>
            <a:off x="5935598" y="5204967"/>
            <a:ext cx="1431137" cy="4526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
        <p:nvSpPr>
          <p:cNvPr id="13" name="矩形 12"/>
          <p:cNvSpPr/>
          <p:nvPr/>
        </p:nvSpPr>
        <p:spPr>
          <a:xfrm>
            <a:off x="7586806" y="5204967"/>
            <a:ext cx="726935" cy="4526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endParaRPr>
          </a:p>
        </p:txBody>
      </p:sp>
      <p:sp>
        <p:nvSpPr>
          <p:cNvPr id="14" name="文本框 13"/>
          <p:cNvSpPr txBox="1"/>
          <p:nvPr/>
        </p:nvSpPr>
        <p:spPr>
          <a:xfrm>
            <a:off x="3413157" y="5719437"/>
            <a:ext cx="1494797"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change synchrotron phase </a:t>
            </a:r>
            <a:endParaRPr kumimoji="0" lang="zh-CN" altLang="en-US"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15" name="文本框 14"/>
          <p:cNvSpPr txBox="1"/>
          <p:nvPr/>
        </p:nvSpPr>
        <p:spPr>
          <a:xfrm>
            <a:off x="5853832" y="5719436"/>
            <a:ext cx="1494797"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change synchrotron tune </a:t>
            </a:r>
            <a:endParaRPr kumimoji="0" lang="zh-CN" altLang="en-US"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16" name="文本框 15"/>
          <p:cNvSpPr txBox="1"/>
          <p:nvPr/>
        </p:nvSpPr>
        <p:spPr>
          <a:xfrm>
            <a:off x="7547108" y="5705352"/>
            <a:ext cx="1494797"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rPr>
              <a:t>bunch coupling, instability</a:t>
            </a:r>
            <a:endParaRPr kumimoji="0" lang="zh-CN" altLang="en-US" sz="1600" b="0" i="0" u="none" strike="noStrike" kern="0" cap="none" spc="0" normalizeH="0" baseline="0" noProof="0" dirty="0">
              <a:ln>
                <a:noFill/>
              </a:ln>
              <a:solidFill>
                <a:srgbClr val="C00000"/>
              </a:solidFill>
              <a:effectLst/>
              <a:uLnTx/>
              <a:uFillTx/>
              <a:latin typeface="Arial" panose="020B0604020202020204" pitchFamily="34" charset="0"/>
              <a:cs typeface="Arial" panose="020B0604020202020204" pitchFamily="34" charset="0"/>
            </a:endParaRPr>
          </a:p>
        </p:txBody>
      </p:sp>
      <p:sp>
        <p:nvSpPr>
          <p:cNvPr id="3" name="灯片编号占位符 2"/>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zh-CN" alt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120407319"/>
      </p:ext>
    </p:extLst>
  </p:cSld>
  <p:clrMapOvr>
    <a:masterClrMapping/>
  </p:clrMapOvr>
  <mc:AlternateContent xmlns:mc="http://schemas.openxmlformats.org/markup-compatibility/2006" xmlns:p14="http://schemas.microsoft.com/office/powerpoint/2010/main">
    <mc:Choice Requires="p14">
      <p:transition spd="slow" p14:dur="2000" advTm="2629"/>
    </mc:Choice>
    <mc:Fallback xmlns="">
      <p:transition spd="slow" advTm="26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600" dirty="0">
                <a:solidFill>
                  <a:srgbClr val="002060"/>
                </a:solidFill>
                <a:latin typeface="Arial" panose="020B0604020202020204" pitchFamily="34" charset="0"/>
                <a:cs typeface="Arial" panose="020B0604020202020204" pitchFamily="34" charset="0"/>
              </a:rPr>
              <a:t>相位和纵向工作点变化</a:t>
            </a:r>
            <a:endParaRPr lang="zh-CN" altLang="en-US" sz="3600" dirty="0">
              <a:solidFill>
                <a:srgbClr val="002060"/>
              </a:solidFill>
            </a:endParaRPr>
          </a:p>
        </p:txBody>
      </p:sp>
      <mc:AlternateContent xmlns:mc="http://schemas.openxmlformats.org/markup-compatibility/2006" xmlns:a14="http://schemas.microsoft.com/office/drawing/2010/main">
        <mc:Choice Requires="a14">
          <p:sp>
            <p:nvSpPr>
              <p:cNvPr id="4" name="矩形 3"/>
              <p:cNvSpPr/>
              <p:nvPr/>
            </p:nvSpPr>
            <p:spPr>
              <a:xfrm>
                <a:off x="3283298" y="1803695"/>
                <a:ext cx="3590214" cy="704937"/>
              </a:xfrm>
              <a:prstGeom prst="rect">
                <a:avLst/>
              </a:prstGeom>
              <a:solidFill>
                <a:schemeClr val="accent6">
                  <a:lumMod val="20000"/>
                  <a:lumOff val="80000"/>
                </a:schemeClr>
              </a:solid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𝜙</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fPr>
                        <m:num>
                          <m:sSup>
                            <m:sSup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p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𝑒</m:t>
                              </m:r>
                            </m:e>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p>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𝛼</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h</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num>
                        <m:den>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𝐸</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sSup>
                            <m:sSup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p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e>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sup>
                          </m:sSup>
                          <m:sSubSup>
                            <m:sSubSup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Sup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𝑠</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bSup>
                        </m:den>
                      </m:f>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f>
                        <m:f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Pr>
                        <m:num>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𝑒</m:t>
                          </m:r>
                        </m:num>
                        <m:den>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𝑉</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𝑐</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func>
                            <m:func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funcPr>
                            <m:fName>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sin</m:t>
                              </m:r>
                            </m:fName>
                            <m:e>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𝜙</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e>
                          </m:func>
                        </m:den>
                      </m:f>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4" name="矩形 3"/>
              <p:cNvSpPr>
                <a:spLocks noRot="1" noChangeAspect="1" noMove="1" noResize="1" noEditPoints="1" noAdjustHandles="1" noChangeArrowheads="1" noChangeShapeType="1" noTextEdit="1"/>
              </p:cNvSpPr>
              <p:nvPr/>
            </p:nvSpPr>
            <p:spPr>
              <a:xfrm>
                <a:off x="3283298" y="1803695"/>
                <a:ext cx="3590214" cy="704937"/>
              </a:xfrm>
              <a:prstGeom prst="rect">
                <a:avLst/>
              </a:prstGeom>
              <a:blipFill rotWithShape="0">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矩形 4"/>
              <p:cNvSpPr/>
              <p:nvPr/>
            </p:nvSpPr>
            <p:spPr>
              <a:xfrm>
                <a:off x="3283298" y="2774784"/>
                <a:ext cx="1865319" cy="69519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m:t>
                      </m:r>
                      <m:sSubSup>
                        <m:sSubSup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SupPr>
                        <m:e>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sup>
                      </m:sSub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𝑖</m:t>
                      </m:r>
                      <m:f>
                        <m:f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fPr>
                        <m:num>
                          <m:sSup>
                            <m:sSup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p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𝑒</m:t>
                              </m:r>
                            </m:e>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sup>
                          </m:sSup>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𝛼</m:t>
                          </m:r>
                        </m:num>
                        <m:den>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𝐸</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sSup>
                            <m:sSup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p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e>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sup>
                          </m:sSup>
                        </m:den>
                      </m:f>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𝑔</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5" name="矩形 4"/>
              <p:cNvSpPr>
                <a:spLocks noRot="1" noChangeAspect="1" noMove="1" noResize="1" noEditPoints="1" noAdjustHandles="1" noChangeArrowheads="1" noChangeShapeType="1" noTextEdit="1"/>
              </p:cNvSpPr>
              <p:nvPr/>
            </p:nvSpPr>
            <p:spPr>
              <a:xfrm>
                <a:off x="3283298" y="2774784"/>
                <a:ext cx="1865319" cy="69519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矩形 5"/>
              <p:cNvSpPr/>
              <p:nvPr/>
            </p:nvSpPr>
            <p:spPr>
              <a:xfrm>
                <a:off x="1045161" y="4314227"/>
                <a:ext cx="7365734" cy="901657"/>
              </a:xfrm>
              <a:prstGeom prst="rect">
                <a:avLst/>
              </a:prstGeom>
              <a:solidFill>
                <a:schemeClr val="accent6">
                  <a:lumMod val="20000"/>
                  <a:lumOff val="80000"/>
                </a:schemeClr>
              </a:solid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𝑓</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m:t>
                      </m:r>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b>
                              </m:sSub>
                            </m:e>
                          </m:nary>
                          <m:d>
                            <m:d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dPr>
                            <m:e>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𝐶</m:t>
                              </m:r>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nary>
                        <m:naryPr>
                          <m:chr m:val="∑"/>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naryPr>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nary>
                            <m:naryPr>
                              <m:chr m:val="∑"/>
                              <m:supHide m:val="on"/>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naryPr>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𝑝</m:t>
                              </m:r>
                            </m:sub>
                            <m:sup/>
                            <m:e>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𝑍</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e>
                          </m:nary>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𝑝</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e>
                          </m:d>
                          <m:r>
                            <m:rPr>
                              <m:sty m:val="p"/>
                            </m:rPr>
                            <a:rPr kumimoji="0" lang="en-US" altLang="zh-CN" sz="1800" b="0" i="0" u="none" strike="noStrike" kern="0" cap="none" spc="0" normalizeH="0" baseline="0" noProof="0" smtClean="0">
                              <a:ln>
                                <a:noFill/>
                              </a:ln>
                              <a:solidFill>
                                <a:prstClr val="black"/>
                              </a:solidFill>
                              <a:effectLst/>
                              <a:uLnTx/>
                              <a:uFillTx/>
                              <a:latin typeface="Cambria Math" panose="02040503050406030204" pitchFamily="18" charset="0"/>
                            </a:rPr>
                            <m:t>exp</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𝑖</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2</m:t>
                          </m:r>
                          <m:r>
                            <a:rPr kumimoji="0" lang="zh-CN" altLang="en-US" sz="1800" b="0" i="1" u="none" strike="noStrike" kern="0" cap="none" spc="0" normalizeH="0" baseline="0" noProof="0" smtClean="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𝑝</m:t>
                          </m:r>
                          <m:d>
                            <m:d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dPr>
                            <m:e>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𝑛</m:t>
                                  </m:r>
                                </m:sub>
                              </m:sSub>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6" name="矩形 5"/>
              <p:cNvSpPr>
                <a:spLocks noRot="1" noChangeAspect="1" noMove="1" noResize="1" noEditPoints="1" noAdjustHandles="1" noChangeArrowheads="1" noChangeShapeType="1" noTextEdit="1"/>
              </p:cNvSpPr>
              <p:nvPr/>
            </p:nvSpPr>
            <p:spPr>
              <a:xfrm>
                <a:off x="1045161" y="4314227"/>
                <a:ext cx="7365734" cy="901657"/>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p:cNvSpPr/>
              <p:nvPr/>
            </p:nvSpPr>
            <p:spPr>
              <a:xfrm>
                <a:off x="1045161" y="5436981"/>
                <a:ext cx="7818182" cy="90165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𝑇𝑐</m:t>
                      </m:r>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𝑘</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=0</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rPr>
                            <m:t>∞</m:t>
                          </m:r>
                        </m:sup>
                        <m:e>
                          <m:nary>
                            <m:naryPr>
                              <m:chr m:val="∑"/>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naryPr>
                            <m:sub>
                              <m:r>
                                <m:rPr>
                                  <m:brk m:alnAt="23"/>
                                </m:r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sup>
                            <m:e>
                              <m:sSub>
                                <m:sSubPr>
                                  <m:ctrlP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𝑏</m:t>
                                  </m:r>
                                </m:sub>
                              </m:sSub>
                              <m:sSubSup>
                                <m:sSubSup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Sup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𝑊</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up>
                              </m:sSubSup>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𝑆</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𝑚𝑛</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𝐶</m:t>
                                  </m:r>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nary>
                                <m:naryPr>
                                  <m:chr m:val="∑"/>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naryPr>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=1</m:t>
                                  </m:r>
                                </m:sub>
                                <m:sup>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sup>
                                <m:e>
                                  <m:nary>
                                    <m:naryPr>
                                      <m:chr m:val="∑"/>
                                      <m:supHide m:val="on"/>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naryPr>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sub>
                                    <m:sup/>
                                    <m:e>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𝑁</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ub>
                                      </m:sSub>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𝑍</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ea typeface="Cambria Math" panose="02040503050406030204" pitchFamily="18" charset="0"/>
                                            </a:rPr>
                                            <m:t>∥</m:t>
                                          </m:r>
                                        </m:sub>
                                      </m:sSub>
                                    </m:e>
                                  </m:nary>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e>
                                  </m:d>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𝜔</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0</m:t>
                                      </m:r>
                                    </m:sub>
                                  </m:sSub>
                                  <m:r>
                                    <m:rPr>
                                      <m:sty m:val="p"/>
                                    </m:rPr>
                                    <a:rPr kumimoji="0" lang="en-US" altLang="zh-CN" sz="1800" b="0" i="0" u="none" strike="noStrike" kern="0" cap="none" spc="0" normalizeH="0" baseline="0" noProof="0">
                                      <a:ln>
                                        <a:noFill/>
                                      </a:ln>
                                      <a:solidFill>
                                        <a:prstClr val="black"/>
                                      </a:solidFill>
                                      <a:effectLst/>
                                      <a:uLnTx/>
                                      <a:uFillTx/>
                                      <a:latin typeface="Cambria Math" panose="02040503050406030204" pitchFamily="18" charset="0"/>
                                    </a:rPr>
                                    <m:t>exp</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𝑖</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2</m:t>
                                  </m:r>
                                  <m:r>
                                    <a:rPr kumimoji="0" lang="zh-CN" altLang="en-US" sz="1800" b="0" i="1" u="none" strike="noStrike" kern="0" cap="none" spc="0" normalizeH="0" baseline="0" noProof="0">
                                      <a:ln>
                                        <a:noFill/>
                                      </a:ln>
                                      <a:solidFill>
                                        <a:prstClr val="black"/>
                                      </a:solidFill>
                                      <a:effectLst/>
                                      <a:uLnTx/>
                                      <a:uFillTx/>
                                      <a:latin typeface="Cambria Math" panose="02040503050406030204" pitchFamily="18" charset="0"/>
                                    </a:rPr>
                                    <m:t>𝜋</m:t>
                                  </m:r>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𝑝</m:t>
                                  </m:r>
                                  <m:d>
                                    <m:d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dPr>
                                    <m:e>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𝑚</m:t>
                                          </m:r>
                                        </m:sub>
                                      </m:s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m:t>
                                      </m:r>
                                      <m:sSub>
                                        <m:sSubPr>
                                          <m:ctrlP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ctrlPr>
                                        </m:sSubPr>
                                        <m:e>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𝑃</m:t>
                                          </m:r>
                                        </m:e>
                                        <m:sub>
                                          <m:r>
                                            <a:rPr kumimoji="0" lang="en-US" altLang="zh-CN" sz="1800" b="0" i="1" u="none" strike="noStrike" kern="0" cap="none" spc="0" normalizeH="0" baseline="0" noProof="0">
                                              <a:ln>
                                                <a:noFill/>
                                              </a:ln>
                                              <a:solidFill>
                                                <a:prstClr val="black"/>
                                              </a:solidFill>
                                              <a:effectLst/>
                                              <a:uLnTx/>
                                              <a:uFillTx/>
                                              <a:latin typeface="Cambria Math" panose="02040503050406030204" pitchFamily="18" charset="0"/>
                                            </a:rPr>
                                            <m:t>𝑛</m:t>
                                          </m:r>
                                        </m:sub>
                                      </m:sSub>
                                    </m:e>
                                  </m:d>
                                  <m:r>
                                    <a:rPr kumimoji="0" lang="en-US" altLang="zh-CN" sz="1800" b="0" i="1" u="none" strike="noStrike" kern="0" cap="none" spc="0" normalizeH="0" baseline="0" noProof="0" smtClean="0">
                                      <a:ln>
                                        <a:noFill/>
                                      </a:ln>
                                      <a:solidFill>
                                        <a:prstClr val="black"/>
                                      </a:solidFill>
                                      <a:effectLst/>
                                      <a:uLnTx/>
                                      <a:uFillTx/>
                                      <a:latin typeface="Cambria Math" panose="02040503050406030204" pitchFamily="18" charset="0"/>
                                    </a:rPr>
                                    <m:t>)</m:t>
                                  </m:r>
                                </m:e>
                              </m:nary>
                            </m:e>
                          </m:nary>
                        </m:e>
                      </m:nary>
                    </m:oMath>
                  </m:oMathPara>
                </a14:m>
                <a:endParaRPr kumimoji="0" lang="zh-CN" altLang="en-US" sz="1800" b="0" i="0" u="none" strike="noStrike" kern="0" cap="none" spc="0" normalizeH="0" baseline="0" noProof="0" dirty="0">
                  <a:ln>
                    <a:noFill/>
                  </a:ln>
                  <a:solidFill>
                    <a:prstClr val="black"/>
                  </a:solidFill>
                  <a:effectLst/>
                  <a:uLnTx/>
                  <a:uFillTx/>
                </a:endParaRPr>
              </a:p>
            </p:txBody>
          </p:sp>
        </mc:Choice>
        <mc:Fallback xmlns="">
          <p:sp>
            <p:nvSpPr>
              <p:cNvPr id="7" name="矩形 6"/>
              <p:cNvSpPr>
                <a:spLocks noRot="1" noChangeAspect="1" noMove="1" noResize="1" noEditPoints="1" noAdjustHandles="1" noChangeArrowheads="1" noChangeShapeType="1" noTextEdit="1"/>
              </p:cNvSpPr>
              <p:nvPr/>
            </p:nvSpPr>
            <p:spPr>
              <a:xfrm>
                <a:off x="1045161" y="5436981"/>
                <a:ext cx="7818182" cy="901657"/>
              </a:xfrm>
              <a:prstGeom prst="rect">
                <a:avLst/>
              </a:prstGeom>
              <a:blipFill rotWithShape="0">
                <a:blip r:embed="rId5"/>
                <a:stretch>
                  <a:fillRect/>
                </a:stretch>
              </a:blipFill>
            </p:spPr>
            <p:txBody>
              <a:bodyPr/>
              <a:lstStyle/>
              <a:p>
                <a:r>
                  <a:rPr lang="zh-CN" altLang="en-US">
                    <a:noFill/>
                  </a:rPr>
                  <a:t> </a:t>
                </a:r>
              </a:p>
            </p:txBody>
          </p:sp>
        </mc:Fallback>
      </mc:AlternateContent>
      <p:sp>
        <p:nvSpPr>
          <p:cNvPr id="9" name="矩形 8"/>
          <p:cNvSpPr/>
          <p:nvPr/>
        </p:nvSpPr>
        <p:spPr>
          <a:xfrm>
            <a:off x="1115469" y="1936149"/>
            <a:ext cx="1774845"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Phase variation</a:t>
            </a:r>
          </a:p>
        </p:txBody>
      </p:sp>
      <p:sp>
        <p:nvSpPr>
          <p:cNvPr id="10" name="矩形 9"/>
          <p:cNvSpPr/>
          <p:nvPr/>
        </p:nvSpPr>
        <p:spPr>
          <a:xfrm>
            <a:off x="1115468" y="2903304"/>
            <a:ext cx="1638013"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Tune variation</a:t>
            </a:r>
          </a:p>
        </p:txBody>
      </p:sp>
      <p:sp>
        <p:nvSpPr>
          <p:cNvPr id="11" name="矩形 10"/>
          <p:cNvSpPr/>
          <p:nvPr/>
        </p:nvSpPr>
        <p:spPr>
          <a:xfrm>
            <a:off x="1115467" y="3699435"/>
            <a:ext cx="813043"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where</a:t>
            </a:r>
          </a:p>
        </p:txBody>
      </p:sp>
      <p:sp>
        <p:nvSpPr>
          <p:cNvPr id="3" name="灯片编号占位符 2"/>
          <p:cNvSpPr>
            <a:spLocks noGrp="1"/>
          </p:cNvSpPr>
          <p:nvPr>
            <p:ph type="sldNum" sz="quarter" idx="12"/>
          </p:nvPr>
        </p:nvSpPr>
        <p:spPr/>
        <p:txBody>
          <a:bodyPr vert="horz"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fld id="{7511D5CC-26AE-4615-BC9B-F6F925EF6ABC}" type="slidenum">
              <a:rPr kumimoji="0" lang="zh-CN" altLang="en-US" sz="14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zh-CN" alt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974032644"/>
      </p:ext>
    </p:extLst>
  </p:cSld>
  <p:clrMapOvr>
    <a:masterClrMapping/>
  </p:clrMapOvr>
  <mc:AlternateContent xmlns:mc="http://schemas.openxmlformats.org/markup-compatibility/2006" xmlns:p14="http://schemas.microsoft.com/office/powerpoint/2010/main">
    <mc:Choice Requires="p14">
      <p:transition spd="slow" p14:dur="2000" advTm="961"/>
    </mc:Choice>
    <mc:Fallback xmlns="">
      <p:transition spd="slow" advTm="961"/>
    </mc:Fallback>
  </mc:AlternateContent>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475F77"/>
      </a:accent1>
      <a:accent2>
        <a:srgbClr val="D74B4B"/>
      </a:accent2>
      <a:accent3>
        <a:srgbClr val="A7AA9D"/>
      </a:accent3>
      <a:accent4>
        <a:srgbClr val="2192BC"/>
      </a:accent4>
      <a:accent5>
        <a:srgbClr val="354B5E"/>
      </a:accent5>
      <a:accent6>
        <a:srgbClr val="BFBFBF"/>
      </a:accent6>
      <a:hlink>
        <a:srgbClr val="D74B4B"/>
      </a:hlink>
      <a:folHlink>
        <a:srgbClr val="869FB7"/>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TotalTime>
  <Words>1484</Words>
  <Application>Microsoft Office PowerPoint</Application>
  <PresentationFormat>全屏显示(4:3)</PresentationFormat>
  <Paragraphs>337</Paragraphs>
  <Slides>16</Slides>
  <Notes>1</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16</vt:i4>
      </vt:variant>
    </vt:vector>
  </HeadingPairs>
  <TitlesOfParts>
    <vt:vector size="24" baseType="lpstr">
      <vt:lpstr>等线</vt:lpstr>
      <vt:lpstr>宋体</vt:lpstr>
      <vt:lpstr>Arial</vt:lpstr>
      <vt:lpstr>Calibri</vt:lpstr>
      <vt:lpstr>Cambria Math</vt:lpstr>
      <vt:lpstr>Wingdings 2</vt:lpstr>
      <vt:lpstr>HDOfficeLightV0</vt:lpstr>
      <vt:lpstr>Office 主题</vt:lpstr>
      <vt:lpstr>CEPC SRF System</vt:lpstr>
      <vt:lpstr>CEPC 主环超导高频参数（61 km）</vt:lpstr>
      <vt:lpstr>CEPC 主环超导高频参数（100 km）</vt:lpstr>
      <vt:lpstr>束团串相移及差频补偿（61 km）</vt:lpstr>
      <vt:lpstr>Z-pole高频系统设计的主要问题</vt:lpstr>
      <vt:lpstr>W和Z失配功率及欠耦合运行稳定性</vt:lpstr>
      <vt:lpstr>局部双环束团串瞬态束流负载</vt:lpstr>
      <vt:lpstr>加入基模尾场的相振荡方程</vt:lpstr>
      <vt:lpstr>相位和纵向工作点变化</vt:lpstr>
      <vt:lpstr>基模引起的相移</vt:lpstr>
      <vt:lpstr>拍频腔相移补偿</vt:lpstr>
      <vt:lpstr>CEPC高频系统束流实验研究</vt:lpstr>
      <vt:lpstr>BEPCII上的束团串相移补偿实验</vt:lpstr>
      <vt:lpstr>与KEK合作进行束流负载程序模拟</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CEPC 主环超导高频参数（61 km）</dc:title>
  <dc:creator>Jiyuan Zhai</dc:creator>
  <cp:lastModifiedBy>Jiyuan Zhai</cp:lastModifiedBy>
  <cp:revision>5</cp:revision>
  <dcterms:created xsi:type="dcterms:W3CDTF">2016-11-21T14:08:17Z</dcterms:created>
  <dcterms:modified xsi:type="dcterms:W3CDTF">2016-11-22T07:04:06Z</dcterms:modified>
</cp:coreProperties>
</file>