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7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7" r:id="rId22"/>
    <p:sldId id="276" r:id="rId23"/>
    <p:sldId id="278" r:id="rId24"/>
    <p:sldId id="279" r:id="rId25"/>
    <p:sldId id="280" r:id="rId26"/>
    <p:sldId id="281" r:id="rId27"/>
    <p:sldId id="294" r:id="rId28"/>
    <p:sldId id="295" r:id="rId29"/>
    <p:sldId id="296" r:id="rId30"/>
    <p:sldId id="297" r:id="rId31"/>
  </p:sldIdLst>
  <p:sldSz cx="9144000" cy="6858000" type="screen4x3"/>
  <p:notesSz cx="9926638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CE7B4-B3E0-4DCB-B785-07EDDE3DA487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203CC-32D7-4F53-BC0B-578760997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420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CE71-40D9-4B61-BCAC-FD747CFA496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639B7-8350-47EE-B547-D54197514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639B7-8350-47EE-B547-D541975148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77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 damper RF &amp; mechanical design</a:t>
            </a:r>
            <a:endParaRPr lang="zh-CN" altLang="en-US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372200" y="3933056"/>
            <a:ext cx="1976264" cy="84164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Fanbo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Meng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2016.11.22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47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896" y="202550"/>
            <a:ext cx="3729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simplified rectangle brick model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7151" b="6135"/>
          <a:stretch/>
        </p:blipFill>
        <p:spPr bwMode="auto">
          <a:xfrm>
            <a:off x="126237" y="760583"/>
            <a:ext cx="3017238" cy="181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4" r="31467"/>
          <a:stretch/>
        </p:blipFill>
        <p:spPr bwMode="auto">
          <a:xfrm>
            <a:off x="3203848" y="541104"/>
            <a:ext cx="2160458" cy="21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644" b="6453"/>
          <a:stretch/>
        </p:blipFill>
        <p:spPr bwMode="auto">
          <a:xfrm>
            <a:off x="5508104" y="691798"/>
            <a:ext cx="3515909" cy="158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7" y="2780928"/>
            <a:ext cx="5184576" cy="188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654" y="2636912"/>
            <a:ext cx="2526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电场分布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70" y="4869160"/>
            <a:ext cx="5151143" cy="187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51920" y="4797152"/>
            <a:ext cx="251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电场分布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08" y="5918623"/>
            <a:ext cx="3950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分布计算结果相同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0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94333"/>
            <a:ext cx="8117967" cy="29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92646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60648"/>
            <a:ext cx="241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参数计算结果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3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8" y="3789040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9" y="592575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60648"/>
            <a:ext cx="250260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模的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参数计算结果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7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6075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60648"/>
            <a:ext cx="299953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模，铁氧体功率吸收情况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5157192"/>
            <a:ext cx="165618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仿真功率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铁氧体吸收功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0.32W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吸收率为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64%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68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16632"/>
            <a:ext cx="2376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2898" b="8319"/>
          <a:stretch/>
        </p:blipFill>
        <p:spPr bwMode="auto">
          <a:xfrm>
            <a:off x="816683" y="1189808"/>
            <a:ext cx="2907024" cy="17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7251" y="86200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）理想的圆筒铁氧体模型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880641" y="1866310"/>
            <a:ext cx="116669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5691" y="858198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）简化的片状铁氧体模型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7151" b="6135"/>
          <a:stretch/>
        </p:blipFill>
        <p:spPr bwMode="auto">
          <a:xfrm>
            <a:off x="5292080" y="1170555"/>
            <a:ext cx="3017238" cy="181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28166" y="2946430"/>
            <a:ext cx="667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0.94GHz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波，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damper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吸收效率从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变为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64%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，下降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5" y="4149080"/>
            <a:ext cx="4427985" cy="161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41" y="4172755"/>
            <a:ext cx="4371213" cy="159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5616" y="5764954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理想的圆筒铁氧体模型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9891" y="5765887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简化的片状铁氧体模型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75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49" y="4774157"/>
            <a:ext cx="5463334" cy="19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5" y="2806189"/>
            <a:ext cx="5402846" cy="196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656" y="220470"/>
            <a:ext cx="3362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actual rectangle brick model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654" y="2636912"/>
            <a:ext cx="2526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电场分布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7795" y="4628873"/>
            <a:ext cx="251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电场分布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08" y="5918623"/>
            <a:ext cx="3950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分布计算结果相同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23755" b="8626"/>
          <a:stretch/>
        </p:blipFill>
        <p:spPr bwMode="auto">
          <a:xfrm>
            <a:off x="107504" y="758452"/>
            <a:ext cx="2963114" cy="171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6" r="31309"/>
          <a:stretch/>
        </p:blipFill>
        <p:spPr bwMode="auto">
          <a:xfrm>
            <a:off x="3254516" y="548680"/>
            <a:ext cx="2057239" cy="201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5562" r="18228" b="4702"/>
          <a:stretch/>
        </p:blipFill>
        <p:spPr bwMode="auto">
          <a:xfrm>
            <a:off x="5508104" y="729796"/>
            <a:ext cx="3568779" cy="165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80112" y="22999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模型中，黄色为铜片，铁氧体焊接在铜片上，铜片通过螺丝固定在两端法兰上。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7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1761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3794333"/>
            <a:ext cx="8117967" cy="29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60648"/>
            <a:ext cx="241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参数计算结果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43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6" y="3789040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7" y="630252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60648"/>
            <a:ext cx="250260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模的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参数计算结果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0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7" y="624799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94333"/>
            <a:ext cx="8117967" cy="29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60648"/>
            <a:ext cx="299953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模，铁氧体功率吸收情况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5157192"/>
            <a:ext cx="165618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仿真功率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铁氧体吸收功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0.29W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吸收率为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2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476672"/>
            <a:ext cx="2376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2898" b="8319"/>
          <a:stretch/>
        </p:blipFill>
        <p:spPr bwMode="auto">
          <a:xfrm>
            <a:off x="816683" y="1528362"/>
            <a:ext cx="2907024" cy="17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7251" y="1200560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）理想的圆筒铁氧体模型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880641" y="2204864"/>
            <a:ext cx="116669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5691" y="1196752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）实际的片状铁氧体模型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8166" y="3356992"/>
            <a:ext cx="667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0.94GHz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波，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damper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吸收效率从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变为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，下降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23755" b="8626"/>
          <a:stretch/>
        </p:blipFill>
        <p:spPr bwMode="auto">
          <a:xfrm>
            <a:off x="5212108" y="1502179"/>
            <a:ext cx="2963114" cy="171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5" y="4149080"/>
            <a:ext cx="4427985" cy="161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5616" y="5764954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理想的圆筒铁氧体模型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80" y="4179205"/>
            <a:ext cx="4371213" cy="15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43074" y="576195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实际的片状铁氧体模型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9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5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HOM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damper is used to absorb theTM011 mode, which frequency is 940MHz.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8" y="1916832"/>
            <a:ext cx="8892630" cy="31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6" r="33557"/>
          <a:stretch/>
        </p:blipFill>
        <p:spPr bwMode="auto">
          <a:xfrm>
            <a:off x="3707904" y="4433604"/>
            <a:ext cx="2112939" cy="22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351" y="51380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电场分布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3" r="32433"/>
          <a:stretch/>
        </p:blipFill>
        <p:spPr bwMode="auto">
          <a:xfrm>
            <a:off x="6012160" y="4466383"/>
            <a:ext cx="2055462" cy="20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915816" y="1699067"/>
            <a:ext cx="0" cy="36021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059832" y="5229200"/>
            <a:ext cx="648072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744" y="532269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超导腔剖面电场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172400" y="2348880"/>
            <a:ext cx="0" cy="21385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7596336" y="4221088"/>
            <a:ext cx="471286" cy="36004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53987" y="4715879"/>
            <a:ext cx="106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圆波导口剖面电场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12160" y="2420888"/>
            <a:ext cx="1080120" cy="19802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940152" y="1948425"/>
            <a:ext cx="133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 damper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所处位置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2589" y="126235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Based on BEPCII 500MHz cavity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88" y="1196752"/>
            <a:ext cx="807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mode of 940MHz is TM010, which fits to the TM01 mode of circular waveguide.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44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568863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增大铁氧体材料的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μ”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，计算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damper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吸波性能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1638"/>
            <a:ext cx="8928992" cy="32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68178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0.94GHz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，铁氧体参数：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ε'=1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ε"=0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μ'=4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μ"=8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53871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与实际铁氧体要求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μ”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接近。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23755" b="8626"/>
          <a:stretch/>
        </p:blipFill>
        <p:spPr bwMode="auto">
          <a:xfrm>
            <a:off x="4860032" y="4437112"/>
            <a:ext cx="2963114" cy="171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48987" y="604277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采用实际的计算模型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7" y="620688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7" y="3794333"/>
            <a:ext cx="8117967" cy="29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60648"/>
            <a:ext cx="250260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模的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参数计算结果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45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2" y="688083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3" y="3744501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60648"/>
            <a:ext cx="2999539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模，铁氧体功率吸收情况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5157192"/>
            <a:ext cx="16561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仿真功率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铁氧体吸收功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0.35W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吸收率为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3148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476672"/>
            <a:ext cx="2376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429000"/>
            <a:ext cx="7723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提高铁氧体的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）后，实际模型在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0.94GHz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模的吸收效率达到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23755" b="8626"/>
          <a:stretch/>
        </p:blipFill>
        <p:spPr bwMode="auto">
          <a:xfrm>
            <a:off x="2982431" y="1196752"/>
            <a:ext cx="2963114" cy="171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2" y="3784427"/>
            <a:ext cx="8142732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2898" b="8319"/>
          <a:stretch/>
        </p:blipFill>
        <p:spPr bwMode="auto">
          <a:xfrm>
            <a:off x="35496" y="171500"/>
            <a:ext cx="1763688" cy="109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1262667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理想的圆筒铁氧体模型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54142"/>
            <a:ext cx="250260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模的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参数计算结果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0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8" y="3744501"/>
            <a:ext cx="8142732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60648"/>
            <a:ext cx="2999539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模，铁氧体功率吸收情况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5157192"/>
            <a:ext cx="16561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仿真功率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铁氧体吸收功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吸收率为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9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60648"/>
            <a:ext cx="300595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吸收效率下降的原因？？</a:t>
            </a:r>
            <a:endParaRPr lang="zh-CN" altLang="en-US" sz="20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2898" b="8319"/>
          <a:stretch/>
        </p:blipFill>
        <p:spPr bwMode="auto">
          <a:xfrm>
            <a:off x="467544" y="948517"/>
            <a:ext cx="2563680" cy="158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2140" y="55079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第一组数据：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556792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铁氧体筒：外径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，厚度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，长度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3769" y="2138029"/>
            <a:ext cx="499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baseline="-25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筒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=π×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150^2-145^2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×150=695077.375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23755" b="8626"/>
          <a:stretch/>
        </p:blipFill>
        <p:spPr bwMode="auto">
          <a:xfrm>
            <a:off x="470873" y="3140968"/>
            <a:ext cx="2588959" cy="14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9617" y="3496184"/>
            <a:ext cx="487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铁氧体片：长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，宽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，共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24×3=72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077072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baseline="-25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=48×35×5×72=604800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1539" y="4778308"/>
            <a:ext cx="3956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体积变化率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V</a:t>
            </a:r>
            <a:r>
              <a:rPr lang="zh-CN" altLang="en-US" sz="2400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</a:t>
            </a:r>
            <a:r>
              <a:rPr lang="zh-CN" altLang="en-US" sz="2400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筒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=87%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4358" y="5445224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吸收功率变化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P</a:t>
            </a:r>
            <a:r>
              <a:rPr lang="zh-CN" altLang="en-US" sz="2400" baseline="-25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400" baseline="-25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筒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=0.32/0.37=86.5%</a:t>
            </a:r>
            <a:endParaRPr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660758"/>
            <a:ext cx="226215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铁氧体的体积变化？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60932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第二组数据：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6063679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吸收功率变化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P</a:t>
            </a:r>
            <a:r>
              <a:rPr lang="zh-CN" altLang="en-US" sz="2400" baseline="-25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400" baseline="-25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筒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=0.35/0.4=87.5%</a:t>
            </a:r>
            <a:endParaRPr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5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3" y="1268760"/>
            <a:ext cx="39076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99" y="692696"/>
            <a:ext cx="3944277" cy="550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23419"/>
            <a:ext cx="336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structure fixed by screws</a:t>
            </a:r>
            <a:endParaRPr lang="zh-CN" altLang="en-US" sz="1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6197" y="18864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氩弧焊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410766" y="527194"/>
            <a:ext cx="329586" cy="741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8711" y="184865"/>
            <a:ext cx="4157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mechanical design of  HOM damper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636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6937"/>
            <a:ext cx="4400352" cy="34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9" y="620688"/>
            <a:ext cx="54174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779" y="4915907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难点：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冷却水管，需要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增加相应氩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弧焊缝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7071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68823"/>
            <a:ext cx="3403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structure fixed by brazing</a:t>
            </a:r>
            <a:endParaRPr lang="zh-CN" altLang="en-US" sz="1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960440" cy="352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83" y="1268760"/>
            <a:ext cx="3102820" cy="43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5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4" y="3232998"/>
            <a:ext cx="8870812" cy="322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2898" b="8319"/>
          <a:stretch/>
        </p:blipFill>
        <p:spPr bwMode="auto">
          <a:xfrm>
            <a:off x="323528" y="188640"/>
            <a:ext cx="4784131" cy="29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514382"/>
            <a:ext cx="205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Simplified damper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model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833137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0.94GHz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ferrite parameter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ε'=1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ε"=0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μ'=4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μ"=5.1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046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Concern to the absorbing capacity of damper at 0.91GHz.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6453336"/>
            <a:ext cx="6636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0.6~1GHz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，铁氧体相对磁导率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设置。红线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μ’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，绿线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，蓝线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tanδ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270020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此设置，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μ”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比实际要求偏小，实际铁氧体要求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μ”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715593" y="4046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9752" y="168895"/>
            <a:ext cx="70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ferrite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7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586086" cy="456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6632"/>
            <a:ext cx="2561481" cy="24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31350"/>
            <a:ext cx="3637037" cy="241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5634654"/>
            <a:ext cx="329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难点：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个片与筒体焊接需要定位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3" y="4455603"/>
            <a:ext cx="4248472" cy="159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64288" y="477556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圆弧面与外筒贴合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7092280" y="4039785"/>
            <a:ext cx="720080" cy="645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611" y="6216699"/>
            <a:ext cx="829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 is better?? It needs to further discuss with the factory combining with the brazing technology.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78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678" y="301298"/>
            <a:ext cx="32855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 method: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2898" b="8319"/>
          <a:stretch/>
        </p:blipFill>
        <p:spPr bwMode="auto">
          <a:xfrm>
            <a:off x="965168" y="1124744"/>
            <a:ext cx="2463485" cy="152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7151" b="6135"/>
          <a:stretch/>
        </p:blipFill>
        <p:spPr bwMode="auto">
          <a:xfrm>
            <a:off x="921181" y="3068960"/>
            <a:ext cx="2521055" cy="151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23755" b="8626"/>
          <a:stretch/>
        </p:blipFill>
        <p:spPr bwMode="auto">
          <a:xfrm>
            <a:off x="907153" y="5135455"/>
            <a:ext cx="2656735" cy="153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1757" y="836712"/>
            <a:ext cx="231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ideal ferrite model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153" y="2732821"/>
            <a:ext cx="379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simplified rectangle brick model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796901"/>
            <a:ext cx="3301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actual rectangle brick model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1340768"/>
            <a:ext cx="236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Calculate 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parameter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absorbing efficiency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5727973" y="1678073"/>
            <a:ext cx="288032" cy="1941581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018791" y="2064087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Compare the S matrix and absorbing efficiency of 1) and 2)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7445186" y="1678073"/>
            <a:ext cx="288032" cy="4127191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8316416" y="4365104"/>
            <a:ext cx="0" cy="6010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33218" y="5061929"/>
            <a:ext cx="1410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Evaluate the feasibility of improvement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3356992"/>
            <a:ext cx="236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Calculate 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parameter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absorbing efficiency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5512876"/>
            <a:ext cx="236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Calculate 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parameter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absorbing efficiency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2498" y="3156892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Compare the S matrix and absorbing efficiency of 1) and 3)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75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568863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 of the 1) and 2)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2898" b="8319"/>
          <a:stretch/>
        </p:blipFill>
        <p:spPr bwMode="auto">
          <a:xfrm>
            <a:off x="307726" y="1175266"/>
            <a:ext cx="2392066" cy="147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2380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ideal ferrite model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92696"/>
            <a:ext cx="4496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0.94GHz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，圆波导有两种模式，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980728"/>
            <a:ext cx="4375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TE11</a:t>
            </a:r>
            <a:r>
              <a:rPr lang="en-US" altLang="zh-CN" sz="160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cutoff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=0.586GHz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en-US" altLang="zh-CN" sz="160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cutoff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=0.765GHz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340768"/>
            <a:ext cx="584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TE11 is dipole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in the CST</a:t>
            </a:r>
            <a:r>
              <a:rPr lang="zh-CN" altLang="en-US" sz="1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 </a:t>
            </a:r>
            <a:r>
              <a:rPr lang="en-US" altLang="zh-CN" sz="1600" dirty="0" err="1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seting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number of 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modes should be bigger than 3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312368" cy="15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 9"/>
          <p:cNvSpPr/>
          <p:nvPr/>
        </p:nvSpPr>
        <p:spPr>
          <a:xfrm>
            <a:off x="7092280" y="1988841"/>
            <a:ext cx="1368152" cy="6663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15816" y="2348880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second mode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TE11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third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1" b="7074"/>
          <a:stretch/>
        </p:blipFill>
        <p:spPr bwMode="auto">
          <a:xfrm>
            <a:off x="134326" y="4109696"/>
            <a:ext cx="4146389" cy="24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504" y="3810526"/>
            <a:ext cx="2438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TE11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场分布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6" b="5445"/>
          <a:stretch/>
        </p:blipFill>
        <p:spPr bwMode="auto">
          <a:xfrm>
            <a:off x="4635516" y="4119580"/>
            <a:ext cx="4328972" cy="254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35516" y="3810526"/>
            <a:ext cx="2526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电场分布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4394" y="6429750"/>
            <a:ext cx="3950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分布计算结果相同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51" y="3136612"/>
            <a:ext cx="6358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both T solver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 to do simulation.</a:t>
            </a:r>
            <a:endParaRPr lang="en-US" altLang="zh-CN" sz="1600" dirty="0" smtClean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hexahedron mesh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solver use Tetrahedron mesh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092280" y="2783021"/>
            <a:ext cx="1368152" cy="66636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092280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求解时，定义极化方向，否则场分布结果与</a:t>
            </a:r>
            <a:r>
              <a:rPr lang="en-US" altLang="zh-CN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2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计算不一致</a:t>
            </a:r>
            <a:endParaRPr lang="zh-CN" altLang="en-US" sz="12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4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60648"/>
            <a:ext cx="241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参数计算结果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9202"/>
            <a:ext cx="8136904" cy="29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7529"/>
            <a:ext cx="8136904" cy="29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1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6" y="3784427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13112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60648"/>
            <a:ext cx="250260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模的</a:t>
            </a:r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参数计算结果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0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3" y="616075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3" y="3784427"/>
            <a:ext cx="8117967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260648"/>
            <a:ext cx="299953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TM01</a:t>
            </a:r>
            <a:r>
              <a:rPr lang="zh-CN" altLang="en-US" sz="16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模，铁氧体功率吸收情况</a:t>
            </a:r>
            <a:endParaRPr lang="zh-CN" altLang="en-US" sz="1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3" y="374450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548680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solver</a:t>
            </a:r>
            <a:r>
              <a:rPr lang="zh-CN" altLang="en-US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5157192"/>
            <a:ext cx="165618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仿真功率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铁氧体吸收功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0.37W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吸收率为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522494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图中功率的关系，祥见下页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5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023" y="416291"/>
            <a:ext cx="5161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relationship of various Power in CST 1D results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6090" y="4585029"/>
            <a:ext cx="4098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According to the energy conservation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55776" y="4962654"/>
            <a:ext cx="2507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a1=b1+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Pd+Pm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+b2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5557" y="5686509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83768" y="5684984"/>
            <a:ext cx="3439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b1+b2=power outgoing all ports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3768" y="6025063"/>
            <a:ext cx="2624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Pd+Pm</a:t>
            </a:r>
            <a:r>
              <a:rPr lang="en-US" altLang="zh-CN" sz="160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=power accepted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83568" y="1412776"/>
            <a:ext cx="7344816" cy="2914909"/>
            <a:chOff x="539552" y="1412776"/>
            <a:chExt cx="7344816" cy="2914909"/>
          </a:xfrm>
        </p:grpSpPr>
        <p:sp>
          <p:nvSpPr>
            <p:cNvPr id="5" name="矩形 4"/>
            <p:cNvSpPr/>
            <p:nvPr/>
          </p:nvSpPr>
          <p:spPr>
            <a:xfrm>
              <a:off x="2483768" y="1988840"/>
              <a:ext cx="3902713" cy="13681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483768" y="1412776"/>
              <a:ext cx="0" cy="25202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386481" y="1412776"/>
              <a:ext cx="0" cy="25202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235159" y="4005064"/>
              <a:ext cx="669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port1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51583" y="4019908"/>
              <a:ext cx="669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port2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683568" y="2232575"/>
              <a:ext cx="1728192" cy="0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9552" y="1916831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a1=power simulated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曲线连接符 22"/>
            <p:cNvCxnSpPr/>
            <p:nvPr/>
          </p:nvCxnSpPr>
          <p:spPr>
            <a:xfrm>
              <a:off x="683568" y="3009528"/>
              <a:ext cx="1116124" cy="288032"/>
            </a:xfrm>
            <a:prstGeom prst="curvedConnector3">
              <a:avLst>
                <a:gd name="adj1" fmla="val 150832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241630" y="3297560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b1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6516216" y="2708920"/>
              <a:ext cx="1368152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48264" y="2367953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b2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707904" y="1988840"/>
              <a:ext cx="1440160" cy="16185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曲线连接符 35"/>
            <p:cNvCxnSpPr/>
            <p:nvPr/>
          </p:nvCxnSpPr>
          <p:spPr>
            <a:xfrm flipV="1">
              <a:off x="2699792" y="2070719"/>
              <a:ext cx="936104" cy="161857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71800" y="1651692"/>
              <a:ext cx="2387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Pd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=loss in dielectrics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曲线连接符 39"/>
            <p:cNvCxnSpPr/>
            <p:nvPr/>
          </p:nvCxnSpPr>
          <p:spPr>
            <a:xfrm>
              <a:off x="2699792" y="2367953"/>
              <a:ext cx="3528392" cy="34096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曲线连接符 43"/>
            <p:cNvCxnSpPr/>
            <p:nvPr/>
          </p:nvCxnSpPr>
          <p:spPr>
            <a:xfrm>
              <a:off x="2699792" y="2521841"/>
              <a:ext cx="936104" cy="775719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任意多边形 47"/>
            <p:cNvSpPr/>
            <p:nvPr/>
          </p:nvSpPr>
          <p:spPr>
            <a:xfrm>
              <a:off x="3707904" y="3291043"/>
              <a:ext cx="1696916" cy="131898"/>
            </a:xfrm>
            <a:custGeom>
              <a:avLst/>
              <a:gdLst>
                <a:gd name="connsiteX0" fmla="*/ 0 w 1696916"/>
                <a:gd name="connsiteY0" fmla="*/ 0 h 131898"/>
                <a:gd name="connsiteX1" fmla="*/ 193431 w 1696916"/>
                <a:gd name="connsiteY1" fmla="*/ 123093 h 131898"/>
                <a:gd name="connsiteX2" fmla="*/ 404447 w 1696916"/>
                <a:gd name="connsiteY2" fmla="*/ 17585 h 131898"/>
                <a:gd name="connsiteX3" fmla="*/ 589085 w 1696916"/>
                <a:gd name="connsiteY3" fmla="*/ 123093 h 131898"/>
                <a:gd name="connsiteX4" fmla="*/ 791308 w 1696916"/>
                <a:gd name="connsiteY4" fmla="*/ 17585 h 131898"/>
                <a:gd name="connsiteX5" fmla="*/ 949570 w 1696916"/>
                <a:gd name="connsiteY5" fmla="*/ 131885 h 131898"/>
                <a:gd name="connsiteX6" fmla="*/ 1151793 w 1696916"/>
                <a:gd name="connsiteY6" fmla="*/ 8793 h 131898"/>
                <a:gd name="connsiteX7" fmla="*/ 1301262 w 1696916"/>
                <a:gd name="connsiteY7" fmla="*/ 123093 h 131898"/>
                <a:gd name="connsiteX8" fmla="*/ 1494693 w 1696916"/>
                <a:gd name="connsiteY8" fmla="*/ 26377 h 131898"/>
                <a:gd name="connsiteX9" fmla="*/ 1696916 w 1696916"/>
                <a:gd name="connsiteY9" fmla="*/ 114300 h 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6916" h="131898">
                  <a:moveTo>
                    <a:pt x="0" y="0"/>
                  </a:moveTo>
                  <a:cubicBezTo>
                    <a:pt x="63011" y="60081"/>
                    <a:pt x="126023" y="120162"/>
                    <a:pt x="193431" y="123093"/>
                  </a:cubicBezTo>
                  <a:cubicBezTo>
                    <a:pt x="260839" y="126024"/>
                    <a:pt x="338505" y="17585"/>
                    <a:pt x="404447" y="17585"/>
                  </a:cubicBezTo>
                  <a:cubicBezTo>
                    <a:pt x="470389" y="17585"/>
                    <a:pt x="524608" y="123093"/>
                    <a:pt x="589085" y="123093"/>
                  </a:cubicBezTo>
                  <a:cubicBezTo>
                    <a:pt x="653562" y="123093"/>
                    <a:pt x="731227" y="16120"/>
                    <a:pt x="791308" y="17585"/>
                  </a:cubicBezTo>
                  <a:cubicBezTo>
                    <a:pt x="851389" y="19050"/>
                    <a:pt x="889489" y="133350"/>
                    <a:pt x="949570" y="131885"/>
                  </a:cubicBezTo>
                  <a:cubicBezTo>
                    <a:pt x="1009651" y="130420"/>
                    <a:pt x="1093178" y="10258"/>
                    <a:pt x="1151793" y="8793"/>
                  </a:cubicBezTo>
                  <a:cubicBezTo>
                    <a:pt x="1210408" y="7328"/>
                    <a:pt x="1244112" y="120162"/>
                    <a:pt x="1301262" y="123093"/>
                  </a:cubicBezTo>
                  <a:cubicBezTo>
                    <a:pt x="1358412" y="126024"/>
                    <a:pt x="1428751" y="27842"/>
                    <a:pt x="1494693" y="26377"/>
                  </a:cubicBezTo>
                  <a:cubicBezTo>
                    <a:pt x="1560635" y="24912"/>
                    <a:pt x="1628775" y="69606"/>
                    <a:pt x="1696916" y="11430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71800" y="3453117"/>
              <a:ext cx="2387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Pm=loss in metals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左大括号 54"/>
            <p:cNvSpPr/>
            <p:nvPr/>
          </p:nvSpPr>
          <p:spPr>
            <a:xfrm>
              <a:off x="2555776" y="2060848"/>
              <a:ext cx="138471" cy="540060"/>
            </a:xfrm>
            <a:prstGeom prst="leftBrace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0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1069</Words>
  <Application>Microsoft Office PowerPoint</Application>
  <PresentationFormat>全屏显示(4:3)</PresentationFormat>
  <Paragraphs>160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HOM damper RF &amp; mechanical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 damper小片铁氧体计算结果</dc:title>
  <dc:creator>meng</dc:creator>
  <cp:lastModifiedBy>meng</cp:lastModifiedBy>
  <cp:revision>115</cp:revision>
  <cp:lastPrinted>2016-11-04T08:37:02Z</cp:lastPrinted>
  <dcterms:created xsi:type="dcterms:W3CDTF">2016-09-30T08:22:26Z</dcterms:created>
  <dcterms:modified xsi:type="dcterms:W3CDTF">2016-11-22T05:40:57Z</dcterms:modified>
</cp:coreProperties>
</file>