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21"/>
  </p:notesMasterIdLst>
  <p:handoutMasterIdLst>
    <p:handoutMasterId r:id="rId22"/>
  </p:handoutMasterIdLst>
  <p:sldIdLst>
    <p:sldId id="415" r:id="rId2"/>
    <p:sldId id="469" r:id="rId3"/>
    <p:sldId id="470" r:id="rId4"/>
    <p:sldId id="471" r:id="rId5"/>
    <p:sldId id="468" r:id="rId6"/>
    <p:sldId id="472" r:id="rId7"/>
    <p:sldId id="450" r:id="rId8"/>
    <p:sldId id="448" r:id="rId9"/>
    <p:sldId id="474" r:id="rId10"/>
    <p:sldId id="473" r:id="rId11"/>
    <p:sldId id="482" r:id="rId12"/>
    <p:sldId id="475" r:id="rId13"/>
    <p:sldId id="476" r:id="rId14"/>
    <p:sldId id="435" r:id="rId15"/>
    <p:sldId id="457" r:id="rId16"/>
    <p:sldId id="458" r:id="rId17"/>
    <p:sldId id="481" r:id="rId18"/>
    <p:sldId id="460" r:id="rId19"/>
    <p:sldId id="466" r:id="rId20"/>
  </p:sldIdLst>
  <p:sldSz cx="9144000" cy="6858000" type="screen4x3"/>
  <p:notesSz cx="9928225" cy="6797675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华文彩云" pitchFamily="2" charset="-122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华文彩云" pitchFamily="2" charset="-122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华文彩云" pitchFamily="2" charset="-122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华文彩云" pitchFamily="2" charset="-122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华文彩云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华文彩云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华文彩云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华文彩云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华文彩云" pitchFamily="2" charset="-122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96">
          <p15:clr>
            <a:srgbClr val="A4A3A4"/>
          </p15:clr>
        </p15:guide>
        <p15:guide id="2" pos="2873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41">
          <p15:clr>
            <a:srgbClr val="A4A3A4"/>
          </p15:clr>
        </p15:guide>
        <p15:guide id="2" pos="312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33"/>
    <a:srgbClr val="66FF66"/>
    <a:srgbClr val="9900CC"/>
    <a:srgbClr val="0000FF"/>
    <a:srgbClr val="99CC00"/>
    <a:srgbClr val="CCFFCC"/>
    <a:srgbClr val="FF9966"/>
    <a:srgbClr val="669900"/>
    <a:srgbClr val="CC0066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DBED569-4797-4DF1-A0F4-6AAB3CD982D8}" styleName="浅色样式 3 - 强调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9" autoAdjust="0"/>
    <p:restoredTop sz="94737" autoAdjust="0"/>
  </p:normalViewPr>
  <p:slideViewPr>
    <p:cSldViewPr snapToGrid="0">
      <p:cViewPr varScale="1">
        <p:scale>
          <a:sx n="81" d="100"/>
          <a:sy n="81" d="100"/>
        </p:scale>
        <p:origin x="-180" y="-84"/>
      </p:cViewPr>
      <p:guideLst>
        <p:guide orient="horz" pos="2196"/>
        <p:guide pos="287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92" y="52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260199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vert="horz" wrap="none" lIns="91376" tIns="45688" rIns="91376" bIns="45688" numCol="1" anchor="ctr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07373" y="1"/>
            <a:ext cx="4371930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vert="horz" wrap="none" lIns="91376" tIns="45688" rIns="91376" bIns="4568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78589"/>
            <a:ext cx="4260199" cy="3143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vert="horz" wrap="none" lIns="91376" tIns="45688" rIns="91376" bIns="45688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07373" y="6478589"/>
            <a:ext cx="4371930" cy="3143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vert="horz" wrap="none" lIns="91376" tIns="45688" rIns="91376" bIns="4568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fld id="{34E79F89-9279-40BE-A8B8-2A93009024F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905726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4301699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6" tIns="45688" rIns="91376" bIns="45688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6527" y="1"/>
            <a:ext cx="430169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6" tIns="45688" rIns="91376" bIns="4568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5488" y="511175"/>
            <a:ext cx="3397250" cy="25479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4828" y="3228976"/>
            <a:ext cx="7278570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6" tIns="45688" rIns="91376" bIns="456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457951"/>
            <a:ext cx="4301699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6" tIns="45688" rIns="91376" bIns="45688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6527" y="6457951"/>
            <a:ext cx="430169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6" tIns="45688" rIns="91376" bIns="4568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fld id="{AAE119BC-1433-421F-8256-6F37B4FC65D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626760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381000" indent="-92075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669925" indent="-98425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952500" indent="-92075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241425" indent="-98425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E119BC-1433-421F-8256-6F37B4FC65D8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466820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Job input and output directly</a:t>
            </a:r>
            <a:r>
              <a:rPr lang="en-US" altLang="zh-CN" baseline="0" dirty="0" smtClean="0"/>
              <a:t> from remote SE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E119BC-1433-421F-8256-6F37B4FC65D8}" type="slidenum">
              <a:rPr lang="zh-CN" altLang="en-US" smtClean="0"/>
              <a:pPr>
                <a:defRPr/>
              </a:pPr>
              <a:t>7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313238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E119BC-1433-421F-8256-6F37B4FC65D8}" type="slidenum">
              <a:rPr lang="zh-CN" altLang="en-US" smtClean="0"/>
              <a:pPr>
                <a:defRPr/>
              </a:pPr>
              <a:t>8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68928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 userDrawn="1"/>
        </p:nvGrpSpPr>
        <p:grpSpPr bwMode="auto">
          <a:xfrm>
            <a:off x="0" y="1100138"/>
            <a:ext cx="9144000" cy="3175"/>
            <a:chOff x="0" y="3975"/>
            <a:chExt cx="5760" cy="2"/>
          </a:xfrm>
        </p:grpSpPr>
        <p:sp>
          <p:nvSpPr>
            <p:cNvPr id="5" name="Line 5"/>
            <p:cNvSpPr>
              <a:spLocks noChangeShapeType="1"/>
            </p:cNvSpPr>
            <p:nvPr userDrawn="1"/>
          </p:nvSpPr>
          <p:spPr bwMode="auto">
            <a:xfrm>
              <a:off x="0" y="3977"/>
              <a:ext cx="1435" cy="0"/>
            </a:xfrm>
            <a:prstGeom prst="line">
              <a:avLst/>
            </a:prstGeom>
            <a:noFill/>
            <a:ln w="88900">
              <a:solidFill>
                <a:srgbClr val="3366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 anchor="ctr"/>
            <a:lstStyle/>
            <a:p>
              <a:endParaRPr lang="zh-CN" altLang="en-US"/>
            </a:p>
          </p:txBody>
        </p:sp>
        <p:sp>
          <p:nvSpPr>
            <p:cNvPr id="6" name="Line 6"/>
            <p:cNvSpPr>
              <a:spLocks noChangeShapeType="1"/>
            </p:cNvSpPr>
            <p:nvPr userDrawn="1"/>
          </p:nvSpPr>
          <p:spPr bwMode="auto">
            <a:xfrm>
              <a:off x="1416" y="3976"/>
              <a:ext cx="1435" cy="0"/>
            </a:xfrm>
            <a:prstGeom prst="line">
              <a:avLst/>
            </a:prstGeom>
            <a:noFill/>
            <a:ln w="88900">
              <a:solidFill>
                <a:srgbClr val="9933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 anchor="ctr"/>
            <a:lstStyle/>
            <a:p>
              <a:endParaRPr lang="zh-CN" altLang="en-US"/>
            </a:p>
          </p:txBody>
        </p:sp>
        <p:sp>
          <p:nvSpPr>
            <p:cNvPr id="7" name="Line 7"/>
            <p:cNvSpPr>
              <a:spLocks noChangeShapeType="1"/>
            </p:cNvSpPr>
            <p:nvPr userDrawn="1"/>
          </p:nvSpPr>
          <p:spPr bwMode="auto">
            <a:xfrm flipV="1">
              <a:off x="4279" y="3976"/>
              <a:ext cx="1481" cy="0"/>
            </a:xfrm>
            <a:prstGeom prst="line">
              <a:avLst/>
            </a:prstGeom>
            <a:noFill/>
            <a:ln w="88900">
              <a:solidFill>
                <a:srgbClr val="FF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 anchor="ctr"/>
            <a:lstStyle/>
            <a:p>
              <a:endParaRPr lang="zh-CN" altLang="en-US"/>
            </a:p>
          </p:txBody>
        </p:sp>
        <p:sp>
          <p:nvSpPr>
            <p:cNvPr id="8" name="Line 8"/>
            <p:cNvSpPr>
              <a:spLocks noChangeShapeType="1"/>
            </p:cNvSpPr>
            <p:nvPr userDrawn="1"/>
          </p:nvSpPr>
          <p:spPr bwMode="auto">
            <a:xfrm flipV="1">
              <a:off x="2824" y="3975"/>
              <a:ext cx="1481" cy="0"/>
            </a:xfrm>
            <a:prstGeom prst="line">
              <a:avLst/>
            </a:prstGeom>
            <a:noFill/>
            <a:ln w="88900">
              <a:solidFill>
                <a:srgbClr val="99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 anchor="ctr"/>
            <a:lstStyle/>
            <a:p>
              <a:endParaRPr lang="zh-CN" altLang="en-US"/>
            </a:p>
          </p:txBody>
        </p:sp>
      </p:grpSp>
      <p:sp>
        <p:nvSpPr>
          <p:cNvPr id="5611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5611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noFill/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26224202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1 June</a:t>
            </a:r>
            <a:r>
              <a:rPr lang="zh-CN" altLang="en-US"/>
              <a:t> </a:t>
            </a:r>
            <a:r>
              <a:rPr lang="en-US" altLang="zh-CN"/>
              <a:t>2009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Weidong LI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94F89A-4648-43D4-9387-3DEDE56E7ED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3088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27825" y="228600"/>
            <a:ext cx="2139950" cy="607536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6388" y="228600"/>
            <a:ext cx="6269037" cy="607536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1 June</a:t>
            </a:r>
            <a:r>
              <a:rPr lang="zh-CN" altLang="en-US"/>
              <a:t> </a:t>
            </a:r>
            <a:r>
              <a:rPr lang="en-US" altLang="zh-CN"/>
              <a:t>2009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Weidong LI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8A1F2-0D4E-4912-9D8E-689ED7B8C81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660016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306388" y="228600"/>
            <a:ext cx="8561387" cy="60753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1 June</a:t>
            </a:r>
            <a:r>
              <a:rPr lang="zh-CN" altLang="en-US"/>
              <a:t> </a:t>
            </a:r>
            <a:r>
              <a:rPr lang="en-US" altLang="zh-CN"/>
              <a:t>2009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Weidong LI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F2C4E-23FC-4499-B6AB-D3EF2F2175A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17173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C47145-5C26-40E3-A050-891D6A2FBEF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387560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1 June</a:t>
            </a:r>
            <a:r>
              <a:rPr lang="zh-CN" altLang="en-US"/>
              <a:t> </a:t>
            </a:r>
            <a:r>
              <a:rPr lang="en-US" altLang="zh-CN"/>
              <a:t>2009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Weidong LI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B0C28-5A3E-4BED-9B39-7B895F78356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256703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22263" y="1296988"/>
            <a:ext cx="4191000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65663" y="1296988"/>
            <a:ext cx="4191000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Weidong LI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67DE5C-91B6-4BB4-A3CD-2B6AA87CCF3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556378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1 June</a:t>
            </a:r>
            <a:r>
              <a:rPr lang="zh-CN" altLang="en-US"/>
              <a:t> </a:t>
            </a:r>
            <a:r>
              <a:rPr lang="en-US" altLang="zh-CN"/>
              <a:t>2009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Weidong LI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30E95-F0A1-47D0-8A0F-E91BD2ED38D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7616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1 June</a:t>
            </a:r>
            <a:r>
              <a:rPr lang="zh-CN" altLang="en-US"/>
              <a:t> </a:t>
            </a:r>
            <a:r>
              <a:rPr lang="en-US" altLang="zh-CN"/>
              <a:t>2009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Weidong LI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3E1102-9B7F-4059-8656-4FFD9ED2DAB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69617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1 June</a:t>
            </a:r>
            <a:r>
              <a:rPr lang="zh-CN" altLang="en-US"/>
              <a:t> </a:t>
            </a:r>
            <a:r>
              <a:rPr lang="en-US" altLang="zh-CN"/>
              <a:t>2009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Weidong LI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04E8FA-4BA9-45B6-AB5A-3545C6A9F86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46696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1 June</a:t>
            </a:r>
            <a:r>
              <a:rPr lang="zh-CN" altLang="en-US"/>
              <a:t> </a:t>
            </a:r>
            <a:r>
              <a:rPr lang="en-US" altLang="zh-CN"/>
              <a:t>2009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Weidong LI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E6AEC-86AB-4E8A-9AA3-77FB594F117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88775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1 June</a:t>
            </a:r>
            <a:r>
              <a:rPr lang="zh-CN" altLang="en-US"/>
              <a:t> </a:t>
            </a:r>
            <a:r>
              <a:rPr lang="en-US" altLang="zh-CN"/>
              <a:t>2009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Weidong LI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76F8EC-3A56-4546-9ACE-19DE402F0E7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07617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2263" y="1296988"/>
            <a:ext cx="8534400" cy="5006975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560131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79413" y="64008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1" i="1">
                <a:ea typeface="宋体" pitchFamily="2" charset="-122"/>
              </a:defRPr>
            </a:lvl1pPr>
          </a:lstStyle>
          <a:p>
            <a:pPr>
              <a:defRPr/>
            </a:pPr>
            <a:r>
              <a:rPr lang="en-US" altLang="zh-CN"/>
              <a:t>1 June</a:t>
            </a:r>
            <a:r>
              <a:rPr lang="zh-CN" altLang="en-US"/>
              <a:t> </a:t>
            </a:r>
            <a:r>
              <a:rPr lang="en-US" altLang="zh-CN"/>
              <a:t>2009</a:t>
            </a:r>
          </a:p>
        </p:txBody>
      </p:sp>
      <p:sp>
        <p:nvSpPr>
          <p:cNvPr id="5601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 i="1">
                <a:ea typeface="宋体" pitchFamily="2" charset="-122"/>
              </a:defRPr>
            </a:lvl1pPr>
          </a:lstStyle>
          <a:p>
            <a:pPr>
              <a:defRPr/>
            </a:pPr>
            <a:r>
              <a:rPr lang="en-US" altLang="zh-CN"/>
              <a:t>Weidong LI</a:t>
            </a:r>
          </a:p>
        </p:txBody>
      </p:sp>
      <p:sp>
        <p:nvSpPr>
          <p:cNvPr id="56013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70700" y="64008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 i="1">
                <a:ea typeface="宋体" pitchFamily="2" charset="-122"/>
              </a:defRPr>
            </a:lvl1pPr>
          </a:lstStyle>
          <a:p>
            <a:pPr>
              <a:defRPr/>
            </a:pPr>
            <a:fld id="{A5EAB58F-D27E-4985-9A08-4AF87A7FEE5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06388" y="228600"/>
            <a:ext cx="8561387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0" y="1100138"/>
            <a:ext cx="9144000" cy="3175"/>
            <a:chOff x="0" y="3975"/>
            <a:chExt cx="5760" cy="2"/>
          </a:xfrm>
        </p:grpSpPr>
        <p:sp>
          <p:nvSpPr>
            <p:cNvPr id="1037" name="Line 8"/>
            <p:cNvSpPr>
              <a:spLocks noChangeShapeType="1"/>
            </p:cNvSpPr>
            <p:nvPr userDrawn="1"/>
          </p:nvSpPr>
          <p:spPr bwMode="auto">
            <a:xfrm>
              <a:off x="0" y="3977"/>
              <a:ext cx="1435" cy="0"/>
            </a:xfrm>
            <a:prstGeom prst="line">
              <a:avLst/>
            </a:prstGeom>
            <a:noFill/>
            <a:ln w="88900">
              <a:solidFill>
                <a:srgbClr val="3366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 anchor="ctr"/>
            <a:lstStyle/>
            <a:p>
              <a:endParaRPr lang="zh-CN" altLang="en-US"/>
            </a:p>
          </p:txBody>
        </p:sp>
        <p:sp>
          <p:nvSpPr>
            <p:cNvPr id="1038" name="Line 9"/>
            <p:cNvSpPr>
              <a:spLocks noChangeShapeType="1"/>
            </p:cNvSpPr>
            <p:nvPr userDrawn="1"/>
          </p:nvSpPr>
          <p:spPr bwMode="auto">
            <a:xfrm>
              <a:off x="1416" y="3976"/>
              <a:ext cx="1435" cy="0"/>
            </a:xfrm>
            <a:prstGeom prst="line">
              <a:avLst/>
            </a:prstGeom>
            <a:noFill/>
            <a:ln w="88900">
              <a:solidFill>
                <a:srgbClr val="9933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 anchor="ctr"/>
            <a:lstStyle/>
            <a:p>
              <a:endParaRPr lang="zh-CN" altLang="en-US"/>
            </a:p>
          </p:txBody>
        </p:sp>
        <p:sp>
          <p:nvSpPr>
            <p:cNvPr id="1039" name="Line 10"/>
            <p:cNvSpPr>
              <a:spLocks noChangeShapeType="1"/>
            </p:cNvSpPr>
            <p:nvPr userDrawn="1"/>
          </p:nvSpPr>
          <p:spPr bwMode="auto">
            <a:xfrm flipV="1">
              <a:off x="4279" y="3976"/>
              <a:ext cx="1481" cy="0"/>
            </a:xfrm>
            <a:prstGeom prst="line">
              <a:avLst/>
            </a:prstGeom>
            <a:noFill/>
            <a:ln w="88900">
              <a:solidFill>
                <a:srgbClr val="FF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 anchor="ctr"/>
            <a:lstStyle/>
            <a:p>
              <a:endParaRPr lang="zh-CN" altLang="en-US"/>
            </a:p>
          </p:txBody>
        </p:sp>
        <p:sp>
          <p:nvSpPr>
            <p:cNvPr id="1040" name="Line 11"/>
            <p:cNvSpPr>
              <a:spLocks noChangeShapeType="1"/>
            </p:cNvSpPr>
            <p:nvPr userDrawn="1"/>
          </p:nvSpPr>
          <p:spPr bwMode="auto">
            <a:xfrm flipV="1">
              <a:off x="2824" y="3975"/>
              <a:ext cx="1481" cy="0"/>
            </a:xfrm>
            <a:prstGeom prst="line">
              <a:avLst/>
            </a:prstGeom>
            <a:noFill/>
            <a:ln w="88900">
              <a:solidFill>
                <a:srgbClr val="99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 anchor="ctr"/>
            <a:lstStyle/>
            <a:p>
              <a:endParaRPr lang="zh-CN" altLang="en-US"/>
            </a:p>
          </p:txBody>
        </p:sp>
      </p:grpSp>
      <p:grpSp>
        <p:nvGrpSpPr>
          <p:cNvPr id="1032" name="Group 12"/>
          <p:cNvGrpSpPr>
            <a:grpSpLocks/>
          </p:cNvGrpSpPr>
          <p:nvPr userDrawn="1"/>
        </p:nvGrpSpPr>
        <p:grpSpPr bwMode="auto">
          <a:xfrm>
            <a:off x="0" y="1100138"/>
            <a:ext cx="9144000" cy="3175"/>
            <a:chOff x="0" y="3975"/>
            <a:chExt cx="5760" cy="2"/>
          </a:xfrm>
        </p:grpSpPr>
        <p:sp>
          <p:nvSpPr>
            <p:cNvPr id="1033" name="Line 13"/>
            <p:cNvSpPr>
              <a:spLocks noChangeShapeType="1"/>
            </p:cNvSpPr>
            <p:nvPr userDrawn="1"/>
          </p:nvSpPr>
          <p:spPr bwMode="auto">
            <a:xfrm>
              <a:off x="0" y="3977"/>
              <a:ext cx="1435" cy="0"/>
            </a:xfrm>
            <a:prstGeom prst="line">
              <a:avLst/>
            </a:prstGeom>
            <a:noFill/>
            <a:ln w="88900">
              <a:solidFill>
                <a:srgbClr val="3366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 anchor="ctr"/>
            <a:lstStyle/>
            <a:p>
              <a:endParaRPr lang="zh-CN" altLang="en-US"/>
            </a:p>
          </p:txBody>
        </p:sp>
        <p:sp>
          <p:nvSpPr>
            <p:cNvPr id="1034" name="Line 14"/>
            <p:cNvSpPr>
              <a:spLocks noChangeShapeType="1"/>
            </p:cNvSpPr>
            <p:nvPr userDrawn="1"/>
          </p:nvSpPr>
          <p:spPr bwMode="auto">
            <a:xfrm>
              <a:off x="1416" y="3976"/>
              <a:ext cx="1435" cy="0"/>
            </a:xfrm>
            <a:prstGeom prst="line">
              <a:avLst/>
            </a:prstGeom>
            <a:noFill/>
            <a:ln w="88900">
              <a:solidFill>
                <a:srgbClr val="9933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 anchor="ctr"/>
            <a:lstStyle/>
            <a:p>
              <a:endParaRPr lang="zh-CN" altLang="en-US"/>
            </a:p>
          </p:txBody>
        </p:sp>
        <p:sp>
          <p:nvSpPr>
            <p:cNvPr id="1035" name="Line 15"/>
            <p:cNvSpPr>
              <a:spLocks noChangeShapeType="1"/>
            </p:cNvSpPr>
            <p:nvPr userDrawn="1"/>
          </p:nvSpPr>
          <p:spPr bwMode="auto">
            <a:xfrm flipV="1">
              <a:off x="4279" y="3976"/>
              <a:ext cx="1481" cy="0"/>
            </a:xfrm>
            <a:prstGeom prst="line">
              <a:avLst/>
            </a:prstGeom>
            <a:noFill/>
            <a:ln w="88900">
              <a:solidFill>
                <a:srgbClr val="FF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 anchor="ctr"/>
            <a:lstStyle/>
            <a:p>
              <a:endParaRPr lang="zh-CN" altLang="en-US"/>
            </a:p>
          </p:txBody>
        </p:sp>
        <p:sp>
          <p:nvSpPr>
            <p:cNvPr id="1036" name="Line 16"/>
            <p:cNvSpPr>
              <a:spLocks noChangeShapeType="1"/>
            </p:cNvSpPr>
            <p:nvPr userDrawn="1"/>
          </p:nvSpPr>
          <p:spPr bwMode="auto">
            <a:xfrm flipV="1">
              <a:off x="2824" y="3975"/>
              <a:ext cx="1481" cy="0"/>
            </a:xfrm>
            <a:prstGeom prst="line">
              <a:avLst/>
            </a:prstGeom>
            <a:noFill/>
            <a:ln w="88900">
              <a:solidFill>
                <a:srgbClr val="99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 anchor="ctr"/>
            <a:lstStyle/>
            <a:p>
              <a:endParaRPr lang="zh-CN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rgbClr val="FF0000"/>
        </a:buClr>
        <a:buSzPct val="75000"/>
        <a:buFont typeface="Wingding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5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75000"/>
        <a:buFont typeface="Wingdings" pitchFamily="2" charset="2"/>
        <a:buChar char="¡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75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75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75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75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75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Computing at CEPC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sz="2000" dirty="0" err="1"/>
              <a:t>Xiaomei</a:t>
            </a:r>
            <a:r>
              <a:rPr lang="en-US" altLang="zh-CN" sz="2000" dirty="0"/>
              <a:t> Zhang</a:t>
            </a:r>
          </a:p>
          <a:p>
            <a:r>
              <a:rPr lang="en-US" altLang="zh-CN" sz="2000" dirty="0"/>
              <a:t>On behalf of CEPC software &amp; computing </a:t>
            </a:r>
            <a:r>
              <a:rPr lang="en-US" altLang="zh-CN" sz="2000" dirty="0" smtClean="0"/>
              <a:t> group</a:t>
            </a:r>
          </a:p>
          <a:p>
            <a:r>
              <a:rPr lang="en-US" altLang="zh-CN" sz="2000" dirty="0" smtClean="0"/>
              <a:t>Nov 6, 2017</a:t>
            </a:r>
            <a:endParaRPr lang="zh-CN" altLang="en-US" sz="2000" dirty="0"/>
          </a:p>
          <a:p>
            <a:endParaRPr lang="en-US" altLang="zh-CN" sz="2000" dirty="0" smtClean="0"/>
          </a:p>
        </p:txBody>
      </p:sp>
    </p:spTree>
    <p:extLst>
      <p:ext uri="{BB962C8B-B14F-4D97-AF65-F5344CB8AC3E}">
        <p14:creationId xmlns:p14="http://schemas.microsoft.com/office/powerpoint/2010/main" val="1540598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950"/>
    </mc:Choice>
    <mc:Fallback xmlns="">
      <p:transition spd="slow" advTm="1495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Central grid services in IHEP (2)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2262" y="1296988"/>
            <a:ext cx="8821737" cy="3593667"/>
          </a:xfrm>
        </p:spPr>
        <p:txBody>
          <a:bodyPr/>
          <a:lstStyle/>
          <a:p>
            <a:r>
              <a:rPr lang="en-US" altLang="zh-CN" sz="2000" dirty="0" smtClean="0"/>
              <a:t>CEPC VO (</a:t>
            </a:r>
            <a:r>
              <a:rPr lang="en-US" altLang="zh-CN" sz="2000" dirty="0"/>
              <a:t>V</a:t>
            </a:r>
            <a:r>
              <a:rPr lang="en-US" altLang="zh-CN" sz="2000" dirty="0" smtClean="0"/>
              <a:t>irtual Organization) built for user authentication in grid</a:t>
            </a:r>
          </a:p>
          <a:p>
            <a:pPr lvl="1"/>
            <a:r>
              <a:rPr lang="en-US" altLang="zh-CN" dirty="0" smtClean="0"/>
              <a:t>VOMS server hosted in IHEP</a:t>
            </a:r>
          </a:p>
          <a:p>
            <a:r>
              <a:rPr lang="en-US" altLang="zh-CN" sz="2000" dirty="0" smtClean="0"/>
              <a:t>Software distribution </a:t>
            </a:r>
            <a:r>
              <a:rPr lang="en-US" altLang="zh-CN" sz="2000" dirty="0"/>
              <a:t>via </a:t>
            </a:r>
            <a:r>
              <a:rPr lang="en-US" altLang="zh-CN" sz="2000" dirty="0" smtClean="0"/>
              <a:t>CVMFS (</a:t>
            </a:r>
            <a:r>
              <a:rPr lang="en-US" altLang="zh-CN" sz="2000" dirty="0" err="1" smtClean="0"/>
              <a:t>CernVM</a:t>
            </a:r>
            <a:r>
              <a:rPr lang="en-US" altLang="zh-CN" sz="2000" dirty="0" smtClean="0"/>
              <a:t> File System)</a:t>
            </a:r>
          </a:p>
          <a:p>
            <a:pPr lvl="1"/>
            <a:r>
              <a:rPr lang="en-US" altLang="zh-CN" dirty="0"/>
              <a:t>CVMFS Stratum0(S0) and Stratum1(S1) created in IHEP</a:t>
            </a:r>
          </a:p>
          <a:p>
            <a:pPr lvl="1"/>
            <a:r>
              <a:rPr lang="en-US" altLang="zh-CN" dirty="0"/>
              <a:t>Simple squid proxy spread among sites</a:t>
            </a:r>
          </a:p>
          <a:p>
            <a:pPr lvl="1"/>
            <a:r>
              <a:rPr lang="en-US" altLang="zh-CN" dirty="0"/>
              <a:t>Plan to have S1 in Europe and U.S. </a:t>
            </a:r>
            <a:r>
              <a:rPr lang="en-US" altLang="zh-CN" dirty="0"/>
              <a:t>to speed up  </a:t>
            </a:r>
            <a:r>
              <a:rPr lang="en-US" altLang="zh-CN" dirty="0" smtClean="0"/>
              <a:t>software access outside China</a:t>
            </a:r>
          </a:p>
          <a:p>
            <a:pPr lvl="2"/>
            <a:r>
              <a:rPr lang="en-US" altLang="zh-CN" sz="2000" dirty="0"/>
              <a:t>CNAF S1 have synchronized IHEP S0</a:t>
            </a:r>
            <a:endParaRPr lang="en-US" altLang="zh-CN" sz="20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7853" y="4869873"/>
            <a:ext cx="4762231" cy="1517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721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Production status (1)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2263" y="1296988"/>
            <a:ext cx="4413860" cy="5006975"/>
          </a:xfrm>
        </p:spPr>
        <p:txBody>
          <a:bodyPr/>
          <a:lstStyle/>
          <a:p>
            <a:r>
              <a:rPr lang="en-US" altLang="zh-CN" sz="2000" dirty="0"/>
              <a:t>400M </a:t>
            </a:r>
            <a:r>
              <a:rPr lang="en-US" altLang="zh-CN" sz="2000" dirty="0" smtClean="0"/>
              <a:t>massive production events is planned </a:t>
            </a:r>
            <a:r>
              <a:rPr lang="en-US" altLang="zh-CN" sz="2000" dirty="0"/>
              <a:t>to </a:t>
            </a:r>
            <a:r>
              <a:rPr lang="en-US" altLang="zh-CN" sz="2000" dirty="0" smtClean="0"/>
              <a:t>simulate this year</a:t>
            </a: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000" dirty="0" smtClean="0"/>
              <a:t>11 </a:t>
            </a:r>
            <a:r>
              <a:rPr lang="en-US" altLang="zh-CN" sz="2000" dirty="0"/>
              <a:t>types of 4 fermions and 1 type of 2 </a:t>
            </a:r>
            <a:r>
              <a:rPr lang="en-US" altLang="zh-CN" sz="2000" dirty="0" smtClean="0"/>
              <a:t>fermions have already finished in distributed computing</a:t>
            </a:r>
            <a:endParaRPr lang="en-US" altLang="zh-CN" sz="2000" dirty="0"/>
          </a:p>
          <a:p>
            <a:pPr lvl="1"/>
            <a:r>
              <a:rPr lang="en-US" altLang="zh-CN" sz="1600" dirty="0" err="1"/>
              <a:t>zzorww_h_udud</a:t>
            </a:r>
            <a:r>
              <a:rPr lang="en-US" altLang="zh-CN" sz="1600" dirty="0"/>
              <a:t> and </a:t>
            </a:r>
            <a:r>
              <a:rPr lang="en-US" altLang="zh-CN" sz="1600" dirty="0" err="1"/>
              <a:t>zzorww_h_cscs</a:t>
            </a:r>
            <a:r>
              <a:rPr lang="en-US" altLang="zh-CN" sz="1600" dirty="0"/>
              <a:t> are both simulated and </a:t>
            </a:r>
            <a:r>
              <a:rPr lang="en-US" altLang="zh-CN" sz="1600" dirty="0" smtClean="0"/>
              <a:t>reconstructed</a:t>
            </a:r>
          </a:p>
          <a:p>
            <a:pPr lvl="1"/>
            <a:r>
              <a:rPr lang="en-US" altLang="zh-CN" sz="1600" dirty="0" smtClean="0"/>
              <a:t>Others </a:t>
            </a:r>
            <a:r>
              <a:rPr lang="en-US" altLang="zh-CN" sz="1600" dirty="0"/>
              <a:t>only do reconstruction</a:t>
            </a:r>
          </a:p>
          <a:p>
            <a:r>
              <a:rPr lang="en-US" altLang="zh-CN" sz="2000" dirty="0" smtClean="0"/>
              <a:t>30M </a:t>
            </a:r>
            <a:r>
              <a:rPr lang="en-US" altLang="zh-CN" sz="2000" dirty="0"/>
              <a:t>events have been successfully </a:t>
            </a:r>
            <a:r>
              <a:rPr lang="en-US" altLang="zh-CN" sz="2000" dirty="0" smtClean="0"/>
              <a:t>produced since March</a:t>
            </a:r>
          </a:p>
          <a:p>
            <a:r>
              <a:rPr lang="en-US" altLang="zh-CN" sz="2000" dirty="0" smtClean="0"/>
              <a:t>But we still have a hard work to do, need more resources to complete</a:t>
            </a:r>
            <a:endParaRPr lang="en-US" altLang="zh-CN" sz="2000" dirty="0"/>
          </a:p>
          <a:p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9479430"/>
              </p:ext>
            </p:extLst>
          </p:nvPr>
        </p:nvGraphicFramePr>
        <p:xfrm>
          <a:off x="4934663" y="1370220"/>
          <a:ext cx="3966883" cy="5040601"/>
        </p:xfrm>
        <a:graphic>
          <a:graphicData uri="http://schemas.openxmlformats.org/drawingml/2006/table">
            <a:tbl>
              <a:tblPr firstRow="1" lastRow="1">
                <a:tableStyleId>{5C22544A-7EE6-4342-B048-85BDC9FD1C3A}</a:tableStyleId>
              </a:tblPr>
              <a:tblGrid>
                <a:gridCol w="942329"/>
                <a:gridCol w="1552743"/>
                <a:gridCol w="1471811"/>
              </a:tblGrid>
              <a:tr h="349492"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Final State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Simulated Events</a:t>
                      </a:r>
                      <a:endParaRPr lang="en-US" altLang="zh-CN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</a:tr>
              <a:tr h="349492">
                <a:tc rowSpan="11"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u="none" strike="noStrike" dirty="0" smtClean="0">
                          <a:effectLst/>
                        </a:rPr>
                        <a:t>4 Fermions</a:t>
                      </a:r>
                      <a:endParaRPr lang="en-US" altLang="zh-CN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</a:endParaRPr>
                    </a:p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err="1">
                          <a:effectLst/>
                        </a:rPr>
                        <a:t>zz_h_utut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effectLst/>
                        </a:rPr>
                        <a:t>419200</a:t>
                      </a:r>
                      <a:endParaRPr lang="en-US" altLang="zh-CN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</a:tr>
              <a:tr h="349492">
                <a:tc vMerge="1"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err="1">
                          <a:effectLst/>
                        </a:rPr>
                        <a:t>zz_h_dtdt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effectLst/>
                        </a:rPr>
                        <a:t>1135600</a:t>
                      </a:r>
                      <a:endParaRPr lang="en-US" altLang="zh-CN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</a:tr>
              <a:tr h="349492">
                <a:tc vMerge="1"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err="1">
                          <a:effectLst/>
                        </a:rPr>
                        <a:t>zz_h_uu_nodt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effectLst/>
                        </a:rPr>
                        <a:t>481000</a:t>
                      </a:r>
                      <a:endParaRPr lang="en-US" altLang="zh-CN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</a:tr>
              <a:tr h="349492">
                <a:tc vMerge="1"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err="1">
                          <a:effectLst/>
                        </a:rPr>
                        <a:t>zz_h_cc_nots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 dirty="0">
                          <a:effectLst/>
                        </a:rPr>
                        <a:t>482800</a:t>
                      </a:r>
                      <a:endParaRPr lang="en-US" altLang="zh-CN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</a:tr>
              <a:tr h="349492">
                <a:tc vMerge="1"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err="1">
                          <a:effectLst/>
                        </a:rPr>
                        <a:t>ww_h_cuxx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 dirty="0">
                          <a:effectLst/>
                        </a:rPr>
                        <a:t>1709400</a:t>
                      </a:r>
                      <a:endParaRPr lang="en-US" altLang="zh-CN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</a:tr>
              <a:tr h="349492">
                <a:tc vMerge="1"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err="1">
                          <a:effectLst/>
                        </a:rPr>
                        <a:t>ww_h_uubd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 dirty="0">
                          <a:effectLst/>
                        </a:rPr>
                        <a:t>100000</a:t>
                      </a:r>
                      <a:endParaRPr lang="en-US" altLang="zh-CN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</a:tr>
              <a:tr h="349492">
                <a:tc vMerge="1"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ww_h_uusd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 dirty="0">
                          <a:effectLst/>
                        </a:rPr>
                        <a:t>205800</a:t>
                      </a:r>
                      <a:endParaRPr lang="en-US" altLang="zh-CN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</a:tr>
              <a:tr h="349492">
                <a:tc vMerge="1"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ww_hccbs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 dirty="0">
                          <a:effectLst/>
                        </a:rPr>
                        <a:t>100000</a:t>
                      </a:r>
                      <a:endParaRPr lang="en-US" altLang="zh-CN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</a:tr>
              <a:tr h="349492">
                <a:tc vMerge="1"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ww_h_ccds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 dirty="0">
                          <a:effectLst/>
                        </a:rPr>
                        <a:t>60600</a:t>
                      </a:r>
                      <a:endParaRPr lang="en-US" altLang="zh-CN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</a:tr>
              <a:tr h="349492">
                <a:tc vMerge="1"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zzorww_h_udud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 dirty="0">
                          <a:effectLst/>
                        </a:rPr>
                        <a:t>3970000</a:t>
                      </a:r>
                      <a:endParaRPr lang="en-US" altLang="zh-CN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</a:tr>
              <a:tr h="349492">
                <a:tc vMerge="1"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zzorww_h_cscs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 dirty="0">
                          <a:effectLst/>
                        </a:rPr>
                        <a:t>3970000</a:t>
                      </a:r>
                      <a:endParaRPr lang="en-US" altLang="zh-CN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</a:tr>
              <a:tr h="349492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u="none" strike="noStrike" dirty="0" smtClean="0">
                          <a:effectLst/>
                        </a:rPr>
                        <a:t>2 Fermions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e2e2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 dirty="0">
                          <a:effectLst/>
                        </a:rPr>
                        <a:t>14908000</a:t>
                      </a:r>
                      <a:endParaRPr lang="en-US" altLang="zh-CN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</a:tr>
              <a:tr h="349492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Total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27542400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274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Production status (2)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2262" y="1296989"/>
            <a:ext cx="8606993" cy="2450666"/>
          </a:xfrm>
        </p:spPr>
        <p:txBody>
          <a:bodyPr/>
          <a:lstStyle/>
          <a:p>
            <a:r>
              <a:rPr lang="en-US" altLang="zh-CN" sz="2000" dirty="0"/>
              <a:t>Totally 385K </a:t>
            </a:r>
            <a:r>
              <a:rPr lang="en-US" altLang="zh-CN" sz="2000" dirty="0" smtClean="0"/>
              <a:t>CEPC </a:t>
            </a:r>
            <a:r>
              <a:rPr lang="en-US" altLang="zh-CN" sz="2000" dirty="0"/>
              <a:t>jobs processed </a:t>
            </a:r>
            <a:r>
              <a:rPr lang="en-US" altLang="zh-CN" sz="2000" dirty="0" smtClean="0"/>
              <a:t>in 2017, 5 sites joined</a:t>
            </a:r>
          </a:p>
          <a:p>
            <a:pPr lvl="1"/>
            <a:r>
              <a:rPr lang="en-US" altLang="zh-CN" sz="1600" dirty="0" smtClean="0"/>
              <a:t>Cloud in IHEP contribute 50%, QMUL site 30%, IPAS site 15%</a:t>
            </a:r>
          </a:p>
          <a:p>
            <a:r>
              <a:rPr lang="en-US" altLang="zh-CN" sz="2000" dirty="0" smtClean="0"/>
              <a:t>The peek resource used is ~1300 CPU cores, the average is only ~400 CPU cores</a:t>
            </a:r>
          </a:p>
          <a:p>
            <a:pPr lvl="1"/>
            <a:r>
              <a:rPr lang="en-US" altLang="zh-CN" sz="1600" dirty="0" smtClean="0"/>
              <a:t>Sites are busy with other local tasks in some periods</a:t>
            </a:r>
          </a:p>
          <a:p>
            <a:r>
              <a:rPr lang="en-US" altLang="zh-CN" sz="2000" dirty="0" smtClean="0"/>
              <a:t>The system is running well, but need more resources to join us</a:t>
            </a:r>
          </a:p>
          <a:p>
            <a:r>
              <a:rPr lang="en-US" altLang="zh-CN" sz="2000" dirty="0" smtClean="0"/>
              <a:t>WLCG </a:t>
            </a:r>
            <a:r>
              <a:rPr lang="en-US" altLang="zh-CN" sz="2000" dirty="0"/>
              <a:t>has more than 170 sites</a:t>
            </a:r>
            <a:r>
              <a:rPr lang="en-US" altLang="zh-CN" sz="2000" dirty="0" smtClean="0"/>
              <a:t>, we encourage more sites to join us! </a:t>
            </a:r>
            <a:endParaRPr lang="en-US" altLang="zh-CN" sz="2000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32" y="4232564"/>
            <a:ext cx="3751441" cy="262543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0544" y="4152160"/>
            <a:ext cx="3602183" cy="2576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70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New technologies explored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Besides the running system for current R&amp;D, more new technologies </a:t>
            </a:r>
            <a:r>
              <a:rPr lang="en-US" altLang="zh-CN" dirty="0"/>
              <a:t>are being explored </a:t>
            </a:r>
            <a:r>
              <a:rPr lang="en-US" altLang="zh-CN" dirty="0" smtClean="0"/>
              <a:t>to meet </a:t>
            </a:r>
            <a:r>
              <a:rPr lang="en-US" altLang="zh-CN" dirty="0"/>
              <a:t>with </a:t>
            </a:r>
            <a:r>
              <a:rPr lang="en-US" altLang="zh-CN" dirty="0" smtClean="0"/>
              <a:t>future software needs and possible bottlenecks</a:t>
            </a:r>
          </a:p>
          <a:p>
            <a:pPr lvl="1"/>
            <a:r>
              <a:rPr lang="en-US" altLang="zh-CN" dirty="0" smtClean="0"/>
              <a:t>Elastic integration with private and commercial cloud</a:t>
            </a:r>
          </a:p>
          <a:p>
            <a:pPr lvl="1"/>
            <a:r>
              <a:rPr lang="en-US" altLang="zh-CN" dirty="0" smtClean="0"/>
              <a:t>Offline DB access with frontier/squid cache technology</a:t>
            </a:r>
          </a:p>
          <a:p>
            <a:pPr lvl="1"/>
            <a:r>
              <a:rPr lang="en-US" altLang="zh-CN" dirty="0" smtClean="0"/>
              <a:t>Multi-core for parallel computing</a:t>
            </a:r>
          </a:p>
          <a:p>
            <a:pPr lvl="1"/>
            <a:r>
              <a:rPr lang="en-US" altLang="zh-CN" dirty="0" smtClean="0"/>
              <a:t>HPC federation with DIRAC </a:t>
            </a:r>
          </a:p>
          <a:p>
            <a:pPr lvl="1"/>
            <a:r>
              <a:rPr lang="en-US" altLang="zh-CN" dirty="0"/>
              <a:t>Data </a:t>
            </a:r>
            <a:r>
              <a:rPr lang="en-US" altLang="zh-CN" dirty="0" smtClean="0"/>
              <a:t>federation based on Cache for faster data access  </a:t>
            </a:r>
          </a:p>
          <a:p>
            <a:pPr lvl="1"/>
            <a:r>
              <a:rPr lang="en-US" altLang="zh-CN" dirty="0" smtClean="0"/>
              <a:t>……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5418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Elastic cloud integration</a:t>
            </a:r>
            <a:endParaRPr lang="zh-CN" altLang="en-US" dirty="0"/>
          </a:p>
        </p:txBody>
      </p:sp>
      <p:sp>
        <p:nvSpPr>
          <p:cNvPr id="30" name="内容占位符 2"/>
          <p:cNvSpPr>
            <a:spLocks noGrp="1"/>
          </p:cNvSpPr>
          <p:nvPr>
            <p:ph idx="1"/>
          </p:nvPr>
        </p:nvSpPr>
        <p:spPr>
          <a:xfrm>
            <a:off x="404236" y="1363952"/>
            <a:ext cx="8402637" cy="5006975"/>
          </a:xfrm>
        </p:spPr>
        <p:txBody>
          <a:bodyPr/>
          <a:lstStyle/>
          <a:p>
            <a:pPr marL="342900" lvl="1" indent="-342900">
              <a:buClr>
                <a:srgbClr val="FF0000"/>
              </a:buClr>
              <a:buFont typeface="Wingdings" pitchFamily="2" charset="2"/>
              <a:buChar char="v"/>
            </a:pPr>
            <a:r>
              <a:rPr lang="en-US" altLang="zh-CN" dirty="0" smtClean="0">
                <a:ea typeface="+mn-ea"/>
                <a:cs typeface="+mn-cs"/>
              </a:rPr>
              <a:t>Cloud already becomes a popular resource in HEP</a:t>
            </a:r>
          </a:p>
          <a:p>
            <a:pPr marL="342900" lvl="1" indent="-342900">
              <a:buClr>
                <a:srgbClr val="FF0000"/>
              </a:buClr>
              <a:buFont typeface="Wingdings" pitchFamily="2" charset="2"/>
              <a:buChar char="v"/>
            </a:pPr>
            <a:r>
              <a:rPr lang="en-US" altLang="zh-CN" dirty="0" smtClean="0">
                <a:ea typeface="+mn-ea"/>
                <a:cs typeface="+mn-cs"/>
              </a:rPr>
              <a:t>Private cloud has been well integrated in CEPC production system</a:t>
            </a:r>
          </a:p>
          <a:p>
            <a:pPr marL="742950" lvl="2" indent="-342900">
              <a:buClr>
                <a:srgbClr val="FF0000"/>
              </a:buClr>
              <a:buFont typeface="Wingdings" pitchFamily="2" charset="2"/>
              <a:buChar char="v"/>
            </a:pPr>
            <a:r>
              <a:rPr lang="en-US" altLang="zh-CN" sz="2000" dirty="0" smtClean="0">
                <a:ea typeface="+mn-ea"/>
                <a:cs typeface="+mn-cs"/>
              </a:rPr>
              <a:t>Cloud resource can be used in </a:t>
            </a:r>
            <a:r>
              <a:rPr lang="en-US" altLang="zh-CN" sz="2000" dirty="0">
                <a:ea typeface="+mn-ea"/>
                <a:cs typeface="+mn-cs"/>
              </a:rPr>
              <a:t>an elastic </a:t>
            </a:r>
            <a:r>
              <a:rPr lang="en-US" altLang="zh-CN" sz="2000" dirty="0" smtClean="0">
                <a:ea typeface="+mn-ea"/>
                <a:cs typeface="+mn-cs"/>
              </a:rPr>
              <a:t>way according to real CEPC job requirements</a:t>
            </a:r>
            <a:endParaRPr lang="en-US" altLang="zh-CN" sz="2000" dirty="0">
              <a:ea typeface="+mn-ea"/>
              <a:cs typeface="+mn-cs"/>
            </a:endParaRPr>
          </a:p>
          <a:p>
            <a:pPr marL="742950" lvl="2" indent="-342900">
              <a:buClr>
                <a:srgbClr val="FF0000"/>
              </a:buClr>
              <a:buFont typeface="Wingdings" pitchFamily="2" charset="2"/>
              <a:buChar char="v"/>
            </a:pPr>
            <a:r>
              <a:rPr lang="en-US" altLang="zh-CN" sz="2000" dirty="0" smtClean="0">
                <a:ea typeface="+mn-ea"/>
                <a:cs typeface="+mn-cs"/>
              </a:rPr>
              <a:t>All the Magic is done with VMDIRAC, extension to DIRAC</a:t>
            </a:r>
          </a:p>
          <a:p>
            <a:pPr marL="342900" lvl="1" indent="-342900">
              <a:buClr>
                <a:srgbClr val="FF0000"/>
              </a:buClr>
              <a:buFont typeface="Wingdings" pitchFamily="2" charset="2"/>
              <a:buChar char="v"/>
            </a:pPr>
            <a:r>
              <a:rPr lang="en-US" altLang="zh-CN" dirty="0" smtClean="0">
                <a:ea typeface="+mn-ea"/>
                <a:cs typeface="+mn-cs"/>
              </a:rPr>
              <a:t>Commercial cloud would be a good potential resource for urgent and CPU-intensive tasks </a:t>
            </a:r>
          </a:p>
          <a:p>
            <a:pPr marL="342900" lvl="1" indent="-342900">
              <a:buClr>
                <a:srgbClr val="FF0000"/>
              </a:buClr>
              <a:buFont typeface="Wingdings" pitchFamily="2" charset="2"/>
              <a:buChar char="v"/>
            </a:pPr>
            <a:r>
              <a:rPr lang="en-US" altLang="zh-CN" dirty="0" smtClean="0"/>
              <a:t>With </a:t>
            </a:r>
            <a:r>
              <a:rPr lang="en-US" altLang="zh-CN" dirty="0"/>
              <a:t>the support of Amazon AWS China </a:t>
            </a:r>
            <a:r>
              <a:rPr lang="en-US" altLang="zh-CN" dirty="0" smtClean="0"/>
              <a:t>region, trials have been done successfully with CEPC “</a:t>
            </a:r>
            <a:r>
              <a:rPr lang="en-US" altLang="zh-CN" dirty="0" err="1" smtClean="0"/>
              <a:t>sw_sl</a:t>
            </a:r>
            <a:r>
              <a:rPr lang="en-US" altLang="zh-CN" dirty="0" smtClean="0"/>
              <a:t>” simulation jobs</a:t>
            </a:r>
          </a:p>
          <a:p>
            <a:pPr marL="742950" lvl="2" indent="-342900">
              <a:buClr>
                <a:srgbClr val="FF0000"/>
              </a:buClr>
              <a:buFont typeface="Wingdings" pitchFamily="2" charset="2"/>
              <a:buChar char="v"/>
            </a:pPr>
            <a:r>
              <a:rPr lang="en-US" altLang="zh-CN" sz="2000" dirty="0" smtClean="0">
                <a:ea typeface="+mn-ea"/>
                <a:cs typeface="+mn-cs"/>
              </a:rPr>
              <a:t>Current network connection can support 2000 in parallel</a:t>
            </a:r>
          </a:p>
          <a:p>
            <a:pPr marL="742950" lvl="2" indent="-342900">
              <a:buClr>
                <a:srgbClr val="FF0000"/>
              </a:buClr>
              <a:buFont typeface="Wingdings" pitchFamily="2" charset="2"/>
              <a:buChar char="v"/>
            </a:pPr>
            <a:r>
              <a:rPr lang="en-US" altLang="zh-CN" sz="2000" dirty="0" smtClean="0">
                <a:ea typeface="+mn-ea"/>
                <a:cs typeface="+mn-cs"/>
              </a:rPr>
              <a:t>The same logic implemented with AWS API</a:t>
            </a:r>
          </a:p>
          <a:p>
            <a:pPr marL="742950" lvl="2" indent="-342900">
              <a:buClr>
                <a:srgbClr val="FF0000"/>
              </a:buClr>
              <a:buFont typeface="Wingdings" pitchFamily="2" charset="2"/>
              <a:buChar char="v"/>
            </a:pPr>
            <a:r>
              <a:rPr lang="en-US" altLang="zh-CN" sz="2000" dirty="0" smtClean="0">
                <a:ea typeface="+mn-ea"/>
                <a:cs typeface="+mn-cs"/>
              </a:rPr>
              <a:t>The cost of producing 100 CEPC events</a:t>
            </a:r>
          </a:p>
          <a:p>
            <a:pPr marL="400050" lvl="2" indent="0">
              <a:buClr>
                <a:srgbClr val="FF0000"/>
              </a:buClr>
              <a:buNone/>
            </a:pPr>
            <a:r>
              <a:rPr lang="en-US" altLang="zh-CN" sz="2000" dirty="0" smtClean="0">
                <a:ea typeface="+mn-ea"/>
                <a:cs typeface="+mn-cs"/>
              </a:rPr>
              <a:t>     is about 1.22 CNY</a:t>
            </a:r>
            <a:endParaRPr lang="en-US" altLang="zh-CN" dirty="0"/>
          </a:p>
          <a:p>
            <a:endParaRPr lang="en-US" altLang="zh-CN" dirty="0" smtClean="0"/>
          </a:p>
        </p:txBody>
      </p:sp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9539" y="4584472"/>
            <a:ext cx="2852074" cy="2197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640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FroNtier</a:t>
            </a:r>
            <a:r>
              <a:rPr lang="en-US" altLang="zh-CN" dirty="0" smtClean="0"/>
              <a:t>/squid for offline DB access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2263" y="1263518"/>
            <a:ext cx="8821737" cy="2518773"/>
          </a:xfrm>
        </p:spPr>
        <p:txBody>
          <a:bodyPr/>
          <a:lstStyle/>
          <a:p>
            <a:r>
              <a:rPr lang="en-US" altLang="zh-CN" sz="2000" dirty="0" smtClean="0"/>
              <a:t>For current </a:t>
            </a:r>
            <a:r>
              <a:rPr lang="en-US" altLang="zh-CN" sz="2000" dirty="0" smtClean="0"/>
              <a:t>scale, only one central database used</a:t>
            </a:r>
          </a:p>
          <a:p>
            <a:pPr lvl="1"/>
            <a:r>
              <a:rPr lang="en-US" altLang="zh-CN" sz="1800" dirty="0"/>
              <a:t>Would be a bottleneck with </a:t>
            </a:r>
            <a:r>
              <a:rPr lang="en-US" altLang="zh-CN" sz="1800" dirty="0" smtClean="0"/>
              <a:t>bigger scale of jobs</a:t>
            </a:r>
            <a:endParaRPr lang="en-US" altLang="zh-CN" sz="1800" dirty="0"/>
          </a:p>
          <a:p>
            <a:r>
              <a:rPr lang="en-US" altLang="zh-CN" sz="2000" dirty="0" err="1" smtClean="0"/>
              <a:t>FroNtier</a:t>
            </a:r>
            <a:r>
              <a:rPr lang="en-US" altLang="zh-CN" sz="2000" dirty="0" smtClean="0"/>
              <a:t>/Squid based on Cache tech is considered </a:t>
            </a:r>
          </a:p>
          <a:p>
            <a:pPr lvl="1"/>
            <a:r>
              <a:rPr lang="en-US" altLang="zh-CN" sz="1800" dirty="0" err="1" smtClean="0"/>
              <a:t>FroNtier</a:t>
            </a:r>
            <a:r>
              <a:rPr lang="en-US" altLang="zh-CN" sz="1800" dirty="0" smtClean="0"/>
              <a:t> detect changes in DB and forward changes to squid cache</a:t>
            </a:r>
          </a:p>
          <a:p>
            <a:pPr lvl="1"/>
            <a:r>
              <a:rPr lang="en-US" altLang="zh-CN" sz="1800" dirty="0" smtClean="0"/>
              <a:t>Good release pressure of central servers to multi-layer caches</a:t>
            </a:r>
          </a:p>
          <a:p>
            <a:r>
              <a:rPr lang="en-US" altLang="zh-CN" sz="2000" dirty="0" smtClean="0"/>
              <a:t>Status</a:t>
            </a:r>
            <a:endParaRPr lang="en-US" altLang="zh-CN" sz="2000" dirty="0" smtClean="0"/>
          </a:p>
          <a:p>
            <a:pPr lvl="1"/>
            <a:r>
              <a:rPr lang="en-US" altLang="zh-CN" sz="1800" dirty="0" smtClean="0"/>
              <a:t>Testbed has been set up, m</a:t>
            </a:r>
            <a:r>
              <a:rPr lang="en-US" altLang="zh-CN" sz="1800" dirty="0" smtClean="0"/>
              <a:t>ore close work with CEPC software needed to provide transparent interface to CEPC users</a:t>
            </a:r>
            <a:endParaRPr lang="en-US" altLang="zh-CN" sz="1800" dirty="0" smtClean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519" y="4551218"/>
            <a:ext cx="6743700" cy="2195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953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Multi-core </a:t>
            </a:r>
            <a:r>
              <a:rPr lang="en-US" altLang="zh-CN" dirty="0" smtClean="0"/>
              <a:t>supports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2263" y="1296988"/>
            <a:ext cx="8534400" cy="3212667"/>
          </a:xfrm>
        </p:spPr>
        <p:txBody>
          <a:bodyPr/>
          <a:lstStyle/>
          <a:p>
            <a:r>
              <a:rPr lang="en-US" altLang="zh-CN" sz="2000" dirty="0" smtClean="0"/>
              <a:t>Multi-process/thread is being considered in CEPC </a:t>
            </a:r>
            <a:r>
              <a:rPr lang="en-US" altLang="zh-CN" sz="2000" dirty="0"/>
              <a:t>software </a:t>
            </a:r>
            <a:r>
              <a:rPr lang="en-US" altLang="zh-CN" sz="2000" dirty="0" smtClean="0"/>
              <a:t>framework</a:t>
            </a:r>
            <a:endParaRPr lang="en-US" altLang="zh-CN" sz="2000" dirty="0"/>
          </a:p>
          <a:p>
            <a:pPr lvl="1"/>
            <a:r>
              <a:rPr lang="en-US" altLang="zh-CN" sz="1800" dirty="0"/>
              <a:t>Best explore multicore CPU </a:t>
            </a:r>
            <a:r>
              <a:rPr lang="en-US" altLang="zh-CN" sz="1800" dirty="0" smtClean="0"/>
              <a:t>architectures and improve performance</a:t>
            </a:r>
            <a:endParaRPr lang="en-US" altLang="zh-CN" sz="1800" dirty="0"/>
          </a:p>
          <a:p>
            <a:pPr lvl="1"/>
            <a:r>
              <a:rPr lang="en-US" altLang="zh-CN" sz="1800" dirty="0"/>
              <a:t>Decrease memory usage per </a:t>
            </a:r>
            <a:r>
              <a:rPr lang="en-US" altLang="zh-CN" sz="1800" dirty="0" smtClean="0"/>
              <a:t>core</a:t>
            </a:r>
            <a:endParaRPr lang="en-US" altLang="zh-CN" sz="1800" dirty="0"/>
          </a:p>
          <a:p>
            <a:r>
              <a:rPr lang="en-US" altLang="zh-CN" sz="2000" dirty="0" smtClean="0"/>
              <a:t>Multi-core scheduling in distributed computing system is being studied</a:t>
            </a:r>
          </a:p>
          <a:p>
            <a:r>
              <a:rPr lang="en-US" altLang="zh-CN" sz="2000" dirty="0" smtClean="0"/>
              <a:t>Testbed has been successfully set up</a:t>
            </a:r>
          </a:p>
          <a:p>
            <a:pPr lvl="1"/>
            <a:r>
              <a:rPr lang="en-US" altLang="zh-CN" sz="1800" dirty="0" smtClean="0"/>
              <a:t>Two ways of multi-core scheduling with different pilot modes are investigated </a:t>
            </a:r>
          </a:p>
          <a:p>
            <a:pPr lvl="1"/>
            <a:r>
              <a:rPr lang="en-US" altLang="zh-CN" sz="1800" dirty="0" smtClean="0"/>
              <a:t>Tests showed that scheduling efficiency of multi-core mode is lower than that of single-mode, need to be improved</a:t>
            </a:r>
          </a:p>
          <a:p>
            <a:endParaRPr lang="en-US" altLang="zh-CN" dirty="0" smtClean="0"/>
          </a:p>
          <a:p>
            <a:endParaRPr lang="zh-CN" altLang="en-US" dirty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7786" y="4893275"/>
            <a:ext cx="6496381" cy="196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993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HPC federation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2263" y="1296988"/>
            <a:ext cx="8239846" cy="2388321"/>
          </a:xfrm>
        </p:spPr>
        <p:txBody>
          <a:bodyPr/>
          <a:lstStyle/>
          <a:p>
            <a:pPr marL="342900" lvl="1" indent="-342900">
              <a:buClr>
                <a:srgbClr val="FF0000"/>
              </a:buClr>
              <a:buFont typeface="Wingdings" pitchFamily="2" charset="2"/>
              <a:buChar char="v"/>
            </a:pPr>
            <a:r>
              <a:rPr lang="en-US" altLang="zh-CN" dirty="0">
                <a:ea typeface="宋体" pitchFamily="2" charset="-122"/>
              </a:rPr>
              <a:t>HPC resource becomes more and more important in </a:t>
            </a:r>
            <a:r>
              <a:rPr lang="en-US" altLang="zh-CN" sz="2000" dirty="0" smtClean="0"/>
              <a:t>HEP data processing</a:t>
            </a:r>
          </a:p>
          <a:p>
            <a:pPr lvl="1"/>
            <a:r>
              <a:rPr lang="en-US" altLang="zh-CN" sz="1600" dirty="0" smtClean="0"/>
              <a:t>Already </a:t>
            </a:r>
            <a:r>
              <a:rPr lang="en-US" altLang="zh-CN" sz="1600" dirty="0"/>
              <a:t>used in CEPC detector design</a:t>
            </a:r>
          </a:p>
          <a:p>
            <a:pPr marL="342900" lvl="1" indent="-342900">
              <a:buClr>
                <a:srgbClr val="FF0000"/>
              </a:buClr>
              <a:buFont typeface="Wingdings" pitchFamily="2" charset="2"/>
              <a:buChar char="v"/>
            </a:pPr>
            <a:r>
              <a:rPr lang="en-US" altLang="zh-CN" dirty="0">
                <a:ea typeface="宋体" pitchFamily="2" charset="-122"/>
              </a:rPr>
              <a:t>Many HPC computing centers are being built up in recent years among HEP data centers</a:t>
            </a:r>
            <a:r>
              <a:rPr lang="en-US" altLang="zh-CN" dirty="0"/>
              <a:t> </a:t>
            </a:r>
            <a:r>
              <a:rPr lang="en-US" altLang="zh-CN" sz="2000" dirty="0" smtClean="0"/>
              <a:t>  </a:t>
            </a:r>
          </a:p>
          <a:p>
            <a:pPr lvl="1"/>
            <a:r>
              <a:rPr lang="en-US" altLang="zh-CN" sz="1600" dirty="0"/>
              <a:t>IHEP, JINR, IN2P3…… </a:t>
            </a:r>
          </a:p>
          <a:p>
            <a:pPr marL="342900" lvl="1" indent="-342900">
              <a:buClr>
                <a:srgbClr val="FF0000"/>
              </a:buClr>
              <a:buFont typeface="Wingdings" pitchFamily="2" charset="2"/>
              <a:buChar char="v"/>
            </a:pPr>
            <a:r>
              <a:rPr lang="en-US" altLang="zh-CN" dirty="0">
                <a:ea typeface="+mn-ea"/>
                <a:cs typeface="+mn-cs"/>
              </a:rPr>
              <a:t>HPC federation with DIRAC </a:t>
            </a:r>
            <a:r>
              <a:rPr lang="en-US" altLang="zh-CN" dirty="0">
                <a:ea typeface="+mn-ea"/>
                <a:cs typeface="+mn-cs"/>
              </a:rPr>
              <a:t>is in plan to </a:t>
            </a:r>
            <a:r>
              <a:rPr lang="en-US" altLang="zh-CN" dirty="0">
                <a:ea typeface="+mn-ea"/>
                <a:cs typeface="+mn-cs"/>
              </a:rPr>
              <a:t>build a “grid” of HPC computing resources</a:t>
            </a:r>
          </a:p>
          <a:p>
            <a:pPr lvl="1"/>
            <a:r>
              <a:rPr lang="en-US" altLang="zh-CN" sz="1600" dirty="0" smtClean="0"/>
              <a:t>Integrate HTC </a:t>
            </a:r>
            <a:r>
              <a:rPr lang="en-US" altLang="zh-CN" sz="1600" dirty="0"/>
              <a:t>and </a:t>
            </a:r>
            <a:r>
              <a:rPr lang="en-US" altLang="zh-CN" sz="1600" dirty="0" smtClean="0"/>
              <a:t>HPC resources as a whole  </a:t>
            </a:r>
            <a:r>
              <a:rPr lang="en-US" altLang="zh-CN" sz="2000" dirty="0" smtClean="0"/>
              <a:t> </a:t>
            </a:r>
            <a:endParaRPr lang="zh-CN" altLang="en-US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743114"/>
            <a:ext cx="3622963" cy="2030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5C7A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13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Software management </a:t>
            </a:r>
            <a:r>
              <a:rPr lang="en-US" altLang="zh-CN" dirty="0" smtClean="0"/>
              <a:t>and framework are in progress</a:t>
            </a:r>
            <a:endParaRPr lang="en-US" altLang="zh-CN" dirty="0" smtClean="0"/>
          </a:p>
          <a:p>
            <a:r>
              <a:rPr lang="en-US" altLang="zh-CN" dirty="0" smtClean="0"/>
              <a:t>Distributed computing is working well for current scale of resources</a:t>
            </a:r>
          </a:p>
          <a:p>
            <a:r>
              <a:rPr lang="en-US" altLang="zh-CN" dirty="0" smtClean="0"/>
              <a:t>But it still need more sites to join for current tasks</a:t>
            </a:r>
            <a:r>
              <a:rPr lang="en-US" altLang="zh-CN" dirty="0" smtClean="0"/>
              <a:t> of CEPC massive simulation</a:t>
            </a:r>
          </a:p>
          <a:p>
            <a:r>
              <a:rPr lang="en-US" altLang="zh-CN" dirty="0" smtClean="0"/>
              <a:t>More a</a:t>
            </a:r>
            <a:r>
              <a:rPr lang="en-US" altLang="zh-CN" dirty="0" smtClean="0"/>
              <a:t>dvanced </a:t>
            </a:r>
            <a:r>
              <a:rPr lang="en-US" altLang="zh-CN" dirty="0" smtClean="0"/>
              <a:t>techs </a:t>
            </a:r>
            <a:r>
              <a:rPr lang="en-US" altLang="zh-CN" dirty="0" smtClean="0"/>
              <a:t>are investigated to meet future challenges </a:t>
            </a:r>
            <a:r>
              <a:rPr lang="en-US" altLang="zh-CN" dirty="0" smtClean="0"/>
              <a:t>and </a:t>
            </a:r>
            <a:r>
              <a:rPr lang="en-US" altLang="zh-CN" dirty="0" smtClean="0"/>
              <a:t>potential bottleneck</a:t>
            </a:r>
          </a:p>
          <a:p>
            <a:r>
              <a:rPr lang="en-US" altLang="zh-CN" dirty="0" smtClean="0"/>
              <a:t>Thank QMUL and IPAS for their contributions</a:t>
            </a:r>
          </a:p>
          <a:p>
            <a:r>
              <a:rPr lang="en-US" altLang="zh-CN" dirty="0" smtClean="0"/>
              <a:t>Here we would like to encourage more sites to join in distributed computing!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10623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sz="8800" dirty="0" smtClean="0"/>
              <a:t>Thank you!</a:t>
            </a:r>
            <a:endParaRPr lang="zh-CN" altLang="en-US" sz="88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9225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Content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800" dirty="0" smtClean="0"/>
              <a:t>Progress on </a:t>
            </a:r>
            <a:r>
              <a:rPr lang="en-US" altLang="zh-CN" sz="2800" dirty="0"/>
              <a:t>s</a:t>
            </a:r>
            <a:r>
              <a:rPr lang="en-US" altLang="zh-CN" sz="2800" dirty="0" smtClean="0"/>
              <a:t>oftware framework and management  </a:t>
            </a:r>
          </a:p>
          <a:p>
            <a:r>
              <a:rPr lang="en-US" altLang="zh-CN" sz="2800" dirty="0" smtClean="0"/>
              <a:t>Distributed computing status for R&amp;D phase</a:t>
            </a:r>
          </a:p>
          <a:p>
            <a:r>
              <a:rPr lang="en-US" altLang="zh-CN" sz="2800" dirty="0" smtClean="0"/>
              <a:t>New technologies explored for future challenges</a:t>
            </a:r>
          </a:p>
          <a:p>
            <a:r>
              <a:rPr lang="en-US" altLang="zh-CN" sz="2800" dirty="0" smtClean="0"/>
              <a:t>Summary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14205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Software management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2263" y="1296989"/>
            <a:ext cx="8534400" cy="2859376"/>
          </a:xfrm>
        </p:spPr>
        <p:txBody>
          <a:bodyPr/>
          <a:lstStyle/>
          <a:p>
            <a:r>
              <a:rPr lang="en-US" altLang="zh-CN" dirty="0" err="1"/>
              <a:t>git</a:t>
            </a:r>
            <a:r>
              <a:rPr lang="en-US" altLang="zh-CN" dirty="0"/>
              <a:t> </a:t>
            </a:r>
            <a:r>
              <a:rPr lang="en-US" altLang="zh-CN" dirty="0" smtClean="0"/>
              <a:t>has been used for </a:t>
            </a:r>
            <a:r>
              <a:rPr lang="en-US" altLang="zh-CN" dirty="0"/>
              <a:t>distributed version </a:t>
            </a:r>
            <a:r>
              <a:rPr lang="en-US" altLang="zh-CN" dirty="0" smtClean="0"/>
              <a:t>control</a:t>
            </a:r>
          </a:p>
          <a:p>
            <a:r>
              <a:rPr lang="en-US" altLang="zh-CN" dirty="0" err="1" smtClean="0"/>
              <a:t>CMake</a:t>
            </a:r>
            <a:r>
              <a:rPr lang="en-US" altLang="zh-CN" dirty="0" smtClean="0"/>
              <a:t> is used as main compiling management tool</a:t>
            </a:r>
          </a:p>
          <a:p>
            <a:r>
              <a:rPr lang="en-US" altLang="zh-CN" dirty="0" err="1" smtClean="0">
                <a:solidFill>
                  <a:schemeClr val="accent2">
                    <a:lumMod val="75000"/>
                  </a:schemeClr>
                </a:solidFill>
              </a:rPr>
              <a:t>cepcenv</a:t>
            </a:r>
            <a:r>
              <a:rPr lang="en-US" altLang="zh-CN" dirty="0" smtClean="0">
                <a:solidFill>
                  <a:schemeClr val="accent2">
                    <a:lumMod val="75000"/>
                  </a:schemeClr>
                </a:solidFill>
              </a:rPr>
              <a:t> toolkit </a:t>
            </a:r>
            <a:r>
              <a:rPr lang="en-US" altLang="zh-CN" dirty="0" smtClean="0"/>
              <a:t>is being </a:t>
            </a:r>
            <a:r>
              <a:rPr lang="en-US" altLang="zh-CN" dirty="0"/>
              <a:t>developed </a:t>
            </a:r>
            <a:r>
              <a:rPr lang="en-US" altLang="zh-CN" dirty="0" smtClean="0"/>
              <a:t>to simplify</a:t>
            </a:r>
          </a:p>
          <a:p>
            <a:pPr lvl="1"/>
            <a:r>
              <a:rPr lang="en-US" altLang="zh-CN" dirty="0" smtClean="0"/>
              <a:t>Installation of  CEPC offline software</a:t>
            </a:r>
          </a:p>
          <a:p>
            <a:pPr lvl="1"/>
            <a:r>
              <a:rPr lang="en-US" altLang="zh-CN" dirty="0" smtClean="0"/>
              <a:t>Set-up of CEPC software </a:t>
            </a:r>
            <a:r>
              <a:rPr lang="en-US" altLang="zh-CN" dirty="0" err="1" smtClean="0"/>
              <a:t>env</a:t>
            </a:r>
            <a:r>
              <a:rPr lang="en-US" altLang="zh-CN" dirty="0" smtClean="0"/>
              <a:t>, easy usage of </a:t>
            </a:r>
            <a:r>
              <a:rPr lang="en-US" altLang="zh-CN" dirty="0" err="1" smtClean="0"/>
              <a:t>CMake</a:t>
            </a:r>
            <a:endParaRPr lang="en-US" altLang="zh-CN" dirty="0" smtClean="0"/>
          </a:p>
          <a:p>
            <a:r>
              <a:rPr lang="en-US" altLang="zh-CN" dirty="0" smtClean="0"/>
              <a:t>A standard software release procedure is in plan, will include</a:t>
            </a:r>
          </a:p>
          <a:p>
            <a:pPr lvl="1"/>
            <a:r>
              <a:rPr lang="en-US" altLang="zh-CN" dirty="0" smtClean="0"/>
              <a:t>Auto integration </a:t>
            </a:r>
            <a:r>
              <a:rPr lang="en-US" altLang="zh-CN" dirty="0"/>
              <a:t>test</a:t>
            </a:r>
          </a:p>
          <a:p>
            <a:pPr lvl="1"/>
            <a:r>
              <a:rPr lang="en-US" altLang="zh-CN" dirty="0"/>
              <a:t>Physics </a:t>
            </a:r>
            <a:r>
              <a:rPr lang="en-US" altLang="zh-CN" dirty="0" smtClean="0"/>
              <a:t>validation</a:t>
            </a:r>
          </a:p>
          <a:p>
            <a:pPr lvl="1"/>
            <a:r>
              <a:rPr lang="en-US" altLang="zh-CN" dirty="0" smtClean="0"/>
              <a:t>Final data production</a:t>
            </a:r>
            <a:endParaRPr lang="en-US" altLang="zh-CN" dirty="0"/>
          </a:p>
        </p:txBody>
      </p:sp>
      <p:pic>
        <p:nvPicPr>
          <p:cNvPr id="5" name="内容占位符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6036" y="4329545"/>
            <a:ext cx="5154613" cy="2382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997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Software framework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36118" y="1227715"/>
            <a:ext cx="8807882" cy="3725285"/>
          </a:xfrm>
        </p:spPr>
        <p:txBody>
          <a:bodyPr/>
          <a:lstStyle/>
          <a:p>
            <a:r>
              <a:rPr lang="en-US" altLang="zh-CN" sz="2000" dirty="0" smtClean="0"/>
              <a:t>Current CEPC software uses Marlin, adopted from ILC</a:t>
            </a:r>
          </a:p>
          <a:p>
            <a:r>
              <a:rPr lang="en-US" altLang="zh-CN" sz="2000" dirty="0"/>
              <a:t>CEPC software group are </a:t>
            </a:r>
            <a:r>
              <a:rPr lang="en-US" altLang="zh-CN" sz="2000" dirty="0" smtClean="0"/>
              <a:t>built</a:t>
            </a:r>
            <a:r>
              <a:rPr lang="en-US" altLang="zh-CN" sz="2000" dirty="0"/>
              <a:t>, including current </a:t>
            </a:r>
            <a:r>
              <a:rPr lang="en-US" altLang="zh-CN" sz="2000" dirty="0"/>
              <a:t>CEPC software </a:t>
            </a:r>
            <a:r>
              <a:rPr lang="en-US" altLang="zh-CN" sz="2000" dirty="0"/>
              <a:t>group, IHEPCC, SDU, SYSU, JINR</a:t>
            </a:r>
            <a:r>
              <a:rPr lang="en-US" altLang="zh-CN" sz="2000" dirty="0" smtClean="0"/>
              <a:t>……for future CEPC software framework</a:t>
            </a:r>
            <a:endParaRPr lang="en-US" altLang="zh-CN" sz="2000" dirty="0"/>
          </a:p>
          <a:p>
            <a:r>
              <a:rPr lang="en-US" altLang="zh-CN" sz="2000" dirty="0" smtClean="0"/>
              <a:t>Consider uncertain official support of Marlin, future CEPC software framework are investigated</a:t>
            </a:r>
          </a:p>
          <a:p>
            <a:pPr lvl="1"/>
            <a:r>
              <a:rPr lang="en-US" altLang="zh-CN" sz="1800" dirty="0"/>
              <a:t>Several existing framework are studied </a:t>
            </a:r>
          </a:p>
          <a:p>
            <a:r>
              <a:rPr lang="en-US" altLang="zh-CN" sz="2000" dirty="0" smtClean="0">
                <a:solidFill>
                  <a:schemeClr val="accent2">
                    <a:lumMod val="75000"/>
                  </a:schemeClr>
                </a:solidFill>
              </a:rPr>
              <a:t>Gaudi </a:t>
            </a:r>
            <a:r>
              <a:rPr lang="en-US" altLang="zh-CN" sz="2000" dirty="0" smtClean="0"/>
              <a:t>is preferred with w</a:t>
            </a:r>
            <a:r>
              <a:rPr lang="en-US" altLang="zh-CN" sz="1800" dirty="0" smtClean="0"/>
              <a:t>ider </a:t>
            </a:r>
            <a:r>
              <a:rPr lang="en-US" altLang="zh-CN" sz="1800" dirty="0"/>
              <a:t>community, possible long-term official support, more experts available in </a:t>
            </a:r>
            <a:r>
              <a:rPr lang="en-US" altLang="zh-CN" sz="1800" dirty="0" smtClean="0"/>
              <a:t>hand, keep improved with parallel computing</a:t>
            </a:r>
            <a:endParaRPr lang="en-US" altLang="zh-CN" sz="2000" dirty="0" smtClean="0"/>
          </a:p>
          <a:p>
            <a:r>
              <a:rPr lang="en-US" altLang="zh-CN" sz="2000" dirty="0" smtClean="0">
                <a:solidFill>
                  <a:schemeClr val="accent2">
                    <a:lumMod val="75000"/>
                  </a:schemeClr>
                </a:solidFill>
              </a:rPr>
              <a:t>International review meeting </a:t>
            </a:r>
            <a:r>
              <a:rPr lang="en-US" altLang="zh-CN" sz="2000" dirty="0" smtClean="0"/>
              <a:t>is in consideration for final decision of framework</a:t>
            </a:r>
            <a:endParaRPr lang="zh-CN" altLang="en-US" sz="2000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5852087"/>
              </p:ext>
            </p:extLst>
          </p:nvPr>
        </p:nvGraphicFramePr>
        <p:xfrm>
          <a:off x="463350" y="5180214"/>
          <a:ext cx="814725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7875"/>
                <a:gridCol w="1357875"/>
                <a:gridCol w="1357875"/>
                <a:gridCol w="1357875"/>
                <a:gridCol w="1357875"/>
                <a:gridCol w="1357875"/>
              </a:tblGrid>
              <a:tr h="353853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Marlin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Gaudi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ROOT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ART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SNiPER</a:t>
                      </a:r>
                      <a:endParaRPr lang="zh-CN" altLang="en-US" dirty="0"/>
                    </a:p>
                  </a:txBody>
                  <a:tcPr/>
                </a:tc>
              </a:tr>
              <a:tr h="552592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User I</a:t>
                      </a:r>
                      <a:r>
                        <a:rPr lang="en-US" altLang="zh-CN" sz="1600" baseline="0" dirty="0" smtClean="0"/>
                        <a:t>nterface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XML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Python, TXT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Root script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err="1" smtClean="0"/>
                        <a:t>FHiCL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Python</a:t>
                      </a:r>
                      <a:endParaRPr lang="zh-CN" altLang="en-US" sz="1600" dirty="0"/>
                    </a:p>
                  </a:txBody>
                  <a:tcPr/>
                </a:tc>
              </a:tr>
              <a:tr h="494425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Community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ILC 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Atlas, BES3, </a:t>
                      </a:r>
                      <a:r>
                        <a:rPr lang="en-US" altLang="zh-CN" sz="1400" dirty="0" err="1" smtClean="0"/>
                        <a:t>DYB,LHCb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err="1" smtClean="0"/>
                        <a:t>Phenix</a:t>
                      </a:r>
                      <a:r>
                        <a:rPr lang="en-US" altLang="zh-CN" sz="1600" dirty="0" smtClean="0"/>
                        <a:t>, Alice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Mu2e, </a:t>
                      </a:r>
                      <a:r>
                        <a:rPr lang="en-US" altLang="zh-CN" sz="1400" dirty="0" err="1" smtClean="0"/>
                        <a:t>NO</a:t>
                      </a:r>
                      <a:r>
                        <a:rPr lang="en-US" altLang="zh-CN" sz="1400" dirty="0" err="1" smtClean="0">
                          <a:latin typeface="MV Boli" panose="02000500030200090000" pitchFamily="2" charset="0"/>
                          <a:cs typeface="MV Boli" panose="02000500030200090000" pitchFamily="2" charset="0"/>
                        </a:rPr>
                        <a:t>v</a:t>
                      </a:r>
                      <a:r>
                        <a:rPr lang="en-US" altLang="zh-CN" sz="1400" dirty="0" err="1" smtClean="0"/>
                        <a:t>A</a:t>
                      </a:r>
                      <a:r>
                        <a:rPr lang="en-US" altLang="zh-CN" sz="1400" dirty="0" smtClean="0"/>
                        <a:t>, </a:t>
                      </a:r>
                      <a:r>
                        <a:rPr lang="en-US" altLang="zh-CN" sz="1400" dirty="0" err="1" smtClean="0"/>
                        <a:t>LArSoft</a:t>
                      </a:r>
                      <a:r>
                        <a:rPr lang="en-US" altLang="zh-CN" sz="1400" dirty="0" smtClean="0"/>
                        <a:t>, LBNF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JUNO,</a:t>
                      </a:r>
                      <a:r>
                        <a:rPr lang="en-US" altLang="zh-CN" sz="1400" baseline="0" dirty="0" smtClean="0"/>
                        <a:t> LHAASO</a:t>
                      </a:r>
                      <a:endParaRPr lang="zh-CN" alt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781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</a:t>
            </a:r>
            <a:r>
              <a:rPr lang="en-US" altLang="zh-CN" dirty="0" smtClean="0"/>
              <a:t>omputing requirements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CEPC is expected to have very large data volume in its data taking period, comparable to LHC and </a:t>
            </a:r>
            <a:r>
              <a:rPr lang="en-US" altLang="zh-CN" dirty="0" err="1" smtClean="0"/>
              <a:t>BelleII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Not doubt one </a:t>
            </a:r>
            <a:r>
              <a:rPr lang="en-US" altLang="zh-CN" dirty="0"/>
              <a:t>single data </a:t>
            </a:r>
            <a:r>
              <a:rPr lang="en-US" altLang="zh-CN" dirty="0" smtClean="0"/>
              <a:t>center can’t meet challenges</a:t>
            </a:r>
          </a:p>
          <a:p>
            <a:pPr lvl="1"/>
            <a:r>
              <a:rPr lang="en-US" altLang="zh-CN" dirty="0" smtClean="0"/>
              <a:t>Distributed computing is the best way to organize worldwide resources from CEPC collaborations and other possible ways </a:t>
            </a:r>
          </a:p>
          <a:p>
            <a:r>
              <a:rPr lang="en-US" altLang="zh-CN" dirty="0" smtClean="0"/>
              <a:t> In current R&amp;D phase, CEPC simulation needs at least 2K dedicated CPU cores and 1PB each year</a:t>
            </a:r>
          </a:p>
          <a:p>
            <a:pPr lvl="1"/>
            <a:r>
              <a:rPr lang="en-US" altLang="zh-CN" dirty="0"/>
              <a:t>C</a:t>
            </a:r>
            <a:r>
              <a:rPr lang="en-US" altLang="zh-CN" dirty="0" smtClean="0"/>
              <a:t>urrently </a:t>
            </a:r>
            <a:r>
              <a:rPr lang="en-US" altLang="zh-CN" dirty="0"/>
              <a:t>no </a:t>
            </a:r>
            <a:r>
              <a:rPr lang="en-US" altLang="zh-CN" dirty="0" smtClean="0"/>
              <a:t>direct </a:t>
            </a:r>
            <a:r>
              <a:rPr lang="en-US" altLang="zh-CN" dirty="0"/>
              <a:t>funding to meet </a:t>
            </a:r>
            <a:r>
              <a:rPr lang="en-US" altLang="zh-CN" dirty="0" smtClean="0"/>
              <a:t>requirements, no dedicated computing resources</a:t>
            </a:r>
          </a:p>
          <a:p>
            <a:pPr lvl="1"/>
            <a:r>
              <a:rPr lang="en-US" altLang="zh-CN" dirty="0" smtClean="0"/>
              <a:t>500TB storage in </a:t>
            </a:r>
            <a:r>
              <a:rPr lang="en-US" altLang="zh-CN" dirty="0" err="1" smtClean="0"/>
              <a:t>Lustre</a:t>
            </a:r>
            <a:r>
              <a:rPr lang="en-US" altLang="zh-CN" dirty="0" smtClean="0"/>
              <a:t> locally, but close to full </a:t>
            </a:r>
          </a:p>
          <a:p>
            <a:pPr lvl="1"/>
            <a:r>
              <a:rPr lang="en-US" altLang="zh-CN" dirty="0" smtClean="0">
                <a:solidFill>
                  <a:schemeClr val="accent2">
                    <a:lumMod val="75000"/>
                  </a:schemeClr>
                </a:solidFill>
              </a:rPr>
              <a:t>Distributed computing </a:t>
            </a:r>
            <a:r>
              <a:rPr lang="en-US" altLang="zh-CN" dirty="0" smtClean="0"/>
              <a:t>becomes the main way to collect free resources for its massive simulation on this stage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2512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Distributed computin</a:t>
            </a:r>
            <a:r>
              <a:rPr lang="en-US" altLang="zh-CN" dirty="0"/>
              <a:t>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First prototype of distributed computing system for CEPC have been built up in 2014</a:t>
            </a:r>
          </a:p>
          <a:p>
            <a:r>
              <a:rPr lang="en-US" altLang="zh-CN" dirty="0" smtClean="0"/>
              <a:t>The system have considered current CEPC computing requirements, resource situation and manpower</a:t>
            </a:r>
          </a:p>
          <a:p>
            <a:pPr lvl="1"/>
            <a:r>
              <a:rPr lang="en-US" altLang="zh-CN" dirty="0" smtClean="0"/>
              <a:t>Use existing grid solutions as much as possible from WLCG</a:t>
            </a:r>
          </a:p>
          <a:p>
            <a:pPr lvl="1"/>
            <a:r>
              <a:rPr lang="en-US" altLang="zh-CN" dirty="0" smtClean="0"/>
              <a:t>Keep system as simple as possible for users and admins</a:t>
            </a:r>
          </a:p>
          <a:p>
            <a:r>
              <a:rPr lang="en-US" altLang="zh-CN" dirty="0" smtClean="0"/>
              <a:t>Now the distributed computing is taking full tasks of CEPC massive simulation almost three years</a:t>
            </a:r>
            <a:endParaRPr lang="en-US" altLang="zh-CN" sz="1800" b="1" dirty="0">
              <a:solidFill>
                <a:srgbClr val="002060"/>
              </a:solidFill>
              <a:ea typeface="宋体" charset="-122"/>
            </a:endParaRPr>
          </a:p>
          <a:p>
            <a:pPr lvl="1"/>
            <a:r>
              <a:rPr lang="en-US" altLang="zh-CN" dirty="0" smtClean="0"/>
              <a:t>Completed simulation of 120M signal events, 4 </a:t>
            </a:r>
            <a:r>
              <a:rPr lang="en-US" altLang="zh-CN" dirty="0"/>
              <a:t>Fermions and 2 </a:t>
            </a:r>
            <a:r>
              <a:rPr lang="en-US" altLang="zh-CN" dirty="0" smtClean="0"/>
              <a:t>Fermions SM background events with 165TB produced </a:t>
            </a:r>
            <a:endParaRPr lang="en-US" altLang="zh-CN" dirty="0"/>
          </a:p>
          <a:p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3784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 bwMode="auto">
          <a:xfrm>
            <a:off x="306388" y="228600"/>
            <a:ext cx="8561387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zh-CN" kern="0" dirty="0" smtClean="0"/>
              <a:t>Resource </a:t>
            </a:r>
            <a:endParaRPr lang="zh-CN" altLang="en-US" kern="0" dirty="0"/>
          </a:p>
        </p:txBody>
      </p:sp>
      <p:sp>
        <p:nvSpPr>
          <p:cNvPr id="5" name="内容占位符 2"/>
          <p:cNvSpPr txBox="1">
            <a:spLocks/>
          </p:cNvSpPr>
          <p:nvPr/>
        </p:nvSpPr>
        <p:spPr bwMode="auto">
          <a:xfrm>
            <a:off x="133205" y="1314742"/>
            <a:ext cx="5803468" cy="5300084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0000"/>
              </a:buClr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Wingdings" pitchFamily="2" charset="2"/>
              <a:buChar char="¡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sz="2000" kern="0" dirty="0" smtClean="0"/>
              <a:t>Active Site: 6 from </a:t>
            </a:r>
            <a:r>
              <a:rPr lang="en-US" altLang="zh-CN" sz="2000" kern="0" dirty="0" err="1" smtClean="0"/>
              <a:t>England,Taiwan</a:t>
            </a:r>
            <a:r>
              <a:rPr lang="en-US" altLang="zh-CN" sz="2000" kern="0" dirty="0"/>
              <a:t>, China </a:t>
            </a:r>
            <a:r>
              <a:rPr lang="en-US" altLang="zh-CN" sz="2000" kern="0" dirty="0" smtClean="0"/>
              <a:t>Universities(4)</a:t>
            </a:r>
          </a:p>
          <a:p>
            <a:pPr lvl="1"/>
            <a:r>
              <a:rPr lang="en-US" altLang="zh-CN" sz="1800" kern="0" dirty="0">
                <a:ea typeface="+mn-ea"/>
              </a:rPr>
              <a:t>QMUL from England and IPAS from Taiwan plays </a:t>
            </a:r>
            <a:r>
              <a:rPr lang="en-US" altLang="zh-CN" sz="1800" kern="0" dirty="0" smtClean="0">
                <a:ea typeface="+mn-ea"/>
              </a:rPr>
              <a:t>a great role</a:t>
            </a:r>
          </a:p>
          <a:p>
            <a:pPr lvl="1"/>
            <a:r>
              <a:rPr lang="en-US" altLang="zh-CN" sz="1800" kern="0" dirty="0">
                <a:ea typeface="+mn-ea"/>
              </a:rPr>
              <a:t>Cloud technology used to share free resource from other experiments in IHEP</a:t>
            </a:r>
          </a:p>
          <a:p>
            <a:r>
              <a:rPr lang="en-US" altLang="zh-CN" sz="2000" kern="0" dirty="0" smtClean="0"/>
              <a:t>Resource</a:t>
            </a:r>
            <a:r>
              <a:rPr lang="en-US" altLang="zh-CN" sz="2000" kern="0" dirty="0"/>
              <a:t>: </a:t>
            </a:r>
            <a:r>
              <a:rPr lang="en-US" altLang="zh-CN" sz="2000" kern="0" dirty="0" smtClean="0"/>
              <a:t>~2500 </a:t>
            </a:r>
            <a:r>
              <a:rPr lang="en-US" altLang="zh-CN" sz="2000" kern="0" dirty="0"/>
              <a:t>CPU </a:t>
            </a:r>
            <a:r>
              <a:rPr lang="en-US" altLang="zh-CN" sz="2000" kern="0" dirty="0" smtClean="0"/>
              <a:t>cores, </a:t>
            </a:r>
            <a:r>
              <a:rPr lang="en-US" altLang="zh-CN" sz="2000" kern="0" dirty="0" smtClean="0">
                <a:solidFill>
                  <a:srgbClr val="FF0000"/>
                </a:solidFill>
              </a:rPr>
              <a:t>shared resources with other experiments</a:t>
            </a:r>
            <a:endParaRPr lang="en-US" altLang="zh-CN" sz="2000" kern="0" dirty="0">
              <a:solidFill>
                <a:srgbClr val="FF0000"/>
              </a:solidFill>
            </a:endParaRPr>
          </a:p>
          <a:p>
            <a:r>
              <a:rPr lang="en-US" altLang="zh-CN" sz="2000" kern="0" dirty="0" smtClean="0"/>
              <a:t>Resource types include Cluster, Grid ,Cloud</a:t>
            </a:r>
          </a:p>
          <a:p>
            <a:r>
              <a:rPr lang="en-US" altLang="zh-CN" sz="2000" kern="0" dirty="0" smtClean="0"/>
              <a:t>Network</a:t>
            </a:r>
            <a:r>
              <a:rPr lang="en-US" altLang="zh-CN" sz="2000" kern="0" dirty="0" smtClean="0"/>
              <a:t>: 10Gb/s to USA and Europe, </a:t>
            </a:r>
            <a:r>
              <a:rPr lang="en-US" altLang="zh-CN" sz="2000" kern="0" dirty="0" smtClean="0"/>
              <a:t>to </a:t>
            </a:r>
            <a:r>
              <a:rPr lang="en-US" altLang="zh-CN" sz="2000" kern="0" dirty="0" err="1" smtClean="0"/>
              <a:t>TaiWan</a:t>
            </a:r>
            <a:r>
              <a:rPr lang="en-US" altLang="zh-CN" sz="2000" kern="0" dirty="0"/>
              <a:t> </a:t>
            </a:r>
            <a:r>
              <a:rPr lang="en-US" altLang="zh-CN" sz="2000" kern="0" dirty="0" smtClean="0"/>
              <a:t>and China University</a:t>
            </a:r>
            <a:endParaRPr lang="en-US" altLang="zh-CN" sz="2000" kern="0" dirty="0" smtClean="0"/>
          </a:p>
          <a:p>
            <a:pPr lvl="1"/>
            <a:r>
              <a:rPr lang="en-US" altLang="zh-CN" sz="1800" kern="0" dirty="0">
                <a:ea typeface="+mn-ea"/>
              </a:rPr>
              <a:t>Joining LHCONE is in </a:t>
            </a:r>
            <a:r>
              <a:rPr lang="en-US" altLang="zh-CN" sz="1800" kern="0" dirty="0" smtClean="0">
                <a:ea typeface="+mn-ea"/>
              </a:rPr>
              <a:t>plan </a:t>
            </a:r>
            <a:r>
              <a:rPr lang="en-US" altLang="zh-CN" sz="1800" kern="0" dirty="0">
                <a:ea typeface="+mn-ea"/>
              </a:rPr>
              <a:t>to future improve </a:t>
            </a:r>
            <a:r>
              <a:rPr lang="en-US" altLang="zh-CN" sz="1800" kern="0" dirty="0" smtClean="0">
                <a:ea typeface="+mn-ea"/>
              </a:rPr>
              <a:t>international network connection</a:t>
            </a:r>
            <a:endParaRPr lang="en-US" altLang="zh-CN" sz="1800" kern="0" dirty="0">
              <a:ea typeface="+mn-ea"/>
            </a:endParaRPr>
          </a:p>
        </p:txBody>
      </p:sp>
      <p:graphicFrame>
        <p:nvGraphicFramePr>
          <p:cNvPr id="15" name="表格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6470980"/>
              </p:ext>
            </p:extLst>
          </p:nvPr>
        </p:nvGraphicFramePr>
        <p:xfrm>
          <a:off x="5901659" y="1439619"/>
          <a:ext cx="3098978" cy="3590785"/>
        </p:xfrm>
        <a:graphic>
          <a:graphicData uri="http://schemas.openxmlformats.org/drawingml/2006/table">
            <a:tbl>
              <a:tblPr firstRow="1" lastRow="1" bandRow="1">
                <a:tableStyleId>{BDBED569-4797-4DF1-A0F4-6AAB3CD982D8}</a:tableStyleId>
              </a:tblPr>
              <a:tblGrid>
                <a:gridCol w="2352114"/>
                <a:gridCol w="746864"/>
              </a:tblGrid>
              <a:tr h="604390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Site Name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400" smtClean="0"/>
                        <a:t>CPU Cores</a:t>
                      </a:r>
                      <a:endParaRPr lang="zh-CN" altLang="en-US" sz="1400"/>
                    </a:p>
                  </a:txBody>
                  <a:tcPr anchor="ctr"/>
                </a:tc>
              </a:tr>
              <a:tr h="604390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CLOUD.IHEP-OPENSTACK.cn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96</a:t>
                      </a:r>
                      <a:endParaRPr lang="zh-CN" altLang="en-US" sz="1400" dirty="0"/>
                    </a:p>
                  </a:txBody>
                  <a:tcPr anchor="ctr"/>
                </a:tc>
              </a:tr>
              <a:tr h="604390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CLOUD.IHEP-OPENNEBULA.cn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24</a:t>
                      </a:r>
                      <a:endParaRPr lang="zh-CN" altLang="en-US" sz="1400" dirty="0"/>
                    </a:p>
                  </a:txBody>
                  <a:tcPr anchor="ctr"/>
                </a:tc>
              </a:tr>
              <a:tr h="355523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CLOUD.IHEPCLOUD.cn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200</a:t>
                      </a:r>
                      <a:endParaRPr lang="zh-CN" altLang="en-US" sz="1400" dirty="0"/>
                    </a:p>
                  </a:txBody>
                  <a:tcPr anchor="ctr"/>
                </a:tc>
              </a:tr>
              <a:tr h="355523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GRID.QMUL.uk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1600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55523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CLUSTER.IPAS.tw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500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55523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CLUSTER.SJTU.cn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100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55523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Total (Active)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2520</a:t>
                      </a:r>
                      <a:endParaRPr lang="zh-CN" altLang="en-US" sz="1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525477" y="5244122"/>
            <a:ext cx="34751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QMUL: Queen Mary University of London</a:t>
            </a:r>
          </a:p>
          <a:p>
            <a:r>
              <a:rPr lang="en-US" altLang="zh-CN" dirty="0" smtClean="0"/>
              <a:t>IPAS: Institute of Physics, Academia </a:t>
            </a:r>
            <a:r>
              <a:rPr lang="en-US" altLang="zh-CN" dirty="0" err="1" smtClean="0"/>
              <a:t>Sinica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8947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Current computing model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8763" y="1373189"/>
            <a:ext cx="8885237" cy="5346266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CN" sz="2000" dirty="0" smtClean="0"/>
              <a:t>With </a:t>
            </a:r>
            <a:r>
              <a:rPr lang="en-US" altLang="zh-CN" sz="2000" dirty="0"/>
              <a:t>limited </a:t>
            </a:r>
            <a:r>
              <a:rPr lang="en-US" altLang="zh-CN" sz="2000" dirty="0" smtClean="0"/>
              <a:t>manpower and small scale, make </a:t>
            </a:r>
            <a:r>
              <a:rPr lang="en-US" altLang="zh-CN" sz="2000" dirty="0"/>
              <a:t>current computing model as simple as </a:t>
            </a:r>
            <a:r>
              <a:rPr lang="en-US" altLang="zh-CN" sz="2000" dirty="0" smtClean="0"/>
              <a:t>possible</a:t>
            </a:r>
            <a:endParaRPr lang="en-US" altLang="zh-CN" sz="2000" dirty="0"/>
          </a:p>
          <a:p>
            <a:r>
              <a:rPr lang="en-GB" altLang="zh-CN" sz="2000" dirty="0" smtClean="0"/>
              <a:t>IHEP </a:t>
            </a:r>
            <a:r>
              <a:rPr lang="en-GB" altLang="zh-CN" sz="2000" dirty="0"/>
              <a:t>as central site</a:t>
            </a:r>
          </a:p>
          <a:p>
            <a:pPr lvl="1"/>
            <a:r>
              <a:rPr lang="en-US" altLang="zh-CN" sz="1800" dirty="0"/>
              <a:t>Event Generation(EG) and analysis, small scale of simulation</a:t>
            </a:r>
          </a:p>
          <a:p>
            <a:pPr lvl="1"/>
            <a:r>
              <a:rPr lang="en-GB" altLang="zh-CN" sz="1800" dirty="0"/>
              <a:t>Hold central storage for all experiment data</a:t>
            </a:r>
          </a:p>
          <a:p>
            <a:pPr lvl="1"/>
            <a:r>
              <a:rPr lang="en-GB" altLang="zh-CN" sz="1800" dirty="0"/>
              <a:t>Hold central database for detector geometry </a:t>
            </a:r>
            <a:endParaRPr lang="en-GB" altLang="zh-CN" sz="1800" dirty="0"/>
          </a:p>
          <a:p>
            <a:r>
              <a:rPr lang="en-GB" altLang="zh-CN" sz="2000" dirty="0"/>
              <a:t>Remote sites </a:t>
            </a:r>
            <a:endParaRPr lang="en-US" altLang="zh-CN" sz="2000" dirty="0"/>
          </a:p>
          <a:p>
            <a:pPr lvl="1"/>
            <a:r>
              <a:rPr lang="en-GB" altLang="zh-CN" sz="1800" dirty="0"/>
              <a:t>MC production including </a:t>
            </a:r>
            <a:r>
              <a:rPr lang="en-GB" altLang="zh-CN" sz="1800" dirty="0" err="1"/>
              <a:t>Mokka</a:t>
            </a:r>
            <a:r>
              <a:rPr lang="en-GB" altLang="zh-CN" sz="1800" dirty="0"/>
              <a:t> </a:t>
            </a:r>
            <a:r>
              <a:rPr lang="en-GB" altLang="zh-CN" sz="1800" dirty="0" err="1" smtClean="0"/>
              <a:t>simu</a:t>
            </a:r>
            <a:r>
              <a:rPr lang="en-GB" altLang="zh-CN" sz="1800" dirty="0" smtClean="0"/>
              <a:t> </a:t>
            </a:r>
            <a:r>
              <a:rPr lang="en-GB" altLang="zh-CN" sz="1800" dirty="0"/>
              <a:t>+ Marlin recon</a:t>
            </a:r>
          </a:p>
          <a:p>
            <a:r>
              <a:rPr lang="en-US" altLang="zh-CN" sz="2000" dirty="0"/>
              <a:t>Data </a:t>
            </a:r>
            <a:r>
              <a:rPr lang="en-US" altLang="zh-CN" sz="2000" dirty="0"/>
              <a:t>flow</a:t>
            </a:r>
          </a:p>
          <a:p>
            <a:pPr lvl="1"/>
            <a:r>
              <a:rPr lang="en-US" altLang="zh-CN" sz="1800" dirty="0"/>
              <a:t>IHEP </a:t>
            </a:r>
            <a:r>
              <a:rPr lang="en-US" altLang="zh-CN" sz="1800" dirty="0"/>
              <a:t>-&gt; </a:t>
            </a:r>
            <a:r>
              <a:rPr lang="en-US" altLang="zh-CN" sz="1800" dirty="0"/>
              <a:t>Sites, </a:t>
            </a:r>
            <a:r>
              <a:rPr lang="en-US" altLang="zh-CN" sz="1800" dirty="0" err="1"/>
              <a:t>stdhep</a:t>
            </a:r>
            <a:r>
              <a:rPr lang="en-US" altLang="zh-CN" sz="1800" dirty="0"/>
              <a:t> files from EG distributed to Sites </a:t>
            </a:r>
          </a:p>
          <a:p>
            <a:pPr lvl="1"/>
            <a:r>
              <a:rPr lang="en-US" altLang="zh-CN" sz="1800" dirty="0"/>
              <a:t>Sites -&gt; IHEP, output MC data directly transfer back to IHEP from jobs</a:t>
            </a:r>
          </a:p>
          <a:p>
            <a:r>
              <a:rPr lang="en-US" altLang="zh-CN" sz="2000" dirty="0" smtClean="0"/>
              <a:t>In </a:t>
            </a:r>
            <a:r>
              <a:rPr lang="en-US" altLang="zh-CN" sz="2000" dirty="0"/>
              <a:t>future, with more resources </a:t>
            </a:r>
            <a:r>
              <a:rPr lang="en-US" altLang="zh-CN" sz="2000" dirty="0" smtClean="0"/>
              <a:t>and tasks, it will be extended to </a:t>
            </a:r>
            <a:r>
              <a:rPr lang="en-US" altLang="zh-CN" sz="2000" dirty="0"/>
              <a:t>multi-tier </a:t>
            </a:r>
            <a:r>
              <a:rPr lang="en-US" altLang="zh-CN" sz="2000" dirty="0" smtClean="0"/>
              <a:t>infrastructure, avoid single-point failure with multi data servers…… </a:t>
            </a:r>
            <a:endParaRPr lang="en-US" altLang="zh-CN" sz="2000" dirty="0"/>
          </a:p>
        </p:txBody>
      </p:sp>
    </p:spTree>
    <p:extLst>
      <p:ext uri="{BB962C8B-B14F-4D97-AF65-F5344CB8AC3E}">
        <p14:creationId xmlns:p14="http://schemas.microsoft.com/office/powerpoint/2010/main" val="552603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295"/>
    </mc:Choice>
    <mc:Fallback xmlns="">
      <p:transition spd="slow" advTm="116295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Central grid services in IHEP (1)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36118" y="1322029"/>
            <a:ext cx="4104264" cy="4109698"/>
          </a:xfrm>
        </p:spPr>
        <p:txBody>
          <a:bodyPr/>
          <a:lstStyle/>
          <a:p>
            <a:r>
              <a:rPr lang="en-GB" altLang="zh-CN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Job management uses DIRAC </a:t>
            </a:r>
            <a:r>
              <a:rPr lang="en-US" altLang="zh-CN" sz="2000" dirty="0"/>
              <a:t>(</a:t>
            </a:r>
            <a:r>
              <a:rPr lang="en-US" altLang="zh-CN" sz="2000" b="1" dirty="0"/>
              <a:t>D</a:t>
            </a:r>
            <a:r>
              <a:rPr lang="en-US" altLang="zh-CN" sz="2000" dirty="0"/>
              <a:t>istributed </a:t>
            </a:r>
            <a:r>
              <a:rPr lang="en-US" altLang="zh-CN" sz="2000" b="1" dirty="0"/>
              <a:t>I</a:t>
            </a:r>
            <a:r>
              <a:rPr lang="en-US" altLang="zh-CN" sz="2000" dirty="0"/>
              <a:t>nfrastructure with </a:t>
            </a:r>
            <a:r>
              <a:rPr lang="en-US" altLang="zh-CN" sz="2000" b="1" dirty="0"/>
              <a:t>R</a:t>
            </a:r>
            <a:r>
              <a:rPr lang="en-US" altLang="zh-CN" sz="2000" dirty="0"/>
              <a:t>emote </a:t>
            </a:r>
            <a:r>
              <a:rPr lang="en-US" altLang="zh-CN" sz="2000" b="1" dirty="0"/>
              <a:t>A</a:t>
            </a:r>
            <a:r>
              <a:rPr lang="en-US" altLang="zh-CN" sz="2000" dirty="0"/>
              <a:t>gent </a:t>
            </a:r>
            <a:r>
              <a:rPr lang="en-US" altLang="zh-CN" sz="2000" b="1" dirty="0"/>
              <a:t>C</a:t>
            </a:r>
            <a:r>
              <a:rPr lang="en-US" altLang="zh-CN" sz="2000" dirty="0"/>
              <a:t>ontrol</a:t>
            </a:r>
            <a:r>
              <a:rPr lang="en-US" altLang="zh-CN" sz="2000" dirty="0" smtClean="0"/>
              <a:t>) </a:t>
            </a:r>
          </a:p>
          <a:p>
            <a:pPr marL="742950" lvl="2" indent="-342900">
              <a:buClr>
                <a:srgbClr val="FF0000"/>
              </a:buClr>
              <a:buFont typeface="Wingdings" pitchFamily="2" charset="2"/>
              <a:buChar char="v"/>
            </a:pPr>
            <a:r>
              <a:rPr lang="en-US" altLang="zh-CN" sz="1800" dirty="0"/>
              <a:t>Hide complexity from</a:t>
            </a:r>
            <a:r>
              <a:rPr lang="en-GB" altLang="zh-CN" sz="1800" dirty="0"/>
              <a:t> </a:t>
            </a:r>
            <a:r>
              <a:rPr lang="en-GB" altLang="zh-CN" sz="1800" dirty="0"/>
              <a:t>heterogeneous </a:t>
            </a:r>
            <a:r>
              <a:rPr lang="en-GB" altLang="zh-CN" sz="1800" dirty="0" smtClean="0"/>
              <a:t>resources</a:t>
            </a:r>
          </a:p>
          <a:p>
            <a:pPr marL="742950" lvl="2" indent="-342900">
              <a:buClr>
                <a:srgbClr val="FF0000"/>
              </a:buClr>
              <a:buFont typeface="Wingdings" pitchFamily="2" charset="2"/>
              <a:buChar char="v"/>
            </a:pPr>
            <a:r>
              <a:rPr lang="en-GB" altLang="zh-CN" sz="1800" dirty="0" smtClean="0"/>
              <a:t>Provide global job scheduling service </a:t>
            </a:r>
            <a:endParaRPr lang="en-GB" altLang="zh-CN" sz="1800" dirty="0">
              <a:solidFill>
                <a:srgbClr val="FF0000"/>
              </a:solidFill>
            </a:endParaRPr>
          </a:p>
          <a:p>
            <a:r>
              <a:rPr lang="en-US" altLang="zh-CN" sz="2000" dirty="0" smtClean="0"/>
              <a:t>Central </a:t>
            </a:r>
            <a:r>
              <a:rPr lang="en-US" altLang="zh-CN" sz="2000" dirty="0"/>
              <a:t>SE built up based on </a:t>
            </a:r>
            <a:r>
              <a:rPr lang="en-US" altLang="zh-CN" sz="2000" dirty="0" err="1"/>
              <a:t>StoRM</a:t>
            </a:r>
            <a:endParaRPr lang="en-US" altLang="zh-CN" sz="2000" dirty="0"/>
          </a:p>
          <a:p>
            <a:pPr lvl="1"/>
            <a:r>
              <a:rPr lang="en-US" altLang="zh-CN" sz="1800" dirty="0" err="1"/>
              <a:t>Lustre</a:t>
            </a:r>
            <a:r>
              <a:rPr lang="en-US" altLang="zh-CN" sz="1800" dirty="0"/>
              <a:t> /</a:t>
            </a:r>
            <a:r>
              <a:rPr lang="en-US" altLang="zh-CN" sz="1800" dirty="0" err="1"/>
              <a:t>cefs</a:t>
            </a:r>
            <a:r>
              <a:rPr lang="en-US" altLang="zh-CN" sz="1800" dirty="0"/>
              <a:t> as its backend</a:t>
            </a:r>
            <a:endParaRPr lang="zh-CN" altLang="en-US" sz="1800" dirty="0"/>
          </a:p>
          <a:p>
            <a:pPr lvl="1"/>
            <a:r>
              <a:rPr lang="en-US" altLang="zh-CN" sz="1800" dirty="0" smtClean="0"/>
              <a:t>Frontend provide SRM</a:t>
            </a:r>
            <a:r>
              <a:rPr lang="en-US" altLang="zh-CN" sz="1800" dirty="0"/>
              <a:t>, HTTP, </a:t>
            </a:r>
            <a:r>
              <a:rPr lang="en-US" altLang="zh-CN" sz="1800" dirty="0" err="1" smtClean="0"/>
              <a:t>xrootd</a:t>
            </a:r>
            <a:r>
              <a:rPr lang="en-US" altLang="zh-CN" sz="1800" dirty="0" smtClean="0"/>
              <a:t> access</a:t>
            </a:r>
          </a:p>
          <a:p>
            <a:pPr lvl="1"/>
            <a:r>
              <a:rPr lang="en-US" altLang="zh-CN" sz="1800" dirty="0" smtClean="0"/>
              <a:t>Export </a:t>
            </a:r>
            <a:r>
              <a:rPr lang="en-US" altLang="zh-CN" sz="1800" dirty="0"/>
              <a:t>and share experiment data </a:t>
            </a:r>
            <a:r>
              <a:rPr lang="en-US" altLang="zh-CN" sz="1800" dirty="0" smtClean="0"/>
              <a:t>with sites</a:t>
            </a:r>
          </a:p>
          <a:p>
            <a:endParaRPr lang="zh-CN" altLang="en-US" sz="1800" dirty="0"/>
          </a:p>
        </p:txBody>
      </p:sp>
      <p:sp>
        <p:nvSpPr>
          <p:cNvPr id="4" name="圆角矩形 3"/>
          <p:cNvSpPr/>
          <p:nvPr/>
        </p:nvSpPr>
        <p:spPr>
          <a:xfrm>
            <a:off x="6173405" y="2791310"/>
            <a:ext cx="886575" cy="33855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4302634" y="1528015"/>
            <a:ext cx="4501096" cy="1800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圆角矩形 5"/>
          <p:cNvSpPr/>
          <p:nvPr/>
        </p:nvSpPr>
        <p:spPr>
          <a:xfrm>
            <a:off x="4761156" y="2676639"/>
            <a:ext cx="930947" cy="42303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600" smtClean="0"/>
              <a:t>StoRM</a:t>
            </a:r>
            <a:endParaRPr lang="zh-CN" altLang="en-US" sz="1600"/>
          </a:p>
        </p:txBody>
      </p:sp>
      <p:cxnSp>
        <p:nvCxnSpPr>
          <p:cNvPr id="7" name="直接箭头连接符 6"/>
          <p:cNvCxnSpPr/>
          <p:nvPr/>
        </p:nvCxnSpPr>
        <p:spPr>
          <a:xfrm flipV="1">
            <a:off x="5154524" y="2222930"/>
            <a:ext cx="0" cy="381946"/>
          </a:xfrm>
          <a:prstGeom prst="straightConnector1">
            <a:avLst/>
          </a:prstGeom>
          <a:ln>
            <a:solidFill>
              <a:srgbClr val="00B050"/>
            </a:solidFill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组合 7"/>
          <p:cNvGrpSpPr/>
          <p:nvPr/>
        </p:nvGrpSpPr>
        <p:grpSpPr>
          <a:xfrm>
            <a:off x="4921371" y="4809095"/>
            <a:ext cx="436055" cy="431544"/>
            <a:chOff x="3562183" y="2223603"/>
            <a:chExt cx="436055" cy="431544"/>
          </a:xfrm>
        </p:grpSpPr>
        <p:sp>
          <p:nvSpPr>
            <p:cNvPr id="9" name="矩形 8"/>
            <p:cNvSpPr/>
            <p:nvPr/>
          </p:nvSpPr>
          <p:spPr>
            <a:xfrm>
              <a:off x="3636616" y="2314012"/>
              <a:ext cx="287312" cy="252028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3709112" y="2390102"/>
              <a:ext cx="134672" cy="110003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1" name="直接连接符 10"/>
            <p:cNvCxnSpPr/>
            <p:nvPr/>
          </p:nvCxnSpPr>
          <p:spPr>
            <a:xfrm flipV="1">
              <a:off x="3709112" y="2223603"/>
              <a:ext cx="0" cy="8910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 flipV="1">
              <a:off x="3780272" y="2223603"/>
              <a:ext cx="0" cy="8910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 flipV="1">
              <a:off x="3843784" y="2224905"/>
              <a:ext cx="0" cy="8910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/>
          </p:nvCxnSpPr>
          <p:spPr>
            <a:xfrm flipV="1">
              <a:off x="3709112" y="2566040"/>
              <a:ext cx="0" cy="8910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 flipV="1">
              <a:off x="3776113" y="2562973"/>
              <a:ext cx="0" cy="8910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 15"/>
            <p:cNvCxnSpPr/>
            <p:nvPr/>
          </p:nvCxnSpPr>
          <p:spPr>
            <a:xfrm flipV="1">
              <a:off x="3843784" y="2566040"/>
              <a:ext cx="0" cy="8910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flipV="1">
              <a:off x="3924888" y="2502759"/>
              <a:ext cx="73350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 flipV="1">
              <a:off x="3926230" y="2378295"/>
              <a:ext cx="72008" cy="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/>
            <p:cNvCxnSpPr/>
            <p:nvPr/>
          </p:nvCxnSpPr>
          <p:spPr>
            <a:xfrm>
              <a:off x="3926230" y="2440026"/>
              <a:ext cx="7200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/>
            <p:nvPr/>
          </p:nvCxnSpPr>
          <p:spPr>
            <a:xfrm flipV="1">
              <a:off x="3562183" y="2495880"/>
              <a:ext cx="73350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 flipV="1">
              <a:off x="3563525" y="2371416"/>
              <a:ext cx="72008" cy="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>
              <a:off x="3563525" y="2433147"/>
              <a:ext cx="7200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流程图: 磁盘 22"/>
          <p:cNvSpPr/>
          <p:nvPr/>
        </p:nvSpPr>
        <p:spPr>
          <a:xfrm>
            <a:off x="4815667" y="1638491"/>
            <a:ext cx="323732" cy="432048"/>
          </a:xfrm>
          <a:prstGeom prst="flowChartMagneticDisk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流程图: 磁盘 23"/>
          <p:cNvSpPr/>
          <p:nvPr/>
        </p:nvSpPr>
        <p:spPr>
          <a:xfrm>
            <a:off x="5202839" y="1574858"/>
            <a:ext cx="323732" cy="432048"/>
          </a:xfrm>
          <a:prstGeom prst="flowChartMagneticDisk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流程图: 磁盘 24"/>
          <p:cNvSpPr/>
          <p:nvPr/>
        </p:nvSpPr>
        <p:spPr>
          <a:xfrm>
            <a:off x="5122818" y="1790882"/>
            <a:ext cx="323732" cy="432048"/>
          </a:xfrm>
          <a:prstGeom prst="flowChartMagneticDisk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TextBox 25"/>
          <p:cNvSpPr txBox="1"/>
          <p:nvPr/>
        </p:nvSpPr>
        <p:spPr>
          <a:xfrm>
            <a:off x="7592942" y="2148228"/>
            <a:ext cx="9947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latin typeface="Georgia" pitchFamily="18" charset="0"/>
              </a:rPr>
              <a:t>DIRAC</a:t>
            </a:r>
          </a:p>
          <a:p>
            <a:r>
              <a:rPr lang="en-US" altLang="zh-CN" sz="2000" dirty="0" smtClean="0">
                <a:latin typeface="Georgia" pitchFamily="18" charset="0"/>
              </a:rPr>
              <a:t>WMS</a:t>
            </a:r>
            <a:endParaRPr lang="zh-CN" altLang="en-US" sz="2000" dirty="0">
              <a:latin typeface="Georgia" pitchFamily="18" charset="0"/>
            </a:endParaRPr>
          </a:p>
        </p:txBody>
      </p:sp>
      <p:cxnSp>
        <p:nvCxnSpPr>
          <p:cNvPr id="27" name="直接箭头连接符 26"/>
          <p:cNvCxnSpPr/>
          <p:nvPr/>
        </p:nvCxnSpPr>
        <p:spPr>
          <a:xfrm flipH="1">
            <a:off x="7419129" y="3099675"/>
            <a:ext cx="840921" cy="1380668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直接箭头连接符 27"/>
          <p:cNvCxnSpPr/>
          <p:nvPr/>
        </p:nvCxnSpPr>
        <p:spPr>
          <a:xfrm>
            <a:off x="7811294" y="5902783"/>
            <a:ext cx="504056" cy="0"/>
          </a:xfrm>
          <a:prstGeom prst="straightConnector1">
            <a:avLst/>
          </a:prstGeom>
          <a:ln>
            <a:solidFill>
              <a:srgbClr val="00B050"/>
            </a:solidFill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直接箭头连接符 28"/>
          <p:cNvCxnSpPr/>
          <p:nvPr/>
        </p:nvCxnSpPr>
        <p:spPr>
          <a:xfrm>
            <a:off x="7811294" y="5535311"/>
            <a:ext cx="479677" cy="2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8422319" y="5402727"/>
            <a:ext cx="6491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smtClean="0">
                <a:latin typeface="Georgia" pitchFamily="18" charset="0"/>
              </a:rPr>
              <a:t>Job</a:t>
            </a:r>
            <a:endParaRPr lang="zh-CN" altLang="en-US" sz="1200">
              <a:latin typeface="Georgia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403095" y="5748899"/>
            <a:ext cx="8012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latin typeface="Georgia" pitchFamily="18" charset="0"/>
              </a:rPr>
              <a:t>Data </a:t>
            </a:r>
            <a:endParaRPr lang="zh-CN" altLang="en-US" sz="1200" dirty="0">
              <a:latin typeface="Georgia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580858" y="2181603"/>
            <a:ext cx="13425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err="1" smtClean="0"/>
              <a:t>Lustre</a:t>
            </a:r>
            <a:r>
              <a:rPr lang="en-US" altLang="zh-CN" sz="1600" dirty="0" smtClean="0"/>
              <a:t>: /</a:t>
            </a:r>
            <a:r>
              <a:rPr lang="en-US" altLang="zh-CN" sz="1600" dirty="0" err="1" smtClean="0"/>
              <a:t>cefs</a:t>
            </a:r>
            <a:endParaRPr lang="zh-CN" altLang="en-US" sz="1600" dirty="0"/>
          </a:p>
        </p:txBody>
      </p:sp>
      <p:sp>
        <p:nvSpPr>
          <p:cNvPr id="33" name="圆角矩形 32"/>
          <p:cNvSpPr/>
          <p:nvPr/>
        </p:nvSpPr>
        <p:spPr>
          <a:xfrm>
            <a:off x="6132772" y="2181602"/>
            <a:ext cx="886575" cy="33855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TextBox 33"/>
          <p:cNvSpPr txBox="1"/>
          <p:nvPr/>
        </p:nvSpPr>
        <p:spPr>
          <a:xfrm>
            <a:off x="5972762" y="2202434"/>
            <a:ext cx="12065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CVMFS</a:t>
            </a:r>
            <a:r>
              <a:rPr lang="en-US" altLang="zh-CN" sz="1400" dirty="0"/>
              <a:t> </a:t>
            </a:r>
            <a:r>
              <a:rPr lang="en-US" altLang="zh-CN" sz="1400" dirty="0" smtClean="0"/>
              <a:t>S0</a:t>
            </a:r>
            <a:endParaRPr lang="en-US" altLang="zh-CN" sz="1400" dirty="0" smtClean="0"/>
          </a:p>
        </p:txBody>
      </p:sp>
      <p:sp>
        <p:nvSpPr>
          <p:cNvPr id="35" name="矩形 34"/>
          <p:cNvSpPr/>
          <p:nvPr/>
        </p:nvSpPr>
        <p:spPr>
          <a:xfrm>
            <a:off x="7538939" y="2070540"/>
            <a:ext cx="1048767" cy="817618"/>
          </a:xfrm>
          <a:prstGeom prst="rect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云形 35"/>
          <p:cNvSpPr/>
          <p:nvPr/>
        </p:nvSpPr>
        <p:spPr>
          <a:xfrm>
            <a:off x="6501826" y="4596682"/>
            <a:ext cx="1504131" cy="812808"/>
          </a:xfrm>
          <a:prstGeom prst="cloud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7" name="组合 36"/>
          <p:cNvGrpSpPr/>
          <p:nvPr/>
        </p:nvGrpSpPr>
        <p:grpSpPr>
          <a:xfrm>
            <a:off x="6983074" y="4772860"/>
            <a:ext cx="436055" cy="431544"/>
            <a:chOff x="3562183" y="2223603"/>
            <a:chExt cx="436055" cy="431544"/>
          </a:xfrm>
        </p:grpSpPr>
        <p:sp>
          <p:nvSpPr>
            <p:cNvPr id="38" name="矩形 37"/>
            <p:cNvSpPr/>
            <p:nvPr/>
          </p:nvSpPr>
          <p:spPr>
            <a:xfrm>
              <a:off x="3636616" y="2314012"/>
              <a:ext cx="287312" cy="252028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矩形 38"/>
            <p:cNvSpPr/>
            <p:nvPr/>
          </p:nvSpPr>
          <p:spPr>
            <a:xfrm>
              <a:off x="3709112" y="2390102"/>
              <a:ext cx="134672" cy="110003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40" name="直接连接符 39"/>
            <p:cNvCxnSpPr/>
            <p:nvPr/>
          </p:nvCxnSpPr>
          <p:spPr>
            <a:xfrm flipV="1">
              <a:off x="3709112" y="2223603"/>
              <a:ext cx="0" cy="8910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接连接符 40"/>
            <p:cNvCxnSpPr/>
            <p:nvPr/>
          </p:nvCxnSpPr>
          <p:spPr>
            <a:xfrm flipV="1">
              <a:off x="3780272" y="2223603"/>
              <a:ext cx="0" cy="8910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接连接符 41"/>
            <p:cNvCxnSpPr/>
            <p:nvPr/>
          </p:nvCxnSpPr>
          <p:spPr>
            <a:xfrm flipV="1">
              <a:off x="3843784" y="2224905"/>
              <a:ext cx="0" cy="8910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 flipV="1">
              <a:off x="3709112" y="2566040"/>
              <a:ext cx="0" cy="8910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接连接符 43"/>
            <p:cNvCxnSpPr/>
            <p:nvPr/>
          </p:nvCxnSpPr>
          <p:spPr>
            <a:xfrm flipV="1">
              <a:off x="3776113" y="2562973"/>
              <a:ext cx="0" cy="8910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接连接符 44"/>
            <p:cNvCxnSpPr/>
            <p:nvPr/>
          </p:nvCxnSpPr>
          <p:spPr>
            <a:xfrm flipV="1">
              <a:off x="3843784" y="2566040"/>
              <a:ext cx="0" cy="8910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接连接符 45"/>
            <p:cNvCxnSpPr/>
            <p:nvPr/>
          </p:nvCxnSpPr>
          <p:spPr>
            <a:xfrm flipV="1">
              <a:off x="3924888" y="2502759"/>
              <a:ext cx="73350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接连接符 46"/>
            <p:cNvCxnSpPr/>
            <p:nvPr/>
          </p:nvCxnSpPr>
          <p:spPr>
            <a:xfrm flipV="1">
              <a:off x="3926230" y="2378295"/>
              <a:ext cx="72008" cy="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接连接符 47"/>
            <p:cNvCxnSpPr/>
            <p:nvPr/>
          </p:nvCxnSpPr>
          <p:spPr>
            <a:xfrm>
              <a:off x="3926230" y="2440026"/>
              <a:ext cx="7200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接连接符 48"/>
            <p:cNvCxnSpPr/>
            <p:nvPr/>
          </p:nvCxnSpPr>
          <p:spPr>
            <a:xfrm flipV="1">
              <a:off x="3562183" y="2495880"/>
              <a:ext cx="73350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接连接符 49"/>
            <p:cNvCxnSpPr/>
            <p:nvPr/>
          </p:nvCxnSpPr>
          <p:spPr>
            <a:xfrm flipV="1">
              <a:off x="3563525" y="2371416"/>
              <a:ext cx="72008" cy="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接连接符 50"/>
            <p:cNvCxnSpPr/>
            <p:nvPr/>
          </p:nvCxnSpPr>
          <p:spPr>
            <a:xfrm>
              <a:off x="3563525" y="2433147"/>
              <a:ext cx="7200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2" name="直接箭头连接符 51"/>
          <p:cNvCxnSpPr/>
          <p:nvPr/>
        </p:nvCxnSpPr>
        <p:spPr>
          <a:xfrm flipH="1">
            <a:off x="5364705" y="3092748"/>
            <a:ext cx="2641253" cy="1497007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4584586" y="5518067"/>
            <a:ext cx="14723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latin typeface="Lucida Handwriting" pitchFamily="66" charset="0"/>
              </a:rPr>
              <a:t>Cluster/grid </a:t>
            </a:r>
            <a:r>
              <a:rPr lang="en-US" altLang="zh-CN" sz="1200" dirty="0" smtClean="0">
                <a:latin typeface="Lucida Handwriting" pitchFamily="66" charset="0"/>
              </a:rPr>
              <a:t>Site </a:t>
            </a:r>
            <a:endParaRPr lang="zh-CN" altLang="en-US" sz="1200" dirty="0">
              <a:latin typeface="Lucida Handwriting" pitchFamily="66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721428" y="5518067"/>
            <a:ext cx="982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latin typeface="Lucida Handwriting" pitchFamily="66" charset="0"/>
              </a:rPr>
              <a:t>Cloud Site </a:t>
            </a:r>
            <a:endParaRPr lang="zh-CN" altLang="en-US" sz="1200" dirty="0">
              <a:latin typeface="Lucida Handwriting" pitchFamily="66" charset="0"/>
            </a:endParaRPr>
          </a:p>
        </p:txBody>
      </p:sp>
      <p:cxnSp>
        <p:nvCxnSpPr>
          <p:cNvPr id="55" name="直接箭头连接符 54"/>
          <p:cNvCxnSpPr/>
          <p:nvPr/>
        </p:nvCxnSpPr>
        <p:spPr>
          <a:xfrm flipV="1">
            <a:off x="5110600" y="3176161"/>
            <a:ext cx="210151" cy="1420522"/>
          </a:xfrm>
          <a:prstGeom prst="straightConnector1">
            <a:avLst/>
          </a:prstGeom>
          <a:ln>
            <a:solidFill>
              <a:srgbClr val="00B050"/>
            </a:solidFill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直接箭头连接符 55"/>
          <p:cNvCxnSpPr/>
          <p:nvPr/>
        </p:nvCxnSpPr>
        <p:spPr>
          <a:xfrm flipH="1" flipV="1">
            <a:off x="5446550" y="3176161"/>
            <a:ext cx="1536525" cy="1456758"/>
          </a:xfrm>
          <a:prstGeom prst="straightConnector1">
            <a:avLst/>
          </a:prstGeom>
          <a:ln>
            <a:solidFill>
              <a:srgbClr val="00B050"/>
            </a:solidFill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圆角矩形 56"/>
          <p:cNvSpPr/>
          <p:nvPr/>
        </p:nvSpPr>
        <p:spPr>
          <a:xfrm>
            <a:off x="6155533" y="2791310"/>
            <a:ext cx="886575" cy="27375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8" name="TextBox 57"/>
          <p:cNvSpPr txBox="1"/>
          <p:nvPr/>
        </p:nvSpPr>
        <p:spPr>
          <a:xfrm>
            <a:off x="5973617" y="2764255"/>
            <a:ext cx="12065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CVMFS</a:t>
            </a:r>
            <a:r>
              <a:rPr lang="en-US" altLang="zh-CN" sz="1400" dirty="0"/>
              <a:t> </a:t>
            </a:r>
            <a:r>
              <a:rPr lang="en-US" altLang="zh-CN" sz="1400" dirty="0" smtClean="0"/>
              <a:t>S1</a:t>
            </a:r>
            <a:endParaRPr lang="en-US" altLang="zh-CN" sz="1400" dirty="0" smtClean="0"/>
          </a:p>
        </p:txBody>
      </p:sp>
      <p:cxnSp>
        <p:nvCxnSpPr>
          <p:cNvPr id="59" name="直接箭头连接符 58"/>
          <p:cNvCxnSpPr/>
          <p:nvPr/>
        </p:nvCxnSpPr>
        <p:spPr>
          <a:xfrm flipV="1">
            <a:off x="6576913" y="2534891"/>
            <a:ext cx="0" cy="256419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headEnd type="arrow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直接箭头连接符 60"/>
          <p:cNvCxnSpPr/>
          <p:nvPr/>
        </p:nvCxnSpPr>
        <p:spPr>
          <a:xfrm flipV="1">
            <a:off x="5192188" y="3065062"/>
            <a:ext cx="1360994" cy="1531620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headEnd type="arrow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直接箭头连接符 64"/>
          <p:cNvCxnSpPr>
            <a:stCxn id="36" idx="3"/>
          </p:cNvCxnSpPr>
          <p:nvPr/>
        </p:nvCxnSpPr>
        <p:spPr>
          <a:xfrm flipH="1" flipV="1">
            <a:off x="6576913" y="3072033"/>
            <a:ext cx="676979" cy="1571122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headEnd type="arrow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直接箭头连接符 66"/>
          <p:cNvCxnSpPr/>
          <p:nvPr/>
        </p:nvCxnSpPr>
        <p:spPr>
          <a:xfrm flipH="1">
            <a:off x="7855210" y="6199418"/>
            <a:ext cx="435761" cy="1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headEnd type="arrow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8439824" y="6065288"/>
            <a:ext cx="8012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latin typeface="Georgia" pitchFamily="18" charset="0"/>
              </a:rPr>
              <a:t>Software</a:t>
            </a:r>
            <a:endParaRPr lang="zh-CN" altLang="en-US" sz="12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55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CC00"/>
        </a:solidFill>
        <a:ln w="158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华文彩云" pitchFamily="2" charset="-122"/>
          </a:defRPr>
        </a:defPPr>
      </a:lstStyle>
    </a:spDef>
    <a:lnDef>
      <a:spPr bwMode="auto">
        <a:solidFill>
          <a:srgbClr val="99CC00"/>
        </a:solidFill>
        <a:ln w="15875" cap="flat" cmpd="sng" algn="ctr">
          <a:solidFill>
            <a:srgbClr val="FF0000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77338</TotalTime>
  <Words>1368</Words>
  <Application>Microsoft Office PowerPoint</Application>
  <PresentationFormat>全屏显示(4:3)</PresentationFormat>
  <Paragraphs>221</Paragraphs>
  <Slides>19</Slides>
  <Notes>3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0" baseType="lpstr">
      <vt:lpstr>Modèle par défaut</vt:lpstr>
      <vt:lpstr>Computing at CEPC</vt:lpstr>
      <vt:lpstr>Content</vt:lpstr>
      <vt:lpstr>Software management</vt:lpstr>
      <vt:lpstr>Software framework</vt:lpstr>
      <vt:lpstr>Computing requirements</vt:lpstr>
      <vt:lpstr>Distributed computing</vt:lpstr>
      <vt:lpstr>PowerPoint 演示文稿</vt:lpstr>
      <vt:lpstr>Current computing model</vt:lpstr>
      <vt:lpstr>Central grid services in IHEP (1)</vt:lpstr>
      <vt:lpstr>Central grid services in IHEP (2)</vt:lpstr>
      <vt:lpstr>Production status (1)</vt:lpstr>
      <vt:lpstr>Production status (2)</vt:lpstr>
      <vt:lpstr>New technologies explored</vt:lpstr>
      <vt:lpstr>Elastic cloud integration</vt:lpstr>
      <vt:lpstr>FroNtier/squid for offline DB access</vt:lpstr>
      <vt:lpstr>Multi-core supports </vt:lpstr>
      <vt:lpstr>HPC federation</vt:lpstr>
      <vt:lpstr>Summary</vt:lpstr>
      <vt:lpstr>Thank you!</vt:lpstr>
    </vt:vector>
  </TitlesOfParts>
  <Company>IHEP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 III Software</dc:title>
  <dc:creator>Weidong Li</dc:creator>
  <cp:lastModifiedBy>unknown</cp:lastModifiedBy>
  <cp:revision>2858</cp:revision>
  <cp:lastPrinted>2017-11-06T09:46:55Z</cp:lastPrinted>
  <dcterms:created xsi:type="dcterms:W3CDTF">1999-05-22T11:36:26Z</dcterms:created>
  <dcterms:modified xsi:type="dcterms:W3CDTF">2017-11-07T04:08:00Z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2</vt:i4>
  </property>
  <property fmtid="{D5CDD505-2E9C-101B-9397-08002B2CF9AE}" pid="3" name="GraphicType">
    <vt:i4>2</vt:i4>
  </property>
  <property fmtid="{D5CDD505-2E9C-101B-9397-08002B2CF9AE}" pid="4" name="Compression">
    <vt:i4>75</vt:i4>
  </property>
  <property fmtid="{D5CDD505-2E9C-101B-9397-08002B2CF9AE}" pid="5" name="ScreenSize">
    <vt:i4>3</vt:i4>
  </property>
  <property fmtid="{D5CDD505-2E9C-101B-9397-08002B2CF9AE}" pid="6" name="ScreenUsage">
    <vt:i4>2</vt:i4>
  </property>
  <property fmtid="{D5CDD505-2E9C-101B-9397-08002B2CF9AE}" pid="7" name="MailAddress">
    <vt:lpwstr>R.D.Schaffer@cern.ch</vt:lpwstr>
  </property>
  <property fmtid="{D5CDD505-2E9C-101B-9397-08002B2CF9AE}" pid="8" name="HomePage">
    <vt:lpwstr>http://home.cern.ch/~schaffer/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false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-1</vt:i4>
  </property>
  <property fmtid="{D5CDD505-2E9C-101B-9397-08002B2CF9AE}" pid="18" name="ButtonType">
    <vt:i4>4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C:\TEMP\schaffer-slides</vt:lpwstr>
  </property>
</Properties>
</file>