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99" r:id="rId5"/>
    <p:sldId id="269" r:id="rId6"/>
    <p:sldId id="302" r:id="rId7"/>
    <p:sldId id="268" r:id="rId8"/>
    <p:sldId id="271" r:id="rId9"/>
    <p:sldId id="277" r:id="rId10"/>
    <p:sldId id="278" r:id="rId11"/>
    <p:sldId id="279" r:id="rId12"/>
    <p:sldId id="280" r:id="rId13"/>
    <p:sldId id="272" r:id="rId14"/>
    <p:sldId id="273" r:id="rId15"/>
    <p:sldId id="274" r:id="rId16"/>
    <p:sldId id="285" r:id="rId17"/>
    <p:sldId id="286" r:id="rId18"/>
    <p:sldId id="295" r:id="rId19"/>
    <p:sldId id="296" r:id="rId20"/>
    <p:sldId id="283" r:id="rId21"/>
    <p:sldId id="275" r:id="rId22"/>
    <p:sldId id="287" r:id="rId23"/>
    <p:sldId id="276" r:id="rId24"/>
    <p:sldId id="289" r:id="rId25"/>
    <p:sldId id="282" r:id="rId26"/>
    <p:sldId id="281" r:id="rId27"/>
    <p:sldId id="293" r:id="rId28"/>
    <p:sldId id="294" r:id="rId29"/>
    <p:sldId id="288" r:id="rId30"/>
    <p:sldId id="290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3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13"/>
  </p:normalViewPr>
  <p:slideViewPr>
    <p:cSldViewPr snapToGrid="0" snapToObjects="1">
      <p:cViewPr>
        <p:scale>
          <a:sx n="156" d="100"/>
          <a:sy n="156" d="100"/>
        </p:scale>
        <p:origin x="22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FAC3-12C7-CE49-8172-CAE751D2B98B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6FED-EEAF-B24C-BAF8-348FD9F1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2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9" y="1212427"/>
            <a:ext cx="6064393" cy="4548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00" y="40640"/>
            <a:ext cx="2913600" cy="2185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95621" y="2492587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1352" y="3356187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45968" y="4152054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246" y="5689203"/>
            <a:ext cx="851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C00000"/>
                </a:solidFill>
              </a:rPr>
              <a:t>careful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steps, gain in integrated luminosity </a:t>
            </a:r>
            <a:r>
              <a:rPr lang="en-US" smtClean="0"/>
              <a:t>of </a:t>
            </a:r>
            <a:r>
              <a:rPr lang="en-US" smtClean="0"/>
              <a:t>~3-5</a:t>
            </a:r>
            <a:r>
              <a:rPr lang="en-US" dirty="0" smtClean="0"/>
              <a:t>% for 10h in Stable Beams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5" y="877476"/>
            <a:ext cx="6251999" cy="52230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2693" y="2946400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19785" y="2909397"/>
            <a:ext cx="3388" cy="42187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10643" y="3331269"/>
            <a:ext cx="709143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2827" y="3687776"/>
            <a:ext cx="0" cy="61480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32291" y="3325775"/>
            <a:ext cx="3388" cy="42187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22827" y="3687776"/>
            <a:ext cx="439947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7687" y="46787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4" y="893941"/>
            <a:ext cx="8343146" cy="38934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177796" y="845027"/>
            <a:ext cx="0" cy="2687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1373" y="484671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When you are in a regime with  reduced </a:t>
            </a:r>
            <a:r>
              <a:rPr lang="en-US" i="1" dirty="0"/>
              <a:t>DA beam lifetime </a:t>
            </a:r>
            <a:r>
              <a:rPr lang="en-US" i="1" dirty="0" smtClean="0"/>
              <a:t>suffers and losses appear!</a:t>
            </a:r>
          </a:p>
          <a:p>
            <a:endParaRPr lang="en-US" i="1" dirty="0" smtClean="0"/>
          </a:p>
          <a:p>
            <a:r>
              <a:rPr lang="en-US" i="1" dirty="0" smtClean="0"/>
              <a:t>Careful handling is required, but experience on changing the crossing angle in operation is very valuable for the future...</a:t>
            </a:r>
            <a:endParaRPr lang="en-US" i="1" dirty="0"/>
          </a:p>
          <a:p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2293190" y="650726"/>
            <a:ext cx="4717773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134280" y="804387"/>
            <a:ext cx="0" cy="2758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77993" y="557637"/>
            <a:ext cx="73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110</a:t>
            </a:r>
            <a:r>
              <a:rPr lang="el-GR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>
                <a:solidFill>
                  <a:srgbClr val="FF0000"/>
                </a:solidFill>
              </a:rPr>
              <a:t>rad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9168" y="527388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100</a:t>
            </a:r>
            <a:r>
              <a:rPr lang="el-GR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>
                <a:solidFill>
                  <a:srgbClr val="FF0000"/>
                </a:solidFill>
              </a:rPr>
              <a:t>rad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98" y="1753143"/>
            <a:ext cx="3842657" cy="19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51831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HL-LHC Era: Adaptive Levelling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6196" y="992274"/>
            <a:ext cx="8541572" cy="2386846"/>
          </a:xfrm>
        </p:spPr>
        <p:txBody>
          <a:bodyPr>
            <a:noAutofit/>
          </a:bodyPr>
          <a:lstStyle/>
          <a:p>
            <a:r>
              <a:rPr lang="en-US" sz="1400" b="1" u="sng" dirty="0" smtClean="0"/>
              <a:t>HL-LHC TDR: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i="1" dirty="0" smtClean="0"/>
              <a:t>“Both the consideration of </a:t>
            </a:r>
            <a:r>
              <a:rPr lang="en-US" sz="1400" b="1" i="1" dirty="0" smtClean="0"/>
              <a:t>energy deposition</a:t>
            </a:r>
            <a:r>
              <a:rPr lang="en-US" sz="1400" i="1" dirty="0" smtClean="0"/>
              <a:t> by collision debris in the interaction region magnets, and the necessity to </a:t>
            </a:r>
            <a:r>
              <a:rPr lang="en-US" sz="1400" b="1" i="1" dirty="0" smtClean="0"/>
              <a:t>limit the peak pile-up</a:t>
            </a:r>
            <a:r>
              <a:rPr lang="en-US" sz="1400" i="1" dirty="0" smtClean="0"/>
              <a:t> in the experimental detector, impose an a priori </a:t>
            </a:r>
            <a:r>
              <a:rPr lang="en-US" sz="1400" b="1" i="1" dirty="0" smtClean="0"/>
              <a:t>limitation upon peak luminosity</a:t>
            </a:r>
            <a:r>
              <a:rPr lang="en-US" sz="1400" i="1" dirty="0" smtClean="0"/>
              <a:t>. The consequence is that HL-LHC operation will have to rely on </a:t>
            </a:r>
            <a:r>
              <a:rPr lang="en-US" sz="1400" b="1" i="1" dirty="0" smtClean="0"/>
              <a:t>luminosity levelling</a:t>
            </a:r>
            <a:r>
              <a:rPr lang="en-US" sz="1400" i="1" dirty="0" smtClean="0"/>
              <a:t>."</a:t>
            </a:r>
            <a:endParaRPr lang="en-US" sz="1400" b="1" i="1" dirty="0" smtClean="0"/>
          </a:p>
          <a:p>
            <a:endParaRPr lang="en-US" sz="1400" dirty="0"/>
          </a:p>
          <a:p>
            <a:r>
              <a:rPr lang="en-US" sz="1400" b="1" u="sng" dirty="0" smtClean="0"/>
              <a:t>Levelling Scenarios:</a:t>
            </a:r>
          </a:p>
          <a:p>
            <a:pPr lvl="1"/>
            <a:r>
              <a:rPr lang="en-US" sz="1400" dirty="0" smtClean="0"/>
              <a:t>So far LHC has successfully operated </a:t>
            </a:r>
            <a:r>
              <a:rPr lang="en-US" sz="1400" b="1" dirty="0" smtClean="0"/>
              <a:t>levelling by separation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b="1" dirty="0"/>
          </a:p>
          <a:p>
            <a:pPr lvl="1"/>
            <a:r>
              <a:rPr lang="en-US" sz="1400" dirty="0" smtClean="0"/>
              <a:t>HL-LHC design includes the installation of </a:t>
            </a:r>
            <a:r>
              <a:rPr lang="en-US" sz="1400" b="1" dirty="0" smtClean="0"/>
              <a:t>crab cavities</a:t>
            </a:r>
            <a:r>
              <a:rPr lang="en-US" sz="1400" dirty="0" smtClean="0"/>
              <a:t> around the IR1/IR5.</a:t>
            </a:r>
            <a:br>
              <a:rPr lang="en-US" sz="1400" dirty="0" smtClean="0"/>
            </a:br>
            <a:endParaRPr lang="en-US" sz="1400" dirty="0"/>
          </a:p>
          <a:p>
            <a:pPr lvl="1"/>
            <a:r>
              <a:rPr lang="en-US" sz="1400" dirty="0" smtClean="0"/>
              <a:t>The size of the luminous region can be modified by changing the </a:t>
            </a:r>
            <a:r>
              <a:rPr lang="el-GR" sz="1400" b="1" dirty="0" smtClean="0"/>
              <a:t>β*</a:t>
            </a:r>
            <a:r>
              <a:rPr lang="el-GR" sz="1400" dirty="0" smtClean="0"/>
              <a:t> </a:t>
            </a:r>
            <a:r>
              <a:rPr lang="en-US" sz="1400" dirty="0" smtClean="0"/>
              <a:t>at the IP.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0" y="2407812"/>
            <a:ext cx="2600713" cy="59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76" y="2956494"/>
            <a:ext cx="2504677" cy="53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91" y="3569167"/>
            <a:ext cx="1873405" cy="352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356196" y="4828867"/>
            <a:ext cx="9500196" cy="1683079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Levelling Proposal:</a:t>
            </a:r>
          </a:p>
          <a:p>
            <a:pPr lvl="1"/>
            <a:r>
              <a:rPr lang="en-US" sz="1400" dirty="0" smtClean="0"/>
              <a:t>“Adaptive Levelling Scenario”</a:t>
            </a:r>
          </a:p>
          <a:p>
            <a:pPr lvl="2"/>
            <a:r>
              <a:rPr lang="en-US" sz="1400" dirty="0" smtClean="0"/>
              <a:t>Depending on the time within the fill (during levelling, i.e. bunch intensity) and driven by the available DA, adapt the </a:t>
            </a:r>
            <a:r>
              <a:rPr lang="en-US" sz="1400" b="1" dirty="0" smtClean="0"/>
              <a:t>crossing angle</a:t>
            </a:r>
            <a:r>
              <a:rPr lang="en-US" sz="1400" dirty="0" smtClean="0"/>
              <a:t> and </a:t>
            </a:r>
            <a:r>
              <a:rPr lang="el-GR" sz="1400" b="1" dirty="0" smtClean="0"/>
              <a:t>β*</a:t>
            </a:r>
            <a:r>
              <a:rPr lang="el-GR" sz="1400" dirty="0" smtClean="0"/>
              <a:t> </a:t>
            </a:r>
            <a:r>
              <a:rPr lang="en-US" sz="1400" dirty="0" smtClean="0"/>
              <a:t>at the interaction points to keep the target 5 Hz/cm/cm.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112" y="25394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92D050"/>
              </a:solidFill>
              <a:effectLst/>
              <a:latin typeface="Zapf Dingbat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619" y="2956494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73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FFF730"/>
              </a:solidFill>
              <a:effectLst/>
              <a:latin typeface="Zapf Dingbat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599" y="3418159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FFC000"/>
              </a:solidFill>
              <a:effectLst/>
              <a:latin typeface="Zapf Dingbats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96"/>
            <a:ext cx="8226854" cy="940443"/>
          </a:xfrm>
        </p:spPr>
        <p:txBody>
          <a:bodyPr/>
          <a:lstStyle/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7" y="1372349"/>
            <a:ext cx="6615405" cy="455266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432079" y="713195"/>
            <a:ext cx="3860127" cy="648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Min DA Scan for Half Crossing Angle and </a:t>
            </a:r>
            <a:r>
              <a:rPr lang="el-GR" sz="1400" dirty="0" smtClean="0"/>
              <a:t>β</a:t>
            </a:r>
            <a:r>
              <a:rPr lang="en-US" sz="1400" dirty="0" smtClean="0"/>
              <a:t>*</a:t>
            </a:r>
            <a:r>
              <a:rPr lang="el-GR" sz="1400" dirty="0" smtClean="0"/>
              <a:t> </a:t>
            </a:r>
            <a:r>
              <a:rPr lang="en-US" sz="1400" dirty="0" smtClean="0"/>
              <a:t>at the start of the collisions.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Start of Collisions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𝟏𝟏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𝒑𝒑𝒃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2260" t="-10000" r="-2542"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𝑸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latin typeface="Cambria Math" charset="0"/>
                </a:endParaRPr>
              </a:p>
              <a:p>
                <a:pPr/>
                <a:r>
                  <a:rPr lang="en-US" b="1" i="1" dirty="0" smtClean="0">
                    <a:latin typeface="Cambria Math" charset="0"/>
                  </a:rPr>
                  <a:t>No Landau </a:t>
                </a:r>
                <a:r>
                  <a:rPr lang="en-US" b="1" i="1" dirty="0" err="1" smtClean="0">
                    <a:latin typeface="Cambria Math" charset="0"/>
                  </a:rPr>
                  <a:t>Octupoles</a:t>
                </a:r>
                <a:endParaRPr lang="en-US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139" t="-54717" r="-2139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27" y="1620630"/>
            <a:ext cx="6643396" cy="40796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Adaptive Levelling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960848" y="680187"/>
                <a:ext cx="4310743" cy="792368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indent="0">
                  <a:buNone/>
                </a:pPr>
                <a:r>
                  <a:rPr lang="en-US" sz="1400" dirty="0" smtClean="0"/>
                  <a:t>Overlay </a:t>
                </a:r>
                <a:r>
                  <a:rPr lang="en-US" sz="1400" dirty="0" err="1" smtClean="0">
                    <a:solidFill>
                      <a:srgbClr val="FF0000"/>
                    </a:solidFill>
                  </a:rPr>
                  <a:t>iso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-luminosity</a:t>
                </a:r>
                <a:r>
                  <a:rPr lang="en-US" sz="1400" dirty="0" smtClean="0"/>
                  <a:t> lines.</a:t>
                </a:r>
              </a:p>
              <a:p>
                <a:pPr marL="36576" indent="0">
                  <a:buNone/>
                </a:pPr>
                <a:r>
                  <a:rPr lang="en-US" sz="1400" b="1" dirty="0" smtClean="0"/>
                  <a:t>Peak luminosity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𝟒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1400" b="1" i="1" smtClean="0"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latin typeface="Cambria Math" charset="0"/>
                          </a:rPr>
                          <m:t>𝟑𝟓</m:t>
                        </m:r>
                      </m:sup>
                    </m:sSup>
                    <m:r>
                      <a:rPr lang="en-US" sz="1400" b="1" i="1" smtClean="0">
                        <a:latin typeface="Cambria Math" charset="0"/>
                      </a:rPr>
                      <m:t>𝑯𝒛</m:t>
                    </m:r>
                    <m:r>
                      <a:rPr lang="en-US" sz="1400" b="1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sz="1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charset="0"/>
                          </a:rPr>
                          <m:t>𝒄𝒎</m:t>
                        </m:r>
                      </m:e>
                      <m:sup>
                        <m:r>
                          <a:rPr lang="en-US" sz="14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/>
                  <a:t> can be achieved with 20cm </a:t>
                </a:r>
                <a:r>
                  <a:rPr lang="el-GR" sz="1400" dirty="0" smtClean="0"/>
                  <a:t>β* ... </a:t>
                </a:r>
                <a:r>
                  <a:rPr lang="en-US" sz="1400" dirty="0" smtClean="0"/>
                  <a:t>but with </a:t>
                </a:r>
                <a:r>
                  <a:rPr lang="en-US" sz="1400" b="1" dirty="0" smtClean="0"/>
                  <a:t>PU&gt;300</a:t>
                </a:r>
                <a:r>
                  <a:rPr lang="en-US" sz="1400" b="1" dirty="0"/>
                  <a:t> </a:t>
                </a:r>
                <a:r>
                  <a:rPr lang="en-US" sz="1400" b="1" dirty="0" smtClean="0"/>
                  <a:t>events.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48" y="680187"/>
                <a:ext cx="4310743" cy="792368"/>
              </a:xfrm>
              <a:prstGeom prst="rect">
                <a:avLst/>
              </a:prstGeom>
              <a:blipFill rotWithShape="0">
                <a:blip r:embed="rId3"/>
                <a:stretch>
                  <a:fillRect t="-1538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Start of Collisions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𝟏𝟏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𝒑𝒑𝒃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blipFill rotWithShape="0">
                <a:blip r:embed="rId4"/>
                <a:stretch>
                  <a:fillRect l="-2260" t="-10000" r="-2542"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𝑸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latin typeface="Cambria Math" charset="0"/>
                </a:endParaRPr>
              </a:p>
              <a:p>
                <a:pPr/>
                <a:r>
                  <a:rPr lang="en-US" b="1" i="1" dirty="0" smtClean="0">
                    <a:latin typeface="Cambria Math" charset="0"/>
                  </a:rPr>
                  <a:t>No Landau </a:t>
                </a:r>
                <a:r>
                  <a:rPr lang="en-US" b="1" i="1" dirty="0" err="1" smtClean="0">
                    <a:latin typeface="Cambria Math" charset="0"/>
                  </a:rPr>
                  <a:t>Octupoles</a:t>
                </a:r>
                <a:endParaRPr lang="en-US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139" t="-54717" r="-2139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Adaptive Levelling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286" y="817712"/>
            <a:ext cx="7684469" cy="79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Overlay </a:t>
            </a:r>
            <a:r>
              <a:rPr lang="en-US" sz="1400" dirty="0" err="1" smtClean="0">
                <a:solidFill>
                  <a:srgbClr val="FFC000"/>
                </a:solidFill>
              </a:rPr>
              <a:t>iso</a:t>
            </a:r>
            <a:r>
              <a:rPr lang="en-US" sz="1400" dirty="0" smtClean="0">
                <a:solidFill>
                  <a:srgbClr val="FFC000"/>
                </a:solidFill>
              </a:rPr>
              <a:t>-length of luminous region</a:t>
            </a:r>
            <a:r>
              <a:rPr lang="en-US" sz="1400" dirty="0" smtClean="0"/>
              <a:t> lines.</a:t>
            </a:r>
          </a:p>
          <a:p>
            <a:pPr marL="36576" indent="0">
              <a:buNone/>
            </a:pPr>
            <a:r>
              <a:rPr lang="en-US" sz="1400" dirty="0" smtClean="0"/>
              <a:t>Reduction of </a:t>
            </a:r>
            <a:r>
              <a:rPr lang="en-US" sz="1400" b="1" dirty="0" smtClean="0"/>
              <a:t>crossing angle</a:t>
            </a:r>
            <a:r>
              <a:rPr lang="en-US" sz="1400" dirty="0" smtClean="0"/>
              <a:t> at </a:t>
            </a:r>
            <a:r>
              <a:rPr lang="en-US" sz="1400" b="1" dirty="0" smtClean="0">
                <a:solidFill>
                  <a:srgbClr val="FF0000"/>
                </a:solidFill>
              </a:rPr>
              <a:t>constant luminosity</a:t>
            </a:r>
            <a:r>
              <a:rPr lang="en-US" sz="1400" dirty="0" smtClean="0"/>
              <a:t> enables the reduction of </a:t>
            </a:r>
            <a:r>
              <a:rPr lang="en-US" sz="1400" b="1" dirty="0" smtClean="0">
                <a:solidFill>
                  <a:srgbClr val="FFC000"/>
                </a:solidFill>
              </a:rPr>
              <a:t>PU density</a:t>
            </a:r>
            <a:r>
              <a:rPr lang="en-US" sz="1400" dirty="0" smtClean="0"/>
              <a:t> (increase of luminous region) and triplet irradiation.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6" y="1610080"/>
            <a:ext cx="7269649" cy="42722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Start of Collisions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𝟏𝟏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𝒑𝒑𝒃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1701383"/>
                <a:ext cx="2159566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2260" t="-10000" r="-2542"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𝑸</m:t>
                          </m:r>
                        </m:e>
                        <m:sup>
                          <m:r>
                            <a:rPr lang="en-US" b="1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latin typeface="Cambria Math" charset="0"/>
                </a:endParaRPr>
              </a:p>
              <a:p>
                <a:pPr/>
                <a:r>
                  <a:rPr lang="en-US" b="1" i="1" dirty="0" smtClean="0">
                    <a:latin typeface="Cambria Math" charset="0"/>
                  </a:rPr>
                  <a:t>No Landau </a:t>
                </a:r>
                <a:r>
                  <a:rPr lang="en-US" b="1" i="1" dirty="0" err="1" smtClean="0">
                    <a:latin typeface="Cambria Math" charset="0"/>
                  </a:rPr>
                  <a:t>Octupoles</a:t>
                </a:r>
                <a:endParaRPr lang="en-US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0" y="2277002"/>
                <a:ext cx="228139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139" t="-54717" r="-2139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2" name="AutoShape 2" descr="can_XB_1.9_Lumi_20170122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1" y="958720"/>
            <a:ext cx="6528391" cy="4896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74054"/>
            <a:ext cx="6634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b="1"/>
              <a:t>Time evolution</a:t>
            </a:r>
            <a:r>
              <a:rPr lang="en-US"/>
              <a:t> can be folded in in terms of bunch intensity.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229791" y="3492730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7" y="958720"/>
            <a:ext cx="6528000" cy="48960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394596" y="4045623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1827193"/>
            <a:ext cx="8761228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Beam-beam weak-strong simulations for LHC and HL-LHC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99027" y="3460346"/>
            <a:ext cx="2953120" cy="63841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Nikos Karastathis</a:t>
            </a:r>
          </a:p>
          <a:p>
            <a:pPr algn="ctr"/>
            <a:r>
              <a:rPr lang="en-US" dirty="0" smtClean="0"/>
              <a:t>CERN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92441" y="5412015"/>
            <a:ext cx="6033576" cy="12053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International Workshop on High Energy Circular Electron Positron Collider</a:t>
            </a:r>
          </a:p>
          <a:p>
            <a:pPr algn="ctr"/>
            <a:r>
              <a:rPr lang="en-US" dirty="0" smtClean="0"/>
              <a:t>06/11/2017</a:t>
            </a:r>
          </a:p>
          <a:p>
            <a:pPr algn="ctr"/>
            <a:r>
              <a:rPr lang="en-US" dirty="0" smtClean="0"/>
              <a:t>IHEP, Beijing, 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6625" y="4765684"/>
            <a:ext cx="560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Acknowledgements:</a:t>
            </a:r>
          </a:p>
          <a:p>
            <a:pPr algn="ctr"/>
            <a:r>
              <a:rPr lang="en-US" sz="1200" dirty="0" smtClean="0"/>
              <a:t>F. Antoniou, G. </a:t>
            </a:r>
            <a:r>
              <a:rPr lang="en-US" sz="1200" dirty="0" err="1" smtClean="0"/>
              <a:t>Arduini</a:t>
            </a:r>
            <a:r>
              <a:rPr lang="en-US" sz="1200" dirty="0" smtClean="0"/>
              <a:t>, S. </a:t>
            </a:r>
            <a:r>
              <a:rPr lang="en-US" sz="1200" dirty="0" err="1" smtClean="0"/>
              <a:t>Fartoukh</a:t>
            </a:r>
            <a:r>
              <a:rPr lang="en-US" sz="1200" dirty="0" smtClean="0"/>
              <a:t>, R. de Maria, Y. </a:t>
            </a:r>
            <a:r>
              <a:rPr lang="en-US" sz="1200" dirty="0" err="1" smtClean="0"/>
              <a:t>Papaphilippou</a:t>
            </a:r>
            <a:r>
              <a:rPr lang="en-US" sz="1200" dirty="0" smtClean="0"/>
              <a:t>, D. Pellegrini</a:t>
            </a:r>
          </a:p>
          <a:p>
            <a:pPr algn="ctr"/>
            <a:r>
              <a:rPr lang="en-US" sz="1200" dirty="0" smtClean="0"/>
              <a:t>our OP &amp; MP Colleagues and all the </a:t>
            </a:r>
            <a:r>
              <a:rPr lang="en-US" sz="1200" dirty="0" err="1" smtClean="0"/>
              <a:t>LHC@Home</a:t>
            </a:r>
            <a:r>
              <a:rPr lang="en-US" sz="1200" dirty="0" smtClean="0"/>
              <a:t> volunteers!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99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286" y="817712"/>
            <a:ext cx="8860126" cy="79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Following the intersection of the </a:t>
            </a:r>
            <a:r>
              <a:rPr lang="en-US" sz="1400" b="1" dirty="0" err="1" smtClean="0">
                <a:solidFill>
                  <a:srgbClr val="FF0000"/>
                </a:solidFill>
              </a:rPr>
              <a:t>iso</a:t>
            </a:r>
            <a:r>
              <a:rPr lang="en-US" sz="1400" b="1" dirty="0" smtClean="0">
                <a:solidFill>
                  <a:srgbClr val="FF0000"/>
                </a:solidFill>
              </a:rPr>
              <a:t>-luminosity</a:t>
            </a:r>
            <a:r>
              <a:rPr lang="en-US" sz="1400" dirty="0" smtClean="0"/>
              <a:t> and </a:t>
            </a:r>
            <a:r>
              <a:rPr lang="en-US" sz="1400" b="1" dirty="0" err="1" smtClean="0">
                <a:solidFill>
                  <a:srgbClr val="002060"/>
                </a:solidFill>
              </a:rPr>
              <a:t>iso</a:t>
            </a:r>
            <a:r>
              <a:rPr lang="en-US" sz="1400" b="1" dirty="0" smtClean="0">
                <a:solidFill>
                  <a:srgbClr val="002060"/>
                </a:solidFill>
              </a:rPr>
              <a:t>-DA</a:t>
            </a:r>
            <a:r>
              <a:rPr lang="en-US" sz="1400" dirty="0" smtClean="0"/>
              <a:t> lines one can define a levelling path</a:t>
            </a:r>
          </a:p>
        </p:txBody>
      </p:sp>
      <p:sp>
        <p:nvSpPr>
          <p:cNvPr id="2" name="AutoShape 2" descr="can_XB_1.275_Lumi_20170122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1322042"/>
            <a:ext cx="6414077" cy="481055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3797104" y="4864330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" y="1024645"/>
            <a:ext cx="4572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4" y="3426750"/>
            <a:ext cx="4523973" cy="271438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 </a:t>
            </a:r>
            <a:r>
              <a:rPr lang="mr-IN" dirty="0" smtClean="0"/>
              <a:t>–</a:t>
            </a:r>
            <a:r>
              <a:rPr lang="en-US" dirty="0" smtClean="0"/>
              <a:t> What do I gain?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4849" y="1341886"/>
            <a:ext cx="3491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Comparing: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Constant crossing at 510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rad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Adaptive scenario of 6</a:t>
            </a:r>
            <a:r>
              <a:rPr lang="el-GR" dirty="0" smtClean="0">
                <a:solidFill>
                  <a:srgbClr val="00B0F0"/>
                </a:solidFill>
              </a:rPr>
              <a:t>σ </a:t>
            </a:r>
            <a:r>
              <a:rPr lang="en-US" dirty="0" smtClean="0">
                <a:solidFill>
                  <a:srgbClr val="00B0F0"/>
                </a:solidFill>
              </a:rPr>
              <a:t>DA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Adaptive scenario of 5</a:t>
            </a:r>
            <a:r>
              <a:rPr lang="el-GR" dirty="0" smtClean="0">
                <a:solidFill>
                  <a:srgbClr val="FFC000"/>
                </a:solidFill>
              </a:rPr>
              <a:t>σ </a:t>
            </a:r>
            <a:r>
              <a:rPr lang="en-US" dirty="0" smtClean="0">
                <a:solidFill>
                  <a:srgbClr val="FFC000"/>
                </a:solidFill>
              </a:rPr>
              <a:t>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9091" y="4136500"/>
            <a:ext cx="4404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terms of </a:t>
            </a:r>
            <a:r>
              <a:rPr lang="en-US" b="1" dirty="0" smtClean="0"/>
              <a:t>crossing angle</a:t>
            </a:r>
            <a:r>
              <a:rPr lang="en-US" dirty="0" smtClean="0"/>
              <a:t>, I can operate with </a:t>
            </a:r>
            <a:r>
              <a:rPr lang="en-US" b="1" dirty="0" smtClean="0"/>
              <a:t>less voltage</a:t>
            </a:r>
            <a:r>
              <a:rPr lang="en-US" dirty="0" smtClean="0"/>
              <a:t> in the crab cavities (max crabbing 380</a:t>
            </a:r>
            <a:r>
              <a:rPr lang="el-GR" dirty="0" smtClean="0"/>
              <a:t>μ</a:t>
            </a:r>
            <a:r>
              <a:rPr lang="en-US" dirty="0" smtClean="0"/>
              <a:t>rad).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terms of </a:t>
            </a:r>
            <a:r>
              <a:rPr lang="el-GR" b="1" dirty="0" smtClean="0"/>
              <a:t>β*</a:t>
            </a:r>
            <a:r>
              <a:rPr lang="el-GR" dirty="0" smtClean="0"/>
              <a:t> </a:t>
            </a:r>
            <a:r>
              <a:rPr lang="en-US" b="1" dirty="0" smtClean="0"/>
              <a:t>delayed</a:t>
            </a:r>
            <a:r>
              <a:rPr lang="en-US" dirty="0" smtClean="0"/>
              <a:t> exit from the levelling (here: 20cm target, design: 15cm).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4849" y="274071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Assuming a cross-section of 80mb</a:t>
            </a:r>
            <a:endParaRPr lang="en-US" i="1" u="sng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357172"/>
            <a:ext cx="45720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" y="914334"/>
            <a:ext cx="4572000" cy="27432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 </a:t>
            </a:r>
            <a:r>
              <a:rPr lang="mr-IN" dirty="0" smtClean="0"/>
              <a:t>–</a:t>
            </a:r>
            <a:r>
              <a:rPr lang="en-US" dirty="0" smtClean="0"/>
              <a:t> What do I gain?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9712" y="1639603"/>
            <a:ext cx="4404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provides me with a bit of gain in terms of </a:t>
            </a:r>
            <a:r>
              <a:rPr lang="en-US" b="1" dirty="0" smtClean="0"/>
              <a:t>integrated luminosity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Bit more if I continue with “anti-levelling” after the levelling is finished.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440" y="4405606"/>
            <a:ext cx="404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... while the experiments are recording data comfortably at a reduced </a:t>
            </a:r>
            <a:r>
              <a:rPr lang="en-US" b="1" dirty="0" smtClean="0"/>
              <a:t>pileup density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63"/>
            <a:ext cx="8226854" cy="94044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8602" y="914400"/>
            <a:ext cx="8693426" cy="507862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Weak-strong</a:t>
            </a:r>
            <a:r>
              <a:rPr lang="en-US" sz="2000" dirty="0" smtClean="0"/>
              <a:t> simulations are heavily used to estimate the </a:t>
            </a:r>
            <a:r>
              <a:rPr lang="en-US" sz="2000" b="1" dirty="0" smtClean="0"/>
              <a:t>long term conditions</a:t>
            </a:r>
            <a:r>
              <a:rPr lang="en-US" sz="2000" dirty="0" smtClean="0"/>
              <a:t> in the presence</a:t>
            </a:r>
            <a:r>
              <a:rPr lang="en-US" sz="2000" b="1" dirty="0" smtClean="0"/>
              <a:t> </a:t>
            </a:r>
            <a:r>
              <a:rPr lang="en-US" sz="2000" dirty="0" smtClean="0"/>
              <a:t>of</a:t>
            </a:r>
            <a:r>
              <a:rPr lang="en-US" sz="2000" b="1" dirty="0" smtClean="0"/>
              <a:t> beam-beam </a:t>
            </a:r>
            <a:r>
              <a:rPr lang="en-US" sz="2000" dirty="0" smtClean="0"/>
              <a:t>for a given configurations;</a:t>
            </a:r>
          </a:p>
          <a:p>
            <a:pPr lvl="1"/>
            <a:r>
              <a:rPr lang="en-US" sz="1600" i="1" dirty="0" smtClean="0"/>
              <a:t>Fast, reliable, accurate</a:t>
            </a:r>
            <a:r>
              <a:rPr lang="en-US" sz="1600" dirty="0" smtClean="0"/>
              <a:t> thanks to the continuous development &amp; extension of </a:t>
            </a:r>
            <a:r>
              <a:rPr lang="en-US" sz="1600" dirty="0"/>
              <a:t>computational </a:t>
            </a:r>
            <a:r>
              <a:rPr lang="en-US" sz="1600" dirty="0" smtClean="0"/>
              <a:t>frameworks &amp; infrastructure</a:t>
            </a:r>
          </a:p>
          <a:p>
            <a:pPr lvl="1"/>
            <a:r>
              <a:rPr lang="en-US" sz="1600" dirty="0" smtClean="0"/>
              <a:t>Identify margins </a:t>
            </a:r>
            <a:r>
              <a:rPr lang="en-US" sz="1600" dirty="0" smtClean="0">
                <a:sym typeface="Wingdings"/>
              </a:rPr>
              <a:t> construct operational scenarios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excellent</a:t>
            </a:r>
            <a:r>
              <a:rPr lang="en-US" sz="2000" dirty="0" smtClean="0"/>
              <a:t> LHC performance and the </a:t>
            </a:r>
            <a:r>
              <a:rPr lang="en-US" sz="2000" b="1" dirty="0" smtClean="0"/>
              <a:t>operational experience </a:t>
            </a:r>
            <a:r>
              <a:rPr lang="en-US" sz="2000" dirty="0" smtClean="0"/>
              <a:t>allows to push the beam and machine parameters to extract more </a:t>
            </a:r>
            <a:r>
              <a:rPr lang="en-US" sz="2000" b="1" dirty="0" smtClean="0"/>
              <a:t>luminosity</a:t>
            </a:r>
            <a:r>
              <a:rPr lang="en-US" sz="2000" dirty="0" smtClean="0"/>
              <a:t>, </a:t>
            </a:r>
            <a:r>
              <a:rPr lang="en-US" sz="2000" dirty="0" err="1" smtClean="0"/>
              <a:t>eg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2017: </a:t>
            </a:r>
            <a:r>
              <a:rPr lang="en-US" sz="1600" dirty="0"/>
              <a:t>ATS </a:t>
            </a:r>
            <a:r>
              <a:rPr lang="en-US" sz="1600" dirty="0" smtClean="0"/>
              <a:t>&amp; reducing </a:t>
            </a:r>
            <a:r>
              <a:rPr lang="el-GR" sz="1600" dirty="0"/>
              <a:t>β</a:t>
            </a:r>
            <a:r>
              <a:rPr lang="el-GR" sz="1600" dirty="0" smtClean="0"/>
              <a:t>*</a:t>
            </a:r>
            <a:r>
              <a:rPr lang="en-US" sz="1600" dirty="0"/>
              <a:t> </a:t>
            </a:r>
            <a:r>
              <a:rPr lang="el-GR" sz="1600" dirty="0" smtClean="0">
                <a:sym typeface="Wingdings"/>
              </a:rPr>
              <a:t> </a:t>
            </a:r>
            <a:r>
              <a:rPr lang="en-US" sz="1600" dirty="0">
                <a:sym typeface="Wingdings"/>
              </a:rPr>
              <a:t>increased </a:t>
            </a:r>
            <a:r>
              <a:rPr lang="en-US" sz="1600" dirty="0" smtClean="0">
                <a:sym typeface="Wingdings"/>
              </a:rPr>
              <a:t>performance</a:t>
            </a:r>
          </a:p>
          <a:p>
            <a:pPr lvl="1"/>
            <a:r>
              <a:rPr lang="en-US" sz="1600" dirty="0" smtClean="0">
                <a:sym typeface="Wingdings"/>
              </a:rPr>
              <a:t>2017: crossing angle anti-levelling </a:t>
            </a:r>
            <a:r>
              <a:rPr lang="el-GR" sz="1600" dirty="0"/>
              <a:t> </a:t>
            </a:r>
            <a:r>
              <a:rPr lang="el-GR" sz="1600" dirty="0">
                <a:sym typeface="Wingdings"/>
              </a:rPr>
              <a:t> </a:t>
            </a:r>
            <a:r>
              <a:rPr lang="en-US" sz="1600" dirty="0">
                <a:sym typeface="Wingdings"/>
              </a:rPr>
              <a:t>increased </a:t>
            </a:r>
            <a:r>
              <a:rPr lang="en-US" sz="1600" dirty="0" smtClean="0">
                <a:sym typeface="Wingdings"/>
              </a:rPr>
              <a:t>performance</a:t>
            </a:r>
            <a:endParaRPr lang="en-US" sz="1600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The knowledge and experience gained are propagated in the </a:t>
            </a:r>
            <a:r>
              <a:rPr lang="en-US" sz="2000" b="1" dirty="0" err="1" smtClean="0"/>
              <a:t>HiLumi</a:t>
            </a:r>
            <a:r>
              <a:rPr lang="en-US" sz="2000" b="1" dirty="0" smtClean="0"/>
              <a:t> LHC</a:t>
            </a:r>
            <a:r>
              <a:rPr lang="en-US" sz="2000" dirty="0" smtClean="0"/>
              <a:t> era, </a:t>
            </a:r>
            <a:r>
              <a:rPr lang="en-US" sz="2000" dirty="0" err="1" smtClean="0"/>
              <a:t>e.g</a:t>
            </a:r>
            <a:r>
              <a:rPr lang="en-US" sz="2000" dirty="0" smtClean="0"/>
              <a:t>:</a:t>
            </a:r>
            <a:endParaRPr lang="en-US" sz="1800" dirty="0" smtClean="0"/>
          </a:p>
          <a:p>
            <a:pPr lvl="2"/>
            <a:r>
              <a:rPr lang="en-US" sz="1800" dirty="0" smtClean="0"/>
              <a:t>Adaptive levelling scenario </a:t>
            </a:r>
            <a:r>
              <a:rPr lang="en-US" sz="1800" dirty="0" smtClean="0">
                <a:sym typeface="Wingdings"/>
              </a:rPr>
              <a:t> increased performance</a:t>
            </a:r>
            <a:endParaRPr lang="en-US" sz="1800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831"/>
            <a:ext cx="8226854" cy="940443"/>
          </a:xfrm>
        </p:spPr>
        <p:txBody>
          <a:bodyPr/>
          <a:lstStyle/>
          <a:p>
            <a:pPr algn="ctr"/>
            <a:r>
              <a:rPr lang="en-US" dirty="0" smtClean="0">
                <a:latin typeface="Apple Chancery" charset="0"/>
                <a:ea typeface="Apple Chancery" charset="0"/>
                <a:cs typeface="Apple Chancery" charset="0"/>
              </a:rPr>
              <a:t>Thank you for your attention!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812"/>
            <a:ext cx="8226854" cy="940443"/>
          </a:xfrm>
        </p:spPr>
        <p:txBody>
          <a:bodyPr/>
          <a:lstStyle/>
          <a:p>
            <a:pPr algn="ctr"/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0980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47857"/>
            <a:ext cx="8226854" cy="940443"/>
          </a:xfrm>
        </p:spPr>
        <p:txBody>
          <a:bodyPr/>
          <a:lstStyle/>
          <a:p>
            <a:r>
              <a:rPr lang="en-US" dirty="0" smtClean="0"/>
              <a:t>2017 Settings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86"/>
            <a:ext cx="9144000" cy="536775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4" y="61611"/>
            <a:ext cx="8226854" cy="940443"/>
          </a:xfrm>
        </p:spPr>
        <p:txBody>
          <a:bodyPr/>
          <a:lstStyle/>
          <a:p>
            <a:r>
              <a:rPr lang="en-US" dirty="0" smtClean="0"/>
              <a:t>Setting the Stage: DA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9285" y="1055602"/>
            <a:ext cx="6235842" cy="2150178"/>
          </a:xfrm>
        </p:spPr>
        <p:txBody>
          <a:bodyPr>
            <a:noAutofit/>
          </a:bodyPr>
          <a:lstStyle/>
          <a:p>
            <a:r>
              <a:rPr lang="en-US" sz="1400" b="1" u="sng" dirty="0" smtClean="0"/>
              <a:t>Which Tools &amp; How?</a:t>
            </a:r>
          </a:p>
          <a:p>
            <a:pPr lvl="1"/>
            <a:r>
              <a:rPr lang="en-US" sz="1400" dirty="0" smtClean="0"/>
              <a:t>The geometry and basic optics are generated using MADX;</a:t>
            </a:r>
          </a:p>
          <a:p>
            <a:pPr lvl="1"/>
            <a:r>
              <a:rPr lang="en-US" sz="1400" dirty="0" smtClean="0"/>
              <a:t>The tracking is done in </a:t>
            </a:r>
            <a:r>
              <a:rPr lang="en-US" sz="1400" dirty="0" err="1" smtClean="0"/>
              <a:t>SixTrack</a:t>
            </a:r>
            <a:endParaRPr lang="en-US" sz="1400" dirty="0" smtClean="0"/>
          </a:p>
          <a:p>
            <a:pPr lvl="2"/>
            <a:r>
              <a:rPr lang="en-US" sz="1400" dirty="0" smtClean="0"/>
              <a:t>Particles (weak beam) are tracked through the lattice under the impact of the external fields;</a:t>
            </a:r>
          </a:p>
          <a:p>
            <a:pPr lvl="2"/>
            <a:r>
              <a:rPr lang="en-US" sz="1400" dirty="0" smtClean="0"/>
              <a:t>The particles are uniformly distributed in terms of amplitude... (here: 2</a:t>
            </a:r>
            <a:r>
              <a:rPr lang="el-GR" sz="1400" dirty="0" smtClean="0"/>
              <a:t>σ</a:t>
            </a:r>
            <a:r>
              <a:rPr lang="en-US" sz="1400" dirty="0" smtClean="0"/>
              <a:t>-10</a:t>
            </a:r>
            <a:r>
              <a:rPr lang="el-GR" sz="1400" dirty="0" smtClean="0"/>
              <a:t>σ)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... and laying on a number of angles (here: 5 angles);</a:t>
            </a:r>
          </a:p>
          <a:p>
            <a:pPr lvl="2"/>
            <a:r>
              <a:rPr lang="mr-IN" sz="1400" dirty="0" smtClean="0"/>
              <a:t>…</a:t>
            </a:r>
            <a:r>
              <a:rPr lang="en-US" sz="1400" dirty="0" smtClean="0"/>
              <a:t> the longitudinal </a:t>
            </a:r>
            <a:r>
              <a:rPr lang="en-US" sz="1400" dirty="0"/>
              <a:t>initial conditions of the weak beam are fixed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The particles are tracked for a number of turns (here: 1M), with the view to find the survival at 1M turns </a:t>
            </a:r>
            <a:r>
              <a:rPr lang="en-US" sz="1400" dirty="0" smtClean="0">
                <a:sym typeface="Wingdings"/>
              </a:rPr>
              <a:t> DA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The final result is quoted in terms of </a:t>
            </a:r>
            <a:r>
              <a:rPr lang="en-US" sz="1400" dirty="0" err="1" smtClean="0"/>
              <a:t>rms</a:t>
            </a:r>
            <a:r>
              <a:rPr lang="en-US" sz="1400" dirty="0" smtClean="0"/>
              <a:t> transverse beam size units (LHC: protons ~ round beams).</a:t>
            </a:r>
            <a:endParaRPr lang="el-GR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38208" y="4690263"/>
            <a:ext cx="6018427" cy="13378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Is this perfect?</a:t>
            </a:r>
          </a:p>
          <a:p>
            <a:pPr lvl="1"/>
            <a:r>
              <a:rPr lang="en-US" sz="1400" dirty="0" smtClean="0"/>
              <a:t>Tracking for 1M turns is only ~90s of machine time</a:t>
            </a:r>
          </a:p>
          <a:p>
            <a:pPr lvl="1"/>
            <a:r>
              <a:rPr lang="en-US" sz="1400" dirty="0" smtClean="0"/>
              <a:t>The initial longitudinal action is fixed</a:t>
            </a:r>
          </a:p>
          <a:p>
            <a:pPr lvl="1"/>
            <a:r>
              <a:rPr lang="en-US" sz="1400" dirty="0" smtClean="0"/>
              <a:t>Beam phase space distribution is not taken into account, no diffusion information</a:t>
            </a:r>
            <a:endParaRPr lang="el-GR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46557" y="48533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No.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0219" y="5222728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... but it captures all the relevant </a:t>
            </a:r>
          </a:p>
          <a:p>
            <a:r>
              <a:rPr lang="en-US" i="1" dirty="0" smtClean="0"/>
              <a:t>aspects of beam dynamics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7" y="1074301"/>
            <a:ext cx="3379857" cy="33855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46" y="145439"/>
            <a:ext cx="8226854" cy="94044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967799"/>
            <a:ext cx="8752114" cy="185491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Beam-beam effects</a:t>
            </a:r>
            <a:r>
              <a:rPr lang="en-US" sz="1800" dirty="0" smtClean="0"/>
              <a:t> are responsible for the largest part of “losses” at LH</a:t>
            </a:r>
            <a:r>
              <a:rPr lang="en-US" sz="1800" b="1" u="sng" dirty="0" smtClean="0"/>
              <a:t>C</a:t>
            </a:r>
            <a:r>
              <a:rPr lang="en-US" sz="1800" dirty="0" smtClean="0"/>
              <a:t>! </a:t>
            </a:r>
            <a:endParaRPr lang="en-US" sz="1800" i="1" dirty="0" smtClean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The BB potential quickly becomes </a:t>
            </a:r>
            <a:r>
              <a:rPr lang="en-US" sz="1800" b="1" dirty="0" smtClean="0">
                <a:sym typeface="Wingdings"/>
              </a:rPr>
              <a:t>non-linear</a:t>
            </a:r>
            <a:r>
              <a:rPr lang="en-US" sz="1800" dirty="0" smtClean="0">
                <a:sym typeface="Wingdings"/>
              </a:rPr>
              <a:t> as the amplitude of the particle is increased...</a:t>
            </a:r>
          </a:p>
          <a:p>
            <a:pPr lvl="1"/>
            <a:r>
              <a:rPr lang="en-US" sz="1800" dirty="0" smtClean="0"/>
              <a:t>... but we want to </a:t>
            </a:r>
            <a:r>
              <a:rPr lang="en-US" sz="1800" b="1" dirty="0" smtClean="0"/>
              <a:t>stay</a:t>
            </a:r>
            <a:r>
              <a:rPr lang="en-US" sz="1800" dirty="0" smtClean="0"/>
              <a:t> at collisions for as long as effectively possible. </a:t>
            </a:r>
            <a:r>
              <a:rPr lang="en-US" sz="1800" i="1" dirty="0" smtClean="0">
                <a:sym typeface="Wingdings"/>
              </a:rPr>
              <a:t>Well</a:t>
            </a:r>
            <a:r>
              <a:rPr lang="en-US" sz="1800" i="1" dirty="0">
                <a:sym typeface="Wingdings"/>
              </a:rPr>
              <a:t>... it is a collider</a:t>
            </a:r>
            <a:r>
              <a:rPr lang="en-US" sz="1800" i="1" dirty="0" smtClean="0">
                <a:sym typeface="Wingdings"/>
              </a:rPr>
              <a:t>!</a:t>
            </a:r>
            <a:endParaRPr lang="en-US" sz="1800" i="1" dirty="0">
              <a:sym typeface="Wingdings"/>
            </a:endParaRP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LHC</a:t>
            </a:r>
            <a:r>
              <a:rPr lang="en-US" sz="1800" dirty="0" smtClean="0"/>
              <a:t> is a complex machine!</a:t>
            </a:r>
          </a:p>
          <a:p>
            <a:pPr lvl="1"/>
            <a:r>
              <a:rPr lang="en-US" sz="1800" dirty="0" smtClean="0"/>
              <a:t>Non-linear magnet elements, fringe fields, two states of energy regime,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endParaRPr lang="en-US" sz="1800" i="1" dirty="0"/>
          </a:p>
          <a:p>
            <a:endParaRPr lang="en-US" sz="18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966" y="3825547"/>
            <a:ext cx="917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i="1" dirty="0" smtClean="0"/>
              <a:t>Can my </a:t>
            </a:r>
            <a:r>
              <a:rPr lang="en-US" i="1" dirty="0"/>
              <a:t>simulations </a:t>
            </a:r>
            <a:r>
              <a:rPr lang="en-US" i="1" dirty="0" smtClean="0"/>
              <a:t>drive </a:t>
            </a:r>
            <a:r>
              <a:rPr lang="en-US" i="1" dirty="0"/>
              <a:t>the </a:t>
            </a:r>
            <a:r>
              <a:rPr lang="en-US" b="1" i="1" dirty="0"/>
              <a:t>machine performance</a:t>
            </a:r>
            <a:r>
              <a:rPr lang="en-US" i="1" dirty="0"/>
              <a:t> </a:t>
            </a:r>
            <a:r>
              <a:rPr lang="en-US" i="1" u="sng" dirty="0"/>
              <a:t>during</a:t>
            </a:r>
            <a:r>
              <a:rPr lang="en-US" i="1" dirty="0"/>
              <a:t> its </a:t>
            </a:r>
            <a:r>
              <a:rPr lang="en-US" i="1" dirty="0" smtClean="0"/>
              <a:t>operation?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282" y="4459047"/>
            <a:ext cx="8525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Dynamic Aperture within the Weak-Strong </a:t>
            </a:r>
            <a:r>
              <a:rPr lang="en-US" b="1" dirty="0"/>
              <a:t>Approximation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strong beam generates the fields while the weak beam just probes them, without reciprocal perturbation </a:t>
            </a:r>
            <a:br>
              <a:rPr lang="en-US" dirty="0"/>
            </a:br>
            <a:r>
              <a:rPr lang="en-US" dirty="0" smtClean="0">
                <a:sym typeface="Wingdings"/>
              </a:rPr>
              <a:t> </a:t>
            </a:r>
            <a:r>
              <a:rPr lang="en-US" dirty="0">
                <a:sym typeface="Wingdings"/>
              </a:rPr>
              <a:t>computationally </a:t>
            </a:r>
            <a:r>
              <a:rPr lang="en-US" dirty="0" smtClean="0">
                <a:sym typeface="Wingdings"/>
              </a:rPr>
              <a:t>easier, while captures adequately all the necessary </a:t>
            </a:r>
            <a:r>
              <a:rPr lang="en-US" dirty="0">
                <a:sym typeface="Wingdings"/>
              </a:rPr>
              <a:t>beam </a:t>
            </a:r>
            <a:r>
              <a:rPr lang="en-US" dirty="0" smtClean="0">
                <a:sym typeface="Wingdings"/>
              </a:rPr>
              <a:t> dynamics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05382" y="1932961"/>
            <a:ext cx="3049204" cy="3574953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I would need </a:t>
            </a:r>
            <a:r>
              <a:rPr lang="en-US" sz="1800" b="1" dirty="0" smtClean="0"/>
              <a:t>175μrad</a:t>
            </a:r>
            <a:r>
              <a:rPr lang="en-US" sz="1800" dirty="0" smtClean="0"/>
              <a:t> to have the same normalized separation at the start of the fill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 smtClean="0"/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/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 smtClean="0"/>
          </a:p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For </a:t>
            </a:r>
            <a:r>
              <a:rPr lang="en-US" sz="1800" b="1" dirty="0" smtClean="0"/>
              <a:t>β*=30cm </a:t>
            </a:r>
            <a:r>
              <a:rPr lang="en-US" sz="1800" dirty="0" smtClean="0"/>
              <a:t>and nominal tune gives me </a:t>
            </a:r>
            <a:r>
              <a:rPr lang="en-US" sz="1800" b="1" dirty="0" smtClean="0"/>
              <a:t>DA &lt; 5σ</a:t>
            </a:r>
            <a:endParaRPr lang="en-US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43"/>
            <a:ext cx="6120680" cy="5104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429167" y="2620315"/>
            <a:ext cx="96252" cy="962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29167" y="3221178"/>
            <a:ext cx="96252" cy="962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432" y="24837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175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rad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1236" y="326930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150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rad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84947" y="1114926"/>
            <a:ext cx="79408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Which crossing for my intensity? 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Continuous crossing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" y="1395177"/>
            <a:ext cx="8908894" cy="415748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2" y="992275"/>
            <a:ext cx="4765808" cy="3339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4" y="51832"/>
            <a:ext cx="8226854" cy="940443"/>
          </a:xfrm>
        </p:spPr>
        <p:txBody>
          <a:bodyPr/>
          <a:lstStyle/>
          <a:p>
            <a:r>
              <a:rPr lang="en-US" dirty="0" smtClean="0"/>
              <a:t>Setting the Stage: DA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2608" y="1020625"/>
            <a:ext cx="4870027" cy="2558963"/>
          </a:xfrm>
        </p:spPr>
        <p:txBody>
          <a:bodyPr lIns="0" tIns="36000" rIns="0" bIns="0">
            <a:noAutofit/>
          </a:bodyPr>
          <a:lstStyle/>
          <a:p>
            <a:r>
              <a:rPr lang="en-US" sz="1400" b="1" dirty="0" smtClean="0"/>
              <a:t>Dynamic Aperture Scans (</a:t>
            </a:r>
            <a:r>
              <a:rPr lang="en-US" sz="1400" b="1" dirty="0" err="1" smtClean="0"/>
              <a:t>MAD</a:t>
            </a:r>
            <a:r>
              <a:rPr lang="en-US" sz="1400" b="1" dirty="0" err="1" smtClean="0">
                <a:sym typeface="Wingdings"/>
              </a:rPr>
              <a:t>SixTrack</a:t>
            </a:r>
            <a:r>
              <a:rPr lang="en-US" sz="1400" b="1" dirty="0" smtClean="0">
                <a:sym typeface="Wingdings"/>
              </a:rPr>
              <a:t>)</a:t>
            </a:r>
            <a:r>
              <a:rPr lang="en-US" sz="1400" dirty="0" smtClean="0"/>
              <a:t>: </a:t>
            </a:r>
          </a:p>
          <a:p>
            <a:pPr lvl="1"/>
            <a:r>
              <a:rPr lang="en-US" sz="1400" dirty="0" smtClean="0">
                <a:solidFill>
                  <a:srgbClr val="7030A0"/>
                </a:solidFill>
              </a:rPr>
              <a:t>Choose the machine model (lattice, optics, </a:t>
            </a:r>
            <a:r>
              <a:rPr lang="en-US" sz="1400" dirty="0" err="1" smtClean="0">
                <a:solidFill>
                  <a:srgbClr val="7030A0"/>
                </a:solidFill>
              </a:rPr>
              <a:t>etc</a:t>
            </a:r>
            <a:r>
              <a:rPr lang="en-US" sz="1400" dirty="0" smtClean="0">
                <a:solidFill>
                  <a:srgbClr val="7030A0"/>
                </a:solidFill>
              </a:rPr>
              <a:t>);</a:t>
            </a:r>
          </a:p>
          <a:p>
            <a:pPr lvl="1"/>
            <a:r>
              <a:rPr lang="en-US" sz="1400" dirty="0" smtClean="0"/>
              <a:t>Specify the available parameter space;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</a:rPr>
              <a:t>Choose two parameters to study their correlations in terms of DA;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Fix the rest of the parameters to a constant value for the scan;</a:t>
            </a:r>
          </a:p>
          <a:p>
            <a:pPr lvl="1"/>
            <a:r>
              <a:rPr lang="en-US" sz="1400" dirty="0" smtClean="0"/>
              <a:t>“Time evolution” can be folded in by evolution of the “fixed” parameters (i.e. Intensity evolution, emittance evolution </a:t>
            </a:r>
            <a:r>
              <a:rPr lang="en-US" sz="1400" dirty="0" err="1" smtClean="0"/>
              <a:t>etc</a:t>
            </a:r>
            <a:r>
              <a:rPr lang="en-US" sz="1400" dirty="0" smtClean="0"/>
              <a:t>).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9700" y="3607938"/>
            <a:ext cx="4410927" cy="2031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DA </a:t>
            </a:r>
            <a:r>
              <a:rPr lang="en-US" sz="1400" b="1" dirty="0"/>
              <a:t>multi-parametric </a:t>
            </a:r>
            <a:r>
              <a:rPr lang="en-US" sz="1400" b="1" dirty="0" smtClean="0"/>
              <a:t>response:</a:t>
            </a:r>
            <a:r>
              <a:rPr lang="en-US" sz="1400" dirty="0" smtClean="0"/>
              <a:t> Tool </a:t>
            </a:r>
            <a:r>
              <a:rPr lang="en-US" sz="1400" dirty="0"/>
              <a:t>to assist in performance optimization by defining a target DA &amp; identifying and approaching the </a:t>
            </a:r>
            <a:r>
              <a:rPr lang="en-US" sz="1400" dirty="0" smtClean="0"/>
              <a:t>limits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Operational </a:t>
            </a:r>
            <a:r>
              <a:rPr lang="en-US" sz="1400" dirty="0"/>
              <a:t>experience is fed </a:t>
            </a:r>
            <a:r>
              <a:rPr lang="en-US" sz="1400" dirty="0" smtClean="0"/>
              <a:t>back</a:t>
            </a:r>
          </a:p>
          <a:p>
            <a:pPr marL="742950" lvl="1" indent="-285750">
              <a:buFont typeface="Arial" charset="0"/>
              <a:buChar char="•"/>
            </a:pP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The non-linear nature of higher order machine multipoles, </a:t>
            </a:r>
            <a:r>
              <a:rPr lang="en-US" sz="1400" dirty="0" smtClean="0"/>
              <a:t>the </a:t>
            </a:r>
            <a:r>
              <a:rPr lang="en-US" sz="1400" dirty="0"/>
              <a:t>beam-beam force</a:t>
            </a:r>
            <a:r>
              <a:rPr lang="en-US" sz="1400" dirty="0" smtClean="0"/>
              <a:t>, </a:t>
            </a:r>
            <a:r>
              <a:rPr lang="en-US" sz="1400" dirty="0" err="1" smtClean="0"/>
              <a:t>etc</a:t>
            </a:r>
            <a:r>
              <a:rPr lang="en-US" sz="1400" dirty="0" smtClean="0"/>
              <a:t> </a:t>
            </a:r>
            <a:r>
              <a:rPr lang="en-US" sz="1400" dirty="0"/>
              <a:t>can be comfortably accommodated by the DA description.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91350" y="4339526"/>
            <a:ext cx="4427947" cy="13378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Is this perfect?</a:t>
            </a:r>
          </a:p>
          <a:p>
            <a:pPr lvl="1"/>
            <a:r>
              <a:rPr lang="en-US" sz="1400" dirty="0" smtClean="0"/>
              <a:t>Tracking for 1M turns is only ~90s of machine time</a:t>
            </a:r>
          </a:p>
          <a:p>
            <a:pPr lvl="1"/>
            <a:r>
              <a:rPr lang="en-US" sz="1400" dirty="0" smtClean="0"/>
              <a:t>The initial longitudinal action is fixed</a:t>
            </a:r>
          </a:p>
          <a:p>
            <a:pPr lvl="1"/>
            <a:r>
              <a:rPr lang="en-US" sz="1400" dirty="0" smtClean="0"/>
              <a:t>No diffusion information...</a:t>
            </a:r>
            <a:endParaRPr lang="el-GR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870027" y="5642079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92D050"/>
                </a:solidFill>
              </a:rPr>
              <a:t>No, but captures all the necessary dynamics!</a:t>
            </a:r>
            <a:endParaRPr lang="en-US" sz="1600" i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6069" y="1047129"/>
            <a:ext cx="982601" cy="251584"/>
          </a:xfrm>
          <a:prstGeom prst="rect">
            <a:avLst/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31678" y="1053680"/>
            <a:ext cx="2515973" cy="245033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70027" y="1327832"/>
            <a:ext cx="3876350" cy="235926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4304734" y="2672006"/>
            <a:ext cx="768626" cy="19539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86252" y="4052902"/>
            <a:ext cx="768626" cy="19539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39" y="1020625"/>
            <a:ext cx="6525260" cy="53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70" y="117009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Crossing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186" y="1087841"/>
            <a:ext cx="5331903" cy="717020"/>
          </a:xfrm>
        </p:spPr>
        <p:txBody>
          <a:bodyPr>
            <a:noAutofit/>
          </a:bodyPr>
          <a:lstStyle/>
          <a:p>
            <a:r>
              <a:rPr lang="en-US" sz="1800" dirty="0" smtClean="0"/>
              <a:t>Two counter rotating beams in two separate rings</a:t>
            </a:r>
            <a:r>
              <a:rPr lang="mr-IN" sz="1800" dirty="0" smtClean="0"/>
              <a:t>…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f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" y="1059246"/>
            <a:ext cx="3000420" cy="2644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8982" y="3657899"/>
            <a:ext cx="68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ATLAS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6997" y="90882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CMS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4069" y="314455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LHCb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70634" y="2251914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Cleaning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8989" y="1274383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DUMP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170" y="136936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RF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8671" y="334481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ALICE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41622" y="2381653"/>
            <a:ext cx="328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34542" y="2381652"/>
            <a:ext cx="360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76" y="3257924"/>
            <a:ext cx="3271406" cy="577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0689" y="29305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(V)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9505" y="27156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(V)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99049" y="26695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(H)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38371" y="14355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68413" y="2788257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u="sng" dirty="0"/>
              <a:t>Collider Performance </a:t>
            </a:r>
            <a:r>
              <a:rPr lang="en-US" dirty="0"/>
              <a:t>: </a:t>
            </a:r>
            <a:r>
              <a:rPr lang="en-US" b="1" dirty="0"/>
              <a:t>Luminosity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6135" y="21925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ATLAS, CMS: experiments requiring high luminosity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ALICE, </a:t>
            </a:r>
            <a:r>
              <a:rPr lang="en-US" sz="1200" dirty="0" err="1"/>
              <a:t>LHCb</a:t>
            </a:r>
            <a:r>
              <a:rPr lang="en-US" sz="1200" dirty="0"/>
              <a:t>: lower luminosity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36135" y="15758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come </a:t>
            </a:r>
            <a:r>
              <a:rPr lang="en-US" dirty="0"/>
              <a:t>into collision using separation bumps at the 4 main IP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266" y="4286645"/>
            <a:ext cx="3144436" cy="1183094"/>
            <a:chOff x="191266" y="4286645"/>
            <a:chExt cx="3144436" cy="1183094"/>
          </a:xfrm>
        </p:grpSpPr>
        <p:pic>
          <p:nvPicPr>
            <p:cNvPr id="9" name="Picture 8" descr="f1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66" y="4286645"/>
              <a:ext cx="3144436" cy="11830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5688" y="4646480"/>
              <a:ext cx="140431" cy="23171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3768232" y="4140855"/>
            <a:ext cx="5295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increase performance</a:t>
            </a:r>
            <a:r>
              <a:rPr lang="en-US" dirty="0" smtClean="0"/>
              <a:t>, assuming constant </a:t>
            </a:r>
            <a:br>
              <a:rPr lang="en-US" dirty="0" smtClean="0"/>
            </a:br>
            <a:r>
              <a:rPr lang="en-US" dirty="0" smtClean="0"/>
              <a:t>brightness, I could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164676" y="4723019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 β*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64676" y="5020263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 </a:t>
            </a:r>
            <a:r>
              <a:rPr lang="en-US" dirty="0" err="1" smtClean="0"/>
              <a:t>φ</a:t>
            </a:r>
            <a:endParaRPr lang="en-US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367849" y="3756132"/>
            <a:ext cx="126916" cy="1019403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68504" y="3479571"/>
            <a:ext cx="477667" cy="229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582714" y="3849236"/>
            <a:ext cx="1467285" cy="1292195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976260" y="3516747"/>
            <a:ext cx="306550" cy="3477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82508" y="556847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But can I?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2864" y="5586866"/>
            <a:ext cx="38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/>
              </a:rPr>
              <a:t> Dynamic Aperture Simulations</a:t>
            </a:r>
          </a:p>
          <a:p>
            <a:r>
              <a:rPr lang="en-US" b="1" dirty="0" smtClean="0">
                <a:solidFill>
                  <a:srgbClr val="00B050"/>
                </a:solidFill>
                <a:sym typeface="Wingdings"/>
              </a:rPr>
              <a:t>     as Lifetime indicator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4" name="Picture 53" descr="f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" y="4277021"/>
            <a:ext cx="3121631" cy="1196246"/>
          </a:xfrm>
          <a:prstGeom prst="rect">
            <a:avLst/>
          </a:prstGeom>
        </p:spPr>
      </p:pic>
      <p:sp>
        <p:nvSpPr>
          <p:cNvPr id="5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438371" y="2124603"/>
            <a:ext cx="6909551" cy="2662101"/>
            <a:chOff x="640464" y="1100549"/>
            <a:chExt cx="6909551" cy="2662101"/>
          </a:xfrm>
        </p:grpSpPr>
        <p:sp>
          <p:nvSpPr>
            <p:cNvPr id="59" name="Rectangle 58"/>
            <p:cNvSpPr/>
            <p:nvPr/>
          </p:nvSpPr>
          <p:spPr>
            <a:xfrm>
              <a:off x="640464" y="1100549"/>
              <a:ext cx="6909551" cy="26621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04" y="1227129"/>
              <a:ext cx="6538166" cy="2413341"/>
            </a:xfrm>
            <a:prstGeom prst="rect">
              <a:avLst/>
            </a:prstGeom>
          </p:spPr>
        </p:pic>
      </p:grpSp>
      <p:sp>
        <p:nvSpPr>
          <p:cNvPr id="41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44" grpId="0" animBg="1"/>
      <p:bldP spid="50" grpId="0" animBg="1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7" y="0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crossing for my intensity?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195483" y="822245"/>
                <a:ext cx="4948518" cy="20704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u="sng" dirty="0" smtClean="0"/>
                  <a:t>Nominal LHC parameters (2017):</a:t>
                </a:r>
              </a:p>
              <a:p>
                <a:pPr lvl="1"/>
                <a:r>
                  <a:rPr lang="en-US" sz="2000" dirty="0" err="1" smtClean="0"/>
                  <a:t>Init.</a:t>
                </a:r>
                <a:r>
                  <a:rPr lang="en-US" sz="2000" dirty="0" smtClean="0"/>
                  <a:t> Bunch Intensity = 1.25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/>
                  <a:t>ppb</a:t>
                </a:r>
              </a:p>
              <a:p>
                <a:pPr lvl="1"/>
                <a:r>
                  <a:rPr lang="en-US" sz="2000" dirty="0" smtClean="0"/>
                  <a:t>Half-</a:t>
                </a:r>
                <a:r>
                  <a:rPr lang="en-US" sz="2000" dirty="0" err="1" smtClean="0"/>
                  <a:t>Crosing</a:t>
                </a:r>
                <a:r>
                  <a:rPr lang="en-US" sz="2000" dirty="0" smtClean="0"/>
                  <a:t> Angle</a:t>
                </a:r>
                <a:r>
                  <a:rPr lang="el-GR" sz="2000" dirty="0" smtClean="0"/>
                  <a:t> = 150</a:t>
                </a:r>
                <a:r>
                  <a:rPr lang="en-US" sz="2000" dirty="0" err="1"/>
                  <a:t>μ</a:t>
                </a:r>
                <a:r>
                  <a:rPr lang="en-US" sz="2000" dirty="0" err="1" smtClean="0"/>
                  <a:t>rad</a:t>
                </a:r>
                <a:endParaRPr lang="en-US" sz="2000" dirty="0" smtClean="0"/>
              </a:p>
              <a:p>
                <a:pPr lvl="1"/>
                <a:r>
                  <a:rPr lang="el-GR" sz="2000" dirty="0"/>
                  <a:t>β</a:t>
                </a:r>
                <a:r>
                  <a:rPr lang="el-GR" sz="2000" dirty="0" smtClean="0"/>
                  <a:t>* (</a:t>
                </a:r>
                <a:r>
                  <a:rPr lang="en-US" sz="2000" dirty="0" smtClean="0"/>
                  <a:t>IP1/5) = 40cm</a:t>
                </a:r>
                <a:r>
                  <a:rPr lang="el-GR" sz="2000" dirty="0" smtClean="0"/>
                  <a:t> 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Positive Landau </a:t>
                </a:r>
                <a:r>
                  <a:rPr lang="en-US" sz="2000" dirty="0" err="1" smtClean="0"/>
                  <a:t>Octupoles</a:t>
                </a:r>
                <a:r>
                  <a:rPr lang="en-US" sz="2000" dirty="0" smtClean="0"/>
                  <a:t> (500 A)</a:t>
                </a:r>
              </a:p>
              <a:p>
                <a:pPr lvl="1"/>
                <a:r>
                  <a:rPr lang="en-US" sz="2000" dirty="0" smtClean="0"/>
                  <a:t>Large Chromaticity (15)</a:t>
                </a:r>
              </a:p>
              <a:p>
                <a:pPr lvl="1"/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Qx</a:t>
                </a:r>
                <a:r>
                  <a:rPr lang="en-US" sz="2000" b="1" dirty="0" smtClean="0"/>
                  <a:t>, </a:t>
                </a:r>
                <a:r>
                  <a:rPr lang="en-US" sz="2000" b="1" dirty="0" err="1" smtClean="0"/>
                  <a:t>Qy</a:t>
                </a:r>
                <a:r>
                  <a:rPr lang="en-US" sz="2000" b="1" dirty="0" smtClean="0"/>
                  <a:t>) = (62.31, 60.32)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5483" y="822245"/>
                <a:ext cx="4948518" cy="2070421"/>
              </a:xfrm>
              <a:blipFill rotWithShape="0">
                <a:blip r:embed="rId3"/>
                <a:stretch>
                  <a:fillRect t="-441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761"/>
            <a:ext cx="4558453" cy="3116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14" y="3190181"/>
            <a:ext cx="4402667" cy="2972852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0" y="4248919"/>
            <a:ext cx="5102087" cy="132289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Optimized Tune LHC:</a:t>
            </a:r>
          </a:p>
          <a:p>
            <a:pPr lvl="1"/>
            <a:r>
              <a:rPr lang="en-US" sz="2000" b="1" dirty="0" smtClean="0"/>
              <a:t>(</a:t>
            </a:r>
            <a:r>
              <a:rPr lang="en-US" sz="2000" b="1" dirty="0" err="1" smtClean="0"/>
              <a:t>Qx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Qy</a:t>
            </a:r>
            <a:r>
              <a:rPr lang="en-US" sz="2000" b="1" dirty="0" smtClean="0"/>
              <a:t>) = (62.313, 60.317)</a:t>
            </a:r>
          </a:p>
          <a:p>
            <a:pPr lvl="1"/>
            <a:r>
              <a:rPr lang="en-US" sz="2100" dirty="0" smtClean="0">
                <a:sym typeface="Wingdings"/>
              </a:rPr>
              <a:t> Margin to push for performance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6080" y="3905321"/>
            <a:ext cx="0" cy="4064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43"/>
            <a:ext cx="6123181" cy="5104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32915" y="2548124"/>
            <a:ext cx="96252" cy="9625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3925" y="214235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175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>
                <a:solidFill>
                  <a:srgbClr val="00B050"/>
                </a:solidFill>
              </a:rPr>
              <a:t>rad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32915" y="3189808"/>
            <a:ext cx="96252" cy="9625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1236" y="283531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150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>
                <a:solidFill>
                  <a:srgbClr val="00B050"/>
                </a:solidFill>
              </a:rPr>
              <a:t>rad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11040" y="3183035"/>
            <a:ext cx="0" cy="4064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5744584" y="642853"/>
            <a:ext cx="3399416" cy="2283649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At the nominal working point, 30cm </a:t>
            </a:r>
            <a:r>
              <a:rPr lang="el-GR" sz="1800" dirty="0" smtClean="0"/>
              <a:t>β* </a:t>
            </a:r>
            <a:r>
              <a:rPr lang="en-US" sz="1800" dirty="0" smtClean="0"/>
              <a:t>was very tight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b="1" dirty="0"/>
          </a:p>
          <a:p>
            <a:pPr marL="457200">
              <a:spcBef>
                <a:spcPts val="0"/>
              </a:spcBef>
              <a:buClrTx/>
              <a:buSzTx/>
            </a:pPr>
            <a:r>
              <a:rPr lang="en-US" sz="1800" b="1" dirty="0" smtClean="0"/>
              <a:t>With the tune adjustment, 30cm totally feasible with 175μrad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43817" y="2663123"/>
            <a:ext cx="3971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b="1" dirty="0"/>
              <a:t>150μrad</a:t>
            </a:r>
            <a:r>
              <a:rPr lang="en-US" dirty="0"/>
              <a:t> are within </a:t>
            </a:r>
            <a:r>
              <a:rPr lang="en-US" dirty="0" smtClean="0"/>
              <a:t>reach (no change)</a:t>
            </a:r>
          </a:p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en-US" dirty="0"/>
          </a:p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dirty="0"/>
              <a:t>Based on </a:t>
            </a:r>
            <a:r>
              <a:rPr lang="en-US" b="1" dirty="0"/>
              <a:t>operational</a:t>
            </a:r>
            <a:r>
              <a:rPr lang="en-US" dirty="0"/>
              <a:t> </a:t>
            </a:r>
            <a:r>
              <a:rPr lang="en-US" b="1" dirty="0"/>
              <a:t>experience</a:t>
            </a:r>
            <a:r>
              <a:rPr lang="en-US" dirty="0"/>
              <a:t> could even push for </a:t>
            </a:r>
            <a:r>
              <a:rPr lang="en-US" b="1" dirty="0"/>
              <a:t>140μrad</a:t>
            </a:r>
            <a:r>
              <a:rPr lang="en-US" dirty="0"/>
              <a:t> at start of the fill</a:t>
            </a:r>
            <a:r>
              <a:rPr lang="en-US" dirty="0" smtClean="0"/>
              <a:t>!</a:t>
            </a:r>
          </a:p>
          <a:p>
            <a:pPr marL="1200150" lvl="1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tested during </a:t>
            </a:r>
            <a:r>
              <a:rPr lang="en-US" dirty="0" smtClean="0">
                <a:sym typeface="Wingdings"/>
              </a:rPr>
              <a:t>operation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about 30cm</a:t>
            </a:r>
            <a:r>
              <a:rPr lang="el-GR" dirty="0" smtClean="0"/>
              <a:t> β*?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5679" y="539659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How can I push more?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212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389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90507" y="5113867"/>
            <a:ext cx="2472266" cy="419946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5" y="877476"/>
            <a:ext cx="6251999" cy="522305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58701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2693" y="2946400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19785" y="2909397"/>
            <a:ext cx="3388" cy="42187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1811" y="3331269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92587" y="3660987"/>
            <a:ext cx="1039704" cy="16933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32291" y="3286383"/>
            <a:ext cx="3388" cy="391537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92587" y="3677920"/>
            <a:ext cx="0" cy="37460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3003884" cy="365125"/>
          </a:xfrm>
        </p:spPr>
        <p:txBody>
          <a:bodyPr/>
          <a:lstStyle/>
          <a:p>
            <a:r>
              <a:rPr lang="en-US" dirty="0" smtClean="0"/>
              <a:t>CEPC2017 @ IHEP, Beijing, 06/11/2017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4-3" id="{A6632298-234A-1C4C-A37F-9A73968512F8}" vid="{09CDBD79-D4F2-5144-9D3B-9D774C75F0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CERN_4-3</Template>
  <TotalTime>9456</TotalTime>
  <Words>1596</Words>
  <Application>Microsoft Macintosh PowerPoint</Application>
  <PresentationFormat>On-screen Show (4:3)</PresentationFormat>
  <Paragraphs>278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Apple Chancery</vt:lpstr>
      <vt:lpstr>Arial</vt:lpstr>
      <vt:lpstr>Calibri</vt:lpstr>
      <vt:lpstr>Cambria Math</vt:lpstr>
      <vt:lpstr>Mangal</vt:lpstr>
      <vt:lpstr>Optima</vt:lpstr>
      <vt:lpstr>Wingdings</vt:lpstr>
      <vt:lpstr>Zapf Dingbats</vt:lpstr>
      <vt:lpstr>CERNCorporate4-3</vt:lpstr>
      <vt:lpstr>PowerPoint Presentation</vt:lpstr>
      <vt:lpstr>Beam-beam weak-strong simulations for LHC and HL-LHC</vt:lpstr>
      <vt:lpstr>Introduction</vt:lpstr>
      <vt:lpstr>Setting the Stage: DA Scans</vt:lpstr>
      <vt:lpstr>LHC Crossing Scheme</vt:lpstr>
      <vt:lpstr>Which crossing for my intensity?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HL-LHC Era: Adaptive Levelling</vt:lpstr>
      <vt:lpstr>Adaptive Levelling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Thank you for your attention!</vt:lpstr>
      <vt:lpstr>PowerPoint Presentation</vt:lpstr>
      <vt:lpstr>SPARE SLIDES</vt:lpstr>
      <vt:lpstr>IR1</vt:lpstr>
      <vt:lpstr>2017 Settings</vt:lpstr>
      <vt:lpstr>Setting the Stage: DA Scans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Karastathis</dc:creator>
  <cp:lastModifiedBy>Nikos Karastathis</cp:lastModifiedBy>
  <cp:revision>106</cp:revision>
  <dcterms:created xsi:type="dcterms:W3CDTF">2017-10-18T16:09:25Z</dcterms:created>
  <dcterms:modified xsi:type="dcterms:W3CDTF">2017-11-06T00:35:10Z</dcterms:modified>
</cp:coreProperties>
</file>