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7" r:id="rId2"/>
    <p:sldId id="568" r:id="rId3"/>
    <p:sldId id="571" r:id="rId4"/>
    <p:sldId id="569" r:id="rId5"/>
    <p:sldId id="572" r:id="rId6"/>
    <p:sldId id="573" r:id="rId7"/>
    <p:sldId id="598" r:id="rId8"/>
    <p:sldId id="605" r:id="rId9"/>
    <p:sldId id="575" r:id="rId10"/>
    <p:sldId id="590" r:id="rId11"/>
    <p:sldId id="576" r:id="rId12"/>
    <p:sldId id="577" r:id="rId13"/>
    <p:sldId id="578" r:id="rId14"/>
    <p:sldId id="579" r:id="rId15"/>
    <p:sldId id="601" r:id="rId16"/>
    <p:sldId id="606" r:id="rId17"/>
    <p:sldId id="607" r:id="rId18"/>
    <p:sldId id="588" r:id="rId19"/>
    <p:sldId id="60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3913" autoAdjust="0"/>
  </p:normalViewPr>
  <p:slideViewPr>
    <p:cSldViewPr>
      <p:cViewPr>
        <p:scale>
          <a:sx n="70" d="100"/>
          <a:sy n="70" d="100"/>
        </p:scale>
        <p:origin x="-1218" y="-3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 fold symmetry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New IR bends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Should be 5 cells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Should be 5 cells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.pn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Optics design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for </a:t>
            </a:r>
            <a:r>
              <a:rPr lang="en-US" altLang="zh-CN" sz="3600" b="1" dirty="0">
                <a:solidFill>
                  <a:srgbClr val="0070C0"/>
                </a:solidFill>
              </a:rPr>
              <a:t>CEPC collider ring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568952" cy="227910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>
                <a:solidFill>
                  <a:schemeClr val="tx1"/>
                </a:solidFill>
              </a:rPr>
              <a:t>Yiwei </a:t>
            </a:r>
            <a:r>
              <a:rPr lang="en-US" altLang="zh-CN" sz="2600" dirty="0" smtClean="0">
                <a:solidFill>
                  <a:schemeClr val="tx1"/>
                </a:solidFill>
              </a:rPr>
              <a:t>Wang, Yuanyuan Wei, Yuan Zhang, </a:t>
            </a:r>
            <a:r>
              <a:rPr lang="en-US" altLang="zh-CN" sz="2600" dirty="0">
                <a:solidFill>
                  <a:schemeClr val="tx1"/>
                </a:solidFill>
              </a:rPr>
              <a:t>Sha Bai, </a:t>
            </a:r>
            <a:r>
              <a:rPr lang="en-US" altLang="zh-CN" sz="2600" dirty="0" smtClean="0">
                <a:solidFill>
                  <a:schemeClr val="tx1"/>
                </a:solidFill>
              </a:rPr>
              <a:t>Dou </a:t>
            </a:r>
            <a:r>
              <a:rPr lang="en-US" altLang="zh-CN" sz="2600" dirty="0">
                <a:solidFill>
                  <a:schemeClr val="tx1"/>
                </a:solidFill>
              </a:rPr>
              <a:t>Wang, 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</a:rPr>
              <a:t>Huiping Geng, Chenghui </a:t>
            </a:r>
            <a:r>
              <a:rPr lang="en-US" altLang="zh-CN" sz="2600" dirty="0">
                <a:solidFill>
                  <a:schemeClr val="tx1"/>
                </a:solidFill>
              </a:rPr>
              <a:t>Yu, Jie </a:t>
            </a:r>
            <a:r>
              <a:rPr lang="en-US" altLang="zh-CN" sz="2600" dirty="0" smtClean="0">
                <a:solidFill>
                  <a:schemeClr val="tx1"/>
                </a:solidFill>
              </a:rPr>
              <a:t>Gao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IHEP,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b="1" dirty="0" smtClean="0">
                <a:solidFill>
                  <a:schemeClr val="tx1"/>
                </a:solidFill>
              </a:rPr>
              <a:t>CEPC-SPPC workshop, IHEP, 6-8 NOV </a:t>
            </a:r>
            <a:r>
              <a:rPr lang="en-US" altLang="zh-CN" sz="2200" b="1" dirty="0">
                <a:solidFill>
                  <a:schemeClr val="tx1"/>
                </a:solidFill>
              </a:rPr>
              <a:t>2017</a:t>
            </a:r>
            <a:endParaRPr lang="en-US" altLang="zh-CN" sz="22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Nonlinearity correction of ARC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region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939336" cy="325964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 smtClean="0"/>
              <a:t>90</a:t>
            </a:r>
            <a:r>
              <a:rPr lang="en-US" altLang="zh-CN" sz="1800" b="1" dirty="0" smtClean="0">
                <a:sym typeface="Symbol"/>
              </a:rPr>
              <a:t></a:t>
            </a:r>
            <a:r>
              <a:rPr lang="en-US" altLang="zh-CN" sz="1800" b="1" dirty="0" smtClean="0"/>
              <a:t>/90</a:t>
            </a:r>
            <a:r>
              <a:rPr lang="en-US" altLang="zh-CN" sz="1800" b="1" dirty="0" smtClean="0">
                <a:sym typeface="Symbol"/>
              </a:rPr>
              <a:t>, non-interleaved </a:t>
            </a:r>
            <a:r>
              <a:rPr lang="en-US" altLang="zh-CN" sz="1800" b="1" dirty="0">
                <a:sym typeface="Symbol"/>
              </a:rPr>
              <a:t>sextupole </a:t>
            </a:r>
            <a:r>
              <a:rPr lang="en-US" altLang="zh-CN" sz="1800" b="1" dirty="0" smtClean="0">
                <a:sym typeface="Symbol"/>
              </a:rPr>
              <a:t>scheme</a:t>
            </a:r>
            <a:r>
              <a:rPr lang="en-US" altLang="zh-CN" sz="1800" b="1" dirty="0">
                <a:sym typeface="Symbol"/>
              </a:rPr>
              <a:t>, period =</a:t>
            </a:r>
            <a:r>
              <a:rPr lang="en-US" altLang="zh-CN" sz="1800" b="1" dirty="0" smtClean="0">
                <a:sym typeface="Symbol"/>
              </a:rPr>
              <a:t>5 cells</a:t>
            </a:r>
          </a:p>
          <a:p>
            <a:pPr lvl="1"/>
            <a:r>
              <a:rPr lang="en-US" altLang="zh-CN" sz="1800" b="1" dirty="0">
                <a:sym typeface="Symbol"/>
              </a:rPr>
              <a:t>tune shift dQ(Jx, Jy) is very small</a:t>
            </a:r>
          </a:p>
          <a:p>
            <a:pPr lvl="2"/>
            <a:r>
              <a:rPr lang="en-US" altLang="zh-CN" sz="1800" dirty="0">
                <a:sym typeface="Symbol"/>
              </a:rPr>
              <a:t>DA on momentum: large</a:t>
            </a:r>
          </a:p>
          <a:p>
            <a:pPr lvl="1"/>
            <a:r>
              <a:rPr lang="en-US" altLang="zh-CN" sz="1800" b="1" dirty="0">
                <a:sym typeface="Symbol"/>
              </a:rPr>
              <a:t>Chromaticity dQ() need to be corrected with many families</a:t>
            </a:r>
          </a:p>
          <a:p>
            <a:pPr lvl="2"/>
            <a:r>
              <a:rPr lang="en-US" altLang="zh-CN" sz="1800" dirty="0">
                <a:sym typeface="Symbol"/>
              </a:rPr>
              <a:t>DA off momentum: with many families to correct dQ() </a:t>
            </a:r>
            <a:r>
              <a:rPr lang="en-US" altLang="zh-CN" sz="1800" b="1" dirty="0" smtClean="0">
                <a:sym typeface="Symbol"/>
              </a:rPr>
              <a:t> </a:t>
            </a:r>
            <a:endParaRPr lang="en-US" altLang="zh-CN" sz="1800" b="1" dirty="0">
              <a:sym typeface="Symbol"/>
            </a:endParaRPr>
          </a:p>
          <a:p>
            <a:pPr lvl="1"/>
            <a:r>
              <a:rPr lang="en-US" altLang="zh-CN" sz="1800" dirty="0">
                <a:sym typeface="Symbol"/>
              </a:rPr>
              <a:t>With 2 families of </a:t>
            </a:r>
            <a:r>
              <a:rPr lang="en-US" altLang="zh-CN" sz="1800" dirty="0" smtClean="0">
                <a:sym typeface="Symbol"/>
              </a:rPr>
              <a:t>sextupoles </a:t>
            </a:r>
            <a:r>
              <a:rPr lang="en-US" altLang="zh-CN" sz="1800" dirty="0">
                <a:sym typeface="Symbol"/>
              </a:rPr>
              <a:t>in each </a:t>
            </a:r>
            <a:r>
              <a:rPr lang="en-US" altLang="zh-CN" sz="1800" dirty="0" smtClean="0">
                <a:sym typeface="Symbol"/>
              </a:rPr>
              <a:t>4 periods i.e. 20 cells</a:t>
            </a:r>
            <a:endParaRPr lang="en-US" altLang="zh-CN" sz="1800" dirty="0">
              <a:sym typeface="Symbol"/>
            </a:endParaRPr>
          </a:p>
          <a:p>
            <a:pPr lvl="2"/>
            <a:r>
              <a:rPr lang="en-US" altLang="zh-CN" sz="1800" b="1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</a:t>
            </a:r>
            <a:r>
              <a:rPr lang="en-US" altLang="zh-CN" sz="1800" b="1" dirty="0" smtClean="0">
                <a:sym typeface="Symbol"/>
              </a:rPr>
              <a:t> and </a:t>
            </a:r>
            <a:r>
              <a:rPr lang="en-US" altLang="zh-CN" sz="1800" b="1" dirty="0">
                <a:sym typeface="Symbol"/>
              </a:rPr>
              <a:t>4th </a:t>
            </a:r>
            <a:r>
              <a:rPr lang="en-US" altLang="zh-CN" sz="1800" b="1" dirty="0" smtClean="0">
                <a:sym typeface="Symbol"/>
              </a:rPr>
              <a:t>resonance driving terms (RDT) due </a:t>
            </a:r>
            <a:r>
              <a:rPr lang="en-US" altLang="zh-CN" sz="1800" b="1" dirty="0">
                <a:sym typeface="Symbol"/>
              </a:rPr>
              <a:t>to sextupoles </a:t>
            </a:r>
            <a:r>
              <a:rPr lang="en-US" altLang="zh-CN" sz="1800" b="1" dirty="0" smtClean="0">
                <a:sym typeface="Symbol"/>
              </a:rPr>
              <a:t>cancelled, except </a:t>
            </a:r>
            <a:r>
              <a:rPr lang="en-US" altLang="zh-CN" sz="1800" b="1" dirty="0">
                <a:sym typeface="Symbol"/>
              </a:rPr>
              <a:t>small 4Qx, 2Qx+2Qy, 4Qy, </a:t>
            </a:r>
            <a:r>
              <a:rPr lang="en-US" altLang="zh-CN" sz="1800" b="1" dirty="0" smtClean="0">
                <a:sym typeface="Symbol"/>
              </a:rPr>
              <a:t>2Qx-2Qy 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break </a:t>
            </a:r>
            <a:r>
              <a:rPr lang="en-US" altLang="zh-CN" sz="1800" b="1" dirty="0">
                <a:sym typeface="Symbol"/>
              </a:rPr>
              <a:t>down of -I due to energy deviation </a:t>
            </a:r>
            <a:r>
              <a:rPr lang="en-US" altLang="zh-CN" sz="1800" b="1" dirty="0" smtClean="0">
                <a:sym typeface="Symbol"/>
              </a:rPr>
              <a:t>cancelled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thus cells numbers equal to 20*N in each ARC region 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5710014" cy="21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FODO cell for cryo-module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2077691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smtClean="0"/>
              <a:t>336 / 6 / 2RF stations / 2 sections / 2= 7 cells in each section</a:t>
            </a:r>
          </a:p>
          <a:p>
            <a:r>
              <a:rPr lang="en-US" altLang="zh-CN" sz="2000" b="1" dirty="0" smtClean="0"/>
              <a:t>get </a:t>
            </a:r>
            <a:r>
              <a:rPr lang="en-US" altLang="zh-CN" sz="2000" b="1" dirty="0"/>
              <a:t>a </a:t>
            </a:r>
            <a:r>
              <a:rPr lang="en-US" altLang="zh-CN" sz="2000" b="1" dirty="0" smtClean="0"/>
              <a:t>smallest average beta function to reduce the multi-bunch instability caused by RF cavities</a:t>
            </a:r>
          </a:p>
          <a:p>
            <a:pPr lvl="1"/>
            <a:r>
              <a:rPr lang="en-US" altLang="zh-CN" sz="2000" dirty="0" smtClean="0"/>
              <a:t>90/90 degree phase advance</a:t>
            </a:r>
          </a:p>
          <a:p>
            <a:pPr lvl="1"/>
            <a:r>
              <a:rPr lang="en-US" altLang="zh-CN" sz="2000" dirty="0"/>
              <a:t>as short as possible d</a:t>
            </a:r>
            <a:r>
              <a:rPr lang="en-US" altLang="zh-CN" sz="2000" dirty="0" smtClean="0"/>
              <a:t>istance between quadrupoles, but should be larger than a module length (12m)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356386" y="3429000"/>
            <a:ext cx="152798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90/90 deg</a:t>
            </a:r>
          </a:p>
          <a:p>
            <a:r>
              <a:rPr lang="en-US" altLang="zh-CN" sz="1400" b="1" dirty="0" smtClean="0"/>
              <a:t>Half cell: 14m+2m</a:t>
            </a:r>
          </a:p>
          <a:p>
            <a:r>
              <a:rPr lang="en-US" altLang="zh-CN" sz="1400" b="1" dirty="0">
                <a:sym typeface="Symbol"/>
              </a:rPr>
              <a:t></a:t>
            </a:r>
            <a:r>
              <a:rPr lang="en-US" altLang="zh-CN" sz="1400" b="1" dirty="0" smtClean="0"/>
              <a:t>max: 53.8 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 smtClean="0"/>
              <a:t>min: 9.5 m</a:t>
            </a: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195736" y="3140968"/>
            <a:ext cx="3888432" cy="2520280"/>
            <a:chOff x="2051720" y="3745319"/>
            <a:chExt cx="3888432" cy="25202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745319"/>
              <a:ext cx="3888432" cy="220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627784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5927045"/>
              <a:ext cx="1265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c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ryo-module</a:t>
              </a:r>
              <a:endParaRPr lang="zh-CN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595782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B050"/>
                  </a:solidFill>
                </a:rPr>
                <a:t>q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uadrupole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09601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6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55576" y="836712"/>
            <a:ext cx="813690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Common RF cavities </a:t>
            </a:r>
            <a:r>
              <a:rPr lang="en-US" altLang="zh-CN" sz="2000" dirty="0" smtClean="0"/>
              <a:t>for e- and e+ ring (Higgs)</a:t>
            </a:r>
          </a:p>
          <a:p>
            <a:r>
              <a:rPr lang="en-US" altLang="zh-CN" sz="2000" dirty="0" smtClean="0"/>
              <a:t>An electrostatic separator combined with a dipole magnet to avoid bending of incoming beam(ref: K. Oide, ICHEP16)</a:t>
            </a:r>
          </a:p>
          <a:p>
            <a:r>
              <a:rPr lang="en-US" altLang="zh-CN" sz="2000" b="1" dirty="0" smtClean="0"/>
              <a:t>RF region divided into two sections for bypassing half numbers of cavities in Z mode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6607" y="2636912"/>
            <a:ext cx="7743825" cy="2177663"/>
            <a:chOff x="716607" y="2636912"/>
            <a:chExt cx="7743825" cy="1935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07" y="2636912"/>
              <a:ext cx="7743825" cy="183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右箭头 16"/>
            <p:cNvSpPr/>
            <p:nvPr/>
          </p:nvSpPr>
          <p:spPr>
            <a:xfrm>
              <a:off x="1725536" y="2872384"/>
              <a:ext cx="392021" cy="1965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下箭头 7"/>
            <p:cNvSpPr/>
            <p:nvPr/>
          </p:nvSpPr>
          <p:spPr>
            <a:xfrm>
              <a:off x="6133874" y="4077072"/>
              <a:ext cx="94310" cy="1665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5220072" y="4557125"/>
              <a:ext cx="87590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95936" y="378904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common RF  cavities</a:t>
              </a:r>
              <a:endParaRPr lang="zh-CN" alt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671" y="3771488"/>
              <a:ext cx="1670657" cy="2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combined magnet</a:t>
              </a:r>
              <a:endParaRPr lang="zh-CN" altLang="en-US" sz="1400" b="1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3624086" y="4572612"/>
              <a:ext cx="87590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115616" y="4923745"/>
            <a:ext cx="144016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Esep=1.8 MV/m </a:t>
            </a:r>
          </a:p>
          <a:p>
            <a:r>
              <a:rPr lang="en-US" altLang="zh-CN" sz="1400" b="1" dirty="0" smtClean="0"/>
              <a:t>Lsep=50m</a:t>
            </a:r>
          </a:p>
          <a:p>
            <a:r>
              <a:rPr lang="en-US" altLang="zh-CN" sz="1400" b="1" dirty="0" smtClean="0"/>
              <a:t>Ldrift=75m</a:t>
            </a:r>
          </a:p>
          <a:p>
            <a:r>
              <a:rPr lang="en-US" altLang="zh-CN" sz="1400" b="1" dirty="0" smtClean="0">
                <a:sym typeface="Symbol"/>
              </a:rPr>
              <a:t>x=</a:t>
            </a:r>
            <a:r>
              <a:rPr lang="en-US" altLang="zh-CN" sz="1400" b="1" dirty="0" smtClean="0"/>
              <a:t>10cm at entrance of quad</a:t>
            </a:r>
            <a:endParaRPr lang="zh-CN" altLang="en-US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78" y="4938711"/>
            <a:ext cx="5368822" cy="1154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19830" y="365315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36357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49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Straight section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The function of the straight section is phase advance tuning and </a:t>
            </a:r>
            <a:r>
              <a:rPr lang="en-US" altLang="zh-CN" sz="2000" dirty="0" smtClean="0"/>
              <a:t>injection.</a:t>
            </a:r>
          </a:p>
          <a:p>
            <a:pPr lvl="1"/>
            <a:r>
              <a:rPr lang="en-US" altLang="zh-CN" sz="2000" dirty="0" smtClean="0"/>
              <a:t>Independent </a:t>
            </a:r>
            <a:r>
              <a:rPr lang="en-US" altLang="zh-CN" sz="2000" dirty="0"/>
              <a:t>magnets for two </a:t>
            </a:r>
            <a:r>
              <a:rPr lang="en-US" altLang="zh-CN" sz="2000" dirty="0" smtClean="0"/>
              <a:t>rings</a:t>
            </a:r>
          </a:p>
          <a:p>
            <a:pPr lvl="1"/>
            <a:r>
              <a:rPr lang="en-US" altLang="zh-CN" sz="2000" dirty="0" smtClean="0"/>
              <a:t>0.3m </a:t>
            </a:r>
            <a:r>
              <a:rPr lang="en-US" altLang="zh-CN" sz="2000" dirty="0"/>
              <a:t>between two quadrupoles </a:t>
            </a:r>
            <a:r>
              <a:rPr lang="en-US" altLang="zh-CN" sz="2000" dirty="0" smtClean="0"/>
              <a:t>of </a:t>
            </a:r>
            <a:r>
              <a:rPr lang="en-US" altLang="zh-CN" sz="2000" dirty="0"/>
              <a:t>two rings allows a larger size of </a:t>
            </a:r>
            <a:r>
              <a:rPr lang="en-US" altLang="zh-CN" sz="2000" dirty="0" smtClean="0"/>
              <a:t>quadrupoles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0227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07704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Injection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3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796403"/>
            <a:ext cx="2993310" cy="28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Linear 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673224" y="836712"/>
            <a:ext cx="749917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sym typeface="Symbol"/>
              </a:rPr>
              <a:t>An optics fulfilling </a:t>
            </a:r>
            <a:r>
              <a:rPr lang="en-US" altLang="zh-CN" sz="2000" dirty="0">
                <a:sym typeface="Symbol"/>
              </a:rPr>
              <a:t>requirements of the parameters list, geometry, </a:t>
            </a:r>
            <a:r>
              <a:rPr lang="en-US" altLang="zh-CN" sz="2000" dirty="0" smtClean="0">
                <a:sym typeface="Symbol"/>
              </a:rPr>
              <a:t>photon background and key hardware.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3059832" y="4580922"/>
            <a:ext cx="1512167" cy="1519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724128" y="5092547"/>
            <a:ext cx="514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952328" cy="11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0575"/>
            <a:ext cx="1800200" cy="24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60190"/>
            <a:ext cx="8086725" cy="21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Sawtooth orbit correction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4098" name="图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/>
          <a:stretch>
            <a:fillRect/>
          </a:stretch>
        </p:blipFill>
        <p:spPr bwMode="auto">
          <a:xfrm>
            <a:off x="288032" y="2636912"/>
            <a:ext cx="4283968" cy="2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95536" y="980728"/>
            <a:ext cx="82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With only two RF </a:t>
            </a:r>
            <a:r>
              <a:rPr lang="en-US" altLang="zh-CN" sz="2400" dirty="0" smtClean="0"/>
              <a:t>stations, </a:t>
            </a:r>
            <a:r>
              <a:rPr lang="en-US" altLang="zh-CN" sz="2400" dirty="0"/>
              <a:t>the sawtooth orbit in CEPC </a:t>
            </a:r>
            <a:r>
              <a:rPr lang="en-US" altLang="zh-CN" sz="2400" dirty="0" smtClean="0"/>
              <a:t>collider ring around 1mm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H and </a:t>
            </a:r>
            <a:r>
              <a:rPr lang="en-US" altLang="zh-CN" sz="2400" dirty="0"/>
              <a:t>becomes </a:t>
            </a:r>
            <a:r>
              <a:rPr lang="en-US" altLang="zh-CN" sz="2400" dirty="0" smtClean="0"/>
              <a:t>1um </a:t>
            </a:r>
            <a:r>
              <a:rPr lang="en-US" altLang="zh-CN" sz="2400" dirty="0"/>
              <a:t>after </a:t>
            </a:r>
            <a:r>
              <a:rPr lang="en-US" altLang="zh-CN" sz="2400" dirty="0" smtClean="0"/>
              <a:t>tapering the magnet strength with beam energy.</a:t>
            </a:r>
            <a:endParaRPr lang="zh-CN" altLang="en-US" sz="2400" dirty="0"/>
          </a:p>
        </p:txBody>
      </p:sp>
      <p:pic>
        <p:nvPicPr>
          <p:cNvPr id="4099" name="图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69876" cy="2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280" y="1476073"/>
            <a:ext cx="30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/>
              <a:t>LQD0=1.73 </a:t>
            </a:r>
            <a:r>
              <a:rPr lang="en-US" altLang="zh-CN" sz="1600" b="1" dirty="0" smtClean="0"/>
              <a:t>m</a:t>
            </a:r>
            <a:r>
              <a:rPr lang="en-US" altLang="zh-CN" sz="1600" dirty="0" smtClean="0"/>
              <a:t>, LQF1=1.48m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4760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 smtClean="0"/>
              <a:t>LQD0=1.73 m </a:t>
            </a:r>
            <a:r>
              <a:rPr lang="en-US" altLang="zh-CN" sz="1600" b="1" dirty="0" smtClean="0">
                <a:sym typeface="Symbol"/>
              </a:rPr>
              <a:t> </a:t>
            </a:r>
            <a:r>
              <a:rPr lang="en-US" altLang="zh-CN" sz="1600" b="1" dirty="0"/>
              <a:t>2.0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LQF1=1.48m</a:t>
            </a:r>
            <a:endParaRPr lang="zh-CN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7" y="4162366"/>
            <a:ext cx="3559497" cy="2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26" y="4175094"/>
            <a:ext cx="3528392" cy="21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" y="2042510"/>
            <a:ext cx="3526160" cy="21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08" y="2042510"/>
            <a:ext cx="3587784" cy="2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Synchrotron 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adiation of quadrupole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4978" y="982915"/>
                <a:ext cx="3927422" cy="429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≅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78" y="982915"/>
                <a:ext cx="3927422" cy="429861"/>
              </a:xfrm>
              <a:prstGeom prst="rect">
                <a:avLst/>
              </a:prstGeom>
              <a:blipFill rotWithShape="1">
                <a:blip r:embed="rId8"/>
                <a:stretch>
                  <a:fillRect t="-122535" b="-183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81292"/>
              </p:ext>
            </p:extLst>
          </p:nvPr>
        </p:nvGraphicFramePr>
        <p:xfrm>
          <a:off x="4521200" y="2923774"/>
          <a:ext cx="1016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9" imgW="101520" imgH="139680" progId="Equation.DSMT4">
                  <p:embed/>
                </p:oleObj>
              </mc:Choice>
              <mc:Fallback>
                <p:oleObj name="Equation" r:id="rId9" imgW="1015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1200" y="2923774"/>
                        <a:ext cx="1016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365104"/>
            <a:ext cx="287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large</a:t>
            </a:r>
          </a:p>
          <a:p>
            <a:r>
              <a:rPr lang="en-US" altLang="zh-CN" sz="1400" b="1" dirty="0"/>
              <a:t>c</a:t>
            </a:r>
            <a:r>
              <a:rPr lang="en-US" altLang="zh-CN" sz="1400" b="1" dirty="0" smtClean="0"/>
              <a:t>ontribution of QD0 dominant</a:t>
            </a:r>
            <a:endParaRPr lang="zh-CN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276872"/>
            <a:ext cx="4515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small</a:t>
            </a:r>
          </a:p>
          <a:p>
            <a:r>
              <a:rPr lang="en-US" altLang="zh-CN" sz="1400" b="1" dirty="0"/>
              <a:t>c</a:t>
            </a:r>
            <a:r>
              <a:rPr lang="en-US" altLang="zh-CN" sz="1400" b="1" dirty="0" smtClean="0"/>
              <a:t>ontribution of QF1 </a:t>
            </a:r>
            <a:r>
              <a:rPr lang="en-US" altLang="zh-CN" sz="1400" b="1" dirty="0"/>
              <a:t>and </a:t>
            </a:r>
            <a:r>
              <a:rPr lang="en-US" altLang="zh-CN" sz="1400" b="1" dirty="0" smtClean="0"/>
              <a:t>ARC </a:t>
            </a:r>
          </a:p>
          <a:p>
            <a:r>
              <a:rPr lang="en-US" altLang="zh-CN" sz="1400" b="1" dirty="0" smtClean="0"/>
              <a:t>quadrupole </a:t>
            </a:r>
            <a:r>
              <a:rPr lang="en-US" altLang="zh-CN" sz="1400" b="1" dirty="0"/>
              <a:t>comparative</a:t>
            </a:r>
            <a:endParaRPr lang="zh-CN" altLang="en-US" sz="1400" b="1" dirty="0"/>
          </a:p>
        </p:txBody>
      </p:sp>
      <p:sp>
        <p:nvSpPr>
          <p:cNvPr id="12" name="右箭头 11"/>
          <p:cNvSpPr/>
          <p:nvPr/>
        </p:nvSpPr>
        <p:spPr>
          <a:xfrm>
            <a:off x="4355976" y="3789040"/>
            <a:ext cx="21602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9034" y="982915"/>
            <a:ext cx="368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Radiation power due to quadrupoles: </a:t>
            </a:r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6" y="1340768"/>
            <a:ext cx="3449028" cy="22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9" y="3573016"/>
            <a:ext cx="36134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Synchrotron radiation of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quadrupole (cont.)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50" y="2060848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365104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080"/>
            <a:ext cx="3456384" cy="22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8374"/>
            <a:ext cx="3528392" cy="22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右箭头 15"/>
          <p:cNvSpPr/>
          <p:nvPr/>
        </p:nvSpPr>
        <p:spPr>
          <a:xfrm>
            <a:off x="4499992" y="3284984"/>
            <a:ext cx="21602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W</a:t>
            </a:r>
            <a:r>
              <a:rPr lang="en-US" altLang="zh-CN" sz="1200" dirty="0" smtClean="0"/>
              <a:t>ith </a:t>
            </a:r>
            <a:r>
              <a:rPr lang="en-US" altLang="zh-CN" sz="1200" dirty="0"/>
              <a:t>10 families of IR sextupoles and 4 families of ARC </a:t>
            </a:r>
            <a:r>
              <a:rPr lang="en-US" altLang="zh-CN" sz="1200" dirty="0" smtClean="0"/>
              <a:t>sextupoles</a:t>
            </a:r>
          </a:p>
          <a:p>
            <a:r>
              <a:rPr lang="en-US" altLang="zh-CN" sz="1200" dirty="0" smtClean="0"/>
              <a:t>Hard line: w/ damping only</a:t>
            </a:r>
          </a:p>
          <a:p>
            <a:r>
              <a:rPr lang="en-US" altLang="zh-CN" sz="1200" dirty="0" smtClean="0"/>
              <a:t>Dashed line: w/ damping and fluctuation (20 samples, maximum)</a:t>
            </a:r>
          </a:p>
          <a:p>
            <a:r>
              <a:rPr lang="en-US" altLang="zh-CN" sz="1200" dirty="0" smtClean="0"/>
              <a:t>Dot-dashed line: </a:t>
            </a:r>
            <a:r>
              <a:rPr lang="en-US" altLang="zh-CN" sz="1200" dirty="0"/>
              <a:t>w/ damping and fluctuation (20 samples, </a:t>
            </a:r>
            <a:r>
              <a:rPr lang="en-US" altLang="zh-CN" sz="1200" dirty="0" smtClean="0"/>
              <a:t>minimum)</a:t>
            </a:r>
            <a:endParaRPr lang="en-US" altLang="zh-CN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9280" y="764704"/>
            <a:ext cx="30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/>
              <a:t>LQD0=1.73 </a:t>
            </a:r>
            <a:r>
              <a:rPr lang="en-US" altLang="zh-CN" sz="1600" b="1" dirty="0" smtClean="0"/>
              <a:t>m</a:t>
            </a:r>
            <a:r>
              <a:rPr lang="en-US" altLang="zh-CN" sz="1600" dirty="0" smtClean="0"/>
              <a:t>, LQF1=1.48m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7647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 smtClean="0"/>
              <a:t>LQD0=1.73 m </a:t>
            </a:r>
            <a:r>
              <a:rPr lang="en-US" altLang="zh-CN" sz="1600" b="1" dirty="0" smtClean="0">
                <a:sym typeface="Symbol"/>
              </a:rPr>
              <a:t> </a:t>
            </a:r>
            <a:r>
              <a:rPr lang="en-US" altLang="zh-CN" sz="1600" b="1" dirty="0"/>
              <a:t>2.0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LQF1=1.48m</a:t>
            </a:r>
            <a:endParaRPr lang="zh-CN" altLang="en-US" sz="16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83768" y="4725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25</a:t>
            </a:r>
            <a:r>
              <a:rPr lang="en-US" altLang="zh-CN" dirty="0" smtClean="0">
                <a:sym typeface="Symbol"/>
              </a:rPr>
              <a:t>y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5</a:t>
            </a:r>
            <a:r>
              <a:rPr lang="en-US" altLang="zh-CN" dirty="0" smtClean="0">
                <a:sym typeface="Symbol"/>
              </a:rPr>
              <a:t>y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80526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The length of QD0 will be optimized to </a:t>
            </a:r>
            <a:r>
              <a:rPr lang="en-US" altLang="zh-CN" sz="1400" b="1" dirty="0" smtClean="0"/>
              <a:t>trade off synchrotron radiation and chromaticity</a:t>
            </a:r>
            <a:r>
              <a:rPr lang="en-US" altLang="zh-CN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Further optimization with longer QD0 by MODE is undergoing</a:t>
            </a:r>
            <a:r>
              <a:rPr lang="en-US" altLang="zh-CN" sz="1400" dirty="0" smtClean="0"/>
              <a:t>.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2641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Linear optics of the CEPC collider ring designed </a:t>
            </a:r>
            <a:r>
              <a:rPr lang="en-US" altLang="zh-CN" sz="2400" dirty="0">
                <a:sym typeface="Symbol"/>
              </a:rPr>
              <a:t>fulfilling requirements of the parameters list, geometry, photon background and key </a:t>
            </a:r>
            <a:r>
              <a:rPr lang="en-US" altLang="zh-CN" sz="2400" dirty="0" smtClean="0">
                <a:sym typeface="Symbol"/>
              </a:rPr>
              <a:t>hardware.</a:t>
            </a:r>
            <a:endParaRPr lang="en-US" altLang="zh-CN" sz="2400" dirty="0" smtClean="0"/>
          </a:p>
          <a:p>
            <a:r>
              <a:rPr lang="en-US" altLang="zh-CN" sz="2400" dirty="0" smtClean="0"/>
              <a:t>Nonlinearity correction made to give a good start point of dynamic aperture optimization.</a:t>
            </a:r>
          </a:p>
          <a:p>
            <a:r>
              <a:rPr lang="en-US" altLang="zh-CN" sz="2400" dirty="0"/>
              <a:t>Reducing the synchrotron radiation from QD0 significantly increase the vertical dynamic aperture for on-momentum particle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Study with errors and correction is undergoing.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601" y="404664"/>
            <a:ext cx="729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Performance </a:t>
            </a:r>
            <a:r>
              <a:rPr lang="en-US" altLang="zh-CN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with errors</a:t>
            </a:r>
            <a:endParaRPr lang="zh-CN" altLang="en-US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503" y="1268760"/>
            <a:ext cx="8809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2968 BPMs, 1502 horizontal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1460 vertical correctors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for the orbit correction.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IR is included,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sensitive to the errors. We haven’t find a good solution of optics correction with sextupoles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whole ring till now.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r="7360"/>
          <a:stretch/>
        </p:blipFill>
        <p:spPr>
          <a:xfrm>
            <a:off x="4856084" y="3094075"/>
            <a:ext cx="3316652" cy="27306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7091"/>
          <a:stretch/>
        </p:blipFill>
        <p:spPr>
          <a:xfrm>
            <a:off x="1073983" y="3145689"/>
            <a:ext cx="3132348" cy="26789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413538" y="5824676"/>
            <a:ext cx="8113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RMS</a:t>
            </a:r>
            <a:r>
              <a:rPr lang="en-US" alt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COD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um (x) and 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38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um (y)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along the ring after orbit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correction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6"/>
    </mc:Choice>
    <mc:Fallback xmlns="">
      <p:transition spd="slow" advTm="339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Outline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991269"/>
            <a:ext cx="8182744" cy="53180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Introduction </a:t>
            </a:r>
          </a:p>
          <a:p>
            <a:r>
              <a:rPr lang="en-US" altLang="zh-CN" sz="2400" dirty="0" smtClean="0"/>
              <a:t>Optics of Collider ring (linear optics, nonlinearity correction)</a:t>
            </a:r>
          </a:p>
          <a:p>
            <a:pPr lvl="1"/>
            <a:r>
              <a:rPr lang="en-US" altLang="zh-CN" sz="2400" dirty="0" smtClean="0"/>
              <a:t>Interaction region</a:t>
            </a:r>
          </a:p>
          <a:p>
            <a:pPr lvl="1"/>
            <a:r>
              <a:rPr lang="en-US" altLang="zh-CN" sz="2400" dirty="0" smtClean="0"/>
              <a:t>Arc region</a:t>
            </a:r>
          </a:p>
          <a:p>
            <a:pPr lvl="1"/>
            <a:r>
              <a:rPr lang="en-US" altLang="zh-CN" sz="2400" dirty="0" smtClean="0"/>
              <a:t>RF region</a:t>
            </a:r>
          </a:p>
          <a:p>
            <a:pPr lvl="1"/>
            <a:r>
              <a:rPr lang="en-US" altLang="zh-CN" sz="2400" dirty="0" smtClean="0"/>
              <a:t>Straight section region</a:t>
            </a:r>
          </a:p>
          <a:p>
            <a:pPr lvl="1"/>
            <a:r>
              <a:rPr lang="en-US" altLang="zh-CN" sz="2400" dirty="0" smtClean="0"/>
              <a:t>Whole ring</a:t>
            </a:r>
          </a:p>
          <a:p>
            <a:r>
              <a:rPr lang="en-US" altLang="zh-CN" sz="2400" dirty="0" smtClean="0"/>
              <a:t>Summary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0070C0"/>
                </a:solidFill>
              </a:rPr>
              <a:t>Introduction</a:t>
            </a:r>
            <a:endParaRPr lang="en-US" altLang="zh-CN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631229"/>
            <a:ext cx="8182744" cy="4525963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Circumference=</a:t>
            </a:r>
            <a:r>
              <a:rPr lang="en-US" altLang="zh-CN" sz="1800" b="1" dirty="0" smtClean="0"/>
              <a:t>100 km</a:t>
            </a:r>
          </a:p>
          <a:p>
            <a:pPr lvl="1"/>
            <a:r>
              <a:rPr lang="en-US" altLang="zh-CN" sz="1800" b="1" dirty="0" smtClean="0"/>
              <a:t>2 </a:t>
            </a:r>
            <a:r>
              <a:rPr lang="en-US" altLang="zh-CN" sz="1800" b="1" dirty="0"/>
              <a:t>i</a:t>
            </a:r>
            <a:r>
              <a:rPr lang="en-US" altLang="zh-CN" sz="1800" b="1" dirty="0" smtClean="0"/>
              <a:t>nteraction regions, 2 RF regions,  4 straight sections, 8 arc regions</a:t>
            </a:r>
            <a:endParaRPr lang="en-US" altLang="zh-CN" sz="1800" dirty="0" smtClean="0"/>
          </a:p>
          <a:p>
            <a:r>
              <a:rPr lang="en-US" altLang="zh-CN" sz="1800" dirty="0" smtClean="0"/>
              <a:t>In the RF region, the </a:t>
            </a:r>
            <a:r>
              <a:rPr lang="en-US" altLang="zh-CN" sz="1800" b="1" dirty="0" smtClean="0"/>
              <a:t>RF cavities are shared by two rings for H mode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 smtClean="0"/>
              <a:t>Twin-aperture </a:t>
            </a:r>
            <a:r>
              <a:rPr lang="en-US" altLang="zh-CN" sz="1800" b="1" dirty="0"/>
              <a:t>of dipoles and quadrupoles is adopt in the arc region</a:t>
            </a:r>
            <a:r>
              <a:rPr lang="en-US" altLang="zh-CN" sz="1800" dirty="0"/>
              <a:t> to reduce the their power. </a:t>
            </a:r>
            <a:r>
              <a:rPr lang="en-US" altLang="zh-CN" sz="1800" dirty="0" smtClean="0"/>
              <a:t>The distance between </a:t>
            </a:r>
            <a:r>
              <a:rPr lang="en-US" altLang="zh-CN" sz="1800" dirty="0"/>
              <a:t>two </a:t>
            </a:r>
            <a:r>
              <a:rPr lang="en-US" altLang="zh-CN" sz="1800" dirty="0" smtClean="0"/>
              <a:t>beams is 0.35m.</a:t>
            </a:r>
          </a:p>
          <a:p>
            <a:r>
              <a:rPr lang="en-US" altLang="zh-CN" sz="1800" dirty="0" smtClean="0"/>
              <a:t>Compatible optics for H, W and Z modes</a:t>
            </a:r>
          </a:p>
          <a:p>
            <a:pPr lvl="1"/>
            <a:r>
              <a:rPr lang="en-US" altLang="zh-CN" sz="1800" dirty="0"/>
              <a:t>For the </a:t>
            </a:r>
            <a:r>
              <a:rPr lang="en-US" altLang="zh-CN" sz="1800" b="1" dirty="0"/>
              <a:t>W and Z mode</a:t>
            </a:r>
            <a:r>
              <a:rPr lang="en-US" altLang="zh-CN" sz="1800" dirty="0"/>
              <a:t>, the </a:t>
            </a:r>
            <a:r>
              <a:rPr lang="en-US" altLang="zh-CN" sz="1800" dirty="0" smtClean="0"/>
              <a:t>optics except RF region </a:t>
            </a:r>
            <a:r>
              <a:rPr lang="en-US" altLang="zh-CN" sz="1800" dirty="0"/>
              <a:t>is got by </a:t>
            </a:r>
            <a:r>
              <a:rPr lang="en-US" altLang="zh-CN" sz="1800" b="1" dirty="0"/>
              <a:t>scaling down the magnet strength with energy</a:t>
            </a:r>
            <a:r>
              <a:rPr lang="en-US" altLang="zh-CN" sz="1800" dirty="0"/>
              <a:t>.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For H mode, all the cavities will be used and bunches will be filled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half ring.</a:t>
            </a:r>
          </a:p>
          <a:p>
            <a:pPr lvl="1"/>
            <a:r>
              <a:rPr lang="en-US" altLang="zh-CN" sz="1800" b="1" dirty="0" smtClean="0"/>
              <a:t>For </a:t>
            </a:r>
            <a:r>
              <a:rPr lang="en-US" altLang="zh-CN" sz="1800" b="1" dirty="0"/>
              <a:t>W &amp; Z </a:t>
            </a:r>
            <a:r>
              <a:rPr lang="en-US" altLang="zh-CN" sz="1800" b="1" dirty="0" smtClean="0"/>
              <a:t>modes, half </a:t>
            </a:r>
            <a:r>
              <a:rPr lang="en-US" altLang="zh-CN" sz="1800" b="1" dirty="0"/>
              <a:t>number of </a:t>
            </a:r>
            <a:r>
              <a:rPr lang="en-US" altLang="zh-CN" sz="1800" b="1" dirty="0" smtClean="0"/>
              <a:t>cavities </a:t>
            </a:r>
            <a:r>
              <a:rPr lang="en-US" altLang="zh-CN" sz="1800" b="1" dirty="0"/>
              <a:t>will be </a:t>
            </a:r>
            <a:r>
              <a:rPr lang="en-US" altLang="zh-CN" sz="1800" b="1" dirty="0" smtClean="0"/>
              <a:t>used</a:t>
            </a:r>
            <a:r>
              <a:rPr lang="en-US" altLang="zh-CN" sz="1800" dirty="0" smtClean="0"/>
              <a:t> and bunches can be filled in full ring.</a:t>
            </a:r>
            <a:endParaRPr lang="en-US" altLang="zh-CN" sz="18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 descr="图片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4553"/>
            <a:ext cx="3096344" cy="306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F_lay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5" y="4618509"/>
            <a:ext cx="354488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Parameters of CEPC collider ring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71892"/>
              </p:ext>
            </p:extLst>
          </p:nvPr>
        </p:nvGraphicFramePr>
        <p:xfrm>
          <a:off x="1043608" y="692696"/>
          <a:ext cx="6984776" cy="5709174"/>
        </p:xfrm>
        <a:graphic>
          <a:graphicData uri="http://schemas.openxmlformats.org/drawingml/2006/table">
            <a:tbl>
              <a:tblPr firstRow="1" bandRow="1"/>
              <a:tblGrid>
                <a:gridCol w="2448271"/>
                <a:gridCol w="1440894"/>
                <a:gridCol w="1483739"/>
                <a:gridCol w="161187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(GeV)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1.21/0.0036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134.4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7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Linear optics of Interaction region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755576" y="764704"/>
            <a:ext cx="8064896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Provide local chromaticity correction of both plane</a:t>
            </a:r>
          </a:p>
          <a:p>
            <a:r>
              <a:rPr lang="en-US" altLang="zh-CN" sz="1800" b="1" dirty="0" smtClean="0"/>
              <a:t>L</a:t>
            </a:r>
            <a:r>
              <a:rPr lang="en-US" altLang="zh-CN" sz="1800" b="1" dirty="0"/>
              <a:t>*=2.2m, </a:t>
            </a:r>
            <a:r>
              <a:rPr lang="en-US" altLang="zh-CN" sz="1800" b="1" dirty="0">
                <a:sym typeface="Symbol"/>
              </a:rPr>
              <a:t>c</a:t>
            </a:r>
            <a:r>
              <a:rPr lang="en-US" altLang="zh-CN" sz="1800" b="1" dirty="0"/>
              <a:t>=33mrad, </a:t>
            </a:r>
            <a:r>
              <a:rPr lang="en-US" altLang="zh-CN" sz="1800" b="1" dirty="0" smtClean="0"/>
              <a:t>GQD0=151T/m, GQF1=102T/m </a:t>
            </a:r>
            <a:endParaRPr lang="en-US" altLang="zh-CN" sz="1800" b="1" dirty="0"/>
          </a:p>
          <a:p>
            <a:r>
              <a:rPr lang="en-US" altLang="zh-CN" sz="1800" dirty="0" smtClean="0"/>
              <a:t>IP </a:t>
            </a:r>
            <a:r>
              <a:rPr lang="en-US" altLang="zh-CN" sz="1800" dirty="0"/>
              <a:t>upstream </a:t>
            </a:r>
            <a:r>
              <a:rPr lang="en-US" altLang="zh-CN" sz="1800" dirty="0" smtClean="0"/>
              <a:t>of IR: </a:t>
            </a:r>
            <a:r>
              <a:rPr lang="en-US" altLang="zh-CN" sz="1800" b="1" dirty="0"/>
              <a:t>Ec &lt; 100 keV within </a:t>
            </a:r>
            <a:r>
              <a:rPr lang="en-US" altLang="zh-CN" sz="1800" b="1" dirty="0" smtClean="0"/>
              <a:t>400m, last </a:t>
            </a:r>
            <a:r>
              <a:rPr lang="en-US" altLang="zh-CN" sz="1800" b="1" dirty="0"/>
              <a:t>bend Ec =</a:t>
            </a:r>
            <a:r>
              <a:rPr lang="en-US" altLang="zh-CN" sz="1800" b="1" dirty="0" smtClean="0"/>
              <a:t> 47 keV</a:t>
            </a:r>
          </a:p>
          <a:p>
            <a:r>
              <a:rPr lang="en-US" altLang="zh-CN" sz="1800" dirty="0"/>
              <a:t>IP downstream </a:t>
            </a:r>
            <a:r>
              <a:rPr lang="en-US" altLang="zh-CN" sz="1800" dirty="0" smtClean="0"/>
              <a:t>of IR</a:t>
            </a:r>
            <a:r>
              <a:rPr lang="en-US" altLang="zh-CN" sz="1800" dirty="0"/>
              <a:t>: Ec &lt; 300 keV within 250m, last bend </a:t>
            </a:r>
            <a:r>
              <a:rPr lang="en-US" altLang="zh-CN" sz="1800" dirty="0" smtClean="0"/>
              <a:t>Ec = 95 keV</a:t>
            </a:r>
          </a:p>
          <a:p>
            <a:r>
              <a:rPr lang="en-US" altLang="zh-CN" sz="1800" dirty="0"/>
              <a:t>T</a:t>
            </a:r>
            <a:r>
              <a:rPr lang="en-US" altLang="zh-CN" sz="1800" dirty="0" smtClean="0"/>
              <a:t>he </a:t>
            </a:r>
            <a:r>
              <a:rPr lang="en-US" altLang="zh-CN" sz="1800" dirty="0"/>
              <a:t>vertical emittance growth due to </a:t>
            </a:r>
            <a:r>
              <a:rPr lang="en-US" altLang="zh-CN" sz="1800" dirty="0" smtClean="0"/>
              <a:t>solenoid coupling is </a:t>
            </a:r>
            <a:r>
              <a:rPr lang="en-US" altLang="zh-CN" sz="1800" dirty="0"/>
              <a:t>less than </a:t>
            </a:r>
            <a:r>
              <a:rPr lang="en-US" altLang="zh-CN" sz="1800" dirty="0" smtClean="0"/>
              <a:t>4%.</a:t>
            </a:r>
            <a:endParaRPr lang="en-US" altLang="zh-CN" sz="1800" dirty="0" smtClean="0"/>
          </a:p>
          <a:p>
            <a:r>
              <a:rPr lang="en-US" altLang="zh-CN" sz="1800" dirty="0" smtClean="0"/>
              <a:t>Relaxed optics for injection can be re-matched easily as the </a:t>
            </a:r>
            <a:r>
              <a:rPr lang="en-US" altLang="zh-CN" sz="1800" b="1" dirty="0" smtClean="0"/>
              <a:t>modular design</a:t>
            </a:r>
            <a:r>
              <a:rPr lang="en-US" altLang="zh-CN" sz="1800" dirty="0" smtClean="0"/>
              <a:t>.</a:t>
            </a:r>
            <a:endParaRPr lang="en-US" altLang="zh-CN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085184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2.2m</a:t>
            </a:r>
          </a:p>
          <a:p>
            <a:r>
              <a:rPr lang="en-US" altLang="zh-CN" sz="1200" b="1" dirty="0" smtClean="0">
                <a:sym typeface="Symbol"/>
              </a:rPr>
              <a:t>x*= 0.36mm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</a:t>
            </a:r>
            <a:r>
              <a:rPr lang="en-US" altLang="zh-CN" sz="1200" b="1" dirty="0">
                <a:sym typeface="Symbol"/>
              </a:rPr>
              <a:t>2</a:t>
            </a:r>
            <a:r>
              <a:rPr lang="en-US" altLang="zh-CN" sz="1200" b="1" dirty="0" smtClean="0">
                <a:sym typeface="Symbol"/>
              </a:rPr>
              <a:t>mm</a:t>
            </a:r>
          </a:p>
          <a:p>
            <a:r>
              <a:rPr lang="en-US" altLang="zh-CN" sz="1200" b="1" dirty="0" smtClean="0">
                <a:sym typeface="Symbol"/>
              </a:rPr>
              <a:t>GQD0-151T/m</a:t>
            </a:r>
          </a:p>
          <a:p>
            <a:r>
              <a:rPr lang="en-US" altLang="zh-CN" sz="1200" b="1" dirty="0" smtClean="0">
                <a:sym typeface="Symbol"/>
              </a:rPr>
              <a:t>GQF1102T/m</a:t>
            </a:r>
          </a:p>
          <a:p>
            <a:r>
              <a:rPr lang="en-US" altLang="zh-CN" sz="1200" b="1" dirty="0" smtClean="0"/>
              <a:t>LQD0=1.73m</a:t>
            </a:r>
          </a:p>
          <a:p>
            <a:r>
              <a:rPr lang="en-US" altLang="zh-CN" sz="1200" b="1" dirty="0" smtClean="0"/>
              <a:t>LQF1=1.48m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4335894" cy="1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91058" y="2780928"/>
            <a:ext cx="7753350" cy="2160240"/>
            <a:chOff x="491058" y="2780928"/>
            <a:chExt cx="7753350" cy="21602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58" y="2790220"/>
              <a:ext cx="7753350" cy="215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右箭头 12"/>
            <p:cNvSpPr/>
            <p:nvPr/>
          </p:nvSpPr>
          <p:spPr>
            <a:xfrm>
              <a:off x="2019739" y="3208236"/>
              <a:ext cx="392021" cy="2207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67944" y="27902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FT</a:t>
              </a:r>
              <a:endParaRPr lang="zh-CN" alt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9832" y="27809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CCY</a:t>
              </a:r>
              <a:endParaRPr lang="zh-CN" alt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CCX</a:t>
              </a:r>
              <a:endParaRPr lang="zh-CN" alt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624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CW</a:t>
              </a:r>
              <a:endParaRPr lang="zh-CN" alt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9832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m</a:t>
            </a:r>
            <a:r>
              <a:rPr lang="en-US" altLang="zh-CN" sz="1200" b="1" dirty="0" smtClean="0"/>
              <a:t>ax deviation between two beamlines 9.7m</a:t>
            </a:r>
            <a:endParaRPr lang="zh-CN" altLang="en-US" sz="12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978490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 pair </a:t>
            </a:r>
            <a:r>
              <a:rPr lang="en-US" altLang="zh-CN" sz="1400" dirty="0" smtClean="0">
                <a:sym typeface="Symbol"/>
              </a:rPr>
              <a:t>2,3)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1655222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Ref: 2) Brinkmann 3) Y. Cai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2082853"/>
            <a:ext cx="3407767" cy="20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4169051"/>
            <a:ext cx="3407767" cy="209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1085"/>
            <a:ext cx="3456384" cy="21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82853"/>
            <a:ext cx="3468573" cy="21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 </a:t>
            </a:r>
            <a:r>
              <a:rPr lang="en-US" altLang="zh-CN" sz="1400" dirty="0" smtClean="0">
                <a:sym typeface="Symbol"/>
              </a:rPr>
              <a:t>1)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  <a:r>
              <a:rPr lang="en-US" altLang="zh-CN" sz="1800" dirty="0">
                <a:sym typeface="Symbol"/>
              </a:rPr>
              <a:t> </a:t>
            </a:r>
            <a:r>
              <a:rPr lang="en-US" altLang="zh-CN" sz="1400" dirty="0" smtClean="0">
                <a:sym typeface="Symbol"/>
              </a:rPr>
              <a:t>3,4)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</a:t>
            </a:r>
            <a:r>
              <a:rPr lang="en-US" altLang="zh-CN" sz="1800" b="1" dirty="0">
                <a:sym typeface="Symbol"/>
              </a:rPr>
              <a:t>of -I due </a:t>
            </a:r>
            <a:r>
              <a:rPr lang="en-US" altLang="zh-CN" sz="1800" b="1" dirty="0" smtClean="0">
                <a:sym typeface="Symbol"/>
              </a:rPr>
              <a:t>to energy deviation </a:t>
            </a:r>
            <a:r>
              <a:rPr lang="en-US" altLang="zh-CN" sz="1800" dirty="0" smtClean="0"/>
              <a:t>corrected </a:t>
            </a:r>
            <a:r>
              <a:rPr lang="en-US" altLang="zh-CN" sz="1800" dirty="0"/>
              <a:t>with ARC sextupoles</a:t>
            </a:r>
            <a:endParaRPr lang="zh-CN" altLang="en-US" sz="1800" dirty="0"/>
          </a:p>
          <a:p>
            <a:pPr lvl="2"/>
            <a:r>
              <a:rPr lang="en-US" altLang="zh-CN" sz="1800" dirty="0" smtClean="0">
                <a:sym typeface="Symbol"/>
              </a:rPr>
              <a:t>could be further optimized with odd dispersion scheme </a:t>
            </a:r>
            <a:r>
              <a:rPr lang="en-US" altLang="zh-CN" sz="1400" dirty="0" smtClean="0">
                <a:sym typeface="Symbol"/>
              </a:rPr>
              <a:t>5), </a:t>
            </a:r>
          </a:p>
          <a:p>
            <a:pPr marL="914400" lvl="2" indent="0">
              <a:buNone/>
            </a:pPr>
            <a:r>
              <a:rPr lang="en-US" altLang="zh-CN" sz="1800" dirty="0" smtClean="0">
                <a:sym typeface="Symbol"/>
              </a:rPr>
              <a:t>Brinkmann sextupoles </a:t>
            </a:r>
            <a:r>
              <a:rPr lang="en-US" altLang="zh-CN" sz="1400" dirty="0">
                <a:sym typeface="Symbol"/>
              </a:rPr>
              <a:t>2</a:t>
            </a:r>
            <a:r>
              <a:rPr lang="en-US" altLang="zh-CN" sz="1400" dirty="0" smtClean="0">
                <a:sym typeface="Symbol"/>
              </a:rPr>
              <a:t>) </a:t>
            </a:r>
            <a:r>
              <a:rPr lang="en-US" altLang="zh-CN" sz="1800" dirty="0" smtClean="0">
                <a:sym typeface="Symbol"/>
              </a:rPr>
              <a:t>or pair of decapoles </a:t>
            </a:r>
            <a:r>
              <a:rPr lang="en-US" altLang="zh-CN" sz="1400" dirty="0" smtClean="0">
                <a:sym typeface="Symbol"/>
              </a:rPr>
              <a:t>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1872" y="1791687"/>
            <a:ext cx="11886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/>
              <a:t>Ref:</a:t>
            </a:r>
          </a:p>
          <a:p>
            <a:r>
              <a:rPr lang="en-US" altLang="zh-CN" sz="1050" b="1" dirty="0" smtClean="0"/>
              <a:t>1)  K. Brown   </a:t>
            </a:r>
          </a:p>
          <a:p>
            <a:r>
              <a:rPr lang="en-US" altLang="zh-CN" sz="1050" b="1" dirty="0" smtClean="0"/>
              <a:t>2)  Brinkmann</a:t>
            </a:r>
          </a:p>
          <a:p>
            <a:r>
              <a:rPr lang="en-US" altLang="zh-CN" sz="1050" b="1" dirty="0" smtClean="0"/>
              <a:t>3)  Y. Cai         </a:t>
            </a:r>
          </a:p>
          <a:p>
            <a:r>
              <a:rPr lang="en-US" altLang="zh-CN" sz="1050" b="1" dirty="0" smtClean="0"/>
              <a:t>4)  Anton</a:t>
            </a:r>
          </a:p>
          <a:p>
            <a:r>
              <a:rPr lang="en-US" altLang="zh-CN" sz="1050" b="1" dirty="0" smtClean="0"/>
              <a:t>5)  K. Oide      </a:t>
            </a:r>
          </a:p>
          <a:p>
            <a:r>
              <a:rPr lang="en-US" altLang="zh-CN" sz="1050" b="1" dirty="0" smtClean="0"/>
              <a:t>6)  J</a:t>
            </a:r>
            <a:r>
              <a:rPr lang="en-US" altLang="zh-CN" sz="1050" b="1" dirty="0"/>
              <a:t>. Bengttson’s </a:t>
            </a:r>
            <a:endParaRPr lang="en-US" altLang="zh-CN" sz="105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18" y="3140968"/>
            <a:ext cx="38946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41044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766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941168"/>
            <a:ext cx="3888432" cy="17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Optics choice of ARC region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5771"/>
              </p:ext>
            </p:extLst>
          </p:nvPr>
        </p:nvGraphicFramePr>
        <p:xfrm>
          <a:off x="467544" y="1124744"/>
          <a:ext cx="828092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3744416"/>
                <a:gridCol w="3600400"/>
              </a:tblGrid>
              <a:tr h="391385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Interleave sextupoles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Non-interleaved sextupoles</a:t>
                      </a:r>
                      <a:endParaRPr lang="zh-CN" altLang="en-US" sz="1200" dirty="0"/>
                    </a:p>
                  </a:txBody>
                  <a:tcPr/>
                </a:tc>
              </a:tr>
              <a:tr h="162906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60</a:t>
                      </a:r>
                      <a:r>
                        <a:rPr lang="en-US" altLang="zh-CN" sz="1200" dirty="0" smtClean="0">
                          <a:sym typeface="Symbol"/>
                        </a:rPr>
                        <a:t>  </a:t>
                      </a:r>
                      <a:r>
                        <a:rPr lang="en-US" altLang="zh-CN" sz="1200" dirty="0" smtClean="0"/>
                        <a:t>/60</a:t>
                      </a:r>
                      <a:r>
                        <a:rPr lang="en-US" altLang="zh-CN" sz="1200" dirty="0" smtClean="0">
                          <a:sym typeface="Symbol"/>
                        </a:rPr>
                        <a:t>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n=6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due to sextupoles cancelled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except 2Qx-2Qy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): accumalte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to be large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small even with 2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limited by tune shift </a:t>
                      </a:r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</a:t>
                      </a:r>
                    </a:p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aseline="0" dirty="0" smtClean="0">
                          <a:sym typeface="Symbol"/>
                        </a:rPr>
                        <a:t>easy to optim.</a:t>
                      </a:r>
                      <a:endParaRPr lang="en-US" altLang="zh-CN" sz="12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</a:tr>
              <a:tr h="162906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90</a:t>
                      </a:r>
                      <a:r>
                        <a:rPr lang="en-US" altLang="zh-CN" sz="1200" dirty="0" smtClean="0">
                          <a:sym typeface="Symbol"/>
                        </a:rPr>
                        <a:t>  </a:t>
                      </a:r>
                      <a:r>
                        <a:rPr lang="en-US" altLang="zh-CN" sz="1200" dirty="0" smtClean="0"/>
                        <a:t>/60</a:t>
                      </a:r>
                      <a:r>
                        <a:rPr lang="en-US" altLang="zh-CN" sz="1200" dirty="0" smtClean="0">
                          <a:sym typeface="Symbol"/>
                        </a:rPr>
                        <a:t> 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n=12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due to sextupoles cancelled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except 4Qx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): accumalte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to be large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small even with 2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limited by tune shift </a:t>
                      </a:r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</a:t>
                      </a:r>
                    </a:p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aseline="0" dirty="0" smtClean="0">
                          <a:sym typeface="Symbol"/>
                        </a:rPr>
                        <a:t>easy to optim.</a:t>
                      </a:r>
                      <a:endParaRPr lang="en-US" altLang="zh-CN" sz="1200" b="1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</a:tr>
              <a:tr h="1895099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90</a:t>
                      </a:r>
                      <a:r>
                        <a:rPr lang="en-US" altLang="zh-CN" sz="1200" dirty="0" smtClean="0">
                          <a:sym typeface="Symbol"/>
                        </a:rPr>
                        <a:t>  </a:t>
                      </a:r>
                      <a:r>
                        <a:rPr lang="en-US" altLang="zh-CN" sz="1200" dirty="0" smtClean="0"/>
                        <a:t>/90</a:t>
                      </a:r>
                      <a:r>
                        <a:rPr lang="en-US" altLang="zh-CN" sz="1200" dirty="0" smtClean="0">
                          <a:sym typeface="Symbol"/>
                        </a:rPr>
                        <a:t> 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n=4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due to sextupoles cancelled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except 4Qx, 2Qx+2Qy, 4Qy, 2Qx-2Qy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): accumalte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to be large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small even with 2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limited by tune shift </a:t>
                      </a:r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aseline="0" dirty="0" smtClean="0">
                          <a:sym typeface="Symbol"/>
                        </a:rPr>
                        <a:t>easy to optim.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lvl="0"/>
                      <a:endParaRPr lang="en-US" altLang="zh-CN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n=5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  </a:t>
                      </a:r>
                      <a:r>
                        <a:rPr lang="en-US" altLang="zh-CN" sz="1200" b="0" dirty="0" smtClean="0">
                          <a:sym typeface="Symbol"/>
                        </a:rPr>
                        <a:t>RDT due to sextupoles cancelled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except small</a:t>
                      </a:r>
                      <a:r>
                        <a:rPr lang="en-US" altLang="zh-CN" sz="12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altLang="zh-CN" sz="1200" b="0" dirty="0" smtClean="0">
                          <a:sym typeface="Symbol"/>
                        </a:rPr>
                        <a:t>4Qx, 2Qx+2Qy, 4Qy, 2Qx-2Qy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</a:t>
                      </a:r>
                      <a:r>
                        <a:rPr lang="en-US" altLang="zh-CN" sz="1200" b="1" dirty="0" err="1" smtClean="0">
                          <a:sym typeface="Symbol"/>
                        </a:rPr>
                        <a:t>Jx,Jy</a:t>
                      </a:r>
                      <a:r>
                        <a:rPr lang="en-US" altLang="zh-CN" sz="1200" b="1" dirty="0" smtClean="0">
                          <a:sym typeface="Symbol"/>
                        </a:rPr>
                        <a:t>): small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correct with many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large as small tune shift dQ(Jx,Jy)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with many families to correct dQ(</a:t>
                      </a:r>
                      <a:r>
                        <a:rPr lang="en-US" altLang="zh-CN" sz="1200" b="1" dirty="0" smtClean="0">
                          <a:sym typeface="Symbol"/>
                        </a:rPr>
                        <a:t>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) and –I break down</a:t>
                      </a:r>
                      <a:endParaRPr lang="en-US" altLang="zh-CN" sz="1200" b="1" dirty="0" smtClean="0"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11560" y="692696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For the Arc region, the FODO cell structure is chosen to provide a large filling factor.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2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0" y="1340768"/>
            <a:ext cx="77533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Linear o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66446" y="2204864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1651" y="2245456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052091" y="2552940"/>
            <a:ext cx="2735933" cy="80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623859" y="2560977"/>
            <a:ext cx="265302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图片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52209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图片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79303"/>
            <a:ext cx="2855484" cy="15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83568" y="908720"/>
            <a:ext cx="8208912" cy="43428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/>
              <a:t>90</a:t>
            </a:r>
            <a:r>
              <a:rPr lang="en-US" altLang="zh-CN" sz="1800" b="1" dirty="0">
                <a:sym typeface="Symbol"/>
              </a:rPr>
              <a:t></a:t>
            </a:r>
            <a:r>
              <a:rPr lang="en-US" altLang="zh-CN" sz="1800" b="1" dirty="0"/>
              <a:t>/90</a:t>
            </a:r>
            <a:r>
              <a:rPr lang="en-US" altLang="zh-CN" sz="1800" b="1" dirty="0">
                <a:sym typeface="Symbol"/>
              </a:rPr>
              <a:t>, non-interleaved sextupole scheme, period =5cells  </a:t>
            </a:r>
          </a:p>
        </p:txBody>
      </p:sp>
      <p:sp>
        <p:nvSpPr>
          <p:cNvPr id="5" name="矩形 4"/>
          <p:cNvSpPr/>
          <p:nvPr/>
        </p:nvSpPr>
        <p:spPr>
          <a:xfrm>
            <a:off x="738336" y="3142709"/>
            <a:ext cx="757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Twin-aperture of dipoles and quadrupoles is adopt in the arc region</a:t>
            </a:r>
            <a:r>
              <a:rPr lang="en-US" altLang="zh-CN" dirty="0"/>
              <a:t> to reduce the their power. The distance between two beams is 0.35m.</a:t>
            </a:r>
          </a:p>
        </p:txBody>
      </p:sp>
      <p:pic>
        <p:nvPicPr>
          <p:cNvPr id="18" name="图片 17"/>
          <p:cNvPicPr/>
          <p:nvPr/>
        </p:nvPicPr>
        <p:blipFill rotWithShape="1">
          <a:blip r:embed="rId7"/>
          <a:srcRect t="16104" r="3812" b="17261"/>
          <a:stretch/>
        </p:blipFill>
        <p:spPr bwMode="auto">
          <a:xfrm>
            <a:off x="820668" y="5109915"/>
            <a:ext cx="3535308" cy="1631453"/>
          </a:xfrm>
          <a:prstGeom prst="rect">
            <a:avLst/>
          </a:prstGeom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2" y="5238999"/>
            <a:ext cx="3563518" cy="14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936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09320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17632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79886</TotalTime>
  <Words>1757</Words>
  <Application>Microsoft Office PowerPoint</Application>
  <PresentationFormat>全屏显示(4:3)</PresentationFormat>
  <Paragraphs>337</Paragraphs>
  <Slides>19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Equation</vt:lpstr>
      <vt:lpstr>Optics design for CEPC collider ring</vt:lpstr>
      <vt:lpstr>PowerPoint 演示文稿</vt:lpstr>
      <vt:lpstr>PowerPoint 演示文稿</vt:lpstr>
      <vt:lpstr>PowerPoint 演示文稿</vt:lpstr>
      <vt:lpstr>PowerPoint 演示文稿</vt:lpstr>
      <vt:lpstr>Nonlinearity correction of Interaction region</vt:lpstr>
      <vt:lpstr>Nonlinearity correction of Interaction region</vt:lpstr>
      <vt:lpstr>Optics choice of ARC region</vt:lpstr>
      <vt:lpstr>Linear optics design of ARC region</vt:lpstr>
      <vt:lpstr>Nonlinearity correction of ARC region</vt:lpstr>
      <vt:lpstr>FODO cell for cryo-module</vt:lpstr>
      <vt:lpstr>Optics design of RF region</vt:lpstr>
      <vt:lpstr>Optics design of Straight section region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5080</cp:revision>
  <dcterms:created xsi:type="dcterms:W3CDTF">2016-03-31T11:13:45Z</dcterms:created>
  <dcterms:modified xsi:type="dcterms:W3CDTF">2017-11-06T08:59:47Z</dcterms:modified>
</cp:coreProperties>
</file>