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0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  <p:sldMasterId id="2147483732" r:id="rId4"/>
    <p:sldMasterId id="2147483744" r:id="rId5"/>
    <p:sldMasterId id="2147483756" r:id="rId6"/>
    <p:sldMasterId id="2147483761" r:id="rId7"/>
    <p:sldMasterId id="2147483785" r:id="rId8"/>
    <p:sldMasterId id="2147483797" r:id="rId9"/>
    <p:sldMasterId id="2147483809" r:id="rId10"/>
    <p:sldMasterId id="2147483821" r:id="rId11"/>
  </p:sldMasterIdLst>
  <p:notesMasterIdLst>
    <p:notesMasterId r:id="rId46"/>
  </p:notesMasterIdLst>
  <p:sldIdLst>
    <p:sldId id="297" r:id="rId12"/>
    <p:sldId id="347" r:id="rId13"/>
    <p:sldId id="336" r:id="rId14"/>
    <p:sldId id="319" r:id="rId15"/>
    <p:sldId id="344" r:id="rId16"/>
    <p:sldId id="342" r:id="rId17"/>
    <p:sldId id="324" r:id="rId18"/>
    <p:sldId id="341" r:id="rId19"/>
    <p:sldId id="303" r:id="rId20"/>
    <p:sldId id="343" r:id="rId21"/>
    <p:sldId id="304" r:id="rId22"/>
    <p:sldId id="305" r:id="rId23"/>
    <p:sldId id="306" r:id="rId24"/>
    <p:sldId id="307" r:id="rId25"/>
    <p:sldId id="308" r:id="rId26"/>
    <p:sldId id="337" r:id="rId27"/>
    <p:sldId id="338" r:id="rId28"/>
    <p:sldId id="339" r:id="rId29"/>
    <p:sldId id="340" r:id="rId30"/>
    <p:sldId id="278" r:id="rId31"/>
    <p:sldId id="326" r:id="rId32"/>
    <p:sldId id="275" r:id="rId33"/>
    <p:sldId id="322" r:id="rId34"/>
    <p:sldId id="287" r:id="rId35"/>
    <p:sldId id="327" r:id="rId36"/>
    <p:sldId id="328" r:id="rId37"/>
    <p:sldId id="329" r:id="rId38"/>
    <p:sldId id="332" r:id="rId39"/>
    <p:sldId id="335" r:id="rId40"/>
    <p:sldId id="309" r:id="rId41"/>
    <p:sldId id="311" r:id="rId42"/>
    <p:sldId id="334" r:id="rId43"/>
    <p:sldId id="346" r:id="rId44"/>
    <p:sldId id="345" r:id="rId45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118" d="100"/>
          <a:sy n="118" d="100"/>
        </p:scale>
        <p:origin x="39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CEB8F2-D995-4E00-B3C0-2E3C5F2D22DC}" type="datetimeFigureOut">
              <a:rPr kumimoji="1" lang="ja-JP" altLang="en-US" smtClean="0"/>
              <a:pPr/>
              <a:t>2017/11/5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61C780-C160-4E92-8877-AA94FAFE0FB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9295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8A4AA-36B4-4066-B2EC-9863963E62A9}" type="slidenum">
              <a:rPr lang="ja-JP" altLang="en-US" smtClean="0">
                <a:solidFill>
                  <a:prstClr val="black"/>
                </a:solidFill>
              </a:rPr>
              <a:pPr/>
              <a:t>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789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1C780-C160-4E92-8877-AA94FAFE0FB1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7793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FA23A-F343-4F8F-B4BA-326FE04D485E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218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FA23A-F343-4F8F-B4BA-326FE04D485E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588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1C780-C160-4E92-8877-AA94FAFE0FB1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5836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254B2D-2F67-4F6A-B0CB-006B2D6B0CBD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902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1C780-C160-4E92-8877-AA94FAFE0FB1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733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2017/11/7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A. Ochi, CEPC2017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6BD4B-C412-4428-B8ED-E6BA38F3EAD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5716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2017/11/7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A. Ochi, CEPC2017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6BD4B-C412-4428-B8ED-E6BA38F3EAD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62453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9485-3375-47EB-BB7E-FF31A6346FC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58611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9485-3375-47EB-BB7E-FF31A6346FC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94168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9485-3375-47EB-BB7E-FF31A6346FC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329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9485-3375-47EB-BB7E-FF31A6346FC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99826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53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9485-3375-47EB-BB7E-FF31A6346FC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30849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9485-3375-47EB-BB7E-FF31A6346FC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93768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1"/>
            <a:ext cx="7886700" cy="2852737"/>
          </a:xfrm>
        </p:spPr>
        <p:txBody>
          <a:bodyPr anchor="b"/>
          <a:lstStyle>
            <a:lvl1pPr>
              <a:defRPr sz="553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7"/>
          </a:xfrm>
        </p:spPr>
        <p:txBody>
          <a:bodyPr/>
          <a:lstStyle>
            <a:lvl1pPr marL="0" indent="0">
              <a:buNone/>
              <a:defRPr sz="2215">
                <a:solidFill>
                  <a:schemeClr val="tx1"/>
                </a:solidFill>
              </a:defRPr>
            </a:lvl1pPr>
            <a:lvl2pPr marL="422041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9485-3375-47EB-BB7E-FF31A6346FC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22143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9485-3375-47EB-BB7E-FF31A6346FC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10274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9485-3375-47EB-BB7E-FF31A6346FC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66764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9485-3375-47EB-BB7E-FF31A6346FC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58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2017/11/7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A. Ochi, CEPC2017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6BD4B-C412-4428-B8ED-E6BA38F3EAD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290429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9485-3375-47EB-BB7E-FF31A6346FC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3062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9485-3375-47EB-BB7E-FF31A6346FC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33232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9485-3375-47EB-BB7E-FF31A6346FC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51285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9485-3375-47EB-BB7E-FF31A6346FC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00760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9485-3375-47EB-BB7E-FF31A6346FC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871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161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994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907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265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156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266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795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567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2017/11/7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A. Ochi, CEPC2017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6BD4B-C412-4428-B8ED-E6BA38F3EAD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7304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909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9052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0308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7740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4844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2999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531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0193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9766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755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2017/11/7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A. Ochi, CEPC2017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6BD4B-C412-4428-B8ED-E6BA38F3EAD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03026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1761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9892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2785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7984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9" name="タイトル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17" name="サブタイトル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ja-JP" altLang="en-US" smtClean="0"/>
              <a:t>マスター サブタイトルの書式設定</a:t>
            </a:r>
            <a:endParaRPr kumimoji="0" lang="en-US"/>
          </a:p>
        </p:txBody>
      </p:sp>
      <p:grpSp>
        <p:nvGrpSpPr>
          <p:cNvPr id="2" name="グループ化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フリーフォーム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8" name="フリーフォーム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11" name="フリーフォーム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kumimoji="0"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直線コネクタ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日付プレースホルダー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r>
              <a:rPr kumimoji="1" lang="en-US" altLang="ja-JP" smtClean="0"/>
              <a:t>2017/11/7</a:t>
            </a:r>
            <a:endParaRPr kumimoji="1" lang="ja-JP" altLang="en-US"/>
          </a:p>
        </p:txBody>
      </p:sp>
      <p:sp>
        <p:nvSpPr>
          <p:cNvPr id="19" name="フッター プレースホルダー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kumimoji="1" lang="en-US" altLang="ja-JP" smtClean="0">
                <a:solidFill>
                  <a:srgbClr val="2DA2BF">
                    <a:tint val="20000"/>
                  </a:srgbClr>
                </a:solidFill>
              </a:rPr>
              <a:t>A. Ochi, CEPC2017</a:t>
            </a:r>
            <a:endParaRPr kumimoji="1" lang="ja-JP" alt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スライド番号プレースホルダー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19709CA-ADDC-4357-8A4F-884647E8ACD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2017/11/7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A. Ochi, CEPC2017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9709CA-ADDC-4357-8A4F-884647E8ACD9}" type="slidenum">
              <a:rPr kumimoji="1" lang="ja-JP" altLang="en-US" smtClean="0">
                <a:solidFill>
                  <a:prstClr val="black"/>
                </a:solidFill>
              </a:rPr>
              <a:pPr/>
              <a:t>‹#›</a:t>
            </a:fld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kumimoji="1" lang="en-US" altLang="ja-JP" smtClean="0">
                <a:solidFill>
                  <a:prstClr val="white"/>
                </a:solidFill>
              </a:rPr>
              <a:t>2017/11/7</a:t>
            </a:r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1" lang="en-US" altLang="ja-JP" smtClean="0">
                <a:solidFill>
                  <a:prstClr val="white"/>
                </a:solidFill>
              </a:rPr>
              <a:t>A. Ochi, CEPC2017</a:t>
            </a:r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9709CA-ADDC-4357-8A4F-884647E8ACD9}" type="slidenum">
              <a:rPr kumimoji="1" lang="ja-JP" altLang="en-US" smtClean="0">
                <a:solidFill>
                  <a:prstClr val="white"/>
                </a:solidFill>
              </a:rPr>
              <a:pPr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7" name="山形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8" name="山形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kumimoji="0" lang="en-US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kumimoji="1" lang="en-US" altLang="ja-JP" smtClean="0">
                <a:solidFill>
                  <a:prstClr val="white"/>
                </a:solidFill>
              </a:rPr>
              <a:t>2017/11/7</a:t>
            </a:r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1" lang="en-US" altLang="ja-JP" smtClean="0">
                <a:solidFill>
                  <a:prstClr val="white"/>
                </a:solidFill>
              </a:rPr>
              <a:t>A. Ochi, CEPC2017</a:t>
            </a:r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9709CA-ADDC-4357-8A4F-884647E8ACD9}" type="slidenum">
              <a:rPr kumimoji="1" lang="ja-JP" altLang="en-US" smtClean="0">
                <a:solidFill>
                  <a:prstClr val="white"/>
                </a:solidFill>
              </a:rPr>
              <a:pPr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2017/11/7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A. Ochi, CEPC2017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9709CA-ADDC-4357-8A4F-884647E8ACD9}" type="slidenum">
              <a:rPr kumimoji="1" lang="ja-JP" altLang="en-US" smtClean="0">
                <a:solidFill>
                  <a:prstClr val="black"/>
                </a:solidFill>
              </a:rPr>
              <a:pPr/>
              <a:t>‹#›</a:t>
            </a:fld>
            <a:endParaRPr kumimoji="1" lang="ja-JP" altLang="en-US">
              <a:solidFill>
                <a:prstClr val="black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kumimoji="1" lang="en-US" altLang="ja-JP" smtClean="0">
                <a:solidFill>
                  <a:prstClr val="white"/>
                </a:solidFill>
              </a:rPr>
              <a:t>2017/11/7</a:t>
            </a:r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1" lang="en-US" altLang="ja-JP" smtClean="0">
                <a:solidFill>
                  <a:prstClr val="white"/>
                </a:solidFill>
              </a:rPr>
              <a:t>A. Ochi, CEPC2017</a:t>
            </a:r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9709CA-ADDC-4357-8A4F-884647E8ACD9}" type="slidenum">
              <a:rPr kumimoji="1" lang="ja-JP" altLang="en-US" smtClean="0">
                <a:solidFill>
                  <a:prstClr val="white"/>
                </a:solidFill>
              </a:rPr>
              <a:pPr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2017/11/7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A. Ochi, CEPC2017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6BD4B-C412-4428-B8ED-E6BA38F3EAD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05997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2017/11/7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A. Ochi, CEPC2017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9709CA-ADDC-4357-8A4F-884647E8ACD9}" type="slidenum">
              <a:rPr kumimoji="1" lang="ja-JP" altLang="en-US" smtClean="0">
                <a:solidFill>
                  <a:prstClr val="black"/>
                </a:solidFill>
              </a:rPr>
              <a:pPr/>
              <a:t>‹#›</a:t>
            </a:fld>
            <a:endParaRPr kumimoji="1"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2017/11/7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A. Ochi, CEPC2017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9709CA-ADDC-4357-8A4F-884647E8ACD9}" type="slidenum">
              <a:rPr kumimoji="1" lang="ja-JP" altLang="en-US" smtClean="0">
                <a:solidFill>
                  <a:prstClr val="black"/>
                </a:solidFill>
              </a:rPr>
              <a:pPr/>
              <a:t>‹#›</a:t>
            </a:fld>
            <a:endParaRPr kumimoji="1" lang="ja-JP" altLang="en-US">
              <a:solidFill>
                <a:prstClr val="black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kumimoji="1" lang="en-US" altLang="ja-JP" smtClean="0">
                <a:solidFill>
                  <a:prstClr val="white"/>
                </a:solidFill>
              </a:rPr>
              <a:t>2017/11/7</a:t>
            </a:r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kumimoji="1" lang="en-US" altLang="ja-JP" smtClean="0">
                <a:solidFill>
                  <a:prstClr val="white"/>
                </a:solidFill>
              </a:rPr>
              <a:t>A. Ochi, CEPC2017</a:t>
            </a:r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19709CA-ADDC-4357-8A4F-884647E8ACD9}" type="slidenum">
              <a:rPr kumimoji="1" lang="ja-JP" altLang="en-US" smtClean="0">
                <a:solidFill>
                  <a:prstClr val="white"/>
                </a:solidFill>
              </a:rPr>
              <a:pPr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8" name="フリーフォーム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9" name="フリーフォーム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0" name="直角三角形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山形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3" name="山形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kumimoji="0" lang="en-US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2017/11/7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A. Ochi, CEPC2017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9709CA-ADDC-4357-8A4F-884647E8ACD9}" type="slidenum">
              <a:rPr kumimoji="1" lang="ja-JP" altLang="en-US" smtClean="0">
                <a:solidFill>
                  <a:prstClr val="black"/>
                </a:solidFill>
              </a:rPr>
              <a:pPr/>
              <a:t>‹#›</a:t>
            </a:fld>
            <a:endParaRPr kumimoji="1"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2017/11/7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A. Ochi, CEPC2017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9709CA-ADDC-4357-8A4F-884647E8ACD9}" type="slidenum">
              <a:rPr kumimoji="1" lang="ja-JP" altLang="en-US" smtClean="0">
                <a:solidFill>
                  <a:prstClr val="black"/>
                </a:solidFill>
              </a:rPr>
              <a:pPr/>
              <a:t>‹#›</a:t>
            </a:fld>
            <a:endParaRPr kumimoji="1"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78470-1560-4B6A-812E-D2DBBC985CE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1206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78470-1560-4B6A-812E-D2DBBC985CE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6602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78470-1560-4B6A-812E-D2DBBC985CE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1280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78470-1560-4B6A-812E-D2DBBC985CE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9310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78470-1560-4B6A-812E-D2DBBC985CE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205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2017/11/7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A. Ochi, CEPC2017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6BD4B-C412-4428-B8ED-E6BA38F3EAD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78268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78470-1560-4B6A-812E-D2DBBC985CE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4696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78470-1560-4B6A-812E-D2DBBC985CE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1038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78470-1560-4B6A-812E-D2DBBC985CE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5526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78470-1560-4B6A-812E-D2DBBC985CE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6068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78470-1560-4B6A-812E-D2DBBC985CE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4066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78470-1560-4B6A-812E-D2DBBC985CE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1441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3394"/>
            <a:ext cx="8229600" cy="778098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 dirty="0" smtClean="0"/>
              <a:t>Cliquez pour modifier le style du titre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544616"/>
          </a:xfrm>
        </p:spPr>
        <p:txBody>
          <a:bodyPr/>
          <a:lstStyle>
            <a:lvl2pPr>
              <a:defRPr>
                <a:latin typeface="Comic Sans MS" pitchFamily="66" charset="0"/>
              </a:defRPr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9782923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3394"/>
            <a:ext cx="8229600" cy="778098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 dirty="0" smtClean="0"/>
              <a:t>Cliquez pour modifier le style du titre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552433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5733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46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6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40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2017/11/7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A. Ochi, CEPC2017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6BD4B-C412-4428-B8ED-E6BA38F3EAD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03410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9" name="タイトル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17" name="サブタイトル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ja-JP" altLang="en-US" smtClean="0"/>
              <a:t>マスタ サブタイトルの書式設定</a:t>
            </a:r>
            <a:endParaRPr kumimoji="0" lang="en-US"/>
          </a:p>
        </p:txBody>
      </p:sp>
      <p:grpSp>
        <p:nvGrpSpPr>
          <p:cNvPr id="2" name="グループ化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フリーフォーム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8" name="フリーフォーム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11" name="フリーフォーム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kumimoji="0"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直線コネクタ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r>
              <a:rPr kumimoji="1" lang="en-US" altLang="ja-JP" smtClean="0"/>
              <a:t>2017/11/7</a:t>
            </a:r>
            <a:endParaRPr kumimoji="1" lang="ja-JP" altLang="en-US"/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kumimoji="1" lang="en-US" altLang="ja-JP" smtClean="0">
                <a:solidFill>
                  <a:srgbClr val="2DA2BF">
                    <a:tint val="20000"/>
                  </a:srgbClr>
                </a:solidFill>
              </a:rPr>
              <a:t>A. Ochi, CEPC2017</a:t>
            </a:r>
            <a:endParaRPr kumimoji="1" lang="ja-JP" alt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84C4699-A63E-4A5D-83C5-4741AC53E50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35679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2017/11/7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A. Ochi, CEPC2017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4C4699-A63E-4A5D-83C5-4741AC53E505}" type="slidenum">
              <a:rPr kumimoji="1" lang="ja-JP" altLang="en-US" smtClean="0">
                <a:solidFill>
                  <a:prstClr val="black"/>
                </a:solidFill>
              </a:rPr>
              <a:pPr/>
              <a:t>‹#›</a:t>
            </a:fld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628641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kumimoji="1" lang="en-US" altLang="ja-JP" smtClean="0">
                <a:solidFill>
                  <a:prstClr val="white"/>
                </a:solidFill>
              </a:rPr>
              <a:t>2017/11/7</a:t>
            </a:r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1" lang="en-US" altLang="ja-JP" smtClean="0">
                <a:solidFill>
                  <a:prstClr val="white"/>
                </a:solidFill>
              </a:rPr>
              <a:t>A. Ochi, CEPC2017</a:t>
            </a:r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4C4699-A63E-4A5D-83C5-4741AC53E505}" type="slidenum">
              <a:rPr kumimoji="1" lang="ja-JP" altLang="en-US" smtClean="0">
                <a:solidFill>
                  <a:prstClr val="white"/>
                </a:solidFill>
              </a:rPr>
              <a:pPr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7" name="山形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8" name="山形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kumimoji="0"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911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kumimoji="1" lang="en-US" altLang="ja-JP" smtClean="0">
                <a:solidFill>
                  <a:prstClr val="white"/>
                </a:solidFill>
              </a:rPr>
              <a:t>2017/11/7</a:t>
            </a:r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1" lang="en-US" altLang="ja-JP" smtClean="0">
                <a:solidFill>
                  <a:prstClr val="white"/>
                </a:solidFill>
              </a:rPr>
              <a:t>A. Ochi, CEPC2017</a:t>
            </a:r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4C4699-A63E-4A5D-83C5-4741AC53E505}" type="slidenum">
              <a:rPr kumimoji="1" lang="ja-JP" altLang="en-US" smtClean="0">
                <a:solidFill>
                  <a:prstClr val="white"/>
                </a:solidFill>
              </a:rPr>
              <a:pPr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769190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2017/11/7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A. Ochi, CEPC2017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4C4699-A63E-4A5D-83C5-4741AC53E505}" type="slidenum">
              <a:rPr kumimoji="1" lang="ja-JP" altLang="en-US" smtClean="0">
                <a:solidFill>
                  <a:prstClr val="black"/>
                </a:solidFill>
              </a:rPr>
              <a:pPr/>
              <a:t>‹#›</a:t>
            </a:fld>
            <a:endParaRPr kumimoji="1"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319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kumimoji="1" lang="en-US" altLang="ja-JP" smtClean="0">
                <a:solidFill>
                  <a:prstClr val="white"/>
                </a:solidFill>
              </a:rPr>
              <a:t>2017/11/7</a:t>
            </a:r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1" lang="en-US" altLang="ja-JP" smtClean="0">
                <a:solidFill>
                  <a:prstClr val="white"/>
                </a:solidFill>
              </a:rPr>
              <a:t>A. Ochi, CEPC2017</a:t>
            </a:r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4C4699-A63E-4A5D-83C5-4741AC53E505}" type="slidenum">
              <a:rPr kumimoji="1" lang="ja-JP" altLang="en-US" smtClean="0">
                <a:solidFill>
                  <a:prstClr val="white"/>
                </a:solidFill>
              </a:rPr>
              <a:pPr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658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2017/11/7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A. Ochi, CEPC2017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4C4699-A63E-4A5D-83C5-4741AC53E505}" type="slidenum">
              <a:rPr kumimoji="1" lang="ja-JP" altLang="en-US" smtClean="0">
                <a:solidFill>
                  <a:prstClr val="black"/>
                </a:solidFill>
              </a:rPr>
              <a:pPr/>
              <a:t>‹#›</a:t>
            </a:fld>
            <a:endParaRPr kumimoji="1"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7599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2017/11/7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A. Ochi, CEPC2017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4C4699-A63E-4A5D-83C5-4741AC53E505}" type="slidenum">
              <a:rPr kumimoji="1" lang="ja-JP" altLang="en-US" smtClean="0">
                <a:solidFill>
                  <a:prstClr val="black"/>
                </a:solidFill>
              </a:rPr>
              <a:pPr/>
              <a:t>‹#›</a:t>
            </a:fld>
            <a:endParaRPr kumimoji="1"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130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kumimoji="1" lang="en-US" altLang="ja-JP" smtClean="0">
                <a:solidFill>
                  <a:prstClr val="white"/>
                </a:solidFill>
              </a:rPr>
              <a:t>2017/11/7</a:t>
            </a:r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kumimoji="1" lang="en-US" altLang="ja-JP" smtClean="0">
                <a:solidFill>
                  <a:prstClr val="white"/>
                </a:solidFill>
              </a:rPr>
              <a:t>A. Ochi, CEPC2017</a:t>
            </a:r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84C4699-A63E-4A5D-83C5-4741AC53E505}" type="slidenum">
              <a:rPr kumimoji="1" lang="ja-JP" altLang="en-US" smtClean="0">
                <a:solidFill>
                  <a:prstClr val="white"/>
                </a:solidFill>
              </a:rPr>
              <a:pPr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8" name="フリーフォーム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9" name="フリーフォーム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0" name="直角三角形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山形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3" name="山形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kumimoji="0"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476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2017/11/7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A. Ochi, CEPC2017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4C4699-A63E-4A5D-83C5-4741AC53E505}" type="slidenum">
              <a:rPr kumimoji="1" lang="ja-JP" altLang="en-US" smtClean="0">
                <a:solidFill>
                  <a:prstClr val="black"/>
                </a:solidFill>
              </a:rPr>
              <a:pPr/>
              <a:t>‹#›</a:t>
            </a:fld>
            <a:endParaRPr kumimoji="1"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668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2017/11/7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A. Ochi, CEPC2017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6BD4B-C412-4428-B8ED-E6BA38F3EAD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77423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2017/11/7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A. Ochi, CEPC2017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4C4699-A63E-4A5D-83C5-4741AC53E505}" type="slidenum">
              <a:rPr kumimoji="1" lang="ja-JP" altLang="en-US" smtClean="0">
                <a:solidFill>
                  <a:prstClr val="black"/>
                </a:solidFill>
              </a:rPr>
              <a:pPr/>
              <a:t>‹#›</a:t>
            </a:fld>
            <a:endParaRPr kumimoji="1"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7701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DB7B-0765-44A7-BE89-3876439BA46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2936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DB7B-0765-44A7-BE89-3876439BA46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8189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DB7B-0765-44A7-BE89-3876439BA46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7217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DB7B-0765-44A7-BE89-3876439BA46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4094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DB7B-0765-44A7-BE89-3876439BA46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173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DB7B-0765-44A7-BE89-3876439BA46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2511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DB7B-0765-44A7-BE89-3876439BA46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0651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DB7B-0765-44A7-BE89-3876439BA46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0338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DB7B-0765-44A7-BE89-3876439BA46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24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2017/11/7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A. Ochi, CEPC2017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6BD4B-C412-4428-B8ED-E6BA38F3EAD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88472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DB7B-0765-44A7-BE89-3876439BA46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0595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DB7B-0765-44A7-BE89-3876439BA46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3712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4A25F-B256-4B8B-AE8D-72F2C382925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6194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4A25F-B256-4B8B-AE8D-72F2C382925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6295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4A25F-B256-4B8B-AE8D-72F2C382925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048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4A25F-B256-4B8B-AE8D-72F2C382925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1012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4A25F-B256-4B8B-AE8D-72F2C382925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2631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4A25F-B256-4B8B-AE8D-72F2C382925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904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4A25F-B256-4B8B-AE8D-72F2C382925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582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4A25F-B256-4B8B-AE8D-72F2C382925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283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2017/11/7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A. Ochi, CEPC2017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6BD4B-C412-4428-B8ED-E6BA38F3EAD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64881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4A25F-B256-4B8B-AE8D-72F2C382925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5440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4A25F-B256-4B8B-AE8D-72F2C382925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83007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4A25F-B256-4B8B-AE8D-72F2C382925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6705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53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9485-3375-47EB-BB7E-FF31A6346FC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35215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9485-3375-47EB-BB7E-FF31A6346FC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2044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1"/>
            <a:ext cx="7886700" cy="2852737"/>
          </a:xfrm>
        </p:spPr>
        <p:txBody>
          <a:bodyPr anchor="b"/>
          <a:lstStyle>
            <a:lvl1pPr>
              <a:defRPr sz="553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7"/>
          </a:xfrm>
        </p:spPr>
        <p:txBody>
          <a:bodyPr/>
          <a:lstStyle>
            <a:lvl1pPr marL="0" indent="0">
              <a:buNone/>
              <a:defRPr sz="2215">
                <a:solidFill>
                  <a:schemeClr val="tx1"/>
                </a:solidFill>
              </a:defRPr>
            </a:lvl1pPr>
            <a:lvl2pPr marL="422041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9485-3375-47EB-BB7E-FF31A6346FC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7227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9485-3375-47EB-BB7E-FF31A6346FC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52341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9485-3375-47EB-BB7E-FF31A6346FC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3355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9485-3375-47EB-BB7E-FF31A6346FC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8472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9485-3375-47EB-BB7E-FF31A6346FC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390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2017/11/7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A. Ochi, CEPC2017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6BD4B-C412-4428-B8ED-E6BA38F3EAD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3551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22041"/>
            <a:r>
              <a:rPr kumimoji="0"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kumimoji="0"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22041"/>
            <a:r>
              <a:rPr kumimoji="0" lang="en-GB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kumimoji="0"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22041"/>
            <a:fld id="{705A9485-3375-47EB-BB7E-FF31A6346FC2}" type="slidenum">
              <a:rPr kumimoji="0" lang="en-GB" smtClean="0">
                <a:solidFill>
                  <a:prstClr val="black">
                    <a:tint val="75000"/>
                  </a:prstClr>
                </a:solidFill>
              </a:rPr>
              <a:pPr defTabSz="422041"/>
              <a:t>‹#›</a:t>
            </a:fld>
            <a:endParaRPr kumimoji="0"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169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hf hdr="0"/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0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sz="2585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22041"/>
            <a:r>
              <a:rPr kumimoji="0"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kumimoji="0"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22041"/>
            <a:r>
              <a:rPr kumimoji="0" lang="en-GB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kumimoji="0"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22041"/>
            <a:fld id="{705A9485-3375-47EB-BB7E-FF31A6346FC2}" type="slidenum">
              <a:rPr kumimoji="0" lang="en-GB" smtClean="0">
                <a:solidFill>
                  <a:prstClr val="black">
                    <a:tint val="75000"/>
                  </a:prstClr>
                </a:solidFill>
              </a:rPr>
              <a:pPr defTabSz="422041"/>
              <a:t>‹#›</a:t>
            </a:fld>
            <a:endParaRPr kumimoji="0"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909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hf hdr="0"/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0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sz="2585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0"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kumimoji="0"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0"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kumimoji="0"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6A16D-BB29-4BB4-B5E4-9F41AF2923F5}" type="slidenum">
              <a:rPr kumimoji="0"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644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0"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kumimoji="0"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0"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kumimoji="0"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6A16D-BB29-4BB4-B5E4-9F41AF2923F5}" type="slidenum">
              <a:rPr kumimoji="0"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487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フリーフォーム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2" name="フリーフォーム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タイトル プレースホルダー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0" name="テキスト プレースホルダー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2017/11/7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22" name="フッター プレースホルダー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A. Ochi, CEPC2017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18" name="スライド番号プレースホルダー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19709CA-ADDC-4357-8A4F-884647E8ACD9}" type="slidenum">
              <a:rPr kumimoji="1" lang="ja-JP" altLang="en-US" smtClean="0">
                <a:solidFill>
                  <a:prstClr val="black"/>
                </a:solidFill>
              </a:rPr>
              <a:pPr/>
              <a:t>‹#›</a:t>
            </a:fld>
            <a:endParaRPr kumimoji="1" lang="ja-JP" altLang="en-US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1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78470-1560-4B6A-812E-D2DBBC985CE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076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BE" dirty="0"/>
          </a:p>
        </p:txBody>
      </p:sp>
      <p:pic>
        <p:nvPicPr>
          <p:cNvPr id="2050" name="Picture 2" descr="\\Dapdc5\tpapaeva\Desktop\CEA admin - Doc models\Logos\logoirfu02quadrisigle_p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" y="6669361"/>
            <a:ext cx="421150" cy="18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395536" y="6631468"/>
            <a:ext cx="19143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1050" dirty="0" smtClean="0">
                <a:solidFill>
                  <a:srgbClr val="292934">
                    <a:lumMod val="65000"/>
                    <a:lumOff val="35000"/>
                  </a:srgbClr>
                </a:solidFill>
              </a:rPr>
              <a:t>Thomas.Papaevangelou@cea.fr</a:t>
            </a:r>
            <a:endParaRPr kumimoji="0" lang="fr-FR" sz="1050" dirty="0">
              <a:solidFill>
                <a:srgbClr val="292934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776592" y="6631468"/>
            <a:ext cx="3417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DE1DE00-9763-4F95-B1C5-A99D5364823B}" type="slidenum">
              <a:rPr kumimoji="0" lang="en-US" sz="1050" smtClean="0">
                <a:solidFill>
                  <a:srgbClr val="292934">
                    <a:lumMod val="65000"/>
                    <a:lumOff val="35000"/>
                  </a:srgbClr>
                </a:solidFill>
              </a:rPr>
              <a:pPr/>
              <a:t>‹#›</a:t>
            </a:fld>
            <a:endParaRPr kumimoji="0" lang="fr-FR" sz="1050" dirty="0">
              <a:solidFill>
                <a:srgbClr val="292934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3165746" y="6631468"/>
            <a:ext cx="327846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1050" dirty="0" smtClean="0">
                <a:solidFill>
                  <a:srgbClr val="292934">
                    <a:lumMod val="65000"/>
                    <a:lumOff val="35000"/>
                  </a:srgbClr>
                </a:solidFill>
              </a:rPr>
              <a:t>4</a:t>
            </a:r>
            <a:r>
              <a:rPr kumimoji="0" lang="en-US" sz="1050" baseline="30000" dirty="0" smtClean="0">
                <a:solidFill>
                  <a:srgbClr val="292934">
                    <a:lumMod val="65000"/>
                    <a:lumOff val="35000"/>
                  </a:srgbClr>
                </a:solidFill>
              </a:rPr>
              <a:t>th</a:t>
            </a:r>
            <a:r>
              <a:rPr kumimoji="0" lang="en-US" sz="1050" dirty="0" smtClean="0">
                <a:solidFill>
                  <a:srgbClr val="292934">
                    <a:lumMod val="65000"/>
                    <a:lumOff val="35000"/>
                  </a:srgbClr>
                </a:solidFill>
              </a:rPr>
              <a:t> MPGD Conference, 12-15 October 2015, Trieste, Italy</a:t>
            </a:r>
            <a:endParaRPr kumimoji="0" lang="fr-FR" sz="1050" dirty="0">
              <a:solidFill>
                <a:srgbClr val="292934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58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3200" i="1" kern="1200">
          <a:solidFill>
            <a:schemeClr val="tx1">
              <a:lumMod val="75000"/>
              <a:lumOff val="25000"/>
            </a:schemeClr>
          </a:solidFill>
          <a:latin typeface="Comic Sans MS" pitchFamily="66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itchFamily="2" charset="2"/>
        <a:buChar char="Ø"/>
        <a:defRPr sz="2000" kern="1200">
          <a:solidFill>
            <a:schemeClr val="tx1"/>
          </a:solidFill>
          <a:latin typeface="Comic Sans MS" pitchFamily="66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itchFamily="2" charset="2"/>
        <a:buChar char="ü"/>
        <a:defRPr sz="1800" kern="1200">
          <a:solidFill>
            <a:schemeClr val="tx1"/>
          </a:solidFill>
          <a:latin typeface="Comic Sans MS" pitchFamily="66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itchFamily="2" charset="2"/>
        <a:buChar char="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フリーフォーム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2" name="フリーフォーム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タイトル プレースホルダ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0" name="テキスト プレースホルダ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10" name="日付プレースホルダ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2017/11/7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22" name="フッター プレースホルダ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A. Ochi, CEPC2017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84C4699-A63E-4A5D-83C5-4741AC53E505}" type="slidenum">
              <a:rPr kumimoji="1" lang="ja-JP" altLang="en-US" smtClean="0">
                <a:solidFill>
                  <a:prstClr val="black"/>
                </a:solidFill>
              </a:rPr>
              <a:pPr/>
              <a:t>‹#›</a:t>
            </a:fld>
            <a:endParaRPr kumimoji="1"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938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1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ADB7B-0765-44A7-BE89-3876439BA46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862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4A25F-B256-4B8B-AE8D-72F2C382925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984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3.png"/><Relationship Id="rId7" Type="http://schemas.openxmlformats.org/officeDocument/2006/relationships/image" Target="../media/image47.e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17" Type="http://schemas.openxmlformats.org/officeDocument/2006/relationships/image" Target="../media/image70.jpeg"/><Relationship Id="rId2" Type="http://schemas.openxmlformats.org/officeDocument/2006/relationships/image" Target="../media/image55.jpeg"/><Relationship Id="rId16" Type="http://schemas.openxmlformats.org/officeDocument/2006/relationships/image" Target="../media/image69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9.jpeg"/><Relationship Id="rId11" Type="http://schemas.openxmlformats.org/officeDocument/2006/relationships/image" Target="../media/image64.png"/><Relationship Id="rId5" Type="http://schemas.openxmlformats.org/officeDocument/2006/relationships/image" Target="../media/image58.jpe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7.jpeg"/><Relationship Id="rId9" Type="http://schemas.openxmlformats.org/officeDocument/2006/relationships/image" Target="../media/image62.png"/><Relationship Id="rId1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7" Type="http://schemas.openxmlformats.org/officeDocument/2006/relationships/image" Target="../media/image70.jpeg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40.xml"/><Relationship Id="rId6" Type="http://schemas.openxmlformats.org/officeDocument/2006/relationships/hyperlink" Target="http://collspotting.web.cern.ch/" TargetMode="External"/><Relationship Id="rId5" Type="http://schemas.openxmlformats.org/officeDocument/2006/relationships/image" Target="../media/image75.tiff"/><Relationship Id="rId4" Type="http://schemas.openxmlformats.org/officeDocument/2006/relationships/image" Target="../media/image74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xcat.laplace.univ-tlse.fr/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8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emf"/><Relationship Id="rId3" Type="http://schemas.openxmlformats.org/officeDocument/2006/relationships/image" Target="../media/image91.gif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gif"/><Relationship Id="rId10" Type="http://schemas.openxmlformats.org/officeDocument/2006/relationships/image" Target="../media/image98.png"/><Relationship Id="rId4" Type="http://schemas.openxmlformats.org/officeDocument/2006/relationships/image" Target="../media/image92.gif"/><Relationship Id="rId9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MPGD Overview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 smtClean="0"/>
              <a:t>CEPC2017 workshop</a:t>
            </a:r>
          </a:p>
          <a:p>
            <a:r>
              <a:rPr lang="en-US" altLang="ja-JP" dirty="0" err="1" smtClean="0"/>
              <a:t>Atsuhiko</a:t>
            </a:r>
            <a:r>
              <a:rPr lang="en-US" altLang="ja-JP" dirty="0" smtClean="0"/>
              <a:t> Ochi, Kobe University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720080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dirty="0" smtClean="0"/>
              <a:t>For large eta muon detector </a:t>
            </a:r>
          </a:p>
          <a:p>
            <a:pPr lvl="1"/>
            <a:r>
              <a:rPr lang="en-US" altLang="ja-JP" dirty="0" smtClean="0"/>
              <a:t>Very high rate ~ 10</a:t>
            </a:r>
            <a:r>
              <a:rPr lang="en-US" altLang="ja-JP" baseline="30000" dirty="0" smtClean="0"/>
              <a:t>7</a:t>
            </a:r>
            <a:r>
              <a:rPr lang="en-US" altLang="ja-JP" dirty="0" smtClean="0"/>
              <a:t>Hz/cm</a:t>
            </a:r>
            <a:r>
              <a:rPr lang="en-US" altLang="ja-JP" baseline="30000" dirty="0" smtClean="0"/>
              <a:t>2</a:t>
            </a:r>
          </a:p>
          <a:p>
            <a:pPr lvl="1"/>
            <a:endParaRPr kumimoji="1" lang="en-US" altLang="ja-JP" dirty="0" smtClean="0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black"/>
                </a:solidFill>
              </a:rPr>
              <a:t>2017/11/7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black"/>
                </a:solidFill>
              </a:rPr>
              <a:t>A. Ochi, CEPC2017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709CA-ADDC-4357-8A4F-884647E8ACD9}" type="slidenum">
              <a:rPr kumimoji="1" lang="ja-JP" altLang="en-US" smtClean="0">
                <a:solidFill>
                  <a:prstClr val="black"/>
                </a:solidFill>
              </a:rPr>
              <a:pPr/>
              <a:t>10</a:t>
            </a:fld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Further upgrade of ATLAS (2023~)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851319"/>
            <a:ext cx="1924001" cy="144016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89" y="2042686"/>
            <a:ext cx="4057079" cy="776788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3640" y="2904678"/>
            <a:ext cx="2006432" cy="1354826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332663" y="1772816"/>
            <a:ext cx="280831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Pixelalated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Micromegas</a:t>
            </a:r>
            <a:endParaRPr kumimoji="1" lang="ja-JP" altLang="en-US" dirty="0"/>
          </a:p>
        </p:txBody>
      </p:sp>
      <p:grpSp>
        <p:nvGrpSpPr>
          <p:cNvPr id="13" name="グループ化 12"/>
          <p:cNvGrpSpPr>
            <a:grpSpLocks noChangeAspect="1"/>
          </p:cNvGrpSpPr>
          <p:nvPr/>
        </p:nvGrpSpPr>
        <p:grpSpPr>
          <a:xfrm>
            <a:off x="87639" y="5041387"/>
            <a:ext cx="2356014" cy="1656383"/>
            <a:chOff x="1763688" y="2005823"/>
            <a:chExt cx="2831755" cy="1990850"/>
          </a:xfrm>
        </p:grpSpPr>
        <p:grpSp>
          <p:nvGrpSpPr>
            <p:cNvPr id="14" name="グループ化 302"/>
            <p:cNvGrpSpPr/>
            <p:nvPr/>
          </p:nvGrpSpPr>
          <p:grpSpPr>
            <a:xfrm>
              <a:off x="1912020" y="2806232"/>
              <a:ext cx="2683423" cy="957276"/>
              <a:chOff x="92520" y="2945847"/>
              <a:chExt cx="8944745" cy="3190920"/>
            </a:xfrm>
          </p:grpSpPr>
          <p:sp>
            <p:nvSpPr>
              <p:cNvPr id="60" name="直方体 59"/>
              <p:cNvSpPr/>
              <p:nvPr/>
            </p:nvSpPr>
            <p:spPr>
              <a:xfrm>
                <a:off x="459523" y="5408091"/>
                <a:ext cx="7063270" cy="447675"/>
              </a:xfrm>
              <a:prstGeom prst="cube">
                <a:avLst>
                  <a:gd name="adj" fmla="val 87766"/>
                </a:avLst>
              </a:prstGeom>
              <a:solidFill>
                <a:srgbClr val="9E3C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00"/>
              </a:p>
            </p:txBody>
          </p:sp>
          <p:sp>
            <p:nvSpPr>
              <p:cNvPr id="61" name="直方体 60"/>
              <p:cNvSpPr/>
              <p:nvPr/>
            </p:nvSpPr>
            <p:spPr>
              <a:xfrm>
                <a:off x="959583" y="4907955"/>
                <a:ext cx="7063270" cy="447675"/>
              </a:xfrm>
              <a:prstGeom prst="cube">
                <a:avLst>
                  <a:gd name="adj" fmla="val 87766"/>
                </a:avLst>
              </a:prstGeom>
              <a:solidFill>
                <a:srgbClr val="9E3C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00"/>
              </a:p>
            </p:txBody>
          </p:sp>
          <p:sp>
            <p:nvSpPr>
              <p:cNvPr id="62" name="直方体 61"/>
              <p:cNvSpPr/>
              <p:nvPr/>
            </p:nvSpPr>
            <p:spPr>
              <a:xfrm>
                <a:off x="1469170" y="4403131"/>
                <a:ext cx="7063270" cy="447675"/>
              </a:xfrm>
              <a:prstGeom prst="cube">
                <a:avLst>
                  <a:gd name="adj" fmla="val 87766"/>
                </a:avLst>
              </a:prstGeom>
              <a:solidFill>
                <a:srgbClr val="9E3C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00"/>
              </a:p>
            </p:txBody>
          </p:sp>
          <p:sp>
            <p:nvSpPr>
              <p:cNvPr id="63" name="直方体 62"/>
              <p:cNvSpPr/>
              <p:nvPr/>
            </p:nvSpPr>
            <p:spPr>
              <a:xfrm>
                <a:off x="1973995" y="3893542"/>
                <a:ext cx="7063270" cy="447675"/>
              </a:xfrm>
              <a:prstGeom prst="cube">
                <a:avLst>
                  <a:gd name="adj" fmla="val 87766"/>
                </a:avLst>
              </a:prstGeom>
              <a:solidFill>
                <a:srgbClr val="9E3C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00"/>
              </a:p>
            </p:txBody>
          </p:sp>
          <p:sp>
            <p:nvSpPr>
              <p:cNvPr id="64" name="直方体 63"/>
              <p:cNvSpPr/>
              <p:nvPr/>
            </p:nvSpPr>
            <p:spPr>
              <a:xfrm>
                <a:off x="232221" y="5906597"/>
                <a:ext cx="6738626" cy="230170"/>
              </a:xfrm>
              <a:prstGeom prst="cube">
                <a:avLst>
                  <a:gd name="adj" fmla="val 75352"/>
                </a:avLst>
              </a:prstGeom>
              <a:solidFill>
                <a:srgbClr val="9E3C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00"/>
              </a:p>
            </p:txBody>
          </p:sp>
          <p:sp>
            <p:nvSpPr>
              <p:cNvPr id="65" name="フローチャート : 磁気ディスク 441"/>
              <p:cNvSpPr/>
              <p:nvPr/>
            </p:nvSpPr>
            <p:spPr>
              <a:xfrm>
                <a:off x="3798301" y="5278438"/>
                <a:ext cx="323850" cy="389977"/>
              </a:xfrm>
              <a:prstGeom prst="flowChartMagneticDisk">
                <a:avLst/>
              </a:prstGeom>
              <a:solidFill>
                <a:srgbClr val="9249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00"/>
              </a:p>
            </p:txBody>
          </p:sp>
          <p:sp>
            <p:nvSpPr>
              <p:cNvPr id="66" name="フローチャート : 磁気ディスク 442"/>
              <p:cNvSpPr/>
              <p:nvPr/>
            </p:nvSpPr>
            <p:spPr>
              <a:xfrm>
                <a:off x="6041449" y="5278438"/>
                <a:ext cx="323850" cy="389977"/>
              </a:xfrm>
              <a:prstGeom prst="flowChartMagneticDisk">
                <a:avLst/>
              </a:prstGeom>
              <a:solidFill>
                <a:srgbClr val="9249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00"/>
              </a:p>
            </p:txBody>
          </p:sp>
          <p:sp>
            <p:nvSpPr>
              <p:cNvPr id="67" name="フローチャート : 磁気ディスク 443"/>
              <p:cNvSpPr/>
              <p:nvPr/>
            </p:nvSpPr>
            <p:spPr>
              <a:xfrm>
                <a:off x="1550401" y="5278438"/>
                <a:ext cx="323850" cy="389977"/>
              </a:xfrm>
              <a:prstGeom prst="flowChartMagneticDisk">
                <a:avLst/>
              </a:prstGeom>
              <a:solidFill>
                <a:srgbClr val="9249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00"/>
              </a:p>
            </p:txBody>
          </p:sp>
          <p:grpSp>
            <p:nvGrpSpPr>
              <p:cNvPr id="68" name="グループ化 247"/>
              <p:cNvGrpSpPr/>
              <p:nvPr/>
            </p:nvGrpSpPr>
            <p:grpSpPr>
              <a:xfrm>
                <a:off x="92520" y="3186113"/>
                <a:ext cx="8943976" cy="2828928"/>
                <a:chOff x="-1" y="3186113"/>
                <a:chExt cx="8943976" cy="2828928"/>
              </a:xfrm>
            </p:grpSpPr>
            <p:sp>
              <p:nvSpPr>
                <p:cNvPr id="204" name="直方体 203"/>
                <p:cNvSpPr/>
                <p:nvPr/>
              </p:nvSpPr>
              <p:spPr>
                <a:xfrm>
                  <a:off x="0" y="3190879"/>
                  <a:ext cx="8943975" cy="2824162"/>
                </a:xfrm>
                <a:prstGeom prst="cube">
                  <a:avLst>
                    <a:gd name="adj" fmla="val 81249"/>
                  </a:avLst>
                </a:prstGeom>
                <a:solidFill>
                  <a:srgbClr val="00B050">
                    <a:alpha val="50196"/>
                  </a:srgbClr>
                </a:solidFill>
                <a:ln w="9525">
                  <a:solidFill>
                    <a:srgbClr val="00B050">
                      <a:alpha val="69804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000"/>
                </a:p>
              </p:txBody>
            </p:sp>
            <p:sp>
              <p:nvSpPr>
                <p:cNvPr id="205" name="平行四辺形 204"/>
                <p:cNvSpPr/>
                <p:nvPr/>
              </p:nvSpPr>
              <p:spPr>
                <a:xfrm>
                  <a:off x="-1" y="3186113"/>
                  <a:ext cx="8943975" cy="2300287"/>
                </a:xfrm>
                <a:prstGeom prst="parallelogram">
                  <a:avLst>
                    <a:gd name="adj" fmla="val 100155"/>
                  </a:avLst>
                </a:prstGeom>
                <a:solidFill>
                  <a:srgbClr val="00B050">
                    <a:alpha val="69804"/>
                  </a:srgbClr>
                </a:solidFill>
                <a:ln w="952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000"/>
                </a:p>
              </p:txBody>
            </p:sp>
          </p:grpSp>
          <p:sp>
            <p:nvSpPr>
              <p:cNvPr id="69" name="直方体 68"/>
              <p:cNvSpPr/>
              <p:nvPr/>
            </p:nvSpPr>
            <p:spPr>
              <a:xfrm>
                <a:off x="6336730" y="3145871"/>
                <a:ext cx="2680716" cy="2343151"/>
              </a:xfrm>
              <a:prstGeom prst="cube">
                <a:avLst>
                  <a:gd name="adj" fmla="val 97754"/>
                </a:avLst>
              </a:prstGeom>
              <a:solidFill>
                <a:srgbClr val="9249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00"/>
              </a:p>
            </p:txBody>
          </p:sp>
          <p:sp>
            <p:nvSpPr>
              <p:cNvPr id="70" name="直方体 69"/>
              <p:cNvSpPr/>
              <p:nvPr/>
            </p:nvSpPr>
            <p:spPr>
              <a:xfrm>
                <a:off x="2502346" y="2991837"/>
                <a:ext cx="6531323" cy="2453387"/>
              </a:xfrm>
              <a:prstGeom prst="cube">
                <a:avLst>
                  <a:gd name="adj" fmla="val 94042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00"/>
              </a:p>
            </p:txBody>
          </p:sp>
          <p:sp>
            <p:nvSpPr>
              <p:cNvPr id="71" name="平行四辺形 70"/>
              <p:cNvSpPr/>
              <p:nvPr/>
            </p:nvSpPr>
            <p:spPr>
              <a:xfrm>
                <a:off x="2509043" y="2991836"/>
                <a:ext cx="6519861" cy="2300287"/>
              </a:xfrm>
              <a:prstGeom prst="parallelogram">
                <a:avLst>
                  <a:gd name="adj" fmla="val 100155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00"/>
              </a:p>
            </p:txBody>
          </p:sp>
          <p:grpSp>
            <p:nvGrpSpPr>
              <p:cNvPr id="72" name="グループ化 82"/>
              <p:cNvGrpSpPr/>
              <p:nvPr/>
            </p:nvGrpSpPr>
            <p:grpSpPr>
              <a:xfrm>
                <a:off x="4736529" y="2945847"/>
                <a:ext cx="4278574" cy="3181353"/>
                <a:chOff x="2412586" y="2948971"/>
                <a:chExt cx="4278574" cy="3181353"/>
              </a:xfrm>
            </p:grpSpPr>
            <p:sp>
              <p:nvSpPr>
                <p:cNvPr id="171" name="直方体 170"/>
                <p:cNvSpPr/>
                <p:nvPr/>
              </p:nvSpPr>
              <p:spPr>
                <a:xfrm>
                  <a:off x="2412588" y="2948971"/>
                  <a:ext cx="4278572" cy="2343151"/>
                </a:xfrm>
                <a:prstGeom prst="cube">
                  <a:avLst>
                    <a:gd name="adj" fmla="val 98364"/>
                  </a:avLst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000"/>
                </a:p>
              </p:txBody>
            </p:sp>
            <p:sp>
              <p:nvSpPr>
                <p:cNvPr id="172" name="AutoShape 426"/>
                <p:cNvSpPr>
                  <a:spLocks noChangeArrowheads="1"/>
                </p:cNvSpPr>
                <p:nvPr/>
              </p:nvSpPr>
              <p:spPr bwMode="auto">
                <a:xfrm>
                  <a:off x="2412586" y="2950543"/>
                  <a:ext cx="4275899" cy="2297317"/>
                </a:xfrm>
                <a:prstGeom prst="parallelogram">
                  <a:avLst>
                    <a:gd name="adj" fmla="val 99943"/>
                  </a:avLst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173" name="グループ化 385"/>
                <p:cNvGrpSpPr>
                  <a:grpSpLocks noChangeAspect="1"/>
                </p:cNvGrpSpPr>
                <p:nvPr/>
              </p:nvGrpSpPr>
              <p:grpSpPr>
                <a:xfrm>
                  <a:off x="3208224" y="4581086"/>
                  <a:ext cx="1326280" cy="366864"/>
                  <a:chOff x="2071670" y="2000240"/>
                  <a:chExt cx="2883226" cy="994231"/>
                </a:xfrm>
              </p:grpSpPr>
              <p:sp>
                <p:nvSpPr>
                  <p:cNvPr id="200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71670" y="2000240"/>
                    <a:ext cx="2883226" cy="904300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01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71670" y="2090171"/>
                    <a:ext cx="2883226" cy="90430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02" name="Oval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49662" y="2411720"/>
                    <a:ext cx="722793" cy="280949"/>
                  </a:xfrm>
                  <a:prstGeom prst="ellipse">
                    <a:avLst/>
                  </a:prstGeom>
                  <a:solidFill>
                    <a:srgbClr val="9249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03" name="Oval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58075" y="2320441"/>
                    <a:ext cx="722793" cy="280949"/>
                  </a:xfrm>
                  <a:prstGeom prst="ellipse">
                    <a:avLst/>
                  </a:prstGeom>
                  <a:solidFill>
                    <a:srgbClr val="CC66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74" name="グループ化 398"/>
                <p:cNvGrpSpPr>
                  <a:grpSpLocks noChangeAspect="1"/>
                </p:cNvGrpSpPr>
                <p:nvPr/>
              </p:nvGrpSpPr>
              <p:grpSpPr>
                <a:xfrm>
                  <a:off x="2696313" y="5081013"/>
                  <a:ext cx="1314456" cy="368492"/>
                  <a:chOff x="5143504" y="1214422"/>
                  <a:chExt cx="2857520" cy="1019003"/>
                </a:xfrm>
              </p:grpSpPr>
              <p:grpSp>
                <p:nvGrpSpPr>
                  <p:cNvPr id="191" name="グループ化 311"/>
                  <p:cNvGrpSpPr/>
                  <p:nvPr/>
                </p:nvGrpSpPr>
                <p:grpSpPr>
                  <a:xfrm>
                    <a:off x="5143504" y="1214422"/>
                    <a:ext cx="2857520" cy="928694"/>
                    <a:chOff x="5143504" y="1214422"/>
                    <a:chExt cx="2857520" cy="928694"/>
                  </a:xfrm>
                </p:grpSpPr>
                <p:sp>
                  <p:nvSpPr>
                    <p:cNvPr id="198" name="円弧 197"/>
                    <p:cNvSpPr/>
                    <p:nvPr/>
                  </p:nvSpPr>
                  <p:spPr>
                    <a:xfrm>
                      <a:off x="5143504" y="1214422"/>
                      <a:ext cx="2857520" cy="92869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  <p:sp>
                  <p:nvSpPr>
                    <p:cNvPr id="199" name="円弧 198"/>
                    <p:cNvSpPr/>
                    <p:nvPr/>
                  </p:nvSpPr>
                  <p:spPr>
                    <a:xfrm flipH="1">
                      <a:off x="5143504" y="1214422"/>
                      <a:ext cx="2857520" cy="92869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92" name="グループ化 312"/>
                  <p:cNvGrpSpPr/>
                  <p:nvPr/>
                </p:nvGrpSpPr>
                <p:grpSpPr>
                  <a:xfrm>
                    <a:off x="5143504" y="1304731"/>
                    <a:ext cx="2857520" cy="928694"/>
                    <a:chOff x="5143504" y="1233293"/>
                    <a:chExt cx="2857520" cy="928694"/>
                  </a:xfrm>
                </p:grpSpPr>
                <p:sp>
                  <p:nvSpPr>
                    <p:cNvPr id="196" name="円弧 195"/>
                    <p:cNvSpPr/>
                    <p:nvPr/>
                  </p:nvSpPr>
                  <p:spPr>
                    <a:xfrm>
                      <a:off x="5143504" y="1233293"/>
                      <a:ext cx="2857520" cy="92869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solidFill>
                      <a:srgbClr val="FFFF00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  <p:sp>
                  <p:nvSpPr>
                    <p:cNvPr id="197" name="円弧 196"/>
                    <p:cNvSpPr/>
                    <p:nvPr/>
                  </p:nvSpPr>
                  <p:spPr>
                    <a:xfrm flipH="1">
                      <a:off x="5143504" y="1233293"/>
                      <a:ext cx="2857520" cy="92869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solidFill>
                      <a:srgbClr val="FFFF00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93" name="グループ化 315"/>
                  <p:cNvGrpSpPr>
                    <a:grpSpLocks noChangeAspect="1"/>
                  </p:cNvGrpSpPr>
                  <p:nvPr/>
                </p:nvGrpSpPr>
                <p:grpSpPr>
                  <a:xfrm>
                    <a:off x="6194452" y="1593597"/>
                    <a:ext cx="714380" cy="282670"/>
                    <a:chOff x="5143504" y="1321461"/>
                    <a:chExt cx="2857520" cy="1130674"/>
                  </a:xfrm>
                  <a:solidFill>
                    <a:srgbClr val="CC6600"/>
                  </a:solidFill>
                </p:grpSpPr>
                <p:sp>
                  <p:nvSpPr>
                    <p:cNvPr id="194" name="円弧 193"/>
                    <p:cNvSpPr/>
                    <p:nvPr/>
                  </p:nvSpPr>
                  <p:spPr>
                    <a:xfrm>
                      <a:off x="5143504" y="1321461"/>
                      <a:ext cx="2857520" cy="113067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grpFill/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  <p:sp>
                  <p:nvSpPr>
                    <p:cNvPr id="195" name="円弧 194"/>
                    <p:cNvSpPr/>
                    <p:nvPr/>
                  </p:nvSpPr>
                  <p:spPr>
                    <a:xfrm flipH="1">
                      <a:off x="5143504" y="1321461"/>
                      <a:ext cx="2857520" cy="113067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grpFill/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75" name="正方形/長方形 20"/>
                <p:cNvSpPr/>
                <p:nvPr/>
              </p:nvSpPr>
              <p:spPr>
                <a:xfrm>
                  <a:off x="3180704" y="5273184"/>
                  <a:ext cx="328612" cy="857140"/>
                </a:xfrm>
                <a:prstGeom prst="rect">
                  <a:avLst/>
                </a:prstGeom>
                <a:solidFill>
                  <a:srgbClr val="924900"/>
                </a:solidFill>
                <a:ln w="952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grpSp>
              <p:nvGrpSpPr>
                <p:cNvPr id="176" name="グループ化 385"/>
                <p:cNvGrpSpPr>
                  <a:grpSpLocks noChangeAspect="1"/>
                </p:cNvGrpSpPr>
                <p:nvPr/>
              </p:nvGrpSpPr>
              <p:grpSpPr>
                <a:xfrm>
                  <a:off x="3701824" y="4078382"/>
                  <a:ext cx="1326280" cy="366864"/>
                  <a:chOff x="2071670" y="2000240"/>
                  <a:chExt cx="2883226" cy="994231"/>
                </a:xfrm>
              </p:grpSpPr>
              <p:sp>
                <p:nvSpPr>
                  <p:cNvPr id="187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71670" y="2000240"/>
                    <a:ext cx="2883226" cy="904300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88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71670" y="2090171"/>
                    <a:ext cx="2883226" cy="90430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89" name="Oval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49662" y="2411720"/>
                    <a:ext cx="722793" cy="280949"/>
                  </a:xfrm>
                  <a:prstGeom prst="ellipse">
                    <a:avLst/>
                  </a:prstGeom>
                  <a:solidFill>
                    <a:srgbClr val="9249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90" name="Oval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58075" y="2320441"/>
                    <a:ext cx="722793" cy="280949"/>
                  </a:xfrm>
                  <a:prstGeom prst="ellipse">
                    <a:avLst/>
                  </a:prstGeom>
                  <a:solidFill>
                    <a:srgbClr val="CC66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77" name="グループ化 385"/>
                <p:cNvGrpSpPr>
                  <a:grpSpLocks noChangeAspect="1"/>
                </p:cNvGrpSpPr>
                <p:nvPr/>
              </p:nvGrpSpPr>
              <p:grpSpPr>
                <a:xfrm>
                  <a:off x="4209072" y="3568854"/>
                  <a:ext cx="1326280" cy="366864"/>
                  <a:chOff x="2071670" y="2000240"/>
                  <a:chExt cx="2883226" cy="994231"/>
                </a:xfrm>
              </p:grpSpPr>
              <p:sp>
                <p:nvSpPr>
                  <p:cNvPr id="183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71670" y="2000240"/>
                    <a:ext cx="2883226" cy="904300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84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71670" y="2090171"/>
                    <a:ext cx="2883226" cy="90430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85" name="Oval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49662" y="2411720"/>
                    <a:ext cx="722793" cy="280949"/>
                  </a:xfrm>
                  <a:prstGeom prst="ellipse">
                    <a:avLst/>
                  </a:prstGeom>
                  <a:solidFill>
                    <a:srgbClr val="9249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86" name="Oval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58075" y="2320441"/>
                    <a:ext cx="722793" cy="280949"/>
                  </a:xfrm>
                  <a:prstGeom prst="ellipse">
                    <a:avLst/>
                  </a:prstGeom>
                  <a:solidFill>
                    <a:srgbClr val="CC66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78" name="グループ化 385"/>
                <p:cNvGrpSpPr>
                  <a:grpSpLocks noChangeAspect="1"/>
                </p:cNvGrpSpPr>
                <p:nvPr/>
              </p:nvGrpSpPr>
              <p:grpSpPr>
                <a:xfrm>
                  <a:off x="4716320" y="3066150"/>
                  <a:ext cx="1326280" cy="366864"/>
                  <a:chOff x="2071670" y="2000240"/>
                  <a:chExt cx="2883226" cy="994231"/>
                </a:xfrm>
              </p:grpSpPr>
              <p:sp>
                <p:nvSpPr>
                  <p:cNvPr id="179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71670" y="2000240"/>
                    <a:ext cx="2883226" cy="904300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80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71670" y="2090171"/>
                    <a:ext cx="2883226" cy="90430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81" name="Oval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49662" y="2411720"/>
                    <a:ext cx="722793" cy="280949"/>
                  </a:xfrm>
                  <a:prstGeom prst="ellipse">
                    <a:avLst/>
                  </a:prstGeom>
                  <a:solidFill>
                    <a:srgbClr val="9249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82" name="Oval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58075" y="2320441"/>
                    <a:ext cx="722793" cy="280949"/>
                  </a:xfrm>
                  <a:prstGeom prst="ellipse">
                    <a:avLst/>
                  </a:prstGeom>
                  <a:solidFill>
                    <a:srgbClr val="CC66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grpSp>
            <p:nvGrpSpPr>
              <p:cNvPr id="73" name="グループ化 206"/>
              <p:cNvGrpSpPr/>
              <p:nvPr/>
            </p:nvGrpSpPr>
            <p:grpSpPr>
              <a:xfrm>
                <a:off x="2497584" y="5443535"/>
                <a:ext cx="1981200" cy="52390"/>
                <a:chOff x="2405063" y="5443535"/>
                <a:chExt cx="1981200" cy="52390"/>
              </a:xfrm>
            </p:grpSpPr>
            <p:sp>
              <p:nvSpPr>
                <p:cNvPr id="169" name="正方形/長方形 168"/>
                <p:cNvSpPr/>
                <p:nvPr/>
              </p:nvSpPr>
              <p:spPr>
                <a:xfrm>
                  <a:off x="2405063" y="5443537"/>
                  <a:ext cx="280987" cy="47625"/>
                </a:xfrm>
                <a:prstGeom prst="rect">
                  <a:avLst/>
                </a:prstGeom>
                <a:solidFill>
                  <a:srgbClr val="9249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000"/>
                </a:p>
              </p:txBody>
            </p:sp>
            <p:sp>
              <p:nvSpPr>
                <p:cNvPr id="170" name="正方形/長方形 169"/>
                <p:cNvSpPr/>
                <p:nvPr/>
              </p:nvSpPr>
              <p:spPr>
                <a:xfrm>
                  <a:off x="4014803" y="5443535"/>
                  <a:ext cx="371460" cy="52390"/>
                </a:xfrm>
                <a:prstGeom prst="rect">
                  <a:avLst/>
                </a:prstGeom>
                <a:solidFill>
                  <a:srgbClr val="9249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000"/>
                </a:p>
              </p:txBody>
            </p:sp>
          </p:grpSp>
          <p:sp>
            <p:nvSpPr>
              <p:cNvPr id="74" name="正方形/長方形 73"/>
              <p:cNvSpPr/>
              <p:nvPr/>
            </p:nvSpPr>
            <p:spPr>
              <a:xfrm>
                <a:off x="4740721" y="5448300"/>
                <a:ext cx="280987" cy="47625"/>
              </a:xfrm>
              <a:prstGeom prst="rect">
                <a:avLst/>
              </a:prstGeom>
              <a:solidFill>
                <a:srgbClr val="9249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00"/>
              </a:p>
            </p:txBody>
          </p:sp>
          <p:grpSp>
            <p:nvGrpSpPr>
              <p:cNvPr id="75" name="グループ化 299"/>
              <p:cNvGrpSpPr/>
              <p:nvPr/>
            </p:nvGrpSpPr>
            <p:grpSpPr>
              <a:xfrm>
                <a:off x="225887" y="4158398"/>
                <a:ext cx="3310322" cy="1973565"/>
                <a:chOff x="225887" y="4158398"/>
                <a:chExt cx="3310322" cy="1973565"/>
              </a:xfrm>
            </p:grpSpPr>
            <p:sp>
              <p:nvSpPr>
                <p:cNvPr id="134" name="直方体 133"/>
                <p:cNvSpPr/>
                <p:nvPr/>
              </p:nvSpPr>
              <p:spPr>
                <a:xfrm>
                  <a:off x="225887" y="4158398"/>
                  <a:ext cx="3310322" cy="1327966"/>
                </a:xfrm>
                <a:prstGeom prst="cube">
                  <a:avLst>
                    <a:gd name="adj" fmla="val 96652"/>
                  </a:avLst>
                </a:prstGeom>
                <a:solidFill>
                  <a:srgbClr val="9249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000"/>
                </a:p>
              </p:txBody>
            </p:sp>
            <p:grpSp>
              <p:nvGrpSpPr>
                <p:cNvPr id="135" name="グループ化 298"/>
                <p:cNvGrpSpPr/>
                <p:nvPr/>
              </p:nvGrpSpPr>
              <p:grpSpPr>
                <a:xfrm>
                  <a:off x="1556605" y="4246101"/>
                  <a:ext cx="1326280" cy="394955"/>
                  <a:chOff x="1556605" y="4246101"/>
                  <a:chExt cx="1326280" cy="394955"/>
                </a:xfrm>
              </p:grpSpPr>
              <p:grpSp>
                <p:nvGrpSpPr>
                  <p:cNvPr id="163" name="グループ化 176"/>
                  <p:cNvGrpSpPr/>
                  <p:nvPr/>
                </p:nvGrpSpPr>
                <p:grpSpPr>
                  <a:xfrm>
                    <a:off x="1556605" y="4246101"/>
                    <a:ext cx="1326280" cy="391585"/>
                    <a:chOff x="1340246" y="4503303"/>
                    <a:chExt cx="1326280" cy="391585"/>
                  </a:xfrm>
                </p:grpSpPr>
                <p:sp>
                  <p:nvSpPr>
                    <p:cNvPr id="166" name="Oval 1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340246" y="4528024"/>
                      <a:ext cx="1326280" cy="333680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67" name="Oval 1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340246" y="4561208"/>
                      <a:ext cx="1326280" cy="333680"/>
                    </a:xfrm>
                    <a:prstGeom prst="ellipse">
                      <a:avLst/>
                    </a:prstGeom>
                    <a:solidFill>
                      <a:srgbClr val="00D25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68" name="Oval 18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37183" y="4503303"/>
                      <a:ext cx="332484" cy="103668"/>
                    </a:xfrm>
                    <a:prstGeom prst="ellipse">
                      <a:avLst/>
                    </a:prstGeom>
                    <a:solidFill>
                      <a:srgbClr val="CC66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sp>
                <p:nvSpPr>
                  <p:cNvPr id="164" name="フリーフォーム 163"/>
                  <p:cNvSpPr/>
                  <p:nvPr/>
                </p:nvSpPr>
                <p:spPr>
                  <a:xfrm>
                    <a:off x="2035621" y="4574382"/>
                    <a:ext cx="330994" cy="66674"/>
                  </a:xfrm>
                  <a:custGeom>
                    <a:avLst/>
                    <a:gdLst>
                      <a:gd name="connsiteX0" fmla="*/ 0 w 330994"/>
                      <a:gd name="connsiteY0" fmla="*/ 0 h 42863"/>
                      <a:gd name="connsiteX1" fmla="*/ 2381 w 330994"/>
                      <a:gd name="connsiteY1" fmla="*/ 35719 h 42863"/>
                      <a:gd name="connsiteX2" fmla="*/ 47625 w 330994"/>
                      <a:gd name="connsiteY2" fmla="*/ 40482 h 42863"/>
                      <a:gd name="connsiteX3" fmla="*/ 130969 w 330994"/>
                      <a:gd name="connsiteY3" fmla="*/ 42863 h 42863"/>
                      <a:gd name="connsiteX4" fmla="*/ 197644 w 330994"/>
                      <a:gd name="connsiteY4" fmla="*/ 42863 h 42863"/>
                      <a:gd name="connsiteX5" fmla="*/ 278606 w 330994"/>
                      <a:gd name="connsiteY5" fmla="*/ 42863 h 42863"/>
                      <a:gd name="connsiteX6" fmla="*/ 330994 w 330994"/>
                      <a:gd name="connsiteY6" fmla="*/ 38100 h 42863"/>
                      <a:gd name="connsiteX7" fmla="*/ 330994 w 330994"/>
                      <a:gd name="connsiteY7" fmla="*/ 2382 h 42863"/>
                      <a:gd name="connsiteX8" fmla="*/ 0 w 330994"/>
                      <a:gd name="connsiteY8" fmla="*/ 0 h 42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0994" h="42863">
                        <a:moveTo>
                          <a:pt x="0" y="0"/>
                        </a:moveTo>
                        <a:lnTo>
                          <a:pt x="2381" y="35719"/>
                        </a:lnTo>
                        <a:lnTo>
                          <a:pt x="47625" y="40482"/>
                        </a:lnTo>
                        <a:lnTo>
                          <a:pt x="130969" y="42863"/>
                        </a:lnTo>
                        <a:lnTo>
                          <a:pt x="197644" y="42863"/>
                        </a:lnTo>
                        <a:lnTo>
                          <a:pt x="278606" y="42863"/>
                        </a:lnTo>
                        <a:lnTo>
                          <a:pt x="330994" y="38100"/>
                        </a:lnTo>
                        <a:lnTo>
                          <a:pt x="330994" y="23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924900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000"/>
                  </a:p>
                </p:txBody>
              </p:sp>
              <p:sp>
                <p:nvSpPr>
                  <p:cNvPr id="165" name="フリーフォーム 164"/>
                  <p:cNvSpPr/>
                  <p:nvPr/>
                </p:nvSpPr>
                <p:spPr>
                  <a:xfrm>
                    <a:off x="2023715" y="4581526"/>
                    <a:ext cx="354806" cy="50005"/>
                  </a:xfrm>
                  <a:custGeom>
                    <a:avLst/>
                    <a:gdLst>
                      <a:gd name="connsiteX0" fmla="*/ 0 w 330994"/>
                      <a:gd name="connsiteY0" fmla="*/ 0 h 42863"/>
                      <a:gd name="connsiteX1" fmla="*/ 2381 w 330994"/>
                      <a:gd name="connsiteY1" fmla="*/ 35719 h 42863"/>
                      <a:gd name="connsiteX2" fmla="*/ 47625 w 330994"/>
                      <a:gd name="connsiteY2" fmla="*/ 40482 h 42863"/>
                      <a:gd name="connsiteX3" fmla="*/ 130969 w 330994"/>
                      <a:gd name="connsiteY3" fmla="*/ 42863 h 42863"/>
                      <a:gd name="connsiteX4" fmla="*/ 197644 w 330994"/>
                      <a:gd name="connsiteY4" fmla="*/ 42863 h 42863"/>
                      <a:gd name="connsiteX5" fmla="*/ 278606 w 330994"/>
                      <a:gd name="connsiteY5" fmla="*/ 42863 h 42863"/>
                      <a:gd name="connsiteX6" fmla="*/ 330994 w 330994"/>
                      <a:gd name="connsiteY6" fmla="*/ 38100 h 42863"/>
                      <a:gd name="connsiteX7" fmla="*/ 330994 w 330994"/>
                      <a:gd name="connsiteY7" fmla="*/ 2382 h 42863"/>
                      <a:gd name="connsiteX8" fmla="*/ 0 w 330994"/>
                      <a:gd name="connsiteY8" fmla="*/ 0 h 42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0994" h="42863">
                        <a:moveTo>
                          <a:pt x="0" y="0"/>
                        </a:moveTo>
                        <a:lnTo>
                          <a:pt x="2381" y="35719"/>
                        </a:lnTo>
                        <a:lnTo>
                          <a:pt x="47625" y="40482"/>
                        </a:lnTo>
                        <a:lnTo>
                          <a:pt x="130969" y="42863"/>
                        </a:lnTo>
                        <a:lnTo>
                          <a:pt x="197644" y="42863"/>
                        </a:lnTo>
                        <a:lnTo>
                          <a:pt x="278606" y="42863"/>
                        </a:lnTo>
                        <a:lnTo>
                          <a:pt x="330994" y="38100"/>
                        </a:lnTo>
                        <a:lnTo>
                          <a:pt x="330994" y="23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50">
                      <a:alpha val="69804"/>
                    </a:srgb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000"/>
                  </a:p>
                </p:txBody>
              </p:sp>
            </p:grpSp>
            <p:grpSp>
              <p:nvGrpSpPr>
                <p:cNvPr id="136" name="グループ化 295"/>
                <p:cNvGrpSpPr/>
                <p:nvPr/>
              </p:nvGrpSpPr>
              <p:grpSpPr>
                <a:xfrm>
                  <a:off x="540229" y="5281954"/>
                  <a:ext cx="1314456" cy="368491"/>
                  <a:chOff x="540229" y="5281954"/>
                  <a:chExt cx="1314456" cy="368491"/>
                </a:xfrm>
              </p:grpSpPr>
              <p:grpSp>
                <p:nvGrpSpPr>
                  <p:cNvPr id="151" name="グループ化 311"/>
                  <p:cNvGrpSpPr/>
                  <p:nvPr/>
                </p:nvGrpSpPr>
                <p:grpSpPr>
                  <a:xfrm>
                    <a:off x="540229" y="5281954"/>
                    <a:ext cx="1314456" cy="335834"/>
                    <a:chOff x="5143504" y="1214422"/>
                    <a:chExt cx="2857520" cy="928694"/>
                  </a:xfrm>
                </p:grpSpPr>
                <p:sp>
                  <p:nvSpPr>
                    <p:cNvPr id="161" name="円弧 160"/>
                    <p:cNvSpPr/>
                    <p:nvPr/>
                  </p:nvSpPr>
                  <p:spPr>
                    <a:xfrm>
                      <a:off x="5143504" y="1214422"/>
                      <a:ext cx="2857520" cy="92869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solidFill>
                      <a:srgbClr val="C00000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  <p:sp>
                  <p:nvSpPr>
                    <p:cNvPr id="162" name="円弧 161"/>
                    <p:cNvSpPr/>
                    <p:nvPr/>
                  </p:nvSpPr>
                  <p:spPr>
                    <a:xfrm flipH="1">
                      <a:off x="5143504" y="1214422"/>
                      <a:ext cx="2857520" cy="92869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solidFill>
                      <a:srgbClr val="C00000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52" name="グループ化 278"/>
                  <p:cNvGrpSpPr/>
                  <p:nvPr/>
                </p:nvGrpSpPr>
                <p:grpSpPr>
                  <a:xfrm>
                    <a:off x="540229" y="5314611"/>
                    <a:ext cx="1314456" cy="335834"/>
                    <a:chOff x="447708" y="5314611"/>
                    <a:chExt cx="1314456" cy="335834"/>
                  </a:xfrm>
                  <a:solidFill>
                    <a:schemeClr val="bg1"/>
                  </a:solidFill>
                </p:grpSpPr>
                <p:sp>
                  <p:nvSpPr>
                    <p:cNvPr id="159" name="円弧 158"/>
                    <p:cNvSpPr/>
                    <p:nvPr/>
                  </p:nvSpPr>
                  <p:spPr>
                    <a:xfrm>
                      <a:off x="447708" y="5314611"/>
                      <a:ext cx="1314456" cy="33583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grpFill/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  <p:sp>
                  <p:nvSpPr>
                    <p:cNvPr id="160" name="円弧 159"/>
                    <p:cNvSpPr/>
                    <p:nvPr/>
                  </p:nvSpPr>
                  <p:spPr>
                    <a:xfrm flipH="1">
                      <a:off x="447708" y="5314611"/>
                      <a:ext cx="1314456" cy="33583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grpFill/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</p:grpSp>
              <p:sp>
                <p:nvSpPr>
                  <p:cNvPr id="153" name="フリーフォーム 152"/>
                  <p:cNvSpPr/>
                  <p:nvPr/>
                </p:nvSpPr>
                <p:spPr>
                  <a:xfrm>
                    <a:off x="960879" y="5323428"/>
                    <a:ext cx="716757" cy="34765"/>
                  </a:xfrm>
                  <a:custGeom>
                    <a:avLst/>
                    <a:gdLst>
                      <a:gd name="connsiteX0" fmla="*/ 0 w 581024"/>
                      <a:gd name="connsiteY0" fmla="*/ 0 h 45719"/>
                      <a:gd name="connsiteX1" fmla="*/ 581024 w 581024"/>
                      <a:gd name="connsiteY1" fmla="*/ 0 h 45719"/>
                      <a:gd name="connsiteX2" fmla="*/ 581024 w 581024"/>
                      <a:gd name="connsiteY2" fmla="*/ 45719 h 45719"/>
                      <a:gd name="connsiteX3" fmla="*/ 0 w 581024"/>
                      <a:gd name="connsiteY3" fmla="*/ 45719 h 45719"/>
                      <a:gd name="connsiteX4" fmla="*/ 0 w 581024"/>
                      <a:gd name="connsiteY4" fmla="*/ 0 h 45719"/>
                      <a:gd name="connsiteX0" fmla="*/ 0 w 581024"/>
                      <a:gd name="connsiteY0" fmla="*/ 2381 h 48100"/>
                      <a:gd name="connsiteX1" fmla="*/ 300037 w 581024"/>
                      <a:gd name="connsiteY1" fmla="*/ 0 h 48100"/>
                      <a:gd name="connsiteX2" fmla="*/ 581024 w 581024"/>
                      <a:gd name="connsiteY2" fmla="*/ 48100 h 48100"/>
                      <a:gd name="connsiteX3" fmla="*/ 0 w 581024"/>
                      <a:gd name="connsiteY3" fmla="*/ 48100 h 48100"/>
                      <a:gd name="connsiteX4" fmla="*/ 0 w 581024"/>
                      <a:gd name="connsiteY4" fmla="*/ 2381 h 48100"/>
                      <a:gd name="connsiteX0" fmla="*/ 0 w 628649"/>
                      <a:gd name="connsiteY0" fmla="*/ 2381 h 48100"/>
                      <a:gd name="connsiteX1" fmla="*/ 300037 w 628649"/>
                      <a:gd name="connsiteY1" fmla="*/ 0 h 48100"/>
                      <a:gd name="connsiteX2" fmla="*/ 628649 w 628649"/>
                      <a:gd name="connsiteY2" fmla="*/ 48100 h 48100"/>
                      <a:gd name="connsiteX3" fmla="*/ 0 w 628649"/>
                      <a:gd name="connsiteY3" fmla="*/ 48100 h 48100"/>
                      <a:gd name="connsiteX4" fmla="*/ 0 w 628649"/>
                      <a:gd name="connsiteY4" fmla="*/ 2381 h 48100"/>
                      <a:gd name="connsiteX0" fmla="*/ 0 w 628649"/>
                      <a:gd name="connsiteY0" fmla="*/ -1 h 45718"/>
                      <a:gd name="connsiteX1" fmla="*/ 402375 w 628649"/>
                      <a:gd name="connsiteY1" fmla="*/ 749 h 45718"/>
                      <a:gd name="connsiteX2" fmla="*/ 628649 w 628649"/>
                      <a:gd name="connsiteY2" fmla="*/ 45718 h 45718"/>
                      <a:gd name="connsiteX3" fmla="*/ 0 w 628649"/>
                      <a:gd name="connsiteY3" fmla="*/ 45718 h 45718"/>
                      <a:gd name="connsiteX4" fmla="*/ 0 w 628649"/>
                      <a:gd name="connsiteY4" fmla="*/ -1 h 45718"/>
                      <a:gd name="connsiteX0" fmla="*/ 0 w 628649"/>
                      <a:gd name="connsiteY0" fmla="*/ 0 h 45719"/>
                      <a:gd name="connsiteX1" fmla="*/ 439968 w 628649"/>
                      <a:gd name="connsiteY1" fmla="*/ 751 h 45719"/>
                      <a:gd name="connsiteX2" fmla="*/ 628649 w 628649"/>
                      <a:gd name="connsiteY2" fmla="*/ 45719 h 45719"/>
                      <a:gd name="connsiteX3" fmla="*/ 0 w 628649"/>
                      <a:gd name="connsiteY3" fmla="*/ 45719 h 45719"/>
                      <a:gd name="connsiteX4" fmla="*/ 0 w 628649"/>
                      <a:gd name="connsiteY4" fmla="*/ 0 h 457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649" h="45719">
                        <a:moveTo>
                          <a:pt x="0" y="0"/>
                        </a:moveTo>
                        <a:lnTo>
                          <a:pt x="439968" y="751"/>
                        </a:lnTo>
                        <a:lnTo>
                          <a:pt x="628649" y="45719"/>
                        </a:lnTo>
                        <a:lnTo>
                          <a:pt x="0" y="4571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9E3C00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000"/>
                  </a:p>
                </p:txBody>
              </p:sp>
              <p:sp>
                <p:nvSpPr>
                  <p:cNvPr id="154" name="フリーフォーム 153"/>
                  <p:cNvSpPr/>
                  <p:nvPr/>
                </p:nvSpPr>
                <p:spPr>
                  <a:xfrm>
                    <a:off x="1549846" y="5345906"/>
                    <a:ext cx="304800" cy="142875"/>
                  </a:xfrm>
                  <a:custGeom>
                    <a:avLst/>
                    <a:gdLst>
                      <a:gd name="connsiteX0" fmla="*/ 0 w 304800"/>
                      <a:gd name="connsiteY0" fmla="*/ 142875 h 142875"/>
                      <a:gd name="connsiteX1" fmla="*/ 304800 w 304800"/>
                      <a:gd name="connsiteY1" fmla="*/ 142875 h 142875"/>
                      <a:gd name="connsiteX2" fmla="*/ 297656 w 304800"/>
                      <a:gd name="connsiteY2" fmla="*/ 111919 h 142875"/>
                      <a:gd name="connsiteX3" fmla="*/ 245269 w 304800"/>
                      <a:gd name="connsiteY3" fmla="*/ 66675 h 142875"/>
                      <a:gd name="connsiteX4" fmla="*/ 183356 w 304800"/>
                      <a:gd name="connsiteY4" fmla="*/ 40482 h 142875"/>
                      <a:gd name="connsiteX5" fmla="*/ 109538 w 304800"/>
                      <a:gd name="connsiteY5" fmla="*/ 19050 h 142875"/>
                      <a:gd name="connsiteX6" fmla="*/ 33338 w 304800"/>
                      <a:gd name="connsiteY6" fmla="*/ 2382 h 142875"/>
                      <a:gd name="connsiteX7" fmla="*/ 2381 w 304800"/>
                      <a:gd name="connsiteY7" fmla="*/ 0 h 142875"/>
                      <a:gd name="connsiteX8" fmla="*/ 0 w 304800"/>
                      <a:gd name="connsiteY8" fmla="*/ 142875 h 142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04800" h="142875">
                        <a:moveTo>
                          <a:pt x="0" y="142875"/>
                        </a:moveTo>
                        <a:lnTo>
                          <a:pt x="304800" y="142875"/>
                        </a:lnTo>
                        <a:lnTo>
                          <a:pt x="297656" y="111919"/>
                        </a:lnTo>
                        <a:lnTo>
                          <a:pt x="245269" y="66675"/>
                        </a:lnTo>
                        <a:lnTo>
                          <a:pt x="183356" y="40482"/>
                        </a:lnTo>
                        <a:lnTo>
                          <a:pt x="109538" y="19050"/>
                        </a:lnTo>
                        <a:lnTo>
                          <a:pt x="33338" y="2382"/>
                        </a:lnTo>
                        <a:lnTo>
                          <a:pt x="2381" y="0"/>
                        </a:lnTo>
                        <a:cubicBezTo>
                          <a:pt x="1587" y="47625"/>
                          <a:pt x="794" y="95250"/>
                          <a:pt x="0" y="142875"/>
                        </a:cubicBezTo>
                        <a:close/>
                      </a:path>
                    </a:pathLst>
                  </a:custGeom>
                  <a:solidFill>
                    <a:srgbClr val="924900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000"/>
                  </a:p>
                </p:txBody>
              </p:sp>
              <p:sp>
                <p:nvSpPr>
                  <p:cNvPr id="155" name="フリーフォーム 154"/>
                  <p:cNvSpPr/>
                  <p:nvPr/>
                </p:nvSpPr>
                <p:spPr>
                  <a:xfrm>
                    <a:off x="771972" y="5412584"/>
                    <a:ext cx="773112" cy="71436"/>
                  </a:xfrm>
                  <a:custGeom>
                    <a:avLst/>
                    <a:gdLst>
                      <a:gd name="connsiteX0" fmla="*/ 0 w 200025"/>
                      <a:gd name="connsiteY0" fmla="*/ 0 h 71436"/>
                      <a:gd name="connsiteX1" fmla="*/ 200025 w 200025"/>
                      <a:gd name="connsiteY1" fmla="*/ 0 h 71436"/>
                      <a:gd name="connsiteX2" fmla="*/ 200025 w 200025"/>
                      <a:gd name="connsiteY2" fmla="*/ 71436 h 71436"/>
                      <a:gd name="connsiteX3" fmla="*/ 0 w 200025"/>
                      <a:gd name="connsiteY3" fmla="*/ 71436 h 71436"/>
                      <a:gd name="connsiteX4" fmla="*/ 0 w 200025"/>
                      <a:gd name="connsiteY4" fmla="*/ 0 h 71436"/>
                      <a:gd name="connsiteX0" fmla="*/ 45243 w 245268"/>
                      <a:gd name="connsiteY0" fmla="*/ 0 h 71436"/>
                      <a:gd name="connsiteX1" fmla="*/ 245268 w 245268"/>
                      <a:gd name="connsiteY1" fmla="*/ 0 h 71436"/>
                      <a:gd name="connsiteX2" fmla="*/ 245268 w 245268"/>
                      <a:gd name="connsiteY2" fmla="*/ 71436 h 71436"/>
                      <a:gd name="connsiteX3" fmla="*/ 0 w 245268"/>
                      <a:gd name="connsiteY3" fmla="*/ 71436 h 71436"/>
                      <a:gd name="connsiteX4" fmla="*/ 45243 w 245268"/>
                      <a:gd name="connsiteY4" fmla="*/ 0 h 71436"/>
                      <a:gd name="connsiteX0" fmla="*/ 69055 w 245268"/>
                      <a:gd name="connsiteY0" fmla="*/ 0 h 71436"/>
                      <a:gd name="connsiteX1" fmla="*/ 245268 w 245268"/>
                      <a:gd name="connsiteY1" fmla="*/ 0 h 71436"/>
                      <a:gd name="connsiteX2" fmla="*/ 245268 w 245268"/>
                      <a:gd name="connsiteY2" fmla="*/ 71436 h 71436"/>
                      <a:gd name="connsiteX3" fmla="*/ 0 w 245268"/>
                      <a:gd name="connsiteY3" fmla="*/ 71436 h 71436"/>
                      <a:gd name="connsiteX4" fmla="*/ 69055 w 245268"/>
                      <a:gd name="connsiteY4" fmla="*/ 0 h 71436"/>
                      <a:gd name="connsiteX0" fmla="*/ 76199 w 245268"/>
                      <a:gd name="connsiteY0" fmla="*/ 0 h 71436"/>
                      <a:gd name="connsiteX1" fmla="*/ 245268 w 245268"/>
                      <a:gd name="connsiteY1" fmla="*/ 0 h 71436"/>
                      <a:gd name="connsiteX2" fmla="*/ 245268 w 245268"/>
                      <a:gd name="connsiteY2" fmla="*/ 71436 h 71436"/>
                      <a:gd name="connsiteX3" fmla="*/ 0 w 245268"/>
                      <a:gd name="connsiteY3" fmla="*/ 71436 h 71436"/>
                      <a:gd name="connsiteX4" fmla="*/ 76199 w 245268"/>
                      <a:gd name="connsiteY4" fmla="*/ 0 h 71436"/>
                      <a:gd name="connsiteX0" fmla="*/ 23318 w 245268"/>
                      <a:gd name="connsiteY0" fmla="*/ 2382 h 71436"/>
                      <a:gd name="connsiteX1" fmla="*/ 245268 w 245268"/>
                      <a:gd name="connsiteY1" fmla="*/ 0 h 71436"/>
                      <a:gd name="connsiteX2" fmla="*/ 245268 w 245268"/>
                      <a:gd name="connsiteY2" fmla="*/ 71436 h 71436"/>
                      <a:gd name="connsiteX3" fmla="*/ 0 w 245268"/>
                      <a:gd name="connsiteY3" fmla="*/ 71436 h 71436"/>
                      <a:gd name="connsiteX4" fmla="*/ 23318 w 245268"/>
                      <a:gd name="connsiteY4" fmla="*/ 2382 h 71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5268" h="71436">
                        <a:moveTo>
                          <a:pt x="23318" y="2382"/>
                        </a:moveTo>
                        <a:lnTo>
                          <a:pt x="245268" y="0"/>
                        </a:lnTo>
                        <a:lnTo>
                          <a:pt x="245268" y="71436"/>
                        </a:lnTo>
                        <a:lnTo>
                          <a:pt x="0" y="71436"/>
                        </a:lnTo>
                        <a:lnTo>
                          <a:pt x="23318" y="2382"/>
                        </a:lnTo>
                        <a:close/>
                      </a:path>
                    </a:pathLst>
                  </a:custGeom>
                  <a:solidFill>
                    <a:srgbClr val="996633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000"/>
                  </a:p>
                </p:txBody>
              </p:sp>
              <p:grpSp>
                <p:nvGrpSpPr>
                  <p:cNvPr id="156" name="グループ化 284"/>
                  <p:cNvGrpSpPr/>
                  <p:nvPr/>
                </p:nvGrpSpPr>
                <p:grpSpPr>
                  <a:xfrm>
                    <a:off x="540229" y="5312230"/>
                    <a:ext cx="1314456" cy="335834"/>
                    <a:chOff x="447708" y="5314611"/>
                    <a:chExt cx="1314456" cy="335834"/>
                  </a:xfrm>
                  <a:solidFill>
                    <a:srgbClr val="00B050">
                      <a:alpha val="69804"/>
                    </a:srgbClr>
                  </a:solidFill>
                </p:grpSpPr>
                <p:sp>
                  <p:nvSpPr>
                    <p:cNvPr id="157" name="円弧 156"/>
                    <p:cNvSpPr/>
                    <p:nvPr/>
                  </p:nvSpPr>
                  <p:spPr>
                    <a:xfrm>
                      <a:off x="447708" y="5314611"/>
                      <a:ext cx="1314456" cy="33583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grpFill/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  <p:sp>
                  <p:nvSpPr>
                    <p:cNvPr id="158" name="円弧 157"/>
                    <p:cNvSpPr/>
                    <p:nvPr/>
                  </p:nvSpPr>
                  <p:spPr>
                    <a:xfrm flipH="1">
                      <a:off x="447708" y="5314611"/>
                      <a:ext cx="1314456" cy="33583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grpFill/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37" name="正方形/長方形 20"/>
                <p:cNvSpPr/>
                <p:nvPr/>
              </p:nvSpPr>
              <p:spPr>
                <a:xfrm>
                  <a:off x="1021254" y="5274823"/>
                  <a:ext cx="328612" cy="857140"/>
                </a:xfrm>
                <a:prstGeom prst="rect">
                  <a:avLst/>
                </a:prstGeom>
                <a:solidFill>
                  <a:srgbClr val="924900"/>
                </a:solidFill>
                <a:ln w="952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grpSp>
              <p:nvGrpSpPr>
                <p:cNvPr id="138" name="グループ化 315"/>
                <p:cNvGrpSpPr>
                  <a:grpSpLocks noChangeAspect="1"/>
                </p:cNvGrpSpPr>
                <p:nvPr/>
              </p:nvGrpSpPr>
              <p:grpSpPr>
                <a:xfrm>
                  <a:off x="1023664" y="5223790"/>
                  <a:ext cx="328614" cy="102220"/>
                  <a:chOff x="5143504" y="-838617"/>
                  <a:chExt cx="2857520" cy="1130689"/>
                </a:xfrm>
                <a:solidFill>
                  <a:srgbClr val="CC6600"/>
                </a:solidFill>
              </p:grpSpPr>
              <p:sp>
                <p:nvSpPr>
                  <p:cNvPr id="149" name="円弧 148"/>
                  <p:cNvSpPr/>
                  <p:nvPr/>
                </p:nvSpPr>
                <p:spPr>
                  <a:xfrm>
                    <a:off x="5143504" y="-838617"/>
                    <a:ext cx="2857520" cy="1130689"/>
                  </a:xfrm>
                  <a:prstGeom prst="arc">
                    <a:avLst>
                      <a:gd name="adj1" fmla="val 16200000"/>
                      <a:gd name="adj2" fmla="val 0"/>
                    </a:avLst>
                  </a:prstGeom>
                  <a:grpFill/>
                  <a:ln w="9525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150" name="円弧 149"/>
                  <p:cNvSpPr/>
                  <p:nvPr/>
                </p:nvSpPr>
                <p:spPr>
                  <a:xfrm flipH="1">
                    <a:off x="5143504" y="-838617"/>
                    <a:ext cx="2857520" cy="1130667"/>
                  </a:xfrm>
                  <a:prstGeom prst="arc">
                    <a:avLst>
                      <a:gd name="adj1" fmla="val 16200000"/>
                      <a:gd name="adj2" fmla="val 0"/>
                    </a:avLst>
                  </a:prstGeom>
                  <a:grpFill/>
                  <a:ln w="9525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</p:grpSp>
            <p:grpSp>
              <p:nvGrpSpPr>
                <p:cNvPr id="139" name="グループ化 293"/>
                <p:cNvGrpSpPr/>
                <p:nvPr/>
              </p:nvGrpSpPr>
              <p:grpSpPr>
                <a:xfrm>
                  <a:off x="1054090" y="4727148"/>
                  <a:ext cx="1328664" cy="418734"/>
                  <a:chOff x="1054090" y="4727148"/>
                  <a:chExt cx="1328664" cy="418734"/>
                </a:xfrm>
              </p:grpSpPr>
              <p:sp>
                <p:nvSpPr>
                  <p:cNvPr id="140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56474" y="4770921"/>
                    <a:ext cx="1326280" cy="333680"/>
                  </a:xfrm>
                  <a:prstGeom prst="ellipse">
                    <a:avLst/>
                  </a:prstGeom>
                  <a:solidFill>
                    <a:srgbClr val="C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1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56474" y="4804105"/>
                    <a:ext cx="1326280" cy="33368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2" name="フリーフォーム 141"/>
                  <p:cNvSpPr/>
                  <p:nvPr/>
                </p:nvSpPr>
                <p:spPr>
                  <a:xfrm>
                    <a:off x="1185517" y="4905375"/>
                    <a:ext cx="1191419" cy="240507"/>
                  </a:xfrm>
                  <a:custGeom>
                    <a:avLst/>
                    <a:gdLst>
                      <a:gd name="connsiteX0" fmla="*/ 0 w 1190625"/>
                      <a:gd name="connsiteY0" fmla="*/ 161925 h 228600"/>
                      <a:gd name="connsiteX1" fmla="*/ 280987 w 1190625"/>
                      <a:gd name="connsiteY1" fmla="*/ 221457 h 228600"/>
                      <a:gd name="connsiteX2" fmla="*/ 566737 w 1190625"/>
                      <a:gd name="connsiteY2" fmla="*/ 228600 h 228600"/>
                      <a:gd name="connsiteX3" fmla="*/ 873919 w 1190625"/>
                      <a:gd name="connsiteY3" fmla="*/ 209550 h 228600"/>
                      <a:gd name="connsiteX4" fmla="*/ 1045369 w 1190625"/>
                      <a:gd name="connsiteY4" fmla="*/ 169069 h 228600"/>
                      <a:gd name="connsiteX5" fmla="*/ 1171575 w 1190625"/>
                      <a:gd name="connsiteY5" fmla="*/ 109538 h 228600"/>
                      <a:gd name="connsiteX6" fmla="*/ 1190625 w 1190625"/>
                      <a:gd name="connsiteY6" fmla="*/ 57150 h 228600"/>
                      <a:gd name="connsiteX7" fmla="*/ 1162050 w 1190625"/>
                      <a:gd name="connsiteY7" fmla="*/ 16669 h 228600"/>
                      <a:gd name="connsiteX8" fmla="*/ 1135856 w 1190625"/>
                      <a:gd name="connsiteY8" fmla="*/ 0 h 228600"/>
                      <a:gd name="connsiteX9" fmla="*/ 164306 w 1190625"/>
                      <a:gd name="connsiteY9" fmla="*/ 0 h 228600"/>
                      <a:gd name="connsiteX10" fmla="*/ 0 w 1190625"/>
                      <a:gd name="connsiteY10" fmla="*/ 161925 h 228600"/>
                      <a:gd name="connsiteX0" fmla="*/ 0 w 1190625"/>
                      <a:gd name="connsiteY0" fmla="*/ 161925 h 228600"/>
                      <a:gd name="connsiteX1" fmla="*/ 280987 w 1190625"/>
                      <a:gd name="connsiteY1" fmla="*/ 221457 h 228600"/>
                      <a:gd name="connsiteX2" fmla="*/ 566737 w 1190625"/>
                      <a:gd name="connsiteY2" fmla="*/ 228600 h 228600"/>
                      <a:gd name="connsiteX3" fmla="*/ 873919 w 1190625"/>
                      <a:gd name="connsiteY3" fmla="*/ 209550 h 228600"/>
                      <a:gd name="connsiteX4" fmla="*/ 1045369 w 1190625"/>
                      <a:gd name="connsiteY4" fmla="*/ 169069 h 228600"/>
                      <a:gd name="connsiteX5" fmla="*/ 1171575 w 1190625"/>
                      <a:gd name="connsiteY5" fmla="*/ 109538 h 228600"/>
                      <a:gd name="connsiteX6" fmla="*/ 1190625 w 1190625"/>
                      <a:gd name="connsiteY6" fmla="*/ 57150 h 228600"/>
                      <a:gd name="connsiteX7" fmla="*/ 1162050 w 1190625"/>
                      <a:gd name="connsiteY7" fmla="*/ 16669 h 228600"/>
                      <a:gd name="connsiteX8" fmla="*/ 1135856 w 1190625"/>
                      <a:gd name="connsiteY8" fmla="*/ 0 h 228600"/>
                      <a:gd name="connsiteX9" fmla="*/ 164306 w 1190625"/>
                      <a:gd name="connsiteY9" fmla="*/ 0 h 228600"/>
                      <a:gd name="connsiteX10" fmla="*/ 0 w 1190625"/>
                      <a:gd name="connsiteY10" fmla="*/ 161925 h 228600"/>
                      <a:gd name="connsiteX0" fmla="*/ 0 w 1190625"/>
                      <a:gd name="connsiteY0" fmla="*/ 161925 h 228600"/>
                      <a:gd name="connsiteX1" fmla="*/ 280987 w 1190625"/>
                      <a:gd name="connsiteY1" fmla="*/ 221457 h 228600"/>
                      <a:gd name="connsiteX2" fmla="*/ 566737 w 1190625"/>
                      <a:gd name="connsiteY2" fmla="*/ 228600 h 228600"/>
                      <a:gd name="connsiteX3" fmla="*/ 873919 w 1190625"/>
                      <a:gd name="connsiteY3" fmla="*/ 209550 h 228600"/>
                      <a:gd name="connsiteX4" fmla="*/ 1045369 w 1190625"/>
                      <a:gd name="connsiteY4" fmla="*/ 169069 h 228600"/>
                      <a:gd name="connsiteX5" fmla="*/ 1171575 w 1190625"/>
                      <a:gd name="connsiteY5" fmla="*/ 109538 h 228600"/>
                      <a:gd name="connsiteX6" fmla="*/ 1190625 w 1190625"/>
                      <a:gd name="connsiteY6" fmla="*/ 57150 h 228600"/>
                      <a:gd name="connsiteX7" fmla="*/ 1162050 w 1190625"/>
                      <a:gd name="connsiteY7" fmla="*/ 16669 h 228600"/>
                      <a:gd name="connsiteX8" fmla="*/ 1135856 w 1190625"/>
                      <a:gd name="connsiteY8" fmla="*/ 0 h 228600"/>
                      <a:gd name="connsiteX9" fmla="*/ 164306 w 1190625"/>
                      <a:gd name="connsiteY9" fmla="*/ 0 h 228600"/>
                      <a:gd name="connsiteX10" fmla="*/ 0 w 1190625"/>
                      <a:gd name="connsiteY10" fmla="*/ 161925 h 228600"/>
                      <a:gd name="connsiteX0" fmla="*/ 0 w 1190625"/>
                      <a:gd name="connsiteY0" fmla="*/ 161925 h 228600"/>
                      <a:gd name="connsiteX1" fmla="*/ 280987 w 1190625"/>
                      <a:gd name="connsiteY1" fmla="*/ 221457 h 228600"/>
                      <a:gd name="connsiteX2" fmla="*/ 566737 w 1190625"/>
                      <a:gd name="connsiteY2" fmla="*/ 228600 h 228600"/>
                      <a:gd name="connsiteX3" fmla="*/ 873919 w 1190625"/>
                      <a:gd name="connsiteY3" fmla="*/ 209550 h 228600"/>
                      <a:gd name="connsiteX4" fmla="*/ 1045369 w 1190625"/>
                      <a:gd name="connsiteY4" fmla="*/ 169069 h 228600"/>
                      <a:gd name="connsiteX5" fmla="*/ 1171575 w 1190625"/>
                      <a:gd name="connsiteY5" fmla="*/ 109538 h 228600"/>
                      <a:gd name="connsiteX6" fmla="*/ 1190625 w 1190625"/>
                      <a:gd name="connsiteY6" fmla="*/ 57150 h 228600"/>
                      <a:gd name="connsiteX7" fmla="*/ 1162050 w 1190625"/>
                      <a:gd name="connsiteY7" fmla="*/ 16669 h 228600"/>
                      <a:gd name="connsiteX8" fmla="*/ 1135856 w 1190625"/>
                      <a:gd name="connsiteY8" fmla="*/ 0 h 228600"/>
                      <a:gd name="connsiteX9" fmla="*/ 164306 w 1190625"/>
                      <a:gd name="connsiteY9" fmla="*/ 0 h 228600"/>
                      <a:gd name="connsiteX10" fmla="*/ 0 w 1190625"/>
                      <a:gd name="connsiteY10" fmla="*/ 161925 h 228600"/>
                      <a:gd name="connsiteX0" fmla="*/ 0 w 1190625"/>
                      <a:gd name="connsiteY0" fmla="*/ 161925 h 233363"/>
                      <a:gd name="connsiteX1" fmla="*/ 280987 w 1190625"/>
                      <a:gd name="connsiteY1" fmla="*/ 221457 h 233363"/>
                      <a:gd name="connsiteX2" fmla="*/ 566737 w 1190625"/>
                      <a:gd name="connsiteY2" fmla="*/ 228600 h 233363"/>
                      <a:gd name="connsiteX3" fmla="*/ 873919 w 1190625"/>
                      <a:gd name="connsiteY3" fmla="*/ 209550 h 233363"/>
                      <a:gd name="connsiteX4" fmla="*/ 1045369 w 1190625"/>
                      <a:gd name="connsiteY4" fmla="*/ 169069 h 233363"/>
                      <a:gd name="connsiteX5" fmla="*/ 1171575 w 1190625"/>
                      <a:gd name="connsiteY5" fmla="*/ 109538 h 233363"/>
                      <a:gd name="connsiteX6" fmla="*/ 1190625 w 1190625"/>
                      <a:gd name="connsiteY6" fmla="*/ 57150 h 233363"/>
                      <a:gd name="connsiteX7" fmla="*/ 1162050 w 1190625"/>
                      <a:gd name="connsiteY7" fmla="*/ 16669 h 233363"/>
                      <a:gd name="connsiteX8" fmla="*/ 1135856 w 1190625"/>
                      <a:gd name="connsiteY8" fmla="*/ 0 h 233363"/>
                      <a:gd name="connsiteX9" fmla="*/ 164306 w 1190625"/>
                      <a:gd name="connsiteY9" fmla="*/ 0 h 233363"/>
                      <a:gd name="connsiteX10" fmla="*/ 0 w 1190625"/>
                      <a:gd name="connsiteY10" fmla="*/ 161925 h 233363"/>
                      <a:gd name="connsiteX0" fmla="*/ 0 w 1190625"/>
                      <a:gd name="connsiteY0" fmla="*/ 161925 h 233363"/>
                      <a:gd name="connsiteX1" fmla="*/ 280987 w 1190625"/>
                      <a:gd name="connsiteY1" fmla="*/ 221457 h 233363"/>
                      <a:gd name="connsiteX2" fmla="*/ 566737 w 1190625"/>
                      <a:gd name="connsiteY2" fmla="*/ 228600 h 233363"/>
                      <a:gd name="connsiteX3" fmla="*/ 873919 w 1190625"/>
                      <a:gd name="connsiteY3" fmla="*/ 209550 h 233363"/>
                      <a:gd name="connsiteX4" fmla="*/ 1045369 w 1190625"/>
                      <a:gd name="connsiteY4" fmla="*/ 169069 h 233363"/>
                      <a:gd name="connsiteX5" fmla="*/ 1171575 w 1190625"/>
                      <a:gd name="connsiteY5" fmla="*/ 109538 h 233363"/>
                      <a:gd name="connsiteX6" fmla="*/ 1190625 w 1190625"/>
                      <a:gd name="connsiteY6" fmla="*/ 57150 h 233363"/>
                      <a:gd name="connsiteX7" fmla="*/ 1162050 w 1190625"/>
                      <a:gd name="connsiteY7" fmla="*/ 16669 h 233363"/>
                      <a:gd name="connsiteX8" fmla="*/ 1135856 w 1190625"/>
                      <a:gd name="connsiteY8" fmla="*/ 0 h 233363"/>
                      <a:gd name="connsiteX9" fmla="*/ 164306 w 1190625"/>
                      <a:gd name="connsiteY9" fmla="*/ 0 h 233363"/>
                      <a:gd name="connsiteX10" fmla="*/ 0 w 1190625"/>
                      <a:gd name="connsiteY10" fmla="*/ 161925 h 233363"/>
                      <a:gd name="connsiteX0" fmla="*/ 0 w 1190625"/>
                      <a:gd name="connsiteY0" fmla="*/ 161925 h 233363"/>
                      <a:gd name="connsiteX1" fmla="*/ 280987 w 1190625"/>
                      <a:gd name="connsiteY1" fmla="*/ 221457 h 233363"/>
                      <a:gd name="connsiteX2" fmla="*/ 566737 w 1190625"/>
                      <a:gd name="connsiteY2" fmla="*/ 228600 h 233363"/>
                      <a:gd name="connsiteX3" fmla="*/ 873919 w 1190625"/>
                      <a:gd name="connsiteY3" fmla="*/ 209550 h 233363"/>
                      <a:gd name="connsiteX4" fmla="*/ 1045369 w 1190625"/>
                      <a:gd name="connsiteY4" fmla="*/ 169069 h 233363"/>
                      <a:gd name="connsiteX5" fmla="*/ 1171575 w 1190625"/>
                      <a:gd name="connsiteY5" fmla="*/ 109538 h 233363"/>
                      <a:gd name="connsiteX6" fmla="*/ 1190625 w 1190625"/>
                      <a:gd name="connsiteY6" fmla="*/ 57150 h 233363"/>
                      <a:gd name="connsiteX7" fmla="*/ 1162050 w 1190625"/>
                      <a:gd name="connsiteY7" fmla="*/ 16669 h 233363"/>
                      <a:gd name="connsiteX8" fmla="*/ 1135856 w 1190625"/>
                      <a:gd name="connsiteY8" fmla="*/ 0 h 233363"/>
                      <a:gd name="connsiteX9" fmla="*/ 164306 w 1190625"/>
                      <a:gd name="connsiteY9" fmla="*/ 0 h 233363"/>
                      <a:gd name="connsiteX10" fmla="*/ 0 w 1190625"/>
                      <a:gd name="connsiteY10" fmla="*/ 161925 h 233363"/>
                      <a:gd name="connsiteX0" fmla="*/ 0 w 1190625"/>
                      <a:gd name="connsiteY0" fmla="*/ 161925 h 240507"/>
                      <a:gd name="connsiteX1" fmla="*/ 280987 w 1190625"/>
                      <a:gd name="connsiteY1" fmla="*/ 221457 h 240507"/>
                      <a:gd name="connsiteX2" fmla="*/ 571500 w 1190625"/>
                      <a:gd name="connsiteY2" fmla="*/ 235744 h 240507"/>
                      <a:gd name="connsiteX3" fmla="*/ 873919 w 1190625"/>
                      <a:gd name="connsiteY3" fmla="*/ 209550 h 240507"/>
                      <a:gd name="connsiteX4" fmla="*/ 1045369 w 1190625"/>
                      <a:gd name="connsiteY4" fmla="*/ 169069 h 240507"/>
                      <a:gd name="connsiteX5" fmla="*/ 1171575 w 1190625"/>
                      <a:gd name="connsiteY5" fmla="*/ 109538 h 240507"/>
                      <a:gd name="connsiteX6" fmla="*/ 1190625 w 1190625"/>
                      <a:gd name="connsiteY6" fmla="*/ 57150 h 240507"/>
                      <a:gd name="connsiteX7" fmla="*/ 1162050 w 1190625"/>
                      <a:gd name="connsiteY7" fmla="*/ 16669 h 240507"/>
                      <a:gd name="connsiteX8" fmla="*/ 1135856 w 1190625"/>
                      <a:gd name="connsiteY8" fmla="*/ 0 h 240507"/>
                      <a:gd name="connsiteX9" fmla="*/ 164306 w 1190625"/>
                      <a:gd name="connsiteY9" fmla="*/ 0 h 240507"/>
                      <a:gd name="connsiteX10" fmla="*/ 0 w 1190625"/>
                      <a:gd name="connsiteY10" fmla="*/ 161925 h 240507"/>
                      <a:gd name="connsiteX0" fmla="*/ 0 w 1190625"/>
                      <a:gd name="connsiteY0" fmla="*/ 161925 h 240507"/>
                      <a:gd name="connsiteX1" fmla="*/ 280987 w 1190625"/>
                      <a:gd name="connsiteY1" fmla="*/ 221457 h 240507"/>
                      <a:gd name="connsiteX2" fmla="*/ 571500 w 1190625"/>
                      <a:gd name="connsiteY2" fmla="*/ 235744 h 240507"/>
                      <a:gd name="connsiteX3" fmla="*/ 873919 w 1190625"/>
                      <a:gd name="connsiteY3" fmla="*/ 209550 h 240507"/>
                      <a:gd name="connsiteX4" fmla="*/ 1045369 w 1190625"/>
                      <a:gd name="connsiteY4" fmla="*/ 169069 h 240507"/>
                      <a:gd name="connsiteX5" fmla="*/ 1171575 w 1190625"/>
                      <a:gd name="connsiteY5" fmla="*/ 109538 h 240507"/>
                      <a:gd name="connsiteX6" fmla="*/ 1190625 w 1190625"/>
                      <a:gd name="connsiteY6" fmla="*/ 57150 h 240507"/>
                      <a:gd name="connsiteX7" fmla="*/ 1162050 w 1190625"/>
                      <a:gd name="connsiteY7" fmla="*/ 16669 h 240507"/>
                      <a:gd name="connsiteX8" fmla="*/ 1135856 w 1190625"/>
                      <a:gd name="connsiteY8" fmla="*/ 0 h 240507"/>
                      <a:gd name="connsiteX9" fmla="*/ 164306 w 1190625"/>
                      <a:gd name="connsiteY9" fmla="*/ 0 h 240507"/>
                      <a:gd name="connsiteX10" fmla="*/ 0 w 1190625"/>
                      <a:gd name="connsiteY10" fmla="*/ 161925 h 240507"/>
                      <a:gd name="connsiteX0" fmla="*/ 0 w 1190625"/>
                      <a:gd name="connsiteY0" fmla="*/ 161925 h 240507"/>
                      <a:gd name="connsiteX1" fmla="*/ 280987 w 1190625"/>
                      <a:gd name="connsiteY1" fmla="*/ 221457 h 240507"/>
                      <a:gd name="connsiteX2" fmla="*/ 571500 w 1190625"/>
                      <a:gd name="connsiteY2" fmla="*/ 235744 h 240507"/>
                      <a:gd name="connsiteX3" fmla="*/ 873919 w 1190625"/>
                      <a:gd name="connsiteY3" fmla="*/ 209550 h 240507"/>
                      <a:gd name="connsiteX4" fmla="*/ 1045369 w 1190625"/>
                      <a:gd name="connsiteY4" fmla="*/ 169069 h 240507"/>
                      <a:gd name="connsiteX5" fmla="*/ 1171575 w 1190625"/>
                      <a:gd name="connsiteY5" fmla="*/ 109538 h 240507"/>
                      <a:gd name="connsiteX6" fmla="*/ 1190625 w 1190625"/>
                      <a:gd name="connsiteY6" fmla="*/ 57150 h 240507"/>
                      <a:gd name="connsiteX7" fmla="*/ 1162050 w 1190625"/>
                      <a:gd name="connsiteY7" fmla="*/ 16669 h 240507"/>
                      <a:gd name="connsiteX8" fmla="*/ 1135856 w 1190625"/>
                      <a:gd name="connsiteY8" fmla="*/ 0 h 240507"/>
                      <a:gd name="connsiteX9" fmla="*/ 164306 w 1190625"/>
                      <a:gd name="connsiteY9" fmla="*/ 0 h 240507"/>
                      <a:gd name="connsiteX10" fmla="*/ 0 w 1190625"/>
                      <a:gd name="connsiteY10" fmla="*/ 161925 h 240507"/>
                      <a:gd name="connsiteX0" fmla="*/ 0 w 1190625"/>
                      <a:gd name="connsiteY0" fmla="*/ 161925 h 240507"/>
                      <a:gd name="connsiteX1" fmla="*/ 280987 w 1190625"/>
                      <a:gd name="connsiteY1" fmla="*/ 221457 h 240507"/>
                      <a:gd name="connsiteX2" fmla="*/ 571500 w 1190625"/>
                      <a:gd name="connsiteY2" fmla="*/ 235744 h 240507"/>
                      <a:gd name="connsiteX3" fmla="*/ 873919 w 1190625"/>
                      <a:gd name="connsiteY3" fmla="*/ 209550 h 240507"/>
                      <a:gd name="connsiteX4" fmla="*/ 1045369 w 1190625"/>
                      <a:gd name="connsiteY4" fmla="*/ 169069 h 240507"/>
                      <a:gd name="connsiteX5" fmla="*/ 1171575 w 1190625"/>
                      <a:gd name="connsiteY5" fmla="*/ 109538 h 240507"/>
                      <a:gd name="connsiteX6" fmla="*/ 1190625 w 1190625"/>
                      <a:gd name="connsiteY6" fmla="*/ 57150 h 240507"/>
                      <a:gd name="connsiteX7" fmla="*/ 1162050 w 1190625"/>
                      <a:gd name="connsiteY7" fmla="*/ 16669 h 240507"/>
                      <a:gd name="connsiteX8" fmla="*/ 1135856 w 1190625"/>
                      <a:gd name="connsiteY8" fmla="*/ 0 h 240507"/>
                      <a:gd name="connsiteX9" fmla="*/ 164306 w 1190625"/>
                      <a:gd name="connsiteY9" fmla="*/ 0 h 240507"/>
                      <a:gd name="connsiteX10" fmla="*/ 0 w 1190625"/>
                      <a:gd name="connsiteY10" fmla="*/ 161925 h 240507"/>
                      <a:gd name="connsiteX0" fmla="*/ 0 w 1190625"/>
                      <a:gd name="connsiteY0" fmla="*/ 161925 h 240507"/>
                      <a:gd name="connsiteX1" fmla="*/ 280987 w 1190625"/>
                      <a:gd name="connsiteY1" fmla="*/ 221457 h 240507"/>
                      <a:gd name="connsiteX2" fmla="*/ 571500 w 1190625"/>
                      <a:gd name="connsiteY2" fmla="*/ 235744 h 240507"/>
                      <a:gd name="connsiteX3" fmla="*/ 873919 w 1190625"/>
                      <a:gd name="connsiteY3" fmla="*/ 209550 h 240507"/>
                      <a:gd name="connsiteX4" fmla="*/ 1045369 w 1190625"/>
                      <a:gd name="connsiteY4" fmla="*/ 169069 h 240507"/>
                      <a:gd name="connsiteX5" fmla="*/ 1171575 w 1190625"/>
                      <a:gd name="connsiteY5" fmla="*/ 109538 h 240507"/>
                      <a:gd name="connsiteX6" fmla="*/ 1190625 w 1190625"/>
                      <a:gd name="connsiteY6" fmla="*/ 57150 h 240507"/>
                      <a:gd name="connsiteX7" fmla="*/ 1162050 w 1190625"/>
                      <a:gd name="connsiteY7" fmla="*/ 16669 h 240507"/>
                      <a:gd name="connsiteX8" fmla="*/ 1135856 w 1190625"/>
                      <a:gd name="connsiteY8" fmla="*/ 0 h 240507"/>
                      <a:gd name="connsiteX9" fmla="*/ 164306 w 1190625"/>
                      <a:gd name="connsiteY9" fmla="*/ 0 h 240507"/>
                      <a:gd name="connsiteX10" fmla="*/ 0 w 1190625"/>
                      <a:gd name="connsiteY10" fmla="*/ 161925 h 240507"/>
                      <a:gd name="connsiteX0" fmla="*/ 0 w 1190625"/>
                      <a:gd name="connsiteY0" fmla="*/ 161925 h 240507"/>
                      <a:gd name="connsiteX1" fmla="*/ 280987 w 1190625"/>
                      <a:gd name="connsiteY1" fmla="*/ 221457 h 240507"/>
                      <a:gd name="connsiteX2" fmla="*/ 571500 w 1190625"/>
                      <a:gd name="connsiteY2" fmla="*/ 235744 h 240507"/>
                      <a:gd name="connsiteX3" fmla="*/ 873919 w 1190625"/>
                      <a:gd name="connsiteY3" fmla="*/ 209550 h 240507"/>
                      <a:gd name="connsiteX4" fmla="*/ 1045369 w 1190625"/>
                      <a:gd name="connsiteY4" fmla="*/ 169069 h 240507"/>
                      <a:gd name="connsiteX5" fmla="*/ 1171575 w 1190625"/>
                      <a:gd name="connsiteY5" fmla="*/ 109538 h 240507"/>
                      <a:gd name="connsiteX6" fmla="*/ 1190625 w 1190625"/>
                      <a:gd name="connsiteY6" fmla="*/ 57150 h 240507"/>
                      <a:gd name="connsiteX7" fmla="*/ 1162050 w 1190625"/>
                      <a:gd name="connsiteY7" fmla="*/ 16669 h 240507"/>
                      <a:gd name="connsiteX8" fmla="*/ 1135856 w 1190625"/>
                      <a:gd name="connsiteY8" fmla="*/ 0 h 240507"/>
                      <a:gd name="connsiteX9" fmla="*/ 164306 w 1190625"/>
                      <a:gd name="connsiteY9" fmla="*/ 0 h 240507"/>
                      <a:gd name="connsiteX10" fmla="*/ 0 w 1190625"/>
                      <a:gd name="connsiteY10" fmla="*/ 161925 h 240507"/>
                      <a:gd name="connsiteX0" fmla="*/ 0 w 1190625"/>
                      <a:gd name="connsiteY0" fmla="*/ 161925 h 240507"/>
                      <a:gd name="connsiteX1" fmla="*/ 280987 w 1190625"/>
                      <a:gd name="connsiteY1" fmla="*/ 221457 h 240507"/>
                      <a:gd name="connsiteX2" fmla="*/ 571500 w 1190625"/>
                      <a:gd name="connsiteY2" fmla="*/ 235744 h 240507"/>
                      <a:gd name="connsiteX3" fmla="*/ 873919 w 1190625"/>
                      <a:gd name="connsiteY3" fmla="*/ 209550 h 240507"/>
                      <a:gd name="connsiteX4" fmla="*/ 1045369 w 1190625"/>
                      <a:gd name="connsiteY4" fmla="*/ 169069 h 240507"/>
                      <a:gd name="connsiteX5" fmla="*/ 1171575 w 1190625"/>
                      <a:gd name="connsiteY5" fmla="*/ 109538 h 240507"/>
                      <a:gd name="connsiteX6" fmla="*/ 1190625 w 1190625"/>
                      <a:gd name="connsiteY6" fmla="*/ 57150 h 240507"/>
                      <a:gd name="connsiteX7" fmla="*/ 1162050 w 1190625"/>
                      <a:gd name="connsiteY7" fmla="*/ 16669 h 240507"/>
                      <a:gd name="connsiteX8" fmla="*/ 1135856 w 1190625"/>
                      <a:gd name="connsiteY8" fmla="*/ 0 h 240507"/>
                      <a:gd name="connsiteX9" fmla="*/ 164306 w 1190625"/>
                      <a:gd name="connsiteY9" fmla="*/ 0 h 240507"/>
                      <a:gd name="connsiteX10" fmla="*/ 0 w 1190625"/>
                      <a:gd name="connsiteY10" fmla="*/ 161925 h 240507"/>
                      <a:gd name="connsiteX0" fmla="*/ 0 w 1190625"/>
                      <a:gd name="connsiteY0" fmla="*/ 161925 h 240507"/>
                      <a:gd name="connsiteX1" fmla="*/ 280987 w 1190625"/>
                      <a:gd name="connsiteY1" fmla="*/ 221457 h 240507"/>
                      <a:gd name="connsiteX2" fmla="*/ 571500 w 1190625"/>
                      <a:gd name="connsiteY2" fmla="*/ 235744 h 240507"/>
                      <a:gd name="connsiteX3" fmla="*/ 873919 w 1190625"/>
                      <a:gd name="connsiteY3" fmla="*/ 209550 h 240507"/>
                      <a:gd name="connsiteX4" fmla="*/ 1045369 w 1190625"/>
                      <a:gd name="connsiteY4" fmla="*/ 169069 h 240507"/>
                      <a:gd name="connsiteX5" fmla="*/ 1171575 w 1190625"/>
                      <a:gd name="connsiteY5" fmla="*/ 109538 h 240507"/>
                      <a:gd name="connsiteX6" fmla="*/ 1190625 w 1190625"/>
                      <a:gd name="connsiteY6" fmla="*/ 57150 h 240507"/>
                      <a:gd name="connsiteX7" fmla="*/ 1162050 w 1190625"/>
                      <a:gd name="connsiteY7" fmla="*/ 16669 h 240507"/>
                      <a:gd name="connsiteX8" fmla="*/ 1135856 w 1190625"/>
                      <a:gd name="connsiteY8" fmla="*/ 0 h 240507"/>
                      <a:gd name="connsiteX9" fmla="*/ 164306 w 1190625"/>
                      <a:gd name="connsiteY9" fmla="*/ 0 h 240507"/>
                      <a:gd name="connsiteX10" fmla="*/ 0 w 1190625"/>
                      <a:gd name="connsiteY10" fmla="*/ 161925 h 240507"/>
                      <a:gd name="connsiteX0" fmla="*/ 0 w 1190625"/>
                      <a:gd name="connsiteY0" fmla="*/ 161925 h 240507"/>
                      <a:gd name="connsiteX1" fmla="*/ 280987 w 1190625"/>
                      <a:gd name="connsiteY1" fmla="*/ 221457 h 240507"/>
                      <a:gd name="connsiteX2" fmla="*/ 571500 w 1190625"/>
                      <a:gd name="connsiteY2" fmla="*/ 235744 h 240507"/>
                      <a:gd name="connsiteX3" fmla="*/ 873919 w 1190625"/>
                      <a:gd name="connsiteY3" fmla="*/ 209550 h 240507"/>
                      <a:gd name="connsiteX4" fmla="*/ 1045369 w 1190625"/>
                      <a:gd name="connsiteY4" fmla="*/ 169069 h 240507"/>
                      <a:gd name="connsiteX5" fmla="*/ 1171575 w 1190625"/>
                      <a:gd name="connsiteY5" fmla="*/ 109538 h 240507"/>
                      <a:gd name="connsiteX6" fmla="*/ 1190625 w 1190625"/>
                      <a:gd name="connsiteY6" fmla="*/ 57150 h 240507"/>
                      <a:gd name="connsiteX7" fmla="*/ 1162050 w 1190625"/>
                      <a:gd name="connsiteY7" fmla="*/ 16669 h 240507"/>
                      <a:gd name="connsiteX8" fmla="*/ 1135856 w 1190625"/>
                      <a:gd name="connsiteY8" fmla="*/ 0 h 240507"/>
                      <a:gd name="connsiteX9" fmla="*/ 164306 w 1190625"/>
                      <a:gd name="connsiteY9" fmla="*/ 0 h 240507"/>
                      <a:gd name="connsiteX10" fmla="*/ 0 w 1190625"/>
                      <a:gd name="connsiteY10" fmla="*/ 161925 h 240507"/>
                      <a:gd name="connsiteX0" fmla="*/ 0 w 1191419"/>
                      <a:gd name="connsiteY0" fmla="*/ 161925 h 240507"/>
                      <a:gd name="connsiteX1" fmla="*/ 280987 w 1191419"/>
                      <a:gd name="connsiteY1" fmla="*/ 221457 h 240507"/>
                      <a:gd name="connsiteX2" fmla="*/ 571500 w 1191419"/>
                      <a:gd name="connsiteY2" fmla="*/ 235744 h 240507"/>
                      <a:gd name="connsiteX3" fmla="*/ 873919 w 1191419"/>
                      <a:gd name="connsiteY3" fmla="*/ 209550 h 240507"/>
                      <a:gd name="connsiteX4" fmla="*/ 1045369 w 1191419"/>
                      <a:gd name="connsiteY4" fmla="*/ 169069 h 240507"/>
                      <a:gd name="connsiteX5" fmla="*/ 1171575 w 1191419"/>
                      <a:gd name="connsiteY5" fmla="*/ 109538 h 240507"/>
                      <a:gd name="connsiteX6" fmla="*/ 1190625 w 1191419"/>
                      <a:gd name="connsiteY6" fmla="*/ 57150 h 240507"/>
                      <a:gd name="connsiteX7" fmla="*/ 1162050 w 1191419"/>
                      <a:gd name="connsiteY7" fmla="*/ 16669 h 240507"/>
                      <a:gd name="connsiteX8" fmla="*/ 1135856 w 1191419"/>
                      <a:gd name="connsiteY8" fmla="*/ 0 h 240507"/>
                      <a:gd name="connsiteX9" fmla="*/ 164306 w 1191419"/>
                      <a:gd name="connsiteY9" fmla="*/ 0 h 240507"/>
                      <a:gd name="connsiteX10" fmla="*/ 0 w 1191419"/>
                      <a:gd name="connsiteY10" fmla="*/ 161925 h 240507"/>
                      <a:gd name="connsiteX0" fmla="*/ 0 w 1191419"/>
                      <a:gd name="connsiteY0" fmla="*/ 161925 h 240507"/>
                      <a:gd name="connsiteX1" fmla="*/ 280987 w 1191419"/>
                      <a:gd name="connsiteY1" fmla="*/ 221457 h 240507"/>
                      <a:gd name="connsiteX2" fmla="*/ 571500 w 1191419"/>
                      <a:gd name="connsiteY2" fmla="*/ 235744 h 240507"/>
                      <a:gd name="connsiteX3" fmla="*/ 873919 w 1191419"/>
                      <a:gd name="connsiteY3" fmla="*/ 209550 h 240507"/>
                      <a:gd name="connsiteX4" fmla="*/ 1045369 w 1191419"/>
                      <a:gd name="connsiteY4" fmla="*/ 169069 h 240507"/>
                      <a:gd name="connsiteX5" fmla="*/ 1171575 w 1191419"/>
                      <a:gd name="connsiteY5" fmla="*/ 109538 h 240507"/>
                      <a:gd name="connsiteX6" fmla="*/ 1190625 w 1191419"/>
                      <a:gd name="connsiteY6" fmla="*/ 47625 h 240507"/>
                      <a:gd name="connsiteX7" fmla="*/ 1162050 w 1191419"/>
                      <a:gd name="connsiteY7" fmla="*/ 16669 h 240507"/>
                      <a:gd name="connsiteX8" fmla="*/ 1135856 w 1191419"/>
                      <a:gd name="connsiteY8" fmla="*/ 0 h 240507"/>
                      <a:gd name="connsiteX9" fmla="*/ 164306 w 1191419"/>
                      <a:gd name="connsiteY9" fmla="*/ 0 h 240507"/>
                      <a:gd name="connsiteX10" fmla="*/ 0 w 1191419"/>
                      <a:gd name="connsiteY10" fmla="*/ 161925 h 240507"/>
                      <a:gd name="connsiteX0" fmla="*/ 0 w 1191419"/>
                      <a:gd name="connsiteY0" fmla="*/ 161925 h 240507"/>
                      <a:gd name="connsiteX1" fmla="*/ 280987 w 1191419"/>
                      <a:gd name="connsiteY1" fmla="*/ 221457 h 240507"/>
                      <a:gd name="connsiteX2" fmla="*/ 571500 w 1191419"/>
                      <a:gd name="connsiteY2" fmla="*/ 235744 h 240507"/>
                      <a:gd name="connsiteX3" fmla="*/ 873919 w 1191419"/>
                      <a:gd name="connsiteY3" fmla="*/ 209550 h 240507"/>
                      <a:gd name="connsiteX4" fmla="*/ 1045369 w 1191419"/>
                      <a:gd name="connsiteY4" fmla="*/ 169069 h 240507"/>
                      <a:gd name="connsiteX5" fmla="*/ 1171575 w 1191419"/>
                      <a:gd name="connsiteY5" fmla="*/ 109538 h 240507"/>
                      <a:gd name="connsiteX6" fmla="*/ 1190625 w 1191419"/>
                      <a:gd name="connsiteY6" fmla="*/ 47625 h 240507"/>
                      <a:gd name="connsiteX7" fmla="*/ 1162050 w 1191419"/>
                      <a:gd name="connsiteY7" fmla="*/ 16669 h 240507"/>
                      <a:gd name="connsiteX8" fmla="*/ 1135856 w 1191419"/>
                      <a:gd name="connsiteY8" fmla="*/ 0 h 240507"/>
                      <a:gd name="connsiteX9" fmla="*/ 164306 w 1191419"/>
                      <a:gd name="connsiteY9" fmla="*/ 0 h 240507"/>
                      <a:gd name="connsiteX10" fmla="*/ 0 w 1191419"/>
                      <a:gd name="connsiteY10" fmla="*/ 161925 h 240507"/>
                      <a:gd name="connsiteX0" fmla="*/ 0 w 1191419"/>
                      <a:gd name="connsiteY0" fmla="*/ 161925 h 240507"/>
                      <a:gd name="connsiteX1" fmla="*/ 280987 w 1191419"/>
                      <a:gd name="connsiteY1" fmla="*/ 221457 h 240507"/>
                      <a:gd name="connsiteX2" fmla="*/ 571500 w 1191419"/>
                      <a:gd name="connsiteY2" fmla="*/ 235744 h 240507"/>
                      <a:gd name="connsiteX3" fmla="*/ 873919 w 1191419"/>
                      <a:gd name="connsiteY3" fmla="*/ 209550 h 240507"/>
                      <a:gd name="connsiteX4" fmla="*/ 1045369 w 1191419"/>
                      <a:gd name="connsiteY4" fmla="*/ 169069 h 240507"/>
                      <a:gd name="connsiteX5" fmla="*/ 1171575 w 1191419"/>
                      <a:gd name="connsiteY5" fmla="*/ 109538 h 240507"/>
                      <a:gd name="connsiteX6" fmla="*/ 1190625 w 1191419"/>
                      <a:gd name="connsiteY6" fmla="*/ 47625 h 240507"/>
                      <a:gd name="connsiteX7" fmla="*/ 1162050 w 1191419"/>
                      <a:gd name="connsiteY7" fmla="*/ 9526 h 240507"/>
                      <a:gd name="connsiteX8" fmla="*/ 1135856 w 1191419"/>
                      <a:gd name="connsiteY8" fmla="*/ 0 h 240507"/>
                      <a:gd name="connsiteX9" fmla="*/ 164306 w 1191419"/>
                      <a:gd name="connsiteY9" fmla="*/ 0 h 240507"/>
                      <a:gd name="connsiteX10" fmla="*/ 0 w 1191419"/>
                      <a:gd name="connsiteY10" fmla="*/ 161925 h 240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191419" h="240507">
                        <a:moveTo>
                          <a:pt x="0" y="161925"/>
                        </a:moveTo>
                        <a:cubicBezTo>
                          <a:pt x="93662" y="191294"/>
                          <a:pt x="168275" y="206375"/>
                          <a:pt x="280987" y="221457"/>
                        </a:cubicBezTo>
                        <a:cubicBezTo>
                          <a:pt x="383380" y="233363"/>
                          <a:pt x="438944" y="240507"/>
                          <a:pt x="571500" y="235744"/>
                        </a:cubicBezTo>
                        <a:cubicBezTo>
                          <a:pt x="707232" y="231775"/>
                          <a:pt x="773906" y="225425"/>
                          <a:pt x="873919" y="209550"/>
                        </a:cubicBezTo>
                        <a:cubicBezTo>
                          <a:pt x="945356" y="198437"/>
                          <a:pt x="988219" y="182563"/>
                          <a:pt x="1045369" y="169069"/>
                        </a:cubicBezTo>
                        <a:cubicBezTo>
                          <a:pt x="1094582" y="151606"/>
                          <a:pt x="1131888" y="138907"/>
                          <a:pt x="1171575" y="109538"/>
                        </a:cubicBezTo>
                        <a:cubicBezTo>
                          <a:pt x="1189831" y="80169"/>
                          <a:pt x="1191419" y="72232"/>
                          <a:pt x="1190625" y="47625"/>
                        </a:cubicBezTo>
                        <a:cubicBezTo>
                          <a:pt x="1181100" y="37306"/>
                          <a:pt x="1178719" y="19845"/>
                          <a:pt x="1162050" y="9526"/>
                        </a:cubicBezTo>
                        <a:lnTo>
                          <a:pt x="1135856" y="0"/>
                        </a:lnTo>
                        <a:lnTo>
                          <a:pt x="164306" y="0"/>
                        </a:lnTo>
                        <a:lnTo>
                          <a:pt x="0" y="161925"/>
                        </a:lnTo>
                        <a:close/>
                      </a:path>
                    </a:pathLst>
                  </a:custGeom>
                  <a:solidFill>
                    <a:srgbClr val="996633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000"/>
                  </a:p>
                </p:txBody>
              </p:sp>
              <p:sp>
                <p:nvSpPr>
                  <p:cNvPr id="143" name="フリーフォーム 142"/>
                  <p:cNvSpPr/>
                  <p:nvPr/>
                </p:nvSpPr>
                <p:spPr>
                  <a:xfrm>
                    <a:off x="1556990" y="4993481"/>
                    <a:ext cx="321469" cy="135732"/>
                  </a:xfrm>
                  <a:custGeom>
                    <a:avLst/>
                    <a:gdLst>
                      <a:gd name="connsiteX0" fmla="*/ 0 w 321469"/>
                      <a:gd name="connsiteY0" fmla="*/ 0 h 135732"/>
                      <a:gd name="connsiteX1" fmla="*/ 0 w 321469"/>
                      <a:gd name="connsiteY1" fmla="*/ 128588 h 135732"/>
                      <a:gd name="connsiteX2" fmla="*/ 61912 w 321469"/>
                      <a:gd name="connsiteY2" fmla="*/ 133350 h 135732"/>
                      <a:gd name="connsiteX3" fmla="*/ 119062 w 321469"/>
                      <a:gd name="connsiteY3" fmla="*/ 135732 h 135732"/>
                      <a:gd name="connsiteX4" fmla="*/ 176212 w 321469"/>
                      <a:gd name="connsiteY4" fmla="*/ 135732 h 135732"/>
                      <a:gd name="connsiteX5" fmla="*/ 252412 w 321469"/>
                      <a:gd name="connsiteY5" fmla="*/ 133350 h 135732"/>
                      <a:gd name="connsiteX6" fmla="*/ 319087 w 321469"/>
                      <a:gd name="connsiteY6" fmla="*/ 130969 h 135732"/>
                      <a:gd name="connsiteX7" fmla="*/ 321469 w 321469"/>
                      <a:gd name="connsiteY7" fmla="*/ 0 h 135732"/>
                      <a:gd name="connsiteX8" fmla="*/ 283369 w 321469"/>
                      <a:gd name="connsiteY8" fmla="*/ 14288 h 135732"/>
                      <a:gd name="connsiteX9" fmla="*/ 250031 w 321469"/>
                      <a:gd name="connsiteY9" fmla="*/ 21432 h 135732"/>
                      <a:gd name="connsiteX10" fmla="*/ 204787 w 321469"/>
                      <a:gd name="connsiteY10" fmla="*/ 28575 h 135732"/>
                      <a:gd name="connsiteX11" fmla="*/ 116681 w 321469"/>
                      <a:gd name="connsiteY11" fmla="*/ 30957 h 135732"/>
                      <a:gd name="connsiteX12" fmla="*/ 64294 w 321469"/>
                      <a:gd name="connsiteY12" fmla="*/ 23813 h 135732"/>
                      <a:gd name="connsiteX13" fmla="*/ 0 w 321469"/>
                      <a:gd name="connsiteY13" fmla="*/ 0 h 1357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21469" h="135732">
                        <a:moveTo>
                          <a:pt x="0" y="0"/>
                        </a:moveTo>
                        <a:lnTo>
                          <a:pt x="0" y="128588"/>
                        </a:lnTo>
                        <a:lnTo>
                          <a:pt x="61912" y="133350"/>
                        </a:lnTo>
                        <a:lnTo>
                          <a:pt x="119062" y="135732"/>
                        </a:lnTo>
                        <a:lnTo>
                          <a:pt x="176212" y="135732"/>
                        </a:lnTo>
                        <a:lnTo>
                          <a:pt x="252412" y="133350"/>
                        </a:lnTo>
                        <a:lnTo>
                          <a:pt x="319087" y="130969"/>
                        </a:lnTo>
                        <a:lnTo>
                          <a:pt x="321469" y="0"/>
                        </a:lnTo>
                        <a:lnTo>
                          <a:pt x="283369" y="14288"/>
                        </a:lnTo>
                        <a:lnTo>
                          <a:pt x="250031" y="21432"/>
                        </a:lnTo>
                        <a:lnTo>
                          <a:pt x="204787" y="28575"/>
                        </a:lnTo>
                        <a:lnTo>
                          <a:pt x="116681" y="30957"/>
                        </a:lnTo>
                        <a:lnTo>
                          <a:pt x="64294" y="238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924900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000"/>
                  </a:p>
                </p:txBody>
              </p:sp>
              <p:sp>
                <p:nvSpPr>
                  <p:cNvPr id="144" name="フリーフォーム 143"/>
                  <p:cNvSpPr/>
                  <p:nvPr/>
                </p:nvSpPr>
                <p:spPr>
                  <a:xfrm>
                    <a:off x="1458560" y="4813841"/>
                    <a:ext cx="716757" cy="34765"/>
                  </a:xfrm>
                  <a:custGeom>
                    <a:avLst/>
                    <a:gdLst>
                      <a:gd name="connsiteX0" fmla="*/ 0 w 581024"/>
                      <a:gd name="connsiteY0" fmla="*/ 0 h 45719"/>
                      <a:gd name="connsiteX1" fmla="*/ 581024 w 581024"/>
                      <a:gd name="connsiteY1" fmla="*/ 0 h 45719"/>
                      <a:gd name="connsiteX2" fmla="*/ 581024 w 581024"/>
                      <a:gd name="connsiteY2" fmla="*/ 45719 h 45719"/>
                      <a:gd name="connsiteX3" fmla="*/ 0 w 581024"/>
                      <a:gd name="connsiteY3" fmla="*/ 45719 h 45719"/>
                      <a:gd name="connsiteX4" fmla="*/ 0 w 581024"/>
                      <a:gd name="connsiteY4" fmla="*/ 0 h 45719"/>
                      <a:gd name="connsiteX0" fmla="*/ 0 w 581024"/>
                      <a:gd name="connsiteY0" fmla="*/ 2381 h 48100"/>
                      <a:gd name="connsiteX1" fmla="*/ 300037 w 581024"/>
                      <a:gd name="connsiteY1" fmla="*/ 0 h 48100"/>
                      <a:gd name="connsiteX2" fmla="*/ 581024 w 581024"/>
                      <a:gd name="connsiteY2" fmla="*/ 48100 h 48100"/>
                      <a:gd name="connsiteX3" fmla="*/ 0 w 581024"/>
                      <a:gd name="connsiteY3" fmla="*/ 48100 h 48100"/>
                      <a:gd name="connsiteX4" fmla="*/ 0 w 581024"/>
                      <a:gd name="connsiteY4" fmla="*/ 2381 h 48100"/>
                      <a:gd name="connsiteX0" fmla="*/ 0 w 628649"/>
                      <a:gd name="connsiteY0" fmla="*/ 2381 h 48100"/>
                      <a:gd name="connsiteX1" fmla="*/ 300037 w 628649"/>
                      <a:gd name="connsiteY1" fmla="*/ 0 h 48100"/>
                      <a:gd name="connsiteX2" fmla="*/ 628649 w 628649"/>
                      <a:gd name="connsiteY2" fmla="*/ 48100 h 48100"/>
                      <a:gd name="connsiteX3" fmla="*/ 0 w 628649"/>
                      <a:gd name="connsiteY3" fmla="*/ 48100 h 48100"/>
                      <a:gd name="connsiteX4" fmla="*/ 0 w 628649"/>
                      <a:gd name="connsiteY4" fmla="*/ 2381 h 48100"/>
                      <a:gd name="connsiteX0" fmla="*/ 0 w 628649"/>
                      <a:gd name="connsiteY0" fmla="*/ -1 h 45718"/>
                      <a:gd name="connsiteX1" fmla="*/ 402375 w 628649"/>
                      <a:gd name="connsiteY1" fmla="*/ 749 h 45718"/>
                      <a:gd name="connsiteX2" fmla="*/ 628649 w 628649"/>
                      <a:gd name="connsiteY2" fmla="*/ 45718 h 45718"/>
                      <a:gd name="connsiteX3" fmla="*/ 0 w 628649"/>
                      <a:gd name="connsiteY3" fmla="*/ 45718 h 45718"/>
                      <a:gd name="connsiteX4" fmla="*/ 0 w 628649"/>
                      <a:gd name="connsiteY4" fmla="*/ -1 h 45718"/>
                      <a:gd name="connsiteX0" fmla="*/ 0 w 628649"/>
                      <a:gd name="connsiteY0" fmla="*/ 0 h 45719"/>
                      <a:gd name="connsiteX1" fmla="*/ 439968 w 628649"/>
                      <a:gd name="connsiteY1" fmla="*/ 751 h 45719"/>
                      <a:gd name="connsiteX2" fmla="*/ 628649 w 628649"/>
                      <a:gd name="connsiteY2" fmla="*/ 45719 h 45719"/>
                      <a:gd name="connsiteX3" fmla="*/ 0 w 628649"/>
                      <a:gd name="connsiteY3" fmla="*/ 45719 h 45719"/>
                      <a:gd name="connsiteX4" fmla="*/ 0 w 628649"/>
                      <a:gd name="connsiteY4" fmla="*/ 0 h 457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649" h="45719">
                        <a:moveTo>
                          <a:pt x="0" y="0"/>
                        </a:moveTo>
                        <a:lnTo>
                          <a:pt x="439968" y="751"/>
                        </a:lnTo>
                        <a:lnTo>
                          <a:pt x="628649" y="45719"/>
                        </a:lnTo>
                        <a:lnTo>
                          <a:pt x="0" y="4571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9E3C00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000"/>
                  </a:p>
                </p:txBody>
              </p:sp>
              <p:sp>
                <p:nvSpPr>
                  <p:cNvPr id="145" name="弦 144"/>
                  <p:cNvSpPr/>
                  <p:nvPr/>
                </p:nvSpPr>
                <p:spPr>
                  <a:xfrm>
                    <a:off x="1066452" y="4800600"/>
                    <a:ext cx="1314450" cy="338138"/>
                  </a:xfrm>
                  <a:prstGeom prst="chord">
                    <a:avLst>
                      <a:gd name="adj1" fmla="val 20165485"/>
                      <a:gd name="adj2" fmla="val 1446023"/>
                    </a:avLst>
                  </a:prstGeom>
                  <a:solidFill>
                    <a:srgbClr val="924900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000"/>
                  </a:p>
                </p:txBody>
              </p:sp>
              <p:sp>
                <p:nvSpPr>
                  <p:cNvPr id="146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54090" y="4804106"/>
                    <a:ext cx="1326280" cy="333680"/>
                  </a:xfrm>
                  <a:prstGeom prst="ellipse">
                    <a:avLst/>
                  </a:prstGeom>
                  <a:solidFill>
                    <a:srgbClr val="00B050">
                      <a:alpha val="69804"/>
                    </a:srgbClr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7" name="フローチャート : 磁気ディスク 523"/>
                  <p:cNvSpPr/>
                  <p:nvPr/>
                </p:nvSpPr>
                <p:spPr>
                  <a:xfrm>
                    <a:off x="1555266" y="4744516"/>
                    <a:ext cx="323850" cy="266699"/>
                  </a:xfrm>
                  <a:prstGeom prst="flowChartMagneticDisk">
                    <a:avLst/>
                  </a:prstGeom>
                  <a:solidFill>
                    <a:srgbClr val="924900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000"/>
                  </a:p>
                </p:txBody>
              </p:sp>
              <p:sp>
                <p:nvSpPr>
                  <p:cNvPr id="148" name="Oval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553411" y="4727148"/>
                    <a:ext cx="332484" cy="103668"/>
                  </a:xfrm>
                  <a:prstGeom prst="ellipse">
                    <a:avLst/>
                  </a:prstGeom>
                  <a:solidFill>
                    <a:srgbClr val="CC66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grpSp>
            <p:nvGrpSpPr>
              <p:cNvPr id="76" name="グループ化 196"/>
              <p:cNvGrpSpPr/>
              <p:nvPr/>
            </p:nvGrpSpPr>
            <p:grpSpPr>
              <a:xfrm>
                <a:off x="1087884" y="2948759"/>
                <a:ext cx="3752850" cy="1623241"/>
                <a:chOff x="995363" y="2948759"/>
                <a:chExt cx="3752850" cy="1623241"/>
              </a:xfrm>
            </p:grpSpPr>
            <p:sp>
              <p:nvSpPr>
                <p:cNvPr id="113" name="直方体 112"/>
                <p:cNvSpPr/>
                <p:nvPr/>
              </p:nvSpPr>
              <p:spPr>
                <a:xfrm>
                  <a:off x="1000125" y="2982100"/>
                  <a:ext cx="3715891" cy="1589900"/>
                </a:xfrm>
                <a:prstGeom prst="cube">
                  <a:avLst>
                    <a:gd name="adj" fmla="val 90613"/>
                  </a:avLst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000"/>
                </a:p>
              </p:txBody>
            </p:sp>
            <p:sp>
              <p:nvSpPr>
                <p:cNvPr id="114" name="平行四辺形 113"/>
                <p:cNvSpPr/>
                <p:nvPr/>
              </p:nvSpPr>
              <p:spPr>
                <a:xfrm>
                  <a:off x="995363" y="2977548"/>
                  <a:ext cx="3752850" cy="1451577"/>
                </a:xfrm>
                <a:prstGeom prst="parallelogram">
                  <a:avLst>
                    <a:gd name="adj" fmla="val 100155"/>
                  </a:avLst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000"/>
                </a:p>
              </p:txBody>
            </p:sp>
            <p:sp>
              <p:nvSpPr>
                <p:cNvPr id="115" name="直方体 114"/>
                <p:cNvSpPr/>
                <p:nvPr/>
              </p:nvSpPr>
              <p:spPr>
                <a:xfrm>
                  <a:off x="1147764" y="2948759"/>
                  <a:ext cx="3310322" cy="1313679"/>
                </a:xfrm>
                <a:prstGeom prst="cube">
                  <a:avLst>
                    <a:gd name="adj" fmla="val 95217"/>
                  </a:avLst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000"/>
                </a:p>
              </p:txBody>
            </p:sp>
            <p:sp>
              <p:nvSpPr>
                <p:cNvPr id="116" name="AutoShape 426"/>
                <p:cNvSpPr>
                  <a:spLocks noChangeArrowheads="1"/>
                </p:cNvSpPr>
                <p:nvPr/>
              </p:nvSpPr>
              <p:spPr bwMode="auto">
                <a:xfrm>
                  <a:off x="1143000" y="2950332"/>
                  <a:ext cx="3312411" cy="1264481"/>
                </a:xfrm>
                <a:prstGeom prst="parallelogram">
                  <a:avLst>
                    <a:gd name="adj" fmla="val 99943"/>
                  </a:avLst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117" name="グループ化 398"/>
                <p:cNvGrpSpPr>
                  <a:grpSpLocks noChangeAspect="1"/>
                </p:cNvGrpSpPr>
                <p:nvPr/>
              </p:nvGrpSpPr>
              <p:grpSpPr>
                <a:xfrm>
                  <a:off x="1457344" y="4077072"/>
                  <a:ext cx="1314456" cy="368492"/>
                  <a:chOff x="5143504" y="1214422"/>
                  <a:chExt cx="2857520" cy="1019003"/>
                </a:xfrm>
              </p:grpSpPr>
              <p:grpSp>
                <p:nvGrpSpPr>
                  <p:cNvPr id="128" name="グループ化 311"/>
                  <p:cNvGrpSpPr/>
                  <p:nvPr/>
                </p:nvGrpSpPr>
                <p:grpSpPr>
                  <a:xfrm>
                    <a:off x="5143504" y="1214422"/>
                    <a:ext cx="2857520" cy="928694"/>
                    <a:chOff x="5143504" y="1214422"/>
                    <a:chExt cx="2857520" cy="928694"/>
                  </a:xfrm>
                </p:grpSpPr>
                <p:sp>
                  <p:nvSpPr>
                    <p:cNvPr id="132" name="円弧 131"/>
                    <p:cNvSpPr/>
                    <p:nvPr/>
                  </p:nvSpPr>
                  <p:spPr>
                    <a:xfrm>
                      <a:off x="5143504" y="1214422"/>
                      <a:ext cx="2857520" cy="92869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  <p:sp>
                  <p:nvSpPr>
                    <p:cNvPr id="133" name="円弧 132"/>
                    <p:cNvSpPr/>
                    <p:nvPr/>
                  </p:nvSpPr>
                  <p:spPr>
                    <a:xfrm flipH="1">
                      <a:off x="5143504" y="1214422"/>
                      <a:ext cx="2857520" cy="92869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9" name="グループ化 312"/>
                  <p:cNvGrpSpPr/>
                  <p:nvPr/>
                </p:nvGrpSpPr>
                <p:grpSpPr>
                  <a:xfrm>
                    <a:off x="5143504" y="1304731"/>
                    <a:ext cx="2857520" cy="928694"/>
                    <a:chOff x="5143504" y="1233293"/>
                    <a:chExt cx="2857520" cy="928694"/>
                  </a:xfrm>
                </p:grpSpPr>
                <p:sp>
                  <p:nvSpPr>
                    <p:cNvPr id="130" name="円弧 129"/>
                    <p:cNvSpPr/>
                    <p:nvPr/>
                  </p:nvSpPr>
                  <p:spPr>
                    <a:xfrm>
                      <a:off x="5143504" y="1233293"/>
                      <a:ext cx="2857520" cy="92869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solidFill>
                      <a:srgbClr val="FFFF00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  <p:sp>
                  <p:nvSpPr>
                    <p:cNvPr id="131" name="円弧 130"/>
                    <p:cNvSpPr/>
                    <p:nvPr/>
                  </p:nvSpPr>
                  <p:spPr>
                    <a:xfrm flipH="1">
                      <a:off x="5143504" y="1233293"/>
                      <a:ext cx="2857520" cy="92869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solidFill>
                      <a:srgbClr val="FFFF00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18" name="グループ化 385"/>
                <p:cNvGrpSpPr>
                  <a:grpSpLocks noChangeAspect="1"/>
                </p:cNvGrpSpPr>
                <p:nvPr/>
              </p:nvGrpSpPr>
              <p:grpSpPr>
                <a:xfrm>
                  <a:off x="1975998" y="3568642"/>
                  <a:ext cx="1326280" cy="366864"/>
                  <a:chOff x="2071670" y="2000240"/>
                  <a:chExt cx="2883226" cy="994231"/>
                </a:xfrm>
              </p:grpSpPr>
              <p:sp>
                <p:nvSpPr>
                  <p:cNvPr id="124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71670" y="2000240"/>
                    <a:ext cx="2883226" cy="904300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5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71670" y="2090171"/>
                    <a:ext cx="2883226" cy="90430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6" name="Oval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49662" y="2411720"/>
                    <a:ext cx="722793" cy="280949"/>
                  </a:xfrm>
                  <a:prstGeom prst="ellipse">
                    <a:avLst/>
                  </a:prstGeom>
                  <a:solidFill>
                    <a:srgbClr val="9249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7" name="Oval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58075" y="2320441"/>
                    <a:ext cx="722793" cy="280949"/>
                  </a:xfrm>
                  <a:prstGeom prst="ellipse">
                    <a:avLst/>
                  </a:prstGeom>
                  <a:solidFill>
                    <a:srgbClr val="CC66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19" name="グループ化 385"/>
                <p:cNvGrpSpPr>
                  <a:grpSpLocks noChangeAspect="1"/>
                </p:cNvGrpSpPr>
                <p:nvPr/>
              </p:nvGrpSpPr>
              <p:grpSpPr>
                <a:xfrm>
                  <a:off x="2483246" y="3065938"/>
                  <a:ext cx="1326280" cy="366864"/>
                  <a:chOff x="2071670" y="2000240"/>
                  <a:chExt cx="2883226" cy="994231"/>
                </a:xfrm>
              </p:grpSpPr>
              <p:sp>
                <p:nvSpPr>
                  <p:cNvPr id="120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71670" y="2000240"/>
                    <a:ext cx="2883226" cy="904300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1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71670" y="2090171"/>
                    <a:ext cx="2883226" cy="90430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2" name="Oval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49662" y="2411720"/>
                    <a:ext cx="722793" cy="280949"/>
                  </a:xfrm>
                  <a:prstGeom prst="ellipse">
                    <a:avLst/>
                  </a:prstGeom>
                  <a:solidFill>
                    <a:srgbClr val="9249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3" name="Oval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58075" y="2320441"/>
                    <a:ext cx="722793" cy="280949"/>
                  </a:xfrm>
                  <a:prstGeom prst="ellipse">
                    <a:avLst/>
                  </a:prstGeom>
                  <a:solidFill>
                    <a:srgbClr val="CC66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77" name="Oval 184"/>
              <p:cNvSpPr>
                <a:spLocks noChangeAspect="1" noChangeArrowheads="1"/>
              </p:cNvSpPr>
              <p:nvPr/>
            </p:nvSpPr>
            <p:spPr bwMode="auto">
              <a:xfrm>
                <a:off x="2035757" y="4268162"/>
                <a:ext cx="332484" cy="103668"/>
              </a:xfrm>
              <a:prstGeom prst="ellipse">
                <a:avLst/>
              </a:prstGeom>
              <a:solidFill>
                <a:srgbClr val="9249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Oval 184"/>
              <p:cNvSpPr>
                <a:spLocks noChangeAspect="1" noChangeArrowheads="1"/>
              </p:cNvSpPr>
              <p:nvPr/>
            </p:nvSpPr>
            <p:spPr bwMode="auto">
              <a:xfrm>
                <a:off x="2039627" y="4234481"/>
                <a:ext cx="332484" cy="103668"/>
              </a:xfrm>
              <a:prstGeom prst="ellipse">
                <a:avLst/>
              </a:prstGeom>
              <a:solidFill>
                <a:srgbClr val="CC66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79" name="グループ化 81"/>
              <p:cNvGrpSpPr/>
              <p:nvPr/>
            </p:nvGrpSpPr>
            <p:grpSpPr>
              <a:xfrm>
                <a:off x="2505107" y="2948971"/>
                <a:ext cx="4278574" cy="3181353"/>
                <a:chOff x="2412586" y="2948971"/>
                <a:chExt cx="4278574" cy="3181353"/>
              </a:xfrm>
            </p:grpSpPr>
            <p:sp>
              <p:nvSpPr>
                <p:cNvPr id="80" name="直方体 79"/>
                <p:cNvSpPr/>
                <p:nvPr/>
              </p:nvSpPr>
              <p:spPr>
                <a:xfrm>
                  <a:off x="2412588" y="2948971"/>
                  <a:ext cx="4278572" cy="2343151"/>
                </a:xfrm>
                <a:prstGeom prst="cube">
                  <a:avLst>
                    <a:gd name="adj" fmla="val 98364"/>
                  </a:avLst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000"/>
                </a:p>
              </p:txBody>
            </p:sp>
            <p:sp>
              <p:nvSpPr>
                <p:cNvPr id="81" name="AutoShape 426"/>
                <p:cNvSpPr>
                  <a:spLocks noChangeArrowheads="1"/>
                </p:cNvSpPr>
                <p:nvPr/>
              </p:nvSpPr>
              <p:spPr bwMode="auto">
                <a:xfrm>
                  <a:off x="2412586" y="2950543"/>
                  <a:ext cx="4275899" cy="2297317"/>
                </a:xfrm>
                <a:prstGeom prst="parallelogram">
                  <a:avLst>
                    <a:gd name="adj" fmla="val 99943"/>
                  </a:avLst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82" name="グループ化 385"/>
                <p:cNvGrpSpPr>
                  <a:grpSpLocks noChangeAspect="1"/>
                </p:cNvGrpSpPr>
                <p:nvPr/>
              </p:nvGrpSpPr>
              <p:grpSpPr>
                <a:xfrm>
                  <a:off x="3208224" y="4581086"/>
                  <a:ext cx="1326280" cy="366864"/>
                  <a:chOff x="2071670" y="2000240"/>
                  <a:chExt cx="2883226" cy="994231"/>
                </a:xfrm>
              </p:grpSpPr>
              <p:sp>
                <p:nvSpPr>
                  <p:cNvPr id="109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71670" y="2000240"/>
                    <a:ext cx="2883226" cy="904300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10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71670" y="2090171"/>
                    <a:ext cx="2883226" cy="90430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11" name="Oval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49662" y="2411720"/>
                    <a:ext cx="722793" cy="280949"/>
                  </a:xfrm>
                  <a:prstGeom prst="ellipse">
                    <a:avLst/>
                  </a:prstGeom>
                  <a:solidFill>
                    <a:srgbClr val="9249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12" name="Oval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58075" y="2320441"/>
                    <a:ext cx="722793" cy="280949"/>
                  </a:xfrm>
                  <a:prstGeom prst="ellipse">
                    <a:avLst/>
                  </a:prstGeom>
                  <a:solidFill>
                    <a:srgbClr val="CC66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83" name="グループ化 398"/>
                <p:cNvGrpSpPr>
                  <a:grpSpLocks noChangeAspect="1"/>
                </p:cNvGrpSpPr>
                <p:nvPr/>
              </p:nvGrpSpPr>
              <p:grpSpPr>
                <a:xfrm>
                  <a:off x="2696313" y="5081013"/>
                  <a:ext cx="1314456" cy="368492"/>
                  <a:chOff x="5143504" y="1214422"/>
                  <a:chExt cx="2857520" cy="1019003"/>
                </a:xfrm>
              </p:grpSpPr>
              <p:grpSp>
                <p:nvGrpSpPr>
                  <p:cNvPr id="100" name="グループ化 311"/>
                  <p:cNvGrpSpPr/>
                  <p:nvPr/>
                </p:nvGrpSpPr>
                <p:grpSpPr>
                  <a:xfrm>
                    <a:off x="5143504" y="1214422"/>
                    <a:ext cx="2857520" cy="928694"/>
                    <a:chOff x="5143504" y="1214422"/>
                    <a:chExt cx="2857520" cy="928694"/>
                  </a:xfrm>
                </p:grpSpPr>
                <p:sp>
                  <p:nvSpPr>
                    <p:cNvPr id="107" name="円弧 106"/>
                    <p:cNvSpPr/>
                    <p:nvPr/>
                  </p:nvSpPr>
                  <p:spPr>
                    <a:xfrm>
                      <a:off x="5143504" y="1214422"/>
                      <a:ext cx="2857520" cy="92869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  <p:sp>
                  <p:nvSpPr>
                    <p:cNvPr id="108" name="円弧 107"/>
                    <p:cNvSpPr/>
                    <p:nvPr/>
                  </p:nvSpPr>
                  <p:spPr>
                    <a:xfrm flipH="1">
                      <a:off x="5143504" y="1214422"/>
                      <a:ext cx="2857520" cy="92869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1" name="グループ化 312"/>
                  <p:cNvGrpSpPr/>
                  <p:nvPr/>
                </p:nvGrpSpPr>
                <p:grpSpPr>
                  <a:xfrm>
                    <a:off x="5143504" y="1304731"/>
                    <a:ext cx="2857520" cy="928694"/>
                    <a:chOff x="5143504" y="1233293"/>
                    <a:chExt cx="2857520" cy="928694"/>
                  </a:xfrm>
                </p:grpSpPr>
                <p:sp>
                  <p:nvSpPr>
                    <p:cNvPr id="105" name="円弧 104"/>
                    <p:cNvSpPr/>
                    <p:nvPr/>
                  </p:nvSpPr>
                  <p:spPr>
                    <a:xfrm>
                      <a:off x="5143504" y="1233293"/>
                      <a:ext cx="2857520" cy="92869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solidFill>
                      <a:srgbClr val="FFFF00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  <p:sp>
                  <p:nvSpPr>
                    <p:cNvPr id="106" name="円弧 105"/>
                    <p:cNvSpPr/>
                    <p:nvPr/>
                  </p:nvSpPr>
                  <p:spPr>
                    <a:xfrm flipH="1">
                      <a:off x="5143504" y="1233293"/>
                      <a:ext cx="2857520" cy="92869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solidFill>
                      <a:srgbClr val="FFFF00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2" name="グループ化 315"/>
                  <p:cNvGrpSpPr>
                    <a:grpSpLocks noChangeAspect="1"/>
                  </p:cNvGrpSpPr>
                  <p:nvPr/>
                </p:nvGrpSpPr>
                <p:grpSpPr>
                  <a:xfrm>
                    <a:off x="6194452" y="1593597"/>
                    <a:ext cx="714380" cy="282670"/>
                    <a:chOff x="5143504" y="1321461"/>
                    <a:chExt cx="2857520" cy="1130674"/>
                  </a:xfrm>
                  <a:solidFill>
                    <a:srgbClr val="CC6600"/>
                  </a:solidFill>
                </p:grpSpPr>
                <p:sp>
                  <p:nvSpPr>
                    <p:cNvPr id="103" name="円弧 102"/>
                    <p:cNvSpPr/>
                    <p:nvPr/>
                  </p:nvSpPr>
                  <p:spPr>
                    <a:xfrm>
                      <a:off x="5143504" y="1321461"/>
                      <a:ext cx="2857520" cy="113067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grpFill/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  <p:sp>
                  <p:nvSpPr>
                    <p:cNvPr id="104" name="円弧 103"/>
                    <p:cNvSpPr/>
                    <p:nvPr/>
                  </p:nvSpPr>
                  <p:spPr>
                    <a:xfrm flipH="1">
                      <a:off x="5143504" y="1321461"/>
                      <a:ext cx="2857520" cy="1130674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grpFill/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84" name="正方形/長方形 20"/>
                <p:cNvSpPr/>
                <p:nvPr/>
              </p:nvSpPr>
              <p:spPr>
                <a:xfrm>
                  <a:off x="3180704" y="5273184"/>
                  <a:ext cx="328612" cy="857140"/>
                </a:xfrm>
                <a:prstGeom prst="rect">
                  <a:avLst/>
                </a:prstGeom>
                <a:solidFill>
                  <a:srgbClr val="924900"/>
                </a:solidFill>
                <a:ln w="952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grpSp>
              <p:nvGrpSpPr>
                <p:cNvPr id="85" name="グループ化 385"/>
                <p:cNvGrpSpPr>
                  <a:grpSpLocks noChangeAspect="1"/>
                </p:cNvGrpSpPr>
                <p:nvPr/>
              </p:nvGrpSpPr>
              <p:grpSpPr>
                <a:xfrm>
                  <a:off x="3701824" y="4078382"/>
                  <a:ext cx="1326280" cy="366864"/>
                  <a:chOff x="2071670" y="2000240"/>
                  <a:chExt cx="2883226" cy="994231"/>
                </a:xfrm>
              </p:grpSpPr>
              <p:sp>
                <p:nvSpPr>
                  <p:cNvPr id="96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71670" y="2000240"/>
                    <a:ext cx="2883226" cy="904300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97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71670" y="2090171"/>
                    <a:ext cx="2883226" cy="90430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98" name="Oval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49662" y="2411720"/>
                    <a:ext cx="722793" cy="280949"/>
                  </a:xfrm>
                  <a:prstGeom prst="ellipse">
                    <a:avLst/>
                  </a:prstGeom>
                  <a:solidFill>
                    <a:srgbClr val="9249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99" name="Oval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58075" y="2320441"/>
                    <a:ext cx="722793" cy="280949"/>
                  </a:xfrm>
                  <a:prstGeom prst="ellipse">
                    <a:avLst/>
                  </a:prstGeom>
                  <a:solidFill>
                    <a:srgbClr val="CC66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86" name="グループ化 385"/>
                <p:cNvGrpSpPr>
                  <a:grpSpLocks noChangeAspect="1"/>
                </p:cNvGrpSpPr>
                <p:nvPr/>
              </p:nvGrpSpPr>
              <p:grpSpPr>
                <a:xfrm>
                  <a:off x="4209072" y="3568854"/>
                  <a:ext cx="1326280" cy="366864"/>
                  <a:chOff x="2071670" y="2000240"/>
                  <a:chExt cx="2883226" cy="994231"/>
                </a:xfrm>
              </p:grpSpPr>
              <p:sp>
                <p:nvSpPr>
                  <p:cNvPr id="92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71670" y="2000240"/>
                    <a:ext cx="2883226" cy="904300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93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71670" y="2090171"/>
                    <a:ext cx="2883226" cy="90430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94" name="Oval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49662" y="2411720"/>
                    <a:ext cx="722793" cy="280949"/>
                  </a:xfrm>
                  <a:prstGeom prst="ellipse">
                    <a:avLst/>
                  </a:prstGeom>
                  <a:solidFill>
                    <a:srgbClr val="9249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95" name="Oval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58075" y="2320441"/>
                    <a:ext cx="722793" cy="280949"/>
                  </a:xfrm>
                  <a:prstGeom prst="ellipse">
                    <a:avLst/>
                  </a:prstGeom>
                  <a:solidFill>
                    <a:srgbClr val="CC66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87" name="グループ化 385"/>
                <p:cNvGrpSpPr>
                  <a:grpSpLocks noChangeAspect="1"/>
                </p:cNvGrpSpPr>
                <p:nvPr/>
              </p:nvGrpSpPr>
              <p:grpSpPr>
                <a:xfrm>
                  <a:off x="4716320" y="3066150"/>
                  <a:ext cx="1326280" cy="366864"/>
                  <a:chOff x="2071670" y="2000240"/>
                  <a:chExt cx="2883226" cy="994231"/>
                </a:xfrm>
              </p:grpSpPr>
              <p:sp>
                <p:nvSpPr>
                  <p:cNvPr id="88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71670" y="2000240"/>
                    <a:ext cx="2883226" cy="904300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9" name="Oval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71670" y="2090171"/>
                    <a:ext cx="2883226" cy="90430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90" name="Oval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49662" y="2411720"/>
                    <a:ext cx="722793" cy="280949"/>
                  </a:xfrm>
                  <a:prstGeom prst="ellipse">
                    <a:avLst/>
                  </a:prstGeom>
                  <a:solidFill>
                    <a:srgbClr val="9249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91" name="Oval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58075" y="2320441"/>
                    <a:ext cx="722793" cy="280949"/>
                  </a:xfrm>
                  <a:prstGeom prst="ellipse">
                    <a:avLst/>
                  </a:prstGeom>
                  <a:solidFill>
                    <a:srgbClr val="CC66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</p:grpSp>
        <p:sp>
          <p:nvSpPr>
            <p:cNvPr id="15" name="平行四辺形 14"/>
            <p:cNvSpPr/>
            <p:nvPr/>
          </p:nvSpPr>
          <p:spPr>
            <a:xfrm>
              <a:off x="1916515" y="2005823"/>
              <a:ext cx="2678697" cy="690086"/>
            </a:xfrm>
            <a:prstGeom prst="parallelogram">
              <a:avLst>
                <a:gd name="adj" fmla="val 100155"/>
              </a:avLst>
            </a:prstGeom>
            <a:gradFill>
              <a:gsLst>
                <a:gs pos="16000">
                  <a:schemeClr val="bg1"/>
                </a:gs>
                <a:gs pos="35000">
                  <a:srgbClr val="00C0C0"/>
                </a:gs>
                <a:gs pos="50000">
                  <a:schemeClr val="bg1"/>
                </a:gs>
                <a:gs pos="65000">
                  <a:srgbClr val="00C0C0"/>
                </a:gs>
                <a:gs pos="86000">
                  <a:schemeClr val="bg1"/>
                </a:gs>
              </a:gsLst>
              <a:lin ang="2700000" scaled="0"/>
            </a:gra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Drift plane</a:t>
              </a:r>
              <a:endParaRPr kumimoji="1" lang="ja-JP" altLang="en-US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" name="直線コネクタ 15"/>
            <p:cNvCxnSpPr/>
            <p:nvPr/>
          </p:nvCxnSpPr>
          <p:spPr>
            <a:xfrm>
              <a:off x="2296584" y="3028006"/>
              <a:ext cx="256573" cy="17281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>
              <a:off x="2476462" y="2817108"/>
              <a:ext cx="98298" cy="14609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17"/>
            <p:cNvSpPr txBox="1"/>
            <p:nvPr/>
          </p:nvSpPr>
          <p:spPr>
            <a:xfrm>
              <a:off x="2051720" y="2868905"/>
              <a:ext cx="423514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700" dirty="0" smtClean="0">
                  <a:latin typeface="Times New Roman" pitchFamily="18" charset="0"/>
                  <a:cs typeface="Times New Roman" pitchFamily="18" charset="0"/>
                </a:rPr>
                <a:t>Anode</a:t>
              </a:r>
              <a:endParaRPr kumimoji="1" lang="ja-JP" altLang="en-US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2051720" y="2657383"/>
              <a:ext cx="1098378" cy="2000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700" dirty="0" smtClean="0">
                  <a:latin typeface="Times New Roman" pitchFamily="18" charset="0"/>
                  <a:cs typeface="Times New Roman" pitchFamily="18" charset="0"/>
                </a:rPr>
                <a:t>Resistive cathode</a:t>
              </a:r>
              <a:r>
                <a:rPr kumimoji="1" lang="ja-JP" altLang="en-US" sz="700" dirty="0" smtClean="0">
                  <a:latin typeface="Times New Roman" pitchFamily="18" charset="0"/>
                  <a:cs typeface="Times New Roman" pitchFamily="18" charset="0"/>
                </a:rPr>
                <a:t>　</a:t>
              </a:r>
              <a:r>
                <a:rPr lang="en-US" altLang="ja-JP" sz="700" dirty="0" smtClean="0">
                  <a:latin typeface="Times New Roman" pitchFamily="18" charset="0"/>
                  <a:cs typeface="Times New Roman" pitchFamily="18" charset="0"/>
                </a:rPr>
                <a:t>(-HV)</a:t>
              </a:r>
              <a:endParaRPr kumimoji="1" lang="ja-JP" altLang="en-US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0" name="直線コネクタ 19"/>
            <p:cNvCxnSpPr/>
            <p:nvPr/>
          </p:nvCxnSpPr>
          <p:spPr>
            <a:xfrm>
              <a:off x="2110936" y="3491237"/>
              <a:ext cx="43205" cy="34563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20"/>
            <p:cNvSpPr txBox="1"/>
            <p:nvPr/>
          </p:nvSpPr>
          <p:spPr>
            <a:xfrm>
              <a:off x="1763688" y="3793671"/>
              <a:ext cx="788999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700" dirty="0" smtClean="0">
                  <a:latin typeface="Times New Roman" pitchFamily="18" charset="0"/>
                  <a:cs typeface="Times New Roman" pitchFamily="18" charset="0"/>
                </a:rPr>
                <a:t>Pickup </a:t>
              </a:r>
              <a:r>
                <a:rPr kumimoji="1" lang="en-US" altLang="ja-JP" sz="700" dirty="0" smtClean="0">
                  <a:latin typeface="Times New Roman" pitchFamily="18" charset="0"/>
                  <a:cs typeface="Times New Roman" pitchFamily="18" charset="0"/>
                </a:rPr>
                <a:t>electrode</a:t>
              </a:r>
              <a:endParaRPr kumimoji="1" lang="ja-JP" altLang="en-US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1763688" y="2941494"/>
              <a:ext cx="506870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700" dirty="0" smtClean="0">
                  <a:latin typeface="Times New Roman" pitchFamily="18" charset="0"/>
                  <a:cs typeface="Times New Roman" pitchFamily="18" charset="0"/>
                </a:rPr>
                <a:t>Thin</a:t>
              </a:r>
            </a:p>
            <a:p>
              <a:r>
                <a:rPr lang="en-US" altLang="ja-JP" sz="700" dirty="0" smtClean="0">
                  <a:latin typeface="Times New Roman" pitchFamily="18" charset="0"/>
                  <a:cs typeface="Times New Roman" pitchFamily="18" charset="0"/>
                </a:rPr>
                <a:t>substrate</a:t>
              </a:r>
            </a:p>
            <a:p>
              <a:r>
                <a:rPr kumimoji="1" lang="en-US" altLang="ja-JP" sz="700" dirty="0" smtClean="0">
                  <a:latin typeface="Times New Roman" pitchFamily="18" charset="0"/>
                  <a:cs typeface="Times New Roman" pitchFamily="18" charset="0"/>
                </a:rPr>
                <a:t>(35 </a:t>
              </a:r>
              <a:r>
                <a:rPr kumimoji="1" lang="el-GR" altLang="ja-JP" sz="700" dirty="0" smtClean="0">
                  <a:latin typeface="Times New Roman" pitchFamily="18" charset="0"/>
                  <a:cs typeface="Times New Roman" pitchFamily="18" charset="0"/>
                </a:rPr>
                <a:t>μ</a:t>
              </a:r>
              <a:r>
                <a:rPr kumimoji="1" lang="en-US" altLang="ja-JP" sz="700" dirty="0" smtClean="0">
                  <a:latin typeface="Times New Roman" pitchFamily="18" charset="0"/>
                  <a:cs typeface="Times New Roman" pitchFamily="18" charset="0"/>
                </a:rPr>
                <a:t>m)</a:t>
              </a:r>
              <a:endParaRPr kumimoji="1" lang="ja-JP" altLang="en-US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3" name="直線コネクタ 22"/>
            <p:cNvCxnSpPr/>
            <p:nvPr/>
          </p:nvCxnSpPr>
          <p:spPr>
            <a:xfrm>
              <a:off x="2132539" y="3210406"/>
              <a:ext cx="151217" cy="6480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グループ化 320"/>
            <p:cNvGrpSpPr/>
            <p:nvPr/>
          </p:nvGrpSpPr>
          <p:grpSpPr>
            <a:xfrm>
              <a:off x="3536820" y="2636912"/>
              <a:ext cx="675140" cy="210497"/>
              <a:chOff x="3725834" y="2767413"/>
              <a:chExt cx="2250466" cy="701657"/>
            </a:xfrm>
          </p:grpSpPr>
          <p:cxnSp>
            <p:nvCxnSpPr>
              <p:cNvPr id="55" name="直線コネクタ 54"/>
              <p:cNvCxnSpPr/>
              <p:nvPr/>
            </p:nvCxnSpPr>
            <p:spPr>
              <a:xfrm>
                <a:off x="3725834" y="2893006"/>
                <a:ext cx="0" cy="576064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矢印コネクタ 55"/>
              <p:cNvCxnSpPr/>
              <p:nvPr/>
            </p:nvCxnSpPr>
            <p:spPr>
              <a:xfrm flipH="1">
                <a:off x="5256220" y="3109030"/>
                <a:ext cx="720080" cy="0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テキスト ボックス 56"/>
              <p:cNvSpPr txBox="1"/>
              <p:nvPr/>
            </p:nvSpPr>
            <p:spPr>
              <a:xfrm>
                <a:off x="4144481" y="2767413"/>
                <a:ext cx="1395096" cy="551117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700" dirty="0" smtClean="0">
                    <a:latin typeface="Times New Roman" pitchFamily="18" charset="0"/>
                    <a:cs typeface="Times New Roman" pitchFamily="18" charset="0"/>
                  </a:rPr>
                  <a:t>4</a:t>
                </a:r>
                <a:r>
                  <a:rPr kumimoji="1" lang="en-US" altLang="ja-JP" sz="700" dirty="0" smtClean="0">
                    <a:latin typeface="Times New Roman" pitchFamily="18" charset="0"/>
                    <a:cs typeface="Times New Roman" pitchFamily="18" charset="0"/>
                  </a:rPr>
                  <a:t>00 </a:t>
                </a:r>
                <a:r>
                  <a:rPr kumimoji="1" lang="el-GR" altLang="ja-JP" sz="700" dirty="0" smtClean="0">
                    <a:latin typeface="Times New Roman" pitchFamily="18" charset="0"/>
                    <a:cs typeface="Times New Roman" pitchFamily="18" charset="0"/>
                  </a:rPr>
                  <a:t>μ</a:t>
                </a:r>
                <a:r>
                  <a:rPr kumimoji="1" lang="en-US" altLang="ja-JP" sz="700" dirty="0" smtClean="0">
                    <a:latin typeface="Times New Roman" pitchFamily="18" charset="0"/>
                    <a:cs typeface="Times New Roman" pitchFamily="18" charset="0"/>
                  </a:rPr>
                  <a:t>m</a:t>
                </a:r>
                <a:endParaRPr kumimoji="1" lang="ja-JP" altLang="en-US" sz="7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58" name="直線コネクタ 57"/>
              <p:cNvCxnSpPr/>
              <p:nvPr/>
            </p:nvCxnSpPr>
            <p:spPr>
              <a:xfrm>
                <a:off x="5976300" y="2893006"/>
                <a:ext cx="0" cy="576064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線矢印コネクタ 58"/>
              <p:cNvCxnSpPr/>
              <p:nvPr/>
            </p:nvCxnSpPr>
            <p:spPr>
              <a:xfrm>
                <a:off x="3725834" y="3109030"/>
                <a:ext cx="720080" cy="0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直線コネクタ 24"/>
            <p:cNvCxnSpPr/>
            <p:nvPr/>
          </p:nvCxnSpPr>
          <p:spPr>
            <a:xfrm flipH="1">
              <a:off x="2737406" y="3620852"/>
              <a:ext cx="64807" cy="19442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テキスト ボックス 25"/>
            <p:cNvSpPr txBox="1"/>
            <p:nvPr/>
          </p:nvSpPr>
          <p:spPr>
            <a:xfrm>
              <a:off x="2586189" y="3793671"/>
              <a:ext cx="739305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700" dirty="0" smtClean="0">
                  <a:latin typeface="Times New Roman" pitchFamily="18" charset="0"/>
                  <a:cs typeface="Times New Roman" pitchFamily="18" charset="0"/>
                </a:rPr>
                <a:t>Thick substrate</a:t>
              </a:r>
              <a:endParaRPr kumimoji="1" lang="ja-JP" altLang="en-US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7" name="グループ化 1"/>
            <p:cNvGrpSpPr/>
            <p:nvPr/>
          </p:nvGrpSpPr>
          <p:grpSpPr>
            <a:xfrm>
              <a:off x="3275856" y="3789040"/>
              <a:ext cx="606286" cy="207633"/>
              <a:chOff x="3275856" y="4134678"/>
              <a:chExt cx="606286" cy="207633"/>
            </a:xfrm>
          </p:grpSpPr>
          <p:cxnSp>
            <p:nvCxnSpPr>
              <p:cNvPr id="50" name="直線コネクタ 49"/>
              <p:cNvCxnSpPr/>
              <p:nvPr/>
            </p:nvCxnSpPr>
            <p:spPr>
              <a:xfrm>
                <a:off x="3536709" y="4134678"/>
                <a:ext cx="0" cy="8641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矢印コネクタ 50"/>
              <p:cNvCxnSpPr/>
              <p:nvPr/>
            </p:nvCxnSpPr>
            <p:spPr>
              <a:xfrm flipH="1">
                <a:off x="3275856" y="4177883"/>
                <a:ext cx="246246" cy="0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テキスト ボックス 51"/>
              <p:cNvSpPr txBox="1"/>
              <p:nvPr/>
            </p:nvSpPr>
            <p:spPr>
              <a:xfrm>
                <a:off x="3384505" y="4142256"/>
                <a:ext cx="415498" cy="20005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700" dirty="0">
                    <a:latin typeface="Times New Roman" pitchFamily="18" charset="0"/>
                    <a:cs typeface="Times New Roman" pitchFamily="18" charset="0"/>
                  </a:rPr>
                  <a:t>5</a:t>
                </a:r>
                <a:r>
                  <a:rPr kumimoji="1" lang="en-US" altLang="ja-JP" sz="700" dirty="0" smtClean="0">
                    <a:latin typeface="Times New Roman" pitchFamily="18" charset="0"/>
                    <a:cs typeface="Times New Roman" pitchFamily="18" charset="0"/>
                  </a:rPr>
                  <a:t>0 </a:t>
                </a:r>
                <a:r>
                  <a:rPr kumimoji="1" lang="el-GR" altLang="ja-JP" sz="700" dirty="0" smtClean="0">
                    <a:latin typeface="Times New Roman" pitchFamily="18" charset="0"/>
                    <a:cs typeface="Times New Roman" pitchFamily="18" charset="0"/>
                  </a:rPr>
                  <a:t>μ</a:t>
                </a:r>
                <a:r>
                  <a:rPr kumimoji="1" lang="en-US" altLang="ja-JP" sz="700" dirty="0" smtClean="0">
                    <a:latin typeface="Times New Roman" pitchFamily="18" charset="0"/>
                    <a:cs typeface="Times New Roman" pitchFamily="18" charset="0"/>
                  </a:rPr>
                  <a:t>m</a:t>
                </a:r>
                <a:endParaRPr kumimoji="1" lang="ja-JP" altLang="en-US" sz="7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53" name="直線コネクタ 52"/>
              <p:cNvCxnSpPr/>
              <p:nvPr/>
            </p:nvCxnSpPr>
            <p:spPr>
              <a:xfrm>
                <a:off x="3636566" y="4134678"/>
                <a:ext cx="0" cy="8641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矢印コネクタ 53"/>
              <p:cNvCxnSpPr/>
              <p:nvPr/>
            </p:nvCxnSpPr>
            <p:spPr>
              <a:xfrm>
                <a:off x="3635896" y="4177883"/>
                <a:ext cx="246246" cy="0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グループ化 337"/>
            <p:cNvGrpSpPr/>
            <p:nvPr/>
          </p:nvGrpSpPr>
          <p:grpSpPr>
            <a:xfrm>
              <a:off x="4227971" y="3426430"/>
              <a:ext cx="324036" cy="64807"/>
              <a:chOff x="5076056" y="5661248"/>
              <a:chExt cx="1080120" cy="216024"/>
            </a:xfrm>
          </p:grpSpPr>
          <p:cxnSp>
            <p:nvCxnSpPr>
              <p:cNvPr id="44" name="直線コネクタ 43"/>
              <p:cNvCxnSpPr/>
              <p:nvPr/>
            </p:nvCxnSpPr>
            <p:spPr>
              <a:xfrm>
                <a:off x="5076056" y="5767160"/>
                <a:ext cx="288032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コネクタ 44"/>
              <p:cNvCxnSpPr/>
              <p:nvPr/>
            </p:nvCxnSpPr>
            <p:spPr>
              <a:xfrm>
                <a:off x="5436096" y="5767160"/>
                <a:ext cx="288032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コネクタ 45"/>
              <p:cNvCxnSpPr/>
              <p:nvPr/>
            </p:nvCxnSpPr>
            <p:spPr>
              <a:xfrm>
                <a:off x="5364088" y="5661248"/>
                <a:ext cx="0" cy="216024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コネクタ 46"/>
              <p:cNvCxnSpPr/>
              <p:nvPr/>
            </p:nvCxnSpPr>
            <p:spPr>
              <a:xfrm>
                <a:off x="5436096" y="5661248"/>
                <a:ext cx="0" cy="216024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二等辺三角形 47"/>
              <p:cNvSpPr/>
              <p:nvPr/>
            </p:nvSpPr>
            <p:spPr>
              <a:xfrm rot="5400000">
                <a:off x="5760132" y="5625244"/>
                <a:ext cx="216024" cy="288032"/>
              </a:xfrm>
              <a:prstGeom prst="triangl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00"/>
              </a:p>
            </p:txBody>
          </p:sp>
          <p:cxnSp>
            <p:nvCxnSpPr>
              <p:cNvPr id="49" name="直線コネクタ 48"/>
              <p:cNvCxnSpPr/>
              <p:nvPr/>
            </p:nvCxnSpPr>
            <p:spPr>
              <a:xfrm>
                <a:off x="6012160" y="5767163"/>
                <a:ext cx="14401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グループ化 344"/>
            <p:cNvGrpSpPr/>
            <p:nvPr/>
          </p:nvGrpSpPr>
          <p:grpSpPr>
            <a:xfrm>
              <a:off x="4076754" y="3577647"/>
              <a:ext cx="324036" cy="64807"/>
              <a:chOff x="5076056" y="5661248"/>
              <a:chExt cx="1080120" cy="216024"/>
            </a:xfrm>
          </p:grpSpPr>
          <p:cxnSp>
            <p:nvCxnSpPr>
              <p:cNvPr id="38" name="直線コネクタ 37"/>
              <p:cNvCxnSpPr/>
              <p:nvPr/>
            </p:nvCxnSpPr>
            <p:spPr>
              <a:xfrm>
                <a:off x="5076056" y="5767160"/>
                <a:ext cx="288032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コネクタ 38"/>
              <p:cNvCxnSpPr/>
              <p:nvPr/>
            </p:nvCxnSpPr>
            <p:spPr>
              <a:xfrm>
                <a:off x="5436096" y="5767160"/>
                <a:ext cx="288032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コネクタ 39"/>
              <p:cNvCxnSpPr/>
              <p:nvPr/>
            </p:nvCxnSpPr>
            <p:spPr>
              <a:xfrm>
                <a:off x="5364088" y="5661248"/>
                <a:ext cx="0" cy="216024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コネクタ 40"/>
              <p:cNvCxnSpPr/>
              <p:nvPr/>
            </p:nvCxnSpPr>
            <p:spPr>
              <a:xfrm>
                <a:off x="5436096" y="5661248"/>
                <a:ext cx="0" cy="216024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二等辺三角形 41"/>
              <p:cNvSpPr/>
              <p:nvPr/>
            </p:nvSpPr>
            <p:spPr>
              <a:xfrm rot="5400000">
                <a:off x="5760132" y="5625244"/>
                <a:ext cx="216024" cy="288032"/>
              </a:xfrm>
              <a:prstGeom prst="triangl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00"/>
              </a:p>
            </p:txBody>
          </p:sp>
          <p:cxnSp>
            <p:nvCxnSpPr>
              <p:cNvPr id="43" name="直線コネクタ 42"/>
              <p:cNvCxnSpPr/>
              <p:nvPr/>
            </p:nvCxnSpPr>
            <p:spPr>
              <a:xfrm>
                <a:off x="6012160" y="5767163"/>
                <a:ext cx="14401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グループ化 358"/>
            <p:cNvGrpSpPr/>
            <p:nvPr/>
          </p:nvGrpSpPr>
          <p:grpSpPr>
            <a:xfrm rot="10800000">
              <a:off x="3061442" y="3549047"/>
              <a:ext cx="104152" cy="174438"/>
              <a:chOff x="8236318" y="2186003"/>
              <a:chExt cx="347173" cy="581459"/>
            </a:xfrm>
          </p:grpSpPr>
          <p:cxnSp>
            <p:nvCxnSpPr>
              <p:cNvPr id="35" name="直線コネクタ 34"/>
              <p:cNvCxnSpPr/>
              <p:nvPr/>
            </p:nvCxnSpPr>
            <p:spPr>
              <a:xfrm rot="18811902">
                <a:off x="8092302" y="2623446"/>
                <a:ext cx="288032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二等辺三角形 35"/>
              <p:cNvSpPr/>
              <p:nvPr/>
            </p:nvSpPr>
            <p:spPr>
              <a:xfrm rot="2611902">
                <a:off x="8328212" y="2272055"/>
                <a:ext cx="216024" cy="288032"/>
              </a:xfrm>
              <a:prstGeom prst="triangl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00"/>
              </a:p>
            </p:txBody>
          </p:sp>
          <p:cxnSp>
            <p:nvCxnSpPr>
              <p:cNvPr id="37" name="直線コネクタ 36"/>
              <p:cNvCxnSpPr/>
              <p:nvPr/>
            </p:nvCxnSpPr>
            <p:spPr>
              <a:xfrm rot="18811902">
                <a:off x="8511483" y="2258011"/>
                <a:ext cx="14401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グループ化 359"/>
            <p:cNvGrpSpPr/>
            <p:nvPr/>
          </p:nvGrpSpPr>
          <p:grpSpPr>
            <a:xfrm rot="10800000">
              <a:off x="2374025" y="3534442"/>
              <a:ext cx="104152" cy="174438"/>
              <a:chOff x="8236318" y="2186003"/>
              <a:chExt cx="347173" cy="581459"/>
            </a:xfrm>
          </p:grpSpPr>
          <p:cxnSp>
            <p:nvCxnSpPr>
              <p:cNvPr id="32" name="直線コネクタ 31"/>
              <p:cNvCxnSpPr/>
              <p:nvPr/>
            </p:nvCxnSpPr>
            <p:spPr>
              <a:xfrm rot="18811902">
                <a:off x="8092302" y="2623446"/>
                <a:ext cx="288032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二等辺三角形 32"/>
              <p:cNvSpPr/>
              <p:nvPr/>
            </p:nvSpPr>
            <p:spPr>
              <a:xfrm rot="2611902">
                <a:off x="8328212" y="2272055"/>
                <a:ext cx="216024" cy="288032"/>
              </a:xfrm>
              <a:prstGeom prst="triangl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00"/>
              </a:p>
            </p:txBody>
          </p:sp>
          <p:cxnSp>
            <p:nvCxnSpPr>
              <p:cNvPr id="34" name="直線コネクタ 33"/>
              <p:cNvCxnSpPr/>
              <p:nvPr/>
            </p:nvCxnSpPr>
            <p:spPr>
              <a:xfrm rot="18811902">
                <a:off x="8511483" y="2258011"/>
                <a:ext cx="14401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6" name="テキスト ボックス 205"/>
          <p:cNvSpPr txBox="1"/>
          <p:nvPr/>
        </p:nvSpPr>
        <p:spPr>
          <a:xfrm>
            <a:off x="210734" y="4481767"/>
            <a:ext cx="191386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Resistive μ-PIC</a:t>
            </a:r>
            <a:endParaRPr kumimoji="1" lang="ja-JP" altLang="en-US" dirty="0"/>
          </a:p>
        </p:txBody>
      </p:sp>
      <p:pic>
        <p:nvPicPr>
          <p:cNvPr id="207" name="図 20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6762" y="4433598"/>
            <a:ext cx="1220700" cy="900126"/>
          </a:xfrm>
          <a:prstGeom prst="rect">
            <a:avLst/>
          </a:prstGeom>
        </p:spPr>
      </p:pic>
      <p:sp>
        <p:nvSpPr>
          <p:cNvPr id="208" name="テキスト ボックス 207"/>
          <p:cNvSpPr txBox="1"/>
          <p:nvPr/>
        </p:nvSpPr>
        <p:spPr>
          <a:xfrm>
            <a:off x="2533162" y="5046784"/>
            <a:ext cx="11597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 smtClean="0"/>
              <a:t>DLC cathodes</a:t>
            </a:r>
            <a:endParaRPr kumimoji="1" lang="ja-JP" altLang="en-US" sz="1050" dirty="0"/>
          </a:p>
        </p:txBody>
      </p:sp>
      <p:pic>
        <p:nvPicPr>
          <p:cNvPr id="214" name="図 2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6725" y="5305885"/>
            <a:ext cx="1901712" cy="1495520"/>
          </a:xfrm>
          <a:prstGeom prst="rect">
            <a:avLst/>
          </a:prstGeom>
        </p:spPr>
      </p:pic>
      <p:sp>
        <p:nvSpPr>
          <p:cNvPr id="215" name="テキスト ボックス 214"/>
          <p:cNvSpPr txBox="1"/>
          <p:nvPr/>
        </p:nvSpPr>
        <p:spPr>
          <a:xfrm>
            <a:off x="2672549" y="5435647"/>
            <a:ext cx="11597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 smtClean="0"/>
              <a:t>Spark rates in Neutron</a:t>
            </a:r>
            <a:endParaRPr kumimoji="1" lang="ja-JP" altLang="en-US" sz="1050" dirty="0"/>
          </a:p>
        </p:txBody>
      </p:sp>
      <p:pic>
        <p:nvPicPr>
          <p:cNvPr id="217" name="図 2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2232762"/>
            <a:ext cx="2526277" cy="1349329"/>
          </a:xfrm>
          <a:prstGeom prst="rect">
            <a:avLst/>
          </a:prstGeom>
        </p:spPr>
      </p:pic>
      <p:sp>
        <p:nvSpPr>
          <p:cNvPr id="218" name="テキスト ボックス 217"/>
          <p:cNvSpPr txBox="1"/>
          <p:nvPr/>
        </p:nvSpPr>
        <p:spPr>
          <a:xfrm>
            <a:off x="4598480" y="1772816"/>
            <a:ext cx="263781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Micro-Resistive WELL</a:t>
            </a:r>
            <a:endParaRPr kumimoji="1" lang="ja-JP" altLang="en-US" dirty="0"/>
          </a:p>
        </p:txBody>
      </p:sp>
      <p:pic>
        <p:nvPicPr>
          <p:cNvPr id="220" name="図 2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4800" y="2981270"/>
            <a:ext cx="1881920" cy="1359687"/>
          </a:xfrm>
          <a:prstGeom prst="rect">
            <a:avLst/>
          </a:prstGeom>
        </p:spPr>
      </p:pic>
      <p:pic>
        <p:nvPicPr>
          <p:cNvPr id="222" name="図 2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6974" y="1819507"/>
            <a:ext cx="1495425" cy="1790700"/>
          </a:xfrm>
          <a:prstGeom prst="rect">
            <a:avLst/>
          </a:prstGeom>
        </p:spPr>
      </p:pic>
      <p:sp>
        <p:nvSpPr>
          <p:cNvPr id="223" name="テキスト ボックス 222"/>
          <p:cNvSpPr txBox="1"/>
          <p:nvPr/>
        </p:nvSpPr>
        <p:spPr>
          <a:xfrm>
            <a:off x="4561173" y="4464877"/>
            <a:ext cx="303516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Fast timing </a:t>
            </a:r>
            <a:r>
              <a:rPr lang="en-US" altLang="ja-JP" dirty="0" err="1" smtClean="0"/>
              <a:t>Micromegas</a:t>
            </a:r>
            <a:endParaRPr kumimoji="1" lang="ja-JP" altLang="en-US" dirty="0"/>
          </a:p>
        </p:txBody>
      </p:sp>
      <p:pic>
        <p:nvPicPr>
          <p:cNvPr id="224" name="図 2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3944" y="4862552"/>
            <a:ext cx="2312312" cy="1907357"/>
          </a:xfrm>
          <a:prstGeom prst="rect">
            <a:avLst/>
          </a:prstGeom>
        </p:spPr>
      </p:pic>
      <p:sp>
        <p:nvSpPr>
          <p:cNvPr id="225" name="テキスト ボックス 224"/>
          <p:cNvSpPr txBox="1"/>
          <p:nvPr/>
        </p:nvSpPr>
        <p:spPr>
          <a:xfrm>
            <a:off x="7098277" y="5041387"/>
            <a:ext cx="1722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Use of </a:t>
            </a:r>
            <a:r>
              <a:rPr kumimoji="1" lang="en-US" altLang="ja-JP" sz="1200" dirty="0" err="1" smtClean="0"/>
              <a:t>pico</a:t>
            </a:r>
            <a:r>
              <a:rPr kumimoji="1" lang="en-US" altLang="ja-JP" sz="1200" dirty="0" smtClean="0"/>
              <a:t> second timing resolution 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903232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07211" y="46038"/>
            <a:ext cx="8894350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683568" y="188640"/>
            <a:ext cx="7776864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ALICE Time Projection Chamber Endplate Upgrade with GEMs 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4177473"/>
            <a:ext cx="3338748" cy="26002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24128" y="3212976"/>
            <a:ext cx="3419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Ion Back Flow in a GEM system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reduced </a:t>
            </a:r>
            <a:b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</a:b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from 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&gt; 5 % (3 GEM) to &lt; 1% (4 GEM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)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discovered 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enhanced ion trapping </a:t>
            </a:r>
            <a:endParaRPr lang="en-US" sz="14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    at 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high rates</a:t>
            </a: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 cstate="print"/>
          <a:srcRect t="11176" b="4808"/>
          <a:stretch>
            <a:fillRect/>
          </a:stretch>
        </p:blipFill>
        <p:spPr>
          <a:xfrm>
            <a:off x="3779912" y="1983518"/>
            <a:ext cx="1800200" cy="34617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13695" y="2833191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>
                  <a:solidFill>
                    <a:srgbClr val="000090"/>
                  </a:solidFill>
                </a:ln>
                <a:solidFill>
                  <a:srgbClr val="00009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Palatino Linotype" panose="02040502050505030304" pitchFamily="18" charset="0"/>
              </a:rPr>
              <a:t>IROC</a:t>
            </a:r>
            <a:endParaRPr lang="en-US" sz="1400" b="1" dirty="0">
              <a:ln>
                <a:solidFill>
                  <a:srgbClr val="000090"/>
                </a:solidFill>
              </a:ln>
              <a:solidFill>
                <a:srgbClr val="000090"/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83968" y="3121223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>
                  <a:solidFill>
                    <a:srgbClr val="000090"/>
                  </a:solidFill>
                </a:ln>
                <a:solidFill>
                  <a:srgbClr val="00009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Palatino Linotype" panose="02040502050505030304" pitchFamily="18" charset="0"/>
              </a:rPr>
              <a:t>OROC1</a:t>
            </a:r>
            <a:endParaRPr lang="en-US" sz="1400" b="1" dirty="0">
              <a:ln>
                <a:solidFill>
                  <a:srgbClr val="000090"/>
                </a:solidFill>
              </a:ln>
              <a:solidFill>
                <a:srgbClr val="000090"/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312922" y="3530275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>
                  <a:solidFill>
                    <a:srgbClr val="000090"/>
                  </a:solidFill>
                </a:ln>
                <a:solidFill>
                  <a:srgbClr val="00009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Palatino Linotype" panose="02040502050505030304" pitchFamily="18" charset="0"/>
              </a:rPr>
              <a:t>OROC2</a:t>
            </a:r>
            <a:endParaRPr lang="en-US" sz="1400" b="1" dirty="0">
              <a:ln>
                <a:solidFill>
                  <a:srgbClr val="000090"/>
                </a:solidFill>
              </a:ln>
              <a:solidFill>
                <a:srgbClr val="000090"/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284676" y="4380207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>
                  <a:solidFill>
                    <a:srgbClr val="000090"/>
                  </a:solidFill>
                </a:ln>
                <a:solidFill>
                  <a:srgbClr val="00009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Palatino Linotype" panose="02040502050505030304" pitchFamily="18" charset="0"/>
              </a:rPr>
              <a:t>OROC3</a:t>
            </a:r>
            <a:endParaRPr lang="en-US" sz="1400" b="1" dirty="0">
              <a:ln>
                <a:solidFill>
                  <a:srgbClr val="000090"/>
                </a:solidFill>
              </a:ln>
              <a:solidFill>
                <a:srgbClr val="000090"/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13" name="TextBox 15"/>
          <p:cNvSpPr txBox="1"/>
          <p:nvPr/>
        </p:nvSpPr>
        <p:spPr>
          <a:xfrm>
            <a:off x="3863450" y="5445224"/>
            <a:ext cx="17886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Preproduction:</a:t>
            </a:r>
          </a:p>
          <a:p>
            <a:endParaRPr lang="en-US" sz="1400" dirty="0" smtClean="0">
              <a:solidFill>
                <a:srgbClr val="008000"/>
              </a:solidFill>
              <a:latin typeface="Palatino Linotype" panose="02040502050505030304" pitchFamily="18" charset="0"/>
            </a:endParaRPr>
          </a:p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Single-mask GEM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/>
            </a:r>
            <a:b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</a:b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allows for </a:t>
            </a:r>
            <a:b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</a:b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production </a:t>
            </a:r>
          </a:p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of ~1 m foils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98976" y="620688"/>
            <a:ext cx="5242780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ALICE TPC Upgrade  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replace MWPC with 4-GEM   </a:t>
            </a:r>
          </a:p>
          <a:p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                                           (to limit space charge effects)</a:t>
            </a:r>
            <a:endParaRPr lang="en-US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Continuous TPC readout for 50 kHz </a:t>
            </a:r>
            <a:r>
              <a:rPr lang="en-US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Pb-Pb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readout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Maintain physics requirements: </a:t>
            </a:r>
          </a:p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  IBF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&lt; 1%,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energy; </a:t>
            </a:r>
            <a:r>
              <a:rPr lang="en-US" sz="1400" dirty="0" smtClean="0">
                <a:solidFill>
                  <a:srgbClr val="663300"/>
                </a:solidFill>
                <a:latin typeface="Symbol" panose="05050102010706020507" pitchFamily="18" charset="2"/>
              </a:rPr>
              <a:t>s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(E)E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&lt; 12%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achieved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211" y="1934957"/>
            <a:ext cx="3568690" cy="4842803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2120" y="620688"/>
            <a:ext cx="3349441" cy="2512080"/>
          </a:xfrm>
          <a:prstGeom prst="rect">
            <a:avLst/>
          </a:prstGeom>
        </p:spPr>
      </p:pic>
      <p:sp>
        <p:nvSpPr>
          <p:cNvPr id="18" name="TextBox 70"/>
          <p:cNvSpPr txBox="1"/>
          <p:nvPr/>
        </p:nvSpPr>
        <p:spPr>
          <a:xfrm>
            <a:off x="75925" y="6502762"/>
            <a:ext cx="1208985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C. </a:t>
            </a:r>
            <a:r>
              <a:rPr lang="en-US" sz="14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Garabatos</a:t>
            </a:r>
            <a:endParaRPr lang="fr-FR" sz="1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8BA3C-FD74-49F5-93D3-00901AC981D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97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1403648" y="15280"/>
            <a:ext cx="6192688" cy="4613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4" name="WordArt 11"/>
          <p:cNvSpPr>
            <a:spLocks noChangeArrowheads="1" noChangeShapeType="1" noTextEdit="1"/>
          </p:cNvSpPr>
          <p:nvPr/>
        </p:nvSpPr>
        <p:spPr bwMode="auto">
          <a:xfrm>
            <a:off x="2267744" y="104428"/>
            <a:ext cx="483455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TOTEM GEM Tracker @ LHC 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b="22310"/>
          <a:stretch>
            <a:fillRect/>
          </a:stretch>
        </p:blipFill>
        <p:spPr bwMode="auto">
          <a:xfrm>
            <a:off x="7053143" y="4598555"/>
            <a:ext cx="1817225" cy="1969883"/>
          </a:xfrm>
          <a:prstGeom prst="roundRect">
            <a:avLst>
              <a:gd name="adj" fmla="val 3157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36512" y="5456389"/>
            <a:ext cx="615311" cy="978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 l="2662" t="17431" r="4170" b="2882"/>
          <a:stretch>
            <a:fillRect/>
          </a:stretch>
        </p:blipFill>
        <p:spPr bwMode="auto">
          <a:xfrm>
            <a:off x="73577" y="1137822"/>
            <a:ext cx="3562319" cy="3333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 t="17431" b="2882"/>
          <a:stretch>
            <a:fillRect/>
          </a:stretch>
        </p:blipFill>
        <p:spPr bwMode="auto">
          <a:xfrm>
            <a:off x="6025851" y="1198330"/>
            <a:ext cx="3010645" cy="3166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>
            <a:lum bright="-10000" contrast="-10000"/>
          </a:blip>
          <a:srcRect t="8333" r="8824"/>
          <a:stretch>
            <a:fillRect/>
          </a:stretch>
        </p:blipFill>
        <p:spPr bwMode="auto">
          <a:xfrm>
            <a:off x="3257798" y="3583747"/>
            <a:ext cx="3731985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0" name="Freeform 8"/>
          <p:cNvSpPr/>
          <p:nvPr/>
        </p:nvSpPr>
        <p:spPr>
          <a:xfrm>
            <a:off x="3834338" y="4304596"/>
            <a:ext cx="790575" cy="1579563"/>
          </a:xfrm>
          <a:custGeom>
            <a:avLst/>
            <a:gdLst>
              <a:gd name="connsiteX0" fmla="*/ 690562 w 901298"/>
              <a:gd name="connsiteY0" fmla="*/ 460350 h 1339850"/>
              <a:gd name="connsiteX1" fmla="*/ 738187 w 901298"/>
              <a:gd name="connsiteY1" fmla="*/ 3150 h 1339850"/>
              <a:gd name="connsiteX2" fmla="*/ 557212 w 901298"/>
              <a:gd name="connsiteY2" fmla="*/ 3150 h 1339850"/>
              <a:gd name="connsiteX3" fmla="*/ 323850 w 901298"/>
              <a:gd name="connsiteY3" fmla="*/ 69825 h 1339850"/>
              <a:gd name="connsiteX4" fmla="*/ 190500 w 901298"/>
              <a:gd name="connsiteY4" fmla="*/ 184125 h 1339850"/>
              <a:gd name="connsiteX5" fmla="*/ 71437 w 901298"/>
              <a:gd name="connsiteY5" fmla="*/ 327000 h 1339850"/>
              <a:gd name="connsiteX6" fmla="*/ 4762 w 901298"/>
              <a:gd name="connsiteY6" fmla="*/ 527025 h 1339850"/>
              <a:gd name="connsiteX7" fmla="*/ 0 w 901298"/>
              <a:gd name="connsiteY7" fmla="*/ 727050 h 1339850"/>
              <a:gd name="connsiteX8" fmla="*/ 71437 w 901298"/>
              <a:gd name="connsiteY8" fmla="*/ 917550 h 1339850"/>
              <a:gd name="connsiteX9" fmla="*/ 152400 w 901298"/>
              <a:gd name="connsiteY9" fmla="*/ 1055663 h 1339850"/>
              <a:gd name="connsiteX10" fmla="*/ 242887 w 901298"/>
              <a:gd name="connsiteY10" fmla="*/ 1146150 h 1339850"/>
              <a:gd name="connsiteX11" fmla="*/ 409575 w 901298"/>
              <a:gd name="connsiteY11" fmla="*/ 1255688 h 1339850"/>
              <a:gd name="connsiteX12" fmla="*/ 595312 w 901298"/>
              <a:gd name="connsiteY12" fmla="*/ 1293788 h 1339850"/>
              <a:gd name="connsiteX13" fmla="*/ 747712 w 901298"/>
              <a:gd name="connsiteY13" fmla="*/ 1279500 h 1339850"/>
              <a:gd name="connsiteX14" fmla="*/ 700087 w 901298"/>
              <a:gd name="connsiteY14" fmla="*/ 803250 h 1339850"/>
              <a:gd name="connsiteX15" fmla="*/ 557212 w 901298"/>
              <a:gd name="connsiteY15" fmla="*/ 755625 h 1339850"/>
              <a:gd name="connsiteX16" fmla="*/ 504825 w 901298"/>
              <a:gd name="connsiteY16" fmla="*/ 679425 h 1339850"/>
              <a:gd name="connsiteX17" fmla="*/ 495300 w 901298"/>
              <a:gd name="connsiteY17" fmla="*/ 660375 h 1339850"/>
              <a:gd name="connsiteX18" fmla="*/ 490537 w 901298"/>
              <a:gd name="connsiteY18" fmla="*/ 588938 h 1339850"/>
              <a:gd name="connsiteX19" fmla="*/ 538162 w 901298"/>
              <a:gd name="connsiteY19" fmla="*/ 517500 h 1339850"/>
              <a:gd name="connsiteX20" fmla="*/ 609600 w 901298"/>
              <a:gd name="connsiteY20" fmla="*/ 498450 h 1339850"/>
              <a:gd name="connsiteX21" fmla="*/ 690562 w 901298"/>
              <a:gd name="connsiteY21" fmla="*/ 460350 h 1339850"/>
              <a:gd name="connsiteX0" fmla="*/ 690562 w 750885"/>
              <a:gd name="connsiteY0" fmla="*/ 457200 h 1336700"/>
              <a:gd name="connsiteX1" fmla="*/ 738187 w 750885"/>
              <a:gd name="connsiteY1" fmla="*/ 0 h 1336700"/>
              <a:gd name="connsiteX2" fmla="*/ 557212 w 750885"/>
              <a:gd name="connsiteY2" fmla="*/ 0 h 1336700"/>
              <a:gd name="connsiteX3" fmla="*/ 323850 w 750885"/>
              <a:gd name="connsiteY3" fmla="*/ 66675 h 1336700"/>
              <a:gd name="connsiteX4" fmla="*/ 190500 w 750885"/>
              <a:gd name="connsiteY4" fmla="*/ 180975 h 1336700"/>
              <a:gd name="connsiteX5" fmla="*/ 71437 w 750885"/>
              <a:gd name="connsiteY5" fmla="*/ 323850 h 1336700"/>
              <a:gd name="connsiteX6" fmla="*/ 4762 w 750885"/>
              <a:gd name="connsiteY6" fmla="*/ 523875 h 1336700"/>
              <a:gd name="connsiteX7" fmla="*/ 0 w 750885"/>
              <a:gd name="connsiteY7" fmla="*/ 723900 h 1336700"/>
              <a:gd name="connsiteX8" fmla="*/ 71437 w 750885"/>
              <a:gd name="connsiteY8" fmla="*/ 914400 h 1336700"/>
              <a:gd name="connsiteX9" fmla="*/ 152400 w 750885"/>
              <a:gd name="connsiteY9" fmla="*/ 1052513 h 1336700"/>
              <a:gd name="connsiteX10" fmla="*/ 242887 w 750885"/>
              <a:gd name="connsiteY10" fmla="*/ 1143000 h 1336700"/>
              <a:gd name="connsiteX11" fmla="*/ 409575 w 750885"/>
              <a:gd name="connsiteY11" fmla="*/ 1252538 h 1336700"/>
              <a:gd name="connsiteX12" fmla="*/ 595312 w 750885"/>
              <a:gd name="connsiteY12" fmla="*/ 1290638 h 1336700"/>
              <a:gd name="connsiteX13" fmla="*/ 747712 w 750885"/>
              <a:gd name="connsiteY13" fmla="*/ 1276350 h 1336700"/>
              <a:gd name="connsiteX14" fmla="*/ 700087 w 750885"/>
              <a:gd name="connsiteY14" fmla="*/ 800100 h 1336700"/>
              <a:gd name="connsiteX15" fmla="*/ 557212 w 750885"/>
              <a:gd name="connsiteY15" fmla="*/ 752475 h 1336700"/>
              <a:gd name="connsiteX16" fmla="*/ 504825 w 750885"/>
              <a:gd name="connsiteY16" fmla="*/ 676275 h 1336700"/>
              <a:gd name="connsiteX17" fmla="*/ 495300 w 750885"/>
              <a:gd name="connsiteY17" fmla="*/ 657225 h 1336700"/>
              <a:gd name="connsiteX18" fmla="*/ 490537 w 750885"/>
              <a:gd name="connsiteY18" fmla="*/ 585788 h 1336700"/>
              <a:gd name="connsiteX19" fmla="*/ 538162 w 750885"/>
              <a:gd name="connsiteY19" fmla="*/ 514350 h 1336700"/>
              <a:gd name="connsiteX20" fmla="*/ 609600 w 750885"/>
              <a:gd name="connsiteY20" fmla="*/ 495300 h 1336700"/>
              <a:gd name="connsiteX21" fmla="*/ 690562 w 750885"/>
              <a:gd name="connsiteY21" fmla="*/ 457200 h 1336700"/>
              <a:gd name="connsiteX0" fmla="*/ 690562 w 750885"/>
              <a:gd name="connsiteY0" fmla="*/ 457200 h 1336700"/>
              <a:gd name="connsiteX1" fmla="*/ 738187 w 750885"/>
              <a:gd name="connsiteY1" fmla="*/ 0 h 1336700"/>
              <a:gd name="connsiteX2" fmla="*/ 557212 w 750885"/>
              <a:gd name="connsiteY2" fmla="*/ 0 h 1336700"/>
              <a:gd name="connsiteX3" fmla="*/ 323850 w 750885"/>
              <a:gd name="connsiteY3" fmla="*/ 66675 h 1336700"/>
              <a:gd name="connsiteX4" fmla="*/ 190500 w 750885"/>
              <a:gd name="connsiteY4" fmla="*/ 180975 h 1336700"/>
              <a:gd name="connsiteX5" fmla="*/ 71437 w 750885"/>
              <a:gd name="connsiteY5" fmla="*/ 323850 h 1336700"/>
              <a:gd name="connsiteX6" fmla="*/ 4762 w 750885"/>
              <a:gd name="connsiteY6" fmla="*/ 523875 h 1336700"/>
              <a:gd name="connsiteX7" fmla="*/ 0 w 750885"/>
              <a:gd name="connsiteY7" fmla="*/ 723900 h 1336700"/>
              <a:gd name="connsiteX8" fmla="*/ 71437 w 750885"/>
              <a:gd name="connsiteY8" fmla="*/ 914400 h 1336700"/>
              <a:gd name="connsiteX9" fmla="*/ 152400 w 750885"/>
              <a:gd name="connsiteY9" fmla="*/ 1052513 h 1336700"/>
              <a:gd name="connsiteX10" fmla="*/ 242887 w 750885"/>
              <a:gd name="connsiteY10" fmla="*/ 1143000 h 1336700"/>
              <a:gd name="connsiteX11" fmla="*/ 409575 w 750885"/>
              <a:gd name="connsiteY11" fmla="*/ 1252538 h 1336700"/>
              <a:gd name="connsiteX12" fmla="*/ 595312 w 750885"/>
              <a:gd name="connsiteY12" fmla="*/ 1290638 h 1336700"/>
              <a:gd name="connsiteX13" fmla="*/ 747712 w 750885"/>
              <a:gd name="connsiteY13" fmla="*/ 1276350 h 1336700"/>
              <a:gd name="connsiteX14" fmla="*/ 700087 w 750885"/>
              <a:gd name="connsiteY14" fmla="*/ 800100 h 1336700"/>
              <a:gd name="connsiteX15" fmla="*/ 557212 w 750885"/>
              <a:gd name="connsiteY15" fmla="*/ 752475 h 1336700"/>
              <a:gd name="connsiteX16" fmla="*/ 504825 w 750885"/>
              <a:gd name="connsiteY16" fmla="*/ 676275 h 1336700"/>
              <a:gd name="connsiteX17" fmla="*/ 495300 w 750885"/>
              <a:gd name="connsiteY17" fmla="*/ 657225 h 1336700"/>
              <a:gd name="connsiteX18" fmla="*/ 490537 w 750885"/>
              <a:gd name="connsiteY18" fmla="*/ 585788 h 1336700"/>
              <a:gd name="connsiteX19" fmla="*/ 538162 w 750885"/>
              <a:gd name="connsiteY19" fmla="*/ 514350 h 1336700"/>
              <a:gd name="connsiteX20" fmla="*/ 609600 w 750885"/>
              <a:gd name="connsiteY20" fmla="*/ 495300 h 1336700"/>
              <a:gd name="connsiteX21" fmla="*/ 690562 w 750885"/>
              <a:gd name="connsiteY21" fmla="*/ 457200 h 1336700"/>
              <a:gd name="connsiteX0" fmla="*/ 690562 w 750885"/>
              <a:gd name="connsiteY0" fmla="*/ 457200 h 1336700"/>
              <a:gd name="connsiteX1" fmla="*/ 738187 w 750885"/>
              <a:gd name="connsiteY1" fmla="*/ 0 h 1336700"/>
              <a:gd name="connsiteX2" fmla="*/ 557212 w 750885"/>
              <a:gd name="connsiteY2" fmla="*/ 0 h 1336700"/>
              <a:gd name="connsiteX3" fmla="*/ 323850 w 750885"/>
              <a:gd name="connsiteY3" fmla="*/ 66675 h 1336700"/>
              <a:gd name="connsiteX4" fmla="*/ 190500 w 750885"/>
              <a:gd name="connsiteY4" fmla="*/ 180975 h 1336700"/>
              <a:gd name="connsiteX5" fmla="*/ 71437 w 750885"/>
              <a:gd name="connsiteY5" fmla="*/ 323850 h 1336700"/>
              <a:gd name="connsiteX6" fmla="*/ 4762 w 750885"/>
              <a:gd name="connsiteY6" fmla="*/ 523875 h 1336700"/>
              <a:gd name="connsiteX7" fmla="*/ 0 w 750885"/>
              <a:gd name="connsiteY7" fmla="*/ 723900 h 1336700"/>
              <a:gd name="connsiteX8" fmla="*/ 71437 w 750885"/>
              <a:gd name="connsiteY8" fmla="*/ 914400 h 1336700"/>
              <a:gd name="connsiteX9" fmla="*/ 152400 w 750885"/>
              <a:gd name="connsiteY9" fmla="*/ 1052513 h 1336700"/>
              <a:gd name="connsiteX10" fmla="*/ 242887 w 750885"/>
              <a:gd name="connsiteY10" fmla="*/ 1143000 h 1336700"/>
              <a:gd name="connsiteX11" fmla="*/ 409575 w 750885"/>
              <a:gd name="connsiteY11" fmla="*/ 1252538 h 1336700"/>
              <a:gd name="connsiteX12" fmla="*/ 595312 w 750885"/>
              <a:gd name="connsiteY12" fmla="*/ 1290638 h 1336700"/>
              <a:gd name="connsiteX13" fmla="*/ 747712 w 750885"/>
              <a:gd name="connsiteY13" fmla="*/ 1276350 h 1336700"/>
              <a:gd name="connsiteX14" fmla="*/ 700087 w 750885"/>
              <a:gd name="connsiteY14" fmla="*/ 800100 h 1336700"/>
              <a:gd name="connsiteX15" fmla="*/ 557212 w 750885"/>
              <a:gd name="connsiteY15" fmla="*/ 752475 h 1336700"/>
              <a:gd name="connsiteX16" fmla="*/ 504825 w 750885"/>
              <a:gd name="connsiteY16" fmla="*/ 676275 h 1336700"/>
              <a:gd name="connsiteX17" fmla="*/ 495300 w 750885"/>
              <a:gd name="connsiteY17" fmla="*/ 657225 h 1336700"/>
              <a:gd name="connsiteX18" fmla="*/ 490537 w 750885"/>
              <a:gd name="connsiteY18" fmla="*/ 585788 h 1336700"/>
              <a:gd name="connsiteX19" fmla="*/ 538162 w 750885"/>
              <a:gd name="connsiteY19" fmla="*/ 514350 h 1336700"/>
              <a:gd name="connsiteX20" fmla="*/ 609600 w 750885"/>
              <a:gd name="connsiteY20" fmla="*/ 495300 h 1336700"/>
              <a:gd name="connsiteX21" fmla="*/ 609601 w 750885"/>
              <a:gd name="connsiteY21" fmla="*/ 490538 h 1336700"/>
              <a:gd name="connsiteX22" fmla="*/ 690562 w 750885"/>
              <a:gd name="connsiteY22" fmla="*/ 457200 h 1336700"/>
              <a:gd name="connsiteX0" fmla="*/ 690562 w 750885"/>
              <a:gd name="connsiteY0" fmla="*/ 457200 h 1336700"/>
              <a:gd name="connsiteX1" fmla="*/ 738187 w 750885"/>
              <a:gd name="connsiteY1" fmla="*/ 0 h 1336700"/>
              <a:gd name="connsiteX2" fmla="*/ 557212 w 750885"/>
              <a:gd name="connsiteY2" fmla="*/ 0 h 1336700"/>
              <a:gd name="connsiteX3" fmla="*/ 323850 w 750885"/>
              <a:gd name="connsiteY3" fmla="*/ 66675 h 1336700"/>
              <a:gd name="connsiteX4" fmla="*/ 190500 w 750885"/>
              <a:gd name="connsiteY4" fmla="*/ 180975 h 1336700"/>
              <a:gd name="connsiteX5" fmla="*/ 71437 w 750885"/>
              <a:gd name="connsiteY5" fmla="*/ 323850 h 1336700"/>
              <a:gd name="connsiteX6" fmla="*/ 4762 w 750885"/>
              <a:gd name="connsiteY6" fmla="*/ 523875 h 1336700"/>
              <a:gd name="connsiteX7" fmla="*/ 0 w 750885"/>
              <a:gd name="connsiteY7" fmla="*/ 723900 h 1336700"/>
              <a:gd name="connsiteX8" fmla="*/ 71437 w 750885"/>
              <a:gd name="connsiteY8" fmla="*/ 914400 h 1336700"/>
              <a:gd name="connsiteX9" fmla="*/ 152400 w 750885"/>
              <a:gd name="connsiteY9" fmla="*/ 1052513 h 1336700"/>
              <a:gd name="connsiteX10" fmla="*/ 242887 w 750885"/>
              <a:gd name="connsiteY10" fmla="*/ 1143000 h 1336700"/>
              <a:gd name="connsiteX11" fmla="*/ 409575 w 750885"/>
              <a:gd name="connsiteY11" fmla="*/ 1252538 h 1336700"/>
              <a:gd name="connsiteX12" fmla="*/ 595312 w 750885"/>
              <a:gd name="connsiteY12" fmla="*/ 1290638 h 1336700"/>
              <a:gd name="connsiteX13" fmla="*/ 747712 w 750885"/>
              <a:gd name="connsiteY13" fmla="*/ 1276350 h 1336700"/>
              <a:gd name="connsiteX14" fmla="*/ 700087 w 750885"/>
              <a:gd name="connsiteY14" fmla="*/ 800100 h 1336700"/>
              <a:gd name="connsiteX15" fmla="*/ 557212 w 750885"/>
              <a:gd name="connsiteY15" fmla="*/ 752475 h 1336700"/>
              <a:gd name="connsiteX16" fmla="*/ 504825 w 750885"/>
              <a:gd name="connsiteY16" fmla="*/ 676275 h 1336700"/>
              <a:gd name="connsiteX17" fmla="*/ 495300 w 750885"/>
              <a:gd name="connsiteY17" fmla="*/ 657225 h 1336700"/>
              <a:gd name="connsiteX18" fmla="*/ 490537 w 750885"/>
              <a:gd name="connsiteY18" fmla="*/ 585788 h 1336700"/>
              <a:gd name="connsiteX19" fmla="*/ 538162 w 750885"/>
              <a:gd name="connsiteY19" fmla="*/ 514350 h 1336700"/>
              <a:gd name="connsiteX20" fmla="*/ 609600 w 750885"/>
              <a:gd name="connsiteY20" fmla="*/ 495300 h 1336700"/>
              <a:gd name="connsiteX21" fmla="*/ 609601 w 750885"/>
              <a:gd name="connsiteY21" fmla="*/ 490538 h 1336700"/>
              <a:gd name="connsiteX22" fmla="*/ 690562 w 750885"/>
              <a:gd name="connsiteY22" fmla="*/ 457200 h 1336700"/>
              <a:gd name="connsiteX0" fmla="*/ 690562 w 750885"/>
              <a:gd name="connsiteY0" fmla="*/ 457200 h 1336700"/>
              <a:gd name="connsiteX1" fmla="*/ 738187 w 750885"/>
              <a:gd name="connsiteY1" fmla="*/ 0 h 1336700"/>
              <a:gd name="connsiteX2" fmla="*/ 557212 w 750885"/>
              <a:gd name="connsiteY2" fmla="*/ 0 h 1336700"/>
              <a:gd name="connsiteX3" fmla="*/ 323850 w 750885"/>
              <a:gd name="connsiteY3" fmla="*/ 66675 h 1336700"/>
              <a:gd name="connsiteX4" fmla="*/ 190500 w 750885"/>
              <a:gd name="connsiteY4" fmla="*/ 180975 h 1336700"/>
              <a:gd name="connsiteX5" fmla="*/ 71437 w 750885"/>
              <a:gd name="connsiteY5" fmla="*/ 323850 h 1336700"/>
              <a:gd name="connsiteX6" fmla="*/ 4762 w 750885"/>
              <a:gd name="connsiteY6" fmla="*/ 523875 h 1336700"/>
              <a:gd name="connsiteX7" fmla="*/ 0 w 750885"/>
              <a:gd name="connsiteY7" fmla="*/ 723900 h 1336700"/>
              <a:gd name="connsiteX8" fmla="*/ 71437 w 750885"/>
              <a:gd name="connsiteY8" fmla="*/ 914400 h 1336700"/>
              <a:gd name="connsiteX9" fmla="*/ 152400 w 750885"/>
              <a:gd name="connsiteY9" fmla="*/ 1052513 h 1336700"/>
              <a:gd name="connsiteX10" fmla="*/ 242887 w 750885"/>
              <a:gd name="connsiteY10" fmla="*/ 1143000 h 1336700"/>
              <a:gd name="connsiteX11" fmla="*/ 409575 w 750885"/>
              <a:gd name="connsiteY11" fmla="*/ 1252538 h 1336700"/>
              <a:gd name="connsiteX12" fmla="*/ 595312 w 750885"/>
              <a:gd name="connsiteY12" fmla="*/ 1290638 h 1336700"/>
              <a:gd name="connsiteX13" fmla="*/ 747712 w 750885"/>
              <a:gd name="connsiteY13" fmla="*/ 1276350 h 1336700"/>
              <a:gd name="connsiteX14" fmla="*/ 700087 w 750885"/>
              <a:gd name="connsiteY14" fmla="*/ 800100 h 1336700"/>
              <a:gd name="connsiteX15" fmla="*/ 557212 w 750885"/>
              <a:gd name="connsiteY15" fmla="*/ 752475 h 1336700"/>
              <a:gd name="connsiteX16" fmla="*/ 504825 w 750885"/>
              <a:gd name="connsiteY16" fmla="*/ 676275 h 1336700"/>
              <a:gd name="connsiteX17" fmla="*/ 495300 w 750885"/>
              <a:gd name="connsiteY17" fmla="*/ 657225 h 1336700"/>
              <a:gd name="connsiteX18" fmla="*/ 490537 w 750885"/>
              <a:gd name="connsiteY18" fmla="*/ 585788 h 1336700"/>
              <a:gd name="connsiteX19" fmla="*/ 538162 w 750885"/>
              <a:gd name="connsiteY19" fmla="*/ 514350 h 1336700"/>
              <a:gd name="connsiteX20" fmla="*/ 609600 w 750885"/>
              <a:gd name="connsiteY20" fmla="*/ 495300 h 1336700"/>
              <a:gd name="connsiteX21" fmla="*/ 609601 w 750885"/>
              <a:gd name="connsiteY21" fmla="*/ 490538 h 1336700"/>
              <a:gd name="connsiteX22" fmla="*/ 690562 w 750885"/>
              <a:gd name="connsiteY22" fmla="*/ 457200 h 1336700"/>
              <a:gd name="connsiteX0" fmla="*/ 690562 w 750885"/>
              <a:gd name="connsiteY0" fmla="*/ 457200 h 1336700"/>
              <a:gd name="connsiteX1" fmla="*/ 738187 w 750885"/>
              <a:gd name="connsiteY1" fmla="*/ 0 h 1336700"/>
              <a:gd name="connsiteX2" fmla="*/ 557212 w 750885"/>
              <a:gd name="connsiteY2" fmla="*/ 0 h 1336700"/>
              <a:gd name="connsiteX3" fmla="*/ 323850 w 750885"/>
              <a:gd name="connsiteY3" fmla="*/ 66675 h 1336700"/>
              <a:gd name="connsiteX4" fmla="*/ 190500 w 750885"/>
              <a:gd name="connsiteY4" fmla="*/ 180975 h 1336700"/>
              <a:gd name="connsiteX5" fmla="*/ 71437 w 750885"/>
              <a:gd name="connsiteY5" fmla="*/ 323850 h 1336700"/>
              <a:gd name="connsiteX6" fmla="*/ 4762 w 750885"/>
              <a:gd name="connsiteY6" fmla="*/ 523875 h 1336700"/>
              <a:gd name="connsiteX7" fmla="*/ 0 w 750885"/>
              <a:gd name="connsiteY7" fmla="*/ 723900 h 1336700"/>
              <a:gd name="connsiteX8" fmla="*/ 71437 w 750885"/>
              <a:gd name="connsiteY8" fmla="*/ 914400 h 1336700"/>
              <a:gd name="connsiteX9" fmla="*/ 152400 w 750885"/>
              <a:gd name="connsiteY9" fmla="*/ 1052513 h 1336700"/>
              <a:gd name="connsiteX10" fmla="*/ 242887 w 750885"/>
              <a:gd name="connsiteY10" fmla="*/ 1143000 h 1336700"/>
              <a:gd name="connsiteX11" fmla="*/ 409575 w 750885"/>
              <a:gd name="connsiteY11" fmla="*/ 1252538 h 1336700"/>
              <a:gd name="connsiteX12" fmla="*/ 595312 w 750885"/>
              <a:gd name="connsiteY12" fmla="*/ 1290638 h 1336700"/>
              <a:gd name="connsiteX13" fmla="*/ 747712 w 750885"/>
              <a:gd name="connsiteY13" fmla="*/ 1276350 h 1336700"/>
              <a:gd name="connsiteX14" fmla="*/ 700087 w 750885"/>
              <a:gd name="connsiteY14" fmla="*/ 800100 h 1336700"/>
              <a:gd name="connsiteX15" fmla="*/ 557212 w 750885"/>
              <a:gd name="connsiteY15" fmla="*/ 752475 h 1336700"/>
              <a:gd name="connsiteX16" fmla="*/ 504825 w 750885"/>
              <a:gd name="connsiteY16" fmla="*/ 676275 h 1336700"/>
              <a:gd name="connsiteX17" fmla="*/ 495300 w 750885"/>
              <a:gd name="connsiteY17" fmla="*/ 657225 h 1336700"/>
              <a:gd name="connsiteX18" fmla="*/ 490537 w 750885"/>
              <a:gd name="connsiteY18" fmla="*/ 585788 h 1336700"/>
              <a:gd name="connsiteX19" fmla="*/ 538162 w 750885"/>
              <a:gd name="connsiteY19" fmla="*/ 514350 h 1336700"/>
              <a:gd name="connsiteX20" fmla="*/ 609600 w 750885"/>
              <a:gd name="connsiteY20" fmla="*/ 495300 h 1336700"/>
              <a:gd name="connsiteX21" fmla="*/ 609601 w 750885"/>
              <a:gd name="connsiteY21" fmla="*/ 490538 h 1336700"/>
              <a:gd name="connsiteX22" fmla="*/ 690562 w 750885"/>
              <a:gd name="connsiteY22" fmla="*/ 457200 h 133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50885" h="1336700">
                <a:moveTo>
                  <a:pt x="690562" y="457200"/>
                </a:moveTo>
                <a:lnTo>
                  <a:pt x="738187" y="0"/>
                </a:lnTo>
                <a:lnTo>
                  <a:pt x="557212" y="0"/>
                </a:lnTo>
                <a:lnTo>
                  <a:pt x="323850" y="66675"/>
                </a:lnTo>
                <a:lnTo>
                  <a:pt x="190500" y="180975"/>
                </a:lnTo>
                <a:lnTo>
                  <a:pt x="71437" y="323850"/>
                </a:lnTo>
                <a:lnTo>
                  <a:pt x="4762" y="523875"/>
                </a:lnTo>
                <a:lnTo>
                  <a:pt x="0" y="723900"/>
                </a:lnTo>
                <a:lnTo>
                  <a:pt x="71437" y="914400"/>
                </a:lnTo>
                <a:lnTo>
                  <a:pt x="152400" y="1052513"/>
                </a:lnTo>
                <a:lnTo>
                  <a:pt x="242887" y="1143000"/>
                </a:lnTo>
                <a:lnTo>
                  <a:pt x="409575" y="1252538"/>
                </a:lnTo>
                <a:lnTo>
                  <a:pt x="595312" y="1290638"/>
                </a:lnTo>
                <a:cubicBezTo>
                  <a:pt x="750885" y="1285776"/>
                  <a:pt x="747712" y="1336700"/>
                  <a:pt x="747712" y="1276350"/>
                </a:cubicBezTo>
                <a:lnTo>
                  <a:pt x="700087" y="800100"/>
                </a:lnTo>
                <a:lnTo>
                  <a:pt x="557212" y="752475"/>
                </a:lnTo>
                <a:cubicBezTo>
                  <a:pt x="539750" y="727075"/>
                  <a:pt x="521623" y="702119"/>
                  <a:pt x="504825" y="676275"/>
                </a:cubicBezTo>
                <a:cubicBezTo>
                  <a:pt x="500956" y="670322"/>
                  <a:pt x="495300" y="657225"/>
                  <a:pt x="495300" y="657225"/>
                </a:cubicBezTo>
                <a:lnTo>
                  <a:pt x="490537" y="585788"/>
                </a:lnTo>
                <a:cubicBezTo>
                  <a:pt x="534614" y="517225"/>
                  <a:pt x="514719" y="537798"/>
                  <a:pt x="538162" y="514350"/>
                </a:cubicBezTo>
                <a:lnTo>
                  <a:pt x="609600" y="495300"/>
                </a:lnTo>
                <a:cubicBezTo>
                  <a:pt x="609600" y="493713"/>
                  <a:pt x="609601" y="492125"/>
                  <a:pt x="609601" y="490538"/>
                </a:cubicBezTo>
                <a:cubicBezTo>
                  <a:pt x="636588" y="479425"/>
                  <a:pt x="711200" y="501651"/>
                  <a:pt x="690562" y="45720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i="1"/>
          </a:p>
        </p:txBody>
      </p:sp>
      <p:sp>
        <p:nvSpPr>
          <p:cNvPr id="21" name="Freeform 9"/>
          <p:cNvSpPr/>
          <p:nvPr/>
        </p:nvSpPr>
        <p:spPr>
          <a:xfrm flipH="1">
            <a:off x="5644088" y="4304596"/>
            <a:ext cx="835025" cy="1579563"/>
          </a:xfrm>
          <a:custGeom>
            <a:avLst/>
            <a:gdLst>
              <a:gd name="connsiteX0" fmla="*/ 690562 w 901298"/>
              <a:gd name="connsiteY0" fmla="*/ 460350 h 1339850"/>
              <a:gd name="connsiteX1" fmla="*/ 738187 w 901298"/>
              <a:gd name="connsiteY1" fmla="*/ 3150 h 1339850"/>
              <a:gd name="connsiteX2" fmla="*/ 557212 w 901298"/>
              <a:gd name="connsiteY2" fmla="*/ 3150 h 1339850"/>
              <a:gd name="connsiteX3" fmla="*/ 323850 w 901298"/>
              <a:gd name="connsiteY3" fmla="*/ 69825 h 1339850"/>
              <a:gd name="connsiteX4" fmla="*/ 190500 w 901298"/>
              <a:gd name="connsiteY4" fmla="*/ 184125 h 1339850"/>
              <a:gd name="connsiteX5" fmla="*/ 71437 w 901298"/>
              <a:gd name="connsiteY5" fmla="*/ 327000 h 1339850"/>
              <a:gd name="connsiteX6" fmla="*/ 4762 w 901298"/>
              <a:gd name="connsiteY6" fmla="*/ 527025 h 1339850"/>
              <a:gd name="connsiteX7" fmla="*/ 0 w 901298"/>
              <a:gd name="connsiteY7" fmla="*/ 727050 h 1339850"/>
              <a:gd name="connsiteX8" fmla="*/ 71437 w 901298"/>
              <a:gd name="connsiteY8" fmla="*/ 917550 h 1339850"/>
              <a:gd name="connsiteX9" fmla="*/ 152400 w 901298"/>
              <a:gd name="connsiteY9" fmla="*/ 1055663 h 1339850"/>
              <a:gd name="connsiteX10" fmla="*/ 242887 w 901298"/>
              <a:gd name="connsiteY10" fmla="*/ 1146150 h 1339850"/>
              <a:gd name="connsiteX11" fmla="*/ 409575 w 901298"/>
              <a:gd name="connsiteY11" fmla="*/ 1255688 h 1339850"/>
              <a:gd name="connsiteX12" fmla="*/ 595312 w 901298"/>
              <a:gd name="connsiteY12" fmla="*/ 1293788 h 1339850"/>
              <a:gd name="connsiteX13" fmla="*/ 747712 w 901298"/>
              <a:gd name="connsiteY13" fmla="*/ 1279500 h 1339850"/>
              <a:gd name="connsiteX14" fmla="*/ 700087 w 901298"/>
              <a:gd name="connsiteY14" fmla="*/ 803250 h 1339850"/>
              <a:gd name="connsiteX15" fmla="*/ 557212 w 901298"/>
              <a:gd name="connsiteY15" fmla="*/ 755625 h 1339850"/>
              <a:gd name="connsiteX16" fmla="*/ 504825 w 901298"/>
              <a:gd name="connsiteY16" fmla="*/ 679425 h 1339850"/>
              <a:gd name="connsiteX17" fmla="*/ 495300 w 901298"/>
              <a:gd name="connsiteY17" fmla="*/ 660375 h 1339850"/>
              <a:gd name="connsiteX18" fmla="*/ 490537 w 901298"/>
              <a:gd name="connsiteY18" fmla="*/ 588938 h 1339850"/>
              <a:gd name="connsiteX19" fmla="*/ 538162 w 901298"/>
              <a:gd name="connsiteY19" fmla="*/ 517500 h 1339850"/>
              <a:gd name="connsiteX20" fmla="*/ 609600 w 901298"/>
              <a:gd name="connsiteY20" fmla="*/ 498450 h 1339850"/>
              <a:gd name="connsiteX21" fmla="*/ 690562 w 901298"/>
              <a:gd name="connsiteY21" fmla="*/ 460350 h 1339850"/>
              <a:gd name="connsiteX0" fmla="*/ 690562 w 750885"/>
              <a:gd name="connsiteY0" fmla="*/ 457200 h 1336700"/>
              <a:gd name="connsiteX1" fmla="*/ 738187 w 750885"/>
              <a:gd name="connsiteY1" fmla="*/ 0 h 1336700"/>
              <a:gd name="connsiteX2" fmla="*/ 557212 w 750885"/>
              <a:gd name="connsiteY2" fmla="*/ 0 h 1336700"/>
              <a:gd name="connsiteX3" fmla="*/ 323850 w 750885"/>
              <a:gd name="connsiteY3" fmla="*/ 66675 h 1336700"/>
              <a:gd name="connsiteX4" fmla="*/ 190500 w 750885"/>
              <a:gd name="connsiteY4" fmla="*/ 180975 h 1336700"/>
              <a:gd name="connsiteX5" fmla="*/ 71437 w 750885"/>
              <a:gd name="connsiteY5" fmla="*/ 323850 h 1336700"/>
              <a:gd name="connsiteX6" fmla="*/ 4762 w 750885"/>
              <a:gd name="connsiteY6" fmla="*/ 523875 h 1336700"/>
              <a:gd name="connsiteX7" fmla="*/ 0 w 750885"/>
              <a:gd name="connsiteY7" fmla="*/ 723900 h 1336700"/>
              <a:gd name="connsiteX8" fmla="*/ 71437 w 750885"/>
              <a:gd name="connsiteY8" fmla="*/ 914400 h 1336700"/>
              <a:gd name="connsiteX9" fmla="*/ 152400 w 750885"/>
              <a:gd name="connsiteY9" fmla="*/ 1052513 h 1336700"/>
              <a:gd name="connsiteX10" fmla="*/ 242887 w 750885"/>
              <a:gd name="connsiteY10" fmla="*/ 1143000 h 1336700"/>
              <a:gd name="connsiteX11" fmla="*/ 409575 w 750885"/>
              <a:gd name="connsiteY11" fmla="*/ 1252538 h 1336700"/>
              <a:gd name="connsiteX12" fmla="*/ 595312 w 750885"/>
              <a:gd name="connsiteY12" fmla="*/ 1290638 h 1336700"/>
              <a:gd name="connsiteX13" fmla="*/ 747712 w 750885"/>
              <a:gd name="connsiteY13" fmla="*/ 1276350 h 1336700"/>
              <a:gd name="connsiteX14" fmla="*/ 700087 w 750885"/>
              <a:gd name="connsiteY14" fmla="*/ 800100 h 1336700"/>
              <a:gd name="connsiteX15" fmla="*/ 557212 w 750885"/>
              <a:gd name="connsiteY15" fmla="*/ 752475 h 1336700"/>
              <a:gd name="connsiteX16" fmla="*/ 504825 w 750885"/>
              <a:gd name="connsiteY16" fmla="*/ 676275 h 1336700"/>
              <a:gd name="connsiteX17" fmla="*/ 495300 w 750885"/>
              <a:gd name="connsiteY17" fmla="*/ 657225 h 1336700"/>
              <a:gd name="connsiteX18" fmla="*/ 490537 w 750885"/>
              <a:gd name="connsiteY18" fmla="*/ 585788 h 1336700"/>
              <a:gd name="connsiteX19" fmla="*/ 538162 w 750885"/>
              <a:gd name="connsiteY19" fmla="*/ 514350 h 1336700"/>
              <a:gd name="connsiteX20" fmla="*/ 609600 w 750885"/>
              <a:gd name="connsiteY20" fmla="*/ 495300 h 1336700"/>
              <a:gd name="connsiteX21" fmla="*/ 690562 w 750885"/>
              <a:gd name="connsiteY21" fmla="*/ 457200 h 1336700"/>
              <a:gd name="connsiteX0" fmla="*/ 690562 w 750885"/>
              <a:gd name="connsiteY0" fmla="*/ 457200 h 1336700"/>
              <a:gd name="connsiteX1" fmla="*/ 738187 w 750885"/>
              <a:gd name="connsiteY1" fmla="*/ 0 h 1336700"/>
              <a:gd name="connsiteX2" fmla="*/ 557212 w 750885"/>
              <a:gd name="connsiteY2" fmla="*/ 0 h 1336700"/>
              <a:gd name="connsiteX3" fmla="*/ 323850 w 750885"/>
              <a:gd name="connsiteY3" fmla="*/ 66675 h 1336700"/>
              <a:gd name="connsiteX4" fmla="*/ 190500 w 750885"/>
              <a:gd name="connsiteY4" fmla="*/ 180975 h 1336700"/>
              <a:gd name="connsiteX5" fmla="*/ 71437 w 750885"/>
              <a:gd name="connsiteY5" fmla="*/ 323850 h 1336700"/>
              <a:gd name="connsiteX6" fmla="*/ 4762 w 750885"/>
              <a:gd name="connsiteY6" fmla="*/ 523875 h 1336700"/>
              <a:gd name="connsiteX7" fmla="*/ 0 w 750885"/>
              <a:gd name="connsiteY7" fmla="*/ 723900 h 1336700"/>
              <a:gd name="connsiteX8" fmla="*/ 71437 w 750885"/>
              <a:gd name="connsiteY8" fmla="*/ 914400 h 1336700"/>
              <a:gd name="connsiteX9" fmla="*/ 152400 w 750885"/>
              <a:gd name="connsiteY9" fmla="*/ 1052513 h 1336700"/>
              <a:gd name="connsiteX10" fmla="*/ 242887 w 750885"/>
              <a:gd name="connsiteY10" fmla="*/ 1143000 h 1336700"/>
              <a:gd name="connsiteX11" fmla="*/ 409575 w 750885"/>
              <a:gd name="connsiteY11" fmla="*/ 1252538 h 1336700"/>
              <a:gd name="connsiteX12" fmla="*/ 595312 w 750885"/>
              <a:gd name="connsiteY12" fmla="*/ 1290638 h 1336700"/>
              <a:gd name="connsiteX13" fmla="*/ 747712 w 750885"/>
              <a:gd name="connsiteY13" fmla="*/ 1276350 h 1336700"/>
              <a:gd name="connsiteX14" fmla="*/ 700087 w 750885"/>
              <a:gd name="connsiteY14" fmla="*/ 800100 h 1336700"/>
              <a:gd name="connsiteX15" fmla="*/ 557212 w 750885"/>
              <a:gd name="connsiteY15" fmla="*/ 752475 h 1336700"/>
              <a:gd name="connsiteX16" fmla="*/ 504825 w 750885"/>
              <a:gd name="connsiteY16" fmla="*/ 676275 h 1336700"/>
              <a:gd name="connsiteX17" fmla="*/ 495300 w 750885"/>
              <a:gd name="connsiteY17" fmla="*/ 657225 h 1336700"/>
              <a:gd name="connsiteX18" fmla="*/ 490537 w 750885"/>
              <a:gd name="connsiteY18" fmla="*/ 585788 h 1336700"/>
              <a:gd name="connsiteX19" fmla="*/ 538162 w 750885"/>
              <a:gd name="connsiteY19" fmla="*/ 514350 h 1336700"/>
              <a:gd name="connsiteX20" fmla="*/ 609600 w 750885"/>
              <a:gd name="connsiteY20" fmla="*/ 495300 h 1336700"/>
              <a:gd name="connsiteX21" fmla="*/ 690562 w 750885"/>
              <a:gd name="connsiteY21" fmla="*/ 457200 h 1336700"/>
              <a:gd name="connsiteX0" fmla="*/ 690562 w 750885"/>
              <a:gd name="connsiteY0" fmla="*/ 457200 h 1336700"/>
              <a:gd name="connsiteX1" fmla="*/ 738187 w 750885"/>
              <a:gd name="connsiteY1" fmla="*/ 0 h 1336700"/>
              <a:gd name="connsiteX2" fmla="*/ 557212 w 750885"/>
              <a:gd name="connsiteY2" fmla="*/ 0 h 1336700"/>
              <a:gd name="connsiteX3" fmla="*/ 323850 w 750885"/>
              <a:gd name="connsiteY3" fmla="*/ 66675 h 1336700"/>
              <a:gd name="connsiteX4" fmla="*/ 190500 w 750885"/>
              <a:gd name="connsiteY4" fmla="*/ 180975 h 1336700"/>
              <a:gd name="connsiteX5" fmla="*/ 71437 w 750885"/>
              <a:gd name="connsiteY5" fmla="*/ 323850 h 1336700"/>
              <a:gd name="connsiteX6" fmla="*/ 4762 w 750885"/>
              <a:gd name="connsiteY6" fmla="*/ 523875 h 1336700"/>
              <a:gd name="connsiteX7" fmla="*/ 0 w 750885"/>
              <a:gd name="connsiteY7" fmla="*/ 723900 h 1336700"/>
              <a:gd name="connsiteX8" fmla="*/ 71437 w 750885"/>
              <a:gd name="connsiteY8" fmla="*/ 914400 h 1336700"/>
              <a:gd name="connsiteX9" fmla="*/ 152400 w 750885"/>
              <a:gd name="connsiteY9" fmla="*/ 1052513 h 1336700"/>
              <a:gd name="connsiteX10" fmla="*/ 242887 w 750885"/>
              <a:gd name="connsiteY10" fmla="*/ 1143000 h 1336700"/>
              <a:gd name="connsiteX11" fmla="*/ 409575 w 750885"/>
              <a:gd name="connsiteY11" fmla="*/ 1252538 h 1336700"/>
              <a:gd name="connsiteX12" fmla="*/ 595312 w 750885"/>
              <a:gd name="connsiteY12" fmla="*/ 1290638 h 1336700"/>
              <a:gd name="connsiteX13" fmla="*/ 747712 w 750885"/>
              <a:gd name="connsiteY13" fmla="*/ 1276350 h 1336700"/>
              <a:gd name="connsiteX14" fmla="*/ 700087 w 750885"/>
              <a:gd name="connsiteY14" fmla="*/ 800100 h 1336700"/>
              <a:gd name="connsiteX15" fmla="*/ 557212 w 750885"/>
              <a:gd name="connsiteY15" fmla="*/ 752475 h 1336700"/>
              <a:gd name="connsiteX16" fmla="*/ 504825 w 750885"/>
              <a:gd name="connsiteY16" fmla="*/ 676275 h 1336700"/>
              <a:gd name="connsiteX17" fmla="*/ 495300 w 750885"/>
              <a:gd name="connsiteY17" fmla="*/ 657225 h 1336700"/>
              <a:gd name="connsiteX18" fmla="*/ 490537 w 750885"/>
              <a:gd name="connsiteY18" fmla="*/ 585788 h 1336700"/>
              <a:gd name="connsiteX19" fmla="*/ 538162 w 750885"/>
              <a:gd name="connsiteY19" fmla="*/ 514350 h 1336700"/>
              <a:gd name="connsiteX20" fmla="*/ 609600 w 750885"/>
              <a:gd name="connsiteY20" fmla="*/ 495300 h 1336700"/>
              <a:gd name="connsiteX21" fmla="*/ 609601 w 750885"/>
              <a:gd name="connsiteY21" fmla="*/ 490538 h 1336700"/>
              <a:gd name="connsiteX22" fmla="*/ 690562 w 750885"/>
              <a:gd name="connsiteY22" fmla="*/ 457200 h 1336700"/>
              <a:gd name="connsiteX0" fmla="*/ 690562 w 750885"/>
              <a:gd name="connsiteY0" fmla="*/ 457200 h 1336700"/>
              <a:gd name="connsiteX1" fmla="*/ 738187 w 750885"/>
              <a:gd name="connsiteY1" fmla="*/ 0 h 1336700"/>
              <a:gd name="connsiteX2" fmla="*/ 557212 w 750885"/>
              <a:gd name="connsiteY2" fmla="*/ 0 h 1336700"/>
              <a:gd name="connsiteX3" fmla="*/ 323850 w 750885"/>
              <a:gd name="connsiteY3" fmla="*/ 66675 h 1336700"/>
              <a:gd name="connsiteX4" fmla="*/ 190500 w 750885"/>
              <a:gd name="connsiteY4" fmla="*/ 180975 h 1336700"/>
              <a:gd name="connsiteX5" fmla="*/ 71437 w 750885"/>
              <a:gd name="connsiteY5" fmla="*/ 323850 h 1336700"/>
              <a:gd name="connsiteX6" fmla="*/ 4762 w 750885"/>
              <a:gd name="connsiteY6" fmla="*/ 523875 h 1336700"/>
              <a:gd name="connsiteX7" fmla="*/ 0 w 750885"/>
              <a:gd name="connsiteY7" fmla="*/ 723900 h 1336700"/>
              <a:gd name="connsiteX8" fmla="*/ 71437 w 750885"/>
              <a:gd name="connsiteY8" fmla="*/ 914400 h 1336700"/>
              <a:gd name="connsiteX9" fmla="*/ 152400 w 750885"/>
              <a:gd name="connsiteY9" fmla="*/ 1052513 h 1336700"/>
              <a:gd name="connsiteX10" fmla="*/ 242887 w 750885"/>
              <a:gd name="connsiteY10" fmla="*/ 1143000 h 1336700"/>
              <a:gd name="connsiteX11" fmla="*/ 409575 w 750885"/>
              <a:gd name="connsiteY11" fmla="*/ 1252538 h 1336700"/>
              <a:gd name="connsiteX12" fmla="*/ 595312 w 750885"/>
              <a:gd name="connsiteY12" fmla="*/ 1290638 h 1336700"/>
              <a:gd name="connsiteX13" fmla="*/ 747712 w 750885"/>
              <a:gd name="connsiteY13" fmla="*/ 1276350 h 1336700"/>
              <a:gd name="connsiteX14" fmla="*/ 700087 w 750885"/>
              <a:gd name="connsiteY14" fmla="*/ 800100 h 1336700"/>
              <a:gd name="connsiteX15" fmla="*/ 557212 w 750885"/>
              <a:gd name="connsiteY15" fmla="*/ 752475 h 1336700"/>
              <a:gd name="connsiteX16" fmla="*/ 504825 w 750885"/>
              <a:gd name="connsiteY16" fmla="*/ 676275 h 1336700"/>
              <a:gd name="connsiteX17" fmla="*/ 495300 w 750885"/>
              <a:gd name="connsiteY17" fmla="*/ 657225 h 1336700"/>
              <a:gd name="connsiteX18" fmla="*/ 490537 w 750885"/>
              <a:gd name="connsiteY18" fmla="*/ 585788 h 1336700"/>
              <a:gd name="connsiteX19" fmla="*/ 538162 w 750885"/>
              <a:gd name="connsiteY19" fmla="*/ 514350 h 1336700"/>
              <a:gd name="connsiteX20" fmla="*/ 609600 w 750885"/>
              <a:gd name="connsiteY20" fmla="*/ 495300 h 1336700"/>
              <a:gd name="connsiteX21" fmla="*/ 609601 w 750885"/>
              <a:gd name="connsiteY21" fmla="*/ 490538 h 1336700"/>
              <a:gd name="connsiteX22" fmla="*/ 690562 w 750885"/>
              <a:gd name="connsiteY22" fmla="*/ 457200 h 1336700"/>
              <a:gd name="connsiteX0" fmla="*/ 690562 w 750885"/>
              <a:gd name="connsiteY0" fmla="*/ 457200 h 1336700"/>
              <a:gd name="connsiteX1" fmla="*/ 738187 w 750885"/>
              <a:gd name="connsiteY1" fmla="*/ 0 h 1336700"/>
              <a:gd name="connsiteX2" fmla="*/ 557212 w 750885"/>
              <a:gd name="connsiteY2" fmla="*/ 0 h 1336700"/>
              <a:gd name="connsiteX3" fmla="*/ 323850 w 750885"/>
              <a:gd name="connsiteY3" fmla="*/ 66675 h 1336700"/>
              <a:gd name="connsiteX4" fmla="*/ 190500 w 750885"/>
              <a:gd name="connsiteY4" fmla="*/ 180975 h 1336700"/>
              <a:gd name="connsiteX5" fmla="*/ 71437 w 750885"/>
              <a:gd name="connsiteY5" fmla="*/ 323850 h 1336700"/>
              <a:gd name="connsiteX6" fmla="*/ 4762 w 750885"/>
              <a:gd name="connsiteY6" fmla="*/ 523875 h 1336700"/>
              <a:gd name="connsiteX7" fmla="*/ 0 w 750885"/>
              <a:gd name="connsiteY7" fmla="*/ 723900 h 1336700"/>
              <a:gd name="connsiteX8" fmla="*/ 71437 w 750885"/>
              <a:gd name="connsiteY8" fmla="*/ 914400 h 1336700"/>
              <a:gd name="connsiteX9" fmla="*/ 152400 w 750885"/>
              <a:gd name="connsiteY9" fmla="*/ 1052513 h 1336700"/>
              <a:gd name="connsiteX10" fmla="*/ 242887 w 750885"/>
              <a:gd name="connsiteY10" fmla="*/ 1143000 h 1336700"/>
              <a:gd name="connsiteX11" fmla="*/ 409575 w 750885"/>
              <a:gd name="connsiteY11" fmla="*/ 1252538 h 1336700"/>
              <a:gd name="connsiteX12" fmla="*/ 595312 w 750885"/>
              <a:gd name="connsiteY12" fmla="*/ 1290638 h 1336700"/>
              <a:gd name="connsiteX13" fmla="*/ 747712 w 750885"/>
              <a:gd name="connsiteY13" fmla="*/ 1276350 h 1336700"/>
              <a:gd name="connsiteX14" fmla="*/ 700087 w 750885"/>
              <a:gd name="connsiteY14" fmla="*/ 800100 h 1336700"/>
              <a:gd name="connsiteX15" fmla="*/ 557212 w 750885"/>
              <a:gd name="connsiteY15" fmla="*/ 752475 h 1336700"/>
              <a:gd name="connsiteX16" fmla="*/ 504825 w 750885"/>
              <a:gd name="connsiteY16" fmla="*/ 676275 h 1336700"/>
              <a:gd name="connsiteX17" fmla="*/ 495300 w 750885"/>
              <a:gd name="connsiteY17" fmla="*/ 657225 h 1336700"/>
              <a:gd name="connsiteX18" fmla="*/ 490537 w 750885"/>
              <a:gd name="connsiteY18" fmla="*/ 585788 h 1336700"/>
              <a:gd name="connsiteX19" fmla="*/ 538162 w 750885"/>
              <a:gd name="connsiteY19" fmla="*/ 514350 h 1336700"/>
              <a:gd name="connsiteX20" fmla="*/ 609600 w 750885"/>
              <a:gd name="connsiteY20" fmla="*/ 495300 h 1336700"/>
              <a:gd name="connsiteX21" fmla="*/ 609601 w 750885"/>
              <a:gd name="connsiteY21" fmla="*/ 490538 h 1336700"/>
              <a:gd name="connsiteX22" fmla="*/ 690562 w 750885"/>
              <a:gd name="connsiteY22" fmla="*/ 457200 h 1336700"/>
              <a:gd name="connsiteX0" fmla="*/ 690562 w 750885"/>
              <a:gd name="connsiteY0" fmla="*/ 457200 h 1336700"/>
              <a:gd name="connsiteX1" fmla="*/ 738187 w 750885"/>
              <a:gd name="connsiteY1" fmla="*/ 0 h 1336700"/>
              <a:gd name="connsiteX2" fmla="*/ 557212 w 750885"/>
              <a:gd name="connsiteY2" fmla="*/ 0 h 1336700"/>
              <a:gd name="connsiteX3" fmla="*/ 323850 w 750885"/>
              <a:gd name="connsiteY3" fmla="*/ 66675 h 1336700"/>
              <a:gd name="connsiteX4" fmla="*/ 190500 w 750885"/>
              <a:gd name="connsiteY4" fmla="*/ 180975 h 1336700"/>
              <a:gd name="connsiteX5" fmla="*/ 71437 w 750885"/>
              <a:gd name="connsiteY5" fmla="*/ 323850 h 1336700"/>
              <a:gd name="connsiteX6" fmla="*/ 4762 w 750885"/>
              <a:gd name="connsiteY6" fmla="*/ 523875 h 1336700"/>
              <a:gd name="connsiteX7" fmla="*/ 0 w 750885"/>
              <a:gd name="connsiteY7" fmla="*/ 723900 h 1336700"/>
              <a:gd name="connsiteX8" fmla="*/ 71437 w 750885"/>
              <a:gd name="connsiteY8" fmla="*/ 914400 h 1336700"/>
              <a:gd name="connsiteX9" fmla="*/ 152400 w 750885"/>
              <a:gd name="connsiteY9" fmla="*/ 1052513 h 1336700"/>
              <a:gd name="connsiteX10" fmla="*/ 242887 w 750885"/>
              <a:gd name="connsiteY10" fmla="*/ 1143000 h 1336700"/>
              <a:gd name="connsiteX11" fmla="*/ 409575 w 750885"/>
              <a:gd name="connsiteY11" fmla="*/ 1252538 h 1336700"/>
              <a:gd name="connsiteX12" fmla="*/ 595312 w 750885"/>
              <a:gd name="connsiteY12" fmla="*/ 1290638 h 1336700"/>
              <a:gd name="connsiteX13" fmla="*/ 747712 w 750885"/>
              <a:gd name="connsiteY13" fmla="*/ 1276350 h 1336700"/>
              <a:gd name="connsiteX14" fmla="*/ 700087 w 750885"/>
              <a:gd name="connsiteY14" fmla="*/ 800100 h 1336700"/>
              <a:gd name="connsiteX15" fmla="*/ 557212 w 750885"/>
              <a:gd name="connsiteY15" fmla="*/ 752475 h 1336700"/>
              <a:gd name="connsiteX16" fmla="*/ 504825 w 750885"/>
              <a:gd name="connsiteY16" fmla="*/ 676275 h 1336700"/>
              <a:gd name="connsiteX17" fmla="*/ 495300 w 750885"/>
              <a:gd name="connsiteY17" fmla="*/ 657225 h 1336700"/>
              <a:gd name="connsiteX18" fmla="*/ 490537 w 750885"/>
              <a:gd name="connsiteY18" fmla="*/ 585788 h 1336700"/>
              <a:gd name="connsiteX19" fmla="*/ 538162 w 750885"/>
              <a:gd name="connsiteY19" fmla="*/ 514350 h 1336700"/>
              <a:gd name="connsiteX20" fmla="*/ 609600 w 750885"/>
              <a:gd name="connsiteY20" fmla="*/ 495300 h 1336700"/>
              <a:gd name="connsiteX21" fmla="*/ 609601 w 750885"/>
              <a:gd name="connsiteY21" fmla="*/ 490538 h 1336700"/>
              <a:gd name="connsiteX22" fmla="*/ 690562 w 750885"/>
              <a:gd name="connsiteY22" fmla="*/ 457200 h 133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50885" h="1336700">
                <a:moveTo>
                  <a:pt x="690562" y="457200"/>
                </a:moveTo>
                <a:lnTo>
                  <a:pt x="738187" y="0"/>
                </a:lnTo>
                <a:lnTo>
                  <a:pt x="557212" y="0"/>
                </a:lnTo>
                <a:lnTo>
                  <a:pt x="323850" y="66675"/>
                </a:lnTo>
                <a:lnTo>
                  <a:pt x="190500" y="180975"/>
                </a:lnTo>
                <a:lnTo>
                  <a:pt x="71437" y="323850"/>
                </a:lnTo>
                <a:lnTo>
                  <a:pt x="4762" y="523875"/>
                </a:lnTo>
                <a:lnTo>
                  <a:pt x="0" y="723900"/>
                </a:lnTo>
                <a:lnTo>
                  <a:pt x="71437" y="914400"/>
                </a:lnTo>
                <a:lnTo>
                  <a:pt x="152400" y="1052513"/>
                </a:lnTo>
                <a:lnTo>
                  <a:pt x="242887" y="1143000"/>
                </a:lnTo>
                <a:lnTo>
                  <a:pt x="409575" y="1252538"/>
                </a:lnTo>
                <a:lnTo>
                  <a:pt x="595312" y="1290638"/>
                </a:lnTo>
                <a:cubicBezTo>
                  <a:pt x="750885" y="1285776"/>
                  <a:pt x="747712" y="1336700"/>
                  <a:pt x="747712" y="1276350"/>
                </a:cubicBezTo>
                <a:lnTo>
                  <a:pt x="700087" y="800100"/>
                </a:lnTo>
                <a:lnTo>
                  <a:pt x="557212" y="752475"/>
                </a:lnTo>
                <a:cubicBezTo>
                  <a:pt x="539750" y="727075"/>
                  <a:pt x="521623" y="702119"/>
                  <a:pt x="504825" y="676275"/>
                </a:cubicBezTo>
                <a:cubicBezTo>
                  <a:pt x="500956" y="670322"/>
                  <a:pt x="495300" y="657225"/>
                  <a:pt x="495300" y="657225"/>
                </a:cubicBezTo>
                <a:lnTo>
                  <a:pt x="490537" y="585788"/>
                </a:lnTo>
                <a:cubicBezTo>
                  <a:pt x="534614" y="517225"/>
                  <a:pt x="514719" y="537798"/>
                  <a:pt x="538162" y="514350"/>
                </a:cubicBezTo>
                <a:lnTo>
                  <a:pt x="609600" y="495300"/>
                </a:lnTo>
                <a:cubicBezTo>
                  <a:pt x="609600" y="493713"/>
                  <a:pt x="609601" y="492125"/>
                  <a:pt x="609601" y="490538"/>
                </a:cubicBezTo>
                <a:cubicBezTo>
                  <a:pt x="636588" y="479425"/>
                  <a:pt x="711200" y="501651"/>
                  <a:pt x="690562" y="457200"/>
                </a:cubicBezTo>
                <a:close/>
              </a:path>
            </a:pathLst>
          </a:custGeom>
          <a:solidFill>
            <a:srgbClr val="FFA7A7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i="1"/>
          </a:p>
        </p:txBody>
      </p:sp>
      <p:sp>
        <p:nvSpPr>
          <p:cNvPr id="22" name="TextBox 41"/>
          <p:cNvSpPr txBox="1">
            <a:spLocks noChangeArrowheads="1"/>
          </p:cNvSpPr>
          <p:nvPr/>
        </p:nvSpPr>
        <p:spPr bwMode="auto">
          <a:xfrm>
            <a:off x="5625038" y="4490334"/>
            <a:ext cx="7588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100" i="1"/>
              <a:t>Sensitive</a:t>
            </a:r>
          </a:p>
          <a:p>
            <a:pPr algn="ctr" eaLnBrk="1" hangingPunct="1"/>
            <a:r>
              <a:rPr lang="en-US" sz="1100" i="1"/>
              <a:t>area</a:t>
            </a:r>
          </a:p>
          <a:p>
            <a:pPr algn="ctr" eaLnBrk="1" hangingPunct="1"/>
            <a:endParaRPr lang="en-US" sz="1100" i="1"/>
          </a:p>
        </p:txBody>
      </p:sp>
      <p:sp>
        <p:nvSpPr>
          <p:cNvPr id="23" name="TextBox 47"/>
          <p:cNvSpPr txBox="1">
            <a:spLocks noChangeArrowheads="1"/>
          </p:cNvSpPr>
          <p:nvPr/>
        </p:nvSpPr>
        <p:spPr bwMode="auto">
          <a:xfrm>
            <a:off x="3799413" y="4664959"/>
            <a:ext cx="736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l-GR" i="1" dirty="0">
                <a:latin typeface="Calibri" pitchFamily="34" charset="0"/>
                <a:cs typeface="Calibri" pitchFamily="34" charset="0"/>
              </a:rPr>
              <a:t>Δϕ</a:t>
            </a:r>
            <a:r>
              <a:rPr lang="en-US" i="1" dirty="0">
                <a:latin typeface="Calibri" pitchFamily="34" charset="0"/>
                <a:cs typeface="Calibri" pitchFamily="34" charset="0"/>
              </a:rPr>
              <a:t>=192</a:t>
            </a:r>
            <a:r>
              <a:rPr lang="en-US" i="1" baseline="30000" dirty="0">
                <a:latin typeface="Calibri" pitchFamily="34" charset="0"/>
                <a:cs typeface="Calibri" pitchFamily="34" charset="0"/>
              </a:rPr>
              <a:t>o</a:t>
            </a:r>
            <a:endParaRPr lang="en-US" i="1" baseline="30000" dirty="0"/>
          </a:p>
        </p:txBody>
      </p:sp>
      <p:sp>
        <p:nvSpPr>
          <p:cNvPr id="24" name="TextBox 51"/>
          <p:cNvSpPr txBox="1">
            <a:spLocks noChangeArrowheads="1"/>
          </p:cNvSpPr>
          <p:nvPr/>
        </p:nvSpPr>
        <p:spPr bwMode="auto">
          <a:xfrm>
            <a:off x="5644088" y="5349171"/>
            <a:ext cx="7381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l-GR" i="1">
                <a:latin typeface="Calibri" pitchFamily="34" charset="0"/>
                <a:cs typeface="Calibri" pitchFamily="34" charset="0"/>
              </a:rPr>
              <a:t>Δϕ</a:t>
            </a:r>
            <a:r>
              <a:rPr lang="en-US" i="1">
                <a:latin typeface="Calibri" pitchFamily="34" charset="0"/>
                <a:cs typeface="Calibri" pitchFamily="34" charset="0"/>
              </a:rPr>
              <a:t>=192</a:t>
            </a:r>
            <a:r>
              <a:rPr lang="en-US" i="1" baseline="30000">
                <a:latin typeface="Calibri" pitchFamily="34" charset="0"/>
                <a:cs typeface="Calibri" pitchFamily="34" charset="0"/>
              </a:rPr>
              <a:t>o</a:t>
            </a:r>
            <a:endParaRPr lang="en-US" i="1" baseline="30000"/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8" cstate="print">
            <a:lum bright="10000" contrast="20000"/>
          </a:blip>
          <a:srcRect l="39881" t="48692" r="15848" b="5556"/>
          <a:stretch>
            <a:fillRect/>
          </a:stretch>
        </p:blipFill>
        <p:spPr bwMode="auto">
          <a:xfrm>
            <a:off x="3834041" y="1197425"/>
            <a:ext cx="2000237" cy="22518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Group 15"/>
          <p:cNvGrpSpPr/>
          <p:nvPr/>
        </p:nvGrpSpPr>
        <p:grpSpPr>
          <a:xfrm>
            <a:off x="674049" y="4605194"/>
            <a:ext cx="2451905" cy="2049222"/>
            <a:chOff x="590974" y="4570630"/>
            <a:chExt cx="2451905" cy="2049222"/>
          </a:xfrm>
        </p:grpSpPr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/>
            </a:blip>
            <a:srcRect/>
            <a:stretch>
              <a:fillRect/>
            </a:stretch>
          </p:blipFill>
          <p:spPr bwMode="auto">
            <a:xfrm>
              <a:off x="590974" y="4570630"/>
              <a:ext cx="2451905" cy="2049222"/>
            </a:xfrm>
            <a:prstGeom prst="roundRect">
              <a:avLst>
                <a:gd name="adj" fmla="val 12975"/>
              </a:avLst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8" name="Oval 17"/>
            <p:cNvSpPr/>
            <p:nvPr/>
          </p:nvSpPr>
          <p:spPr>
            <a:xfrm rot="8598085">
              <a:off x="1001118" y="5801814"/>
              <a:ext cx="457214" cy="586989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  <a:scene3d>
              <a:camera prst="orthographicFront"/>
              <a:lightRig rig="freezing" dir="t"/>
            </a:scene3d>
            <a:sp3d prstMaterial="flat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i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cxnSp>
        <p:nvCxnSpPr>
          <p:cNvPr id="29" name="Straight Connector 18"/>
          <p:cNvCxnSpPr>
            <a:stCxn id="28" idx="1"/>
          </p:cNvCxnSpPr>
          <p:nvPr/>
        </p:nvCxnSpPr>
        <p:spPr>
          <a:xfrm rot="8598085" flipV="1">
            <a:off x="1367194" y="6265749"/>
            <a:ext cx="333105" cy="337529"/>
          </a:xfrm>
          <a:prstGeom prst="line">
            <a:avLst/>
          </a:prstGeom>
          <a:noFill/>
          <a:ln w="76200">
            <a:solidFill>
              <a:srgbClr val="FF0000"/>
            </a:solidFill>
          </a:ln>
          <a:scene3d>
            <a:camera prst="orthographicFront"/>
            <a:lightRig rig="freezing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19"/>
          <p:cNvCxnSpPr>
            <a:endCxn id="28" idx="0"/>
          </p:cNvCxnSpPr>
          <p:nvPr/>
        </p:nvCxnSpPr>
        <p:spPr>
          <a:xfrm rot="8598085" flipV="1">
            <a:off x="1449234" y="6247728"/>
            <a:ext cx="266708" cy="41928"/>
          </a:xfrm>
          <a:prstGeom prst="line">
            <a:avLst/>
          </a:prstGeom>
          <a:noFill/>
          <a:ln w="76200">
            <a:solidFill>
              <a:srgbClr val="FF0000"/>
            </a:solidFill>
          </a:ln>
          <a:scene3d>
            <a:camera prst="orthographicFront"/>
            <a:lightRig rig="freezing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1" name="Oval 20"/>
          <p:cNvSpPr/>
          <p:nvPr/>
        </p:nvSpPr>
        <p:spPr>
          <a:xfrm rot="8598085">
            <a:off x="7794530" y="5173759"/>
            <a:ext cx="457214" cy="586989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scene3d>
            <a:camera prst="orthographicFront"/>
            <a:lightRig rig="freezing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i="1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32" name="Straight Connector 21"/>
          <p:cNvCxnSpPr>
            <a:stCxn id="31" idx="1"/>
          </p:cNvCxnSpPr>
          <p:nvPr/>
        </p:nvCxnSpPr>
        <p:spPr>
          <a:xfrm rot="8598085" flipV="1">
            <a:off x="8077531" y="5603130"/>
            <a:ext cx="333105" cy="337529"/>
          </a:xfrm>
          <a:prstGeom prst="line">
            <a:avLst/>
          </a:prstGeom>
          <a:noFill/>
          <a:ln w="76200">
            <a:solidFill>
              <a:srgbClr val="FF0000"/>
            </a:solidFill>
          </a:ln>
          <a:scene3d>
            <a:camera prst="orthographicFront"/>
            <a:lightRig rig="freezing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3" name="Straight Connector 22"/>
          <p:cNvCxnSpPr>
            <a:endCxn id="31" idx="0"/>
          </p:cNvCxnSpPr>
          <p:nvPr/>
        </p:nvCxnSpPr>
        <p:spPr>
          <a:xfrm rot="8598085" flipV="1">
            <a:off x="8159571" y="5585109"/>
            <a:ext cx="266708" cy="41928"/>
          </a:xfrm>
          <a:prstGeom prst="line">
            <a:avLst/>
          </a:prstGeom>
          <a:noFill/>
          <a:ln w="76200">
            <a:solidFill>
              <a:srgbClr val="FF0000"/>
            </a:solidFill>
          </a:ln>
          <a:scene3d>
            <a:camera prst="orthographicFront"/>
            <a:lightRig rig="freezing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4" name="TextBox 1"/>
          <p:cNvSpPr txBox="1">
            <a:spLocks noChangeArrowheads="1"/>
          </p:cNvSpPr>
          <p:nvPr/>
        </p:nvSpPr>
        <p:spPr bwMode="auto">
          <a:xfrm>
            <a:off x="107504" y="1177007"/>
            <a:ext cx="6238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Open</a:t>
            </a:r>
          </a:p>
        </p:txBody>
      </p:sp>
      <p:sp>
        <p:nvSpPr>
          <p:cNvPr id="35" name="TextBox 6"/>
          <p:cNvSpPr txBox="1">
            <a:spLocks noChangeArrowheads="1"/>
          </p:cNvSpPr>
          <p:nvPr/>
        </p:nvSpPr>
        <p:spPr bwMode="auto">
          <a:xfrm>
            <a:off x="8205450" y="1244648"/>
            <a:ext cx="7328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Closed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79512" y="509191"/>
            <a:ext cx="853244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0096"/>
                </a:solidFill>
                <a:latin typeface="Palatino Linotype" pitchFamily="18" charset="0"/>
              </a:rPr>
              <a:t>Stable operation at very high rates </a:t>
            </a:r>
            <a:r>
              <a:rPr lang="en-US" sz="1600" dirty="0" smtClean="0">
                <a:solidFill>
                  <a:srgbClr val="FF0000"/>
                </a:solidFill>
                <a:latin typeface="Palatino Linotype" pitchFamily="18" charset="0"/>
              </a:rPr>
              <a:t>up to </a:t>
            </a:r>
            <a:r>
              <a:rPr lang="en-US" sz="1600" dirty="0" smtClean="0">
                <a:solidFill>
                  <a:srgbClr val="FF0000"/>
                </a:solidFill>
                <a:latin typeface="Palatino Linotype" pitchFamily="18" charset="0"/>
                <a:cs typeface="Arial" charset="0"/>
              </a:rPr>
              <a:t>12 MHz/cm</a:t>
            </a:r>
            <a:r>
              <a:rPr lang="en-US" sz="1600" baseline="30000" dirty="0" smtClean="0">
                <a:solidFill>
                  <a:srgbClr val="FF0000"/>
                </a:solidFill>
                <a:latin typeface="Palatino Linotype" pitchFamily="18" charset="0"/>
                <a:cs typeface="Arial" charset="0"/>
              </a:rPr>
              <a:t>2</a:t>
            </a:r>
            <a:endParaRPr lang="en-US" sz="1600" dirty="0">
              <a:solidFill>
                <a:srgbClr val="FF0000"/>
              </a:solidFill>
              <a:latin typeface="Palatino Linotype" pitchFamily="18" charset="0"/>
              <a:cs typeface="Arial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1600" dirty="0" smtClean="0">
                <a:solidFill>
                  <a:srgbClr val="FF0000"/>
                </a:solidFill>
                <a:latin typeface="Palatino Linotype" pitchFamily="18" charset="0"/>
                <a:cs typeface="Arial" charset="0"/>
              </a:rPr>
              <a:t> </a:t>
            </a:r>
            <a:r>
              <a:rPr lang="en-US" sz="1600" dirty="0" smtClean="0">
                <a:solidFill>
                  <a:srgbClr val="663300"/>
                </a:solidFill>
                <a:latin typeface="Palatino Linotype" pitchFamily="18" charset="0"/>
                <a:cs typeface="Arial" charset="0"/>
              </a:rPr>
              <a:t>Achieved spatial (time) resolution:  135 </a:t>
            </a:r>
            <a:r>
              <a:rPr lang="en-US" sz="1600" dirty="0" smtClean="0">
                <a:solidFill>
                  <a:srgbClr val="663300"/>
                </a:solidFill>
                <a:latin typeface="Symbol" panose="05050102010706020507" pitchFamily="18" charset="2"/>
                <a:cs typeface="Arial" charset="0"/>
              </a:rPr>
              <a:t>m</a:t>
            </a:r>
            <a:r>
              <a:rPr lang="en-US" sz="1600" dirty="0" smtClean="0">
                <a:solidFill>
                  <a:srgbClr val="663300"/>
                </a:solidFill>
                <a:latin typeface="Palatino Linotype" pitchFamily="18" charset="0"/>
                <a:cs typeface="Arial" charset="0"/>
              </a:rPr>
              <a:t>m (7 ns) at high intensity 2* 10</a:t>
            </a:r>
            <a:r>
              <a:rPr lang="en-US" sz="1600" baseline="30000" dirty="0" smtClean="0">
                <a:solidFill>
                  <a:srgbClr val="663300"/>
                </a:solidFill>
                <a:latin typeface="Palatino Linotype" pitchFamily="18" charset="0"/>
                <a:cs typeface="Arial" charset="0"/>
              </a:rPr>
              <a:t>8</a:t>
            </a:r>
            <a:r>
              <a:rPr lang="en-US" sz="1600" dirty="0" smtClean="0">
                <a:solidFill>
                  <a:srgbClr val="663300"/>
                </a:solidFill>
                <a:latin typeface="Palatino Linotype" pitchFamily="18" charset="0"/>
                <a:cs typeface="Arial" charset="0"/>
              </a:rPr>
              <a:t> s</a:t>
            </a:r>
            <a:r>
              <a:rPr lang="en-US" sz="1600" baseline="30000" dirty="0" smtClean="0">
                <a:solidFill>
                  <a:srgbClr val="663300"/>
                </a:solidFill>
                <a:latin typeface="Palatino Linotype" pitchFamily="18" charset="0"/>
                <a:cs typeface="Arial" charset="0"/>
              </a:rPr>
              <a:t>-1</a:t>
            </a:r>
            <a:r>
              <a:rPr lang="en-US" sz="1600" dirty="0" smtClean="0">
                <a:solidFill>
                  <a:srgbClr val="663300"/>
                </a:solidFill>
                <a:latin typeface="Palatino Linotype" pitchFamily="18" charset="0"/>
                <a:cs typeface="Arial" charset="0"/>
              </a:rPr>
              <a:t> </a:t>
            </a:r>
            <a:endParaRPr lang="fr-FR" sz="1600" dirty="0">
              <a:solidFill>
                <a:srgbClr val="663300"/>
              </a:solidFill>
              <a:latin typeface="Palatino Linotype" pitchFamily="18" charset="0"/>
            </a:endParaRPr>
          </a:p>
        </p:txBody>
      </p:sp>
      <p:sp>
        <p:nvSpPr>
          <p:cNvPr id="37" name="TextBox 28"/>
          <p:cNvSpPr txBox="1"/>
          <p:nvPr/>
        </p:nvSpPr>
        <p:spPr>
          <a:xfrm>
            <a:off x="8135648" y="92087"/>
            <a:ext cx="938206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E. </a:t>
            </a:r>
            <a:r>
              <a:rPr lang="en-US" sz="14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Oliveri</a:t>
            </a:r>
            <a:endParaRPr lang="fr-FR" sz="1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8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" y="4481577"/>
            <a:ext cx="3191753" cy="2331799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323528" y="6063679"/>
            <a:ext cx="28057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rgbClr val="000000"/>
                </a:solidFill>
                <a:latin typeface="AdvP6F00"/>
              </a:rPr>
              <a:t>total, inelastic and elastic </a:t>
            </a:r>
            <a:br>
              <a:rPr lang="en-GB" sz="1200" dirty="0" smtClean="0">
                <a:solidFill>
                  <a:srgbClr val="000000"/>
                </a:solidFill>
                <a:latin typeface="AdvP6F00"/>
              </a:rPr>
            </a:br>
            <a:r>
              <a:rPr lang="en-GB" sz="1200" dirty="0" smtClean="0">
                <a:solidFill>
                  <a:srgbClr val="000000"/>
                </a:solidFill>
                <a:latin typeface="AdvP6F00"/>
              </a:rPr>
              <a:t>cross-section </a:t>
            </a:r>
            <a:r>
              <a:rPr lang="en-GB" sz="1200" dirty="0">
                <a:solidFill>
                  <a:srgbClr val="000000"/>
                </a:solidFill>
                <a:latin typeface="AdvP6F00"/>
              </a:rPr>
              <a:t>measurement</a:t>
            </a:r>
            <a:endParaRPr lang="fr-FR" sz="1200" dirty="0"/>
          </a:p>
        </p:txBody>
      </p:sp>
      <p:pic>
        <p:nvPicPr>
          <p:cNvPr id="40" name="Picture 6"/>
          <p:cNvPicPr>
            <a:picLocks noChangeAspect="1" noChangeArrowheads="1"/>
          </p:cNvPicPr>
          <p:nvPr/>
        </p:nvPicPr>
        <p:blipFill>
          <a:blip r:embed="rId11" cstate="print">
            <a:lum bright="-10000" contrast="-10000"/>
          </a:blip>
          <a:srcRect/>
          <a:stretch>
            <a:fillRect/>
          </a:stretch>
        </p:blipFill>
        <p:spPr bwMode="auto">
          <a:xfrm>
            <a:off x="3707904" y="1175349"/>
            <a:ext cx="2260090" cy="22536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1" name="Rectangle 40"/>
          <p:cNvSpPr/>
          <p:nvPr/>
        </p:nvSpPr>
        <p:spPr>
          <a:xfrm>
            <a:off x="3805372" y="1352728"/>
            <a:ext cx="20297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Palatino Linotype" panose="02040502050505030304" pitchFamily="18" charset="0"/>
              </a:rPr>
              <a:t>TOTEM Readout Plane</a:t>
            </a:r>
          </a:p>
        </p:txBody>
      </p:sp>
      <p:sp>
        <p:nvSpPr>
          <p:cNvPr id="42" name="Ellipse 41"/>
          <p:cNvSpPr/>
          <p:nvPr/>
        </p:nvSpPr>
        <p:spPr>
          <a:xfrm>
            <a:off x="2267744" y="4941184"/>
            <a:ext cx="144016" cy="1493329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8BA3C-FD74-49F5-93D3-00901AC981D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28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au 14"/>
          <p:cNvGraphicFramePr>
            <a:graphicFrameLocks noGrp="1"/>
          </p:cNvGraphicFramePr>
          <p:nvPr>
            <p:extLst/>
          </p:nvPr>
        </p:nvGraphicFramePr>
        <p:xfrm>
          <a:off x="35496" y="692696"/>
          <a:ext cx="9036498" cy="3051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7666"/>
                <a:gridCol w="1512168"/>
                <a:gridCol w="1224136"/>
                <a:gridCol w="1512168"/>
                <a:gridCol w="1734277"/>
                <a:gridCol w="150608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Palatino Linotype" panose="02040502050505030304" pitchFamily="18" charset="0"/>
                        </a:rPr>
                        <a:t>Experiment/</a:t>
                      </a:r>
                    </a:p>
                    <a:p>
                      <a:r>
                        <a:rPr lang="en-US" sz="1400" dirty="0" smtClean="0">
                          <a:latin typeface="Palatino Linotype" panose="02040502050505030304" pitchFamily="18" charset="0"/>
                        </a:rPr>
                        <a:t>timescale</a:t>
                      </a:r>
                      <a:endParaRPr lang="fr-FR" sz="1400" dirty="0"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Palatino Linotype" panose="02040502050505030304" pitchFamily="18" charset="0"/>
                        </a:rPr>
                        <a:t>Application</a:t>
                      </a:r>
                    </a:p>
                    <a:p>
                      <a:r>
                        <a:rPr lang="en-US" sz="1400" dirty="0" smtClean="0">
                          <a:latin typeface="Palatino Linotype" panose="02040502050505030304" pitchFamily="18" charset="0"/>
                        </a:rPr>
                        <a:t>domain</a:t>
                      </a:r>
                      <a:endParaRPr lang="fr-FR" sz="1400" dirty="0"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Palatino Linotype" panose="02040502050505030304" pitchFamily="18" charset="0"/>
                        </a:rPr>
                        <a:t>MPGD </a:t>
                      </a:r>
                    </a:p>
                    <a:p>
                      <a:r>
                        <a:rPr lang="en-US" sz="1400" dirty="0" smtClean="0">
                          <a:latin typeface="Palatino Linotype" panose="02040502050505030304" pitchFamily="18" charset="0"/>
                        </a:rPr>
                        <a:t>technology</a:t>
                      </a:r>
                      <a:endParaRPr lang="fr-FR" sz="1400" dirty="0"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Palatino Linotype" panose="02040502050505030304" pitchFamily="18" charset="0"/>
                        </a:rPr>
                        <a:t>Total detector size (single module</a:t>
                      </a:r>
                      <a:r>
                        <a:rPr lang="en-US" sz="1400" baseline="0" dirty="0" smtClean="0">
                          <a:latin typeface="Palatino Linotype" panose="02040502050505030304" pitchFamily="18" charset="0"/>
                        </a:rPr>
                        <a:t> size</a:t>
                      </a:r>
                      <a:r>
                        <a:rPr lang="en-US" sz="1400" dirty="0" smtClean="0">
                          <a:latin typeface="Palatino Linotype" panose="02040502050505030304" pitchFamily="18" charset="0"/>
                        </a:rPr>
                        <a:t>)</a:t>
                      </a:r>
                      <a:endParaRPr lang="fr-FR" sz="1400" dirty="0"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Palatino Linotype" panose="02040502050505030304" pitchFamily="18" charset="0"/>
                        </a:rPr>
                        <a:t>Operation</a:t>
                      </a:r>
                      <a:r>
                        <a:rPr lang="en-US" sz="1400" baseline="0" dirty="0" smtClean="0">
                          <a:latin typeface="Palatino Linotype" panose="02040502050505030304" pitchFamily="18" charset="0"/>
                        </a:rPr>
                        <a:t> characteristics/</a:t>
                      </a:r>
                    </a:p>
                    <a:p>
                      <a:r>
                        <a:rPr lang="en-US" sz="1400" baseline="0" dirty="0" smtClean="0">
                          <a:latin typeface="Palatino Linotype" panose="02040502050505030304" pitchFamily="18" charset="0"/>
                        </a:rPr>
                        <a:t>performance</a:t>
                      </a:r>
                      <a:endParaRPr lang="fr-FR" sz="1400" dirty="0"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Palatino Linotype" panose="02040502050505030304" pitchFamily="18" charset="0"/>
                        </a:rPr>
                        <a:t>Special requirements/</a:t>
                      </a:r>
                      <a:br>
                        <a:rPr lang="en-US" sz="1400" dirty="0" smtClean="0">
                          <a:latin typeface="Palatino Linotype" panose="02040502050505030304" pitchFamily="18" charset="0"/>
                        </a:rPr>
                      </a:br>
                      <a:r>
                        <a:rPr lang="en-US" sz="1400" dirty="0" smtClean="0">
                          <a:latin typeface="Palatino Linotype" panose="02040502050505030304" pitchFamily="18" charset="0"/>
                        </a:rPr>
                        <a:t>remarks</a:t>
                      </a:r>
                      <a:endParaRPr lang="fr-FR" sz="1400" dirty="0"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ILC</a:t>
                      </a:r>
                      <a:r>
                        <a:rPr lang="en-US" sz="1200" baseline="0" dirty="0" smtClean="0">
                          <a:solidFill>
                            <a:srgbClr val="663300"/>
                          </a:solidFill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lang="en-US" sz="1200" baseline="0" dirty="0" smtClean="0">
                          <a:solidFill>
                            <a:srgbClr val="0000CC"/>
                          </a:solidFill>
                          <a:latin typeface="Palatino Linotype" panose="02040502050505030304" pitchFamily="18" charset="0"/>
                        </a:rPr>
                        <a:t>Time Projection Chamber (pad and pixel readout) for ILD: </a:t>
                      </a:r>
                      <a:r>
                        <a:rPr lang="en-US" sz="1200" baseline="0" dirty="0" smtClean="0">
                          <a:solidFill>
                            <a:srgbClr val="663300"/>
                          </a:solidFill>
                          <a:latin typeface="Palatino Linotype" panose="02040502050505030304" pitchFamily="18" charset="0"/>
                        </a:rPr>
                        <a:t>Start &gt; 2</a:t>
                      </a:r>
                      <a:r>
                        <a:rPr lang="en-US" sz="1200" dirty="0" smtClean="0">
                          <a:solidFill>
                            <a:srgbClr val="663300"/>
                          </a:solidFill>
                          <a:latin typeface="Palatino Linotype" panose="02040502050505030304" pitchFamily="18" charset="0"/>
                        </a:rPr>
                        <a:t>030</a:t>
                      </a:r>
                    </a:p>
                    <a:p>
                      <a:endParaRPr lang="en-US" sz="1200" dirty="0" smtClean="0">
                        <a:solidFill>
                          <a:srgbClr val="663300"/>
                        </a:solidFill>
                        <a:latin typeface="Palatino Linotype" panose="02040502050505030304" pitchFamily="18" charset="0"/>
                      </a:endParaRPr>
                    </a:p>
                    <a:p>
                      <a:endParaRPr lang="en-US" sz="1200" dirty="0" smtClean="0">
                        <a:solidFill>
                          <a:srgbClr val="6633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High </a:t>
                      </a:r>
                      <a:r>
                        <a:rPr lang="fr-FR" sz="1100" kern="1200" dirty="0" err="1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Energy</a:t>
                      </a:r>
                      <a:r>
                        <a:rPr lang="fr-FR" sz="11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100" kern="1200" dirty="0" err="1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Physics</a:t>
                      </a:r>
                      <a:endParaRPr lang="fr-FR" sz="1100" kern="1200" dirty="0" smtClean="0">
                        <a:solidFill>
                          <a:srgbClr val="663300"/>
                        </a:solidFill>
                        <a:effectLst/>
                        <a:latin typeface="Palatino Linotype" panose="02040502050505030304" pitchFamily="18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fr-FR" sz="11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(</a:t>
                      </a:r>
                      <a:r>
                        <a:rPr lang="fr-FR" sz="1100" kern="1200" dirty="0" err="1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tracking</a:t>
                      </a:r>
                      <a:r>
                        <a:rPr lang="fr-FR" sz="11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)</a:t>
                      </a:r>
                      <a:endParaRPr lang="fr-FR" sz="1100" dirty="0">
                        <a:solidFill>
                          <a:srgbClr val="6633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 smtClean="0">
                          <a:solidFill>
                            <a:srgbClr val="0000CC"/>
                          </a:solidFill>
                          <a:latin typeface="Palatino Linotype" panose="02040502050505030304" pitchFamily="18" charset="0"/>
                        </a:rPr>
                        <a:t>Micromegas</a:t>
                      </a:r>
                      <a:r>
                        <a:rPr lang="en-US" sz="1100" baseline="0" dirty="0" smtClean="0">
                          <a:solidFill>
                            <a:srgbClr val="0000CC"/>
                          </a:solidFill>
                          <a:latin typeface="Palatino Linotype" panose="0204050205050503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100" baseline="0" dirty="0" smtClean="0">
                          <a:solidFill>
                            <a:srgbClr val="0000CC"/>
                          </a:solidFill>
                          <a:latin typeface="Palatino Linotype" panose="02040502050505030304" pitchFamily="18" charset="0"/>
                        </a:rPr>
                        <a:t>GEM</a:t>
                      </a:r>
                      <a:endParaRPr lang="fr-FR" sz="1100" dirty="0">
                        <a:solidFill>
                          <a:srgbClr val="0000CC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Total area: ~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 20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m</a:t>
                      </a:r>
                      <a:r>
                        <a:rPr lang="en-US" sz="1100" baseline="3000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 </a:t>
                      </a:r>
                    </a:p>
                    <a:p>
                      <a:endParaRPr lang="en-US" sz="1100" dirty="0" smtClean="0">
                        <a:latin typeface="Palatino Linotype" panose="02040502050505030304" pitchFamily="18" charset="0"/>
                      </a:endParaRPr>
                    </a:p>
                    <a:p>
                      <a:r>
                        <a:rPr lang="en-US" sz="1100" dirty="0" smtClean="0">
                          <a:latin typeface="Palatino Linotype" panose="02040502050505030304" pitchFamily="18" charset="0"/>
                        </a:rPr>
                        <a:t>Single unit detect: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 -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pad readout: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    ~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 400 c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m</a:t>
                      </a:r>
                      <a:r>
                        <a:rPr lang="en-US" sz="1100" baseline="3000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 </a:t>
                      </a:r>
                      <a:r>
                        <a:rPr lang="en-US" sz="11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100" kern="1200" baseline="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pixel readout: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 smtClean="0">
                          <a:solidFill>
                            <a:srgbClr val="663300"/>
                          </a:solidFill>
                          <a:latin typeface="Palatino Linotype" panose="02040502050505030304" pitchFamily="18" charset="0"/>
                        </a:rPr>
                        <a:t>    ~ </a:t>
                      </a:r>
                      <a:r>
                        <a:rPr lang="en-US" sz="1100" dirty="0" smtClean="0">
                          <a:solidFill>
                            <a:srgbClr val="663300"/>
                          </a:solidFill>
                          <a:latin typeface="Palatino Linotype" panose="02040502050505030304" pitchFamily="18" charset="0"/>
                        </a:rPr>
                        <a:t>130 cm²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Max.</a:t>
                      </a:r>
                      <a:r>
                        <a:rPr lang="en-US" sz="1100" b="1" kern="1200" baseline="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1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rate</a:t>
                      </a:r>
                      <a:r>
                        <a:rPr lang="en-US" sz="11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1100" kern="1200" baseline="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&lt; 1 </a:t>
                      </a:r>
                      <a:r>
                        <a:rPr lang="en-US" sz="11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kHz</a:t>
                      </a:r>
                      <a:br>
                        <a:rPr lang="en-US" sz="11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1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Spatial res.:</a:t>
                      </a:r>
                      <a:r>
                        <a:rPr lang="en-US" sz="11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&lt;150µm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Time res.:</a:t>
                      </a:r>
                      <a:r>
                        <a:rPr lang="en-US" sz="11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~</a:t>
                      </a:r>
                      <a:r>
                        <a:rPr lang="en-US" sz="1100" kern="1200" baseline="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15 ns</a:t>
                      </a:r>
                      <a:br>
                        <a:rPr lang="en-US" sz="1100" kern="1200" baseline="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1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dE/dx:</a:t>
                      </a:r>
                      <a:r>
                        <a:rPr lang="en-US" sz="11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5 % (Fe55)</a:t>
                      </a:r>
                      <a:r>
                        <a:rPr lang="en-US" sz="11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1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1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Rad. Hard.:</a:t>
                      </a:r>
                      <a:r>
                        <a:rPr lang="en-US" sz="11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no</a:t>
                      </a:r>
                      <a:endParaRPr lang="fr-FR" sz="1100" kern="1200" dirty="0" smtClean="0">
                        <a:solidFill>
                          <a:srgbClr val="663300"/>
                        </a:solidFill>
                        <a:effectLst/>
                        <a:latin typeface="Palatino Linotype" panose="02040502050505030304" pitchFamily="18" charset="0"/>
                        <a:ea typeface="+mn-ea"/>
                        <a:cs typeface="+mn-cs"/>
                      </a:endParaRPr>
                    </a:p>
                    <a:p>
                      <a:endParaRPr lang="fr-FR" sz="1100" kern="1200" dirty="0" smtClean="0">
                        <a:solidFill>
                          <a:srgbClr val="663300"/>
                        </a:solidFill>
                        <a:effectLst/>
                        <a:latin typeface="Palatino Linotype" panose="020405020505050303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Si + TPC Momentum </a:t>
                      </a:r>
                      <a:r>
                        <a:rPr lang="fr-FR" sz="1100" kern="1200" dirty="0" err="1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resolution</a:t>
                      </a:r>
                      <a:r>
                        <a:rPr lang="fr-FR" sz="11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 : </a:t>
                      </a:r>
                      <a:r>
                        <a:rPr lang="fr-FR" sz="1100" kern="1200" dirty="0" err="1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dp</a:t>
                      </a:r>
                      <a:r>
                        <a:rPr lang="fr-FR" sz="11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/p &lt; 9*10-</a:t>
                      </a:r>
                      <a:r>
                        <a:rPr lang="fr-FR" sz="1100" kern="1200" baseline="300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FR" sz="11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 1/</a:t>
                      </a:r>
                      <a:r>
                        <a:rPr lang="fr-FR" sz="1100" kern="1200" dirty="0" err="1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GeV</a:t>
                      </a:r>
                      <a:endParaRPr lang="fr-FR" sz="1100" kern="1200" dirty="0" smtClean="0">
                        <a:solidFill>
                          <a:srgbClr val="663300"/>
                        </a:solidFill>
                        <a:effectLst/>
                        <a:latin typeface="Palatino Linotype" panose="020405020505050303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ILC </a:t>
                      </a:r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Palatino Linotype" panose="02040502050505030304" pitchFamily="18" charset="0"/>
                        </a:rPr>
                        <a:t>Particle Flow Hadronic (DHCAL) Calorimetry for ILC/</a:t>
                      </a:r>
                      <a:r>
                        <a:rPr lang="en-US" sz="1200" dirty="0" err="1" smtClean="0">
                          <a:solidFill>
                            <a:srgbClr val="0000CC"/>
                          </a:solidFill>
                          <a:latin typeface="Palatino Linotype" panose="02040502050505030304" pitchFamily="18" charset="0"/>
                        </a:rPr>
                        <a:t>SiD</a:t>
                      </a:r>
                      <a:endParaRPr lang="en-US" sz="1200" dirty="0" smtClean="0">
                        <a:solidFill>
                          <a:srgbClr val="0000CC"/>
                        </a:solidFill>
                        <a:latin typeface="Palatino Linotype" panose="02040502050505030304" pitchFamily="18" charset="0"/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663300"/>
                          </a:solidFill>
                          <a:latin typeface="Palatino Linotype" panose="02040502050505030304" pitchFamily="18" charset="0"/>
                        </a:rPr>
                        <a:t>Start &gt; 2030</a:t>
                      </a:r>
                      <a:endParaRPr lang="fr-FR" sz="1200" dirty="0">
                        <a:solidFill>
                          <a:srgbClr val="6633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Palatino Linotype" panose="02040502050505030304" pitchFamily="18" charset="0"/>
                        </a:rPr>
                        <a:t>High Energy Physics</a:t>
                      </a:r>
                      <a:br>
                        <a:rPr lang="en-US" sz="1100" dirty="0" smtClean="0">
                          <a:latin typeface="Palatino Linotype" panose="02040502050505030304" pitchFamily="18" charset="0"/>
                        </a:rPr>
                      </a:br>
                      <a:r>
                        <a:rPr lang="en-US" sz="1100" dirty="0" smtClean="0">
                          <a:latin typeface="Palatino Linotype" panose="02040502050505030304" pitchFamily="18" charset="0"/>
                        </a:rPr>
                        <a:t>(calorimetry) </a:t>
                      </a:r>
                      <a:endParaRPr lang="fr-FR" sz="1100" dirty="0"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CC"/>
                          </a:solidFill>
                          <a:latin typeface="Palatino Linotype" panose="02040502050505030304" pitchFamily="18" charset="0"/>
                        </a:rPr>
                        <a:t>GEM,</a:t>
                      </a:r>
                      <a:r>
                        <a:rPr lang="en-US" sz="1100" baseline="0" dirty="0" smtClean="0">
                          <a:solidFill>
                            <a:srgbClr val="0000CC"/>
                          </a:solidFill>
                          <a:latin typeface="Palatino Linotype" panose="02040502050505030304" pitchFamily="18" charset="0"/>
                        </a:rPr>
                        <a:t> THGEM RPWELL, </a:t>
                      </a:r>
                      <a:r>
                        <a:rPr lang="en-US" sz="1100" baseline="0" dirty="0" err="1" smtClean="0">
                          <a:solidFill>
                            <a:srgbClr val="0000CC"/>
                          </a:solidFill>
                          <a:latin typeface="Palatino Linotype" panose="02040502050505030304" pitchFamily="18" charset="0"/>
                        </a:rPr>
                        <a:t>Micromegas</a:t>
                      </a:r>
                      <a:endParaRPr lang="fr-FR" sz="1100" dirty="0">
                        <a:solidFill>
                          <a:srgbClr val="0000CC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Total area: ~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 4000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m</a:t>
                      </a:r>
                      <a:r>
                        <a:rPr lang="en-US" sz="1100" baseline="3000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 </a:t>
                      </a:r>
                    </a:p>
                    <a:p>
                      <a:endParaRPr lang="en-US" sz="1100" dirty="0" smtClean="0">
                        <a:latin typeface="Palatino Linotype" panose="02040502050505030304" pitchFamily="18" charset="0"/>
                      </a:endParaRPr>
                    </a:p>
                    <a:p>
                      <a:r>
                        <a:rPr lang="en-US" sz="1100" dirty="0" smtClean="0">
                          <a:latin typeface="Palatino Linotype" panose="02040502050505030304" pitchFamily="18" charset="0"/>
                        </a:rPr>
                        <a:t>Single unit detect: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 0.5 - 1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m</a:t>
                      </a:r>
                      <a:r>
                        <a:rPr lang="en-US" sz="1100" baseline="3000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 </a:t>
                      </a:r>
                      <a:r>
                        <a:rPr lang="en-US" sz="11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Max.rate</a:t>
                      </a:r>
                      <a:r>
                        <a:rPr lang="en-US" sz="11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:1</a:t>
                      </a:r>
                      <a:r>
                        <a:rPr lang="en-US" sz="1100" kern="1200" baseline="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kHz/cm</a:t>
                      </a:r>
                      <a:r>
                        <a:rPr lang="en-US" sz="1100" kern="1200" baseline="300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1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1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1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Spatial res.:</a:t>
                      </a:r>
                      <a:r>
                        <a:rPr lang="en-US" sz="11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1cm</a:t>
                      </a:r>
                      <a:r>
                        <a:rPr lang="en-US" sz="1100" kern="1200" baseline="300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1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cells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Time res.:</a:t>
                      </a:r>
                      <a:r>
                        <a:rPr lang="en-US" sz="11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~</a:t>
                      </a:r>
                      <a:r>
                        <a:rPr lang="en-US" sz="1100" kern="1200" baseline="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300 ns</a:t>
                      </a:r>
                      <a:r>
                        <a:rPr lang="en-US" sz="11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1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1" dirty="0" smtClean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dE/dx: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12 % (Fe55)</a:t>
                      </a:r>
                      <a:b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1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Rad. Hard.:</a:t>
                      </a:r>
                      <a:r>
                        <a:rPr lang="en-US" sz="11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no </a:t>
                      </a:r>
                      <a:endParaRPr lang="fr-FR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663300"/>
                          </a:solidFill>
                          <a:latin typeface="Palatino Linotype" panose="02040502050505030304" pitchFamily="18" charset="0"/>
                        </a:rPr>
                        <a:t>Jet</a:t>
                      </a:r>
                      <a:r>
                        <a:rPr lang="en-US" sz="1100" baseline="0" dirty="0" smtClean="0">
                          <a:solidFill>
                            <a:srgbClr val="663300"/>
                          </a:solidFill>
                          <a:latin typeface="Palatino Linotype" panose="02040502050505030304" pitchFamily="18" charset="0"/>
                        </a:rPr>
                        <a:t> Energy resolution: 3-4 %</a:t>
                      </a:r>
                      <a:endParaRPr lang="fr-FR" sz="1100" dirty="0">
                        <a:solidFill>
                          <a:srgbClr val="6633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8552" y="72008"/>
            <a:ext cx="8031880" cy="4766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755577" y="144016"/>
            <a:ext cx="7299138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MPGD Technologies for the </a:t>
            </a:r>
            <a:r>
              <a:rPr lang="en-US" sz="2400" u="sng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International Linear Collider</a:t>
            </a:r>
            <a:endParaRPr lang="fr-FR" sz="2400" u="sng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306" y="4121630"/>
            <a:ext cx="4326198" cy="2691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292080" y="3789040"/>
            <a:ext cx="3598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Particle Flow Calorimetry (ILD/</a:t>
            </a:r>
            <a:r>
              <a:rPr lang="en-US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SiD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):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789040"/>
            <a:ext cx="2891651" cy="2349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7504" y="3861048"/>
            <a:ext cx="89159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ILD</a:t>
            </a:r>
          </a:p>
          <a:p>
            <a:pPr algn="ctr"/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Concept:</a:t>
            </a:r>
            <a:endParaRPr lang="fr-FR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998" y="4445888"/>
            <a:ext cx="2509063" cy="2349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707904" y="4489956"/>
            <a:ext cx="89159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SiD</a:t>
            </a:r>
            <a:endParaRPr lang="en-US" sz="14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Concept:</a:t>
            </a:r>
            <a:endParaRPr lang="fr-FR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8BA3C-FD74-49F5-93D3-00901AC981D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04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35496" y="3068960"/>
            <a:ext cx="3610765" cy="3806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057"/>
          <p:cNvSpPr>
            <a:spLocks noChangeArrowheads="1"/>
          </p:cNvSpPr>
          <p:nvPr/>
        </p:nvSpPr>
        <p:spPr bwMode="auto">
          <a:xfrm>
            <a:off x="203085" y="44450"/>
            <a:ext cx="8678979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1058"/>
          <p:cNvSpPr>
            <a:spLocks noChangeArrowheads="1" noChangeShapeType="1" noTextEdit="1"/>
          </p:cNvSpPr>
          <p:nvPr/>
        </p:nvSpPr>
        <p:spPr bwMode="auto">
          <a:xfrm>
            <a:off x="485776" y="116632"/>
            <a:ext cx="8210550" cy="4039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ILC Time Projection Chamber (TPC): MPGD-Based Readout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2" y="620688"/>
            <a:ext cx="3644502" cy="238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7"/>
          <p:cNvSpPr txBox="1"/>
          <p:nvPr/>
        </p:nvSpPr>
        <p:spPr>
          <a:xfrm>
            <a:off x="3779913" y="620688"/>
            <a:ext cx="5328592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Palatino Linotype" panose="02040502050505030304" pitchFamily="18" charset="0"/>
              </a:rPr>
              <a:t>MPGDs are foreseen as TPC readout for ILC (endcap size~10 m</a:t>
            </a:r>
            <a:r>
              <a:rPr lang="en-US" sz="1400" baseline="30000" dirty="0" smtClean="0">
                <a:latin typeface="Palatino Linotype" panose="02040502050505030304" pitchFamily="18" charset="0"/>
              </a:rPr>
              <a:t>2</a:t>
            </a:r>
            <a:r>
              <a:rPr lang="en-US" sz="1400" dirty="0" smtClean="0">
                <a:latin typeface="Palatino Linotype" panose="02040502050505030304" pitchFamily="18" charset="0"/>
              </a:rPr>
              <a:t>):</a:t>
            </a:r>
          </a:p>
          <a:p>
            <a:endParaRPr lang="en-US" sz="1400" dirty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Standard “pad readout” (1x 6 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mm</a:t>
            </a:r>
            <a:r>
              <a:rPr lang="en-US" sz="1400" baseline="30000" dirty="0">
                <a:solidFill>
                  <a:srgbClr val="FF0000"/>
                </a:solidFill>
                <a:latin typeface="Palatino Linotype" panose="02040502050505030304" pitchFamily="18" charset="0"/>
              </a:rPr>
              <a:t>2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): </a:t>
            </a:r>
            <a:r>
              <a:rPr lang="en-US" sz="1400" dirty="0">
                <a:latin typeface="Palatino Linotype" panose="02040502050505030304" pitchFamily="18" charset="0"/>
              </a:rPr>
              <a:t>8 rows of </a:t>
            </a:r>
            <a:r>
              <a:rPr lang="en-US" sz="1400" dirty="0" smtClean="0">
                <a:latin typeface="Palatino Linotype" panose="02040502050505030304" pitchFamily="18" charset="0"/>
              </a:rPr>
              <a:t>det. modules (17×23 cm2); 240 </a:t>
            </a:r>
            <a:r>
              <a:rPr lang="en-US" sz="1400" dirty="0">
                <a:latin typeface="Palatino Linotype" panose="02040502050505030304" pitchFamily="18" charset="0"/>
              </a:rPr>
              <a:t>modules per </a:t>
            </a:r>
            <a:r>
              <a:rPr lang="en-US" sz="1400" dirty="0" smtClean="0">
                <a:latin typeface="Palatino Linotype" panose="02040502050505030304" pitchFamily="18" charset="0"/>
              </a:rPr>
              <a:t>endcap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Wet-etched triple GEMs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Laser-etched double-GEMs 100µm thick (“Asian”)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Resistive MM with dispersive anode </a:t>
            </a:r>
          </a:p>
          <a:p>
            <a:endParaRPr lang="en-US" sz="1400" dirty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“Pixel readout” (55x 55</a:t>
            </a:r>
            <a:r>
              <a:rPr lang="en-US" sz="1400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</a:t>
            </a:r>
            <a:r>
              <a:rPr lang="en-US" sz="1400" baseline="30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2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): </a:t>
            </a:r>
            <a:r>
              <a:rPr lang="it-IT" sz="1400" dirty="0">
                <a:latin typeface="Palatino Linotype" panose="02040502050505030304" pitchFamily="18" charset="0"/>
              </a:rPr>
              <a:t>~100-120 chips per </a:t>
            </a:r>
            <a:r>
              <a:rPr lang="it-IT" sz="1400" dirty="0" smtClean="0">
                <a:latin typeface="Palatino Linotype" panose="02040502050505030304" pitchFamily="18" charset="0"/>
              </a:rPr>
              <a:t>module → </a:t>
            </a:r>
            <a:r>
              <a:rPr lang="it-IT" sz="1400" dirty="0">
                <a:latin typeface="Palatino Linotype" panose="02040502050505030304" pitchFamily="18" charset="0"/>
              </a:rPr>
              <a:t>25000-30000 per </a:t>
            </a:r>
            <a:r>
              <a:rPr lang="it-IT" sz="1400" dirty="0" smtClean="0">
                <a:latin typeface="Palatino Linotype" panose="02040502050505030304" pitchFamily="18" charset="0"/>
              </a:rPr>
              <a:t>endcap</a:t>
            </a:r>
          </a:p>
          <a:p>
            <a:endParaRPr lang="it-IT" sz="1400" dirty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GEM + pixel readout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InGrid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 (integrated </a:t>
            </a:r>
            <a:r>
              <a:rPr lang="en-US" sz="14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Micromegas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 grid with pixel readout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)</a:t>
            </a:r>
            <a:endParaRPr lang="en-US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79912" y="3800644"/>
            <a:ext cx="5292079" cy="3012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861048"/>
            <a:ext cx="2304256" cy="1383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D:\Freiburg\Octopuce\P1010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62" y="5349569"/>
            <a:ext cx="2343014" cy="139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9"/>
          <p:cNvSpPr txBox="1"/>
          <p:nvPr/>
        </p:nvSpPr>
        <p:spPr>
          <a:xfrm>
            <a:off x="4292090" y="4869160"/>
            <a:ext cx="1379031" cy="738664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Resistive MM /</a:t>
            </a:r>
          </a:p>
          <a:p>
            <a:pPr algn="ctr"/>
            <a:endParaRPr lang="en-US" sz="14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</a:t>
            </a:r>
            <a:r>
              <a:rPr lang="en-US" sz="14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nGrid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:</a:t>
            </a:r>
          </a:p>
        </p:txBody>
      </p:sp>
      <p:sp>
        <p:nvSpPr>
          <p:cNvPr id="16" name="TextBox 10"/>
          <p:cNvSpPr txBox="1"/>
          <p:nvPr/>
        </p:nvSpPr>
        <p:spPr>
          <a:xfrm>
            <a:off x="7256412" y="6210528"/>
            <a:ext cx="1439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InGrid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:</a:t>
            </a:r>
            <a:endParaRPr lang="fr-FR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349570"/>
            <a:ext cx="2088724" cy="140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7" y="3854414"/>
            <a:ext cx="2065276" cy="1390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4"/>
          <p:cNvSpPr txBox="1"/>
          <p:nvPr/>
        </p:nvSpPr>
        <p:spPr>
          <a:xfrm>
            <a:off x="6877523" y="4869160"/>
            <a:ext cx="2062744" cy="738664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Laser- etched GEMs / </a:t>
            </a:r>
          </a:p>
          <a:p>
            <a:endParaRPr lang="en-US" sz="14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Wet-etched triple GEM:</a:t>
            </a:r>
            <a:endParaRPr lang="fr-FR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0857" y="4869160"/>
            <a:ext cx="2585676" cy="196633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2136" y="3007112"/>
            <a:ext cx="36457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Palatino Linotype" panose="02040502050505030304" pitchFamily="18" charset="0"/>
              </a:rPr>
              <a:t>Primary ions create distortions in the </a:t>
            </a:r>
            <a:endParaRPr lang="en-US" sz="1400" dirty="0" smtClean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electric </a:t>
            </a:r>
            <a:r>
              <a:rPr lang="en-US" sz="1400" dirty="0">
                <a:solidFill>
                  <a:srgbClr val="000000"/>
                </a:solidFill>
                <a:latin typeface="Palatino Linotype" panose="02040502050505030304" pitchFamily="18" charset="0"/>
              </a:rPr>
              <a:t>field </a:t>
            </a:r>
            <a:r>
              <a:rPr lang="en-US" sz="1400" dirty="0" smtClean="0">
                <a:solidFill>
                  <a:srgbClr val="00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4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 O(10μm</a:t>
            </a:r>
            <a:r>
              <a:rPr lang="en-US" sz="1400" dirty="0">
                <a:solidFill>
                  <a:srgbClr val="000000"/>
                </a:solidFill>
                <a:latin typeface="Palatino Linotype" panose="02040502050505030304" pitchFamily="18" charset="0"/>
              </a:rPr>
              <a:t>) track </a:t>
            </a:r>
            <a:r>
              <a:rPr lang="en-US" sz="14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distortions</a:t>
            </a:r>
          </a:p>
          <a:p>
            <a:endParaRPr lang="en-US" sz="14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r>
              <a:rPr lang="fr-FR" sz="1400" dirty="0">
                <a:solidFill>
                  <a:srgbClr val="000000"/>
                </a:solidFill>
                <a:latin typeface="Palatino Linotype" panose="02040502050505030304" pitchFamily="18" charset="0"/>
              </a:rPr>
              <a:t>● </a:t>
            </a:r>
            <a:r>
              <a:rPr lang="en-US" sz="14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Machine-induced bkg. and ions from gas 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    amplification </a:t>
            </a:r>
            <a:r>
              <a:rPr lang="en-US" sz="1400" dirty="0" smtClean="0">
                <a:solidFill>
                  <a:srgbClr val="00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400" dirty="0">
                <a:solidFill>
                  <a:srgbClr val="00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</a:t>
            </a:r>
            <a:r>
              <a:rPr lang="en-US" sz="14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rack distortions 60 </a:t>
            </a:r>
            <a:r>
              <a:rPr lang="en-US" sz="1400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μm</a:t>
            </a:r>
            <a:r>
              <a:rPr lang="en-US" sz="1400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endParaRPr lang="en-US" sz="1400" dirty="0" smtClean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r>
              <a:rPr lang="en-US" sz="1400" dirty="0" smtClean="0">
                <a:solidFill>
                  <a:srgbClr val="FF3333"/>
                </a:solidFill>
                <a:latin typeface="Palatino Linotype" panose="02040502050505030304" pitchFamily="18" charset="0"/>
              </a:rPr>
              <a:t>    =&gt; </a:t>
            </a:r>
            <a:r>
              <a:rPr lang="en-US" sz="1400" dirty="0">
                <a:solidFill>
                  <a:srgbClr val="FF3333"/>
                </a:solidFill>
                <a:latin typeface="Palatino Linotype" panose="02040502050505030304" pitchFamily="18" charset="0"/>
              </a:rPr>
              <a:t>Gating is needed</a:t>
            </a:r>
          </a:p>
          <a:p>
            <a:r>
              <a:rPr lang="en-US" sz="1400" dirty="0">
                <a:solidFill>
                  <a:srgbClr val="000000"/>
                </a:solidFill>
                <a:latin typeface="Palatino Linotype" panose="02040502050505030304" pitchFamily="18" charset="0"/>
              </a:rPr>
              <a:t>● 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Wire gate is an option</a:t>
            </a:r>
          </a:p>
          <a:p>
            <a:r>
              <a:rPr lang="fr-FR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● </a:t>
            </a:r>
            <a:r>
              <a:rPr lang="fr-FR" sz="1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Alternatively</a:t>
            </a:r>
            <a:r>
              <a:rPr lang="fr-FR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: GEM-</a:t>
            </a:r>
            <a:r>
              <a:rPr lang="fr-FR" sz="1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gate</a:t>
            </a:r>
            <a:endParaRPr lang="fr-FR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5334" y="4784088"/>
            <a:ext cx="2610354" cy="1105069"/>
          </a:xfrm>
          <a:prstGeom prst="rect">
            <a:avLst/>
          </a:prstGeom>
        </p:spPr>
      </p:pic>
      <p:sp>
        <p:nvSpPr>
          <p:cNvPr id="25" name="TextBox 1"/>
          <p:cNvSpPr txBox="1"/>
          <p:nvPr/>
        </p:nvSpPr>
        <p:spPr>
          <a:xfrm>
            <a:off x="5855121" y="6411143"/>
            <a:ext cx="1141659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J.  Kaminski</a:t>
            </a:r>
            <a:endParaRPr lang="fr-FR" sz="1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8BA3C-FD74-49F5-93D3-00901AC981D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28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7"/>
          <p:cNvSpPr>
            <a:spLocks noChangeArrowheads="1"/>
          </p:cNvSpPr>
          <p:nvPr/>
        </p:nvSpPr>
        <p:spPr bwMode="auto">
          <a:xfrm>
            <a:off x="203085" y="44450"/>
            <a:ext cx="8678979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1058"/>
          <p:cNvSpPr>
            <a:spLocks noChangeArrowheads="1" noChangeShapeType="1" noTextEdit="1"/>
          </p:cNvSpPr>
          <p:nvPr/>
        </p:nvSpPr>
        <p:spPr bwMode="auto">
          <a:xfrm>
            <a:off x="485776" y="116632"/>
            <a:ext cx="8210550" cy="4039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ILC DHCAL Particle Flow Calorimetry: </a:t>
            </a:r>
            <a:r>
              <a:rPr lang="en-US" sz="2400" u="sng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Resistive </a:t>
            </a:r>
            <a:r>
              <a:rPr lang="en-US" sz="2400" u="sng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Micromegas</a:t>
            </a:r>
            <a:endParaRPr lang="fr-FR" sz="2400" u="sng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7" y="692696"/>
            <a:ext cx="5112568" cy="306571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679113"/>
            <a:ext cx="3923928" cy="3065711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1" r="10011"/>
          <a:stretch>
            <a:fillRect/>
          </a:stretch>
        </p:blipFill>
        <p:spPr bwMode="auto">
          <a:xfrm>
            <a:off x="19163" y="3828901"/>
            <a:ext cx="2104565" cy="1716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0021" r="100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" r="5002"/>
          <a:stretch>
            <a:fillRect/>
          </a:stretch>
        </p:blipFill>
        <p:spPr bwMode="auto">
          <a:xfrm>
            <a:off x="1115616" y="5187862"/>
            <a:ext cx="2076626" cy="167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002" r="500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5497" y="5643245"/>
            <a:ext cx="107125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008000"/>
                </a:solidFill>
                <a:latin typeface="Palatino Linotype" panose="02040502050505030304" pitchFamily="18" charset="0"/>
              </a:rPr>
              <a:t>PCB </a:t>
            </a:r>
            <a:r>
              <a:rPr lang="en-US" sz="1400" dirty="0" smtClean="0">
                <a:solidFill>
                  <a:srgbClr val="008000"/>
                </a:solidFill>
                <a:latin typeface="Palatino Linotype" panose="02040502050505030304" pitchFamily="18" charset="0"/>
              </a:rPr>
              <a:t>with</a:t>
            </a:r>
          </a:p>
          <a:p>
            <a:pPr algn="ctr"/>
            <a:r>
              <a:rPr lang="en-US" sz="1400" dirty="0" smtClean="0">
                <a:solidFill>
                  <a:srgbClr val="008000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>
                <a:solidFill>
                  <a:srgbClr val="008000"/>
                </a:solidFill>
                <a:latin typeface="Palatino Linotype" panose="02040502050505030304" pitchFamily="18" charset="0"/>
              </a:rPr>
              <a:t>pads </a:t>
            </a:r>
            <a:endParaRPr lang="en-US" sz="1400" dirty="0" smtClean="0">
              <a:solidFill>
                <a:srgbClr val="0080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sz="1400" dirty="0" smtClean="0">
                <a:solidFill>
                  <a:srgbClr val="008000"/>
                </a:solidFill>
                <a:latin typeface="Palatino Linotype" panose="02040502050505030304" pitchFamily="18" charset="0"/>
              </a:rPr>
              <a:t>&amp; </a:t>
            </a:r>
            <a:r>
              <a:rPr lang="en-US" sz="1400" dirty="0">
                <a:solidFill>
                  <a:srgbClr val="008000"/>
                </a:solidFill>
                <a:latin typeface="Palatino Linotype" panose="02040502050505030304" pitchFamily="18" charset="0"/>
              </a:rPr>
              <a:t>resistive </a:t>
            </a:r>
            <a:endParaRPr lang="en-US" sz="1400" dirty="0" smtClean="0">
              <a:solidFill>
                <a:srgbClr val="0080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sz="1400" dirty="0" smtClean="0">
                <a:solidFill>
                  <a:srgbClr val="008000"/>
                </a:solidFill>
                <a:latin typeface="Palatino Linotype" panose="02040502050505030304" pitchFamily="18" charset="0"/>
              </a:rPr>
              <a:t>pattern</a:t>
            </a:r>
            <a:endParaRPr lang="en-US" sz="1400" dirty="0">
              <a:solidFill>
                <a:srgbClr val="008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TextBox 40"/>
          <p:cNvSpPr txBox="1"/>
          <p:nvPr/>
        </p:nvSpPr>
        <p:spPr>
          <a:xfrm>
            <a:off x="2267744" y="3824491"/>
            <a:ext cx="3456384" cy="123110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>
              <a:tabLst>
                <a:tab pos="0" algn="l"/>
              </a:tabLst>
            </a:pPr>
            <a:r>
              <a:rPr lang="en-US" sz="1400" b="1" dirty="0">
                <a:solidFill>
                  <a:srgbClr val="0000FF"/>
                </a:solidFill>
                <a:latin typeface="Bookman Old Style"/>
                <a:cs typeface="Bookman Old Style"/>
              </a:rPr>
              <a:t>U</a:t>
            </a:r>
            <a:r>
              <a:rPr lang="en-US" sz="1400" b="1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se at future LC or the HL-LHC:</a:t>
            </a:r>
            <a:endParaRPr lang="en-US" sz="1400" b="1" dirty="0" smtClean="0">
              <a:latin typeface="Bookman Old Style"/>
              <a:cs typeface="Bookman Old Style"/>
              <a:sym typeface="Wingdings"/>
            </a:endParaRPr>
          </a:p>
          <a:p>
            <a:pPr marL="285750" lvl="1" indent="-285750">
              <a:buFont typeface="Arial"/>
              <a:buChar char="•"/>
              <a:tabLst>
                <a:tab pos="357188" algn="l"/>
                <a:tab pos="363538" algn="l"/>
              </a:tabLst>
            </a:pPr>
            <a:r>
              <a:rPr lang="en-US" sz="1200" dirty="0" smtClean="0">
                <a:latin typeface="Bookman Old Style"/>
                <a:cs typeface="Bookman Old Style"/>
                <a:sym typeface="Wingdings"/>
              </a:rPr>
              <a:t>Operation at high rates</a:t>
            </a:r>
          </a:p>
          <a:p>
            <a:pPr marL="285750" lvl="1" indent="-285750">
              <a:buFont typeface="Arial"/>
              <a:buChar char="•"/>
              <a:tabLst>
                <a:tab pos="357188" algn="l"/>
                <a:tab pos="363538" algn="l"/>
              </a:tabLst>
            </a:pPr>
            <a:r>
              <a:rPr lang="en-US" sz="1200" dirty="0" smtClean="0">
                <a:latin typeface="Bookman Old Style"/>
                <a:cs typeface="Bookman Old Style"/>
                <a:sym typeface="Wingdings"/>
              </a:rPr>
              <a:t>Suppress discharges, preserve </a:t>
            </a:r>
            <a:r>
              <a:rPr lang="en-US" sz="1200" dirty="0">
                <a:latin typeface="Bookman Old Style"/>
                <a:cs typeface="Bookman Old Style"/>
                <a:sym typeface="Wingdings"/>
              </a:rPr>
              <a:t>linearity</a:t>
            </a:r>
          </a:p>
          <a:p>
            <a:pPr marL="285750" lvl="1" indent="-285750">
              <a:buFont typeface="Arial"/>
              <a:buChar char="•"/>
              <a:tabLst>
                <a:tab pos="357188" algn="l"/>
                <a:tab pos="363538" algn="l"/>
              </a:tabLst>
            </a:pPr>
            <a:r>
              <a:rPr lang="en-US" sz="1200" dirty="0" smtClean="0">
                <a:latin typeface="Bookman Old Style"/>
                <a:cs typeface="Bookman Old Style"/>
              </a:rPr>
              <a:t>High </a:t>
            </a:r>
            <a:r>
              <a:rPr lang="en-US" sz="1200" dirty="0">
                <a:latin typeface="Bookman Old Style"/>
                <a:cs typeface="Bookman Old Style"/>
              </a:rPr>
              <a:t>granularity for </a:t>
            </a:r>
            <a:r>
              <a:rPr lang="en-US" sz="1200" dirty="0" smtClean="0">
                <a:latin typeface="Bookman Old Style"/>
                <a:cs typeface="Bookman Old Style"/>
              </a:rPr>
              <a:t>PF calorimetry, </a:t>
            </a:r>
          </a:p>
          <a:p>
            <a:pPr marL="285750" lvl="1" indent="-285750">
              <a:buFont typeface="Arial"/>
              <a:buChar char="•"/>
              <a:tabLst>
                <a:tab pos="357188" algn="l"/>
                <a:tab pos="363538" algn="l"/>
              </a:tabLst>
            </a:pPr>
            <a:r>
              <a:rPr lang="en-US" sz="1200" dirty="0" smtClean="0">
                <a:latin typeface="Bookman Old Style"/>
                <a:cs typeface="Bookman Old Style"/>
              </a:rPr>
              <a:t>Small</a:t>
            </a:r>
            <a:r>
              <a:rPr lang="en-US" sz="1200" dirty="0">
                <a:latin typeface="Bookman Old Style"/>
                <a:cs typeface="Bookman Old Style"/>
              </a:rPr>
              <a:t> pads ~1x1 </a:t>
            </a:r>
            <a:r>
              <a:rPr lang="en-US" sz="1200" dirty="0" smtClean="0">
                <a:latin typeface="Bookman Old Style"/>
                <a:cs typeface="Bookman Old Style"/>
              </a:rPr>
              <a:t>cm</a:t>
            </a:r>
            <a:r>
              <a:rPr lang="en-US" sz="1200" baseline="30000" dirty="0" smtClean="0">
                <a:latin typeface="Bookman Old Style"/>
                <a:cs typeface="Bookman Old Style"/>
              </a:rPr>
              <a:t>2</a:t>
            </a:r>
            <a:r>
              <a:rPr lang="en-US" sz="1200" dirty="0" smtClean="0">
                <a:latin typeface="Bookman Old Style"/>
                <a:cs typeface="Bookman Old Style"/>
              </a:rPr>
              <a:t>, </a:t>
            </a:r>
          </a:p>
          <a:p>
            <a:pPr marL="285750" lvl="1" indent="-285750">
              <a:buFont typeface="Arial"/>
              <a:buChar char="•"/>
              <a:tabLst>
                <a:tab pos="357188" algn="l"/>
                <a:tab pos="363538" algn="l"/>
              </a:tabLst>
            </a:pPr>
            <a:r>
              <a:rPr lang="en-US" sz="1200" dirty="0" smtClean="0">
                <a:latin typeface="Bookman Old Style"/>
                <a:cs typeface="Bookman Old Style"/>
              </a:rPr>
              <a:t>Large dynamic range (1 – 100s of MIPs)</a:t>
            </a:r>
          </a:p>
        </p:txBody>
      </p:sp>
      <p:pic>
        <p:nvPicPr>
          <p:cNvPr id="11" name="Picture 5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4653136"/>
            <a:ext cx="3013920" cy="216042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739299" y="3717032"/>
            <a:ext cx="34412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  <a:cs typeface="Bookman Old Style"/>
              </a:rPr>
              <a:t>Tests with X-rays, Cu 8 </a:t>
            </a:r>
            <a:r>
              <a:rPr lang="en-US" sz="1400" dirty="0" err="1">
                <a:solidFill>
                  <a:srgbClr val="663300"/>
                </a:solidFill>
                <a:latin typeface="Palatino Linotype" panose="02040502050505030304" pitchFamily="18" charset="0"/>
                <a:cs typeface="Bookman Old Style"/>
              </a:rPr>
              <a:t>keV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  <a:cs typeface="Bookman Old Style"/>
              </a:rPr>
              <a:t>, at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  <a:cs typeface="Bookman Old Style"/>
              </a:rPr>
              <a:t>high rates:</a:t>
            </a: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(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intermediate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RC,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Gain=4000):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Excellent linearity up to 1 MHz/mm</a:t>
            </a:r>
            <a:r>
              <a:rPr lang="en-US" sz="1400" baseline="30000" dirty="0">
                <a:solidFill>
                  <a:srgbClr val="FF0000"/>
                </a:solidFill>
                <a:latin typeface="Palatino Linotype" panose="02040502050505030304" pitchFamily="18" charset="0"/>
              </a:rPr>
              <a:t>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25% lower Gain at 10 MHz/mm</a:t>
            </a:r>
            <a:r>
              <a:rPr lang="en-US" sz="1400" baseline="30000" dirty="0">
                <a:solidFill>
                  <a:srgbClr val="FF0000"/>
                </a:solidFill>
                <a:latin typeface="Palatino Linotype" panose="02040502050505030304" pitchFamily="18" charset="0"/>
              </a:rPr>
              <a:t>2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Bookman Old Style"/>
              </a:rPr>
              <a:t> </a:t>
            </a:r>
            <a:endParaRPr lang="en-US" sz="1400" dirty="0">
              <a:solidFill>
                <a:srgbClr val="FF0000"/>
              </a:solidFill>
              <a:latin typeface="Palatino Linotype" panose="02040502050505030304" pitchFamily="18" charset="0"/>
              <a:cs typeface="Bookman Old Style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62" y="5163004"/>
            <a:ext cx="2016224" cy="165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70"/>
          <p:cNvSpPr txBox="1"/>
          <p:nvPr/>
        </p:nvSpPr>
        <p:spPr>
          <a:xfrm>
            <a:off x="2893967" y="1996260"/>
            <a:ext cx="2203937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M. </a:t>
            </a:r>
            <a:r>
              <a:rPr lang="en-US" sz="14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Chefdeville</a:t>
            </a:r>
            <a:r>
              <a:rPr lang="en-US" sz="14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, T. </a:t>
            </a:r>
            <a:r>
              <a:rPr lang="en-US" sz="14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Geralis</a:t>
            </a:r>
            <a:endParaRPr lang="fr-FR" sz="1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フッター プレースホルダー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8BA3C-FD74-49F5-93D3-00901AC981D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53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RD51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white"/>
                </a:solidFill>
              </a:rPr>
              <a:t>2017/11/7</a:t>
            </a:r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white"/>
                </a:solidFill>
              </a:rPr>
              <a:t>A. Ochi, CEPC2017</a:t>
            </a:r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6BD4B-C412-4428-B8ED-E6BA38F3EAD5}" type="slidenum">
              <a:rPr kumimoji="1" lang="ja-JP" altLang="en-US" smtClean="0">
                <a:solidFill>
                  <a:prstClr val="white"/>
                </a:solidFill>
              </a:rPr>
              <a:pPr/>
              <a:t>16</a:t>
            </a:fld>
            <a:endParaRPr kumimoji="1"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5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925981"/>
          </a:xfrm>
        </p:spPr>
        <p:txBody>
          <a:bodyPr>
            <a:normAutofit fontScale="62500" lnSpcReduction="20000"/>
          </a:bodyPr>
          <a:lstStyle/>
          <a:p>
            <a:r>
              <a:rPr kumimoji="1" lang="en-US" altLang="ja-JP" sz="3800" dirty="0" smtClean="0"/>
              <a:t>International collaboration for MPGD </a:t>
            </a:r>
            <a:r>
              <a:rPr kumimoji="1" lang="en-US" altLang="ja-JP" sz="3800" dirty="0" smtClean="0"/>
              <a:t>(Micro Pattern Gaseous Detectors) </a:t>
            </a:r>
            <a:r>
              <a:rPr lang="en-US" altLang="ja-JP" sz="3800" dirty="0" smtClean="0"/>
              <a:t>research and development</a:t>
            </a:r>
            <a:endParaRPr lang="en-US" altLang="ja-JP" sz="3800" dirty="0" smtClean="0"/>
          </a:p>
          <a:p>
            <a:pPr lvl="1"/>
            <a:r>
              <a:rPr lang="en-US" altLang="ja-JP" dirty="0" smtClean="0"/>
              <a:t>Since 2007</a:t>
            </a:r>
            <a:endParaRPr lang="en-US" altLang="ja-JP" dirty="0" smtClean="0"/>
          </a:p>
          <a:p>
            <a:r>
              <a:rPr kumimoji="1" lang="en-US" altLang="ja-JP" dirty="0" smtClean="0"/>
              <a:t>The name of “RD51” means, 51</a:t>
            </a:r>
            <a:r>
              <a:rPr kumimoji="1" lang="en-US" altLang="ja-JP" baseline="30000" dirty="0" smtClean="0"/>
              <a:t>st</a:t>
            </a:r>
            <a:r>
              <a:rPr kumimoji="1" lang="en-US" altLang="ja-JP" dirty="0" smtClean="0"/>
              <a:t> R&amp;D projects in CERN. However, this collaboration is not only dedicated to CERN projects.</a:t>
            </a:r>
            <a:endParaRPr kumimoji="1" lang="en-US" altLang="ja-JP" dirty="0" smtClean="0"/>
          </a:p>
          <a:p>
            <a:r>
              <a:rPr lang="en-US" altLang="ja-JP" dirty="0" smtClean="0"/>
              <a:t>Activities:</a:t>
            </a:r>
          </a:p>
          <a:p>
            <a:pPr lvl="1"/>
            <a:r>
              <a:rPr lang="en-US" altLang="ja-JP" dirty="0" smtClean="0"/>
              <a:t>Collaboration meeting is held on twice a year (one is at CERN)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Additional workshop is held on 1-2 times a year (at CERN)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Facility of large area MPGD production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Common beam test facility in SPPS beamline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Common readout system development: Scalable Readout System (SRS)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Simulation software (</a:t>
            </a:r>
            <a:r>
              <a:rPr lang="en-US" altLang="ja-JP" dirty="0" smtClean="0"/>
              <a:t>Garfield++</a:t>
            </a:r>
            <a:r>
              <a:rPr lang="en-US" altLang="ja-JP" dirty="0"/>
              <a:t>)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Common project: Matching fund for R&amp;D</a:t>
            </a:r>
          </a:p>
          <a:p>
            <a:pPr lvl="1"/>
            <a:r>
              <a:rPr lang="en-US" altLang="ja-JP" dirty="0" smtClean="0"/>
              <a:t>Common use of R&amp;D laboratory in CERN</a:t>
            </a:r>
            <a:endParaRPr lang="en-US" altLang="ja-JP" dirty="0" smtClean="0"/>
          </a:p>
          <a:p>
            <a:r>
              <a:rPr lang="en-US" altLang="ja-JP" dirty="0" smtClean="0"/>
              <a:t>More than 80</a:t>
            </a:r>
            <a:r>
              <a:rPr lang="ja-JP" altLang="en-US" dirty="0"/>
              <a:t> </a:t>
            </a:r>
            <a:r>
              <a:rPr lang="en-US" altLang="ja-JP" dirty="0" smtClean="0"/>
              <a:t>institutes (&gt;</a:t>
            </a:r>
            <a:r>
              <a:rPr lang="en-US" altLang="ja-JP" dirty="0" smtClean="0"/>
              <a:t>400 people) are joined.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Spokes </a:t>
            </a:r>
            <a:r>
              <a:rPr lang="en-US" altLang="ja-JP" dirty="0" smtClean="0"/>
              <a:t>person: </a:t>
            </a:r>
            <a:r>
              <a:rPr lang="en-US" altLang="ja-JP" dirty="0" err="1" smtClean="0"/>
              <a:t>Leszek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Ropelewski</a:t>
            </a:r>
            <a:r>
              <a:rPr lang="en-US" altLang="ja-JP" dirty="0" smtClean="0"/>
              <a:t> (CERN), Silvia Dall Torre (Trieste)</a:t>
            </a:r>
          </a:p>
          <a:p>
            <a:pPr lvl="1"/>
            <a:r>
              <a:rPr lang="en-US" altLang="ja-JP" dirty="0" smtClean="0"/>
              <a:t>Chair of Collaboration Board: Joao </a:t>
            </a:r>
            <a:r>
              <a:rPr lang="en-US" altLang="ja-JP" dirty="0" err="1" smtClean="0"/>
              <a:t>Veloso</a:t>
            </a:r>
            <a:r>
              <a:rPr lang="en-US" altLang="ja-JP" dirty="0" smtClean="0"/>
              <a:t> (Portugal)</a:t>
            </a:r>
          </a:p>
          <a:p>
            <a:pPr lvl="1"/>
            <a:r>
              <a:rPr lang="en-US" altLang="ja-JP" dirty="0" smtClean="0"/>
              <a:t>Deputy Chair CB: </a:t>
            </a:r>
            <a:r>
              <a:rPr lang="en-US" altLang="ja-JP" dirty="0" smtClean="0"/>
              <a:t>Atsuhiko </a:t>
            </a:r>
            <a:r>
              <a:rPr lang="en-US" altLang="ja-JP" dirty="0" smtClean="0"/>
              <a:t>Ochi (Kobe)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2017/11/7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A. Ochi, CEPC2017</a:t>
            </a:r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6BD4B-C412-4428-B8ED-E6BA38F3EAD5}" type="slidenum">
              <a:rPr kumimoji="1" lang="ja-JP" altLang="en-US" smtClean="0"/>
              <a:pPr/>
              <a:t>17</a:t>
            </a:fld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RD51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6049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ndico.cern.ch/conferenceDisplay.py/getPic?picId=3&amp;confId=1106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6098" y="5982379"/>
            <a:ext cx="1315475" cy="851190"/>
          </a:xfrm>
          <a:prstGeom prst="rect">
            <a:avLst/>
          </a:prstGeom>
          <a:noFill/>
        </p:spPr>
      </p:pic>
      <p:pic>
        <p:nvPicPr>
          <p:cNvPr id="3" name="Picture 2" descr="D:\Paul\RD51\WG1\LargeDetectors\meetingJan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2710" y="5574523"/>
            <a:ext cx="1139370" cy="896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Arrow Connector 3"/>
          <p:cNvCxnSpPr/>
          <p:nvPr/>
        </p:nvCxnSpPr>
        <p:spPr>
          <a:xfrm flipH="1">
            <a:off x="2231740" y="3464917"/>
            <a:ext cx="1921160" cy="18002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3599892" y="2744837"/>
            <a:ext cx="1944216" cy="792088"/>
          </a:xfrm>
          <a:prstGeom prst="ellipse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0" lang="fr-FR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98905" y="2905780"/>
            <a:ext cx="977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sz="2800" b="1" dirty="0" smtClean="0">
                <a:solidFill>
                  <a:srgbClr val="FF0000"/>
                </a:solidFill>
              </a:rPr>
              <a:t>RD51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656605"/>
            <a:ext cx="21962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GB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Large </a:t>
            </a:r>
            <a:r>
              <a:rPr kumimoji="0" lang="en-GB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A</a:t>
            </a:r>
            <a:r>
              <a:rPr kumimoji="0" lang="en-GB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rea Detectors</a:t>
            </a:r>
          </a:p>
          <a:p>
            <a:r>
              <a:rPr kumimoji="0" lang="en-GB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Assembly Optimization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88224" y="674112"/>
            <a:ext cx="2077813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0"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RD51 Common Projects</a:t>
            </a:r>
          </a:p>
          <a:p>
            <a:pPr algn="ctr"/>
            <a:r>
              <a:rPr kumimoji="0"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Generic R&amp;D, QA</a:t>
            </a:r>
          </a:p>
          <a:p>
            <a:pPr algn="ctr"/>
            <a:r>
              <a:rPr kumimoji="0"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Long Term Stability</a:t>
            </a:r>
            <a:endParaRPr kumimoji="0" lang="fr-FR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54547" y="2769770"/>
            <a:ext cx="164594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0"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Software Tools and </a:t>
            </a:r>
          </a:p>
          <a:p>
            <a:pPr algn="ctr"/>
            <a:r>
              <a:rPr kumimoji="0"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Simulations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2943154"/>
            <a:ext cx="160284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0" lang="en-US" b="1" dirty="0" smtClean="0">
                <a:solidFill>
                  <a:srgbClr val="FF0000"/>
                </a:solidFill>
              </a:rPr>
              <a:t> </a:t>
            </a:r>
            <a:r>
              <a:rPr kumimoji="0"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MPGD Electronics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41515" y="5301208"/>
            <a:ext cx="1594981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0"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CERN MPGD </a:t>
            </a:r>
          </a:p>
          <a:p>
            <a:pPr algn="ctr"/>
            <a:r>
              <a:rPr kumimoji="0"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Workshop,</a:t>
            </a:r>
          </a:p>
          <a:p>
            <a:pPr algn="ctr"/>
            <a:r>
              <a:rPr kumimoji="0"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Quality Control</a:t>
            </a:r>
          </a:p>
          <a:p>
            <a:pPr algn="ctr"/>
            <a:r>
              <a:rPr kumimoji="0"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a</a:t>
            </a:r>
            <a:r>
              <a:rPr kumimoji="0"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nd Industrialization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180" y="5982379"/>
            <a:ext cx="216955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0"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RD51 Common</a:t>
            </a:r>
          </a:p>
          <a:p>
            <a:pPr algn="ctr"/>
            <a:r>
              <a:rPr kumimoji="0"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Test Beam and Lab Facilities</a:t>
            </a:r>
          </a:p>
        </p:txBody>
      </p:sp>
      <p:cxnSp>
        <p:nvCxnSpPr>
          <p:cNvPr id="13" name="Straight Arrow Connector 12"/>
          <p:cNvCxnSpPr>
            <a:stCxn id="5" idx="2"/>
          </p:cNvCxnSpPr>
          <p:nvPr/>
        </p:nvCxnSpPr>
        <p:spPr>
          <a:xfrm flipH="1">
            <a:off x="1539280" y="3140881"/>
            <a:ext cx="2060612" cy="44388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159732" y="2704767"/>
            <a:ext cx="777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sz="2000" b="1" dirty="0" smtClean="0">
                <a:solidFill>
                  <a:srgbClr val="FF0000"/>
                </a:solidFill>
              </a:rPr>
              <a:t>WG5:</a:t>
            </a:r>
            <a:endParaRPr kumimoji="0" lang="fr-FR" sz="2000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544108" y="3176885"/>
            <a:ext cx="1935832" cy="838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92180" y="3280831"/>
            <a:ext cx="777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sz="2000" b="1" dirty="0" smtClean="0">
                <a:solidFill>
                  <a:srgbClr val="FF0000"/>
                </a:solidFill>
              </a:rPr>
              <a:t>WG4:</a:t>
            </a:r>
            <a:endParaRPr kumimoji="0" lang="fr-FR" sz="20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004555" y="1520701"/>
            <a:ext cx="1522679" cy="1291788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5" idx="1"/>
          </p:cNvCxnSpPr>
          <p:nvPr/>
        </p:nvCxnSpPr>
        <p:spPr>
          <a:xfrm flipH="1" flipV="1">
            <a:off x="2511388" y="1736725"/>
            <a:ext cx="1373228" cy="1124111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663788" y="1952749"/>
            <a:ext cx="777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sz="2000" b="1" dirty="0" smtClean="0">
                <a:solidFill>
                  <a:srgbClr val="FF0000"/>
                </a:solidFill>
              </a:rPr>
              <a:t>WG1:</a:t>
            </a:r>
            <a:endParaRPr kumimoji="0" lang="fr-FR" sz="2000" b="1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4" cstate="print"/>
          <a:srcRect l="7745" r="7745"/>
          <a:stretch>
            <a:fillRect/>
          </a:stretch>
        </p:blipFill>
        <p:spPr bwMode="auto">
          <a:xfrm>
            <a:off x="2324357" y="649387"/>
            <a:ext cx="973257" cy="99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5522350" y="1772816"/>
            <a:ext cx="777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sz="2000" b="1" dirty="0" smtClean="0">
                <a:solidFill>
                  <a:srgbClr val="FF0000"/>
                </a:solidFill>
              </a:rPr>
              <a:t>WG2:</a:t>
            </a:r>
            <a:endParaRPr kumimoji="0" lang="fr-FR" sz="2000" b="1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184068" y="3464917"/>
            <a:ext cx="2160240" cy="18002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519772" y="4401021"/>
            <a:ext cx="777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sz="2000" b="1" dirty="0" smtClean="0">
                <a:solidFill>
                  <a:srgbClr val="FF0000"/>
                </a:solidFill>
              </a:rPr>
              <a:t>WG7:</a:t>
            </a:r>
            <a:endParaRPr kumimoji="0" lang="fr-FR" sz="20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76156" y="4329013"/>
            <a:ext cx="777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sz="2000" b="1" dirty="0" smtClean="0">
                <a:solidFill>
                  <a:srgbClr val="FF0000"/>
                </a:solidFill>
              </a:rPr>
              <a:t>WG6:</a:t>
            </a:r>
            <a:endParaRPr kumimoji="0" lang="fr-FR" sz="2000" b="1" dirty="0">
              <a:solidFill>
                <a:srgbClr val="FF0000"/>
              </a:solidFill>
            </a:endParaRPr>
          </a:p>
        </p:txBody>
      </p:sp>
      <p:pic>
        <p:nvPicPr>
          <p:cNvPr id="25" name="Picture 24" descr="DSC004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3516" y="4794494"/>
            <a:ext cx="1183614" cy="887710"/>
          </a:xfrm>
          <a:prstGeom prst="rect">
            <a:avLst/>
          </a:prstGeom>
        </p:spPr>
      </p:pic>
      <p:pic>
        <p:nvPicPr>
          <p:cNvPr id="26" name="Picture 25" descr="oneshotimage-1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0" y="4854625"/>
            <a:ext cx="1267667" cy="1037182"/>
          </a:xfrm>
          <a:prstGeom prst="rect">
            <a:avLst/>
          </a:prstGeom>
        </p:spPr>
      </p:pic>
      <p:pic>
        <p:nvPicPr>
          <p:cNvPr id="27" name="Picture 26" descr="IMG_0004-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253" y="4901159"/>
            <a:ext cx="1428337" cy="990648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940" y="3971476"/>
            <a:ext cx="1566837" cy="121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89152" y="2204864"/>
            <a:ext cx="999194" cy="886489"/>
          </a:xfrm>
          <a:prstGeom prst="rect">
            <a:avLst/>
          </a:prstGeom>
        </p:spPr>
      </p:pic>
      <p:pic>
        <p:nvPicPr>
          <p:cNvPr id="30" name="Picture 3" descr="C:\Hans\R&amp;D\RD51\WG52\Production files SRS\Trigger Pickup box\trigger-box on mm-mesh-characteristics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" y="3728068"/>
            <a:ext cx="1297632" cy="97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725117" y="4778568"/>
            <a:ext cx="2201244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Conferences / Schools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Academia-Industry </a:t>
            </a:r>
          </a:p>
          <a:p>
            <a:r>
              <a:rPr kumimoji="0"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     Matching Events</a:t>
            </a:r>
            <a:endParaRPr kumimoji="0" lang="en-US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88606" y="1275558"/>
            <a:ext cx="1806555" cy="1354382"/>
          </a:xfrm>
          <a:prstGeom prst="rect">
            <a:avLst/>
          </a:prstGeom>
        </p:spPr>
      </p:pic>
      <p:pic>
        <p:nvPicPr>
          <p:cNvPr id="33" name="Picture 32" descr="DSCN2544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6200000">
            <a:off x="3250842" y="838106"/>
            <a:ext cx="1526297" cy="114472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042185" y="1462252"/>
            <a:ext cx="784746" cy="95670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154" y="1412776"/>
            <a:ext cx="1038230" cy="1038230"/>
          </a:xfrm>
          <a:prstGeom prst="rect">
            <a:avLst/>
          </a:prstGeom>
        </p:spPr>
      </p:pic>
      <p:pic>
        <p:nvPicPr>
          <p:cNvPr id="36" name="Picture 35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397" y="3318093"/>
            <a:ext cx="1545919" cy="1010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2" descr="D:\Freiburg\Octopuce\P101002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626" y="620688"/>
            <a:ext cx="1322566" cy="92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1074954" y="44624"/>
            <a:ext cx="6593727" cy="4766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0" lang="fr-FR">
              <a:solidFill>
                <a:prstClr val="black"/>
              </a:solidFill>
            </a:endParaRPr>
          </a:p>
        </p:txBody>
      </p:sp>
      <p:sp>
        <p:nvSpPr>
          <p:cNvPr id="39" name="WordArt 3"/>
          <p:cNvSpPr>
            <a:spLocks noChangeArrowheads="1" noChangeShapeType="1" noTextEdit="1"/>
          </p:cNvSpPr>
          <p:nvPr/>
        </p:nvSpPr>
        <p:spPr bwMode="auto">
          <a:xfrm>
            <a:off x="1835696" y="116632"/>
            <a:ext cx="54006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kumimoji="0"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RD51 Collaboration Organization  </a:t>
            </a:r>
            <a:endParaRPr kumimoji="0"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40" name="Picture 39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0554"/>
            <a:ext cx="1008112" cy="66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Straight Arrow Connector 40"/>
          <p:cNvCxnSpPr/>
          <p:nvPr/>
        </p:nvCxnSpPr>
        <p:spPr>
          <a:xfrm>
            <a:off x="4572000" y="3558707"/>
            <a:ext cx="0" cy="1235787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13915" y="4037002"/>
            <a:ext cx="186474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sz="2000" b="1" dirty="0" smtClean="0">
                <a:solidFill>
                  <a:srgbClr val="FF0000"/>
                </a:solidFill>
              </a:rPr>
              <a:t>WG3/NEW WG:</a:t>
            </a:r>
            <a:endParaRPr kumimoji="0" lang="fr-FR" sz="2000" b="1" dirty="0">
              <a:solidFill>
                <a:srgbClr val="FF0000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693" y="5579924"/>
            <a:ext cx="1635496" cy="922652"/>
          </a:xfrm>
          <a:prstGeom prst="rect">
            <a:avLst/>
          </a:prstGeom>
        </p:spPr>
      </p:pic>
      <p:sp>
        <p:nvSpPr>
          <p:cNvPr id="44" name="日付プレースホルダ 4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スライド番号プレースホルダ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6" name="フッター プレースホルダ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38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646168"/>
            <a:ext cx="4325954" cy="6136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Picture 2" descr="RD51_2015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761119"/>
            <a:ext cx="4615223" cy="4684105"/>
          </a:xfrm>
          <a:prstGeom prst="rect">
            <a:avLst/>
          </a:prstGeom>
        </p:spPr>
      </p:pic>
      <p:pic>
        <p:nvPicPr>
          <p:cNvPr id="33" name="Picture 5" descr="RD51_1998_legend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5517232"/>
            <a:ext cx="2304256" cy="1270000"/>
          </a:xfrm>
          <a:prstGeom prst="rect">
            <a:avLst/>
          </a:prstGeom>
        </p:spPr>
      </p:pic>
      <p:pic>
        <p:nvPicPr>
          <p:cNvPr id="34" name="Picture 6" descr="RD51_2015_legend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553546"/>
            <a:ext cx="2244282" cy="1229614"/>
          </a:xfrm>
          <a:prstGeom prst="rect">
            <a:avLst/>
          </a:prstGeom>
        </p:spPr>
      </p:pic>
      <p:pic>
        <p:nvPicPr>
          <p:cNvPr id="35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30107"/>
            <a:ext cx="4171157" cy="3195037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251520" y="692696"/>
            <a:ext cx="3913148" cy="769441"/>
          </a:xfrm>
          <a:prstGeom prst="rect">
            <a:avLst/>
          </a:prstGeom>
          <a:solidFill>
            <a:srgbClr val="FFFFCC">
              <a:alpha val="71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  <a:cs typeface="Arial" pitchFamily="34" charset="0"/>
              </a:rPr>
              <a:t>A </a:t>
            </a:r>
            <a:r>
              <a:rPr lang="en-US" sz="1600" u="sng" dirty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fundamental boost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cs typeface="Arial" pitchFamily="34" charset="0"/>
              </a:rPr>
              <a:t>is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  <a:cs typeface="Arial" pitchFamily="34" charset="0"/>
              </a:rPr>
              <a:t>offered </a:t>
            </a:r>
            <a:r>
              <a:rPr lang="en-US" sz="1600" u="sng" dirty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by </a:t>
            </a:r>
            <a:r>
              <a:rPr lang="en-US" sz="1600" u="sng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RD51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: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from isolate 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MPGD developers to a world-wide net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79512" y="4751273"/>
            <a:ext cx="40679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A combined map of organizations working </a:t>
            </a:r>
            <a:endParaRPr lang="en-US" sz="14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with MPGDs built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with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collaboration-spotting</a:t>
            </a:r>
          </a:p>
          <a:p>
            <a:pPr algn="ctr"/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software developed at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CERN</a:t>
            </a:r>
          </a:p>
          <a:p>
            <a:pPr algn="ctr"/>
            <a:endParaRPr lang="en-US" sz="14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huge growth in interest in the MPGD 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     technologies</a:t>
            </a:r>
          </a:p>
          <a:p>
            <a:endParaRPr lang="en-US" sz="16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Collaboration Spotting Software:</a:t>
            </a:r>
          </a:p>
          <a:p>
            <a:r>
              <a:rPr lang="fr-FR" sz="1400" dirty="0">
                <a:solidFill>
                  <a:srgbClr val="663300"/>
                </a:solidFill>
                <a:latin typeface="Palatino Linotype" panose="02040502050505030304" pitchFamily="18" charset="0"/>
                <a:hlinkClick r:id="rId6"/>
              </a:rPr>
              <a:t>http://collspotting.web.cern.ch</a:t>
            </a:r>
            <a:r>
              <a:rPr lang="fr-FR" sz="1400" dirty="0" smtClean="0">
                <a:solidFill>
                  <a:srgbClr val="663300"/>
                </a:solidFill>
                <a:latin typeface="Palatino Linotype" panose="02040502050505030304" pitchFamily="18" charset="0"/>
                <a:hlinkClick r:id="rId6"/>
              </a:rPr>
              <a:t>/</a:t>
            </a:r>
            <a:r>
              <a:rPr lang="fr-FR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)</a:t>
            </a:r>
            <a:endParaRPr lang="fr-FR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154797" y="87288"/>
            <a:ext cx="7801579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9" name="WordArt 4"/>
          <p:cNvSpPr>
            <a:spLocks noChangeArrowheads="1" noChangeShapeType="1" noTextEdit="1"/>
          </p:cNvSpPr>
          <p:nvPr/>
        </p:nvSpPr>
        <p:spPr bwMode="auto">
          <a:xfrm>
            <a:off x="395536" y="188640"/>
            <a:ext cx="7416824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40" name="Picture 3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5980"/>
            <a:ext cx="1008112" cy="66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WordArt 4"/>
          <p:cNvSpPr>
            <a:spLocks noChangeArrowheads="1" noChangeShapeType="1" noTextEdit="1"/>
          </p:cNvSpPr>
          <p:nvPr/>
        </p:nvSpPr>
        <p:spPr bwMode="auto">
          <a:xfrm>
            <a:off x="539552" y="188640"/>
            <a:ext cx="7200800" cy="2880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RD51 and the Rise of Micro-Pattern Gas Detectors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42" name="TextBox 20"/>
          <p:cNvSpPr txBox="1"/>
          <p:nvPr/>
        </p:nvSpPr>
        <p:spPr>
          <a:xfrm>
            <a:off x="7719415" y="5037720"/>
            <a:ext cx="1200970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J.-M. Le Goff</a:t>
            </a:r>
            <a:endParaRPr lang="fr-FR" sz="1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4" name="日付プレースホルダ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2017/11/7</a:t>
            </a:r>
            <a:endParaRPr kumimoji="1" lang="ja-JP" altLang="en-US"/>
          </a:p>
        </p:txBody>
      </p:sp>
      <p:sp>
        <p:nvSpPr>
          <p:cNvPr id="15" name="スライド番号プレースホル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6BD4B-C412-4428-B8ED-E6BA38F3EAD5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  <p:sp>
        <p:nvSpPr>
          <p:cNvPr id="16" name="フッター プレースホルダ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A. Ochi, CEPC2017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415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Introduction to MPGDs</a:t>
            </a:r>
          </a:p>
          <a:p>
            <a:r>
              <a:rPr lang="en-US" altLang="ja-JP" dirty="0" smtClean="0"/>
              <a:t>MPGD in High Energy Physics</a:t>
            </a:r>
          </a:p>
          <a:p>
            <a:r>
              <a:rPr kumimoji="1" lang="en-US" altLang="ja-JP" dirty="0" smtClean="0"/>
              <a:t>RD51: international MPGD collaboration</a:t>
            </a:r>
          </a:p>
          <a:p>
            <a:r>
              <a:rPr lang="en-US" altLang="ja-JP" dirty="0" smtClean="0"/>
              <a:t>Recent topics of MPGD R&amp;D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black"/>
                </a:solidFill>
              </a:rPr>
              <a:t>2017/11/7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black"/>
                </a:solidFill>
              </a:rPr>
              <a:t>A. Ochi, CEPC2017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709CA-ADDC-4357-8A4F-884647E8ACD9}" type="slidenum">
              <a:rPr kumimoji="1" lang="ja-JP" altLang="en-US" smtClean="0">
                <a:solidFill>
                  <a:prstClr val="black"/>
                </a:solidFill>
              </a:rPr>
              <a:pPr/>
              <a:t>2</a:t>
            </a:fld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Contents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55024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latin typeface="Arial" pitchFamily="34" charset="0"/>
                <a:cs typeface="Arial" pitchFamily="34" charset="0"/>
              </a:rPr>
              <a:t>Scalable Readout System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541" y="1033671"/>
            <a:ext cx="8183865" cy="2107095"/>
          </a:xfrm>
        </p:spPr>
        <p:txBody>
          <a:bodyPr/>
          <a:lstStyle/>
          <a:p>
            <a:r>
              <a:rPr lang="en-US" sz="1800" dirty="0" smtClean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Once upon a time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lvl="1"/>
            <a:r>
              <a:rPr lang="en-US" sz="1600" dirty="0" smtClean="0">
                <a:latin typeface="Arial" pitchFamily="34" charset="0"/>
                <a:cs typeface="Arial" pitchFamily="34" charset="0"/>
              </a:rPr>
              <a:t>Complete non experiment-specific read-out systems; for example:</a:t>
            </a:r>
          </a:p>
          <a:p>
            <a:pPr lvl="2"/>
            <a:r>
              <a:rPr lang="en-US" sz="1400" u="sng" dirty="0" smtClean="0">
                <a:latin typeface="Arial" pitchFamily="34" charset="0"/>
                <a:cs typeface="Arial" pitchFamily="34" charset="0"/>
              </a:rPr>
              <a:t>RMH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, MWPC read-out developed at CERN; </a:t>
            </a:r>
            <a:r>
              <a:rPr lang="en-US" sz="1400" u="sng" dirty="0" smtClean="0">
                <a:latin typeface="Arial" pitchFamily="34" charset="0"/>
                <a:cs typeface="Arial" pitchFamily="34" charset="0"/>
              </a:rPr>
              <a:t>PCOS III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by Le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Croy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Then, </a:t>
            </a:r>
            <a:r>
              <a:rPr lang="en-US" sz="1800" dirty="0" smtClean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experiment dedicated systems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Still, </a:t>
            </a:r>
            <a:r>
              <a:rPr lang="en-US" sz="1800" dirty="0" smtClean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up-to-date read-out systems available off-the-shelf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needed</a:t>
            </a:r>
          </a:p>
          <a:p>
            <a:pPr lvl="1"/>
            <a:r>
              <a:rPr lang="en-US" sz="1600" u="sng" dirty="0" smtClean="0">
                <a:latin typeface="Arial" pitchFamily="34" charset="0"/>
                <a:cs typeface="Arial" pitchFamily="34" charset="0"/>
              </a:rPr>
              <a:t>A must for detector developers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wider use according to needs</a:t>
            </a:r>
          </a:p>
          <a:p>
            <a:pPr marL="762000" lvl="1" indent="0">
              <a:buNone/>
            </a:pPr>
            <a:endParaRPr lang="en-US" sz="1600" dirty="0"/>
          </a:p>
          <a:p>
            <a:endParaRPr lang="en-US" sz="1800" dirty="0" smtClean="0"/>
          </a:p>
          <a:p>
            <a:pPr lvl="1"/>
            <a:endParaRPr lang="en-US" sz="1600" dirty="0"/>
          </a:p>
          <a:p>
            <a:pPr marL="762000" lvl="1" indent="0">
              <a:buNone/>
            </a:pPr>
            <a:endParaRPr lang="en-US" sz="1600" dirty="0" smtClean="0"/>
          </a:p>
          <a:p>
            <a:pPr lvl="2"/>
            <a:endParaRPr lang="en-US" sz="1400" dirty="0" smtClean="0"/>
          </a:p>
          <a:p>
            <a:pPr lvl="1"/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632" y="4085625"/>
            <a:ext cx="4401679" cy="21549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67088" y="3246987"/>
            <a:ext cx="4201414" cy="316054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FC0128"/>
              </a:buClr>
              <a:buFont typeface="Wingdings" pitchFamily="2" charset="2"/>
              <a:buNone/>
            </a:pPr>
            <a:r>
              <a:rPr kumimoji="0" lang="en-GB" sz="1600" u="sng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Scalable</a:t>
            </a:r>
            <a:r>
              <a:rPr kumimoji="0" lang="en-GB" sz="16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Readout System (SRS) for MPGDs (developed with RD51)</a:t>
            </a:r>
          </a:p>
          <a:p>
            <a:pPr>
              <a:buClr>
                <a:srgbClr val="FC0128"/>
              </a:buClr>
            </a:pPr>
            <a:r>
              <a:rPr kumimoji="0" lang="en-GB" sz="1400" kern="0" dirty="0" smtClean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A variety of FE chips: APV25, VFAT, Beetle, </a:t>
            </a:r>
            <a:r>
              <a:rPr kumimoji="0" lang="en-GB" sz="1400" kern="0" dirty="0" err="1" smtClean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VMMx</a:t>
            </a:r>
            <a:r>
              <a:rPr kumimoji="0" lang="en-GB" sz="1400" kern="0" dirty="0" smtClean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kumimoji="0" lang="en-GB" sz="1400" kern="0" dirty="0" err="1" smtClean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Timepix</a:t>
            </a:r>
            <a:endParaRPr kumimoji="0" lang="en-GB" sz="1400" kern="0" dirty="0" smtClean="0">
              <a:solidFill>
                <a:srgbClr val="CC330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C0128"/>
              </a:buClr>
            </a:pPr>
            <a:r>
              <a:rPr kumimoji="0" lang="en-GB" sz="1400" kern="0" dirty="0" smtClean="0">
                <a:latin typeface="Arial" pitchFamily="34" charset="0"/>
                <a:cs typeface="Arial" pitchFamily="34" charset="0"/>
              </a:rPr>
              <a:t>Common acquisition hardware &amp; software</a:t>
            </a:r>
          </a:p>
          <a:p>
            <a:pPr>
              <a:buClr>
                <a:srgbClr val="FC0128"/>
              </a:buClr>
            </a:pPr>
            <a:r>
              <a:rPr kumimoji="0" lang="en-US" sz="1400" kern="0" dirty="0" smtClean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Scalable readout architecture: </a:t>
            </a:r>
            <a:r>
              <a:rPr kumimoji="0" lang="en-US" sz="14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~100 </a:t>
            </a:r>
            <a:r>
              <a:rPr kumimoji="0" lang="en-US" sz="1400" kern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ch.s</a:t>
            </a:r>
            <a:r>
              <a:rPr kumimoji="0" lang="en-US" sz="14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4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~100 k </a:t>
            </a:r>
            <a:r>
              <a:rPr kumimoji="0" lang="en-US" sz="1400" kern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ch.</a:t>
            </a:r>
            <a:r>
              <a:rPr kumimoji="0" lang="en-US" sz="14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(ATLAS MAMMA project)</a:t>
            </a:r>
          </a:p>
          <a:p>
            <a:pPr>
              <a:buClr>
                <a:srgbClr val="FC0128"/>
              </a:buClr>
            </a:pPr>
            <a:r>
              <a:rPr kumimoji="0" lang="en-US" sz="14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So successful, to be used outside MPGDs (</a:t>
            </a:r>
            <a:r>
              <a:rPr kumimoji="0" lang="en-US" sz="1400" kern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SiPM</a:t>
            </a:r>
            <a:r>
              <a:rPr kumimoji="0" lang="en-US" sz="14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, ALICE </a:t>
            </a:r>
            <a:r>
              <a:rPr kumimoji="0" lang="en-US" sz="1400" kern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Ecal</a:t>
            </a:r>
            <a:r>
              <a:rPr kumimoji="0" lang="en-US" sz="14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, …)  </a:t>
            </a:r>
            <a:endParaRPr kumimoji="0" lang="en-US" sz="1400" kern="0" dirty="0" smtClean="0">
              <a:effectLst/>
            </a:endParaRPr>
          </a:p>
          <a:p>
            <a:pPr marL="762000" lvl="1" indent="0">
              <a:buFont typeface="Wingdings" pitchFamily="2" charset="2"/>
              <a:buNone/>
            </a:pPr>
            <a:endParaRPr kumimoji="0" lang="en-US" sz="1400" kern="0" dirty="0" smtClean="0"/>
          </a:p>
          <a:p>
            <a:pPr lvl="2"/>
            <a:endParaRPr kumimoji="0" lang="en-US" sz="1200" kern="0" dirty="0" smtClean="0"/>
          </a:p>
          <a:p>
            <a:pPr lvl="1"/>
            <a:endParaRPr kumimoji="0" lang="en-US" sz="1400" kern="0" dirty="0"/>
          </a:p>
        </p:txBody>
      </p:sp>
      <p:sp>
        <p:nvSpPr>
          <p:cNvPr id="7" name="TextBox 6"/>
          <p:cNvSpPr txBox="1"/>
          <p:nvPr/>
        </p:nvSpPr>
        <p:spPr>
          <a:xfrm rot="1232116">
            <a:off x="5861380" y="3573015"/>
            <a:ext cx="2178132" cy="5909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b="1" dirty="0" smtClean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Cheap!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b="1" dirty="0" smtClean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~ 2  € / </a:t>
            </a:r>
            <a:r>
              <a:rPr kumimoji="0" lang="en-US" b="1" dirty="0" err="1" smtClean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kumimoji="0" lang="en-US" b="1" dirty="0" smtClean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  + FE</a:t>
            </a:r>
            <a:endParaRPr kumimoji="0" lang="en-US" b="1" dirty="0">
              <a:solidFill>
                <a:srgbClr val="CC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日付プレースホル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フッター プレースホル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39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9034"/>
            <a:ext cx="9110096" cy="6210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6915" y="6299393"/>
            <a:ext cx="7963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Total cost </a:t>
            </a:r>
            <a:r>
              <a:rPr kumimoji="1" lang="ja-JP" altLang="en-US" sz="2400" dirty="0" smtClean="0"/>
              <a:t>（</a:t>
            </a:r>
            <a:r>
              <a:rPr kumimoji="1" lang="en-US" altLang="ja-JP" sz="2400" dirty="0" smtClean="0"/>
              <a:t>128ch board X 4 + modules + Crate, etc.) </a:t>
            </a:r>
            <a:r>
              <a:rPr lang="en-US" altLang="ja-JP" sz="2400" dirty="0" smtClean="0"/>
              <a:t>~ </a:t>
            </a:r>
            <a:r>
              <a:rPr lang="en-US" altLang="ja-JP" sz="2400" dirty="0" smtClean="0"/>
              <a:t>5000CHF</a:t>
            </a:r>
            <a:endParaRPr kumimoji="1" lang="ja-JP" altLang="en-US" sz="2400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65B23-7001-475A-BEB2-B10A73A22D5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59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6176" y="2225474"/>
            <a:ext cx="2743318" cy="19254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7504" y="692696"/>
            <a:ext cx="8856984" cy="861694"/>
          </a:xfrm>
          <a:prstGeom prst="rect">
            <a:avLst/>
          </a:prstGeom>
          <a:solidFill>
            <a:srgbClr val="FFFFCC"/>
          </a:solidFill>
        </p:spPr>
        <p:txBody>
          <a:bodyPr wrap="square" lIns="91352" tIns="45680" rIns="91352" bIns="45680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16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Focus on </a:t>
            </a:r>
            <a:r>
              <a:rPr lang="en-GB" sz="1600" dirty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providing techniques for </a:t>
            </a:r>
            <a:r>
              <a:rPr lang="en-GB" sz="16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calculating </a:t>
            </a:r>
            <a:r>
              <a:rPr lang="en-GB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electron </a:t>
            </a:r>
            <a:r>
              <a:rPr lang="en-GB" sz="1600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transport in </a:t>
            </a:r>
            <a:r>
              <a:rPr lang="en-GB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small-scale structures</a:t>
            </a:r>
            <a:endParaRPr lang="en-GB" sz="1600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The </a:t>
            </a:r>
            <a:r>
              <a:rPr lang="en-GB" sz="1600" dirty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main difference with traditional </a:t>
            </a:r>
            <a:r>
              <a:rPr lang="en-GB" sz="16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gas-based detectors </a:t>
            </a:r>
            <a:r>
              <a:rPr lang="en-GB" sz="1600" dirty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is that </a:t>
            </a:r>
            <a:r>
              <a:rPr lang="en-GB" sz="1600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the electrode scale </a:t>
            </a:r>
          </a:p>
          <a:p>
            <a:r>
              <a:rPr lang="en-GB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     (~ 10 </a:t>
            </a:r>
            <a:r>
              <a:rPr lang="en-GB" sz="1600" dirty="0" smtClean="0">
                <a:solidFill>
                  <a:srgbClr val="FF0000"/>
                </a:solidFill>
                <a:latin typeface="Symbol" panose="05050102010706020507" pitchFamily="18" charset="2"/>
                <a:ea typeface="Verdana" pitchFamily="34" charset="0"/>
                <a:cs typeface="Verdana" pitchFamily="34" charset="0"/>
              </a:rPr>
              <a:t>m</a:t>
            </a:r>
            <a:r>
              <a:rPr lang="en-GB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m) is </a:t>
            </a:r>
            <a:r>
              <a:rPr lang="en-GB" sz="1600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comparable </a:t>
            </a:r>
            <a:r>
              <a:rPr lang="en-GB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to the </a:t>
            </a:r>
            <a:r>
              <a:rPr lang="en-GB" sz="1600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collision mean free </a:t>
            </a:r>
            <a:r>
              <a:rPr lang="en-GB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path</a:t>
            </a:r>
            <a:endParaRPr lang="en-GB" sz="1600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4016" y="1628800"/>
            <a:ext cx="8820472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Development and Maintenance of Garfield++:</a:t>
            </a:r>
            <a:r>
              <a:rPr lang="en-US" dirty="0" smtClean="0">
                <a:latin typeface="Palatino Linotype" panose="02040502050505030304" pitchFamily="18" charset="0"/>
              </a:rPr>
              <a:t/>
            </a:r>
            <a:br>
              <a:rPr lang="en-US" dirty="0" smtClean="0">
                <a:latin typeface="Palatino Linotype" panose="02040502050505030304" pitchFamily="18" charset="0"/>
              </a:rPr>
            </a:br>
            <a:r>
              <a:rPr lang="en-US" sz="1400" dirty="0" smtClean="0">
                <a:latin typeface="Palatino Linotype" panose="02040502050505030304" pitchFamily="18" charset="0"/>
              </a:rPr>
              <a:t>Garfield++ is a collection of classes for the detailed simulation of  small-scale detectors. </a:t>
            </a:r>
          </a:p>
          <a:p>
            <a:endParaRPr lang="en-US" sz="1400" dirty="0" smtClean="0">
              <a:latin typeface="Palatino Linotype" panose="02040502050505030304" pitchFamily="18" charset="0"/>
            </a:endParaRPr>
          </a:p>
          <a:p>
            <a:r>
              <a:rPr lang="en-US" sz="1400" dirty="0" smtClean="0">
                <a:latin typeface="Palatino Linotype" panose="02040502050505030304" pitchFamily="18" charset="0"/>
              </a:rPr>
              <a:t>Garfield++ contains:</a:t>
            </a:r>
            <a:br>
              <a:rPr lang="en-US" sz="1400" dirty="0" smtClean="0">
                <a:latin typeface="Palatino Linotype" panose="02040502050505030304" pitchFamily="18" charset="0"/>
              </a:rPr>
            </a:br>
            <a:r>
              <a:rPr lang="en-US" sz="1400" dirty="0" smtClean="0">
                <a:latin typeface="Palatino Linotype" panose="02040502050505030304" pitchFamily="18" charset="0"/>
              </a:rPr>
              <a:t>- electron and photon transport using cross sections provided by </a:t>
            </a:r>
            <a:r>
              <a:rPr lang="en-US" sz="1400" dirty="0" err="1" smtClean="0">
                <a:latin typeface="Palatino Linotype" panose="02040502050505030304" pitchFamily="18" charset="0"/>
              </a:rPr>
              <a:t>Magboltz</a:t>
            </a:r>
            <a:r>
              <a:rPr lang="en-US" sz="1400" dirty="0" smtClean="0">
                <a:latin typeface="Palatino Linotype" panose="02040502050505030304" pitchFamily="18" charset="0"/>
              </a:rPr>
              <a:t/>
            </a:r>
            <a:br>
              <a:rPr lang="en-US" sz="1400" dirty="0" smtClean="0">
                <a:latin typeface="Palatino Linotype" panose="02040502050505030304" pitchFamily="18" charset="0"/>
              </a:rPr>
            </a:br>
            <a:r>
              <a:rPr lang="en-US" sz="1400" dirty="0" smtClean="0">
                <a:latin typeface="Palatino Linotype" panose="02040502050505030304" pitchFamily="18" charset="0"/>
              </a:rPr>
              <a:t>- </a:t>
            </a:r>
            <a:r>
              <a:rPr lang="en-US" sz="1400" dirty="0" err="1" smtClean="0">
                <a:latin typeface="Palatino Linotype" panose="02040502050505030304" pitchFamily="18" charset="0"/>
              </a:rPr>
              <a:t>ionisation</a:t>
            </a:r>
            <a:r>
              <a:rPr lang="en-US" sz="1400" dirty="0" smtClean="0">
                <a:latin typeface="Palatino Linotype" panose="02040502050505030304" pitchFamily="18" charset="0"/>
              </a:rPr>
              <a:t> processes in gases, provided by Heed and MIP</a:t>
            </a:r>
            <a:br>
              <a:rPr lang="en-US" sz="1400" dirty="0" smtClean="0">
                <a:latin typeface="Palatino Linotype" panose="02040502050505030304" pitchFamily="18" charset="0"/>
              </a:rPr>
            </a:br>
            <a:r>
              <a:rPr lang="en-US" sz="1400" dirty="0" smtClean="0">
                <a:latin typeface="Palatino Linotype" panose="02040502050505030304" pitchFamily="18" charset="0"/>
              </a:rPr>
              <a:t>- </a:t>
            </a:r>
            <a:r>
              <a:rPr lang="en-US" sz="1400" dirty="0" err="1" smtClean="0">
                <a:latin typeface="Palatino Linotype" panose="02040502050505030304" pitchFamily="18" charset="0"/>
              </a:rPr>
              <a:t>ionisation</a:t>
            </a:r>
            <a:r>
              <a:rPr lang="en-US" sz="1400" dirty="0" smtClean="0">
                <a:latin typeface="Palatino Linotype" panose="02040502050505030304" pitchFamily="18" charset="0"/>
              </a:rPr>
              <a:t> and electron transport in semi-conductors</a:t>
            </a:r>
            <a:br>
              <a:rPr lang="en-US" sz="1400" dirty="0" smtClean="0">
                <a:latin typeface="Palatino Linotype" panose="02040502050505030304" pitchFamily="18" charset="0"/>
              </a:rPr>
            </a:br>
            <a:r>
              <a:rPr lang="en-US" sz="1400" dirty="0" smtClean="0">
                <a:latin typeface="Palatino Linotype" panose="02040502050505030304" pitchFamily="18" charset="0"/>
              </a:rPr>
              <a:t>- field calculations from finite elements, boundary elements, analytic methods</a:t>
            </a:r>
            <a:r>
              <a:rPr lang="en-US" sz="1400" dirty="0">
                <a:latin typeface="Palatino Linotype" panose="02040502050505030304" pitchFamily="18" charset="0"/>
              </a:rPr>
              <a:t/>
            </a:r>
            <a:br>
              <a:rPr lang="en-US" sz="1400" dirty="0">
                <a:latin typeface="Palatino Linotype" panose="02040502050505030304" pitchFamily="18" charset="0"/>
              </a:rPr>
            </a:br>
            <a:r>
              <a:rPr lang="en-US" sz="1600" dirty="0" smtClean="0">
                <a:latin typeface="Palatino Linotype" panose="02040502050505030304" pitchFamily="18" charset="0"/>
              </a:rPr>
              <a:t/>
            </a:r>
            <a:br>
              <a:rPr lang="en-US" sz="1600" dirty="0" smtClean="0">
                <a:latin typeface="Palatino Linotype" panose="02040502050505030304" pitchFamily="18" charset="0"/>
              </a:rPr>
            </a:b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Simulation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Improvements:</a:t>
            </a:r>
          </a:p>
          <a:p>
            <a:r>
              <a:rPr lang="en-US" sz="1600" b="1" dirty="0" smtClean="0">
                <a:solidFill>
                  <a:schemeClr val="tx2"/>
                </a:solidFill>
              </a:rPr>
              <a:t>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Transport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:</a:t>
            </a: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- ion mobility and diffusion, measurement and modelling</a:t>
            </a:r>
          </a:p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- </a:t>
            </a:r>
            <a:r>
              <a:rPr lang="en-US" sz="14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Magboltz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cross sections (</a:t>
            </a:r>
            <a:r>
              <a:rPr lang="en-US" sz="14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Ar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, </a:t>
            </a:r>
            <a:r>
              <a:rPr lang="en-US" sz="14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Xe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, He, Ne; GeH</a:t>
            </a:r>
            <a:r>
              <a:rPr lang="en-US" sz="1400" baseline="-25000" dirty="0">
                <a:solidFill>
                  <a:srgbClr val="663300"/>
                </a:solidFill>
                <a:latin typeface="Palatino Linotype" panose="02040502050505030304" pitchFamily="18" charset="0"/>
              </a:rPr>
              <a:t>4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, SiH</a:t>
            </a:r>
            <a:r>
              <a:rPr lang="en-US" sz="1400" baseline="-25000" dirty="0">
                <a:solidFill>
                  <a:srgbClr val="663300"/>
                </a:solidFill>
                <a:latin typeface="Palatino Linotype" panose="02040502050505030304" pitchFamily="18" charset="0"/>
              </a:rPr>
              <a:t>4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, C</a:t>
            </a:r>
            <a:r>
              <a:rPr lang="en-US" sz="1400" baseline="-25000" dirty="0">
                <a:solidFill>
                  <a:srgbClr val="663300"/>
                </a:solidFill>
                <a:latin typeface="Palatino Linotype" panose="02040502050505030304" pitchFamily="18" charset="0"/>
              </a:rPr>
              <a:t>2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H</a:t>
            </a:r>
            <a:r>
              <a:rPr lang="en-US" sz="1400" baseline="-25000" dirty="0">
                <a:solidFill>
                  <a:srgbClr val="663300"/>
                </a:solidFill>
                <a:latin typeface="Palatino Linotype" panose="02040502050505030304" pitchFamily="18" charset="0"/>
              </a:rPr>
              <a:t>2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F</a:t>
            </a:r>
            <a:r>
              <a:rPr lang="en-US" sz="1400" baseline="-25000" dirty="0">
                <a:solidFill>
                  <a:srgbClr val="663300"/>
                </a:solidFill>
                <a:latin typeface="Palatino Linotype" panose="02040502050505030304" pitchFamily="18" charset="0"/>
              </a:rPr>
              <a:t>4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) are frequently </a:t>
            </a:r>
          </a:p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updated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in collaboration with LXCAT  (</a:t>
            </a:r>
            <a:r>
              <a:rPr lang="fr-FR" sz="1400" dirty="0">
                <a:solidFill>
                  <a:srgbClr val="663300"/>
                </a:solidFill>
                <a:latin typeface="Palatino Linotype" panose="02040502050505030304" pitchFamily="18" charset="0"/>
                <a:hlinkClick r:id="rId3"/>
              </a:rPr>
              <a:t>http://www.lxcat.laplace.univ-tlse.fr</a:t>
            </a:r>
            <a:r>
              <a:rPr lang="fr-FR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)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- e-ion recombination process in </a:t>
            </a:r>
            <a:r>
              <a:rPr lang="en-US" sz="14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Xe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- thermal motion</a:t>
            </a:r>
          </a:p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Photons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:</a:t>
            </a: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- update in UV emission</a:t>
            </a: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- inclusion of IR production</a:t>
            </a: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- photon trapping and resulting excitation transport</a:t>
            </a: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- photon absorption in the gas (gas feedback)</a:t>
            </a: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- photon absorption in and electron emission from walls (feedback)</a:t>
            </a: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- photo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cathodes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1705" y="4340178"/>
            <a:ext cx="886599" cy="54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187624" y="44624"/>
            <a:ext cx="6696744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1547665" y="116632"/>
            <a:ext cx="6116794" cy="3602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Development of MPGD Simulation Tools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2017/11/7</a:t>
            </a:r>
            <a:endParaRPr kumimoji="1" lang="ja-JP" altLang="en-US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6BD4B-C412-4428-B8ED-E6BA38F3EAD5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  <p:sp>
        <p:nvSpPr>
          <p:cNvPr id="9" name="フッター プレースホルダ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A. Ochi, CEPC2017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712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Recent topic fo</a:t>
            </a:r>
            <a:r>
              <a:rPr lang="en-US" altLang="ja-JP" dirty="0" smtClean="0"/>
              <a:t>r MPGD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Resistive electrodes for MPGDs</a:t>
            </a:r>
            <a:endParaRPr kumimoji="1" lang="ja-JP" altLang="en-US" dirty="0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2017/11/7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A. Ochi, CEPC2017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6BD4B-C412-4428-B8ED-E6BA38F3EAD5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235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0001" cy="6853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</a:t>
            </a:r>
            <a:r>
              <a:rPr lang="en-US" dirty="0" smtClean="0"/>
              <a:t>esistive-strip </a:t>
            </a:r>
            <a:r>
              <a:rPr lang="en-US" dirty="0" smtClean="0"/>
              <a:t>protection </a:t>
            </a:r>
            <a:r>
              <a:rPr lang="en-US" dirty="0" smtClean="0"/>
              <a:t>concept </a:t>
            </a:r>
            <a:br>
              <a:rPr lang="en-US" dirty="0" smtClean="0"/>
            </a:br>
            <a:r>
              <a:rPr lang="en-US" dirty="0" smtClean="0"/>
              <a:t>for ATLAS upgrade</a:t>
            </a:r>
            <a:endParaRPr lang="en-US" dirty="0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idx="1"/>
          </p:nvPr>
        </p:nvSpPr>
        <p:spPr>
          <a:xfrm>
            <a:off x="4677056" y="1600201"/>
            <a:ext cx="4009743" cy="826304"/>
          </a:xfrm>
        </p:spPr>
        <p:txBody>
          <a:bodyPr>
            <a:normAutofit fontScale="62500" lnSpcReduction="20000"/>
          </a:bodyPr>
          <a:lstStyle/>
          <a:p>
            <a:r>
              <a:rPr lang="en-US" altLang="ja-JP" dirty="0"/>
              <a:t>We can divide the production process of resistive strip from that of readout board.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 descr="RMM_structure_fron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305" y="2657336"/>
            <a:ext cx="2727735" cy="1213004"/>
          </a:xfrm>
          <a:prstGeom prst="rect">
            <a:avLst/>
          </a:prstGeom>
        </p:spPr>
      </p:pic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011501" y="1375305"/>
            <a:ext cx="2888897" cy="1325107"/>
            <a:chOff x="1826391" y="1417637"/>
            <a:chExt cx="5824824" cy="2671785"/>
          </a:xfrm>
        </p:grpSpPr>
        <p:pic>
          <p:nvPicPr>
            <p:cNvPr id="10" name="Picture 9" descr="RMM_structure_sid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6391" y="1417637"/>
              <a:ext cx="5824824" cy="2671785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836333" y="2741083"/>
              <a:ext cx="433917" cy="105834"/>
            </a:xfrm>
            <a:prstGeom prst="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660066"/>
                  </a:solidFill>
                </a:ln>
                <a:solidFill>
                  <a:srgbClr val="660066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240047" y="4005064"/>
            <a:ext cx="17695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800000"/>
                </a:solidFill>
              </a:rPr>
              <a:t>Note:</a:t>
            </a:r>
          </a:p>
          <a:p>
            <a:r>
              <a:rPr lang="en-US" sz="1600" dirty="0" smtClean="0">
                <a:solidFill>
                  <a:prstClr val="black"/>
                </a:solidFill>
              </a:rPr>
              <a:t>Resistance values</a:t>
            </a:r>
          </a:p>
          <a:p>
            <a:r>
              <a:rPr lang="en-US" sz="1600" dirty="0">
                <a:solidFill>
                  <a:prstClr val="black"/>
                </a:solidFill>
              </a:rPr>
              <a:t>a</a:t>
            </a:r>
            <a:r>
              <a:rPr lang="en-US" sz="1600" dirty="0" smtClean="0">
                <a:solidFill>
                  <a:prstClr val="black"/>
                </a:solidFill>
              </a:rPr>
              <a:t>nd</a:t>
            </a:r>
          </a:p>
          <a:p>
            <a:r>
              <a:rPr lang="en-US" sz="1600" dirty="0" smtClean="0">
                <a:solidFill>
                  <a:prstClr val="black"/>
                </a:solidFill>
              </a:rPr>
              <a:t>Strip pitches and sizes are only for illustration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246123" y="2426504"/>
            <a:ext cx="55575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900" dirty="0" smtClean="0">
                <a:solidFill>
                  <a:prstClr val="black"/>
                </a:solidFill>
              </a:rPr>
              <a:t>+HV</a:t>
            </a:r>
            <a:endParaRPr lang="ja-JP" altLang="en-US" sz="900" dirty="0">
              <a:solidFill>
                <a:prstClr val="black"/>
              </a:solidFill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 flipH="1">
            <a:off x="3563888" y="1844824"/>
            <a:ext cx="432048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3886682" y="1627043"/>
            <a:ext cx="5389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 smtClean="0">
                <a:solidFill>
                  <a:prstClr val="black"/>
                </a:solidFill>
              </a:rPr>
              <a:t>Mesh</a:t>
            </a:r>
          </a:p>
          <a:p>
            <a:r>
              <a:rPr lang="en-US" altLang="ja-JP" sz="1100" dirty="0" smtClean="0">
                <a:solidFill>
                  <a:prstClr val="black"/>
                </a:solidFill>
              </a:rPr>
              <a:t>(GND)</a:t>
            </a:r>
            <a:endParaRPr lang="ja-JP" altLang="en-US" sz="1100" dirty="0">
              <a:solidFill>
                <a:prstClr val="black"/>
              </a:solidFill>
            </a:endParaRPr>
          </a:p>
        </p:txBody>
      </p:sp>
      <p:sp>
        <p:nvSpPr>
          <p:cNvPr id="15" name="フローチャート: 処理 14"/>
          <p:cNvSpPr>
            <a:spLocks noChangeAspect="1"/>
          </p:cNvSpPr>
          <p:nvPr/>
        </p:nvSpPr>
        <p:spPr>
          <a:xfrm>
            <a:off x="4107662" y="2657336"/>
            <a:ext cx="1806200" cy="948255"/>
          </a:xfrm>
          <a:prstGeom prst="flowChartProcess">
            <a:avLst/>
          </a:prstGeom>
          <a:pattFill prst="lgGrid">
            <a:fgClr>
              <a:srgbClr val="C00000"/>
            </a:fgClr>
            <a:bgClr>
              <a:srgbClr val="92D050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横巻き 15"/>
          <p:cNvSpPr>
            <a:spLocks noChangeAspect="1"/>
          </p:cNvSpPr>
          <p:nvPr/>
        </p:nvSpPr>
        <p:spPr>
          <a:xfrm>
            <a:off x="4211960" y="3668880"/>
            <a:ext cx="1505476" cy="1419736"/>
          </a:xfrm>
          <a:prstGeom prst="horizontalScroll">
            <a:avLst>
              <a:gd name="adj" fmla="val 25000"/>
            </a:avLst>
          </a:prstGeom>
          <a:pattFill prst="dkHorz">
            <a:fgClr>
              <a:schemeClr val="bg2">
                <a:lumMod val="90000"/>
              </a:schemeClr>
            </a:fgClr>
            <a:bgClr>
              <a:srgbClr val="FFC000"/>
            </a:bgClr>
          </a:patt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右矢印 17"/>
          <p:cNvSpPr/>
          <p:nvPr/>
        </p:nvSpPr>
        <p:spPr>
          <a:xfrm rot="218550">
            <a:off x="6129626" y="2954731"/>
            <a:ext cx="64331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右矢印 18"/>
          <p:cNvSpPr/>
          <p:nvPr/>
        </p:nvSpPr>
        <p:spPr>
          <a:xfrm rot="18802330">
            <a:off x="5685398" y="3936584"/>
            <a:ext cx="1259312" cy="3259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直方体 19"/>
          <p:cNvSpPr>
            <a:spLocks noChangeAspect="1"/>
          </p:cNvSpPr>
          <p:nvPr/>
        </p:nvSpPr>
        <p:spPr>
          <a:xfrm>
            <a:off x="6893826" y="2888782"/>
            <a:ext cx="2068229" cy="1107996"/>
          </a:xfrm>
          <a:prstGeom prst="cube">
            <a:avLst>
              <a:gd name="adj" fmla="val 5801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フローチャート: 処理 20"/>
          <p:cNvSpPr>
            <a:spLocks noChangeAspect="1"/>
          </p:cNvSpPr>
          <p:nvPr/>
        </p:nvSpPr>
        <p:spPr>
          <a:xfrm>
            <a:off x="6893805" y="2960791"/>
            <a:ext cx="2014538" cy="1057633"/>
          </a:xfrm>
          <a:prstGeom prst="flowChartProcess">
            <a:avLst/>
          </a:prstGeom>
          <a:pattFill prst="lgGrid">
            <a:fgClr>
              <a:srgbClr val="C00000"/>
            </a:fgClr>
            <a:bgClr>
              <a:srgbClr val="92D050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フローチャート: 処理 21"/>
          <p:cNvSpPr>
            <a:spLocks noChangeAspect="1"/>
          </p:cNvSpPr>
          <p:nvPr/>
        </p:nvSpPr>
        <p:spPr>
          <a:xfrm>
            <a:off x="7037841" y="3104807"/>
            <a:ext cx="1813084" cy="856179"/>
          </a:xfrm>
          <a:prstGeom prst="flowChartProcess">
            <a:avLst/>
          </a:prstGeom>
          <a:pattFill prst="dkHorz">
            <a:fgClr>
              <a:schemeClr val="bg2">
                <a:lumMod val="90000"/>
              </a:schemeClr>
            </a:fgClr>
            <a:bgClr>
              <a:srgbClr val="FFC000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194" y="4442962"/>
            <a:ext cx="2745694" cy="2049919"/>
          </a:xfrm>
          <a:prstGeom prst="rect">
            <a:avLst/>
          </a:prstGeom>
        </p:spPr>
      </p:pic>
      <p:sp>
        <p:nvSpPr>
          <p:cNvPr id="23" name="コンテンツ プレースホルダー 8"/>
          <p:cNvSpPr txBox="1">
            <a:spLocks/>
          </p:cNvSpPr>
          <p:nvPr/>
        </p:nvSpPr>
        <p:spPr>
          <a:xfrm>
            <a:off x="3448758" y="5335766"/>
            <a:ext cx="2672368" cy="82630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Resistive strip is formed by large size screen printing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98238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773503" y="69080"/>
            <a:ext cx="5931287" cy="637762"/>
          </a:xfrm>
          <a:prstGeom prst="rect">
            <a:avLst/>
          </a:prstGeom>
          <a:noFill/>
        </p:spPr>
        <p:txBody>
          <a:bodyPr wrap="none" lIns="82954" tIns="41477" rIns="82954" bIns="41477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The µ-RWELL </a:t>
            </a:r>
            <a:r>
              <a:rPr lang="en-US" sz="3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architecture</a:t>
            </a:r>
            <a:endParaRPr lang="en-GB" sz="3600" b="1" dirty="0">
              <a:solidFill>
                <a:srgbClr val="0070C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23150" y="1916832"/>
            <a:ext cx="5384954" cy="4592691"/>
          </a:xfrm>
          <a:prstGeom prst="rect">
            <a:avLst/>
          </a:prstGeom>
          <a:noFill/>
        </p:spPr>
        <p:txBody>
          <a:bodyPr wrap="square" lIns="82954" tIns="41477" rIns="82954" bIns="41477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The </a:t>
            </a:r>
            <a:r>
              <a:rPr lang="en-GB" b="1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µ</a:t>
            </a:r>
            <a:r>
              <a:rPr lang="en-US" b="1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-RWELL_PCB 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is realized by </a:t>
            </a:r>
            <a:r>
              <a:rPr lang="en-US" b="1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coupling:</a:t>
            </a:r>
          </a:p>
          <a:p>
            <a:pPr>
              <a:defRPr/>
            </a:pPr>
            <a:endParaRPr lang="en-US" sz="1100" dirty="0">
              <a:solidFill>
                <a:srgbClr val="0070C0"/>
              </a:solidFill>
              <a:latin typeface="Arial" pitchFamily="34" charset="0"/>
              <a:ea typeface="Adobe Ming Std L" pitchFamily="18" charset="-128"/>
              <a:cs typeface="Arial" pitchFamily="34" charset="0"/>
            </a:endParaRPr>
          </a:p>
          <a:p>
            <a:pPr marL="257118" indent="-257118">
              <a:buFontTx/>
              <a:buAutoNum type="arabicPeriod"/>
              <a:defRPr/>
            </a:pPr>
            <a:r>
              <a:rPr lang="en-US" b="1" dirty="0">
                <a:solidFill>
                  <a:prstClr val="white">
                    <a:lumMod val="50000"/>
                  </a:prstClr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a</a:t>
            </a:r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 “</a:t>
            </a:r>
            <a:r>
              <a:rPr lang="en-US" b="1" dirty="0">
                <a:solidFill>
                  <a:prstClr val="white">
                    <a:lumMod val="50000"/>
                  </a:prstClr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suitable </a:t>
            </a:r>
            <a:r>
              <a:rPr lang="en-US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WELL patterned </a:t>
            </a:r>
            <a:r>
              <a:rPr lang="en-US" b="1" dirty="0" err="1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kapton</a:t>
            </a:r>
            <a:r>
              <a:rPr lang="en-US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 foil</a:t>
            </a:r>
            <a:r>
              <a:rPr lang="en-US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 as “amplification </a:t>
            </a:r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stage”</a:t>
            </a:r>
          </a:p>
          <a:p>
            <a:pPr marL="257118" indent="-257118">
              <a:buFontTx/>
              <a:buAutoNum type="arabicPeriod"/>
              <a:defRPr/>
            </a:pPr>
            <a:endParaRPr lang="en-US" sz="1000" dirty="0">
              <a:solidFill>
                <a:srgbClr val="0070C0"/>
              </a:solidFill>
              <a:latin typeface="Arial" pitchFamily="34" charset="0"/>
              <a:ea typeface="Adobe Ming Std L" pitchFamily="18" charset="-128"/>
              <a:cs typeface="Arial" pitchFamily="34" charset="0"/>
            </a:endParaRPr>
          </a:p>
          <a:p>
            <a:pPr marL="257118" indent="-257118">
              <a:buFontTx/>
              <a:buAutoNum type="arabicPeriod"/>
              <a:defRPr/>
            </a:pPr>
            <a:r>
              <a:rPr lang="en-US" b="1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a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 </a:t>
            </a:r>
            <a:r>
              <a:rPr lang="en-US" b="1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“resistive stage”  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for the discharge suppression &amp; current </a:t>
            </a:r>
            <a:r>
              <a:rPr lang="en-US" dirty="0" smtClean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evacuation:</a:t>
            </a:r>
          </a:p>
          <a:p>
            <a:pPr>
              <a:defRPr/>
            </a:pPr>
            <a:endParaRPr lang="en-US" sz="1050" dirty="0">
              <a:solidFill>
                <a:srgbClr val="0070C0"/>
              </a:solidFill>
              <a:latin typeface="Arial" pitchFamily="34" charset="0"/>
              <a:ea typeface="Adobe Ming Std L" pitchFamily="18" charset="-128"/>
              <a:cs typeface="Arial" pitchFamily="34" charset="0"/>
            </a:endParaRPr>
          </a:p>
          <a:p>
            <a:pPr marL="642798" lvl="1" indent="-299973">
              <a:buFont typeface="+mj-lt"/>
              <a:buAutoNum type="romanLcPeriod"/>
              <a:defRPr/>
            </a:pPr>
            <a:r>
              <a:rPr lang="en-US" b="1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“Low particle rate” (LR)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 &lt;&lt; 100 kHz/cm</a:t>
            </a:r>
            <a:r>
              <a:rPr lang="en-US" baseline="30000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2</a:t>
            </a:r>
            <a:r>
              <a:rPr lang="en-US" b="1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:  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single resistive layer 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  <a:sym typeface="Wingdings" panose="05000000000000000000" pitchFamily="2" charset="2"/>
              </a:rPr>
              <a:t> surface 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  <a:sym typeface="Symbol" panose="05050102010706020507" pitchFamily="18" charset="2"/>
              </a:rPr>
              <a:t>resistivity </a:t>
            </a:r>
            <a:r>
              <a:rPr lang="en-US" dirty="0" smtClean="0">
                <a:solidFill>
                  <a:srgbClr val="0070C0"/>
                </a:solidFill>
                <a:latin typeface="Arial"/>
                <a:ea typeface="Adobe Ming Std L" pitchFamily="18" charset="-128"/>
                <a:cs typeface="Arial"/>
                <a:sym typeface="Symbol" panose="05050102010706020507" pitchFamily="18" charset="2"/>
              </a:rPr>
              <a:t>~</a:t>
            </a:r>
            <a:r>
              <a:rPr lang="en-US" dirty="0" smtClean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  <a:sym typeface="Symbol" panose="05050102010706020507" pitchFamily="18" charset="2"/>
              </a:rPr>
              <a:t>100 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  <a:sym typeface="Symbol" panose="05050102010706020507" pitchFamily="18" charset="2"/>
              </a:rPr>
              <a:t>M/</a:t>
            </a:r>
            <a:r>
              <a:rPr lang="en-US" dirty="0" smtClean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  <a:sym typeface="Symbol" panose="05050102010706020507" pitchFamily="18" charset="2"/>
              </a:rPr>
              <a:t> (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ea typeface="Adobe Ming Std L" pitchFamily="18" charset="-128"/>
                <a:cs typeface="Arial" pitchFamily="34" charset="0"/>
                <a:sym typeface="Symbol" panose="05050102010706020507" pitchFamily="18" charset="2"/>
              </a:rPr>
              <a:t>CMS-phase2 upgrade - SHIP</a:t>
            </a:r>
            <a:r>
              <a:rPr lang="en-US" dirty="0" smtClean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  <a:sym typeface="Symbol" panose="05050102010706020507" pitchFamily="18" charset="2"/>
              </a:rPr>
              <a:t>)</a:t>
            </a:r>
            <a:endParaRPr lang="en-US" dirty="0">
              <a:solidFill>
                <a:srgbClr val="0070C0"/>
              </a:solidFill>
              <a:latin typeface="Arial" pitchFamily="34" charset="0"/>
              <a:ea typeface="Adobe Ming Std L" pitchFamily="18" charset="-128"/>
              <a:cs typeface="Arial" pitchFamily="34" charset="0"/>
              <a:sym typeface="Symbol" panose="05050102010706020507" pitchFamily="18" charset="2"/>
            </a:endParaRPr>
          </a:p>
          <a:p>
            <a:pPr marL="642798" lvl="1" indent="-299973">
              <a:buFont typeface="+mj-lt"/>
              <a:buAutoNum type="romanLcPeriod"/>
              <a:defRPr/>
            </a:pPr>
            <a:endParaRPr lang="en-US" sz="1000" dirty="0" smtClean="0">
              <a:solidFill>
                <a:srgbClr val="0070C0"/>
              </a:solidFill>
              <a:latin typeface="Arial" pitchFamily="34" charset="0"/>
              <a:ea typeface="Adobe Ming Std L" pitchFamily="18" charset="-128"/>
              <a:cs typeface="Arial" pitchFamily="34" charset="0"/>
              <a:sym typeface="Symbol" panose="05050102010706020507" pitchFamily="18" charset="2"/>
            </a:endParaRPr>
          </a:p>
          <a:p>
            <a:pPr marL="642798" lvl="1" indent="-299973">
              <a:buFont typeface="+mj-lt"/>
              <a:buAutoNum type="romanLcPeriod"/>
              <a:defRPr/>
            </a:pPr>
            <a:r>
              <a:rPr lang="en-US" b="1" dirty="0" smtClean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“</a:t>
            </a:r>
            <a:r>
              <a:rPr lang="en-US" b="1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High particle rate”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  </a:t>
            </a:r>
            <a:r>
              <a:rPr lang="en-US" b="1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(HR) 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&gt;&gt; 100 </a:t>
            </a:r>
            <a:r>
              <a:rPr lang="en-US" dirty="0" smtClean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kHz/cm</a:t>
            </a:r>
            <a:r>
              <a:rPr lang="en-US" baseline="30000" dirty="0" smtClean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2</a:t>
            </a:r>
            <a:r>
              <a:rPr lang="en-US" dirty="0" smtClean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: more 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sophisticated resistive scheme must be implemented </a:t>
            </a:r>
            <a:r>
              <a:rPr lang="en-US" dirty="0" smtClean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(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MPDG_NEXT- LNF &amp; </a:t>
            </a:r>
            <a:r>
              <a:rPr lang="en-US" dirty="0" err="1" smtClean="0">
                <a:solidFill>
                  <a:srgbClr val="FF000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LHCb-muon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 upgrade</a:t>
            </a:r>
            <a:r>
              <a:rPr lang="en-US" dirty="0" smtClean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)</a:t>
            </a:r>
            <a:endParaRPr lang="en-US" dirty="0">
              <a:solidFill>
                <a:srgbClr val="0070C0"/>
              </a:solidFill>
              <a:latin typeface="Arial" pitchFamily="34" charset="0"/>
              <a:ea typeface="Adobe Ming Std L" pitchFamily="18" charset="-128"/>
              <a:cs typeface="Arial" pitchFamily="34" charset="0"/>
            </a:endParaRPr>
          </a:p>
          <a:p>
            <a:pPr marL="599944" lvl="1" indent="-257118">
              <a:buFont typeface="Arial" panose="020B0604020202020204" pitchFamily="34" charset="0"/>
              <a:buChar char="•"/>
              <a:defRPr/>
            </a:pPr>
            <a:endParaRPr lang="en-US" sz="1000" dirty="0">
              <a:solidFill>
                <a:srgbClr val="0070C0"/>
              </a:solidFill>
              <a:latin typeface="Arial" pitchFamily="34" charset="0"/>
              <a:ea typeface="Adobe Ming Std L" pitchFamily="18" charset="-128"/>
              <a:cs typeface="Arial" pitchFamily="34" charset="0"/>
            </a:endParaRPr>
          </a:p>
          <a:p>
            <a:pPr marL="342900" indent="-342900">
              <a:buFont typeface="+mj-lt"/>
              <a:buAutoNum type="arabicPeriod" startAt="3"/>
              <a:defRPr/>
            </a:pPr>
            <a:r>
              <a:rPr lang="en-US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a </a:t>
            </a:r>
            <a:r>
              <a:rPr lang="en-US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standard </a:t>
            </a:r>
            <a:r>
              <a:rPr lang="en-US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readout </a:t>
            </a:r>
            <a:r>
              <a:rPr lang="en-US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PCB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ea typeface="Adobe Ming Std L" pitchFamily="18" charset="-128"/>
              <a:cs typeface="Arial" pitchFamily="34" charset="0"/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>
          <a:xfrm>
            <a:off x="6940611" y="6441414"/>
            <a:ext cx="2133600" cy="365125"/>
          </a:xfrm>
        </p:spPr>
        <p:txBody>
          <a:bodyPr/>
          <a:lstStyle/>
          <a:p>
            <a:fld id="{FBAC6631-AF73-4497-B350-0AD1C9597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4932040" y="836712"/>
            <a:ext cx="4314430" cy="4536504"/>
            <a:chOff x="4917857" y="1700808"/>
            <a:chExt cx="4314430" cy="4536504"/>
          </a:xfrm>
        </p:grpSpPr>
        <p:sp>
          <p:nvSpPr>
            <p:cNvPr id="9" name="CasellaDiTesto 8"/>
            <p:cNvSpPr txBox="1"/>
            <p:nvPr/>
          </p:nvSpPr>
          <p:spPr>
            <a:xfrm>
              <a:off x="6804248" y="2154342"/>
              <a:ext cx="19399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  <a:latin typeface="Arial" pitchFamily="34" charset="0"/>
                  <a:ea typeface="Adobe Ming Std L" pitchFamily="18" charset="-128"/>
                  <a:cs typeface="Arial" pitchFamily="34" charset="0"/>
                  <a:sym typeface="Wingdings" panose="05000000000000000000" pitchFamily="2" charset="2"/>
                </a:rPr>
                <a:t>Drift/cathode PCB</a:t>
              </a:r>
              <a:endParaRPr lang="en-GB" sz="1600" dirty="0">
                <a:solidFill>
                  <a:prstClr val="black"/>
                </a:solidFill>
              </a:endParaRPr>
            </a:p>
          </p:txBody>
        </p:sp>
        <p:grpSp>
          <p:nvGrpSpPr>
            <p:cNvPr id="13" name="Gruppo 12"/>
            <p:cNvGrpSpPr/>
            <p:nvPr/>
          </p:nvGrpSpPr>
          <p:grpSpPr>
            <a:xfrm>
              <a:off x="4917857" y="1700808"/>
              <a:ext cx="4314430" cy="4536504"/>
              <a:chOff x="4917857" y="332656"/>
              <a:chExt cx="4314430" cy="4536504"/>
            </a:xfrm>
          </p:grpSpPr>
          <p:grpSp>
            <p:nvGrpSpPr>
              <p:cNvPr id="16" name="Gruppo 15"/>
              <p:cNvGrpSpPr/>
              <p:nvPr/>
            </p:nvGrpSpPr>
            <p:grpSpPr>
              <a:xfrm>
                <a:off x="4917857" y="2110763"/>
                <a:ext cx="4314430" cy="2042159"/>
                <a:chOff x="-695900" y="190453"/>
                <a:chExt cx="9862198" cy="5945219"/>
              </a:xfrm>
            </p:grpSpPr>
            <p:grpSp>
              <p:nvGrpSpPr>
                <p:cNvPr id="17" name="Gruppo 16"/>
                <p:cNvGrpSpPr/>
                <p:nvPr/>
              </p:nvGrpSpPr>
              <p:grpSpPr>
                <a:xfrm>
                  <a:off x="-695900" y="190453"/>
                  <a:ext cx="9862198" cy="5945219"/>
                  <a:chOff x="-839916" y="944959"/>
                  <a:chExt cx="9862198" cy="5945219"/>
                </a:xfrm>
              </p:grpSpPr>
              <p:sp>
                <p:nvSpPr>
                  <p:cNvPr id="21" name="Trapezio 20"/>
                  <p:cNvSpPr/>
                  <p:nvPr/>
                </p:nvSpPr>
                <p:spPr>
                  <a:xfrm>
                    <a:off x="2180128" y="3356990"/>
                    <a:ext cx="1584177" cy="1228780"/>
                  </a:xfrm>
                  <a:prstGeom prst="trapezoid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2" name="Trapezio 21"/>
                  <p:cNvSpPr/>
                  <p:nvPr/>
                </p:nvSpPr>
                <p:spPr>
                  <a:xfrm>
                    <a:off x="4499992" y="3356991"/>
                    <a:ext cx="1584176" cy="1228779"/>
                  </a:xfrm>
                  <a:prstGeom prst="trapezoid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3" name="Trapezio 22"/>
                  <p:cNvSpPr/>
                  <p:nvPr/>
                </p:nvSpPr>
                <p:spPr>
                  <a:xfrm>
                    <a:off x="6804248" y="3352380"/>
                    <a:ext cx="1584176" cy="1228779"/>
                  </a:xfrm>
                  <a:prstGeom prst="trapezoid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it-IT" sz="1100" dirty="0">
                        <a:solidFill>
                          <a:prstClr val="white"/>
                        </a:solidFill>
                      </a:rPr>
                      <a:t> </a:t>
                    </a:r>
                  </a:p>
                </p:txBody>
              </p:sp>
              <p:sp>
                <p:nvSpPr>
                  <p:cNvPr id="24" name="Rettangolo 23"/>
                  <p:cNvSpPr/>
                  <p:nvPr/>
                </p:nvSpPr>
                <p:spPr>
                  <a:xfrm>
                    <a:off x="7117124" y="3284984"/>
                    <a:ext cx="955560" cy="72008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5" name="Rettangolo 24"/>
                  <p:cNvSpPr/>
                  <p:nvPr/>
                </p:nvSpPr>
                <p:spPr>
                  <a:xfrm>
                    <a:off x="3376556" y="4580630"/>
                    <a:ext cx="1401248" cy="17332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6" name="Rettangolo 25"/>
                  <p:cNvSpPr/>
                  <p:nvPr/>
                </p:nvSpPr>
                <p:spPr>
                  <a:xfrm>
                    <a:off x="5786408" y="4586197"/>
                    <a:ext cx="1401248" cy="18095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7" name="Rettangolo 26"/>
                  <p:cNvSpPr/>
                  <p:nvPr/>
                </p:nvSpPr>
                <p:spPr>
                  <a:xfrm>
                    <a:off x="1711136" y="4585771"/>
                    <a:ext cx="834912" cy="147928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8" name="Rettangolo 27"/>
                  <p:cNvSpPr/>
                  <p:nvPr/>
                </p:nvSpPr>
                <p:spPr>
                  <a:xfrm>
                    <a:off x="7984885" y="4586198"/>
                    <a:ext cx="834912" cy="23163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9" name="Rettangolo 28"/>
                  <p:cNvSpPr/>
                  <p:nvPr/>
                </p:nvSpPr>
                <p:spPr>
                  <a:xfrm>
                    <a:off x="2546048" y="4585771"/>
                    <a:ext cx="821272" cy="14401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" name="Rettangolo 29"/>
                  <p:cNvSpPr/>
                  <p:nvPr/>
                </p:nvSpPr>
                <p:spPr>
                  <a:xfrm>
                    <a:off x="4801664" y="4585771"/>
                    <a:ext cx="1004200" cy="14401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1" name="Rettangolo 30"/>
                  <p:cNvSpPr/>
                  <p:nvPr/>
                </p:nvSpPr>
                <p:spPr>
                  <a:xfrm>
                    <a:off x="7197384" y="4581056"/>
                    <a:ext cx="821272" cy="245403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2" name="Rettangolo 31"/>
                  <p:cNvSpPr/>
                  <p:nvPr/>
                </p:nvSpPr>
                <p:spPr>
                  <a:xfrm>
                    <a:off x="1720864" y="4754452"/>
                    <a:ext cx="7099608" cy="14401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" name="Rettangolo 32"/>
                  <p:cNvSpPr/>
                  <p:nvPr/>
                </p:nvSpPr>
                <p:spPr>
                  <a:xfrm>
                    <a:off x="1711136" y="4898468"/>
                    <a:ext cx="7109336" cy="623407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" name="Rettangolo 33"/>
                  <p:cNvSpPr/>
                  <p:nvPr/>
                </p:nvSpPr>
                <p:spPr>
                  <a:xfrm>
                    <a:off x="1711136" y="4898966"/>
                    <a:ext cx="7109336" cy="158418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" name="Rettangolo 34"/>
                  <p:cNvSpPr/>
                  <p:nvPr/>
                </p:nvSpPr>
                <p:spPr>
                  <a:xfrm>
                    <a:off x="5111056" y="5057384"/>
                    <a:ext cx="159612" cy="464491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" name="Triangolo isoscele 35"/>
                  <p:cNvSpPr/>
                  <p:nvPr/>
                </p:nvSpPr>
                <p:spPr>
                  <a:xfrm rot="5400000">
                    <a:off x="5752412" y="5919196"/>
                    <a:ext cx="879640" cy="620688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37" name="Connettore 4 36"/>
                  <p:cNvCxnSpPr/>
                  <p:nvPr/>
                </p:nvCxnSpPr>
                <p:spPr>
                  <a:xfrm rot="16200000" flipH="1">
                    <a:off x="5210846" y="5583926"/>
                    <a:ext cx="673344" cy="680164"/>
                  </a:xfrm>
                  <a:prstGeom prst="bentConnector2">
                    <a:avLst/>
                  </a:prstGeom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" name="CasellaDiTesto 37"/>
                  <p:cNvSpPr txBox="1"/>
                  <p:nvPr/>
                </p:nvSpPr>
                <p:spPr>
                  <a:xfrm>
                    <a:off x="-285055" y="1233146"/>
                    <a:ext cx="4047003" cy="80641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1200" b="1" dirty="0" err="1">
                        <a:solidFill>
                          <a:prstClr val="black"/>
                        </a:solidFill>
                      </a:rPr>
                      <a:t>Copper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 top </a:t>
                    </a:r>
                    <a:r>
                      <a:rPr lang="it-IT" sz="1200" b="1" dirty="0" err="1">
                        <a:solidFill>
                          <a:prstClr val="black"/>
                        </a:solidFill>
                      </a:rPr>
                      <a:t>layer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 (5</a:t>
                    </a:r>
                    <a:r>
                      <a:rPr lang="en-US" sz="1200" b="1" dirty="0">
                        <a:solidFill>
                          <a:prstClr val="black"/>
                        </a:solidFill>
                      </a:rPr>
                      <a:t>µ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m)</a:t>
                    </a:r>
                  </a:p>
                </p:txBody>
              </p:sp>
              <p:cxnSp>
                <p:nvCxnSpPr>
                  <p:cNvPr id="39" name="Connettore 2 38"/>
                  <p:cNvCxnSpPr>
                    <a:endCxn id="32" idx="1"/>
                  </p:cNvCxnSpPr>
                  <p:nvPr/>
                </p:nvCxnSpPr>
                <p:spPr>
                  <a:xfrm>
                    <a:off x="958602" y="4202363"/>
                    <a:ext cx="762262" cy="624097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0" name="CasellaDiTesto 39"/>
                  <p:cNvSpPr txBox="1"/>
                  <p:nvPr/>
                </p:nvSpPr>
                <p:spPr>
                  <a:xfrm>
                    <a:off x="-839916" y="2782087"/>
                    <a:ext cx="3815360" cy="14336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DLC  </a:t>
                    </a:r>
                    <a:r>
                      <a:rPr lang="it-IT" sz="1200" b="1" dirty="0" err="1">
                        <a:solidFill>
                          <a:prstClr val="black"/>
                        </a:solidFill>
                      </a:rPr>
                      <a:t>layer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 </a:t>
                    </a:r>
                    <a:r>
                      <a:rPr lang="it-IT" sz="1200" b="1" dirty="0" smtClean="0">
                        <a:solidFill>
                          <a:prstClr val="black"/>
                        </a:solidFill>
                      </a:rPr>
                      <a:t>(0.1-0.2</a:t>
                    </a:r>
                    <a:r>
                      <a:rPr lang="en-US" sz="1200" b="1" dirty="0" smtClean="0">
                        <a:solidFill>
                          <a:prstClr val="black"/>
                        </a:solidFill>
                      </a:rPr>
                      <a:t> </a:t>
                    </a:r>
                    <a:r>
                      <a:rPr lang="en-US" sz="1200" b="1" dirty="0">
                        <a:solidFill>
                          <a:prstClr val="black"/>
                        </a:solidFill>
                      </a:rPr>
                      <a:t>µ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m) </a:t>
                    </a:r>
                  </a:p>
                  <a:p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R  </a:t>
                    </a:r>
                    <a:r>
                      <a:rPr lang="en-US" sz="1200" b="1" dirty="0" smtClean="0">
                        <a:solidFill>
                          <a:prstClr val="black"/>
                        </a:solidFill>
                        <a:cs typeface="Arial" charset="0"/>
                      </a:rPr>
                      <a:t>̴50 -100  </a:t>
                    </a:r>
                    <a:r>
                      <a:rPr lang="en-US" sz="1200" b="1" dirty="0">
                        <a:solidFill>
                          <a:prstClr val="black"/>
                        </a:solidFill>
                        <a:cs typeface="Arial" charset="0"/>
                      </a:rPr>
                      <a:t>M</a:t>
                    </a:r>
                    <a:r>
                      <a:rPr lang="el-GR" sz="1200" b="1" dirty="0">
                        <a:solidFill>
                          <a:prstClr val="black"/>
                        </a:solidFill>
                        <a:cs typeface="Arial" charset="0"/>
                      </a:rPr>
                      <a:t>Ω</a:t>
                    </a:r>
                    <a:r>
                      <a:rPr lang="en-US" sz="1200" b="1" dirty="0">
                        <a:solidFill>
                          <a:prstClr val="black"/>
                        </a:solidFill>
                        <a:cs typeface="Arial" charset="0"/>
                      </a:rPr>
                      <a:t>/</a:t>
                    </a:r>
                    <a:r>
                      <a:rPr lang="en-US" sz="1400" b="1" dirty="0">
                        <a:solidFill>
                          <a:prstClr val="black"/>
                        </a:solidFill>
                        <a:cs typeface="Arial" charset="0"/>
                      </a:rPr>
                      <a:t>□</a:t>
                    </a:r>
                  </a:p>
                </p:txBody>
              </p:sp>
              <p:cxnSp>
                <p:nvCxnSpPr>
                  <p:cNvPr id="41" name="Connettore 2 40"/>
                  <p:cNvCxnSpPr/>
                  <p:nvPr/>
                </p:nvCxnSpPr>
                <p:spPr>
                  <a:xfrm flipV="1">
                    <a:off x="1339732" y="5189998"/>
                    <a:ext cx="362351" cy="893769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2" name="CasellaDiTesto 41"/>
                  <p:cNvSpPr txBox="1"/>
                  <p:nvPr/>
                </p:nvSpPr>
                <p:spPr>
                  <a:xfrm>
                    <a:off x="381318" y="6083767"/>
                    <a:ext cx="4514206" cy="80641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1200" b="1" dirty="0" err="1">
                        <a:solidFill>
                          <a:prstClr val="black"/>
                        </a:solidFill>
                      </a:rPr>
                      <a:t>Rigid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 PCB </a:t>
                    </a:r>
                    <a:r>
                      <a:rPr lang="it-IT" sz="1200" b="1" dirty="0" err="1">
                        <a:solidFill>
                          <a:prstClr val="black"/>
                        </a:solidFill>
                      </a:rPr>
                      <a:t>readout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 </a:t>
                    </a:r>
                    <a:r>
                      <a:rPr lang="it-IT" sz="1200" b="1" dirty="0" err="1">
                        <a:solidFill>
                          <a:prstClr val="black"/>
                        </a:solidFill>
                      </a:rPr>
                      <a:t>electrode</a:t>
                    </a:r>
                    <a:endParaRPr lang="it-IT" sz="1200" b="1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3" name="Text Box 28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30346" y="944959"/>
                    <a:ext cx="4091936" cy="188162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it-IT" sz="1200" b="1" dirty="0" err="1">
                        <a:solidFill>
                          <a:prstClr val="black"/>
                        </a:solidFill>
                      </a:rPr>
                      <a:t>Well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 </a:t>
                    </a:r>
                    <a:r>
                      <a:rPr lang="it-IT" sz="1200" b="1" dirty="0" err="1">
                        <a:solidFill>
                          <a:prstClr val="black"/>
                        </a:solidFill>
                      </a:rPr>
                      <a:t>pitch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: 140 </a:t>
                    </a:r>
                    <a:r>
                      <a:rPr lang="en-US" sz="1200" b="1" dirty="0">
                        <a:solidFill>
                          <a:prstClr val="black"/>
                        </a:solidFill>
                        <a:cs typeface="Arial" charset="0"/>
                      </a:rPr>
                      <a:t>µ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m</a:t>
                    </a:r>
                  </a:p>
                  <a:p>
                    <a:r>
                      <a:rPr lang="it-IT" sz="1200" b="1" dirty="0" err="1">
                        <a:solidFill>
                          <a:prstClr val="black"/>
                        </a:solidFill>
                      </a:rPr>
                      <a:t>Well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 </a:t>
                    </a:r>
                    <a:r>
                      <a:rPr lang="it-IT" sz="1200" b="1" dirty="0" err="1">
                        <a:solidFill>
                          <a:prstClr val="black"/>
                        </a:solidFill>
                      </a:rPr>
                      <a:t>diameter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: 70-50 </a:t>
                    </a:r>
                    <a:r>
                      <a:rPr lang="en-US" sz="1200" b="1" dirty="0">
                        <a:solidFill>
                          <a:prstClr val="black"/>
                        </a:solidFill>
                      </a:rPr>
                      <a:t>µ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m</a:t>
                    </a:r>
                    <a:endParaRPr lang="en-US" sz="1200" b="1" dirty="0">
                      <a:solidFill>
                        <a:prstClr val="black"/>
                      </a:solidFill>
                    </a:endParaRPr>
                  </a:p>
                  <a:p>
                    <a:r>
                      <a:rPr lang="en-US" sz="1200" b="1" dirty="0" err="1">
                        <a:solidFill>
                          <a:prstClr val="black"/>
                        </a:solidFill>
                      </a:rPr>
                      <a:t>Kapton</a:t>
                    </a:r>
                    <a:r>
                      <a:rPr lang="en-US" sz="1200" b="1" dirty="0">
                        <a:solidFill>
                          <a:prstClr val="black"/>
                        </a:solidFill>
                      </a:rPr>
                      <a:t> thickness: 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 50 </a:t>
                    </a:r>
                    <a:r>
                      <a:rPr lang="en-US" sz="1200" b="1" dirty="0">
                        <a:solidFill>
                          <a:prstClr val="black"/>
                        </a:solidFill>
                      </a:rPr>
                      <a:t>µ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m</a:t>
                    </a:r>
                    <a:endParaRPr lang="en-US" sz="1200" b="1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4" name="Rettangolo 43"/>
                  <p:cNvSpPr/>
                  <p:nvPr/>
                </p:nvSpPr>
                <p:spPr>
                  <a:xfrm>
                    <a:off x="4823984" y="3280372"/>
                    <a:ext cx="955560" cy="72008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" name="Rettangolo 44"/>
                  <p:cNvSpPr/>
                  <p:nvPr/>
                </p:nvSpPr>
                <p:spPr>
                  <a:xfrm>
                    <a:off x="2493004" y="3294232"/>
                    <a:ext cx="955560" cy="72008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46" name="Connettore 2 45"/>
                  <p:cNvCxnSpPr/>
                  <p:nvPr/>
                </p:nvCxnSpPr>
                <p:spPr>
                  <a:xfrm>
                    <a:off x="2420086" y="2270800"/>
                    <a:ext cx="436666" cy="1007301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8" name="CasellaDiTesto 17"/>
                <p:cNvSpPr txBox="1"/>
                <p:nvPr/>
              </p:nvSpPr>
              <p:spPr>
                <a:xfrm>
                  <a:off x="3116232" y="3212264"/>
                  <a:ext cx="486841" cy="766219"/>
                </a:xfrm>
                <a:prstGeom prst="rect">
                  <a:avLst/>
                </a:prstGeom>
                <a:solidFill>
                  <a:srgbClr val="00B0F0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100" b="1" dirty="0">
                      <a:solidFill>
                        <a:prstClr val="white"/>
                      </a:solidFill>
                    </a:rPr>
                    <a:t>1</a:t>
                  </a:r>
                </a:p>
              </p:txBody>
            </p:sp>
            <p:sp>
              <p:nvSpPr>
                <p:cNvPr id="19" name="CasellaDiTesto 18"/>
                <p:cNvSpPr txBox="1"/>
                <p:nvPr/>
              </p:nvSpPr>
              <p:spPr>
                <a:xfrm>
                  <a:off x="5278426" y="3789039"/>
                  <a:ext cx="587014" cy="761610"/>
                </a:xfrm>
                <a:prstGeom prst="rect">
                  <a:avLst/>
                </a:prstGeom>
                <a:solidFill>
                  <a:srgbClr val="00B0F0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100" b="1" dirty="0">
                      <a:solidFill>
                        <a:prstClr val="white"/>
                      </a:solidFill>
                    </a:rPr>
                    <a:t>2</a:t>
                  </a:r>
                </a:p>
              </p:txBody>
            </p:sp>
            <p:sp>
              <p:nvSpPr>
                <p:cNvPr id="20" name="CasellaDiTesto 19"/>
                <p:cNvSpPr txBox="1"/>
                <p:nvPr/>
              </p:nvSpPr>
              <p:spPr>
                <a:xfrm>
                  <a:off x="7181590" y="4248244"/>
                  <a:ext cx="557328" cy="761610"/>
                </a:xfrm>
                <a:prstGeom prst="rect">
                  <a:avLst/>
                </a:prstGeom>
                <a:solidFill>
                  <a:srgbClr val="00B0F0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100" b="1" dirty="0">
                      <a:solidFill>
                        <a:prstClr val="white"/>
                      </a:solidFill>
                    </a:rPr>
                    <a:t>3</a:t>
                  </a:r>
                </a:p>
              </p:txBody>
            </p:sp>
          </p:grpSp>
          <p:grpSp>
            <p:nvGrpSpPr>
              <p:cNvPr id="7" name="Gruppo 6"/>
              <p:cNvGrpSpPr/>
              <p:nvPr/>
            </p:nvGrpSpPr>
            <p:grpSpPr>
              <a:xfrm>
                <a:off x="5993857" y="1161728"/>
                <a:ext cx="3149849" cy="258654"/>
                <a:chOff x="5768671" y="1161728"/>
                <a:chExt cx="3375035" cy="312170"/>
              </a:xfrm>
            </p:grpSpPr>
            <p:sp>
              <p:nvSpPr>
                <p:cNvPr id="3" name="Rettangolo 2"/>
                <p:cNvSpPr/>
                <p:nvPr/>
              </p:nvSpPr>
              <p:spPr>
                <a:xfrm>
                  <a:off x="5768671" y="1366866"/>
                  <a:ext cx="3375035" cy="107032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" name="Rettangolo 1"/>
                <p:cNvSpPr/>
                <p:nvPr/>
              </p:nvSpPr>
              <p:spPr>
                <a:xfrm>
                  <a:off x="5768671" y="1161728"/>
                  <a:ext cx="3375035" cy="216024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8" name="CasellaDiTesto 7"/>
              <p:cNvSpPr txBox="1"/>
              <p:nvPr/>
            </p:nvSpPr>
            <p:spPr>
              <a:xfrm>
                <a:off x="6931041" y="4149080"/>
                <a:ext cx="158145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 smtClean="0">
                    <a:solidFill>
                      <a:prstClr val="black"/>
                    </a:solidFill>
                    <a:latin typeface="Arial" pitchFamily="34" charset="0"/>
                    <a:ea typeface="Adobe Ming Std L" pitchFamily="18" charset="-128"/>
                    <a:cs typeface="Arial" pitchFamily="34" charset="0"/>
                  </a:rPr>
                  <a:t>µ</a:t>
                </a:r>
                <a:r>
                  <a:rPr lang="en-US" sz="1600" b="1" dirty="0" smtClean="0">
                    <a:solidFill>
                      <a:prstClr val="black"/>
                    </a:solidFill>
                    <a:latin typeface="Arial" pitchFamily="34" charset="0"/>
                    <a:ea typeface="Adobe Ming Std L" pitchFamily="18" charset="-128"/>
                    <a:cs typeface="Arial" pitchFamily="34" charset="0"/>
                  </a:rPr>
                  <a:t>-RWELL PCB</a:t>
                </a:r>
                <a:endParaRPr lang="en-GB" sz="1600" b="1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1" name="Connettore 1 10"/>
              <p:cNvCxnSpPr/>
              <p:nvPr/>
            </p:nvCxnSpPr>
            <p:spPr>
              <a:xfrm flipH="1">
                <a:off x="6619016" y="332656"/>
                <a:ext cx="1323292" cy="398570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Freeform 17"/>
              <p:cNvSpPr>
                <a:spLocks/>
              </p:cNvSpPr>
              <p:nvPr/>
            </p:nvSpPr>
            <p:spPr bwMode="auto">
              <a:xfrm>
                <a:off x="6984498" y="3001084"/>
                <a:ext cx="165722" cy="355908"/>
              </a:xfrm>
              <a:custGeom>
                <a:avLst/>
                <a:gdLst>
                  <a:gd name="T0" fmla="*/ 252 w 582"/>
                  <a:gd name="T1" fmla="*/ 0 h 1309"/>
                  <a:gd name="T2" fmla="*/ 186 w 582"/>
                  <a:gd name="T3" fmla="*/ 216 h 1309"/>
                  <a:gd name="T4" fmla="*/ 162 w 582"/>
                  <a:gd name="T5" fmla="*/ 306 h 1309"/>
                  <a:gd name="T6" fmla="*/ 108 w 582"/>
                  <a:gd name="T7" fmla="*/ 528 h 1309"/>
                  <a:gd name="T8" fmla="*/ 102 w 582"/>
                  <a:gd name="T9" fmla="*/ 636 h 1309"/>
                  <a:gd name="T10" fmla="*/ 66 w 582"/>
                  <a:gd name="T11" fmla="*/ 654 h 1309"/>
                  <a:gd name="T12" fmla="*/ 48 w 582"/>
                  <a:gd name="T13" fmla="*/ 750 h 1309"/>
                  <a:gd name="T14" fmla="*/ 24 w 582"/>
                  <a:gd name="T15" fmla="*/ 816 h 1309"/>
                  <a:gd name="T16" fmla="*/ 0 w 582"/>
                  <a:gd name="T17" fmla="*/ 936 h 1309"/>
                  <a:gd name="T18" fmla="*/ 6 w 582"/>
                  <a:gd name="T19" fmla="*/ 1068 h 1309"/>
                  <a:gd name="T20" fmla="*/ 18 w 582"/>
                  <a:gd name="T21" fmla="*/ 1092 h 1309"/>
                  <a:gd name="T22" fmla="*/ 48 w 582"/>
                  <a:gd name="T23" fmla="*/ 1188 h 1309"/>
                  <a:gd name="T24" fmla="*/ 72 w 582"/>
                  <a:gd name="T25" fmla="*/ 1236 h 1309"/>
                  <a:gd name="T26" fmla="*/ 126 w 582"/>
                  <a:gd name="T27" fmla="*/ 1254 h 1309"/>
                  <a:gd name="T28" fmla="*/ 216 w 582"/>
                  <a:gd name="T29" fmla="*/ 1290 h 1309"/>
                  <a:gd name="T30" fmla="*/ 342 w 582"/>
                  <a:gd name="T31" fmla="*/ 1296 h 1309"/>
                  <a:gd name="T32" fmla="*/ 504 w 582"/>
                  <a:gd name="T33" fmla="*/ 1260 h 1309"/>
                  <a:gd name="T34" fmla="*/ 540 w 582"/>
                  <a:gd name="T35" fmla="*/ 1206 h 1309"/>
                  <a:gd name="T36" fmla="*/ 558 w 582"/>
                  <a:gd name="T37" fmla="*/ 1110 h 1309"/>
                  <a:gd name="T38" fmla="*/ 582 w 582"/>
                  <a:gd name="T39" fmla="*/ 948 h 1309"/>
                  <a:gd name="T40" fmla="*/ 576 w 582"/>
                  <a:gd name="T41" fmla="*/ 870 h 1309"/>
                  <a:gd name="T42" fmla="*/ 540 w 582"/>
                  <a:gd name="T43" fmla="*/ 786 h 1309"/>
                  <a:gd name="T44" fmla="*/ 522 w 582"/>
                  <a:gd name="T45" fmla="*/ 750 h 1309"/>
                  <a:gd name="T46" fmla="*/ 510 w 582"/>
                  <a:gd name="T47" fmla="*/ 726 h 1309"/>
                  <a:gd name="T48" fmla="*/ 486 w 582"/>
                  <a:gd name="T49" fmla="*/ 642 h 1309"/>
                  <a:gd name="T50" fmla="*/ 474 w 582"/>
                  <a:gd name="T51" fmla="*/ 618 h 1309"/>
                  <a:gd name="T52" fmla="*/ 468 w 582"/>
                  <a:gd name="T53" fmla="*/ 606 h 1309"/>
                  <a:gd name="T54" fmla="*/ 444 w 582"/>
                  <a:gd name="T55" fmla="*/ 498 h 1309"/>
                  <a:gd name="T56" fmla="*/ 402 w 582"/>
                  <a:gd name="T57" fmla="*/ 396 h 1309"/>
                  <a:gd name="T58" fmla="*/ 372 w 582"/>
                  <a:gd name="T59" fmla="*/ 336 h 1309"/>
                  <a:gd name="T60" fmla="*/ 360 w 582"/>
                  <a:gd name="T61" fmla="*/ 300 h 1309"/>
                  <a:gd name="T62" fmla="*/ 354 w 582"/>
                  <a:gd name="T63" fmla="*/ 198 h 1309"/>
                  <a:gd name="T64" fmla="*/ 330 w 582"/>
                  <a:gd name="T65" fmla="*/ 162 h 1309"/>
                  <a:gd name="T66" fmla="*/ 306 w 582"/>
                  <a:gd name="T67" fmla="*/ 150 h 1309"/>
                  <a:gd name="T68" fmla="*/ 252 w 582"/>
                  <a:gd name="T69" fmla="*/ 0 h 1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82" h="1309">
                    <a:moveTo>
                      <a:pt x="252" y="0"/>
                    </a:moveTo>
                    <a:cubicBezTo>
                      <a:pt x="219" y="66"/>
                      <a:pt x="202" y="145"/>
                      <a:pt x="186" y="216"/>
                    </a:cubicBezTo>
                    <a:cubicBezTo>
                      <a:pt x="180" y="245"/>
                      <a:pt x="175" y="279"/>
                      <a:pt x="162" y="306"/>
                    </a:cubicBezTo>
                    <a:cubicBezTo>
                      <a:pt x="147" y="379"/>
                      <a:pt x="141" y="461"/>
                      <a:pt x="108" y="528"/>
                    </a:cubicBezTo>
                    <a:cubicBezTo>
                      <a:pt x="106" y="564"/>
                      <a:pt x="111" y="601"/>
                      <a:pt x="102" y="636"/>
                    </a:cubicBezTo>
                    <a:cubicBezTo>
                      <a:pt x="99" y="649"/>
                      <a:pt x="66" y="654"/>
                      <a:pt x="66" y="654"/>
                    </a:cubicBezTo>
                    <a:cubicBezTo>
                      <a:pt x="38" y="710"/>
                      <a:pt x="68" y="642"/>
                      <a:pt x="48" y="750"/>
                    </a:cubicBezTo>
                    <a:cubicBezTo>
                      <a:pt x="44" y="771"/>
                      <a:pt x="28" y="794"/>
                      <a:pt x="24" y="816"/>
                    </a:cubicBezTo>
                    <a:cubicBezTo>
                      <a:pt x="16" y="857"/>
                      <a:pt x="8" y="896"/>
                      <a:pt x="0" y="936"/>
                    </a:cubicBezTo>
                    <a:cubicBezTo>
                      <a:pt x="2" y="980"/>
                      <a:pt x="1" y="1024"/>
                      <a:pt x="6" y="1068"/>
                    </a:cubicBezTo>
                    <a:cubicBezTo>
                      <a:pt x="7" y="1077"/>
                      <a:pt x="18" y="1092"/>
                      <a:pt x="18" y="1092"/>
                    </a:cubicBezTo>
                    <a:cubicBezTo>
                      <a:pt x="22" y="1149"/>
                      <a:pt x="7" y="1167"/>
                      <a:pt x="48" y="1188"/>
                    </a:cubicBezTo>
                    <a:cubicBezTo>
                      <a:pt x="56" y="1204"/>
                      <a:pt x="64" y="1220"/>
                      <a:pt x="72" y="1236"/>
                    </a:cubicBezTo>
                    <a:cubicBezTo>
                      <a:pt x="78" y="1248"/>
                      <a:pt x="118" y="1252"/>
                      <a:pt x="126" y="1254"/>
                    </a:cubicBezTo>
                    <a:cubicBezTo>
                      <a:pt x="157" y="1262"/>
                      <a:pt x="188" y="1276"/>
                      <a:pt x="216" y="1290"/>
                    </a:cubicBezTo>
                    <a:cubicBezTo>
                      <a:pt x="254" y="1309"/>
                      <a:pt x="300" y="1294"/>
                      <a:pt x="342" y="1296"/>
                    </a:cubicBezTo>
                    <a:cubicBezTo>
                      <a:pt x="403" y="1291"/>
                      <a:pt x="451" y="1287"/>
                      <a:pt x="504" y="1260"/>
                    </a:cubicBezTo>
                    <a:cubicBezTo>
                      <a:pt x="514" y="1241"/>
                      <a:pt x="534" y="1231"/>
                      <a:pt x="540" y="1206"/>
                    </a:cubicBezTo>
                    <a:cubicBezTo>
                      <a:pt x="548" y="1174"/>
                      <a:pt x="552" y="1142"/>
                      <a:pt x="558" y="1110"/>
                    </a:cubicBezTo>
                    <a:cubicBezTo>
                      <a:pt x="562" y="1033"/>
                      <a:pt x="562" y="1008"/>
                      <a:pt x="582" y="948"/>
                    </a:cubicBezTo>
                    <a:cubicBezTo>
                      <a:pt x="580" y="922"/>
                      <a:pt x="581" y="896"/>
                      <a:pt x="576" y="870"/>
                    </a:cubicBezTo>
                    <a:cubicBezTo>
                      <a:pt x="573" y="853"/>
                      <a:pt x="548" y="807"/>
                      <a:pt x="540" y="786"/>
                    </a:cubicBezTo>
                    <a:cubicBezTo>
                      <a:pt x="540" y="786"/>
                      <a:pt x="525" y="756"/>
                      <a:pt x="522" y="750"/>
                    </a:cubicBezTo>
                    <a:cubicBezTo>
                      <a:pt x="518" y="742"/>
                      <a:pt x="510" y="726"/>
                      <a:pt x="510" y="726"/>
                    </a:cubicBezTo>
                    <a:cubicBezTo>
                      <a:pt x="504" y="697"/>
                      <a:pt x="498" y="669"/>
                      <a:pt x="486" y="642"/>
                    </a:cubicBezTo>
                    <a:cubicBezTo>
                      <a:pt x="482" y="634"/>
                      <a:pt x="478" y="626"/>
                      <a:pt x="474" y="618"/>
                    </a:cubicBezTo>
                    <a:cubicBezTo>
                      <a:pt x="472" y="614"/>
                      <a:pt x="468" y="606"/>
                      <a:pt x="468" y="606"/>
                    </a:cubicBezTo>
                    <a:cubicBezTo>
                      <a:pt x="464" y="572"/>
                      <a:pt x="460" y="529"/>
                      <a:pt x="444" y="498"/>
                    </a:cubicBezTo>
                    <a:cubicBezTo>
                      <a:pt x="439" y="469"/>
                      <a:pt x="432" y="411"/>
                      <a:pt x="402" y="396"/>
                    </a:cubicBezTo>
                    <a:cubicBezTo>
                      <a:pt x="393" y="379"/>
                      <a:pt x="377" y="355"/>
                      <a:pt x="372" y="336"/>
                    </a:cubicBezTo>
                    <a:cubicBezTo>
                      <a:pt x="365" y="308"/>
                      <a:pt x="370" y="319"/>
                      <a:pt x="360" y="300"/>
                    </a:cubicBezTo>
                    <a:cubicBezTo>
                      <a:pt x="358" y="266"/>
                      <a:pt x="359" y="232"/>
                      <a:pt x="354" y="198"/>
                    </a:cubicBezTo>
                    <a:cubicBezTo>
                      <a:pt x="352" y="187"/>
                      <a:pt x="340" y="169"/>
                      <a:pt x="330" y="162"/>
                    </a:cubicBezTo>
                    <a:cubicBezTo>
                      <a:pt x="323" y="157"/>
                      <a:pt x="306" y="150"/>
                      <a:pt x="306" y="150"/>
                    </a:cubicBezTo>
                    <a:cubicBezTo>
                      <a:pt x="286" y="110"/>
                      <a:pt x="252" y="43"/>
                      <a:pt x="252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6699FF"/>
                  </a:gs>
                  <a:gs pos="100000">
                    <a:srgbClr val="FF33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CasellaDiTesto 11"/>
              <p:cNvSpPr txBox="1"/>
              <p:nvPr/>
            </p:nvSpPr>
            <p:spPr>
              <a:xfrm>
                <a:off x="5652120" y="4561383"/>
                <a:ext cx="342523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>
                    <a:solidFill>
                      <a:prstClr val="black"/>
                    </a:solidFill>
                  </a:rPr>
                  <a:t>G</a:t>
                </a:r>
                <a:r>
                  <a:rPr lang="it-IT" sz="1400" dirty="0" smtClean="0">
                    <a:solidFill>
                      <a:prstClr val="black"/>
                    </a:solidFill>
                  </a:rPr>
                  <a:t>. </a:t>
                </a:r>
                <a:r>
                  <a:rPr lang="it-IT" sz="1400" dirty="0" err="1" smtClean="0">
                    <a:solidFill>
                      <a:prstClr val="black"/>
                    </a:solidFill>
                  </a:rPr>
                  <a:t>Bencivenni</a:t>
                </a:r>
                <a:r>
                  <a:rPr lang="it-IT" sz="1400" dirty="0" smtClean="0">
                    <a:solidFill>
                      <a:prstClr val="black"/>
                    </a:solidFill>
                  </a:rPr>
                  <a:t> et al., 2015_JINST_10_P02008</a:t>
                </a:r>
                <a:endParaRPr lang="en-GB" sz="1400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627784" y="6376243"/>
            <a:ext cx="4587976" cy="365125"/>
          </a:xfrm>
        </p:spPr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CasellaDiTesto 47"/>
          <p:cNvSpPr txBox="1"/>
          <p:nvPr/>
        </p:nvSpPr>
        <p:spPr>
          <a:xfrm>
            <a:off x="35496" y="973177"/>
            <a:ext cx="8940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The </a:t>
            </a:r>
            <a:r>
              <a:rPr lang="en-GB" sz="2000" dirty="0">
                <a:solidFill>
                  <a:prstClr val="white">
                    <a:lumMod val="50000"/>
                  </a:prstClr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µ</a:t>
            </a:r>
            <a:r>
              <a:rPr lang="en-US" sz="2000" dirty="0">
                <a:solidFill>
                  <a:prstClr val="white">
                    <a:lumMod val="50000"/>
                  </a:prstClr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-RWELL detector is composed by</a:t>
            </a:r>
            <a:r>
              <a:rPr lang="en-US" sz="2000" dirty="0">
                <a:solidFill>
                  <a:prstClr val="white">
                    <a:lumMod val="50000"/>
                  </a:prstClr>
                </a:solidFill>
                <a:latin typeface="Arial" pitchFamily="34" charset="0"/>
                <a:ea typeface="Adobe Ming Std L" pitchFamily="18" charset="-128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  <a:ea typeface="Adobe Ming Std L" pitchFamily="18" charset="-128"/>
                <a:cs typeface="Arial" pitchFamily="34" charset="0"/>
                <a:sym typeface="Wingdings" panose="05000000000000000000" pitchFamily="2" charset="2"/>
              </a:rPr>
              <a:t>two elements:</a:t>
            </a:r>
            <a:endParaRPr lang="en-US" sz="2000" dirty="0">
              <a:solidFill>
                <a:prstClr val="white">
                  <a:lumMod val="50000"/>
                </a:prstClr>
              </a:solidFill>
              <a:latin typeface="Arial" pitchFamily="34" charset="0"/>
              <a:ea typeface="Adobe Ming Std L" pitchFamily="18" charset="-128"/>
              <a:cs typeface="Arial" pitchFamily="34" charset="0"/>
              <a:sym typeface="Wingdings" panose="05000000000000000000" pitchFamily="2" charset="2"/>
            </a:endParaRPr>
          </a:p>
          <a:p>
            <a:pPr>
              <a:defRPr/>
            </a:pPr>
            <a:r>
              <a:rPr lang="en-US" sz="2000" dirty="0">
                <a:solidFill>
                  <a:prstClr val="white">
                    <a:lumMod val="50000"/>
                  </a:prstClr>
                </a:solidFill>
                <a:latin typeface="Arial" pitchFamily="34" charset="0"/>
                <a:ea typeface="Adobe Ming Std L" pitchFamily="18" charset="-128"/>
                <a:cs typeface="Arial" pitchFamily="34" charset="0"/>
                <a:sym typeface="Wingdings" panose="05000000000000000000" pitchFamily="2" charset="2"/>
              </a:rPr>
              <a:t>the </a:t>
            </a:r>
            <a:r>
              <a:rPr lang="en-US" sz="2000" b="1" dirty="0">
                <a:solidFill>
                  <a:prstClr val="white">
                    <a:lumMod val="50000"/>
                  </a:prstClr>
                </a:solidFill>
                <a:latin typeface="Arial" pitchFamily="34" charset="0"/>
                <a:ea typeface="Adobe Ming Std L" pitchFamily="18" charset="-128"/>
                <a:cs typeface="Arial" pitchFamily="34" charset="0"/>
                <a:sym typeface="Wingdings" panose="05000000000000000000" pitchFamily="2" charset="2"/>
              </a:rPr>
              <a:t> cathode </a:t>
            </a:r>
            <a:r>
              <a:rPr lang="en-US" sz="2000" dirty="0">
                <a:solidFill>
                  <a:prstClr val="white">
                    <a:lumMod val="50000"/>
                  </a:prstClr>
                </a:solidFill>
                <a:latin typeface="Arial" pitchFamily="34" charset="0"/>
                <a:ea typeface="Adobe Ming Std L" pitchFamily="18" charset="-128"/>
                <a:cs typeface="Arial" pitchFamily="34" charset="0"/>
                <a:sym typeface="Wingdings" panose="05000000000000000000" pitchFamily="2" charset="2"/>
              </a:rPr>
              <a:t>and the </a:t>
            </a:r>
            <a:r>
              <a:rPr lang="en-GB" sz="2000" b="1" dirty="0">
                <a:solidFill>
                  <a:prstClr val="white">
                    <a:lumMod val="50000"/>
                  </a:prstClr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µ</a:t>
            </a:r>
            <a:r>
              <a:rPr lang="en-US" sz="2000" b="1" dirty="0">
                <a:solidFill>
                  <a:prstClr val="white">
                    <a:lumMod val="50000"/>
                  </a:prstClr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-RWELL_PCB </a:t>
            </a:r>
            <a:r>
              <a:rPr lang="en-US" sz="2000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  <a:ea typeface="Adobe Ming Std L" pitchFamily="18" charset="-128"/>
                <a:cs typeface="Arial" pitchFamily="34" charset="0"/>
                <a:sym typeface="Wingdings" panose="05000000000000000000" pitchFamily="2" charset="2"/>
              </a:rPr>
              <a:t>.</a:t>
            </a:r>
            <a:endParaRPr lang="en-US" sz="2000" b="1" dirty="0">
              <a:solidFill>
                <a:prstClr val="white">
                  <a:lumMod val="50000"/>
                </a:prstClr>
              </a:solidFill>
              <a:latin typeface="Arial" pitchFamily="34" charset="0"/>
              <a:ea typeface="Adobe Ming Std L" pitchFamily="18" charset="-128"/>
              <a:cs typeface="Arial" pitchFamily="34" charset="0"/>
            </a:endParaRPr>
          </a:p>
        </p:txBody>
      </p:sp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2017/11/7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964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841898" y="6437343"/>
            <a:ext cx="2133600" cy="365125"/>
          </a:xfrm>
        </p:spPr>
        <p:txBody>
          <a:bodyPr/>
          <a:lstStyle/>
          <a:p>
            <a:fld id="{FBAC6631-AF73-4497-B350-0AD1C95976D9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6" name="Rettangolo 5"/>
          <p:cNvSpPr/>
          <p:nvPr/>
        </p:nvSpPr>
        <p:spPr>
          <a:xfrm>
            <a:off x="467544" y="1043295"/>
            <a:ext cx="80817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it-IT" sz="20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gluing</a:t>
            </a:r>
            <a:r>
              <a:rPr lang="it-IT" sz="2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it-IT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DLCed</a:t>
            </a:r>
            <a:r>
              <a:rPr lang="it-IT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foils</a:t>
            </a:r>
            <a:r>
              <a:rPr lang="it-IT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on the </a:t>
            </a:r>
            <a:r>
              <a:rPr lang="it-IT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readout</a:t>
            </a:r>
            <a:r>
              <a:rPr lang="it-IT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-</a:t>
            </a:r>
            <a:r>
              <a:rPr lang="it-IT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PCBs</a:t>
            </a:r>
            <a:r>
              <a:rPr lang="it-IT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@ MDT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95536" y="116632"/>
            <a:ext cx="8448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Coupling the </a:t>
            </a:r>
            <a:r>
              <a:rPr lang="en-GB" sz="32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DLCed</a:t>
            </a:r>
            <a:r>
              <a:rPr lang="en-GB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32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Kapton</a:t>
            </a:r>
            <a:r>
              <a:rPr lang="en-GB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with r/o-PCBs</a:t>
            </a:r>
            <a:endParaRPr lang="en-GB" sz="3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42" y="1752606"/>
            <a:ext cx="4644441" cy="261249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3" t="18865" r="6123"/>
          <a:stretch/>
        </p:blipFill>
        <p:spPr>
          <a:xfrm>
            <a:off x="5004047" y="1679542"/>
            <a:ext cx="3545245" cy="482453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01157"/>
            <a:ext cx="4608509" cy="2592288"/>
          </a:xfrm>
          <a:prstGeom prst="rect">
            <a:avLst/>
          </a:prstGeom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2439339" y="6448251"/>
            <a:ext cx="4436917" cy="365125"/>
          </a:xfrm>
        </p:spPr>
        <p:txBody>
          <a:bodyPr/>
          <a:lstStyle/>
          <a:p>
            <a:r>
              <a:rPr lang="en-US" altLang="ja-JP" smtClean="0"/>
              <a:t>A. Ochi, CEPC2017</a:t>
            </a:r>
            <a:endParaRPr lang="en-GB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2017/11/7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008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36712"/>
            <a:ext cx="4195594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グループ化 59"/>
          <p:cNvGrpSpPr>
            <a:grpSpLocks/>
          </p:cNvGrpSpPr>
          <p:nvPr/>
        </p:nvGrpSpPr>
        <p:grpSpPr bwMode="auto">
          <a:xfrm>
            <a:off x="5508104" y="3410173"/>
            <a:ext cx="3313062" cy="882923"/>
            <a:chOff x="4658855" y="4597705"/>
            <a:chExt cx="2735262" cy="793750"/>
          </a:xfrm>
        </p:grpSpPr>
        <p:sp>
          <p:nvSpPr>
            <p:cNvPr id="9" name="Rectangle 31"/>
            <p:cNvSpPr>
              <a:spLocks noChangeArrowheads="1"/>
            </p:cNvSpPr>
            <p:nvPr/>
          </p:nvSpPr>
          <p:spPr bwMode="auto">
            <a:xfrm>
              <a:off x="4658855" y="4813605"/>
              <a:ext cx="2735262" cy="287337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0" name="Rectangle 34"/>
            <p:cNvSpPr>
              <a:spLocks noChangeArrowheads="1"/>
            </p:cNvSpPr>
            <p:nvPr/>
          </p:nvSpPr>
          <p:spPr bwMode="auto">
            <a:xfrm>
              <a:off x="4874755" y="4889557"/>
              <a:ext cx="576262" cy="69850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1" name="Rectangle 36"/>
            <p:cNvSpPr>
              <a:spLocks noChangeArrowheads="1"/>
            </p:cNvSpPr>
            <p:nvPr/>
          </p:nvSpPr>
          <p:spPr bwMode="auto">
            <a:xfrm>
              <a:off x="6530517" y="4887970"/>
              <a:ext cx="576263" cy="69850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2" name="Rectangle 42"/>
            <p:cNvSpPr>
              <a:spLocks noChangeArrowheads="1"/>
            </p:cNvSpPr>
            <p:nvPr/>
          </p:nvSpPr>
          <p:spPr bwMode="auto">
            <a:xfrm>
              <a:off x="4874755" y="4597705"/>
              <a:ext cx="576262" cy="21590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3" name="AutoShape 43"/>
            <p:cNvSpPr>
              <a:spLocks noChangeArrowheads="1"/>
            </p:cNvSpPr>
            <p:nvPr/>
          </p:nvSpPr>
          <p:spPr bwMode="auto">
            <a:xfrm>
              <a:off x="5451017" y="4597705"/>
              <a:ext cx="142875" cy="215900"/>
            </a:xfrm>
            <a:prstGeom prst="rtTriangl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4" name="AutoShape 44"/>
            <p:cNvSpPr>
              <a:spLocks noChangeArrowheads="1"/>
            </p:cNvSpPr>
            <p:nvPr/>
          </p:nvSpPr>
          <p:spPr bwMode="auto">
            <a:xfrm>
              <a:off x="7106780" y="4597705"/>
              <a:ext cx="144462" cy="215900"/>
            </a:xfrm>
            <a:prstGeom prst="rtTriangl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5" name="Rectangle 45"/>
            <p:cNvSpPr>
              <a:spLocks noChangeArrowheads="1"/>
            </p:cNvSpPr>
            <p:nvPr/>
          </p:nvSpPr>
          <p:spPr bwMode="auto">
            <a:xfrm>
              <a:off x="6530517" y="4597705"/>
              <a:ext cx="576263" cy="21590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6" name="AutoShape 46"/>
            <p:cNvSpPr>
              <a:spLocks noChangeArrowheads="1"/>
            </p:cNvSpPr>
            <p:nvPr/>
          </p:nvSpPr>
          <p:spPr bwMode="auto">
            <a:xfrm flipH="1">
              <a:off x="4730292" y="4597705"/>
              <a:ext cx="144463" cy="215900"/>
            </a:xfrm>
            <a:prstGeom prst="rtTriangl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7" name="AutoShape 47"/>
            <p:cNvSpPr>
              <a:spLocks noChangeArrowheads="1"/>
            </p:cNvSpPr>
            <p:nvPr/>
          </p:nvSpPr>
          <p:spPr bwMode="auto">
            <a:xfrm flipH="1">
              <a:off x="6386055" y="4597705"/>
              <a:ext cx="144462" cy="215900"/>
            </a:xfrm>
            <a:prstGeom prst="rtTriangl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8" name="Rectangle 75"/>
            <p:cNvSpPr>
              <a:spLocks noChangeArrowheads="1"/>
            </p:cNvSpPr>
            <p:nvPr/>
          </p:nvSpPr>
          <p:spPr bwMode="auto">
            <a:xfrm>
              <a:off x="4658855" y="5100942"/>
              <a:ext cx="2735262" cy="73025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9" name="Rectangle 76"/>
            <p:cNvSpPr>
              <a:spLocks noChangeArrowheads="1"/>
            </p:cNvSpPr>
            <p:nvPr/>
          </p:nvSpPr>
          <p:spPr bwMode="auto">
            <a:xfrm>
              <a:off x="4658855" y="5173967"/>
              <a:ext cx="2735262" cy="217488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0" name="Rectangle 92"/>
            <p:cNvSpPr>
              <a:spLocks noChangeArrowheads="1"/>
            </p:cNvSpPr>
            <p:nvPr/>
          </p:nvSpPr>
          <p:spPr bwMode="auto">
            <a:xfrm>
              <a:off x="5835548" y="4807248"/>
              <a:ext cx="292597" cy="73025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1" name="AutoShape 93"/>
            <p:cNvSpPr>
              <a:spLocks noChangeArrowheads="1"/>
            </p:cNvSpPr>
            <p:nvPr/>
          </p:nvSpPr>
          <p:spPr bwMode="auto">
            <a:xfrm rot="10800000">
              <a:off x="5717732" y="4880273"/>
              <a:ext cx="528229" cy="287338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" name="AutoShape 44"/>
            <p:cNvSpPr>
              <a:spLocks noChangeArrowheads="1"/>
            </p:cNvSpPr>
            <p:nvPr/>
          </p:nvSpPr>
          <p:spPr bwMode="auto">
            <a:xfrm>
              <a:off x="7106780" y="4597705"/>
              <a:ext cx="144462" cy="215900"/>
            </a:xfrm>
            <a:prstGeom prst="rtTriangl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2" name="コンテンツ プレースホルダ 1"/>
          <p:cNvSpPr>
            <a:spLocks noGrp="1"/>
          </p:cNvSpPr>
          <p:nvPr>
            <p:ph idx="1"/>
          </p:nvPr>
        </p:nvSpPr>
        <p:spPr>
          <a:xfrm>
            <a:off x="107504" y="1481138"/>
            <a:ext cx="5224430" cy="3099990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 smtClean="0"/>
              <a:t>Resistive cathode + capacitive readout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Cathode </a:t>
            </a:r>
            <a:r>
              <a:rPr lang="en-US" altLang="ja-JP" dirty="0" smtClean="0"/>
              <a:t>: DLC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Pick-up electrodes are embedded in substrate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Two dimensional readout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Gain ~ 5×10</a:t>
            </a:r>
            <a:r>
              <a:rPr lang="en-US" altLang="ja-JP" baseline="30000" dirty="0" smtClean="0"/>
              <a:t>4</a:t>
            </a:r>
            <a:r>
              <a:rPr lang="en-US" altLang="ja-JP" dirty="0" smtClean="0"/>
              <a:t> (</a:t>
            </a:r>
            <a:r>
              <a:rPr lang="en-US" altLang="ja-JP" dirty="0" err="1" smtClean="0"/>
              <a:t>Ar</a:t>
            </a:r>
            <a:r>
              <a:rPr lang="en-US" altLang="ja-JP" dirty="0" smtClean="0"/>
              <a:t> </a:t>
            </a:r>
            <a:r>
              <a:rPr lang="en-US" altLang="ja-JP" dirty="0" smtClean="0"/>
              <a:t>70% + C2H6 30</a:t>
            </a:r>
            <a:r>
              <a:rPr lang="en-US" altLang="ja-JP" dirty="0" smtClean="0"/>
              <a:t>%)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Spark reduction </a:t>
            </a:r>
            <a:r>
              <a:rPr lang="en-US" altLang="ja-JP" dirty="0" smtClean="0">
                <a:sym typeface="Wingdings" panose="05000000000000000000" pitchFamily="2" charset="2"/>
              </a:rPr>
              <a:t> </a:t>
            </a:r>
            <a:r>
              <a:rPr lang="en-US" altLang="ja-JP" dirty="0" smtClean="0"/>
              <a:t>10</a:t>
            </a:r>
            <a:r>
              <a:rPr lang="en-US" altLang="ja-JP" baseline="30000" dirty="0" smtClean="0"/>
              <a:t>-4</a:t>
            </a:r>
            <a:r>
              <a:rPr lang="ja-JP" altLang="en-US" dirty="0" smtClean="0"/>
              <a:t> </a:t>
            </a:r>
            <a:r>
              <a:rPr lang="en-US" altLang="ja-JP" dirty="0" smtClean="0"/>
              <a:t>(@gain=10000)</a:t>
            </a:r>
            <a:endParaRPr lang="en-US" altLang="ja-JP" dirty="0" smtClean="0"/>
          </a:p>
          <a:p>
            <a:pPr lvl="1"/>
            <a:endParaRPr lang="en-US" altLang="ja-JP" dirty="0" smtClean="0"/>
          </a:p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Resistive μ-PIC</a:t>
            </a:r>
            <a:endParaRPr lang="en-US" altLang="ja-JP" dirty="0" smtClean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2017/11/7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DF37E2-26A0-490B-86A4-0BEAAA7CB090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  <p:sp>
        <p:nvSpPr>
          <p:cNvPr id="7" name="稲妻 6"/>
          <p:cNvSpPr/>
          <p:nvPr/>
        </p:nvSpPr>
        <p:spPr>
          <a:xfrm rot="20532892">
            <a:off x="6624487" y="3274473"/>
            <a:ext cx="450850" cy="307975"/>
          </a:xfrm>
          <a:prstGeom prst="lightningBol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kern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8" name="Picture 2" descr="D:\ochi\Data\rc28\osc\ch03_va66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365104"/>
            <a:ext cx="2639969" cy="1979462"/>
          </a:xfrm>
          <a:prstGeom prst="rect">
            <a:avLst/>
          </a:prstGeom>
          <a:noFill/>
        </p:spPr>
      </p:pic>
      <p:sp>
        <p:nvSpPr>
          <p:cNvPr id="29" name="テキスト ボックス 28"/>
          <p:cNvSpPr txBox="1"/>
          <p:nvPr/>
        </p:nvSpPr>
        <p:spPr>
          <a:xfrm>
            <a:off x="216470" y="4869160"/>
            <a:ext cx="13516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 smtClean="0">
                <a:solidFill>
                  <a:schemeClr val="bg1"/>
                </a:solidFill>
              </a:rPr>
              <a:t>Cathode (pickup)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51520" y="5589240"/>
            <a:ext cx="623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 smtClean="0">
                <a:solidFill>
                  <a:schemeClr val="bg1"/>
                </a:solidFill>
              </a:rPr>
              <a:t>Anode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cxnSp>
        <p:nvCxnSpPr>
          <p:cNvPr id="31" name="直線コネクタ 30"/>
          <p:cNvCxnSpPr/>
          <p:nvPr/>
        </p:nvCxnSpPr>
        <p:spPr>
          <a:xfrm>
            <a:off x="1691680" y="5517232"/>
            <a:ext cx="4320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 flipV="1">
            <a:off x="1907704" y="4869160"/>
            <a:ext cx="0" cy="648072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>
            <a:off x="1907704" y="5248945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chemeClr val="bg1"/>
                </a:solidFill>
              </a:rPr>
              <a:t>300mV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0305" y="4365104"/>
            <a:ext cx="3076191" cy="2209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テキスト ボックス 35"/>
          <p:cNvSpPr txBox="1"/>
          <p:nvPr/>
        </p:nvSpPr>
        <p:spPr>
          <a:xfrm>
            <a:off x="6464361" y="4797152"/>
            <a:ext cx="15600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100" dirty="0" smtClean="0"/>
              <a:t>従来型</a:t>
            </a:r>
            <a:r>
              <a:rPr lang="en-US" altLang="ja-JP" sz="1100" dirty="0" smtClean="0"/>
              <a:t>μ-PIC</a:t>
            </a:r>
            <a:r>
              <a:rPr lang="ja-JP" altLang="en-US" sz="1100" dirty="0" smtClean="0"/>
              <a:t>の放電率</a:t>
            </a:r>
            <a:endParaRPr kumimoji="1" lang="ja-JP" altLang="en-US" sz="11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752393" y="5975702"/>
            <a:ext cx="19832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100" dirty="0" smtClean="0"/>
              <a:t>高抵抗陰極型</a:t>
            </a:r>
            <a:r>
              <a:rPr lang="en-US" altLang="ja-JP" sz="1100" dirty="0" smtClean="0"/>
              <a:t>μ-PIC</a:t>
            </a:r>
            <a:r>
              <a:rPr lang="ja-JP" altLang="en-US" sz="1100" dirty="0" smtClean="0"/>
              <a:t>の放電率</a:t>
            </a:r>
            <a:endParaRPr kumimoji="1" lang="ja-JP" altLang="en-US" sz="11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0255" y="4359256"/>
            <a:ext cx="3261905" cy="2238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テキスト ボックス 38"/>
          <p:cNvSpPr txBox="1"/>
          <p:nvPr/>
        </p:nvSpPr>
        <p:spPr>
          <a:xfrm>
            <a:off x="3203848" y="4509120"/>
            <a:ext cx="12715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Gain Curve</a:t>
            </a:r>
            <a:endParaRPr kumimoji="1" lang="ja-JP" altLang="en-US" sz="1600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A. Ochi, CEPC2017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040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図 7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88" y="4971244"/>
            <a:ext cx="1078239" cy="919389"/>
          </a:xfrm>
          <a:prstGeom prst="rect">
            <a:avLst/>
          </a:prstGeom>
        </p:spPr>
      </p:pic>
      <p:pic>
        <p:nvPicPr>
          <p:cNvPr id="74" name="図 7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861" y="5885645"/>
            <a:ext cx="1153202" cy="972355"/>
          </a:xfrm>
          <a:prstGeom prst="rect">
            <a:avLst/>
          </a:prstGeom>
        </p:spPr>
      </p:pic>
      <p:pic>
        <p:nvPicPr>
          <p:cNvPr id="75" name="図 7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69" y="5859886"/>
            <a:ext cx="1232553" cy="998113"/>
          </a:xfrm>
          <a:prstGeom prst="rect">
            <a:avLst/>
          </a:prstGeom>
        </p:spPr>
      </p:pic>
      <p:sp>
        <p:nvSpPr>
          <p:cNvPr id="2" name="タイトル 1"/>
          <p:cNvSpPr txBox="1">
            <a:spLocks/>
          </p:cNvSpPr>
          <p:nvPr/>
        </p:nvSpPr>
        <p:spPr>
          <a:xfrm>
            <a:off x="0" y="358"/>
            <a:ext cx="9144000" cy="53439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1600" dirty="0" smtClean="0">
                <a:solidFill>
                  <a:prstClr val="white"/>
                </a:solidFill>
                <a:latin typeface="Comic Sans MS" panose="030F0702030302020204" pitchFamily="66" charset="0"/>
                <a:ea typeface="HGP創英角ｺﾞｼｯｸUB" panose="020B0900000000000000" pitchFamily="50" charset="-128"/>
              </a:rPr>
              <a:t>Well-defined PSF of ETCC: Evolution of MeV gamma-imaging beyond Compton Camera</a:t>
            </a:r>
          </a:p>
          <a:p>
            <a:pPr algn="ctr"/>
            <a:r>
              <a:rPr lang="en-US" altLang="ja-JP" sz="1600" dirty="0" smtClean="0">
                <a:solidFill>
                  <a:prstClr val="white"/>
                </a:solidFill>
                <a:latin typeface="Comic Sans MS" panose="030F0702030302020204" pitchFamily="66" charset="0"/>
                <a:ea typeface="HGP創英角ｺﾞｼｯｸUB" panose="020B0900000000000000" pitchFamily="50" charset="-128"/>
              </a:rPr>
              <a:t>Kyoto Univ.</a:t>
            </a:r>
            <a:r>
              <a:rPr lang="ja-JP" altLang="en-US" sz="1600" dirty="0" smtClean="0">
                <a:solidFill>
                  <a:prstClr val="white"/>
                </a:solidFill>
                <a:latin typeface="Comic Sans MS" panose="030F0702030302020204" pitchFamily="66" charset="0"/>
                <a:ea typeface="HGP創英角ｺﾞｼｯｸUB" panose="020B0900000000000000" pitchFamily="50" charset="-128"/>
              </a:rPr>
              <a:t> </a:t>
            </a:r>
            <a:endParaRPr lang="en-US" altLang="ja-JP" sz="1600" dirty="0">
              <a:solidFill>
                <a:prstClr val="white"/>
              </a:solidFill>
              <a:latin typeface="Comic Sans MS" panose="030F0702030302020204" pitchFamily="66" charset="0"/>
              <a:ea typeface="HGP創英角ｺﾞｼｯｸUB" panose="020B0900000000000000" pitchFamily="50" charset="-128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7" y="2996951"/>
            <a:ext cx="1646428" cy="1972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2627784" y="548680"/>
            <a:ext cx="6281016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7030A0"/>
                </a:solidFill>
                <a:latin typeface="Comic Sans MS" panose="030F0702030302020204" pitchFamily="66" charset="0"/>
                <a:ea typeface="ＭＳ ゴシック" panose="020B0609070205080204" pitchFamily="49" charset="-128"/>
                <a:cs typeface="Arial" charset="0"/>
              </a:rPr>
              <a:t>30cm-cubic Gaseous Time Projection Chamber</a:t>
            </a:r>
            <a:endParaRPr lang="ja-JP" altLang="en-US" b="1" dirty="0">
              <a:solidFill>
                <a:srgbClr val="7030A0"/>
              </a:solidFill>
              <a:latin typeface="Comic Sans MS" panose="030F0702030302020204" pitchFamily="66" charset="0"/>
              <a:ea typeface="ＭＳ ゴシック" panose="020B0609070205080204" pitchFamily="49" charset="-128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000000"/>
                </a:solidFill>
                <a:latin typeface="Comic Sans MS" panose="030F0702030302020204" pitchFamily="66" charset="0"/>
                <a:ea typeface="ＭＳ ゴシック" panose="020B0609070205080204" pitchFamily="49" charset="-128"/>
                <a:cs typeface="Arial" charset="0"/>
              </a:rPr>
              <a:t>  --- </a:t>
            </a:r>
            <a:r>
              <a:rPr lang="en-US" altLang="ja-JP" b="1" dirty="0">
                <a:solidFill>
                  <a:prstClr val="black"/>
                </a:solidFill>
                <a:latin typeface="Comic Sans MS" panose="030F0702030302020204" pitchFamily="66" charset="0"/>
                <a:ea typeface="ＭＳ ゴシック" panose="020B0609070205080204" pitchFamily="49" charset="-128"/>
                <a:cs typeface="Arial" charset="0"/>
              </a:rPr>
              <a:t>tracking of recoil electron ---</a:t>
            </a:r>
            <a:endParaRPr lang="en-US" altLang="ja-JP" b="1" dirty="0">
              <a:solidFill>
                <a:srgbClr val="FF0000"/>
              </a:solidFill>
              <a:latin typeface="Comic Sans MS" panose="030F0702030302020204" pitchFamily="66" charset="0"/>
              <a:ea typeface="ＭＳ ゴシック" panose="020B0609070205080204" pitchFamily="49" charset="-128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prstClr val="black"/>
                </a:solidFill>
                <a:latin typeface="Comic Sans MS" panose="030F0702030302020204" pitchFamily="66" charset="0"/>
                <a:ea typeface="ＭＳ ゴシック" panose="020B0609070205080204" pitchFamily="49" charset="-128"/>
                <a:cs typeface="Arial" charset="0"/>
              </a:rPr>
              <a:t>SPD -&gt;a Point Spread Function(PSF)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z="2000" dirty="0">
              <a:solidFill>
                <a:srgbClr val="C00000"/>
              </a:solidFill>
              <a:latin typeface="Comic Sans MS" panose="030F0702030302020204" pitchFamily="66" charset="0"/>
              <a:ea typeface="ＭＳ ゴシック" panose="020B0609070205080204" pitchFamily="49" charset="-128"/>
              <a:cs typeface="Arial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4" y="576785"/>
            <a:ext cx="2996243" cy="242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" t="1827" b="791"/>
          <a:stretch>
            <a:fillRect/>
          </a:stretch>
        </p:blipFill>
        <p:spPr bwMode="auto">
          <a:xfrm>
            <a:off x="2827979" y="1390207"/>
            <a:ext cx="3462510" cy="154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253" y="2988515"/>
            <a:ext cx="5077865" cy="183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6411227" y="4636392"/>
            <a:ext cx="27327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 err="1">
                <a:solidFill>
                  <a:prstClr val="black"/>
                </a:solidFill>
                <a:latin typeface="Comic Sans MS" panose="030F0702030302020204" pitchFamily="66" charset="0"/>
                <a:ea typeface="ＭＳ ゴシック"/>
              </a:rPr>
              <a:t>Tanimori</a:t>
            </a:r>
            <a:r>
              <a:rPr lang="en-US" altLang="ja-JP" sz="1200" dirty="0">
                <a:solidFill>
                  <a:prstClr val="black"/>
                </a:solidFill>
                <a:latin typeface="Comic Sans MS" panose="030F0702030302020204" pitchFamily="66" charset="0"/>
                <a:ea typeface="ＭＳ ゴシック"/>
              </a:rPr>
              <a:t> et al., </a:t>
            </a:r>
            <a:r>
              <a:rPr lang="en-US" altLang="ja-JP" sz="1200" dirty="0" err="1">
                <a:solidFill>
                  <a:prstClr val="black"/>
                </a:solidFill>
                <a:latin typeface="Comic Sans MS" panose="030F0702030302020204" pitchFamily="66" charset="0"/>
                <a:ea typeface="ＭＳ ゴシック"/>
              </a:rPr>
              <a:t>ApJ</a:t>
            </a:r>
            <a:r>
              <a:rPr lang="en-US" altLang="ja-JP" sz="1200" dirty="0">
                <a:solidFill>
                  <a:prstClr val="black"/>
                </a:solidFill>
                <a:latin typeface="Comic Sans MS" panose="030F0702030302020204" pitchFamily="66" charset="0"/>
                <a:ea typeface="ＭＳ ゴシック"/>
              </a:rPr>
              <a:t> (2015), 810, 28</a:t>
            </a:r>
            <a:endParaRPr lang="ja-JP" altLang="en-US" sz="1200" dirty="0">
              <a:solidFill>
                <a:prstClr val="black"/>
              </a:solidFill>
              <a:latin typeface="Comic Sans MS" panose="030F0702030302020204" pitchFamily="66" charset="0"/>
              <a:ea typeface="ＭＳ ゴシック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416378" y="2541247"/>
            <a:ext cx="760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prstClr val="white"/>
                </a:solidFill>
              </a:rPr>
              <a:t>PSF ~ 40˚</a:t>
            </a:r>
            <a:endParaRPr lang="ja-JP" altLang="en-US" sz="1200" dirty="0">
              <a:solidFill>
                <a:prstClr val="white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021720" y="2508523"/>
            <a:ext cx="681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prstClr val="white"/>
                </a:solidFill>
              </a:rPr>
              <a:t>PSF ~ 1˚</a:t>
            </a:r>
            <a:endParaRPr lang="ja-JP" altLang="en-US" sz="1200" dirty="0">
              <a:solidFill>
                <a:prstClr val="white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7272" y="2949261"/>
            <a:ext cx="1563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solidFill>
                  <a:prstClr val="white"/>
                </a:solidFill>
              </a:rPr>
              <a:t>Cosmic </a:t>
            </a:r>
            <a:r>
              <a:rPr lang="el-GR" altLang="ja-JP" sz="1200" b="1" dirty="0">
                <a:solidFill>
                  <a:prstClr val="white"/>
                </a:solidFill>
              </a:rPr>
              <a:t>γ</a:t>
            </a:r>
            <a:r>
              <a:rPr lang="en-US" altLang="ja-JP" sz="1200" b="1" dirty="0">
                <a:solidFill>
                  <a:prstClr val="white"/>
                </a:solidFill>
              </a:rPr>
              <a:t>-ray detector</a:t>
            </a:r>
            <a:endParaRPr lang="ja-JP" altLang="en-US" sz="1200" b="1" dirty="0">
              <a:solidFill>
                <a:prstClr val="white"/>
              </a:solidFill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21" r="38142" b="19968"/>
          <a:stretch>
            <a:fillRect/>
          </a:stretch>
        </p:blipFill>
        <p:spPr bwMode="auto">
          <a:xfrm>
            <a:off x="0" y="4941994"/>
            <a:ext cx="1917131" cy="1916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テキスト ボックス 17"/>
          <p:cNvSpPr txBox="1"/>
          <p:nvPr/>
        </p:nvSpPr>
        <p:spPr>
          <a:xfrm>
            <a:off x="6915259" y="2977044"/>
            <a:ext cx="222874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>
                <a:solidFill>
                  <a:prstClr val="black"/>
                </a:solidFill>
              </a:rPr>
              <a:t>Significance maps and contours of three </a:t>
            </a:r>
            <a:r>
              <a:rPr lang="en-US" altLang="ja-JP" sz="1100" baseline="30000" dirty="0">
                <a:solidFill>
                  <a:prstClr val="black"/>
                </a:solidFill>
              </a:rPr>
              <a:t>137</a:t>
            </a:r>
            <a:r>
              <a:rPr lang="en-US" altLang="ja-JP" sz="1100" dirty="0">
                <a:solidFill>
                  <a:prstClr val="black"/>
                </a:solidFill>
              </a:rPr>
              <a:t>Cs sources with different intensities at a distance of 2 m.</a:t>
            </a:r>
          </a:p>
          <a:p>
            <a:pPr marL="228600" indent="-228600">
              <a:buFontTx/>
              <a:buAutoNum type="alphaLcParenBoth"/>
            </a:pPr>
            <a:r>
              <a:rPr lang="en-US" altLang="ja-JP" sz="1100" dirty="0">
                <a:solidFill>
                  <a:prstClr val="black"/>
                </a:solidFill>
              </a:rPr>
              <a:t>Without tracking information.</a:t>
            </a:r>
          </a:p>
          <a:p>
            <a:pPr marL="228600" indent="-228600">
              <a:buFontTx/>
              <a:buAutoNum type="alphaLcParenBoth"/>
            </a:pPr>
            <a:r>
              <a:rPr lang="en-US" altLang="ja-JP" sz="1100" dirty="0">
                <a:solidFill>
                  <a:prstClr val="black"/>
                </a:solidFill>
              </a:rPr>
              <a:t>Using the arcs with SPD resolution of 200˚ before improving</a:t>
            </a:r>
          </a:p>
          <a:p>
            <a:pPr marL="228600" indent="-228600">
              <a:buFontTx/>
              <a:buAutoNum type="alphaLcParenBoth"/>
            </a:pPr>
            <a:r>
              <a:rPr lang="en-US" altLang="ja-JP" sz="1100" dirty="0">
                <a:solidFill>
                  <a:prstClr val="black"/>
                </a:solidFill>
              </a:rPr>
              <a:t>SPD resolution of 100˚</a:t>
            </a:r>
          </a:p>
          <a:p>
            <a:pPr marL="228600" indent="-228600">
              <a:buFontTx/>
              <a:buAutoNum type="alphaLcParenBoth"/>
            </a:pPr>
            <a:r>
              <a:rPr lang="en-US" altLang="ja-JP" sz="1100" dirty="0">
                <a:solidFill>
                  <a:prstClr val="black"/>
                </a:solidFill>
              </a:rPr>
              <a:t>Combination of SPD resolutions of 90˚ and 45˚ 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194738" y="1828799"/>
            <a:ext cx="2472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Fine 3D-electron tracking</a:t>
            </a:r>
            <a:r>
              <a:rPr lang="ja-JP" altLang="en-US" dirty="0">
                <a:solidFill>
                  <a:prstClr val="black"/>
                </a:solidFill>
              </a:rPr>
              <a:t> </a:t>
            </a:r>
            <a:r>
              <a:rPr lang="en-US" altLang="ja-JP" dirty="0">
                <a:solidFill>
                  <a:prstClr val="black"/>
                </a:solidFill>
              </a:rPr>
              <a:t>gives </a:t>
            </a:r>
            <a:r>
              <a:rPr lang="el-GR" altLang="ja-JP" dirty="0">
                <a:solidFill>
                  <a:prstClr val="black"/>
                </a:solidFill>
              </a:rPr>
              <a:t>ϕ</a:t>
            </a:r>
            <a:r>
              <a:rPr lang="en-US" altLang="ja-JP" dirty="0">
                <a:solidFill>
                  <a:prstClr val="black"/>
                </a:solidFill>
              </a:rPr>
              <a:t>, and well-defined PSF (1-2˚)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93184" y="6427113"/>
            <a:ext cx="18389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 </a:t>
            </a:r>
            <a:r>
              <a:rPr lang="el-GR" altLang="ja-JP" sz="1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</a:t>
            </a:r>
            <a:r>
              <a:rPr lang="en-US" altLang="ja-JP" sz="1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-ray camera</a:t>
            </a:r>
          </a:p>
          <a:p>
            <a:r>
              <a:rPr lang="en-US" altLang="ja-JP" sz="1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(for nuclear plant disaster) </a:t>
            </a:r>
            <a:endParaRPr lang="ja-JP" altLang="en-US" sz="1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直線コネクタ 22"/>
          <p:cNvCxnSpPr/>
          <p:nvPr/>
        </p:nvCxnSpPr>
        <p:spPr>
          <a:xfrm flipV="1">
            <a:off x="1622738" y="5280338"/>
            <a:ext cx="399245" cy="2318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2021983" y="5125791"/>
            <a:ext cx="11208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>
                <a:solidFill>
                  <a:prstClr val="black"/>
                </a:solidFill>
              </a:rPr>
              <a:t>Micro TPC + PSA</a:t>
            </a:r>
            <a:endParaRPr lang="ja-JP" altLang="en-US" sz="1100" dirty="0">
              <a:solidFill>
                <a:prstClr val="black"/>
              </a:solidFill>
            </a:endParaRPr>
          </a:p>
        </p:txBody>
      </p:sp>
      <p:cxnSp>
        <p:nvCxnSpPr>
          <p:cNvPr id="25" name="直線コネクタ 24"/>
          <p:cNvCxnSpPr/>
          <p:nvPr/>
        </p:nvCxnSpPr>
        <p:spPr>
          <a:xfrm flipV="1">
            <a:off x="1800896" y="5924282"/>
            <a:ext cx="324118" cy="1910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1878169" y="5741831"/>
            <a:ext cx="9653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>
                <a:solidFill>
                  <a:prstClr val="black"/>
                </a:solidFill>
              </a:rPr>
              <a:t>Power Supply</a:t>
            </a:r>
            <a:endParaRPr lang="ja-JP" altLang="en-US" sz="1100" dirty="0">
              <a:solidFill>
                <a:prstClr val="black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747233" y="6306355"/>
            <a:ext cx="13885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>
                <a:solidFill>
                  <a:prstClr val="black"/>
                </a:solidFill>
              </a:rPr>
              <a:t>Battery (25V, 100Ah)</a:t>
            </a:r>
            <a:endParaRPr lang="ja-JP" altLang="en-US" sz="1100" dirty="0">
              <a:solidFill>
                <a:prstClr val="black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662" y="4935772"/>
            <a:ext cx="2704564" cy="190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直線コネクタ 31"/>
          <p:cNvCxnSpPr/>
          <p:nvPr/>
        </p:nvCxnSpPr>
        <p:spPr>
          <a:xfrm flipH="1">
            <a:off x="0" y="2923504"/>
            <a:ext cx="9144000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 flipH="1">
            <a:off x="-2148" y="4904722"/>
            <a:ext cx="9144000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4478327" y="4932356"/>
            <a:ext cx="1316386" cy="2308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900" baseline="30000" dirty="0">
                <a:solidFill>
                  <a:prstClr val="white"/>
                </a:solidFill>
              </a:rPr>
              <a:t>137</a:t>
            </a:r>
            <a:r>
              <a:rPr lang="en-US" altLang="ja-JP" sz="900" dirty="0">
                <a:solidFill>
                  <a:prstClr val="white"/>
                </a:solidFill>
              </a:rPr>
              <a:t>Cs Imaging on ground</a:t>
            </a:r>
            <a:endParaRPr lang="ja-JP" altLang="en-US" sz="900" dirty="0">
              <a:solidFill>
                <a:prstClr val="white"/>
              </a:solidFill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4781409" y="5220067"/>
            <a:ext cx="1331650" cy="8877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701512" y="5157926"/>
            <a:ext cx="15247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 dirty="0">
                <a:solidFill>
                  <a:prstClr val="black"/>
                </a:solidFill>
              </a:rPr>
              <a:t>1-5</a:t>
            </a:r>
            <a:r>
              <a:rPr lang="el-GR" altLang="ja-JP" sz="800" dirty="0">
                <a:solidFill>
                  <a:prstClr val="black"/>
                </a:solidFill>
              </a:rPr>
              <a:t>μ</a:t>
            </a:r>
            <a:r>
              <a:rPr lang="en-US" altLang="ja-JP" sz="800" dirty="0" err="1">
                <a:solidFill>
                  <a:prstClr val="black"/>
                </a:solidFill>
              </a:rPr>
              <a:t>Sv</a:t>
            </a:r>
            <a:r>
              <a:rPr lang="en-US" altLang="ja-JP" sz="800" dirty="0">
                <a:solidFill>
                  <a:prstClr val="black"/>
                </a:solidFill>
              </a:rPr>
              <a:t>/h : Not decontaminated </a:t>
            </a:r>
            <a:endParaRPr lang="ja-JP" altLang="en-US" sz="800" dirty="0">
              <a:solidFill>
                <a:prstClr val="black"/>
              </a:solidFill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4685232" y="6473298"/>
            <a:ext cx="1046091" cy="872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4605335" y="6411157"/>
            <a:ext cx="12682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 dirty="0">
                <a:solidFill>
                  <a:prstClr val="black"/>
                </a:solidFill>
              </a:rPr>
              <a:t>&lt;1Sv/h : Decontaminated </a:t>
            </a:r>
            <a:endParaRPr lang="ja-JP" altLang="en-US" sz="800" dirty="0">
              <a:solidFill>
                <a:prstClr val="black"/>
              </a:solidFill>
            </a:endParaRPr>
          </a:p>
        </p:txBody>
      </p:sp>
      <p:sp>
        <p:nvSpPr>
          <p:cNvPr id="41" name="正方形/長方形 40"/>
          <p:cNvSpPr/>
          <p:nvPr/>
        </p:nvSpPr>
        <p:spPr bwMode="auto">
          <a:xfrm rot="20793967">
            <a:off x="4567047" y="5924415"/>
            <a:ext cx="24173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3600" b="1" dirty="0">
                <a:ln w="900" cmpd="sng">
                  <a:noFill/>
                  <a:prstDash val="solid"/>
                </a:ln>
                <a:solidFill>
                  <a:srgbClr val="FF0000">
                    <a:lumMod val="75000"/>
                    <a:alpha val="39000"/>
                  </a:srgbClr>
                </a:solidFill>
                <a:effectLst>
                  <a:innerShdw blurRad="101600" dist="76200" dir="5400000">
                    <a:srgbClr val="BBE0E3">
                      <a:satMod val="190000"/>
                      <a:tint val="100000"/>
                      <a:alpha val="74000"/>
                    </a:srgbClr>
                  </a:innerShdw>
                </a:effectLst>
                <a:cs typeface="Arial"/>
              </a:rPr>
              <a:t>Preliminary</a:t>
            </a:r>
            <a:endParaRPr lang="ja-JP" altLang="en-US" sz="3600" b="1" dirty="0">
              <a:ln w="900" cmpd="sng">
                <a:noFill/>
                <a:prstDash val="solid"/>
              </a:ln>
              <a:solidFill>
                <a:srgbClr val="FF0000">
                  <a:lumMod val="75000"/>
                  <a:alpha val="39000"/>
                </a:srgbClr>
              </a:solidFill>
              <a:effectLst>
                <a:innerShdw blurRad="101600" dist="76200" dir="5400000">
                  <a:srgbClr val="BBE0E3">
                    <a:satMod val="190000"/>
                    <a:tint val="100000"/>
                    <a:alpha val="74000"/>
                  </a:srgbClr>
                </a:innerShdw>
              </a:effectLst>
              <a:cs typeface="Arial"/>
            </a:endParaRPr>
          </a:p>
        </p:txBody>
      </p:sp>
      <p:cxnSp>
        <p:nvCxnSpPr>
          <p:cNvPr id="49" name="直線矢印コネクタ 48"/>
          <p:cNvCxnSpPr/>
          <p:nvPr/>
        </p:nvCxnSpPr>
        <p:spPr>
          <a:xfrm flipH="1" flipV="1">
            <a:off x="6664363" y="6001555"/>
            <a:ext cx="899394" cy="399245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/>
          <p:cNvSpPr txBox="1"/>
          <p:nvPr/>
        </p:nvSpPr>
        <p:spPr>
          <a:xfrm>
            <a:off x="3258104" y="5042517"/>
            <a:ext cx="752129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altLang="ja-JP" sz="800" dirty="0">
                <a:solidFill>
                  <a:srgbClr val="FF0000"/>
                </a:solidFill>
              </a:rPr>
              <a:t>γ</a:t>
            </a:r>
            <a:r>
              <a:rPr lang="en-US" altLang="ja-JP" sz="800" dirty="0">
                <a:solidFill>
                  <a:srgbClr val="FF0000"/>
                </a:solidFill>
              </a:rPr>
              <a:t>-ray from air</a:t>
            </a:r>
            <a:endParaRPr lang="ja-JP" altLang="en-US" sz="800" dirty="0">
              <a:solidFill>
                <a:srgbClr val="FF0000"/>
              </a:solidFill>
            </a:endParaRPr>
          </a:p>
        </p:txBody>
      </p:sp>
      <p:cxnSp>
        <p:nvCxnSpPr>
          <p:cNvPr id="45" name="直線矢印コネクタ 44"/>
          <p:cNvCxnSpPr/>
          <p:nvPr/>
        </p:nvCxnSpPr>
        <p:spPr>
          <a:xfrm>
            <a:off x="3805252" y="5255457"/>
            <a:ext cx="2196053" cy="284209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 flipV="1">
            <a:off x="3831010" y="6053070"/>
            <a:ext cx="2189408" cy="128790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正方形/長方形 56"/>
          <p:cNvSpPr/>
          <p:nvPr/>
        </p:nvSpPr>
        <p:spPr>
          <a:xfrm>
            <a:off x="3338005" y="5974672"/>
            <a:ext cx="807867" cy="177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3277337" y="5949518"/>
            <a:ext cx="660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700" dirty="0">
                <a:solidFill>
                  <a:srgbClr val="FF0000"/>
                </a:solidFill>
              </a:rPr>
              <a:t>From ground</a:t>
            </a:r>
          </a:p>
          <a:p>
            <a:r>
              <a:rPr lang="en-US" altLang="ja-JP" sz="700" dirty="0">
                <a:solidFill>
                  <a:srgbClr val="FF0000"/>
                </a:solidFill>
              </a:rPr>
              <a:t>(Low dose)</a:t>
            </a:r>
            <a:endParaRPr lang="ja-JP" altLang="en-US" sz="700" dirty="0">
              <a:solidFill>
                <a:srgbClr val="FF0000"/>
              </a:solidFill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7344790" y="5906608"/>
            <a:ext cx="66075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700" dirty="0">
                <a:solidFill>
                  <a:srgbClr val="FF0000"/>
                </a:solidFill>
              </a:rPr>
              <a:t>From ground</a:t>
            </a:r>
          </a:p>
          <a:p>
            <a:r>
              <a:rPr lang="en-US" altLang="ja-JP" sz="700" dirty="0">
                <a:solidFill>
                  <a:srgbClr val="FF0000"/>
                </a:solidFill>
              </a:rPr>
              <a:t>(High dose)</a:t>
            </a:r>
            <a:endParaRPr lang="ja-JP" altLang="en-US" sz="700" dirty="0">
              <a:solidFill>
                <a:srgbClr val="FF0000"/>
              </a:solidFill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7176660" y="5030012"/>
            <a:ext cx="19277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prstClr val="black"/>
                </a:solidFill>
              </a:rPr>
              <a:t>Small system</a:t>
            </a:r>
          </a:p>
          <a:p>
            <a:r>
              <a:rPr lang="en-US" altLang="ja-JP" sz="1200" dirty="0">
                <a:solidFill>
                  <a:prstClr val="black"/>
                </a:solidFill>
              </a:rPr>
              <a:t>for field measurements.</a:t>
            </a:r>
          </a:p>
          <a:p>
            <a:r>
              <a:rPr lang="en-US" altLang="ja-JP" sz="1200" dirty="0">
                <a:solidFill>
                  <a:prstClr val="black"/>
                </a:solidFill>
              </a:rPr>
              <a:t>Weight: 100kg (with </a:t>
            </a:r>
            <a:r>
              <a:rPr lang="en-US" altLang="ja-JP" sz="1200" dirty="0" err="1">
                <a:solidFill>
                  <a:prstClr val="black"/>
                </a:solidFill>
              </a:rPr>
              <a:t>batt</a:t>
            </a:r>
            <a:r>
              <a:rPr lang="en-US" altLang="ja-JP" sz="1200" dirty="0">
                <a:solidFill>
                  <a:prstClr val="black"/>
                </a:solidFill>
              </a:rPr>
              <a:t>.)</a:t>
            </a:r>
          </a:p>
          <a:p>
            <a:r>
              <a:rPr lang="en-US" altLang="ja-JP" sz="1200" dirty="0">
                <a:solidFill>
                  <a:prstClr val="black"/>
                </a:solidFill>
              </a:rPr>
              <a:t>One day operation available</a:t>
            </a:r>
          </a:p>
          <a:p>
            <a:r>
              <a:rPr lang="en-US" altLang="ja-JP" sz="1200" dirty="0">
                <a:solidFill>
                  <a:prstClr val="black"/>
                </a:solidFill>
              </a:rPr>
              <a:t>with once charging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4A25F-B256-4B8B-AE8D-72F2C382925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oed"/>
          <p:cNvPicPr>
            <a:picLocks noChangeAspect="1" noChangeArrowheads="1"/>
          </p:cNvPicPr>
          <p:nvPr/>
        </p:nvPicPr>
        <p:blipFill>
          <a:blip r:embed="rId2" cstate="print">
            <a:lum bright="70000"/>
          </a:blip>
          <a:srcRect/>
          <a:stretch>
            <a:fillRect/>
          </a:stretch>
        </p:blipFill>
        <p:spPr bwMode="auto">
          <a:xfrm>
            <a:off x="4267967" y="0"/>
            <a:ext cx="4745065" cy="2636750"/>
          </a:xfrm>
          <a:prstGeom prst="rect">
            <a:avLst/>
          </a:prstGeom>
          <a:noFill/>
        </p:spPr>
      </p:pic>
      <p:pic>
        <p:nvPicPr>
          <p:cNvPr id="6" name="Picture 6" descr="struc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3425" y="2844792"/>
            <a:ext cx="4600575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コンテンツ プレースホルダ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4984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Using PCB (Printed Circuit Board) technology, we can make fine electrodes for 10</a:t>
            </a:r>
            <a:r>
              <a:rPr kumimoji="1" lang="el-GR" altLang="ja-JP" dirty="0" smtClean="0"/>
              <a:t>μ</a:t>
            </a:r>
            <a:r>
              <a:rPr kumimoji="1" lang="en-US" altLang="ja-JP" dirty="0" smtClean="0"/>
              <a:t>m order.</a:t>
            </a:r>
            <a:endParaRPr lang="en-US" altLang="ja-JP" dirty="0" smtClean="0"/>
          </a:p>
          <a:p>
            <a:r>
              <a:rPr lang="en-US" altLang="ja-JP" dirty="0" smtClean="0"/>
              <a:t>MSGC (Micro Strip Gaseous Counter) 1988</a:t>
            </a:r>
          </a:p>
          <a:p>
            <a:pPr lvl="1"/>
            <a:r>
              <a:rPr kumimoji="1" lang="en-US" altLang="ja-JP" dirty="0" smtClean="0"/>
              <a:t>A. </a:t>
            </a:r>
            <a:r>
              <a:rPr kumimoji="1" lang="en-US" altLang="ja-JP" dirty="0" err="1" smtClean="0"/>
              <a:t>Oed</a:t>
            </a:r>
            <a:r>
              <a:rPr kumimoji="1" lang="en-US" altLang="ja-JP" dirty="0" smtClean="0"/>
              <a:t> (France)</a:t>
            </a:r>
          </a:p>
          <a:p>
            <a:pPr lvl="1"/>
            <a:r>
              <a:rPr lang="en-US" altLang="ja-JP" dirty="0" smtClean="0"/>
              <a:t>Fine position </a:t>
            </a:r>
            <a:r>
              <a:rPr lang="en-US" altLang="ja-JP" dirty="0" err="1" smtClean="0"/>
              <a:t>resol</a:t>
            </a:r>
            <a:r>
              <a:rPr lang="en-US" altLang="ja-JP" dirty="0" smtClean="0"/>
              <a:t>.(</a:t>
            </a:r>
            <a:r>
              <a:rPr lang="ja-JP" altLang="en-US" dirty="0" smtClean="0"/>
              <a:t>～</a:t>
            </a:r>
            <a:r>
              <a:rPr lang="en-US" altLang="ja-JP" dirty="0" smtClean="0"/>
              <a:t>30μm)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High rate capability</a:t>
            </a:r>
            <a:br>
              <a:rPr lang="en-US" altLang="ja-JP" dirty="0" smtClean="0"/>
            </a:br>
            <a:r>
              <a:rPr lang="ja-JP" altLang="en-US" dirty="0" smtClean="0"/>
              <a:t>（</a:t>
            </a:r>
            <a:r>
              <a:rPr lang="en-US" altLang="ja-JP" dirty="0" smtClean="0"/>
              <a:t>10</a:t>
            </a:r>
            <a:r>
              <a:rPr lang="en-US" altLang="ja-JP" baseline="30000" dirty="0" smtClean="0"/>
              <a:t>7</a:t>
            </a:r>
            <a:r>
              <a:rPr lang="en-US" altLang="ja-JP" dirty="0" smtClean="0"/>
              <a:t> /mm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/s</a:t>
            </a:r>
            <a:r>
              <a:rPr lang="ja-JP" altLang="en-US" dirty="0" smtClean="0"/>
              <a:t>）</a:t>
            </a:r>
            <a:endParaRPr lang="en-US" altLang="ja-JP" dirty="0"/>
          </a:p>
          <a:p>
            <a:pPr lvl="1"/>
            <a:r>
              <a:rPr kumimoji="1" lang="en-US" altLang="ja-JP" dirty="0" smtClean="0"/>
              <a:t>However, stability is not</a:t>
            </a:r>
            <a:br>
              <a:rPr kumimoji="1" lang="en-US" altLang="ja-JP" dirty="0" smtClean="0"/>
            </a:br>
            <a:r>
              <a:rPr kumimoji="1" lang="en-US" altLang="ja-JP" dirty="0" smtClean="0"/>
              <a:t>sufficient</a:t>
            </a:r>
          </a:p>
          <a:p>
            <a:pPr lvl="1"/>
            <a:endParaRPr kumimoji="1" lang="ja-JP" altLang="en-US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Introduction to MPGD</a:t>
            </a:r>
            <a:r>
              <a:rPr lang="en-US" altLang="ja-JP" dirty="0" smtClean="0"/>
              <a:t>:</a:t>
            </a:r>
            <a:r>
              <a:rPr lang="ja-JP" altLang="en-US" dirty="0" smtClean="0"/>
              <a:t>　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(Micro Pattern Gaseous Detector)</a:t>
            </a:r>
            <a:endParaRPr kumimoji="1" lang="ja-JP" altLang="en-US" dirty="0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black"/>
                </a:solidFill>
              </a:rPr>
              <a:t>2017/11/7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black"/>
                </a:solidFill>
              </a:rPr>
              <a:t>A. Ochi, CEPC2017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C4699-A63E-4A5D-83C5-4741AC53E505}" type="slidenum">
              <a:rPr kumimoji="1" lang="ja-JP" altLang="en-US" smtClean="0">
                <a:solidFill>
                  <a:prstClr val="black"/>
                </a:solidFill>
              </a:rPr>
              <a:pPr/>
              <a:t>3</a:t>
            </a:fld>
            <a:endParaRPr kumimoji="1" lang="ja-JP" altLang="en-US">
              <a:solidFill>
                <a:prstClr val="black"/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 cstate="print"/>
          <a:srcRect t="662" b="49893"/>
          <a:stretch/>
        </p:blipFill>
        <p:spPr>
          <a:xfrm>
            <a:off x="457200" y="5217221"/>
            <a:ext cx="2215104" cy="155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8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82" y="1383359"/>
            <a:ext cx="4463435" cy="23336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Very fast timing (Pico second order)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512" y="3863181"/>
            <a:ext cx="3788097" cy="281389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1196752"/>
            <a:ext cx="4160627" cy="288576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70" name="グループ化 69"/>
          <p:cNvGrpSpPr>
            <a:grpSpLocks noChangeAspect="1"/>
          </p:cNvGrpSpPr>
          <p:nvPr/>
        </p:nvGrpSpPr>
        <p:grpSpPr>
          <a:xfrm>
            <a:off x="5781103" y="4149080"/>
            <a:ext cx="1973600" cy="2380298"/>
            <a:chOff x="5551675" y="3016510"/>
            <a:chExt cx="2908757" cy="3508160"/>
          </a:xfrm>
        </p:grpSpPr>
        <p:grpSp>
          <p:nvGrpSpPr>
            <p:cNvPr id="8" name="Group 92"/>
            <p:cNvGrpSpPr/>
            <p:nvPr/>
          </p:nvGrpSpPr>
          <p:grpSpPr>
            <a:xfrm>
              <a:off x="5551675" y="3304542"/>
              <a:ext cx="2908757" cy="3220128"/>
              <a:chOff x="6023810" y="3305890"/>
              <a:chExt cx="2908757" cy="3220128"/>
            </a:xfrm>
          </p:grpSpPr>
          <p:grpSp>
            <p:nvGrpSpPr>
              <p:cNvPr id="42" name="Group 26"/>
              <p:cNvGrpSpPr>
                <a:grpSpLocks/>
              </p:cNvGrpSpPr>
              <p:nvPr/>
            </p:nvGrpSpPr>
            <p:grpSpPr bwMode="auto">
              <a:xfrm>
                <a:off x="6023810" y="3356992"/>
                <a:ext cx="2751865" cy="3169026"/>
                <a:chOff x="-60360" y="-288037"/>
                <a:chExt cx="2751949" cy="3169080"/>
              </a:xfrm>
            </p:grpSpPr>
            <p:grpSp>
              <p:nvGrpSpPr>
                <p:cNvPr id="46" name="Group 27"/>
                <p:cNvGrpSpPr>
                  <a:grpSpLocks/>
                </p:cNvGrpSpPr>
                <p:nvPr/>
              </p:nvGrpSpPr>
              <p:grpSpPr bwMode="auto">
                <a:xfrm>
                  <a:off x="-60360" y="-288037"/>
                  <a:ext cx="2751949" cy="3169080"/>
                  <a:chOff x="-60360" y="-288037"/>
                  <a:chExt cx="2751949" cy="3169080"/>
                </a:xfrm>
              </p:grpSpPr>
              <p:sp>
                <p:nvSpPr>
                  <p:cNvPr id="49" name="Rounded 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1351" y="0"/>
                    <a:ext cx="2667000" cy="685799"/>
                  </a:xfrm>
                  <a:prstGeom prst="roundRect">
                    <a:avLst>
                      <a:gd name="adj" fmla="val 16667"/>
                    </a:avLst>
                  </a:prstGeom>
                  <a:gradFill rotWithShape="1">
                    <a:gsLst>
                      <a:gs pos="0">
                        <a:srgbClr val="83D3FF"/>
                      </a:gs>
                      <a:gs pos="50000">
                        <a:srgbClr val="B5E2FF"/>
                      </a:gs>
                      <a:gs pos="100000">
                        <a:srgbClr val="DBF0F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sz="1000">
                        <a:solidFill>
                          <a:prstClr val="black"/>
                        </a:solidFill>
                        <a:latin typeface="Times"/>
                        <a:ea typeface="Times New Roman"/>
                        <a:cs typeface="Times New Roman"/>
                      </a:rPr>
                      <a:t> </a:t>
                    </a:r>
                    <a:endParaRPr lang="fr-FR" sz="1000">
                      <a:solidFill>
                        <a:prstClr val="black"/>
                      </a:solidFill>
                      <a:latin typeface="Times"/>
                      <a:ea typeface="Times New Roman"/>
                      <a:cs typeface="Times New Roman"/>
                    </a:endParaRPr>
                  </a:p>
                </p:txBody>
              </p:sp>
              <p:grpSp>
                <p:nvGrpSpPr>
                  <p:cNvPr id="50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-60360" y="-288037"/>
                    <a:ext cx="2751949" cy="3169080"/>
                    <a:chOff x="-60360" y="-288037"/>
                    <a:chExt cx="2751949" cy="3169080"/>
                  </a:xfrm>
                </p:grpSpPr>
                <p:grpSp>
                  <p:nvGrpSpPr>
                    <p:cNvPr id="51" name="Group 3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3751" y="2392706"/>
                      <a:ext cx="2514600" cy="121920"/>
                      <a:chOff x="153751" y="2392680"/>
                      <a:chExt cx="2362200" cy="91438"/>
                    </a:xfrm>
                  </p:grpSpPr>
                  <p:sp>
                    <p:nvSpPr>
                      <p:cNvPr id="68" name="Rectangle 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3751" y="2392680"/>
                        <a:ext cx="2362200" cy="45719"/>
                      </a:xfrm>
                      <a:prstGeom prst="rect">
                        <a:avLst/>
                      </a:prstGeom>
                      <a:solidFill>
                        <a:srgbClr val="FF6600"/>
                      </a:solidFill>
                      <a:ln w="12700" cap="sq">
                        <a:solidFill>
                          <a:srgbClr val="FF6600"/>
                        </a:solidFill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>
                        <a:defPPr>
                          <a:defRPr lang="fr-FR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r>
                          <a:rPr lang="en-US" sz="1000">
                            <a:solidFill>
                              <a:prstClr val="black"/>
                            </a:solidFill>
                            <a:latin typeface="Times"/>
                            <a:ea typeface="Times New Roman"/>
                            <a:cs typeface="Times New Roman"/>
                          </a:rPr>
                          <a:t> </a:t>
                        </a:r>
                        <a:endParaRPr lang="fr-FR" sz="1000">
                          <a:solidFill>
                            <a:prstClr val="black"/>
                          </a:solidFill>
                          <a:latin typeface="Times"/>
                          <a:ea typeface="Times New Roman"/>
                          <a:cs typeface="Times New Roman"/>
                        </a:endParaRPr>
                      </a:p>
                    </p:txBody>
                  </p:sp>
                  <p:sp>
                    <p:nvSpPr>
                      <p:cNvPr id="69" name="Rectangle 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3751" y="2438399"/>
                        <a:ext cx="2362200" cy="45719"/>
                      </a:xfrm>
                      <a:prstGeom prst="rect">
                        <a:avLst/>
                      </a:prstGeom>
                      <a:solidFill>
                        <a:srgbClr val="003300"/>
                      </a:solidFill>
                      <a:ln w="12700" cap="sq">
                        <a:solidFill>
                          <a:srgbClr val="003300"/>
                        </a:solidFill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>
                        <a:defPPr>
                          <a:defRPr lang="fr-FR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r>
                          <a:rPr lang="en-US" sz="1000">
                            <a:solidFill>
                              <a:prstClr val="black"/>
                            </a:solidFill>
                            <a:latin typeface="Times"/>
                            <a:ea typeface="Times New Roman"/>
                            <a:cs typeface="Times New Roman"/>
                          </a:rPr>
                          <a:t> </a:t>
                        </a:r>
                        <a:endParaRPr lang="fr-FR" sz="1000">
                          <a:solidFill>
                            <a:prstClr val="black"/>
                          </a:solidFill>
                          <a:latin typeface="Times"/>
                          <a:ea typeface="Times New Roman"/>
                          <a:cs typeface="Times New Roman"/>
                        </a:endParaRPr>
                      </a:p>
                    </p:txBody>
                  </p:sp>
                </p:grpSp>
                <p:sp>
                  <p:nvSpPr>
                    <p:cNvPr id="52" name="Rectangle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3751" y="1706881"/>
                      <a:ext cx="990600" cy="45719"/>
                    </a:xfrm>
                    <a:prstGeom prst="rect">
                      <a:avLst/>
                    </a:prstGeom>
                    <a:solidFill>
                      <a:srgbClr val="FF6600"/>
                    </a:solidFill>
                    <a:ln w="12700" cap="sq">
                      <a:solidFill>
                        <a:srgbClr val="FF66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>
                      <a:defPPr>
                        <a:defRPr lang="fr-F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US" sz="1000">
                          <a:solidFill>
                            <a:prstClr val="black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 </a:t>
                      </a:r>
                      <a:endParaRPr lang="fr-FR" sz="1000">
                        <a:solidFill>
                          <a:prstClr val="black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p:txBody>
                </p:sp>
                <p:grpSp>
                  <p:nvGrpSpPr>
                    <p:cNvPr id="53" name="Group 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685800"/>
                      <a:ext cx="2668351" cy="1066800"/>
                      <a:chOff x="0" y="685800"/>
                      <a:chExt cx="6362991" cy="1066800"/>
                    </a:xfrm>
                  </p:grpSpPr>
                  <p:sp>
                    <p:nvSpPr>
                      <p:cNvPr id="66" name="Rectangle 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0" y="685800"/>
                        <a:ext cx="6362991" cy="45719"/>
                      </a:xfrm>
                      <a:prstGeom prst="rect">
                        <a:avLst/>
                      </a:prstGeom>
                      <a:solidFill>
                        <a:srgbClr val="54AC7C"/>
                      </a:solidFill>
                      <a:ln w="12700" cap="sq">
                        <a:solidFill>
                          <a:srgbClr val="54AC7C"/>
                        </a:solidFill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>
                        <a:defPPr>
                          <a:defRPr lang="fr-FR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r>
                          <a:rPr lang="en-US" sz="1000">
                            <a:solidFill>
                              <a:prstClr val="black"/>
                            </a:solidFill>
                            <a:latin typeface="Times"/>
                            <a:ea typeface="Times New Roman"/>
                            <a:cs typeface="Times New Roman"/>
                          </a:rPr>
                          <a:t> </a:t>
                        </a:r>
                        <a:endParaRPr lang="fr-FR" sz="1000">
                          <a:solidFill>
                            <a:prstClr val="black"/>
                          </a:solidFill>
                          <a:latin typeface="Times"/>
                          <a:ea typeface="Times New Roman"/>
                          <a:cs typeface="Times New Roman"/>
                        </a:endParaRPr>
                      </a:p>
                    </p:txBody>
                  </p:sp>
                  <p:sp>
                    <p:nvSpPr>
                      <p:cNvPr id="67" name="Rectangle 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000791" y="1706881"/>
                        <a:ext cx="2362200" cy="45719"/>
                      </a:xfrm>
                      <a:prstGeom prst="rect">
                        <a:avLst/>
                      </a:prstGeom>
                      <a:solidFill>
                        <a:srgbClr val="FF6600"/>
                      </a:solidFill>
                      <a:ln w="12700" cap="sq">
                        <a:solidFill>
                          <a:srgbClr val="FF6600"/>
                        </a:solidFill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>
                        <a:defPPr>
                          <a:defRPr lang="fr-FR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r>
                          <a:rPr lang="en-US" sz="1000">
                            <a:solidFill>
                              <a:prstClr val="black"/>
                            </a:solidFill>
                            <a:latin typeface="Times"/>
                            <a:ea typeface="Times New Roman"/>
                            <a:cs typeface="Times New Roman"/>
                          </a:rPr>
                          <a:t> </a:t>
                        </a:r>
                        <a:endParaRPr lang="fr-FR" sz="1000">
                          <a:solidFill>
                            <a:prstClr val="black"/>
                          </a:solidFill>
                          <a:latin typeface="Times"/>
                          <a:ea typeface="Times New Roman"/>
                          <a:cs typeface="Times New Roman"/>
                        </a:endParaRPr>
                      </a:p>
                    </p:txBody>
                  </p:sp>
                </p:grpSp>
                <p:sp>
                  <p:nvSpPr>
                    <p:cNvPr id="54" name="Isosceles Triangle 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44351" y="1828800"/>
                      <a:ext cx="609600" cy="53340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703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2700" cap="sq">
                          <a:solidFill>
                            <a:srgbClr val="000000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>
                      <a:defPPr>
                        <a:defRPr lang="fr-F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US" sz="1000">
                          <a:solidFill>
                            <a:prstClr val="black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 </a:t>
                      </a:r>
                      <a:endParaRPr lang="fr-FR" sz="1000">
                        <a:solidFill>
                          <a:prstClr val="black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p:txBody>
                </p:sp>
                <p:sp>
                  <p:nvSpPr>
                    <p:cNvPr id="55" name="Text Box 1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747829" y="216027"/>
                      <a:ext cx="640745" cy="29485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none" lIns="91440" tIns="45720" rIns="91440" bIns="45720" anchor="t" anchorCtr="0" upright="1">
                      <a:spAutoFit/>
                    </a:bodyPr>
                    <a:lstStyle>
                      <a:defPPr>
                        <a:defRPr lang="fr-F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just"/>
                      <a:r>
                        <a:rPr lang="en-US" sz="700" dirty="0">
                          <a:solidFill>
                            <a:prstClr val="black"/>
                          </a:solidFill>
                          <a:latin typeface="Times"/>
                          <a:ea typeface="MS Mincho"/>
                          <a:cs typeface="Times New Roman"/>
                        </a:rPr>
                        <a:t>photon</a:t>
                      </a:r>
                      <a:endParaRPr lang="fr-FR" sz="700" dirty="0">
                        <a:solidFill>
                          <a:prstClr val="black"/>
                        </a:solidFill>
                        <a:latin typeface="Times"/>
                        <a:ea typeface="MS Mincho"/>
                        <a:cs typeface="Times New Roman"/>
                      </a:endParaRPr>
                    </a:p>
                  </p:txBody>
                </p:sp>
                <p:sp>
                  <p:nvSpPr>
                    <p:cNvPr id="56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849556" y="838048"/>
                      <a:ext cx="702173" cy="29485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none" lIns="91440" tIns="45720" rIns="91440" bIns="45720" anchor="t" anchorCtr="0" upright="1">
                      <a:spAutoFit/>
                    </a:bodyPr>
                    <a:lstStyle>
                      <a:defPPr>
                        <a:defRPr lang="fr-F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just"/>
                      <a:r>
                        <a:rPr lang="en-US" sz="700" dirty="0">
                          <a:solidFill>
                            <a:prstClr val="black"/>
                          </a:solidFill>
                          <a:latin typeface="Times"/>
                          <a:ea typeface="MS Mincho"/>
                          <a:cs typeface="Times New Roman"/>
                        </a:rPr>
                        <a:t>electron</a:t>
                      </a:r>
                      <a:endParaRPr lang="fr-FR" sz="700" dirty="0">
                        <a:solidFill>
                          <a:prstClr val="black"/>
                        </a:solidFill>
                        <a:latin typeface="Times"/>
                        <a:ea typeface="MS Mincho"/>
                        <a:cs typeface="Times New Roman"/>
                      </a:endParaRPr>
                    </a:p>
                  </p:txBody>
                </p:sp>
                <p:sp>
                  <p:nvSpPr>
                    <p:cNvPr id="57" name="Text Box 1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-56324" y="2465753"/>
                      <a:ext cx="739977" cy="29485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none" lIns="91440" tIns="45720" rIns="91440" bIns="45720" anchor="t" anchorCtr="0" upright="1">
                      <a:spAutoFit/>
                    </a:bodyPr>
                    <a:lstStyle>
                      <a:defPPr>
                        <a:defRPr lang="fr-F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just"/>
                      <a:r>
                        <a:rPr lang="en-US" sz="700">
                          <a:solidFill>
                            <a:prstClr val="black"/>
                          </a:solidFill>
                          <a:latin typeface="Times"/>
                          <a:ea typeface="MS Mincho"/>
                          <a:cs typeface="Times New Roman"/>
                        </a:rPr>
                        <a:t>insulator</a:t>
                      </a:r>
                      <a:endParaRPr lang="fr-FR" sz="700">
                        <a:solidFill>
                          <a:prstClr val="black"/>
                        </a:solidFill>
                        <a:latin typeface="Times"/>
                        <a:ea typeface="MS Mincho"/>
                        <a:cs typeface="Times New Roman"/>
                      </a:endParaRPr>
                    </a:p>
                  </p:txBody>
                </p:sp>
                <p:sp>
                  <p:nvSpPr>
                    <p:cNvPr id="58" name="Text Box 1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083263" y="2160974"/>
                      <a:ext cx="588767" cy="29485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none" lIns="91440" tIns="45720" rIns="91440" bIns="45720" anchor="t" anchorCtr="0" upright="1">
                      <a:spAutoFit/>
                    </a:bodyPr>
                    <a:lstStyle>
                      <a:defPPr>
                        <a:defRPr lang="fr-F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just"/>
                      <a:r>
                        <a:rPr lang="en-US" sz="700">
                          <a:solidFill>
                            <a:prstClr val="black"/>
                          </a:solidFill>
                          <a:latin typeface="Times"/>
                          <a:ea typeface="MS Mincho"/>
                          <a:cs typeface="Times New Roman"/>
                        </a:rPr>
                        <a:t>anode</a:t>
                      </a:r>
                      <a:endParaRPr lang="fr-FR" sz="700">
                        <a:solidFill>
                          <a:prstClr val="black"/>
                        </a:solidFill>
                        <a:latin typeface="Times"/>
                        <a:ea typeface="MS Mincho"/>
                        <a:cs typeface="Times New Roman"/>
                      </a:endParaRPr>
                    </a:p>
                  </p:txBody>
                </p:sp>
                <p:sp>
                  <p:nvSpPr>
                    <p:cNvPr id="59" name="Text Box 1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826393" y="1676069"/>
                      <a:ext cx="865196" cy="29485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none" lIns="91440" tIns="45720" rIns="91440" bIns="45720" anchor="t" anchorCtr="0" upright="1">
                      <a:spAutoFit/>
                    </a:bodyPr>
                    <a:lstStyle>
                      <a:defPPr>
                        <a:defRPr lang="fr-F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just"/>
                      <a:r>
                        <a:rPr lang="en-US" sz="700">
                          <a:solidFill>
                            <a:prstClr val="black"/>
                          </a:solidFill>
                          <a:latin typeface="Times"/>
                          <a:ea typeface="MS Mincho"/>
                          <a:cs typeface="Times New Roman"/>
                        </a:rPr>
                        <a:t>micromesh</a:t>
                      </a:r>
                      <a:endParaRPr lang="fr-FR" sz="700">
                        <a:solidFill>
                          <a:prstClr val="black"/>
                        </a:solidFill>
                        <a:latin typeface="Times"/>
                        <a:ea typeface="MS Mincho"/>
                        <a:cs typeface="Times New Roman"/>
                      </a:endParaRPr>
                    </a:p>
                  </p:txBody>
                </p:sp>
                <p:sp>
                  <p:nvSpPr>
                    <p:cNvPr id="60" name="Text Box 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-60360" y="685666"/>
                      <a:ext cx="988053" cy="29485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none" lIns="91440" tIns="45720" rIns="91440" bIns="45720" anchor="t" anchorCtr="0" upright="1">
                      <a:spAutoFit/>
                    </a:bodyPr>
                    <a:lstStyle>
                      <a:defPPr>
                        <a:defRPr lang="fr-F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just"/>
                      <a:r>
                        <a:rPr lang="en-US" sz="700">
                          <a:solidFill>
                            <a:prstClr val="black"/>
                          </a:solidFill>
                          <a:latin typeface="Times"/>
                          <a:ea typeface="MS Mincho"/>
                          <a:cs typeface="Times New Roman"/>
                        </a:rPr>
                        <a:t>photocathode</a:t>
                      </a:r>
                      <a:endParaRPr lang="fr-FR" sz="700">
                        <a:solidFill>
                          <a:prstClr val="black"/>
                        </a:solidFill>
                        <a:latin typeface="Times"/>
                        <a:ea typeface="MS Mincho"/>
                        <a:cs typeface="Times New Roman"/>
                      </a:endParaRPr>
                    </a:p>
                  </p:txBody>
                </p:sp>
                <p:sp>
                  <p:nvSpPr>
                    <p:cNvPr id="61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01942" y="1904623"/>
                      <a:ext cx="803768" cy="29485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none" lIns="91440" tIns="45720" rIns="91440" bIns="45720" anchor="t" anchorCtr="0" upright="1">
                      <a:spAutoFit/>
                    </a:bodyPr>
                    <a:lstStyle>
                      <a:defPPr>
                        <a:defRPr lang="fr-F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just"/>
                      <a:r>
                        <a:rPr lang="en-US" sz="700">
                          <a:solidFill>
                            <a:prstClr val="black"/>
                          </a:solidFill>
                          <a:latin typeface="Times"/>
                          <a:ea typeface="MS Mincho"/>
                          <a:cs typeface="Times New Roman"/>
                        </a:rPr>
                        <a:t>avalanche</a:t>
                      </a:r>
                      <a:endParaRPr lang="fr-FR" sz="700">
                        <a:solidFill>
                          <a:prstClr val="black"/>
                        </a:solidFill>
                        <a:latin typeface="Times"/>
                        <a:ea typeface="MS Mincho"/>
                        <a:cs typeface="Times New Roman"/>
                      </a:endParaRPr>
                    </a:p>
                  </p:txBody>
                </p:sp>
                <p:cxnSp>
                  <p:nvCxnSpPr>
                    <p:cNvPr id="62" name="Straight Arrow Connector 4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728244" y="-288037"/>
                      <a:ext cx="0" cy="3169080"/>
                    </a:xfrm>
                    <a:prstGeom prst="straightConnector1">
                      <a:avLst/>
                    </a:prstGeom>
                    <a:noFill/>
                    <a:ln w="12700" cap="sq">
                      <a:solidFill>
                        <a:srgbClr val="000000"/>
                      </a:solidFill>
                      <a:round/>
                      <a:headEnd type="none" w="sm" len="sm"/>
                      <a:tailEnd type="arrow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63" name="Text Box 1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-52204" y="228605"/>
                      <a:ext cx="628933" cy="29485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none" lIns="91440" tIns="45720" rIns="91440" bIns="45720" anchor="t" anchorCtr="0" upright="1">
                      <a:spAutoFit/>
                    </a:bodyPr>
                    <a:lstStyle>
                      <a:defPPr>
                        <a:defRPr lang="fr-F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just"/>
                      <a:r>
                        <a:rPr lang="en-US" sz="700">
                          <a:solidFill>
                            <a:prstClr val="black"/>
                          </a:solidFill>
                          <a:latin typeface="Times"/>
                          <a:ea typeface="MS Mincho"/>
                          <a:cs typeface="Times New Roman"/>
                        </a:rPr>
                        <a:t>crystal</a:t>
                      </a:r>
                      <a:endParaRPr lang="fr-FR" sz="700">
                        <a:solidFill>
                          <a:prstClr val="black"/>
                        </a:solidFill>
                        <a:latin typeface="Times"/>
                        <a:ea typeface="MS Mincho"/>
                        <a:cs typeface="Times New Roman"/>
                      </a:endParaRPr>
                    </a:p>
                  </p:txBody>
                </p:sp>
                <p:sp>
                  <p:nvSpPr>
                    <p:cNvPr id="64" name="Isosceles Triangle 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95400" y="1828800"/>
                      <a:ext cx="609600" cy="53340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703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2700" cap="sq">
                          <a:solidFill>
                            <a:srgbClr val="000000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>
                      <a:defPPr>
                        <a:defRPr lang="fr-F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US" sz="1000">
                          <a:solidFill>
                            <a:prstClr val="black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 </a:t>
                      </a:r>
                      <a:endParaRPr lang="fr-FR" sz="1000">
                        <a:solidFill>
                          <a:prstClr val="black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p:txBody>
                </p:sp>
                <p:sp>
                  <p:nvSpPr>
                    <p:cNvPr id="65" name="Text Box 2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96715" y="1066589"/>
                      <a:ext cx="1219592" cy="29485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none" lIns="91440" tIns="45720" rIns="91440" bIns="45720" anchor="t" anchorCtr="0" upright="1">
                      <a:spAutoFit/>
                    </a:bodyPr>
                    <a:lstStyle>
                      <a:defPPr>
                        <a:defRPr lang="fr-F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just"/>
                      <a:r>
                        <a:rPr lang="en-US" sz="700" b="1" dirty="0" err="1">
                          <a:solidFill>
                            <a:srgbClr val="C00000"/>
                          </a:solidFill>
                          <a:latin typeface="Times"/>
                          <a:ea typeface="MS Mincho"/>
                          <a:cs typeface="Times New Roman"/>
                        </a:rPr>
                        <a:t>preamplification</a:t>
                      </a:r>
                      <a:endParaRPr lang="fr-FR" sz="700" b="1" dirty="0">
                        <a:solidFill>
                          <a:srgbClr val="C00000"/>
                        </a:solidFill>
                        <a:latin typeface="Times"/>
                        <a:ea typeface="MS Mincho"/>
                        <a:cs typeface="Times New Roman"/>
                      </a:endParaRPr>
                    </a:p>
                  </p:txBody>
                </p:sp>
              </p:grpSp>
            </p:grpSp>
            <p:cxnSp>
              <p:nvCxnSpPr>
                <p:cNvPr id="47" name="Curved Connector 28"/>
                <p:cNvCxnSpPr>
                  <a:cxnSpLocks noChangeShapeType="1"/>
                  <a:endCxn id="54" idx="0"/>
                </p:cNvCxnSpPr>
                <p:nvPr/>
              </p:nvCxnSpPr>
              <p:spPr bwMode="auto">
                <a:xfrm rot="5400000">
                  <a:off x="1143676" y="991276"/>
                  <a:ext cx="1143000" cy="532049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 cap="sq">
                  <a:solidFill>
                    <a:srgbClr val="7030A0"/>
                  </a:solidFill>
                  <a:round/>
                  <a:headEnd type="none" w="sm" len="sm"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8" name="Curved Connector 29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409699" y="1409700"/>
                  <a:ext cx="609602" cy="228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 cap="sq">
                  <a:solidFill>
                    <a:srgbClr val="7030A0"/>
                  </a:solidFill>
                  <a:round/>
                  <a:headEnd type="none" w="sm" len="sm"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43" name="Straight Arrow Connector 82"/>
              <p:cNvCxnSpPr>
                <a:cxnSpLocks noChangeShapeType="1"/>
              </p:cNvCxnSpPr>
              <p:nvPr/>
            </p:nvCxnSpPr>
            <p:spPr bwMode="auto">
              <a:xfrm>
                <a:off x="7838065" y="3933056"/>
                <a:ext cx="228011" cy="365419"/>
              </a:xfrm>
              <a:prstGeom prst="straightConnector1">
                <a:avLst/>
              </a:prstGeom>
              <a:noFill/>
              <a:ln w="12700" cap="sq">
                <a:solidFill>
                  <a:srgbClr val="FF0000"/>
                </a:solidFill>
                <a:round/>
                <a:headEnd type="none" w="sm" len="sm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4" name="Text Box 65"/>
              <p:cNvSpPr txBox="1">
                <a:spLocks noChangeArrowheads="1"/>
              </p:cNvSpPr>
              <p:nvPr/>
            </p:nvSpPr>
            <p:spPr bwMode="auto">
              <a:xfrm>
                <a:off x="7892632" y="3305890"/>
                <a:ext cx="1039935" cy="4536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/>
                <a:r>
                  <a:rPr lang="en-US" sz="700" dirty="0" smtClean="0">
                    <a:solidFill>
                      <a:prstClr val="black"/>
                    </a:solidFill>
                    <a:latin typeface="Times"/>
                    <a:ea typeface="MS Mincho"/>
                    <a:cs typeface="Times New Roman"/>
                  </a:rPr>
                  <a:t>Charged particle</a:t>
                </a:r>
                <a:endParaRPr lang="fr-FR" sz="700" dirty="0">
                  <a:solidFill>
                    <a:prstClr val="black"/>
                  </a:solidFill>
                  <a:latin typeface="Times"/>
                  <a:ea typeface="MS Mincho"/>
                  <a:cs typeface="Times New Roman"/>
                </a:endParaRPr>
              </a:p>
            </p:txBody>
          </p:sp>
          <p:cxnSp>
            <p:nvCxnSpPr>
              <p:cNvPr id="45" name="Straight Arrow Connector 90"/>
              <p:cNvCxnSpPr>
                <a:cxnSpLocks noChangeShapeType="1"/>
                <a:endCxn id="49" idx="2"/>
              </p:cNvCxnSpPr>
              <p:nvPr/>
            </p:nvCxnSpPr>
            <p:spPr bwMode="auto">
              <a:xfrm flipH="1">
                <a:off x="7418979" y="3818396"/>
                <a:ext cx="342889" cy="512416"/>
              </a:xfrm>
              <a:prstGeom prst="straightConnector1">
                <a:avLst/>
              </a:prstGeom>
              <a:noFill/>
              <a:ln w="12700" cap="sq">
                <a:solidFill>
                  <a:srgbClr val="FF0000"/>
                </a:solidFill>
                <a:round/>
                <a:headEnd type="none" w="sm" len="sm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1" name="Text Box 65"/>
            <p:cNvSpPr txBox="1">
              <a:spLocks noChangeArrowheads="1"/>
            </p:cNvSpPr>
            <p:nvPr/>
          </p:nvSpPr>
          <p:spPr bwMode="auto">
            <a:xfrm>
              <a:off x="5861862" y="3016510"/>
              <a:ext cx="2316413" cy="408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1200" dirty="0" smtClean="0">
                  <a:solidFill>
                    <a:srgbClr val="C00000"/>
                  </a:solidFill>
                  <a:latin typeface="Times"/>
                  <a:ea typeface="MS Mincho"/>
                  <a:cs typeface="Times New Roman"/>
                </a:rPr>
                <a:t>Semitransparent mode </a:t>
              </a:r>
              <a:endParaRPr lang="fr-FR" sz="1200" dirty="0">
                <a:solidFill>
                  <a:srgbClr val="C00000"/>
                </a:solidFill>
                <a:latin typeface="Times"/>
                <a:ea typeface="MS Mincho"/>
                <a:cs typeface="Times New Roman"/>
              </a:endParaRPr>
            </a:p>
          </p:txBody>
        </p:sp>
        <p:sp>
          <p:nvSpPr>
            <p:cNvPr id="13" name="TextBox 67"/>
            <p:cNvSpPr txBox="1"/>
            <p:nvPr/>
          </p:nvSpPr>
          <p:spPr>
            <a:xfrm>
              <a:off x="5573829" y="3644837"/>
              <a:ext cx="1661352" cy="385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 smtClean="0">
                  <a:solidFill>
                    <a:prstClr val="black"/>
                  </a:solidFill>
                </a:rPr>
                <a:t>~80 photons/cm</a:t>
              </a:r>
              <a:endParaRPr lang="en-US" sz="1050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78470-1560-4B6A-812E-D2DBBC985CE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21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Localizing the e</a:t>
            </a:r>
            <a:r>
              <a:rPr lang="en-US" baseline="30000" dirty="0" smtClean="0"/>
              <a:t>-</a:t>
            </a:r>
            <a:r>
              <a:rPr lang="en-US" dirty="0"/>
              <a:t> </a:t>
            </a:r>
            <a:r>
              <a:rPr lang="en-US" dirty="0" smtClean="0"/>
              <a:t>creation point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764704"/>
            <a:ext cx="8795320" cy="5544616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b="1" i="1" dirty="0" smtClean="0">
                <a:solidFill>
                  <a:srgbClr val="C00000"/>
                </a:solidFill>
              </a:rPr>
              <a:t>Limit the direct gas ionization 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b="1" i="1" dirty="0" smtClean="0">
                <a:solidFill>
                  <a:srgbClr val="C00000"/>
                </a:solidFill>
              </a:rPr>
              <a:t>use a radiator / photocathode electron emitter:</a:t>
            </a:r>
          </a:p>
          <a:p>
            <a:pPr>
              <a:spcBef>
                <a:spcPts val="1200"/>
              </a:spcBef>
            </a:pPr>
            <a:r>
              <a:rPr lang="en-US" sz="1800" dirty="0" smtClean="0"/>
              <a:t>Cherenkov light produced by charged particles crossing a MgF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crystal </a:t>
            </a:r>
          </a:p>
          <a:p>
            <a:pPr>
              <a:spcBef>
                <a:spcPts val="1200"/>
              </a:spcBef>
            </a:pPr>
            <a:r>
              <a:rPr lang="en-US" sz="1800" dirty="0" smtClean="0"/>
              <a:t>Photoelectrons extracted from a photocathode (</a:t>
            </a:r>
            <a:r>
              <a:rPr lang="en-US" sz="1800" dirty="0" err="1" smtClean="0"/>
              <a:t>CsI</a:t>
            </a:r>
            <a:r>
              <a:rPr lang="en-US" sz="1800" dirty="0" smtClean="0"/>
              <a:t>) 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è"/>
            </a:pPr>
            <a:r>
              <a:rPr lang="en-US" sz="1600" dirty="0" smtClean="0"/>
              <a:t>Simultaneous &amp; well localized ionization of the gas</a:t>
            </a:r>
            <a:r>
              <a:rPr lang="en-US" sz="1600" dirty="0" smtClean="0">
                <a:sym typeface="Wingdings" panose="05000000000000000000" pitchFamily="2" charset="2"/>
              </a:rPr>
              <a:t> (</a:t>
            </a:r>
            <a:r>
              <a:rPr lang="en-US" sz="1600" dirty="0">
                <a:sym typeface="Wingdings" panose="05000000000000000000" pitchFamily="2" charset="2"/>
              </a:rPr>
              <a:t>time jitter for the Cherenkov light ~10 </a:t>
            </a:r>
            <a:r>
              <a:rPr lang="en-US" sz="1600" dirty="0" err="1">
                <a:sym typeface="Wingdings" panose="05000000000000000000" pitchFamily="2" charset="2"/>
              </a:rPr>
              <a:t>ps</a:t>
            </a:r>
            <a:r>
              <a:rPr lang="en-US" sz="1600" dirty="0">
                <a:sym typeface="Wingdings" panose="05000000000000000000" pitchFamily="2" charset="2"/>
              </a:rPr>
              <a:t>)</a:t>
            </a:r>
          </a:p>
          <a:p>
            <a:pPr lvl="1">
              <a:buFont typeface="Wingdings" pitchFamily="2" charset="2"/>
              <a:buChar char="è"/>
            </a:pPr>
            <a:r>
              <a:rPr lang="en-US" sz="1600" dirty="0">
                <a:sym typeface="Wingdings" panose="05000000000000000000" pitchFamily="2" charset="2"/>
              </a:rPr>
              <a:t>Well defined, small drift </a:t>
            </a:r>
            <a:r>
              <a:rPr lang="en-US" sz="1600" dirty="0" smtClean="0">
                <a:sym typeface="Wingdings" panose="05000000000000000000" pitchFamily="2" charset="2"/>
              </a:rPr>
              <a:t>gap with strong electric field  (~10kV/cm), or no drift</a:t>
            </a:r>
            <a:endParaRPr lang="en-US" sz="1600" dirty="0"/>
          </a:p>
          <a:p>
            <a:pPr marL="457200" lvl="1" indent="0">
              <a:spcBef>
                <a:spcPts val="600"/>
              </a:spcBef>
              <a:buNone/>
            </a:pPr>
            <a:endParaRPr lang="en-US" sz="1600" dirty="0" smtClean="0"/>
          </a:p>
        </p:txBody>
      </p:sp>
      <p:sp>
        <p:nvSpPr>
          <p:cNvPr id="52" name="Rectangle 4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kumimoji="0" lang="en-US">
              <a:solidFill>
                <a:srgbClr val="292934"/>
              </a:solidFill>
            </a:endParaRPr>
          </a:p>
        </p:txBody>
      </p:sp>
      <p:sp>
        <p:nvSpPr>
          <p:cNvPr id="53" name="Rectangle 67"/>
          <p:cNvSpPr>
            <a:spLocks noChangeArrowheads="1"/>
          </p:cNvSpPr>
          <p:nvPr/>
        </p:nvSpPr>
        <p:spPr bwMode="auto">
          <a:xfrm>
            <a:off x="0" y="297371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kumimoji="0" lang="en-US" altLang="fr-FR" sz="1000" smtClean="0">
              <a:solidFill>
                <a:srgbClr val="292934"/>
              </a:solidFill>
              <a:latin typeface="Times" pitchFamily="18" charset="0"/>
              <a:ea typeface="MS Mincho" pitchFamily="49" charset="-128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fr-FR" sz="1000" smtClean="0">
                <a:solidFill>
                  <a:srgbClr val="292934"/>
                </a:solidFill>
                <a:latin typeface="Times" pitchFamily="18" charset="0"/>
                <a:ea typeface="MS Mincho" pitchFamily="49" charset="-128"/>
                <a:cs typeface="Times New Roman" pitchFamily="18" charset="0"/>
              </a:rPr>
              <a:t> </a:t>
            </a:r>
            <a:endParaRPr kumimoji="0" lang="en-US" altLang="fr-FR" smtClean="0">
              <a:solidFill>
                <a:srgbClr val="29293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Rectangle 85"/>
          <p:cNvSpPr>
            <a:spLocks noChangeArrowheads="1"/>
          </p:cNvSpPr>
          <p:nvPr/>
        </p:nvSpPr>
        <p:spPr bwMode="auto">
          <a:xfrm>
            <a:off x="0" y="58502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fr-FR" altLang="fr-FR" smtClean="0">
              <a:solidFill>
                <a:srgbClr val="292934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1187624" y="3232532"/>
            <a:ext cx="6991058" cy="3508836"/>
            <a:chOff x="1187624" y="2636912"/>
            <a:chExt cx="6991058" cy="3508836"/>
          </a:xfrm>
        </p:grpSpPr>
        <p:grpSp>
          <p:nvGrpSpPr>
            <p:cNvPr id="93" name="Group 92"/>
            <p:cNvGrpSpPr/>
            <p:nvPr/>
          </p:nvGrpSpPr>
          <p:grpSpPr>
            <a:xfrm>
              <a:off x="5330283" y="2924944"/>
              <a:ext cx="2848399" cy="3220129"/>
              <a:chOff x="6084168" y="3305890"/>
              <a:chExt cx="2848399" cy="3220129"/>
            </a:xfrm>
          </p:grpSpPr>
          <p:grpSp>
            <p:nvGrpSpPr>
              <p:cNvPr id="27" name="Group 26"/>
              <p:cNvGrpSpPr>
                <a:grpSpLocks/>
              </p:cNvGrpSpPr>
              <p:nvPr/>
            </p:nvGrpSpPr>
            <p:grpSpPr bwMode="auto">
              <a:xfrm>
                <a:off x="6084168" y="3356992"/>
                <a:ext cx="2668270" cy="3169027"/>
                <a:chOff x="0" y="-288037"/>
                <a:chExt cx="2668351" cy="3169080"/>
              </a:xfrm>
            </p:grpSpPr>
            <p:grpSp>
              <p:nvGrpSpPr>
                <p:cNvPr id="28" name="Group 27"/>
                <p:cNvGrpSpPr>
                  <a:grpSpLocks/>
                </p:cNvGrpSpPr>
                <p:nvPr/>
              </p:nvGrpSpPr>
              <p:grpSpPr bwMode="auto">
                <a:xfrm>
                  <a:off x="0" y="-288037"/>
                  <a:ext cx="2668351" cy="3169080"/>
                  <a:chOff x="0" y="-288037"/>
                  <a:chExt cx="2668351" cy="3169080"/>
                </a:xfrm>
              </p:grpSpPr>
              <p:sp>
                <p:nvSpPr>
                  <p:cNvPr id="31" name="Rounded 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1351" y="0"/>
                    <a:ext cx="2667000" cy="685799"/>
                  </a:xfrm>
                  <a:prstGeom prst="roundRect">
                    <a:avLst>
                      <a:gd name="adj" fmla="val 16667"/>
                    </a:avLst>
                  </a:prstGeom>
                  <a:gradFill rotWithShape="1">
                    <a:gsLst>
                      <a:gs pos="0">
                        <a:srgbClr val="83D3FF"/>
                      </a:gs>
                      <a:gs pos="50000">
                        <a:srgbClr val="B5E2FF"/>
                      </a:gs>
                      <a:gs pos="100000">
                        <a:srgbClr val="DBF0F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r>
                      <a:rPr kumimoji="0" lang="en-US" sz="1200">
                        <a:solidFill>
                          <a:srgbClr val="292934"/>
                        </a:solidFill>
                        <a:latin typeface="Times"/>
                        <a:ea typeface="Times New Roman"/>
                        <a:cs typeface="Times New Roman"/>
                      </a:rPr>
                      <a:t> </a:t>
                    </a:r>
                    <a:endParaRPr kumimoji="0" lang="fr-FR" sz="1200">
                      <a:solidFill>
                        <a:srgbClr val="292934"/>
                      </a:solidFill>
                      <a:latin typeface="Times"/>
                      <a:ea typeface="Times New Roman"/>
                      <a:cs typeface="Times New Roman"/>
                    </a:endParaRPr>
                  </a:p>
                </p:txBody>
              </p:sp>
              <p:grpSp>
                <p:nvGrpSpPr>
                  <p:cNvPr id="32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0" y="-288037"/>
                    <a:ext cx="2668351" cy="3169080"/>
                    <a:chOff x="0" y="-288037"/>
                    <a:chExt cx="2668351" cy="3169080"/>
                  </a:xfrm>
                </p:grpSpPr>
                <p:grpSp>
                  <p:nvGrpSpPr>
                    <p:cNvPr id="33" name="Group 3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3751" y="2392706"/>
                      <a:ext cx="2514600" cy="121920"/>
                      <a:chOff x="153751" y="2392680"/>
                      <a:chExt cx="2362200" cy="91438"/>
                    </a:xfrm>
                  </p:grpSpPr>
                  <p:sp>
                    <p:nvSpPr>
                      <p:cNvPr id="50" name="Rectangle 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3751" y="2392680"/>
                        <a:ext cx="2362200" cy="45719"/>
                      </a:xfrm>
                      <a:prstGeom prst="rect">
                        <a:avLst/>
                      </a:prstGeom>
                      <a:solidFill>
                        <a:srgbClr val="FF6600"/>
                      </a:solidFill>
                      <a:ln w="12700" cap="sq">
                        <a:solidFill>
                          <a:srgbClr val="FF6600"/>
                        </a:solidFill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r>
                          <a:rPr kumimoji="0" lang="en-US" sz="1200">
                            <a:solidFill>
                              <a:srgbClr val="292934"/>
                            </a:solidFill>
                            <a:latin typeface="Times"/>
                            <a:ea typeface="Times New Roman"/>
                            <a:cs typeface="Times New Roman"/>
                          </a:rPr>
                          <a:t> </a:t>
                        </a:r>
                        <a:endParaRPr kumimoji="0" lang="fr-FR" sz="1200">
                          <a:solidFill>
                            <a:srgbClr val="292934"/>
                          </a:solidFill>
                          <a:latin typeface="Times"/>
                          <a:ea typeface="Times New Roman"/>
                          <a:cs typeface="Times New Roman"/>
                        </a:endParaRPr>
                      </a:p>
                    </p:txBody>
                  </p:sp>
                  <p:sp>
                    <p:nvSpPr>
                      <p:cNvPr id="51" name="Rectangle 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3751" y="2438399"/>
                        <a:ext cx="2362200" cy="45719"/>
                      </a:xfrm>
                      <a:prstGeom prst="rect">
                        <a:avLst/>
                      </a:prstGeom>
                      <a:solidFill>
                        <a:srgbClr val="003300"/>
                      </a:solidFill>
                      <a:ln w="12700" cap="sq">
                        <a:solidFill>
                          <a:srgbClr val="003300"/>
                        </a:solidFill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r>
                          <a:rPr kumimoji="0" lang="en-US" sz="1200">
                            <a:solidFill>
                              <a:srgbClr val="292934"/>
                            </a:solidFill>
                            <a:latin typeface="Times"/>
                            <a:ea typeface="Times New Roman"/>
                            <a:cs typeface="Times New Roman"/>
                          </a:rPr>
                          <a:t> </a:t>
                        </a:r>
                        <a:endParaRPr kumimoji="0" lang="fr-FR" sz="1200">
                          <a:solidFill>
                            <a:srgbClr val="292934"/>
                          </a:solidFill>
                          <a:latin typeface="Times"/>
                          <a:ea typeface="Times New Roman"/>
                          <a:cs typeface="Times New Roman"/>
                        </a:endParaRPr>
                      </a:p>
                    </p:txBody>
                  </p:sp>
                </p:grpSp>
                <p:sp>
                  <p:nvSpPr>
                    <p:cNvPr id="34" name="Rectangle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3751" y="1706881"/>
                      <a:ext cx="990600" cy="45719"/>
                    </a:xfrm>
                    <a:prstGeom prst="rect">
                      <a:avLst/>
                    </a:prstGeom>
                    <a:solidFill>
                      <a:srgbClr val="FF6600"/>
                    </a:solidFill>
                    <a:ln w="12700" cap="sq">
                      <a:solidFill>
                        <a:srgbClr val="FF66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r>
                        <a:rPr kumimoji="0" lang="en-US" sz="1200">
                          <a:solidFill>
                            <a:srgbClr val="292934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 </a:t>
                      </a:r>
                      <a:endParaRPr kumimoji="0" lang="fr-FR" sz="1200">
                        <a:solidFill>
                          <a:srgbClr val="292934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p:txBody>
                </p:sp>
                <p:grpSp>
                  <p:nvGrpSpPr>
                    <p:cNvPr id="35" name="Group 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685800"/>
                      <a:ext cx="2668351" cy="1066800"/>
                      <a:chOff x="0" y="685800"/>
                      <a:chExt cx="6362991" cy="1066800"/>
                    </a:xfrm>
                  </p:grpSpPr>
                  <p:sp>
                    <p:nvSpPr>
                      <p:cNvPr id="48" name="Rectangle 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0" y="685800"/>
                        <a:ext cx="6362991" cy="45719"/>
                      </a:xfrm>
                      <a:prstGeom prst="rect">
                        <a:avLst/>
                      </a:prstGeom>
                      <a:solidFill>
                        <a:srgbClr val="54AC7C"/>
                      </a:solidFill>
                      <a:ln w="12700" cap="sq">
                        <a:solidFill>
                          <a:srgbClr val="54AC7C"/>
                        </a:solidFill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r>
                          <a:rPr kumimoji="0" lang="en-US" sz="1200">
                            <a:solidFill>
                              <a:srgbClr val="292934"/>
                            </a:solidFill>
                            <a:latin typeface="Times"/>
                            <a:ea typeface="Times New Roman"/>
                            <a:cs typeface="Times New Roman"/>
                          </a:rPr>
                          <a:t> </a:t>
                        </a:r>
                        <a:endParaRPr kumimoji="0" lang="fr-FR" sz="1200">
                          <a:solidFill>
                            <a:srgbClr val="292934"/>
                          </a:solidFill>
                          <a:latin typeface="Times"/>
                          <a:ea typeface="Times New Roman"/>
                          <a:cs typeface="Times New Roman"/>
                        </a:endParaRPr>
                      </a:p>
                    </p:txBody>
                  </p:sp>
                  <p:sp>
                    <p:nvSpPr>
                      <p:cNvPr id="49" name="Rectangle 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000791" y="1706881"/>
                        <a:ext cx="2362200" cy="45719"/>
                      </a:xfrm>
                      <a:prstGeom prst="rect">
                        <a:avLst/>
                      </a:prstGeom>
                      <a:solidFill>
                        <a:srgbClr val="FF6600"/>
                      </a:solidFill>
                      <a:ln w="12700" cap="sq">
                        <a:solidFill>
                          <a:srgbClr val="FF6600"/>
                        </a:solidFill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r>
                          <a:rPr kumimoji="0" lang="en-US" sz="1200">
                            <a:solidFill>
                              <a:srgbClr val="292934"/>
                            </a:solidFill>
                            <a:latin typeface="Times"/>
                            <a:ea typeface="Times New Roman"/>
                            <a:cs typeface="Times New Roman"/>
                          </a:rPr>
                          <a:t> </a:t>
                        </a:r>
                        <a:endParaRPr kumimoji="0" lang="fr-FR" sz="1200">
                          <a:solidFill>
                            <a:srgbClr val="292934"/>
                          </a:solidFill>
                          <a:latin typeface="Times"/>
                          <a:ea typeface="Times New Roman"/>
                          <a:cs typeface="Times New Roman"/>
                        </a:endParaRPr>
                      </a:p>
                    </p:txBody>
                  </p:sp>
                </p:grpSp>
                <p:sp>
                  <p:nvSpPr>
                    <p:cNvPr id="36" name="Isosceles Triangle 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44351" y="1828800"/>
                      <a:ext cx="609600" cy="53340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703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2700" cap="sq">
                          <a:solidFill>
                            <a:srgbClr val="000000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r>
                        <a:rPr kumimoji="0" lang="en-US" sz="1200">
                          <a:solidFill>
                            <a:srgbClr val="292934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 </a:t>
                      </a:r>
                      <a:endParaRPr kumimoji="0" lang="fr-FR" sz="1200">
                        <a:solidFill>
                          <a:srgbClr val="292934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p:txBody>
                </p:sp>
                <p:sp>
                  <p:nvSpPr>
                    <p:cNvPr id="37" name="Text Box 1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800255" y="216027"/>
                      <a:ext cx="535895" cy="41529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none" lIns="91440" tIns="45720" rIns="91440" bIns="45720" anchor="t" anchorCtr="0" upright="1">
                      <a:spAutoFit/>
                    </a:bodyPr>
                    <a:lstStyle/>
                    <a:p>
                      <a:pPr algn="just"/>
                      <a:r>
                        <a:rPr kumimoji="0" lang="en-US" sz="1000" dirty="0">
                          <a:solidFill>
                            <a:srgbClr val="292934"/>
                          </a:solidFill>
                          <a:latin typeface="Times"/>
                          <a:ea typeface="MS Mincho"/>
                          <a:cs typeface="Times New Roman"/>
                        </a:rPr>
                        <a:t>photon</a:t>
                      </a:r>
                      <a:endParaRPr kumimoji="0" lang="fr-FR" sz="1000" dirty="0">
                        <a:solidFill>
                          <a:srgbClr val="292934"/>
                        </a:solidFill>
                        <a:latin typeface="Times"/>
                        <a:ea typeface="MS Mincho"/>
                        <a:cs typeface="Times New Roman"/>
                      </a:endParaRPr>
                    </a:p>
                  </p:txBody>
                </p:sp>
                <p:sp>
                  <p:nvSpPr>
                    <p:cNvPr id="38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904440" y="838048"/>
                      <a:ext cx="592405" cy="41529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none" lIns="91440" tIns="45720" rIns="91440" bIns="45720" anchor="t" anchorCtr="0" upright="1">
                      <a:spAutoFit/>
                    </a:bodyPr>
                    <a:lstStyle/>
                    <a:p>
                      <a:pPr algn="just"/>
                      <a:r>
                        <a:rPr kumimoji="0" lang="en-US" sz="1000" dirty="0">
                          <a:solidFill>
                            <a:srgbClr val="292934"/>
                          </a:solidFill>
                          <a:latin typeface="Times"/>
                          <a:ea typeface="MS Mincho"/>
                          <a:cs typeface="Times New Roman"/>
                        </a:rPr>
                        <a:t>electron</a:t>
                      </a:r>
                      <a:endParaRPr kumimoji="0" lang="fr-FR" sz="1000" dirty="0">
                        <a:solidFill>
                          <a:srgbClr val="292934"/>
                        </a:solidFill>
                        <a:latin typeface="Times"/>
                        <a:ea typeface="MS Mincho"/>
                        <a:cs typeface="Times New Roman"/>
                      </a:endParaRPr>
                    </a:p>
                  </p:txBody>
                </p:sp>
                <p:sp>
                  <p:nvSpPr>
                    <p:cNvPr id="39" name="Text Box 1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0" y="2465753"/>
                      <a:ext cx="627327" cy="41529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none" lIns="91440" tIns="45720" rIns="91440" bIns="45720" anchor="t" anchorCtr="0" upright="1">
                      <a:spAutoFit/>
                    </a:bodyPr>
                    <a:lstStyle/>
                    <a:p>
                      <a:pPr algn="just"/>
                      <a:r>
                        <a:rPr kumimoji="0" lang="en-US" sz="1000">
                          <a:solidFill>
                            <a:srgbClr val="292934"/>
                          </a:solidFill>
                          <a:latin typeface="Times"/>
                          <a:ea typeface="MS Mincho"/>
                          <a:cs typeface="Times New Roman"/>
                        </a:rPr>
                        <a:t>insulator</a:t>
                      </a:r>
                      <a:endParaRPr kumimoji="0" lang="fr-FR" sz="1000">
                        <a:solidFill>
                          <a:srgbClr val="292934"/>
                        </a:solidFill>
                        <a:latin typeface="Times"/>
                        <a:ea typeface="MS Mincho"/>
                        <a:cs typeface="Times New Roman"/>
                      </a:endParaRPr>
                    </a:p>
                  </p:txBody>
                </p:sp>
                <p:sp>
                  <p:nvSpPr>
                    <p:cNvPr id="40" name="Text Box 1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134461" y="2160973"/>
                      <a:ext cx="486369" cy="41529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none" lIns="91440" tIns="45720" rIns="91440" bIns="45720" anchor="t" anchorCtr="0" upright="1">
                      <a:spAutoFit/>
                    </a:bodyPr>
                    <a:lstStyle/>
                    <a:p>
                      <a:pPr algn="just"/>
                      <a:r>
                        <a:rPr kumimoji="0" lang="en-US" sz="1000">
                          <a:solidFill>
                            <a:srgbClr val="292934"/>
                          </a:solidFill>
                          <a:latin typeface="Times"/>
                          <a:ea typeface="MS Mincho"/>
                          <a:cs typeface="Times New Roman"/>
                        </a:rPr>
                        <a:t>anode</a:t>
                      </a:r>
                      <a:endParaRPr kumimoji="0" lang="fr-FR" sz="1000">
                        <a:solidFill>
                          <a:srgbClr val="292934"/>
                        </a:solidFill>
                        <a:latin typeface="Times"/>
                        <a:ea typeface="MS Mincho"/>
                        <a:cs typeface="Times New Roman"/>
                      </a:endParaRPr>
                    </a:p>
                  </p:txBody>
                </p:sp>
                <p:sp>
                  <p:nvSpPr>
                    <p:cNvPr id="41" name="Text Box 1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885325" y="1676068"/>
                      <a:ext cx="747332" cy="41529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none" lIns="91440" tIns="45720" rIns="91440" bIns="45720" anchor="t" anchorCtr="0" upright="1">
                      <a:spAutoFit/>
                    </a:bodyPr>
                    <a:lstStyle/>
                    <a:p>
                      <a:pPr algn="just"/>
                      <a:r>
                        <a:rPr kumimoji="0" lang="en-US" sz="1000">
                          <a:solidFill>
                            <a:srgbClr val="292934"/>
                          </a:solidFill>
                          <a:latin typeface="Times"/>
                          <a:ea typeface="MS Mincho"/>
                          <a:cs typeface="Times New Roman"/>
                        </a:rPr>
                        <a:t>micromesh</a:t>
                      </a:r>
                      <a:endParaRPr kumimoji="0" lang="fr-FR" sz="1000">
                        <a:solidFill>
                          <a:srgbClr val="292934"/>
                        </a:solidFill>
                        <a:latin typeface="Times"/>
                        <a:ea typeface="MS Mincho"/>
                        <a:cs typeface="Times New Roman"/>
                      </a:endParaRPr>
                    </a:p>
                  </p:txBody>
                </p:sp>
                <p:sp>
                  <p:nvSpPr>
                    <p:cNvPr id="42" name="Text Box 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0" y="685665"/>
                      <a:ext cx="867337" cy="41529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none" lIns="91440" tIns="45720" rIns="91440" bIns="45720" anchor="t" anchorCtr="0" upright="1">
                      <a:spAutoFit/>
                    </a:bodyPr>
                    <a:lstStyle/>
                    <a:p>
                      <a:pPr algn="just"/>
                      <a:r>
                        <a:rPr kumimoji="0" lang="en-US" sz="1000">
                          <a:solidFill>
                            <a:srgbClr val="292934"/>
                          </a:solidFill>
                          <a:latin typeface="Times"/>
                          <a:ea typeface="MS Mincho"/>
                          <a:cs typeface="Times New Roman"/>
                        </a:rPr>
                        <a:t>photocathode</a:t>
                      </a:r>
                      <a:endParaRPr kumimoji="0" lang="fr-FR" sz="1000">
                        <a:solidFill>
                          <a:srgbClr val="292934"/>
                        </a:solidFill>
                        <a:latin typeface="Times"/>
                        <a:ea typeface="MS Mincho"/>
                        <a:cs typeface="Times New Roman"/>
                      </a:endParaRPr>
                    </a:p>
                  </p:txBody>
                </p:sp>
                <p:sp>
                  <p:nvSpPr>
                    <p:cNvPr id="43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58416" y="1904622"/>
                      <a:ext cx="690822" cy="41529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none" lIns="91440" tIns="45720" rIns="91440" bIns="45720" anchor="t" anchorCtr="0" upright="1">
                      <a:spAutoFit/>
                    </a:bodyPr>
                    <a:lstStyle/>
                    <a:p>
                      <a:pPr algn="just"/>
                      <a:r>
                        <a:rPr kumimoji="0" lang="en-US" sz="1000">
                          <a:solidFill>
                            <a:srgbClr val="292934"/>
                          </a:solidFill>
                          <a:latin typeface="Times"/>
                          <a:ea typeface="MS Mincho"/>
                          <a:cs typeface="Times New Roman"/>
                        </a:rPr>
                        <a:t>avalanche</a:t>
                      </a:r>
                      <a:endParaRPr kumimoji="0" lang="fr-FR" sz="1000">
                        <a:solidFill>
                          <a:srgbClr val="292934"/>
                        </a:solidFill>
                        <a:latin typeface="Times"/>
                        <a:ea typeface="MS Mincho"/>
                        <a:cs typeface="Times New Roman"/>
                      </a:endParaRPr>
                    </a:p>
                  </p:txBody>
                </p:sp>
                <p:cxnSp>
                  <p:nvCxnSpPr>
                    <p:cNvPr id="44" name="Straight Arrow Connector 4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728244" y="-288037"/>
                      <a:ext cx="0" cy="3169080"/>
                    </a:xfrm>
                    <a:prstGeom prst="straightConnector1">
                      <a:avLst/>
                    </a:prstGeom>
                    <a:noFill/>
                    <a:ln w="12700" cap="sq">
                      <a:solidFill>
                        <a:srgbClr val="000000"/>
                      </a:solidFill>
                      <a:round/>
                      <a:headEnd type="none" w="sm" len="sm"/>
                      <a:tailEnd type="arrow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45" name="Text Box 1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270" y="228604"/>
                      <a:ext cx="521986" cy="4152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none" lIns="91440" tIns="45720" rIns="91440" bIns="45720" anchor="t" anchorCtr="0" upright="1">
                      <a:spAutoFit/>
                    </a:bodyPr>
                    <a:lstStyle/>
                    <a:p>
                      <a:pPr algn="just"/>
                      <a:r>
                        <a:rPr kumimoji="0" lang="en-US" sz="1000">
                          <a:solidFill>
                            <a:srgbClr val="292934"/>
                          </a:solidFill>
                          <a:latin typeface="Times"/>
                          <a:ea typeface="MS Mincho"/>
                          <a:cs typeface="Times New Roman"/>
                        </a:rPr>
                        <a:t>crystal</a:t>
                      </a:r>
                      <a:endParaRPr kumimoji="0" lang="fr-FR" sz="1000">
                        <a:solidFill>
                          <a:srgbClr val="292934"/>
                        </a:solidFill>
                        <a:latin typeface="Times"/>
                        <a:ea typeface="MS Mincho"/>
                        <a:cs typeface="Times New Roman"/>
                      </a:endParaRPr>
                    </a:p>
                  </p:txBody>
                </p:sp>
                <p:sp>
                  <p:nvSpPr>
                    <p:cNvPr id="46" name="Isosceles Triangle 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95400" y="1828800"/>
                      <a:ext cx="609600" cy="53340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703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2700" cap="sq">
                          <a:solidFill>
                            <a:srgbClr val="000000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r>
                        <a:rPr kumimoji="0" lang="en-US" sz="1200">
                          <a:solidFill>
                            <a:srgbClr val="292934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 </a:t>
                      </a:r>
                      <a:endParaRPr kumimoji="0" lang="fr-FR" sz="1200">
                        <a:solidFill>
                          <a:srgbClr val="292934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p:txBody>
                </p:sp>
                <p:sp>
                  <p:nvSpPr>
                    <p:cNvPr id="47" name="Text Box 2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58106" y="1066588"/>
                      <a:ext cx="1096808" cy="2462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none" lIns="91440" tIns="45720" rIns="91440" bIns="45720" anchor="t" anchorCtr="0" upright="1">
                      <a:spAutoFit/>
                    </a:bodyPr>
                    <a:lstStyle/>
                    <a:p>
                      <a:pPr algn="just"/>
                      <a:r>
                        <a:rPr kumimoji="0" lang="en-US" sz="1000" b="1" dirty="0" err="1">
                          <a:solidFill>
                            <a:srgbClr val="C00000"/>
                          </a:solidFill>
                          <a:latin typeface="Times"/>
                          <a:ea typeface="MS Mincho"/>
                          <a:cs typeface="Times New Roman"/>
                        </a:rPr>
                        <a:t>preamplification</a:t>
                      </a:r>
                      <a:endParaRPr kumimoji="0" lang="fr-FR" sz="1000" b="1" dirty="0">
                        <a:solidFill>
                          <a:srgbClr val="C00000"/>
                        </a:solidFill>
                        <a:latin typeface="Times"/>
                        <a:ea typeface="MS Mincho"/>
                        <a:cs typeface="Times New Roman"/>
                      </a:endParaRPr>
                    </a:p>
                  </p:txBody>
                </p:sp>
              </p:grpSp>
            </p:grpSp>
            <p:cxnSp>
              <p:nvCxnSpPr>
                <p:cNvPr id="29" name="Curved Connector 28"/>
                <p:cNvCxnSpPr>
                  <a:cxnSpLocks noChangeShapeType="1"/>
                  <a:endCxn id="36" idx="0"/>
                </p:cNvCxnSpPr>
                <p:nvPr/>
              </p:nvCxnSpPr>
              <p:spPr bwMode="auto">
                <a:xfrm rot="5400000">
                  <a:off x="1143676" y="991276"/>
                  <a:ext cx="1143000" cy="532049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 cap="sq">
                  <a:solidFill>
                    <a:srgbClr val="7030A0"/>
                  </a:solidFill>
                  <a:round/>
                  <a:headEnd type="none" w="sm" len="sm"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" name="Curved Connector 29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409699" y="1409700"/>
                  <a:ext cx="609602" cy="228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 cap="sq">
                  <a:solidFill>
                    <a:srgbClr val="7030A0"/>
                  </a:solidFill>
                  <a:round/>
                  <a:headEnd type="none" w="sm" len="sm"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83" name="Straight Arrow Connector 82"/>
              <p:cNvCxnSpPr>
                <a:cxnSpLocks noChangeShapeType="1"/>
              </p:cNvCxnSpPr>
              <p:nvPr/>
            </p:nvCxnSpPr>
            <p:spPr bwMode="auto">
              <a:xfrm>
                <a:off x="7838065" y="3933056"/>
                <a:ext cx="228011" cy="365419"/>
              </a:xfrm>
              <a:prstGeom prst="straightConnector1">
                <a:avLst/>
              </a:prstGeom>
              <a:noFill/>
              <a:ln w="12700" cap="sq">
                <a:solidFill>
                  <a:srgbClr val="FF0000"/>
                </a:solidFill>
                <a:round/>
                <a:headEnd type="none" w="sm" len="sm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9" name="Text Box 65"/>
              <p:cNvSpPr txBox="1">
                <a:spLocks noChangeArrowheads="1"/>
              </p:cNvSpPr>
              <p:nvPr/>
            </p:nvSpPr>
            <p:spPr bwMode="auto">
              <a:xfrm>
                <a:off x="7892632" y="3305890"/>
                <a:ext cx="1039935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spAutoFit/>
              </a:bodyPr>
              <a:lstStyle/>
              <a:p>
                <a:pPr algn="just"/>
                <a:r>
                  <a:rPr kumimoji="0" lang="en-US" sz="1000" dirty="0" smtClean="0">
                    <a:solidFill>
                      <a:srgbClr val="292934"/>
                    </a:solidFill>
                    <a:latin typeface="Times"/>
                    <a:ea typeface="MS Mincho"/>
                    <a:cs typeface="Times New Roman"/>
                  </a:rPr>
                  <a:t>Charged particle</a:t>
                </a:r>
                <a:endParaRPr kumimoji="0" lang="fr-FR" sz="1000" dirty="0">
                  <a:solidFill>
                    <a:srgbClr val="292934"/>
                  </a:solidFill>
                  <a:latin typeface="Times"/>
                  <a:ea typeface="MS Mincho"/>
                  <a:cs typeface="Times New Roman"/>
                </a:endParaRPr>
              </a:p>
            </p:txBody>
          </p:sp>
          <p:cxnSp>
            <p:nvCxnSpPr>
              <p:cNvPr id="91" name="Straight Arrow Connector 90"/>
              <p:cNvCxnSpPr>
                <a:cxnSpLocks noChangeShapeType="1"/>
                <a:endCxn id="31" idx="2"/>
              </p:cNvCxnSpPr>
              <p:nvPr/>
            </p:nvCxnSpPr>
            <p:spPr bwMode="auto">
              <a:xfrm flipH="1">
                <a:off x="7418979" y="3818396"/>
                <a:ext cx="342889" cy="512416"/>
              </a:xfrm>
              <a:prstGeom prst="straightConnector1">
                <a:avLst/>
              </a:prstGeom>
              <a:noFill/>
              <a:ln w="12700" cap="sq">
                <a:solidFill>
                  <a:srgbClr val="FF0000"/>
                </a:solidFill>
                <a:round/>
                <a:headEnd type="none" w="sm" len="sm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96" name="Group 95"/>
            <p:cNvGrpSpPr/>
            <p:nvPr/>
          </p:nvGrpSpPr>
          <p:grpSpPr>
            <a:xfrm>
              <a:off x="1187624" y="2976721"/>
              <a:ext cx="2668270" cy="3169027"/>
              <a:chOff x="4496018" y="3372554"/>
              <a:chExt cx="2668270" cy="3169027"/>
            </a:xfrm>
          </p:grpSpPr>
          <p:grpSp>
            <p:nvGrpSpPr>
              <p:cNvPr id="95" name="Group 94"/>
              <p:cNvGrpSpPr/>
              <p:nvPr/>
            </p:nvGrpSpPr>
            <p:grpSpPr>
              <a:xfrm>
                <a:off x="4496018" y="3372554"/>
                <a:ext cx="2668270" cy="3169027"/>
                <a:chOff x="4496018" y="3372554"/>
                <a:chExt cx="2668270" cy="3169027"/>
              </a:xfrm>
            </p:grpSpPr>
            <p:grpSp>
              <p:nvGrpSpPr>
                <p:cNvPr id="94" name="Group 93"/>
                <p:cNvGrpSpPr/>
                <p:nvPr/>
              </p:nvGrpSpPr>
              <p:grpSpPr>
                <a:xfrm>
                  <a:off x="4496018" y="3372554"/>
                  <a:ext cx="2668270" cy="3169027"/>
                  <a:chOff x="2695818" y="3356992"/>
                  <a:chExt cx="2668270" cy="3169027"/>
                </a:xfrm>
              </p:grpSpPr>
              <p:grpSp>
                <p:nvGrpSpPr>
                  <p:cNvPr id="4" name="Group 3"/>
                  <p:cNvGrpSpPr>
                    <a:grpSpLocks/>
                  </p:cNvGrpSpPr>
                  <p:nvPr/>
                </p:nvGrpSpPr>
                <p:grpSpPr bwMode="auto">
                  <a:xfrm>
                    <a:off x="2695818" y="3429001"/>
                    <a:ext cx="2668270" cy="3097018"/>
                    <a:chOff x="0" y="-216027"/>
                    <a:chExt cx="2668351" cy="3097070"/>
                  </a:xfrm>
                </p:grpSpPr>
                <p:sp>
                  <p:nvSpPr>
                    <p:cNvPr id="5" name="Rounded Rectangle 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51" y="0"/>
                      <a:ext cx="2667000" cy="685799"/>
                    </a:xfrm>
                    <a:prstGeom prst="roundRect">
                      <a:avLst>
                        <a:gd name="adj" fmla="val 16667"/>
                      </a:avLst>
                    </a:prstGeom>
                    <a:gradFill rotWithShape="1">
                      <a:gsLst>
                        <a:gs pos="0">
                          <a:srgbClr val="83D3FF"/>
                        </a:gs>
                        <a:gs pos="50000">
                          <a:srgbClr val="B5E2FF"/>
                        </a:gs>
                        <a:gs pos="100000">
                          <a:srgbClr val="DBF0FF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2700" cap="sq">
                          <a:solidFill>
                            <a:srgbClr val="000000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r>
                        <a:rPr kumimoji="0" lang="en-US" sz="1200">
                          <a:solidFill>
                            <a:srgbClr val="292934"/>
                          </a:solidFill>
                          <a:latin typeface="Times"/>
                          <a:ea typeface="Times New Roman"/>
                          <a:cs typeface="Times New Roman"/>
                        </a:rPr>
                        <a:t> </a:t>
                      </a:r>
                      <a:endParaRPr kumimoji="0" lang="fr-FR" sz="1200">
                        <a:solidFill>
                          <a:srgbClr val="292934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p:txBody>
                </p:sp>
                <p:grpSp>
                  <p:nvGrpSpPr>
                    <p:cNvPr id="6" name="Group 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-216027"/>
                      <a:ext cx="2668351" cy="3097070"/>
                      <a:chOff x="0" y="-216027"/>
                      <a:chExt cx="2668351" cy="3097070"/>
                    </a:xfrm>
                  </p:grpSpPr>
                  <p:grpSp>
                    <p:nvGrpSpPr>
                      <p:cNvPr id="7" name="Group 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53751" y="2392706"/>
                        <a:ext cx="2514600" cy="121920"/>
                        <a:chOff x="153751" y="2392680"/>
                        <a:chExt cx="2362200" cy="91438"/>
                      </a:xfrm>
                    </p:grpSpPr>
                    <p:sp>
                      <p:nvSpPr>
                        <p:cNvPr id="25" name="Rectangle 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53751" y="2392680"/>
                          <a:ext cx="2362200" cy="45719"/>
                        </a:xfrm>
                        <a:prstGeom prst="rect">
                          <a:avLst/>
                        </a:prstGeom>
                        <a:solidFill>
                          <a:srgbClr val="FF6600"/>
                        </a:solidFill>
                        <a:ln w="12700" cap="sq">
                          <a:solidFill>
                            <a:srgbClr val="FF6600"/>
                          </a:solidFill>
                          <a:round/>
                          <a:headEnd type="none" w="sm" len="sm"/>
                          <a:tailEnd type="none" w="sm" len="sm"/>
                        </a:ln>
                      </p:spPr>
                      <p:txBody>
                        <a:bodyPr rot="0" vert="horz" wrap="square" lIns="91440" tIns="45720" rIns="91440" bIns="45720" anchor="t" anchorCtr="0" upright="1">
                          <a:noAutofit/>
                        </a:bodyPr>
                        <a:lstStyle/>
                        <a:p>
                          <a:r>
                            <a:rPr kumimoji="0" lang="en-US" sz="1200">
                              <a:solidFill>
                                <a:srgbClr val="292934"/>
                              </a:solidFill>
                              <a:latin typeface="Times"/>
                              <a:ea typeface="Times New Roman"/>
                              <a:cs typeface="Times New Roman"/>
                            </a:rPr>
                            <a:t> </a:t>
                          </a:r>
                          <a:endParaRPr kumimoji="0" lang="fr-FR" sz="1200">
                            <a:solidFill>
                              <a:srgbClr val="292934"/>
                            </a:solidFill>
                            <a:latin typeface="Times"/>
                            <a:ea typeface="Times New Roman"/>
                            <a:cs typeface="Times New Roman"/>
                          </a:endParaRPr>
                        </a:p>
                      </p:txBody>
                    </p:sp>
                    <p:sp>
                      <p:nvSpPr>
                        <p:cNvPr id="26" name="Rectangle 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53751" y="2438399"/>
                          <a:ext cx="2362200" cy="45719"/>
                        </a:xfrm>
                        <a:prstGeom prst="rect">
                          <a:avLst/>
                        </a:prstGeom>
                        <a:solidFill>
                          <a:srgbClr val="003300"/>
                        </a:solidFill>
                        <a:ln w="12700" cap="sq">
                          <a:solidFill>
                            <a:srgbClr val="003300"/>
                          </a:solidFill>
                          <a:round/>
                          <a:headEnd type="none" w="sm" len="sm"/>
                          <a:tailEnd type="none" w="sm" len="sm"/>
                        </a:ln>
                      </p:spPr>
                      <p:txBody>
                        <a:bodyPr rot="0" vert="horz" wrap="square" lIns="91440" tIns="45720" rIns="91440" bIns="45720" anchor="t" anchorCtr="0" upright="1">
                          <a:noAutofit/>
                        </a:bodyPr>
                        <a:lstStyle/>
                        <a:p>
                          <a:r>
                            <a:rPr kumimoji="0" lang="en-US" sz="1200">
                              <a:solidFill>
                                <a:srgbClr val="292934"/>
                              </a:solidFill>
                              <a:latin typeface="Times"/>
                              <a:ea typeface="Times New Roman"/>
                              <a:cs typeface="Times New Roman"/>
                            </a:rPr>
                            <a:t> </a:t>
                          </a:r>
                          <a:endParaRPr kumimoji="0" lang="fr-FR" sz="1200">
                            <a:solidFill>
                              <a:srgbClr val="292934"/>
                            </a:solidFill>
                            <a:latin typeface="Times"/>
                            <a:ea typeface="Times New Roman"/>
                            <a:cs typeface="Times New Roman"/>
                          </a:endParaRPr>
                        </a:p>
                      </p:txBody>
                    </p:sp>
                  </p:grpSp>
                  <p:grpSp>
                    <p:nvGrpSpPr>
                      <p:cNvPr id="8" name="Group 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53751" y="1676400"/>
                        <a:ext cx="990600" cy="76200"/>
                        <a:chOff x="153751" y="1676400"/>
                        <a:chExt cx="2362200" cy="76200"/>
                      </a:xfrm>
                    </p:grpSpPr>
                    <p:sp>
                      <p:nvSpPr>
                        <p:cNvPr id="23" name="Rectangle 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53751" y="1676400"/>
                          <a:ext cx="2362200" cy="45719"/>
                        </a:xfrm>
                        <a:prstGeom prst="rect">
                          <a:avLst/>
                        </a:prstGeom>
                        <a:solidFill>
                          <a:srgbClr val="54AC7C"/>
                        </a:solidFill>
                        <a:ln w="12700" cap="sq">
                          <a:solidFill>
                            <a:srgbClr val="54AC7C"/>
                          </a:solidFill>
                          <a:round/>
                          <a:headEnd type="none" w="sm" len="sm"/>
                          <a:tailEnd type="none" w="sm" len="sm"/>
                        </a:ln>
                      </p:spPr>
                      <p:txBody>
                        <a:bodyPr rot="0" vert="horz" wrap="square" lIns="91440" tIns="45720" rIns="91440" bIns="45720" anchor="t" anchorCtr="0" upright="1">
                          <a:noAutofit/>
                        </a:bodyPr>
                        <a:lstStyle/>
                        <a:p>
                          <a:r>
                            <a:rPr kumimoji="0" lang="en-US" sz="1200">
                              <a:solidFill>
                                <a:srgbClr val="292934"/>
                              </a:solidFill>
                              <a:latin typeface="Times"/>
                              <a:ea typeface="Times New Roman"/>
                              <a:cs typeface="Times New Roman"/>
                            </a:rPr>
                            <a:t> </a:t>
                          </a:r>
                          <a:endParaRPr kumimoji="0" lang="fr-FR" sz="1200">
                            <a:solidFill>
                              <a:srgbClr val="292934"/>
                            </a:solidFill>
                            <a:latin typeface="Times"/>
                            <a:ea typeface="Times New Roman"/>
                            <a:cs typeface="Times New Roman"/>
                          </a:endParaRPr>
                        </a:p>
                      </p:txBody>
                    </p:sp>
                    <p:sp>
                      <p:nvSpPr>
                        <p:cNvPr id="24" name="Rectangle 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53751" y="1706881"/>
                          <a:ext cx="2362200" cy="45719"/>
                        </a:xfrm>
                        <a:prstGeom prst="rect">
                          <a:avLst/>
                        </a:prstGeom>
                        <a:solidFill>
                          <a:srgbClr val="FF6600"/>
                        </a:solidFill>
                        <a:ln w="12700" cap="sq">
                          <a:solidFill>
                            <a:srgbClr val="FF6600"/>
                          </a:solidFill>
                          <a:round/>
                          <a:headEnd type="none" w="sm" len="sm"/>
                          <a:tailEnd type="none" w="sm" len="sm"/>
                        </a:ln>
                      </p:spPr>
                      <p:txBody>
                        <a:bodyPr rot="0" vert="horz" wrap="square" lIns="91440" tIns="45720" rIns="91440" bIns="45720" anchor="t" anchorCtr="0" upright="1">
                          <a:noAutofit/>
                        </a:bodyPr>
                        <a:lstStyle/>
                        <a:p>
                          <a:r>
                            <a:rPr kumimoji="0" lang="en-US" sz="1200">
                              <a:solidFill>
                                <a:srgbClr val="292934"/>
                              </a:solidFill>
                              <a:latin typeface="Times"/>
                              <a:ea typeface="Times New Roman"/>
                              <a:cs typeface="Times New Roman"/>
                            </a:rPr>
                            <a:t> </a:t>
                          </a:r>
                          <a:endParaRPr kumimoji="0" lang="fr-FR" sz="1200">
                            <a:solidFill>
                              <a:srgbClr val="292934"/>
                            </a:solidFill>
                            <a:latin typeface="Times"/>
                            <a:ea typeface="Times New Roman"/>
                            <a:cs typeface="Times New Roman"/>
                          </a:endParaRPr>
                        </a:p>
                      </p:txBody>
                    </p:sp>
                  </p:grpSp>
                  <p:grpSp>
                    <p:nvGrpSpPr>
                      <p:cNvPr id="9" name="Group 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77751" y="1676400"/>
                        <a:ext cx="990600" cy="76200"/>
                        <a:chOff x="1677751" y="1676400"/>
                        <a:chExt cx="2362200" cy="76200"/>
                      </a:xfrm>
                    </p:grpSpPr>
                    <p:sp>
                      <p:nvSpPr>
                        <p:cNvPr id="21" name="Rectangl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77751" y="1676400"/>
                          <a:ext cx="2362200" cy="45719"/>
                        </a:xfrm>
                        <a:prstGeom prst="rect">
                          <a:avLst/>
                        </a:prstGeom>
                        <a:solidFill>
                          <a:srgbClr val="54AC7C"/>
                        </a:solidFill>
                        <a:ln w="12700" cap="sq">
                          <a:solidFill>
                            <a:srgbClr val="54AC7C"/>
                          </a:solidFill>
                          <a:round/>
                          <a:headEnd type="none" w="sm" len="sm"/>
                          <a:tailEnd type="none" w="sm" len="sm"/>
                        </a:ln>
                      </p:spPr>
                      <p:txBody>
                        <a:bodyPr rot="0" vert="horz" wrap="square" lIns="91440" tIns="45720" rIns="91440" bIns="45720" anchor="t" anchorCtr="0" upright="1">
                          <a:noAutofit/>
                        </a:bodyPr>
                        <a:lstStyle/>
                        <a:p>
                          <a:r>
                            <a:rPr kumimoji="0" lang="en-US" sz="1200">
                              <a:solidFill>
                                <a:srgbClr val="292934"/>
                              </a:solidFill>
                              <a:latin typeface="Times"/>
                              <a:ea typeface="Times New Roman"/>
                              <a:cs typeface="Times New Roman"/>
                            </a:rPr>
                            <a:t> </a:t>
                          </a:r>
                          <a:endParaRPr kumimoji="0" lang="fr-FR" sz="1200">
                            <a:solidFill>
                              <a:srgbClr val="292934"/>
                            </a:solidFill>
                            <a:latin typeface="Times"/>
                            <a:ea typeface="Times New Roman"/>
                            <a:cs typeface="Times New Roman"/>
                          </a:endParaRPr>
                        </a:p>
                      </p:txBody>
                    </p:sp>
                    <p:sp>
                      <p:nvSpPr>
                        <p:cNvPr id="22" name="Rectangle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77751" y="1706881"/>
                          <a:ext cx="2362200" cy="45719"/>
                        </a:xfrm>
                        <a:prstGeom prst="rect">
                          <a:avLst/>
                        </a:prstGeom>
                        <a:solidFill>
                          <a:srgbClr val="FF6600"/>
                        </a:solidFill>
                        <a:ln w="12700" cap="sq">
                          <a:solidFill>
                            <a:srgbClr val="FF6600"/>
                          </a:solidFill>
                          <a:round/>
                          <a:headEnd type="none" w="sm" len="sm"/>
                          <a:tailEnd type="none" w="sm" len="sm"/>
                        </a:ln>
                      </p:spPr>
                      <p:txBody>
                        <a:bodyPr rot="0" vert="horz" wrap="square" lIns="91440" tIns="45720" rIns="91440" bIns="45720" anchor="t" anchorCtr="0" upright="1">
                          <a:noAutofit/>
                        </a:bodyPr>
                        <a:lstStyle/>
                        <a:p>
                          <a:r>
                            <a:rPr kumimoji="0" lang="en-US" sz="1200">
                              <a:solidFill>
                                <a:srgbClr val="292934"/>
                              </a:solidFill>
                              <a:latin typeface="Times"/>
                              <a:ea typeface="Times New Roman"/>
                              <a:cs typeface="Times New Roman"/>
                            </a:rPr>
                            <a:t> </a:t>
                          </a:r>
                          <a:endParaRPr kumimoji="0" lang="fr-FR" sz="1200">
                            <a:solidFill>
                              <a:srgbClr val="292934"/>
                            </a:solidFill>
                            <a:latin typeface="Times"/>
                            <a:ea typeface="Times New Roman"/>
                            <a:cs typeface="Times New Roman"/>
                          </a:endParaRPr>
                        </a:p>
                      </p:txBody>
                    </p:sp>
                  </p:grpSp>
                  <p:sp>
                    <p:nvSpPr>
                      <p:cNvPr id="10" name="Freeform 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439453" y="1406236"/>
                        <a:ext cx="547254" cy="444731"/>
                      </a:xfrm>
                      <a:custGeom>
                        <a:avLst/>
                        <a:gdLst>
                          <a:gd name="T0" fmla="*/ 547254 w 547254"/>
                          <a:gd name="T1" fmla="*/ 266008 h 444731"/>
                          <a:gd name="T2" fmla="*/ 247996 w 547254"/>
                          <a:gd name="T3" fmla="*/ 0 h 444731"/>
                          <a:gd name="T4" fmla="*/ 40178 w 547254"/>
                          <a:gd name="T5" fmla="*/ 266008 h 444731"/>
                          <a:gd name="T6" fmla="*/ 6927 w 547254"/>
                          <a:gd name="T7" fmla="*/ 415637 h 444731"/>
                          <a:gd name="T8" fmla="*/ 6927 w 547254"/>
                          <a:gd name="T9" fmla="*/ 440575 h 444731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547254"/>
                          <a:gd name="T16" fmla="*/ 0 h 444731"/>
                          <a:gd name="T17" fmla="*/ 547254 w 547254"/>
                          <a:gd name="T18" fmla="*/ 444731 h 444731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547254" h="444731">
                            <a:moveTo>
                              <a:pt x="547254" y="266008"/>
                            </a:moveTo>
                            <a:cubicBezTo>
                              <a:pt x="439881" y="133004"/>
                              <a:pt x="332509" y="0"/>
                              <a:pt x="247996" y="0"/>
                            </a:cubicBezTo>
                            <a:cubicBezTo>
                              <a:pt x="163483" y="0"/>
                              <a:pt x="80356" y="196735"/>
                              <a:pt x="40178" y="266008"/>
                            </a:cubicBezTo>
                            <a:cubicBezTo>
                              <a:pt x="0" y="335281"/>
                              <a:pt x="12469" y="386543"/>
                              <a:pt x="6927" y="415637"/>
                            </a:cubicBezTo>
                            <a:cubicBezTo>
                              <a:pt x="1385" y="444731"/>
                              <a:pt x="4156" y="442653"/>
                              <a:pt x="6927" y="440575"/>
                            </a:cubicBezTo>
                          </a:path>
                        </a:pathLst>
                      </a:custGeom>
                      <a:noFill/>
                      <a:ln w="12700" cap="sq">
                        <a:solidFill>
                          <a:srgbClr val="7030A0"/>
                        </a:solidFill>
                        <a:round/>
                        <a:headEnd type="none" w="sm" len="sm"/>
                        <a:tailEnd type="stealth" w="med" len="lg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r>
                          <a:rPr kumimoji="0" lang="en-US" sz="1200">
                            <a:solidFill>
                              <a:srgbClr val="292934"/>
                            </a:solidFill>
                            <a:latin typeface="Times"/>
                            <a:ea typeface="Times New Roman"/>
                            <a:cs typeface="Times New Roman"/>
                          </a:rPr>
                          <a:t> </a:t>
                        </a:r>
                        <a:endParaRPr kumimoji="0" lang="fr-FR" sz="1200">
                          <a:solidFill>
                            <a:srgbClr val="292934"/>
                          </a:solidFill>
                          <a:latin typeface="Times"/>
                          <a:ea typeface="Times New Roman"/>
                          <a:cs typeface="Times New Roman"/>
                        </a:endParaRPr>
                      </a:p>
                    </p:txBody>
                  </p:sp>
                  <p:sp>
                    <p:nvSpPr>
                      <p:cNvPr id="11" name="Isosceles Triangle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44351" y="1828800"/>
                        <a:ext cx="609600" cy="533400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7030A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rgbClr val="000000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r>
                          <a:rPr kumimoji="0" lang="en-US" sz="1200">
                            <a:solidFill>
                              <a:srgbClr val="292934"/>
                            </a:solidFill>
                            <a:latin typeface="Times"/>
                            <a:ea typeface="Times New Roman"/>
                            <a:cs typeface="Times New Roman"/>
                          </a:rPr>
                          <a:t> </a:t>
                        </a:r>
                        <a:endParaRPr kumimoji="0" lang="fr-FR" sz="1200">
                          <a:solidFill>
                            <a:srgbClr val="292934"/>
                          </a:solidFill>
                          <a:latin typeface="Times"/>
                          <a:ea typeface="Times New Roman"/>
                          <a:cs typeface="Times New Roman"/>
                        </a:endParaRPr>
                      </a:p>
                    </p:txBody>
                  </p:sp>
                  <p:sp>
                    <p:nvSpPr>
                      <p:cNvPr id="12" name="Text Box 6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543737" y="720092"/>
                        <a:ext cx="535895" cy="4152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0" vert="horz" wrap="none" lIns="91440" tIns="45720" rIns="91440" bIns="45720" anchor="t" anchorCtr="0" upright="1">
                        <a:spAutoFit/>
                      </a:bodyPr>
                      <a:lstStyle/>
                      <a:p>
                        <a:pPr algn="just"/>
                        <a:r>
                          <a:rPr kumimoji="0" lang="en-US" sz="1000" dirty="0">
                            <a:solidFill>
                              <a:srgbClr val="292934"/>
                            </a:solidFill>
                            <a:latin typeface="Times"/>
                            <a:ea typeface="MS Mincho"/>
                            <a:cs typeface="Times New Roman"/>
                          </a:rPr>
                          <a:t>photon</a:t>
                        </a:r>
                        <a:endParaRPr kumimoji="0" lang="fr-FR" sz="1000" dirty="0">
                          <a:solidFill>
                            <a:srgbClr val="292934"/>
                          </a:solidFill>
                          <a:latin typeface="Times"/>
                          <a:ea typeface="MS Mincho"/>
                          <a:cs typeface="Times New Roman"/>
                        </a:endParaRPr>
                      </a:p>
                    </p:txBody>
                  </p:sp>
                  <p:sp>
                    <p:nvSpPr>
                      <p:cNvPr id="13" name="Text Box 6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111676" y="1312931"/>
                        <a:ext cx="758762" cy="4152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spAutoFit/>
                      </a:bodyPr>
                      <a:lstStyle/>
                      <a:p>
                        <a:pPr algn="just"/>
                        <a:r>
                          <a:rPr kumimoji="0" lang="en-US" sz="1000" dirty="0">
                            <a:solidFill>
                              <a:srgbClr val="292934"/>
                            </a:solidFill>
                            <a:latin typeface="Times"/>
                            <a:ea typeface="MS Mincho"/>
                            <a:cs typeface="Times New Roman"/>
                          </a:rPr>
                          <a:t>electron</a:t>
                        </a:r>
                        <a:endParaRPr kumimoji="0" lang="fr-FR" sz="1000" dirty="0">
                          <a:solidFill>
                            <a:srgbClr val="292934"/>
                          </a:solidFill>
                          <a:latin typeface="Times"/>
                          <a:ea typeface="MS Mincho"/>
                          <a:cs typeface="Times New Roman"/>
                        </a:endParaRPr>
                      </a:p>
                    </p:txBody>
                  </p:sp>
                  <p:sp>
                    <p:nvSpPr>
                      <p:cNvPr id="14" name="Text Box 66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0" y="2465753"/>
                        <a:ext cx="627328" cy="4152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0" vert="horz" wrap="none" lIns="91440" tIns="45720" rIns="91440" bIns="45720" anchor="t" anchorCtr="0" upright="1">
                        <a:spAutoFit/>
                      </a:bodyPr>
                      <a:lstStyle/>
                      <a:p>
                        <a:pPr algn="just"/>
                        <a:r>
                          <a:rPr kumimoji="0" lang="en-US" sz="1000">
                            <a:solidFill>
                              <a:srgbClr val="292934"/>
                            </a:solidFill>
                            <a:latin typeface="Times"/>
                            <a:ea typeface="MS Mincho"/>
                            <a:cs typeface="Times New Roman"/>
                          </a:rPr>
                          <a:t>insulator</a:t>
                        </a:r>
                        <a:endParaRPr kumimoji="0" lang="fr-FR" sz="1000">
                          <a:solidFill>
                            <a:srgbClr val="292934"/>
                          </a:solidFill>
                          <a:latin typeface="Times"/>
                          <a:ea typeface="MS Mincho"/>
                          <a:cs typeface="Times New Roman"/>
                        </a:endParaRPr>
                      </a:p>
                    </p:txBody>
                  </p:sp>
                  <p:sp>
                    <p:nvSpPr>
                      <p:cNvPr id="15" name="Text Box 6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134315" y="2161365"/>
                        <a:ext cx="486369" cy="4152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0" vert="horz" wrap="none" lIns="91440" tIns="45720" rIns="91440" bIns="45720" anchor="t" anchorCtr="0" upright="1">
                        <a:spAutoFit/>
                      </a:bodyPr>
                      <a:lstStyle/>
                      <a:p>
                        <a:pPr algn="just"/>
                        <a:r>
                          <a:rPr kumimoji="0" lang="en-US" sz="1000">
                            <a:solidFill>
                              <a:srgbClr val="292934"/>
                            </a:solidFill>
                            <a:latin typeface="Times"/>
                            <a:ea typeface="MS Mincho"/>
                            <a:cs typeface="Times New Roman"/>
                          </a:rPr>
                          <a:t>anode</a:t>
                        </a:r>
                        <a:endParaRPr kumimoji="0" lang="fr-FR" sz="1000">
                          <a:solidFill>
                            <a:srgbClr val="292934"/>
                          </a:solidFill>
                          <a:latin typeface="Times"/>
                          <a:ea typeface="MS Mincho"/>
                          <a:cs typeface="Times New Roman"/>
                        </a:endParaRPr>
                      </a:p>
                    </p:txBody>
                  </p:sp>
                  <p:sp>
                    <p:nvSpPr>
                      <p:cNvPr id="16" name="Text Box 68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885326" y="1676372"/>
                        <a:ext cx="747333" cy="4152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0" vert="horz" wrap="none" lIns="91440" tIns="45720" rIns="91440" bIns="45720" anchor="t" anchorCtr="0" upright="1">
                        <a:spAutoFit/>
                      </a:bodyPr>
                      <a:lstStyle/>
                      <a:p>
                        <a:pPr algn="just"/>
                        <a:r>
                          <a:rPr kumimoji="0" lang="en-US" sz="1000">
                            <a:solidFill>
                              <a:srgbClr val="292934"/>
                            </a:solidFill>
                            <a:latin typeface="Times"/>
                            <a:ea typeface="MS Mincho"/>
                            <a:cs typeface="Times New Roman"/>
                          </a:rPr>
                          <a:t>micromesh</a:t>
                        </a:r>
                        <a:endParaRPr kumimoji="0" lang="fr-FR" sz="1000">
                          <a:solidFill>
                            <a:srgbClr val="292934"/>
                          </a:solidFill>
                          <a:latin typeface="Times"/>
                          <a:ea typeface="MS Mincho"/>
                          <a:cs typeface="Times New Roman"/>
                        </a:endParaRPr>
                      </a:p>
                    </p:txBody>
                  </p:sp>
                  <p:sp>
                    <p:nvSpPr>
                      <p:cNvPr id="17" name="Text Box 6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351" y="1475576"/>
                        <a:ext cx="867338" cy="4152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0" vert="horz" wrap="none" lIns="91440" tIns="45720" rIns="91440" bIns="45720" anchor="t" anchorCtr="0" upright="1">
                        <a:spAutoFit/>
                      </a:bodyPr>
                      <a:lstStyle/>
                      <a:p>
                        <a:pPr algn="just"/>
                        <a:r>
                          <a:rPr kumimoji="0" lang="en-US" sz="1000">
                            <a:solidFill>
                              <a:srgbClr val="292934"/>
                            </a:solidFill>
                            <a:latin typeface="Times"/>
                            <a:ea typeface="MS Mincho"/>
                            <a:cs typeface="Times New Roman"/>
                          </a:rPr>
                          <a:t>photocathode</a:t>
                        </a:r>
                        <a:endParaRPr kumimoji="0" lang="fr-FR" sz="1000">
                          <a:solidFill>
                            <a:srgbClr val="292934"/>
                          </a:solidFill>
                          <a:latin typeface="Times"/>
                          <a:ea typeface="MS Mincho"/>
                          <a:cs typeface="Times New Roman"/>
                        </a:endParaRPr>
                      </a:p>
                    </p:txBody>
                  </p:sp>
                  <p:sp>
                    <p:nvSpPr>
                      <p:cNvPr id="18" name="Text Box 70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58447" y="1904968"/>
                        <a:ext cx="690822" cy="4152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0" vert="horz" wrap="none" lIns="91440" tIns="45720" rIns="91440" bIns="45720" anchor="t" anchorCtr="0" upright="1">
                        <a:spAutoFit/>
                      </a:bodyPr>
                      <a:lstStyle/>
                      <a:p>
                        <a:pPr algn="just"/>
                        <a:r>
                          <a:rPr kumimoji="0" lang="en-US" sz="1000">
                            <a:solidFill>
                              <a:srgbClr val="292934"/>
                            </a:solidFill>
                            <a:latin typeface="Times"/>
                            <a:ea typeface="MS Mincho"/>
                            <a:cs typeface="Times New Roman"/>
                          </a:rPr>
                          <a:t>avalanche</a:t>
                        </a:r>
                        <a:endParaRPr kumimoji="0" lang="fr-FR" sz="1000">
                          <a:solidFill>
                            <a:srgbClr val="292934"/>
                          </a:solidFill>
                          <a:latin typeface="Times"/>
                          <a:ea typeface="MS Mincho"/>
                          <a:cs typeface="Times New Roman"/>
                        </a:endParaRPr>
                      </a:p>
                    </p:txBody>
                  </p:sp>
                  <p:cxnSp>
                    <p:nvCxnSpPr>
                      <p:cNvPr id="19" name="Straight Arrow Connector 1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1084127" y="-216027"/>
                        <a:ext cx="0" cy="3097070"/>
                      </a:xfrm>
                      <a:prstGeom prst="straightConnector1">
                        <a:avLst/>
                      </a:prstGeom>
                      <a:noFill/>
                      <a:ln w="12700" cap="sq">
                        <a:solidFill>
                          <a:srgbClr val="000000"/>
                        </a:solidFill>
                        <a:round/>
                        <a:headEnd type="none" w="sm" len="sm"/>
                        <a:tailEnd type="arrow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20" name="Text Box 7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270" y="228604"/>
                        <a:ext cx="521986" cy="4152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0" vert="horz" wrap="none" lIns="91440" tIns="45720" rIns="91440" bIns="45720" anchor="t" anchorCtr="0" upright="1">
                        <a:spAutoFit/>
                      </a:bodyPr>
                      <a:lstStyle/>
                      <a:p>
                        <a:pPr algn="just"/>
                        <a:r>
                          <a:rPr kumimoji="0" lang="en-US" sz="1000">
                            <a:solidFill>
                              <a:srgbClr val="292934"/>
                            </a:solidFill>
                            <a:latin typeface="Times"/>
                            <a:ea typeface="MS Mincho"/>
                            <a:cs typeface="Times New Roman"/>
                          </a:rPr>
                          <a:t>crystal</a:t>
                        </a:r>
                        <a:endParaRPr kumimoji="0" lang="fr-FR" sz="1000">
                          <a:solidFill>
                            <a:srgbClr val="292934"/>
                          </a:solidFill>
                          <a:latin typeface="Times"/>
                          <a:ea typeface="MS Mincho"/>
                          <a:cs typeface="Times New Roman"/>
                        </a:endParaRPr>
                      </a:p>
                    </p:txBody>
                  </p:sp>
                </p:grpSp>
              </p:grpSp>
              <p:sp>
                <p:nvSpPr>
                  <p:cNvPr id="86" name="Text Box 6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07904" y="3356992"/>
                    <a:ext cx="1039935" cy="2462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spAutoFit/>
                  </a:bodyPr>
                  <a:lstStyle/>
                  <a:p>
                    <a:pPr algn="just"/>
                    <a:r>
                      <a:rPr kumimoji="0" lang="en-US" sz="1000" dirty="0" smtClean="0">
                        <a:solidFill>
                          <a:srgbClr val="292934"/>
                        </a:solidFill>
                        <a:latin typeface="Times"/>
                        <a:ea typeface="MS Mincho"/>
                        <a:cs typeface="Times New Roman"/>
                      </a:rPr>
                      <a:t>Charged particle</a:t>
                    </a:r>
                    <a:endParaRPr kumimoji="0" lang="fr-FR" sz="1000" dirty="0">
                      <a:solidFill>
                        <a:srgbClr val="292934"/>
                      </a:solidFill>
                      <a:latin typeface="Times"/>
                      <a:ea typeface="MS Mincho"/>
                      <a:cs typeface="Times New Roman"/>
                    </a:endParaRPr>
                  </a:p>
                </p:txBody>
              </p:sp>
            </p:grpSp>
            <p:cxnSp>
              <p:nvCxnSpPr>
                <p:cNvPr id="84" name="Straight Arrow Connector 83"/>
                <p:cNvCxnSpPr>
                  <a:cxnSpLocks noChangeShapeType="1"/>
                </p:cNvCxnSpPr>
                <p:nvPr/>
              </p:nvCxnSpPr>
              <p:spPr bwMode="auto">
                <a:xfrm flipH="1">
                  <a:off x="4660810" y="3889187"/>
                  <a:ext cx="919302" cy="1329323"/>
                </a:xfrm>
                <a:prstGeom prst="straightConnector1">
                  <a:avLst/>
                </a:prstGeom>
                <a:noFill/>
                <a:ln w="12700" cap="sq">
                  <a:solidFill>
                    <a:srgbClr val="FF0000"/>
                  </a:solidFill>
                  <a:round/>
                  <a:headEnd type="none" w="sm" len="sm"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79" name="Straight Arrow Connector 78"/>
              <p:cNvCxnSpPr>
                <a:cxnSpLocks noChangeShapeType="1"/>
              </p:cNvCxnSpPr>
              <p:nvPr/>
            </p:nvCxnSpPr>
            <p:spPr bwMode="auto">
              <a:xfrm>
                <a:off x="5580112" y="4003480"/>
                <a:ext cx="919302" cy="1329323"/>
              </a:xfrm>
              <a:prstGeom prst="straightConnector1">
                <a:avLst/>
              </a:prstGeom>
              <a:noFill/>
              <a:ln w="12700" cap="sq">
                <a:solidFill>
                  <a:srgbClr val="FF0000"/>
                </a:solidFill>
                <a:round/>
                <a:headEnd type="none" w="sm" len="sm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97" name="Text Box 65"/>
            <p:cNvSpPr txBox="1">
              <a:spLocks noChangeArrowheads="1"/>
            </p:cNvSpPr>
            <p:nvPr/>
          </p:nvSpPr>
          <p:spPr bwMode="auto">
            <a:xfrm>
              <a:off x="1547664" y="2636912"/>
              <a:ext cx="201622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spAutoFit/>
            </a:bodyPr>
            <a:lstStyle/>
            <a:p>
              <a:pPr algn="just"/>
              <a:r>
                <a:rPr kumimoji="0" lang="en-US" dirty="0" smtClean="0">
                  <a:solidFill>
                    <a:srgbClr val="C00000"/>
                  </a:solidFill>
                  <a:latin typeface="Times"/>
                  <a:ea typeface="MS Mincho"/>
                  <a:cs typeface="Times New Roman"/>
                </a:rPr>
                <a:t>Reflective mode </a:t>
              </a:r>
              <a:endParaRPr kumimoji="0" lang="fr-FR" dirty="0">
                <a:solidFill>
                  <a:srgbClr val="C00000"/>
                </a:solidFill>
                <a:latin typeface="Times"/>
                <a:ea typeface="MS Mincho"/>
                <a:cs typeface="Times New Roman"/>
              </a:endParaRPr>
            </a:p>
          </p:txBody>
        </p:sp>
        <p:sp>
          <p:nvSpPr>
            <p:cNvPr id="98" name="Text Box 65"/>
            <p:cNvSpPr txBox="1">
              <a:spLocks noChangeArrowheads="1"/>
            </p:cNvSpPr>
            <p:nvPr/>
          </p:nvSpPr>
          <p:spPr bwMode="auto">
            <a:xfrm>
              <a:off x="5580112" y="2636912"/>
              <a:ext cx="23164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spAutoFit/>
            </a:bodyPr>
            <a:lstStyle/>
            <a:p>
              <a:pPr algn="just"/>
              <a:r>
                <a:rPr kumimoji="0" lang="en-US" dirty="0" smtClean="0">
                  <a:solidFill>
                    <a:srgbClr val="C00000"/>
                  </a:solidFill>
                  <a:latin typeface="Times"/>
                  <a:ea typeface="MS Mincho"/>
                  <a:cs typeface="Times New Roman"/>
                </a:rPr>
                <a:t>Semitransparent mode </a:t>
              </a:r>
              <a:endParaRPr kumimoji="0" lang="fr-FR" dirty="0">
                <a:solidFill>
                  <a:srgbClr val="C00000"/>
                </a:solidFill>
                <a:latin typeface="Times"/>
                <a:ea typeface="MS Mincho"/>
                <a:cs typeface="Times New Roman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583255" y="3212976"/>
              <a:ext cx="13835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0" lang="en-US" sz="1400" dirty="0" smtClean="0">
                  <a:solidFill>
                    <a:srgbClr val="292934"/>
                  </a:solidFill>
                </a:rPr>
                <a:t>~80 photons/cm</a:t>
              </a:r>
              <a:endParaRPr kumimoji="0" lang="en-US" sz="1400" dirty="0">
                <a:solidFill>
                  <a:srgbClr val="292934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292080" y="3265239"/>
              <a:ext cx="13835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0" lang="en-US" sz="1400" dirty="0" smtClean="0">
                  <a:solidFill>
                    <a:srgbClr val="292934"/>
                  </a:solidFill>
                </a:rPr>
                <a:t>~80 photons/cm</a:t>
              </a:r>
              <a:endParaRPr kumimoji="0" lang="en-US" sz="1400" dirty="0">
                <a:solidFill>
                  <a:srgbClr val="29293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956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84984"/>
          </a:xfrm>
        </p:spPr>
        <p:txBody>
          <a:bodyPr>
            <a:normAutofit fontScale="85000" lnSpcReduction="10000"/>
          </a:bodyPr>
          <a:lstStyle/>
          <a:p>
            <a:r>
              <a:rPr lang="en-US" altLang="ja-JP" dirty="0" smtClean="0"/>
              <a:t>There is many type of MPGDs with versatile.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For current and future HEP experiments, there are many projects for large are, high rate capability, precise resolution, fast timing, low IBF … </a:t>
            </a:r>
          </a:p>
          <a:p>
            <a:r>
              <a:rPr lang="en-US" altLang="ja-JP" dirty="0" smtClean="0"/>
              <a:t>The RD51 is international MPGD collaboration with exchange ideas, share the facilities and developing common readout system and simulation tools.</a:t>
            </a:r>
            <a:endParaRPr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2017/11/7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A. Ochi, CEPC2017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6BD4B-C412-4428-B8ED-E6BA38F3EAD5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932040" y="5085185"/>
            <a:ext cx="3070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 smtClean="0">
                <a:solidFill>
                  <a:srgbClr val="FF0000"/>
                </a:solidFill>
              </a:rPr>
              <a:t>Thank you !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12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Backup</a:t>
            </a:r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2017/11/7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A. Ochi, CEPC2017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6BD4B-C412-4428-B8ED-E6BA38F3EAD5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547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black"/>
                </a:solidFill>
              </a:rPr>
              <a:t>2017/11/7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black"/>
                </a:solidFill>
              </a:rPr>
              <a:t>A. Ochi, CEPC2017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709CA-ADDC-4357-8A4F-884647E8ACD9}" type="slidenum">
              <a:rPr kumimoji="1" lang="ja-JP" altLang="en-US" smtClean="0">
                <a:solidFill>
                  <a:prstClr val="black"/>
                </a:solidFill>
              </a:rPr>
              <a:pPr/>
              <a:t>34</a:t>
            </a:fld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806896" y="0"/>
            <a:ext cx="8229600" cy="1143000"/>
          </a:xfrm>
        </p:spPr>
        <p:txBody>
          <a:bodyPr/>
          <a:lstStyle/>
          <a:p>
            <a:r>
              <a:rPr lang="en-US" altLang="ja-JP" dirty="0" err="1" smtClean="0"/>
              <a:t>MPGD@High</a:t>
            </a:r>
            <a:r>
              <a:rPr lang="en-US" altLang="ja-JP" dirty="0" smtClean="0"/>
              <a:t> Energy Physics</a:t>
            </a:r>
            <a:endParaRPr kumimoji="1" lang="ja-JP" altLang="en-US" dirty="0"/>
          </a:p>
        </p:txBody>
      </p:sp>
      <p:graphicFrame>
        <p:nvGraphicFramePr>
          <p:cNvPr id="7" name="Tableau 1"/>
          <p:cNvGraphicFramePr>
            <a:graphicFrameLocks noGrp="1"/>
          </p:cNvGraphicFramePr>
          <p:nvPr>
            <p:extLst/>
          </p:nvPr>
        </p:nvGraphicFramePr>
        <p:xfrm>
          <a:off x="87642" y="973537"/>
          <a:ext cx="9022326" cy="5884886"/>
        </p:xfrm>
        <a:graphic>
          <a:graphicData uri="http://schemas.openxmlformats.org/drawingml/2006/table">
            <a:tbl>
              <a:tblPr firstRow="1" bandRow="1"/>
              <a:tblGrid>
                <a:gridCol w="1503721"/>
                <a:gridCol w="1503721"/>
                <a:gridCol w="1348534"/>
                <a:gridCol w="1440160"/>
                <a:gridCol w="1656184"/>
                <a:gridCol w="1570006"/>
              </a:tblGrid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>
                          <a:latin typeface="Palatino Linotype" panose="02040502050505030304" pitchFamily="18" charset="0"/>
                        </a:rPr>
                        <a:t>Experiment/</a:t>
                      </a:r>
                    </a:p>
                    <a:p>
                      <a:r>
                        <a:rPr lang="en-US" sz="1200" dirty="0" smtClean="0">
                          <a:latin typeface="Palatino Linotype" panose="02040502050505030304" pitchFamily="18" charset="0"/>
                        </a:rPr>
                        <a:t>timescale</a:t>
                      </a:r>
                      <a:endParaRPr lang="fr-FR" sz="1200" dirty="0"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>
                          <a:latin typeface="Palatino Linotype" panose="02040502050505030304" pitchFamily="18" charset="0"/>
                        </a:rPr>
                        <a:t>Application</a:t>
                      </a:r>
                    </a:p>
                    <a:p>
                      <a:r>
                        <a:rPr lang="en-US" sz="1200" dirty="0" smtClean="0">
                          <a:latin typeface="Palatino Linotype" panose="02040502050505030304" pitchFamily="18" charset="0"/>
                        </a:rPr>
                        <a:t>Domain /</a:t>
                      </a:r>
                      <a:endParaRPr lang="fr-FR" sz="1200" dirty="0"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>
                          <a:latin typeface="Palatino Linotype" panose="02040502050505030304" pitchFamily="18" charset="0"/>
                        </a:rPr>
                        <a:t>MPGD </a:t>
                      </a:r>
                    </a:p>
                    <a:p>
                      <a:r>
                        <a:rPr lang="en-US" sz="1200" dirty="0" smtClean="0">
                          <a:latin typeface="Palatino Linotype" panose="02040502050505030304" pitchFamily="18" charset="0"/>
                        </a:rPr>
                        <a:t>technology</a:t>
                      </a:r>
                      <a:endParaRPr lang="fr-FR" sz="1200" dirty="0"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>
                          <a:latin typeface="Palatino Linotype" panose="02040502050505030304" pitchFamily="18" charset="0"/>
                        </a:rPr>
                        <a:t>Total detector size /</a:t>
                      </a:r>
                      <a:r>
                        <a:rPr lang="en-US" sz="1200" baseline="0" dirty="0" smtClean="0"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lang="en-US" sz="1200" dirty="0" smtClean="0">
                          <a:latin typeface="Palatino Linotype" panose="02040502050505030304" pitchFamily="18" charset="0"/>
                        </a:rPr>
                        <a:t>single module</a:t>
                      </a:r>
                      <a:r>
                        <a:rPr lang="en-US" sz="1200" baseline="0" dirty="0" smtClean="0">
                          <a:latin typeface="Palatino Linotype" panose="02040502050505030304" pitchFamily="18" charset="0"/>
                        </a:rPr>
                        <a:t> size</a:t>
                      </a:r>
                      <a:endParaRPr lang="fr-FR" sz="1200" dirty="0"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>
                          <a:latin typeface="Palatino Linotype" panose="02040502050505030304" pitchFamily="18" charset="0"/>
                        </a:rPr>
                        <a:t>Operation</a:t>
                      </a:r>
                      <a:r>
                        <a:rPr lang="en-US" sz="1200" baseline="0" dirty="0" smtClean="0">
                          <a:latin typeface="Palatino Linotype" panose="02040502050505030304" pitchFamily="18" charset="0"/>
                        </a:rPr>
                        <a:t> characteristics/</a:t>
                      </a:r>
                    </a:p>
                    <a:p>
                      <a:r>
                        <a:rPr lang="en-US" sz="1200" baseline="0" dirty="0" smtClean="0">
                          <a:latin typeface="Palatino Linotype" panose="02040502050505030304" pitchFamily="18" charset="0"/>
                        </a:rPr>
                        <a:t>performance</a:t>
                      </a:r>
                      <a:endParaRPr lang="fr-FR" sz="1200" dirty="0"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>
                          <a:latin typeface="Palatino Linotype" panose="02040502050505030304" pitchFamily="18" charset="0"/>
                        </a:rPr>
                        <a:t>Special requirements</a:t>
                      </a:r>
                      <a:endParaRPr lang="fr-FR" sz="1200" dirty="0"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ATLAS </a:t>
                      </a:r>
                      <a:r>
                        <a:rPr lang="en-US" sz="1100" dirty="0" smtClean="0"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Muon System</a:t>
                      </a:r>
                      <a:r>
                        <a:rPr lang="en-US" sz="1100" baseline="0" dirty="0" smtClean="0"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U</a:t>
                      </a:r>
                      <a:r>
                        <a:rPr lang="en-US" sz="1100" dirty="0" smtClean="0"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pgrade</a:t>
                      </a:r>
                      <a:r>
                        <a:rPr lang="en-US" sz="1050" dirty="0"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050" dirty="0"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1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Start:</a:t>
                      </a:r>
                      <a:r>
                        <a:rPr lang="en-US" sz="1100" baseline="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2018-2019 </a:t>
                      </a:r>
                      <a:br>
                        <a:rPr lang="en-US" sz="1100" baseline="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100" baseline="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Operation &gt; 15years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40" marR="66040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</a:t>
                      </a:r>
                      <a:r>
                        <a:rPr lang="en-US" sz="1000" kern="1200" baseline="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Energy </a:t>
                      </a:r>
                      <a:r>
                        <a:rPr lang="en-US" sz="10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Physics </a:t>
                      </a:r>
                      <a:r>
                        <a:rPr lang="en-US" sz="1000" kern="1200" dirty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000" kern="1200" dirty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000" kern="1200" dirty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(Tracking/</a:t>
                      </a:r>
                      <a:endParaRPr lang="fr-FR" sz="1000" dirty="0">
                        <a:solidFill>
                          <a:srgbClr val="663300"/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Triggering)</a:t>
                      </a:r>
                      <a:endParaRPr lang="fr-FR" sz="1000" dirty="0">
                        <a:solidFill>
                          <a:srgbClr val="663300"/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000" dirty="0">
                        <a:solidFill>
                          <a:srgbClr val="663300"/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000" dirty="0">
                        <a:solidFill>
                          <a:srgbClr val="6633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 err="1"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Micromegas</a:t>
                      </a:r>
                      <a:endParaRPr lang="fr-FR" sz="1100" dirty="0">
                        <a:solidFill>
                          <a:srgbClr val="0000CC"/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100" dirty="0">
                        <a:solidFill>
                          <a:srgbClr val="0000CC"/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40" marR="66040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Total area: 1200</a:t>
                      </a:r>
                      <a:r>
                        <a:rPr lang="en-US" sz="1050" baseline="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m</a:t>
                      </a:r>
                      <a:r>
                        <a:rPr lang="en-US" sz="1050" baseline="3000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</a:t>
                      </a:r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 </a:t>
                      </a:r>
                    </a:p>
                    <a:p>
                      <a:pPr algn="l"/>
                      <a:endParaRPr lang="en-US" sz="1050" dirty="0" smtClean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  <a:p>
                      <a:pPr algn="l"/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Single unit detect: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(2.2x1.4m</a:t>
                      </a:r>
                      <a:r>
                        <a:rPr lang="en-US" sz="1050" baseline="3000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 </a:t>
                      </a:r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) ~ 2-3</a:t>
                      </a:r>
                      <a:r>
                        <a:rPr lang="en-US" sz="1050" baseline="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m</a:t>
                      </a:r>
                      <a:r>
                        <a:rPr lang="en-US" sz="1050" baseline="3000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</a:t>
                      </a:r>
                    </a:p>
                  </a:txBody>
                  <a:tcPr marL="66040" marR="66040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Max.</a:t>
                      </a:r>
                      <a:r>
                        <a:rPr lang="en-US" sz="900" b="1" kern="1200" baseline="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rate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:15</a:t>
                      </a:r>
                      <a:r>
                        <a:rPr lang="en-US" sz="900" kern="1200" baseline="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kHz/cm</a:t>
                      </a:r>
                      <a:r>
                        <a:rPr lang="en-US" sz="900" kern="1200" baseline="300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900" kern="1200" dirty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900" kern="1200" dirty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900" b="1" kern="1200" dirty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Spatial res.:</a:t>
                      </a:r>
                      <a:r>
                        <a:rPr lang="en-US" sz="900" kern="1200" dirty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&lt;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100µm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Time res.: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~</a:t>
                      </a:r>
                      <a:r>
                        <a:rPr lang="en-US" sz="900" kern="1200" baseline="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10 ns</a:t>
                      </a:r>
                      <a:r>
                        <a:rPr lang="en-US" sz="900" kern="1200" dirty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900" kern="1200" dirty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900" b="1" kern="1200" dirty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Rad. </a:t>
                      </a:r>
                      <a:r>
                        <a:rPr lang="en-US" sz="900" b="1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Hard.: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kern="1200" dirty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C/cm</a:t>
                      </a:r>
                      <a:r>
                        <a:rPr lang="en-US" sz="900" kern="1200" baseline="30000" dirty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900" kern="1200" dirty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900" kern="1200" dirty="0" smtClean="0">
                        <a:solidFill>
                          <a:srgbClr val="663300"/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40" marR="66040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 smtClean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Redundant tracking and triggering</a:t>
                      </a:r>
                      <a:r>
                        <a:rPr lang="fr-FR" sz="900" kern="1200" baseline="0" dirty="0" smtClean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900" kern="1200" dirty="0" smtClean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Robustness against ageing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 smtClean="0">
                          <a:effectLst/>
                          <a:latin typeface="Palatino Linotype" panose="02040502050505030304" pitchFamily="18" charset="0"/>
                        </a:rPr>
                        <a:t>Challenging constraints in mechanical precision:</a:t>
                      </a:r>
                      <a:endParaRPr lang="fr-FR" sz="900" dirty="0" smtClean="0"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50" dirty="0"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ATLAS </a:t>
                      </a:r>
                      <a:r>
                        <a:rPr lang="en-US" sz="1050" dirty="0" smtClean="0"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Muon</a:t>
                      </a:r>
                      <a:r>
                        <a:rPr lang="en-US" sz="1050" baseline="0" dirty="0" smtClean="0"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050" dirty="0" smtClean="0"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Tagger</a:t>
                      </a:r>
                      <a:r>
                        <a:rPr lang="en-US" sz="1050" baseline="0" dirty="0" smtClean="0"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 U</a:t>
                      </a:r>
                      <a:r>
                        <a:rPr lang="en-US" sz="1050" dirty="0" smtClean="0"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pgrade: </a:t>
                      </a:r>
                      <a:r>
                        <a:rPr lang="en-US" sz="105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start</a:t>
                      </a:r>
                      <a:r>
                        <a:rPr lang="en-US" sz="1050" baseline="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 &gt; </a:t>
                      </a:r>
                      <a:r>
                        <a:rPr lang="en-US" sz="105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2023</a:t>
                      </a:r>
                      <a:endParaRPr lang="fr-FR" sz="1050" dirty="0">
                        <a:solidFill>
                          <a:srgbClr val="6633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040" marR="66040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High</a:t>
                      </a:r>
                      <a:r>
                        <a:rPr lang="en-US" sz="1000" kern="1200" baseline="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Energy</a:t>
                      </a:r>
                      <a:r>
                        <a:rPr lang="en-US" sz="10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kern="1200" dirty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Physics</a:t>
                      </a:r>
                      <a:endParaRPr lang="fr-FR" sz="1000" dirty="0">
                        <a:solidFill>
                          <a:srgbClr val="6633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(Tracking/triggering)</a:t>
                      </a:r>
                      <a:endParaRPr lang="fr-FR" sz="1000" dirty="0">
                        <a:solidFill>
                          <a:srgbClr val="6633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sz="1100" kern="1200" dirty="0" smtClean="0"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altLang="ja-JP" sz="1100" kern="1200" dirty="0" smtClean="0"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100" kern="1200" dirty="0" smtClean="0"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PIC</a:t>
                      </a:r>
                      <a:endParaRPr lang="fr-FR" sz="1100" dirty="0">
                        <a:solidFill>
                          <a:srgbClr val="0000CC"/>
                        </a:solidFill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040" marR="66040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Total area: ~2m</a:t>
                      </a:r>
                      <a:r>
                        <a:rPr lang="en-US" sz="1050" kern="1200" baseline="3000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</a:t>
                      </a:r>
                      <a:endParaRPr lang="fr-FR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040" marR="66040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Max.rate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:100kHz/cm</a:t>
                      </a:r>
                      <a:r>
                        <a:rPr lang="en-US" sz="900" kern="1200" baseline="300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900" b="1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Spatial res.: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&lt;100µm</a:t>
                      </a:r>
                    </a:p>
                  </a:txBody>
                  <a:tcPr marL="66040" marR="66040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fr-FR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789773"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 smtClean="0"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CMS </a:t>
                      </a:r>
                      <a:r>
                        <a:rPr lang="en-US" sz="1100" dirty="0" smtClean="0"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Muon System</a:t>
                      </a:r>
                      <a:r>
                        <a:rPr lang="en-US" sz="1100" baseline="0" dirty="0" smtClean="0"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Upgrade: </a:t>
                      </a:r>
                      <a:br>
                        <a:rPr lang="en-US" sz="1100" baseline="0" dirty="0" smtClean="0"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</a:br>
                      <a:r>
                        <a:rPr lang="en-US" sz="1100" baseline="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start &gt; 2020</a:t>
                      </a:r>
                    </a:p>
                  </a:txBody>
                  <a:tcPr marL="66040" marR="66040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</a:t>
                      </a:r>
                      <a:r>
                        <a:rPr lang="en-US" sz="1000" kern="1200" baseline="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Energy </a:t>
                      </a:r>
                      <a:r>
                        <a:rPr lang="en-US" sz="10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Physics </a:t>
                      </a:r>
                      <a:br>
                        <a:rPr lang="en-US" sz="10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0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(Tracking/</a:t>
                      </a:r>
                      <a:endParaRPr lang="fr-FR" sz="1000" dirty="0" smtClean="0">
                        <a:solidFill>
                          <a:srgbClr val="663300"/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Triggering)</a:t>
                      </a:r>
                      <a:endParaRPr lang="fr-FR" sz="1000" dirty="0" smtClean="0">
                        <a:solidFill>
                          <a:srgbClr val="663300"/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GEM</a:t>
                      </a:r>
                      <a:endParaRPr lang="fr-FR" sz="1100" dirty="0">
                        <a:solidFill>
                          <a:srgbClr val="0000CC"/>
                        </a:solidFill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040" marR="66040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Total area: ~</a:t>
                      </a:r>
                      <a:r>
                        <a:rPr lang="en-US" sz="1050" baseline="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 143 </a:t>
                      </a:r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m</a:t>
                      </a:r>
                      <a:r>
                        <a:rPr lang="en-US" sz="1050" baseline="3000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</a:t>
                      </a:r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 </a:t>
                      </a:r>
                    </a:p>
                    <a:p>
                      <a:pPr algn="l"/>
                      <a:endParaRPr lang="en-US" sz="1050" dirty="0" smtClean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  <a:p>
                      <a:pPr algn="l"/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Single unit detect: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0.3-0.4m</a:t>
                      </a:r>
                      <a:r>
                        <a:rPr lang="en-US" sz="1050" baseline="3000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 </a:t>
                      </a:r>
                    </a:p>
                  </a:txBody>
                  <a:tcPr marL="66040" marR="66040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Max.</a:t>
                      </a:r>
                      <a:r>
                        <a:rPr lang="en-US" sz="900" b="1" kern="1200" baseline="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rate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:10</a:t>
                      </a:r>
                      <a:r>
                        <a:rPr lang="en-US" sz="900" kern="1200" baseline="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kHz/cm</a:t>
                      </a:r>
                      <a:r>
                        <a:rPr lang="en-US" sz="900" kern="1200" baseline="300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900" b="1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Spatial res.: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~100µm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Time res.: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~</a:t>
                      </a:r>
                      <a:r>
                        <a:rPr lang="en-US" sz="900" kern="1200" baseline="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5-7 ns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900" b="1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Rad. Hard.: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10</a:t>
                      </a:r>
                      <a:r>
                        <a:rPr lang="en-US" sz="900" kern="1200" baseline="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LHC y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6040" marR="66040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 smtClean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Redundant tracking and triggering</a:t>
                      </a:r>
                      <a:br>
                        <a:rPr lang="en-US" sz="900" kern="1200" dirty="0" smtClean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900" kern="1200" dirty="0" smtClean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Robustness against ageing</a:t>
                      </a:r>
                      <a:endParaRPr lang="fr-FR" sz="900" dirty="0" smtClean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ALICE</a:t>
                      </a:r>
                      <a:r>
                        <a:rPr lang="en-US" sz="1100" dirty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dirty="0" smtClean="0"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Time</a:t>
                      </a:r>
                      <a:r>
                        <a:rPr lang="en-US" sz="1100" baseline="0" dirty="0" smtClean="0"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Projection Chamber:</a:t>
                      </a:r>
                      <a:r>
                        <a:rPr lang="en-US" sz="1100" dirty="0"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100" dirty="0"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1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start &gt; 2020</a:t>
                      </a:r>
                      <a:r>
                        <a:rPr lang="en-US" sz="1100" dirty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100" dirty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Heavy-Ion Physics </a:t>
                      </a:r>
                      <a:br>
                        <a:rPr lang="en-US" sz="1000" kern="1200" dirty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0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(Tracking + dE/dx)</a:t>
                      </a:r>
                      <a:endParaRPr lang="fr-FR" sz="1000" dirty="0">
                        <a:solidFill>
                          <a:srgbClr val="6633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GEM with</a:t>
                      </a:r>
                      <a:r>
                        <a:rPr lang="en-US" sz="1100" baseline="0" dirty="0" smtClean="0"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br>
                        <a:rPr lang="en-US" sz="1100" baseline="0" dirty="0" smtClean="0"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aseline="0" dirty="0" smtClean="0"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TPC</a:t>
                      </a:r>
                      <a:endParaRPr lang="fr-FR" sz="1100" dirty="0">
                        <a:solidFill>
                          <a:srgbClr val="0000CC"/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40" marR="66040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Total area: ~</a:t>
                      </a:r>
                      <a:r>
                        <a:rPr lang="en-US" sz="1050" baseline="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 32 </a:t>
                      </a:r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m</a:t>
                      </a:r>
                      <a:r>
                        <a:rPr lang="en-US" sz="1050" baseline="3000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</a:t>
                      </a:r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 </a:t>
                      </a:r>
                    </a:p>
                    <a:p>
                      <a:pPr algn="l"/>
                      <a:endParaRPr lang="en-US" sz="1050" dirty="0" smtClean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  <a:p>
                      <a:pPr algn="l"/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Single unit detect: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up to 0.3m</a:t>
                      </a:r>
                      <a:r>
                        <a:rPr lang="en-US" sz="1050" baseline="3000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 </a:t>
                      </a: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40" marR="66040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Max.rate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:100</a:t>
                      </a:r>
                      <a:r>
                        <a:rPr lang="en-US" sz="900" kern="1200" baseline="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kHz/cm</a:t>
                      </a:r>
                      <a:r>
                        <a:rPr lang="en-US" sz="900" kern="1200" baseline="300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900" b="1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Spatial res.: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~300µm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Time res.: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~</a:t>
                      </a:r>
                      <a:r>
                        <a:rPr lang="en-US" sz="900" kern="1200" baseline="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100 ns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900" b="1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dE/dx:</a:t>
                      </a:r>
                      <a:r>
                        <a:rPr lang="en-US" sz="9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12 % (Fe55)</a:t>
                      </a:r>
                      <a:br>
                        <a:rPr lang="en-US" sz="9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900" b="1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Rad. Hard.: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50 </a:t>
                      </a:r>
                      <a:r>
                        <a:rPr lang="en-US" sz="900" kern="1200" dirty="0" err="1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mC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/cm</a:t>
                      </a:r>
                      <a:r>
                        <a:rPr lang="en-US" sz="900" kern="1200" baseline="300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fr-FR" sz="900" dirty="0">
                        <a:solidFill>
                          <a:srgbClr val="6633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40" marR="66040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 smtClean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 kHz </a:t>
                      </a:r>
                      <a:r>
                        <a:rPr lang="en-US" sz="900" kern="1200" dirty="0" err="1" smtClean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Pb-Pb</a:t>
                      </a:r>
                      <a:r>
                        <a:rPr lang="en-US" sz="900" kern="1200" baseline="0" dirty="0" smtClean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int.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baseline="0" dirty="0" smtClean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Rate; continues TPC readout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baseline="0" dirty="0" smtClean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900" kern="1200" baseline="0" dirty="0" smtClean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900" kern="1200" dirty="0" smtClean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 IBF and good energy resolution</a:t>
                      </a:r>
                      <a:endParaRPr lang="fr-FR" sz="9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dirty="0" smtClean="0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TOTEM</a:t>
                      </a:r>
                      <a:r>
                        <a:rPr lang="en-US" sz="1100" baseline="0" dirty="0" smtClean="0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lang="en-US" sz="1100" baseline="0" dirty="0" smtClean="0">
                          <a:solidFill>
                            <a:srgbClr val="0000CC"/>
                          </a:solidFill>
                          <a:latin typeface="Palatino Linotype" panose="02040502050505030304" pitchFamily="18" charset="0"/>
                        </a:rPr>
                        <a:t>Tracking:</a:t>
                      </a:r>
                      <a:r>
                        <a:rPr lang="en-US" sz="1100" baseline="0" dirty="0" smtClean="0">
                          <a:latin typeface="Palatino Linotype" panose="02040502050505030304" pitchFamily="18" charset="0"/>
                        </a:rPr>
                        <a:t/>
                      </a:r>
                      <a:br>
                        <a:rPr lang="en-US" sz="1100" baseline="0" dirty="0" smtClean="0">
                          <a:latin typeface="Palatino Linotype" panose="02040502050505030304" pitchFamily="18" charset="0"/>
                        </a:rPr>
                      </a:br>
                      <a:r>
                        <a:rPr lang="en-US" sz="1100" baseline="0" dirty="0" smtClean="0">
                          <a:latin typeface="Palatino Linotype" panose="02040502050505030304" pitchFamily="18" charset="0"/>
                        </a:rPr>
                        <a:t>Start </a:t>
                      </a:r>
                      <a:r>
                        <a:rPr lang="en-US" sz="1100" dirty="0" smtClean="0">
                          <a:latin typeface="Palatino Linotype" panose="02040502050505030304" pitchFamily="18" charset="0"/>
                        </a:rPr>
                        <a:t>2009-now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dirty="0" smtClean="0">
                          <a:solidFill>
                            <a:srgbClr val="663300"/>
                          </a:solidFill>
                          <a:latin typeface="Palatino Linotype" panose="02040502050505030304" pitchFamily="18" charset="0"/>
                        </a:rPr>
                        <a:t>High</a:t>
                      </a:r>
                      <a:r>
                        <a:rPr lang="en-US" sz="1000" baseline="0" dirty="0" smtClean="0">
                          <a:solidFill>
                            <a:srgbClr val="663300"/>
                          </a:solidFill>
                          <a:latin typeface="Palatino Linotype" panose="02040502050505030304" pitchFamily="18" charset="0"/>
                        </a:rPr>
                        <a:t> Energy/ Forward</a:t>
                      </a:r>
                      <a:r>
                        <a:rPr lang="en-US" sz="1000" dirty="0" smtClean="0">
                          <a:solidFill>
                            <a:srgbClr val="663300"/>
                          </a:solidFill>
                          <a:latin typeface="Palatino Linotype" panose="02040502050505030304" pitchFamily="18" charset="0"/>
                        </a:rPr>
                        <a:t> Physics </a:t>
                      </a:r>
                    </a:p>
                    <a:p>
                      <a:pPr algn="ctr"/>
                      <a:r>
                        <a:rPr lang="en-US" sz="1000" dirty="0" smtClean="0">
                          <a:solidFill>
                            <a:srgbClr val="663300"/>
                          </a:solidFill>
                          <a:latin typeface="Palatino Linotype" panose="02040502050505030304" pitchFamily="18" charset="0"/>
                        </a:rPr>
                        <a:t>(5.3≤|eta| ≤ 6.5)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50" dirty="0" smtClean="0">
                          <a:solidFill>
                            <a:srgbClr val="0000CC"/>
                          </a:solidFill>
                          <a:latin typeface="Palatino Linotype" panose="02040502050505030304" pitchFamily="18" charset="0"/>
                        </a:rPr>
                        <a:t>GEM</a:t>
                      </a:r>
                      <a:endParaRPr lang="fr-FR" sz="1050" dirty="0" smtClean="0">
                        <a:solidFill>
                          <a:srgbClr val="0000CC"/>
                        </a:solidFill>
                        <a:latin typeface="Palatino Linotype" panose="02040502050505030304" pitchFamily="18" charset="0"/>
                      </a:endParaRPr>
                    </a:p>
                    <a:p>
                      <a:pPr algn="ctr"/>
                      <a:r>
                        <a:rPr lang="fr-FR" sz="1050" dirty="0" smtClean="0">
                          <a:solidFill>
                            <a:srgbClr val="0000CC"/>
                          </a:solidFill>
                          <a:latin typeface="Palatino Linotype" panose="02040502050505030304" pitchFamily="18" charset="0"/>
                        </a:rPr>
                        <a:t>(</a:t>
                      </a:r>
                      <a:r>
                        <a:rPr lang="fr-FR" sz="1050" dirty="0" err="1" smtClean="0">
                          <a:solidFill>
                            <a:srgbClr val="0000CC"/>
                          </a:solidFill>
                          <a:latin typeface="Palatino Linotype" panose="02040502050505030304" pitchFamily="18" charset="0"/>
                        </a:rPr>
                        <a:t>semicircular</a:t>
                      </a:r>
                      <a:endParaRPr lang="fr-FR" sz="1050" dirty="0" smtClean="0">
                        <a:solidFill>
                          <a:srgbClr val="0000CC"/>
                        </a:solidFill>
                        <a:latin typeface="Palatino Linotype" panose="02040502050505030304" pitchFamily="18" charset="0"/>
                      </a:endParaRPr>
                    </a:p>
                    <a:p>
                      <a:pPr algn="ctr"/>
                      <a:r>
                        <a:rPr lang="en-US" sz="1050" dirty="0" smtClean="0">
                          <a:solidFill>
                            <a:srgbClr val="0000CC"/>
                          </a:solidFill>
                          <a:latin typeface="Palatino Linotype" panose="02040502050505030304" pitchFamily="18" charset="0"/>
                        </a:rPr>
                        <a:t>shape)</a:t>
                      </a:r>
                      <a:endParaRPr lang="fr-FR" sz="1050" dirty="0" smtClean="0"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Total area: ~</a:t>
                      </a:r>
                      <a:r>
                        <a:rPr lang="en-US" sz="1050" baseline="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 4 </a:t>
                      </a:r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m</a:t>
                      </a:r>
                      <a:r>
                        <a:rPr lang="en-US" sz="1050" baseline="3000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</a:t>
                      </a:r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 </a:t>
                      </a:r>
                    </a:p>
                    <a:p>
                      <a:pPr algn="l"/>
                      <a:endParaRPr lang="en-US" sz="1050" dirty="0" smtClean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  <a:p>
                      <a:pPr algn="l"/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Single unit detect: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up to 0.03m</a:t>
                      </a:r>
                      <a:r>
                        <a:rPr lang="en-US" sz="1050" baseline="3000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 </a:t>
                      </a:r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05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sz="1050" dirty="0" smtClean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Max.rate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:20</a:t>
                      </a:r>
                      <a:r>
                        <a:rPr lang="en-US" sz="900" kern="1200" baseline="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kHz/cm</a:t>
                      </a:r>
                      <a:r>
                        <a:rPr lang="en-US" sz="900" kern="1200" baseline="300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900" b="1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Spatial res.: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~120µm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Time res.: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~</a:t>
                      </a:r>
                      <a:r>
                        <a:rPr lang="en-US" sz="900" kern="1200" baseline="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12 ns</a:t>
                      </a:r>
                      <a:r>
                        <a:rPr lang="en-US" sz="9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9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900" b="1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Rad. Hard.: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~ </a:t>
                      </a:r>
                      <a:r>
                        <a:rPr lang="en-US" sz="900" kern="1200" dirty="0" err="1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mC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/cm</a:t>
                      </a:r>
                      <a:r>
                        <a:rPr lang="en-US" sz="900" kern="1200" baseline="300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fr-FR" sz="900" dirty="0" smtClean="0">
                        <a:solidFill>
                          <a:srgbClr val="6633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Operation in pp, </a:t>
                      </a:r>
                      <a:r>
                        <a:rPr lang="fr-FR" sz="900" dirty="0" err="1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pA</a:t>
                      </a:r>
                      <a:r>
                        <a:rPr lang="fr-FR" sz="90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 and AA collisions.</a:t>
                      </a:r>
                    </a:p>
                    <a:p>
                      <a:endParaRPr lang="fr-FR" sz="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kern="1200" dirty="0" err="1"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LHCb</a:t>
                      </a:r>
                      <a:r>
                        <a:rPr lang="en-US" sz="1100" kern="1200" dirty="0"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smtClean="0"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Muon System</a:t>
                      </a:r>
                      <a:r>
                        <a:rPr lang="en-US" sz="1100" kern="1200" baseline="0" dirty="0" smtClean="0"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baseline="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100" kern="1200" baseline="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kern="1200" baseline="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Start: </a:t>
                      </a:r>
                      <a:r>
                        <a:rPr lang="en-US" sz="11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2010 - now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40" marR="66040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</a:t>
                      </a:r>
                      <a:r>
                        <a:rPr lang="en-US" sz="1000" kern="1200" baseline="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Energy</a:t>
                      </a:r>
                      <a:r>
                        <a:rPr lang="en-US" sz="10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/</a:t>
                      </a:r>
                      <a:br>
                        <a:rPr lang="en-US" sz="10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0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B-flavor physics</a:t>
                      </a:r>
                      <a:endParaRPr lang="fr-FR" sz="1000" dirty="0">
                        <a:solidFill>
                          <a:srgbClr val="6633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(muon triggering</a:t>
                      </a:r>
                      <a:r>
                        <a:rPr lang="en-US" sz="10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000" kern="1200" dirty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000" dirty="0">
                        <a:solidFill>
                          <a:srgbClr val="6633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GEM</a:t>
                      </a:r>
                      <a:endParaRPr lang="fr-FR" sz="105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40" marR="66040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Total area: ~</a:t>
                      </a:r>
                      <a:r>
                        <a:rPr lang="en-US" sz="1050" baseline="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 0.6 </a:t>
                      </a:r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m</a:t>
                      </a:r>
                      <a:r>
                        <a:rPr lang="en-US" sz="1050" baseline="3000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</a:t>
                      </a:r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 </a:t>
                      </a:r>
                    </a:p>
                    <a:p>
                      <a:pPr algn="l"/>
                      <a:endParaRPr lang="en-US" sz="1050" dirty="0" smtClean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  <a:p>
                      <a:pPr algn="l"/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Single unit detect: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20-24 cm</a:t>
                      </a:r>
                      <a:r>
                        <a:rPr lang="en-US" sz="1050" baseline="3000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 </a:t>
                      </a:r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05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40" marR="66040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Max.rate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:500</a:t>
                      </a:r>
                      <a:r>
                        <a:rPr lang="en-US" sz="900" kern="1200" baseline="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kHz/cm</a:t>
                      </a:r>
                      <a:r>
                        <a:rPr lang="en-US" sz="900" kern="1200" baseline="300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900" b="1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Spatial res.: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~</a:t>
                      </a:r>
                      <a:r>
                        <a:rPr lang="en-US" sz="900" kern="1200" baseline="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Time res.: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~</a:t>
                      </a:r>
                      <a:r>
                        <a:rPr lang="en-US" sz="900" kern="1200" baseline="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 ns</a:t>
                      </a:r>
                      <a:r>
                        <a:rPr lang="en-US" sz="9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9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900" b="1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Rad. Hard.: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~ C/cm</a:t>
                      </a:r>
                      <a:r>
                        <a:rPr lang="en-US" sz="900" kern="1200" baseline="300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fr-FR" sz="900" dirty="0" smtClean="0">
                        <a:solidFill>
                          <a:srgbClr val="6633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40" marR="66040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 smtClean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Redundant triggering</a:t>
                      </a:r>
                      <a:br>
                        <a:rPr lang="en-US" sz="900" kern="1200" dirty="0" smtClean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900" kern="1200" dirty="0" smtClean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Robustness against ageing</a:t>
                      </a:r>
                      <a:endParaRPr lang="fr-FR" sz="900" dirty="0" smtClean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fr-FR" sz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FCC </a:t>
                      </a:r>
                      <a:r>
                        <a:rPr lang="en-US" sz="1100" dirty="0" smtClean="0"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Collider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100" dirty="0"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1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Start  &gt; 2035</a:t>
                      </a:r>
                      <a:r>
                        <a:rPr lang="en-US" sz="105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fr-FR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40" marR="66040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</a:t>
                      </a:r>
                      <a:r>
                        <a:rPr lang="en-US" sz="1000" kern="1200" baseline="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Energy Physics</a:t>
                      </a:r>
                      <a:r>
                        <a:rPr lang="en-US" sz="1000" kern="1200" dirty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000" kern="1200" dirty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000" kern="1200" dirty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0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Tracking/Triggering</a:t>
                      </a:r>
                      <a:r>
                        <a:rPr lang="en-US" sz="1000" kern="1200" dirty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endParaRPr lang="fr-FR" sz="1000" dirty="0">
                        <a:solidFill>
                          <a:srgbClr val="6633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Calorimetry/</a:t>
                      </a:r>
                      <a:endParaRPr lang="fr-FR" sz="1000" dirty="0">
                        <a:solidFill>
                          <a:srgbClr val="6633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Muon detect</a:t>
                      </a:r>
                      <a:r>
                        <a:rPr lang="en-US" sz="10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./)</a:t>
                      </a:r>
                      <a:endParaRPr lang="fr-FR" sz="1000" dirty="0">
                        <a:solidFill>
                          <a:srgbClr val="6633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GEM/MM/</a:t>
                      </a:r>
                      <a:endParaRPr lang="fr-FR" sz="105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THGEM/</a:t>
                      </a:r>
                      <a:endParaRPr lang="fr-FR" sz="105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kern="1200" dirty="0" err="1" smtClean="0"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InGrid</a:t>
                      </a:r>
                      <a:endParaRPr lang="fr-FR" sz="105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40" marR="66040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area: 10.000 m</a:t>
                      </a:r>
                      <a:r>
                        <a:rPr lang="en-US" sz="1050" kern="1200" baseline="30000" dirty="0" smtClean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050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 MPGDs around 1.000 m</a:t>
                      </a:r>
                      <a:r>
                        <a:rPr lang="en-US" sz="1050" kern="1200" baseline="30000" dirty="0" smtClean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)</a:t>
                      </a:r>
                      <a:br>
                        <a:rPr lang="en-US" sz="1050" kern="1200" dirty="0" smtClean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endParaRPr lang="fr-FR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40" marR="66040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Max.rate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:100</a:t>
                      </a:r>
                      <a:r>
                        <a:rPr lang="en-US" sz="900" kern="1200" baseline="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kHz/cm</a:t>
                      </a:r>
                      <a:r>
                        <a:rPr lang="en-US" sz="900" kern="1200" baseline="300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900" b="1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Spatial res.: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&lt;100µm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Time res.:</a:t>
                      </a:r>
                      <a:r>
                        <a:rPr lang="en-US" sz="900" kern="120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~</a:t>
                      </a:r>
                      <a:r>
                        <a:rPr lang="en-US" sz="900" kern="1200" baseline="0" dirty="0" smtClean="0"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 ns</a:t>
                      </a:r>
                      <a:endParaRPr lang="en-US" sz="900" kern="1200" dirty="0" smtClean="0"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>
                              <a:alpha val="43000"/>
                            </a:srgbClr>
                          </a:outerShdw>
                        </a:effectLst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40" marR="66040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Maintenance free for decades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285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466" y="7358"/>
            <a:ext cx="9145315" cy="6850642"/>
          </a:xfrm>
          <a:prstGeom prst="rect">
            <a:avLst/>
          </a:prstGeom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black"/>
                </a:solidFill>
              </a:rPr>
              <a:t>2017/11/7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black"/>
                </a:solidFill>
              </a:rPr>
              <a:t>A. Ochi, CEPC2017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C4699-A63E-4A5D-83C5-4741AC53E505}" type="slidenum">
              <a:rPr kumimoji="1" lang="ja-JP" altLang="en-US" smtClean="0">
                <a:solidFill>
                  <a:prstClr val="black"/>
                </a:solidFill>
              </a:rPr>
              <a:pPr/>
              <a:t>4</a:t>
            </a:fld>
            <a:endParaRPr kumimoji="1"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18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Properties of MPGDs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77071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Gas multiplication and/or read out are performed by “micro pattern” instead of conventional wire chambers</a:t>
            </a:r>
          </a:p>
          <a:p>
            <a:r>
              <a:rPr lang="en-US" altLang="ja-JP" dirty="0" smtClean="0"/>
              <a:t>Fine patterning realized …</a:t>
            </a:r>
          </a:p>
          <a:p>
            <a:pPr lvl="1"/>
            <a:r>
              <a:rPr lang="en-US" altLang="ja-JP" dirty="0" smtClean="0"/>
              <a:t>Fine position resolution ( &lt; 100 micron )</a:t>
            </a:r>
          </a:p>
          <a:p>
            <a:pPr lvl="1"/>
            <a:r>
              <a:rPr lang="en-US" altLang="ja-JP" dirty="0" smtClean="0"/>
              <a:t>Fine timing resolution ( &lt; 10nsec )</a:t>
            </a:r>
          </a:p>
          <a:p>
            <a:pPr lvl="1"/>
            <a:r>
              <a:rPr kumimoji="1" lang="en-US" altLang="ja-JP" dirty="0" smtClean="0"/>
              <a:t>High operational capacity for</a:t>
            </a:r>
            <a:r>
              <a:rPr lang="en-US" altLang="ja-JP" dirty="0" smtClean="0"/>
              <a:t> intense irradiation ( &gt; 10</a:t>
            </a:r>
            <a:r>
              <a:rPr lang="en-US" altLang="ja-JP" baseline="30000" dirty="0" smtClean="0"/>
              <a:t>7</a:t>
            </a:r>
            <a:r>
              <a:rPr lang="en-US" altLang="ja-JP" dirty="0" smtClean="0"/>
              <a:t> counts/mm </a:t>
            </a:r>
            <a:r>
              <a:rPr lang="en-US" altLang="ja-JP" dirty="0" smtClean="0"/>
              <a:t>)</a:t>
            </a:r>
          </a:p>
          <a:p>
            <a:pPr lvl="1"/>
            <a:r>
              <a:rPr kumimoji="1" lang="en-US" altLang="ja-JP" dirty="0" smtClean="0"/>
              <a:t>….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>
          <a:xfrm>
            <a:off x="7267224" y="6448251"/>
            <a:ext cx="1697264" cy="365125"/>
          </a:xfrm>
        </p:spPr>
        <p:txBody>
          <a:bodyPr/>
          <a:lstStyle/>
          <a:p>
            <a:pPr defTabSz="457200">
              <a:defRPr/>
            </a:pPr>
            <a:fld id="{80E72CE9-DAB9-F446-AAF9-5B835A1CD447}" type="slidenum">
              <a:rPr lang="ja-JP" altLang="en-US" smtClean="0">
                <a:solidFill>
                  <a:prstClr val="black"/>
                </a:solidFill>
              </a:rPr>
              <a:pPr defTabSz="457200">
                <a:defRPr/>
              </a:pPr>
              <a:t>5</a:t>
            </a:fld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2"/>
          </p:nvPr>
        </p:nvSpPr>
        <p:spPr>
          <a:xfrm>
            <a:off x="4739480" y="6525344"/>
            <a:ext cx="1920752" cy="247725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5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円/楕円 68"/>
          <p:cNvSpPr/>
          <p:nvPr/>
        </p:nvSpPr>
        <p:spPr>
          <a:xfrm rot="666523">
            <a:off x="743292" y="5263428"/>
            <a:ext cx="1650885" cy="767237"/>
          </a:xfrm>
          <a:prstGeom prst="ellipse">
            <a:avLst/>
          </a:prstGeom>
          <a:gradFill flip="none" rotWithShape="1">
            <a:gsLst>
              <a:gs pos="0">
                <a:srgbClr val="FFC000">
                  <a:alpha val="30000"/>
                </a:srgbClr>
              </a:gs>
              <a:gs pos="100000">
                <a:schemeClr val="bg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円/楕円 67"/>
          <p:cNvSpPr/>
          <p:nvPr/>
        </p:nvSpPr>
        <p:spPr>
          <a:xfrm rot="21312890">
            <a:off x="111674" y="5954537"/>
            <a:ext cx="4172293" cy="664755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100000">
                <a:schemeClr val="bg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円/楕円 65"/>
          <p:cNvSpPr/>
          <p:nvPr/>
        </p:nvSpPr>
        <p:spPr>
          <a:xfrm rot="798735">
            <a:off x="129114" y="4275786"/>
            <a:ext cx="4784498" cy="1024640"/>
          </a:xfrm>
          <a:prstGeom prst="ellipse">
            <a:avLst/>
          </a:prstGeom>
          <a:gradFill flip="none" rotWithShape="1">
            <a:gsLst>
              <a:gs pos="0">
                <a:srgbClr val="0070C0">
                  <a:alpha val="30000"/>
                </a:srgbClr>
              </a:gs>
              <a:gs pos="100000">
                <a:schemeClr val="bg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円/楕円 66"/>
          <p:cNvSpPr/>
          <p:nvPr/>
        </p:nvSpPr>
        <p:spPr>
          <a:xfrm rot="922010">
            <a:off x="1687549" y="3833474"/>
            <a:ext cx="2966756" cy="758916"/>
          </a:xfrm>
          <a:prstGeom prst="ellipse">
            <a:avLst/>
          </a:prstGeom>
          <a:gradFill flip="none" rotWithShape="1">
            <a:gsLst>
              <a:gs pos="0">
                <a:srgbClr val="7030A0">
                  <a:alpha val="29000"/>
                </a:srgbClr>
              </a:gs>
              <a:gs pos="100000">
                <a:schemeClr val="bg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円/楕円 64"/>
          <p:cNvSpPr/>
          <p:nvPr/>
        </p:nvSpPr>
        <p:spPr>
          <a:xfrm rot="193060">
            <a:off x="123784" y="2572560"/>
            <a:ext cx="1889823" cy="1194021"/>
          </a:xfrm>
          <a:prstGeom prst="ellipse">
            <a:avLst/>
          </a:prstGeom>
          <a:gradFill flip="none" rotWithShape="1">
            <a:gsLst>
              <a:gs pos="0">
                <a:srgbClr val="00B050">
                  <a:alpha val="20000"/>
                </a:srgbClr>
              </a:gs>
              <a:gs pos="100000">
                <a:schemeClr val="bg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円/楕円 63"/>
          <p:cNvSpPr/>
          <p:nvPr/>
        </p:nvSpPr>
        <p:spPr>
          <a:xfrm rot="525788">
            <a:off x="3070780" y="3350936"/>
            <a:ext cx="2381942" cy="67588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55000"/>
                </a:srgbClr>
              </a:gs>
              <a:gs pos="100000">
                <a:schemeClr val="bg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円/楕円 62"/>
          <p:cNvSpPr/>
          <p:nvPr/>
        </p:nvSpPr>
        <p:spPr>
          <a:xfrm>
            <a:off x="1795754" y="2763261"/>
            <a:ext cx="2381942" cy="664755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100000">
                <a:schemeClr val="bg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円/楕円 61"/>
          <p:cNvSpPr/>
          <p:nvPr/>
        </p:nvSpPr>
        <p:spPr>
          <a:xfrm rot="288581">
            <a:off x="528046" y="1737934"/>
            <a:ext cx="3083045" cy="1136866"/>
          </a:xfrm>
          <a:prstGeom prst="ellipse">
            <a:avLst/>
          </a:prstGeom>
          <a:gradFill flip="none" rotWithShape="1">
            <a:gsLst>
              <a:gs pos="0">
                <a:srgbClr val="C00000">
                  <a:alpha val="30000"/>
                </a:srgbClr>
              </a:gs>
              <a:gs pos="100000">
                <a:schemeClr val="bg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円/楕円 60"/>
          <p:cNvSpPr/>
          <p:nvPr/>
        </p:nvSpPr>
        <p:spPr>
          <a:xfrm>
            <a:off x="6817836" y="3562180"/>
            <a:ext cx="1327864" cy="662743"/>
          </a:xfrm>
          <a:prstGeom prst="ellipse">
            <a:avLst/>
          </a:prstGeom>
          <a:gradFill flip="none" rotWithShape="1">
            <a:gsLst>
              <a:gs pos="0">
                <a:srgbClr val="7030A0">
                  <a:alpha val="29000"/>
                </a:srgbClr>
              </a:gs>
              <a:gs pos="100000">
                <a:schemeClr val="bg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円/楕円 59"/>
          <p:cNvSpPr/>
          <p:nvPr/>
        </p:nvSpPr>
        <p:spPr>
          <a:xfrm>
            <a:off x="4445953" y="3952635"/>
            <a:ext cx="3151753" cy="917938"/>
          </a:xfrm>
          <a:prstGeom prst="ellipse">
            <a:avLst/>
          </a:prstGeom>
          <a:gradFill flip="none" rotWithShape="1">
            <a:gsLst>
              <a:gs pos="0">
                <a:srgbClr val="FF0000">
                  <a:alpha val="29000"/>
                </a:srgbClr>
              </a:gs>
              <a:gs pos="100000">
                <a:schemeClr val="bg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53"/>
          <p:cNvSpPr/>
          <p:nvPr/>
        </p:nvSpPr>
        <p:spPr>
          <a:xfrm>
            <a:off x="5977652" y="4725892"/>
            <a:ext cx="2986836" cy="1295396"/>
          </a:xfrm>
          <a:prstGeom prst="ellipse">
            <a:avLst/>
          </a:prstGeom>
          <a:gradFill flip="none" rotWithShape="1">
            <a:gsLst>
              <a:gs pos="0">
                <a:srgbClr val="0070C0">
                  <a:alpha val="30000"/>
                </a:srgbClr>
              </a:gs>
              <a:gs pos="100000">
                <a:schemeClr val="bg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円/楕円 52"/>
          <p:cNvSpPr/>
          <p:nvPr/>
        </p:nvSpPr>
        <p:spPr>
          <a:xfrm rot="1614553">
            <a:off x="3465661" y="1982403"/>
            <a:ext cx="3455242" cy="1497017"/>
          </a:xfrm>
          <a:prstGeom prst="ellipse">
            <a:avLst/>
          </a:prstGeom>
          <a:gradFill flip="none" rotWithShape="1">
            <a:gsLst>
              <a:gs pos="0">
                <a:srgbClr val="00B050">
                  <a:alpha val="20000"/>
                </a:srgbClr>
              </a:gs>
              <a:gs pos="100000">
                <a:schemeClr val="bg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/>
        </p:nvSpPr>
        <p:spPr>
          <a:xfrm rot="2701356">
            <a:off x="5401797" y="1409642"/>
            <a:ext cx="3497669" cy="1663207"/>
          </a:xfrm>
          <a:prstGeom prst="ellipse">
            <a:avLst/>
          </a:prstGeom>
          <a:gradFill flip="none" rotWithShape="1">
            <a:gsLst>
              <a:gs pos="0">
                <a:srgbClr val="FFC000">
                  <a:alpha val="30000"/>
                </a:srgbClr>
              </a:gs>
              <a:gs pos="100000">
                <a:schemeClr val="bg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595" y="503424"/>
            <a:ext cx="7886700" cy="1223597"/>
          </a:xfrm>
        </p:spPr>
        <p:txBody>
          <a:bodyPr/>
          <a:lstStyle/>
          <a:p>
            <a:r>
              <a:rPr lang="en-US" dirty="0" smtClean="0"/>
              <a:t>MPGDs: P</a:t>
            </a:r>
            <a:r>
              <a:rPr lang="en-US" dirty="0" smtClean="0"/>
              <a:t>robably </a:t>
            </a:r>
            <a:r>
              <a:rPr lang="en-US" dirty="0" smtClean="0"/>
              <a:t>one of the most </a:t>
            </a:r>
            <a:r>
              <a:rPr lang="en-US" b="1" dirty="0" smtClean="0">
                <a:solidFill>
                  <a:srgbClr val="FF0000"/>
                </a:solidFill>
              </a:rPr>
              <a:t>versatile</a:t>
            </a:r>
            <a:r>
              <a:rPr lang="en-US" dirty="0" smtClean="0"/>
              <a:t> technology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28651" y="1943854"/>
            <a:ext cx="1223797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Single Stage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760" y="2213152"/>
            <a:ext cx="1174104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Multi Stage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7079" y="2749518"/>
            <a:ext cx="1003801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Thin Drift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05078" y="3038921"/>
            <a:ext cx="1141787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Large Drift 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83144" y="3336363"/>
            <a:ext cx="1525289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Charge readout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77319" y="3597622"/>
            <a:ext cx="1343638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Light readout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57275" y="3938544"/>
            <a:ext cx="1687898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Conversion in gas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75232" y="4160415"/>
            <a:ext cx="2511841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Conversion outside the gas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8986" y="2474413"/>
            <a:ext cx="2379819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Hybrids (different MPGD)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30841" y="4374429"/>
            <a:ext cx="3092578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In the extreme case.. </a:t>
            </a:r>
            <a:r>
              <a:rPr kumimoji="0" lang="en-US" sz="1662" dirty="0">
                <a:solidFill>
                  <a:prstClr val="black"/>
                </a:solidFill>
              </a:rPr>
              <a:t>Without </a:t>
            </a:r>
            <a:r>
              <a:rPr kumimoji="0" lang="en-US" sz="1662" dirty="0" smtClean="0">
                <a:solidFill>
                  <a:prstClr val="black"/>
                </a:solidFill>
              </a:rPr>
              <a:t>gas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27077" y="2818564"/>
            <a:ext cx="857927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Flushed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20491" y="3047667"/>
            <a:ext cx="758541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Sealed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1196" y="3996612"/>
            <a:ext cx="871777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Mixture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8631" y="4255655"/>
            <a:ext cx="1518749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Pure Noble Gas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0034" y="4573504"/>
            <a:ext cx="1486689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Pure Quencher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61067" y="4660614"/>
            <a:ext cx="1371658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High Pressure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44044" y="4872506"/>
            <a:ext cx="1719125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Ambient Pressure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77113" y="5064717"/>
            <a:ext cx="1329146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Low Pressure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06982" y="1746104"/>
            <a:ext cx="1682255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Charged Particles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83471" y="2037447"/>
            <a:ext cx="897553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Photons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36054" y="2383613"/>
            <a:ext cx="990720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Neutrons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76731" y="2709182"/>
            <a:ext cx="896464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Tracking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97356" y="2969792"/>
            <a:ext cx="1210331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Calorimeter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90239" y="3262347"/>
            <a:ext cx="513282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TPC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76731" y="3709755"/>
            <a:ext cx="654346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Small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435215" y="3834540"/>
            <a:ext cx="652871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Large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95250" y="4813668"/>
            <a:ext cx="736099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Planar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25321" y="5010616"/>
            <a:ext cx="1571071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Semi-Cylindrical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26773" y="5271876"/>
            <a:ext cx="1082156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Cylindrical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752961" y="4769618"/>
            <a:ext cx="976358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Spherical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0946" y="3023810"/>
            <a:ext cx="985334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Low Gain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1675" y="2777654"/>
            <a:ext cx="1462260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Very High Gain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765487" y="1464488"/>
            <a:ext cx="1603772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High Granularity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667104" y="1911744"/>
            <a:ext cx="532453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Fast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90529" y="5288805"/>
            <a:ext cx="1020344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High Rate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262390" y="5629727"/>
            <a:ext cx="977832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Low Rate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153799" y="2447836"/>
            <a:ext cx="1984774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Low Material Budget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657899" y="2018396"/>
            <a:ext cx="1142044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Radio-Pure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561054" y="3672999"/>
            <a:ext cx="1419491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Thin Windows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486389" y="4036167"/>
            <a:ext cx="1084721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Low Fields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444898" y="4337534"/>
            <a:ext cx="1127232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High Fields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55830" y="6064624"/>
            <a:ext cx="588879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Pads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263618" y="6064624"/>
            <a:ext cx="672556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Strips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561765" y="5915871"/>
            <a:ext cx="1410771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Self Triggering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82964" y="3275475"/>
            <a:ext cx="881973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No Gain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70" name="日付プレースホルダー 6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1" name="フッター プレースホルダー 7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2" name="スライド番号プレースホルダー 7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9485-3375-47EB-BB7E-FF31A6346FC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80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MPGD in High Energy Physics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white"/>
                </a:solidFill>
              </a:rPr>
              <a:t>2017/11/7</a:t>
            </a:r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white"/>
                </a:solidFill>
              </a:rPr>
              <a:t>A. Ochi, CEPC2017</a:t>
            </a:r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6BD4B-C412-4428-B8ED-E6BA38F3EAD5}" type="slidenum">
              <a:rPr kumimoji="1" lang="ja-JP" altLang="en-US" smtClean="0">
                <a:solidFill>
                  <a:prstClr val="white"/>
                </a:solidFill>
              </a:rPr>
              <a:pPr/>
              <a:t>7</a:t>
            </a:fld>
            <a:endParaRPr kumimoji="1"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5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46"/>
          <p:cNvSpPr/>
          <p:nvPr/>
        </p:nvSpPr>
        <p:spPr>
          <a:xfrm>
            <a:off x="6723114" y="3643495"/>
            <a:ext cx="1391268" cy="3926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2041"/>
            <a:endParaRPr kumimoji="0" lang="en-GB" sz="1662">
              <a:solidFill>
                <a:prstClr val="white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214156" y="1425359"/>
            <a:ext cx="1391268" cy="3926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2041"/>
            <a:endParaRPr kumimoji="0" lang="en-GB" sz="1662">
              <a:solidFill>
                <a:prstClr val="white"/>
              </a:solidFill>
            </a:endParaRPr>
          </a:p>
        </p:txBody>
      </p:sp>
      <p:pic>
        <p:nvPicPr>
          <p:cNvPr id="4" name="Picture 4" descr="http://te-epc-lpc.web.cern.ch/te-epc-lpc/machines/pagesources/Cern-Accelerator-Comple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1108" y="2621114"/>
            <a:ext cx="4712677" cy="3812087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214156" y="1425360"/>
            <a:ext cx="1407245" cy="34810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</a:lstStyle>
          <a:p>
            <a:pPr defTabSz="422041"/>
            <a:r>
              <a:rPr kumimoji="0" lang="en-US" sz="1662" dirty="0">
                <a:solidFill>
                  <a:srgbClr val="C00000"/>
                </a:solidFill>
              </a:rPr>
              <a:t>TOTEM (GEM)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92336" y="3653627"/>
            <a:ext cx="2042290" cy="34810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</a:lstStyle>
          <a:p>
            <a:pPr defTabSz="422041"/>
            <a:r>
              <a:rPr kumimoji="0" lang="en-US" sz="1662" dirty="0">
                <a:solidFill>
                  <a:srgbClr val="C00000"/>
                </a:solidFill>
              </a:rPr>
              <a:t>LHCb (GEM, </a:t>
            </a:r>
            <a:r>
              <a:rPr kumimoji="0" lang="en-US" sz="1662" dirty="0" err="1">
                <a:solidFill>
                  <a:srgbClr val="C00000"/>
                </a:solidFill>
                <a:latin typeface="Symbol" panose="05050102010706020507" pitchFamily="18" charset="2"/>
              </a:rPr>
              <a:t>m</a:t>
            </a:r>
            <a:r>
              <a:rPr kumimoji="0" lang="en-US" sz="1662" dirty="0" err="1">
                <a:solidFill>
                  <a:srgbClr val="C00000"/>
                </a:solidFill>
              </a:rPr>
              <a:t>RWELL</a:t>
            </a:r>
            <a:r>
              <a:rPr kumimoji="0" lang="en-US" sz="1662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16817" y="2661668"/>
            <a:ext cx="1887633" cy="34810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</a:lstStyle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NA48 (micromegas)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20062" y="5434652"/>
            <a:ext cx="1912768" cy="34810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</a:lstStyle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DIRAC (MSGC-GEM)</a:t>
            </a:r>
          </a:p>
        </p:txBody>
      </p:sp>
      <p:cxnSp>
        <p:nvCxnSpPr>
          <p:cNvPr id="17" name="Straight Arrow Connector 16"/>
          <p:cNvCxnSpPr>
            <a:stCxn id="11" idx="2"/>
          </p:cNvCxnSpPr>
          <p:nvPr/>
        </p:nvCxnSpPr>
        <p:spPr>
          <a:xfrm>
            <a:off x="2917779" y="1773469"/>
            <a:ext cx="914160" cy="1058660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4" idx="2"/>
          </p:cNvCxnSpPr>
          <p:nvPr/>
        </p:nvCxnSpPr>
        <p:spPr>
          <a:xfrm flipH="1">
            <a:off x="4163246" y="3009777"/>
            <a:ext cx="3597388" cy="272106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5" idx="0"/>
          </p:cNvCxnSpPr>
          <p:nvPr/>
        </p:nvCxnSpPr>
        <p:spPr>
          <a:xfrm flipH="1" flipV="1">
            <a:off x="5942096" y="4942283"/>
            <a:ext cx="534350" cy="492369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605423" y="1760099"/>
            <a:ext cx="3909340" cy="34810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</a:lstStyle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COMPASS(2TGEM+mm, micromegas, GEM)</a:t>
            </a:r>
          </a:p>
        </p:txBody>
      </p:sp>
      <p:cxnSp>
        <p:nvCxnSpPr>
          <p:cNvPr id="20" name="Straight Arrow Connector 19"/>
          <p:cNvCxnSpPr>
            <a:stCxn id="19" idx="2"/>
          </p:cNvCxnSpPr>
          <p:nvPr/>
        </p:nvCxnSpPr>
        <p:spPr>
          <a:xfrm flipH="1">
            <a:off x="4152410" y="2108208"/>
            <a:ext cx="1407683" cy="1105397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96371" y="4801606"/>
            <a:ext cx="1885388" cy="34810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</a:lstStyle>
          <a:p>
            <a:pPr defTabSz="422041"/>
            <a:r>
              <a:rPr kumimoji="0" lang="en-US" sz="1662" dirty="0">
                <a:solidFill>
                  <a:srgbClr val="C00000"/>
                </a:solidFill>
              </a:rPr>
              <a:t>ATLAS(micromegas)</a:t>
            </a:r>
          </a:p>
        </p:txBody>
      </p:sp>
      <p:cxnSp>
        <p:nvCxnSpPr>
          <p:cNvPr id="26" name="Straight Arrow Connector 25"/>
          <p:cNvCxnSpPr>
            <a:stCxn id="24" idx="0"/>
          </p:cNvCxnSpPr>
          <p:nvPr/>
        </p:nvCxnSpPr>
        <p:spPr>
          <a:xfrm flipV="1">
            <a:off x="1539065" y="4098221"/>
            <a:ext cx="2292874" cy="703385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294301" y="2117973"/>
            <a:ext cx="2516161" cy="714155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55693" y="3716745"/>
            <a:ext cx="1218603" cy="34810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</a:lstStyle>
          <a:p>
            <a:pPr defTabSz="422041"/>
            <a:r>
              <a:rPr kumimoji="0" lang="en-US" sz="1662" dirty="0">
                <a:solidFill>
                  <a:srgbClr val="C00000"/>
                </a:solidFill>
              </a:rPr>
              <a:t>ALICE(GEM)</a:t>
            </a:r>
          </a:p>
        </p:txBody>
      </p:sp>
      <p:cxnSp>
        <p:nvCxnSpPr>
          <p:cNvPr id="39" name="Straight Arrow Connector 38"/>
          <p:cNvCxnSpPr>
            <a:stCxn id="38" idx="0"/>
          </p:cNvCxnSpPr>
          <p:nvPr/>
        </p:nvCxnSpPr>
        <p:spPr>
          <a:xfrm flipV="1">
            <a:off x="1064995" y="3394836"/>
            <a:ext cx="727128" cy="321909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856494" y="2058406"/>
            <a:ext cx="1422249" cy="34810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</a:lstStyle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GLACIER(LEM)</a:t>
            </a:r>
          </a:p>
        </p:txBody>
      </p:sp>
      <p:cxnSp>
        <p:nvCxnSpPr>
          <p:cNvPr id="51" name="Straight Arrow Connector 50"/>
          <p:cNvCxnSpPr>
            <a:stCxn id="50" idx="2"/>
          </p:cNvCxnSpPr>
          <p:nvPr/>
        </p:nvCxnSpPr>
        <p:spPr>
          <a:xfrm flipH="1">
            <a:off x="4113305" y="2406515"/>
            <a:ext cx="3454314" cy="847644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514846" y="4601361"/>
            <a:ext cx="2389500" cy="34810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</a:lstStyle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CAST(</a:t>
            </a:r>
            <a:r>
              <a:rPr kumimoji="0" lang="en-US" sz="1662" dirty="0" err="1">
                <a:solidFill>
                  <a:prstClr val="black"/>
                </a:solidFill>
              </a:rPr>
              <a:t>micromegas,InGrid</a:t>
            </a:r>
            <a:r>
              <a:rPr kumimoji="0" lang="en-US" sz="1662" dirty="0">
                <a:solidFill>
                  <a:prstClr val="black"/>
                </a:solidFill>
              </a:rPr>
              <a:t>)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5840291" y="3482128"/>
            <a:ext cx="2032403" cy="1136186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 flipV="1">
            <a:off x="5871754" y="3465175"/>
            <a:ext cx="984738" cy="381476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27567" y="1706715"/>
            <a:ext cx="1939698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/>
            <a:r>
              <a:rPr kumimoji="0" lang="en-US" sz="1662" dirty="0">
                <a:solidFill>
                  <a:srgbClr val="C00000"/>
                </a:solidFill>
              </a:rPr>
              <a:t>CMS(GEM, </a:t>
            </a:r>
            <a:r>
              <a:rPr kumimoji="0" lang="en-US" sz="1662" dirty="0" err="1">
                <a:solidFill>
                  <a:srgbClr val="C00000"/>
                </a:solidFill>
                <a:latin typeface="Symbol" panose="05050102010706020507" pitchFamily="18" charset="2"/>
              </a:rPr>
              <a:t>m</a:t>
            </a:r>
            <a:r>
              <a:rPr kumimoji="0" lang="en-US" sz="1662" dirty="0" err="1">
                <a:solidFill>
                  <a:srgbClr val="C00000"/>
                </a:solidFill>
              </a:rPr>
              <a:t>RWELL</a:t>
            </a:r>
            <a:r>
              <a:rPr kumimoji="0" lang="en-US" sz="1662" dirty="0">
                <a:solidFill>
                  <a:srgbClr val="C00000"/>
                </a:solidFill>
              </a:rPr>
              <a:t>)</a:t>
            </a:r>
            <a:endParaRPr kumimoji="0" lang="en-GB" sz="1662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9618" y="430241"/>
            <a:ext cx="1937198" cy="1342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97922" y="5974996"/>
            <a:ext cx="1074333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/>
            <a:r>
              <a:rPr kumimoji="0" lang="en-US" sz="1662" dirty="0">
                <a:solidFill>
                  <a:srgbClr val="C00000"/>
                </a:solidFill>
              </a:rPr>
              <a:t>RED = LHC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94375" y="392235"/>
            <a:ext cx="2672976" cy="6888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/>
            <a:r>
              <a:rPr kumimoji="0" lang="en-US" sz="1292" i="1" dirty="0">
                <a:solidFill>
                  <a:srgbClr val="C00000"/>
                </a:solidFill>
              </a:rPr>
              <a:t>Some of them running,</a:t>
            </a:r>
          </a:p>
          <a:p>
            <a:pPr defTabSz="422041"/>
            <a:r>
              <a:rPr kumimoji="0" lang="en-US" sz="1292" i="1" dirty="0">
                <a:solidFill>
                  <a:srgbClr val="C00000"/>
                </a:solidFill>
              </a:rPr>
              <a:t>Some of them approved for upgrades</a:t>
            </a:r>
          </a:p>
          <a:p>
            <a:pPr defTabSz="422041"/>
            <a:r>
              <a:rPr kumimoji="0" lang="en-US" sz="1292" i="1" dirty="0">
                <a:solidFill>
                  <a:srgbClr val="C00000"/>
                </a:solidFill>
              </a:rPr>
              <a:t>Some of them under evaluation</a:t>
            </a:r>
            <a:endParaRPr kumimoji="0" lang="en-GB" sz="1292" i="1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16816" y="379302"/>
            <a:ext cx="1667251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Fresh Installation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57759" y="6145457"/>
            <a:ext cx="1721946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kumimoji="0" lang="en-US" sz="1662" dirty="0">
                <a:solidFill>
                  <a:prstClr val="black"/>
                </a:solidFill>
              </a:rPr>
              <a:t>MPGDs and CERN</a:t>
            </a:r>
            <a:endParaRPr kumimoji="0" lang="en-GB" sz="1662" dirty="0">
              <a:solidFill>
                <a:prstClr val="black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516216" y="44624"/>
            <a:ext cx="2520280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E. </a:t>
            </a:r>
            <a:r>
              <a:rPr kumimoji="1" lang="en-US" altLang="ja-JP" dirty="0" err="1" smtClean="0"/>
              <a:t>Oliveri</a:t>
            </a:r>
            <a:r>
              <a:rPr kumimoji="1" lang="en-US" altLang="ja-JP" dirty="0" smtClean="0"/>
              <a:t>, MPGD2017</a:t>
            </a:r>
            <a:endParaRPr kumimoji="1" lang="ja-JP" altLang="en-US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9485-3375-47EB-BB7E-FF31A6346FC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40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68490" y="87288"/>
            <a:ext cx="8307966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0" lang="fr-FR">
              <a:solidFill>
                <a:prstClr val="black"/>
              </a:solidFill>
            </a:endParaRPr>
          </a:p>
        </p:txBody>
      </p:sp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611560" y="188640"/>
            <a:ext cx="7848872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kumimoji="0"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GEM / </a:t>
            </a:r>
            <a:r>
              <a:rPr kumimoji="0"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Micromegas</a:t>
            </a:r>
            <a:r>
              <a:rPr kumimoji="0"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: </a:t>
            </a:r>
            <a:r>
              <a:rPr kumimoji="0"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ATLAS and CMS upgrades</a:t>
            </a:r>
            <a:endParaRPr kumimoji="0"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611396"/>
            <a:ext cx="8380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Development and optimization of large-area MPGDs for tracking and triggering</a:t>
            </a:r>
            <a:endParaRPr kumimoji="0" lang="fr-FR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980728"/>
            <a:ext cx="4535996" cy="5877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fr-FR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63" y="1043444"/>
            <a:ext cx="4639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MM for the ATLAS </a:t>
            </a:r>
            <a:r>
              <a:rPr kumimoji="0"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Muon</a:t>
            </a:r>
            <a:r>
              <a:rPr kumimoji="0"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System Upgrade:</a:t>
            </a:r>
            <a:endParaRPr kumimoji="0"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1484784"/>
            <a:ext cx="43845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0"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Standard </a:t>
            </a:r>
            <a:r>
              <a:rPr kumimoji="0"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Bulk </a:t>
            </a:r>
            <a:r>
              <a:rPr kumimoji="0"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MM </a:t>
            </a:r>
            <a:r>
              <a:rPr kumimoji="0"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suffers from limited </a:t>
            </a:r>
            <a:r>
              <a:rPr kumimoji="0"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efficiency </a:t>
            </a:r>
            <a:r>
              <a:rPr kumimoji="0"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at </a:t>
            </a:r>
            <a:endParaRPr kumimoji="0" lang="en-US" sz="1400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 algn="ctr"/>
            <a:r>
              <a:rPr kumimoji="0"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high </a:t>
            </a:r>
            <a:r>
              <a:rPr kumimoji="0"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rates due to discharges induced dead </a:t>
            </a:r>
            <a:r>
              <a:rPr kumimoji="0"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time</a:t>
            </a:r>
          </a:p>
          <a:p>
            <a:pPr algn="ctr"/>
            <a:r>
              <a:rPr kumimoji="0"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Solution: </a:t>
            </a:r>
            <a:r>
              <a:rPr kumimoji="0" lang="en-US" sz="14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R</a:t>
            </a:r>
            <a:r>
              <a:rPr kumimoji="0"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esistive </a:t>
            </a:r>
            <a:r>
              <a:rPr kumimoji="0" lang="en-US" sz="1400" dirty="0" err="1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Micromegas</a:t>
            </a:r>
            <a:r>
              <a:rPr kumimoji="0"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400" dirty="0" err="1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tecgnology</a:t>
            </a:r>
            <a:r>
              <a:rPr kumimoji="0"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:</a:t>
            </a:r>
            <a:endParaRPr kumimoji="0" lang="en-US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5736" y="4077072"/>
            <a:ext cx="1947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2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2.4 x 1m</a:t>
            </a:r>
            <a:r>
              <a:rPr kumimoji="0" lang="en-US" sz="1200" baseline="300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2</a:t>
            </a:r>
            <a:r>
              <a:rPr kumimoji="0" lang="en-US" sz="12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</a:p>
          <a:p>
            <a:pPr algn="ctr"/>
            <a:r>
              <a:rPr kumimoji="0" lang="en-US" sz="12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MM resistive chamber constructed and characterized at CERN RD51 lab</a:t>
            </a:r>
            <a:endParaRPr kumimoji="0" lang="en-US" sz="1200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9" name="Picture 2" descr="C:\Users\biancom\Documents\MicroMegas\L3_photo\P10605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742888"/>
            <a:ext cx="2054006" cy="141430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4572000" y="980728"/>
            <a:ext cx="4535996" cy="5877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fr-FR" sz="1600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3" name="TextBox 14"/>
          <p:cNvSpPr txBox="1"/>
          <p:nvPr/>
        </p:nvSpPr>
        <p:spPr>
          <a:xfrm>
            <a:off x="4572000" y="1043444"/>
            <a:ext cx="4602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GEMs for the CMS </a:t>
            </a:r>
            <a:r>
              <a:rPr kumimoji="0"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Muon</a:t>
            </a:r>
            <a:r>
              <a:rPr kumimoji="0"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System Upgrade:</a:t>
            </a:r>
            <a:endParaRPr kumimoji="0"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4" name="TextBox 15"/>
          <p:cNvSpPr txBox="1"/>
          <p:nvPr/>
        </p:nvSpPr>
        <p:spPr>
          <a:xfrm>
            <a:off x="4577891" y="1490664"/>
            <a:ext cx="453061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Single-mask GEM technology </a:t>
            </a:r>
            <a:r>
              <a:rPr kumimoji="0"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(instead of double-mask)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kumimoji="0"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Reduces cost /allows production of large-area GEM</a:t>
            </a:r>
          </a:p>
          <a:p>
            <a:pPr marL="285750" indent="-285750">
              <a:buFont typeface="Wingdings" pitchFamily="2" charset="2"/>
              <a:buChar char="à"/>
            </a:pPr>
            <a:endParaRPr kumimoji="0" lang="en-US" sz="1400" dirty="0" smtClean="0">
              <a:solidFill>
                <a:srgbClr val="0000CC"/>
              </a:solidFill>
              <a:latin typeface="Palatino Linotype" panose="0204050205050503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kumimoji="0"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R&amp;D: 6 generations of triple-GEM detectors</a:t>
            </a:r>
          </a:p>
          <a:p>
            <a:endParaRPr kumimoji="0" lang="en-GB" sz="14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endParaRPr kumimoji="0" lang="en-GB" sz="14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endParaRPr kumimoji="0" lang="en-GB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endParaRPr kumimoji="0" lang="en-GB" sz="14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endParaRPr kumimoji="0" lang="en-GB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endParaRPr kumimoji="0" lang="en-GB" sz="14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endParaRPr kumimoji="0" lang="en-GB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endParaRPr kumimoji="0" lang="en-GB" sz="14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endParaRPr kumimoji="0" lang="en-GB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endParaRPr kumimoji="0" lang="en-GB" sz="14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r>
              <a:rPr kumimoji="0" lang="en-GB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/>
            </a:r>
            <a:br>
              <a:rPr kumimoji="0" lang="en-GB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</a:br>
            <a:r>
              <a:rPr kumimoji="0" lang="en-GB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Assembly optimization: </a:t>
            </a:r>
            <a:r>
              <a:rPr kumimoji="0" lang="en-GB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self-stretching technique: </a:t>
            </a:r>
            <a:r>
              <a:rPr kumimoji="0"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assembly </a:t>
            </a:r>
            <a:r>
              <a:rPr kumimoji="0" lang="en-GB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time  </a:t>
            </a:r>
            <a:r>
              <a:rPr kumimoji="0"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reduction from 3 </a:t>
            </a:r>
            <a:r>
              <a:rPr kumimoji="0" lang="en-GB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days </a:t>
            </a:r>
            <a:r>
              <a:rPr kumimoji="0" lang="en-GB" sz="1400" dirty="0">
                <a:solidFill>
                  <a:srgbClr val="663300"/>
                </a:solidFill>
                <a:latin typeface="Palatino Linotype" panose="02040502050505030304" pitchFamily="18" charset="0"/>
                <a:sym typeface="Wingdings" pitchFamily="2" charset="2"/>
              </a:rPr>
              <a:t> 2 hours </a:t>
            </a:r>
            <a:endParaRPr kumimoji="0" lang="en-US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676" y="5291097"/>
            <a:ext cx="2094054" cy="144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16" descr="Capture d’écran 2014-06-13 à 11.16.42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7565" y="5301208"/>
            <a:ext cx="2220971" cy="1439675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2935" y="2516778"/>
            <a:ext cx="4327232" cy="186161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5496" y="2314694"/>
            <a:ext cx="273630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504D"/>
              </a:buClr>
            </a:pPr>
            <a:r>
              <a:rPr kumimoji="0" lang="de-CH" sz="14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kumimoji="0" lang="de-CH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Add a </a:t>
            </a:r>
            <a:r>
              <a:rPr kumimoji="0" lang="de-CH" sz="14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layer</a:t>
            </a:r>
            <a:r>
              <a:rPr kumimoji="0" lang="de-CH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kumimoji="0" lang="de-CH" sz="14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of</a:t>
            </a:r>
            <a:r>
              <a:rPr kumimoji="0" lang="de-CH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kumimoji="0" lang="de-CH" sz="14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resistive</a:t>
            </a:r>
            <a:r>
              <a:rPr kumimoji="0" lang="de-CH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br>
              <a:rPr kumimoji="0" lang="de-CH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</a:br>
            <a:r>
              <a:rPr kumimoji="0" lang="de-CH" sz="14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strips</a:t>
            </a:r>
            <a:r>
              <a:rPr kumimoji="0" lang="de-CH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kumimoji="0" lang="de-CH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above</a:t>
            </a:r>
            <a:r>
              <a:rPr kumimoji="0" lang="de-CH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kumimoji="0" lang="de-CH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the</a:t>
            </a:r>
            <a:r>
              <a:rPr kumimoji="0" lang="de-CH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kumimoji="0" lang="de-CH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readout</a:t>
            </a:r>
            <a:r>
              <a:rPr kumimoji="0" lang="de-CH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kumimoji="0" lang="de-CH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strips</a:t>
            </a:r>
            <a:endParaRPr kumimoji="0" lang="de-CH" sz="14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Clr>
                <a:srgbClr val="C0504D"/>
              </a:buClr>
              <a:buFont typeface="Wingdings" panose="05000000000000000000" pitchFamily="2" charset="2"/>
              <a:buChar char="v"/>
            </a:pPr>
            <a:endParaRPr kumimoji="0" lang="de-CH" sz="1400" dirty="0" smtClean="0">
              <a:solidFill>
                <a:prstClr val="black"/>
              </a:solidFill>
              <a:latin typeface="Palatino Linotype" panose="02040502050505030304" pitchFamily="18" charset="0"/>
            </a:endParaRPr>
          </a:p>
          <a:p>
            <a:pPr marL="285750" indent="-285750">
              <a:buClr>
                <a:srgbClr val="C0504D"/>
              </a:buClr>
              <a:buFont typeface="Wingdings" panose="05000000000000000000" pitchFamily="2" charset="2"/>
              <a:buChar char="v"/>
            </a:pPr>
            <a:r>
              <a:rPr kumimoji="0" lang="de-CH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kumimoji="0" lang="de-CH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Spark </a:t>
            </a:r>
            <a:r>
              <a:rPr kumimoji="0" lang="de-CH" sz="14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neutralization</a:t>
            </a:r>
            <a:r>
              <a:rPr kumimoji="0" lang="de-CH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/</a:t>
            </a:r>
          </a:p>
          <a:p>
            <a:pPr>
              <a:buClr>
                <a:srgbClr val="C0504D"/>
              </a:buClr>
            </a:pPr>
            <a:r>
              <a:rPr kumimoji="0" lang="de-CH" sz="14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suppression</a:t>
            </a:r>
            <a:r>
              <a:rPr kumimoji="0" lang="de-CH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kumimoji="0" lang="de-CH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(</a:t>
            </a:r>
            <a:r>
              <a:rPr kumimoji="0" lang="de-CH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sparks</a:t>
            </a:r>
            <a:r>
              <a:rPr kumimoji="0" lang="de-CH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still </a:t>
            </a:r>
            <a:r>
              <a:rPr kumimoji="0" lang="de-CH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occur</a:t>
            </a:r>
            <a:r>
              <a:rPr kumimoji="0" lang="de-CH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, but </a:t>
            </a:r>
            <a:r>
              <a:rPr kumimoji="0" lang="de-CH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become</a:t>
            </a:r>
            <a:r>
              <a:rPr kumimoji="0" lang="de-CH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inoffensive</a:t>
            </a:r>
            <a:r>
              <a:rPr kumimoji="0" lang="de-CH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)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27784" y="2353023"/>
            <a:ext cx="1885456" cy="1580033"/>
          </a:xfrm>
          <a:prstGeom prst="rect">
            <a:avLst/>
          </a:prstGeom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301208"/>
            <a:ext cx="2054006" cy="150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301208"/>
            <a:ext cx="2148034" cy="1510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日付プレースホルダー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2017/11/7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Ochi, CEPC2017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8BA3C-FD74-49F5-93D3-00901AC981D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33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ビジネス">
  <a:themeElements>
    <a:clrScheme name="ビジネス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ビジネス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ビジネス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ビジネス">
  <a:themeElements>
    <a:clrScheme name="ビジネス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ビジネス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ビジネス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6683</TotalTime>
  <Words>2593</Words>
  <Application>Microsoft Office PowerPoint</Application>
  <PresentationFormat>画面に合わせる (4:3)</PresentationFormat>
  <Paragraphs>705</Paragraphs>
  <Slides>34</Slides>
  <Notes>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21</vt:i4>
      </vt:variant>
      <vt:variant>
        <vt:lpstr>テーマ</vt:lpstr>
      </vt:variant>
      <vt:variant>
        <vt:i4>11</vt:i4>
      </vt:variant>
      <vt:variant>
        <vt:lpstr>スライド タイトル</vt:lpstr>
      </vt:variant>
      <vt:variant>
        <vt:i4>34</vt:i4>
      </vt:variant>
    </vt:vector>
  </HeadingPairs>
  <TitlesOfParts>
    <vt:vector size="66" baseType="lpstr">
      <vt:lpstr>Adobe Ming Std L</vt:lpstr>
      <vt:lpstr>AdvP6F00</vt:lpstr>
      <vt:lpstr>HGP創英角ｺﾞｼｯｸUB</vt:lpstr>
      <vt:lpstr>ＭＳ Ｐゴシック</vt:lpstr>
      <vt:lpstr>ＭＳ ゴシック</vt:lpstr>
      <vt:lpstr>MS Mincho</vt:lpstr>
      <vt:lpstr>游ゴシック</vt:lpstr>
      <vt:lpstr>Arial</vt:lpstr>
      <vt:lpstr>Bookman Old Style</vt:lpstr>
      <vt:lpstr>Calibri</vt:lpstr>
      <vt:lpstr>Calibri Light</vt:lpstr>
      <vt:lpstr>Comic Sans MS</vt:lpstr>
      <vt:lpstr>Lucida Sans Unicode</vt:lpstr>
      <vt:lpstr>Palatino Linotype</vt:lpstr>
      <vt:lpstr>Symbol</vt:lpstr>
      <vt:lpstr>Times</vt:lpstr>
      <vt:lpstr>Times New Roman</vt:lpstr>
      <vt:lpstr>Verdana</vt:lpstr>
      <vt:lpstr>Wingdings</vt:lpstr>
      <vt:lpstr>Wingdings 2</vt:lpstr>
      <vt:lpstr>Wingdings 3</vt:lpstr>
      <vt:lpstr>Office ​​テーマ</vt:lpstr>
      <vt:lpstr>Office Theme</vt:lpstr>
      <vt:lpstr>1_Office Theme</vt:lpstr>
      <vt:lpstr>ビジネス</vt:lpstr>
      <vt:lpstr>Office テーマ</vt:lpstr>
      <vt:lpstr>Thème Office</vt:lpstr>
      <vt:lpstr>1_ビジネス</vt:lpstr>
      <vt:lpstr>1_Office ​​テーマ</vt:lpstr>
      <vt:lpstr>1_Office テーマ</vt:lpstr>
      <vt:lpstr>2_Office Theme</vt:lpstr>
      <vt:lpstr>3_Office Theme</vt:lpstr>
      <vt:lpstr>MPGD Overview</vt:lpstr>
      <vt:lpstr>Contents</vt:lpstr>
      <vt:lpstr>Introduction to MPGD:　 (Micro Pattern Gaseous Detector)</vt:lpstr>
      <vt:lpstr>PowerPoint プレゼンテーション</vt:lpstr>
      <vt:lpstr>Properties of MPGDs</vt:lpstr>
      <vt:lpstr>MPGDs: Probably one of the most versatile technology</vt:lpstr>
      <vt:lpstr>MPGD in High Energy Physics</vt:lpstr>
      <vt:lpstr>PowerPoint プレゼンテーション</vt:lpstr>
      <vt:lpstr>PowerPoint プレゼンテーション</vt:lpstr>
      <vt:lpstr>Further upgrade of ATLAS (2023~)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RD51</vt:lpstr>
      <vt:lpstr>RD51</vt:lpstr>
      <vt:lpstr>PowerPoint プレゼンテーション</vt:lpstr>
      <vt:lpstr>PowerPoint プレゼンテーション</vt:lpstr>
      <vt:lpstr>Scalable Readout System</vt:lpstr>
      <vt:lpstr>PowerPoint プレゼンテーション</vt:lpstr>
      <vt:lpstr>PowerPoint プレゼンテーション</vt:lpstr>
      <vt:lpstr>Recent topic for MPGD</vt:lpstr>
      <vt:lpstr>PowerPoint プレゼンテーション</vt:lpstr>
      <vt:lpstr>Resistive-strip protection concept  for ATLAS upgrade</vt:lpstr>
      <vt:lpstr>PowerPoint プレゼンテーション</vt:lpstr>
      <vt:lpstr>PowerPoint プレゼンテーション</vt:lpstr>
      <vt:lpstr>Resistive μ-PIC</vt:lpstr>
      <vt:lpstr>PowerPoint プレゼンテーション</vt:lpstr>
      <vt:lpstr>Very fast timing (Pico second order)</vt:lpstr>
      <vt:lpstr>Localizing the e- creation point </vt:lpstr>
      <vt:lpstr>Summary</vt:lpstr>
      <vt:lpstr>Backup</vt:lpstr>
      <vt:lpstr>MPGD@High Energy Physics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粒子物理研究室 μ-PIC グループ (MPGD開発)</dc:title>
  <dc:creator>Windows ユーザー</dc:creator>
  <cp:lastModifiedBy>Ochi Atsuhiko</cp:lastModifiedBy>
  <cp:revision>127</cp:revision>
  <dcterms:created xsi:type="dcterms:W3CDTF">2014-06-08T09:36:02Z</dcterms:created>
  <dcterms:modified xsi:type="dcterms:W3CDTF">2017-11-06T19:06:42Z</dcterms:modified>
</cp:coreProperties>
</file>