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411" r:id="rId2"/>
    <p:sldId id="418" r:id="rId3"/>
    <p:sldId id="428" r:id="rId4"/>
    <p:sldId id="440" r:id="rId5"/>
    <p:sldId id="441" r:id="rId6"/>
    <p:sldId id="450" r:id="rId7"/>
    <p:sldId id="449" r:id="rId8"/>
    <p:sldId id="448" r:id="rId9"/>
    <p:sldId id="447" r:id="rId10"/>
    <p:sldId id="446" r:id="rId11"/>
    <p:sldId id="445" r:id="rId12"/>
    <p:sldId id="454" r:id="rId13"/>
    <p:sldId id="455" r:id="rId14"/>
    <p:sldId id="456" r:id="rId15"/>
    <p:sldId id="444" r:id="rId16"/>
    <p:sldId id="453" r:id="rId17"/>
    <p:sldId id="457" r:id="rId18"/>
    <p:sldId id="458" r:id="rId19"/>
    <p:sldId id="459" r:id="rId20"/>
    <p:sldId id="460" r:id="rId21"/>
    <p:sldId id="461" r:id="rId22"/>
    <p:sldId id="451" r:id="rId23"/>
    <p:sldId id="443" r:id="rId24"/>
    <p:sldId id="442" r:id="rId25"/>
    <p:sldId id="422" r:id="rId26"/>
    <p:sldId id="465" r:id="rId27"/>
    <p:sldId id="464" r:id="rId28"/>
    <p:sldId id="463" r:id="rId29"/>
    <p:sldId id="462" r:id="rId30"/>
    <p:sldId id="426" r:id="rId31"/>
    <p:sldId id="424" r:id="rId32"/>
  </p:sldIdLst>
  <p:sldSz cx="9144000" cy="6858000" type="screen4x3"/>
  <p:notesSz cx="9144000" cy="6858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0033CC"/>
    <a:srgbClr val="CC0066"/>
    <a:srgbClr val="FF5050"/>
    <a:srgbClr val="FF7C80"/>
    <a:srgbClr val="FF9933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C0B7772-3FDE-4599-BBE7-C3B3EF54EB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9605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9088" y="514350"/>
            <a:ext cx="3427412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DBA4F0-EB88-4437-B356-7CB5230959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8402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AAB47-0CBD-4D8C-BAB7-26DCE1524E9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305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EAFA5-C6EF-4723-8AF9-2D79F840A1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844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A0289-999C-42D4-8B6A-5A6FF30F111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490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437D1-81F7-4AD7-A431-028721C0C6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86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B6324-C0A6-45EB-8E39-D577356000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353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D2FEC-837B-44C8-8E66-B2C64BD102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06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C8EF8-B90B-4132-A3B0-11241B0FCD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586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94DCC-8531-48DD-AFEF-ABD5B4A307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883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F12ED-F81B-492C-BD23-69A6836982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959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24436-801D-4EC2-B12C-AA49ACBC74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053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00AC5-745F-4837-B80A-88715E95DC6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784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F2418F3-7E35-4BD7-8531-BE301A4640F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Line 6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0" name="Text Box 22"/>
          <p:cNvSpPr txBox="1">
            <a:spLocks noChangeArrowheads="1"/>
          </p:cNvSpPr>
          <p:nvPr/>
        </p:nvSpPr>
        <p:spPr bwMode="auto">
          <a:xfrm>
            <a:off x="171450" y="1525588"/>
            <a:ext cx="8945563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CN" sz="28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Conceptual Design of CEPC Interaction Region Superconducting Final Focus and Anti-solenoid Magnets</a:t>
            </a:r>
          </a:p>
        </p:txBody>
      </p:sp>
      <p:sp>
        <p:nvSpPr>
          <p:cNvPr id="4101" name="Rectangle 24"/>
          <p:cNvSpPr>
            <a:spLocks noChangeArrowheads="1"/>
          </p:cNvSpPr>
          <p:nvPr/>
        </p:nvSpPr>
        <p:spPr bwMode="auto">
          <a:xfrm>
            <a:off x="1123950" y="3141663"/>
            <a:ext cx="6400800" cy="228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CN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Yingshun</a:t>
            </a:r>
            <a:r>
              <a:rPr lang="en-US" altLang="zh-CN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Zhu</a:t>
            </a:r>
          </a:p>
          <a:p>
            <a:pPr algn="ctr" eaLnBrk="1" hangingPunct="1">
              <a:buFontTx/>
              <a:buNone/>
            </a:pPr>
            <a:endParaRPr lang="en-US" altLang="zh-CN" sz="12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zh-CN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1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Accelerator Center, Magnet Group</a:t>
            </a:r>
          </a:p>
          <a:p>
            <a:pPr algn="ctr" eaLnBrk="1" hangingPunct="1">
              <a:buFontTx/>
              <a:buNone/>
            </a:pPr>
            <a:r>
              <a:rPr lang="en-US" altLang="zh-CN" sz="18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Institute of High Energy Physics, Chinese Academy of Sciences</a:t>
            </a:r>
          </a:p>
          <a:p>
            <a:pPr algn="ctr" eaLnBrk="1" hangingPunct="1">
              <a:buFontTx/>
              <a:buNone/>
            </a:pPr>
            <a:r>
              <a:rPr lang="en-US" altLang="zh-CN" sz="1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2017.11.7</a:t>
            </a:r>
          </a:p>
          <a:p>
            <a:pPr algn="ctr" eaLnBrk="1" hangingPunct="1">
              <a:buFontTx/>
              <a:buNone/>
            </a:pPr>
            <a:endParaRPr lang="en-US" altLang="zh-CN" sz="1800" b="1" i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2" name="Picture 25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6237288"/>
            <a:ext cx="2519362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 Box 27"/>
          <p:cNvSpPr txBox="1">
            <a:spLocks noChangeArrowheads="1"/>
          </p:cNvSpPr>
          <p:nvPr/>
        </p:nvSpPr>
        <p:spPr bwMode="auto">
          <a:xfrm>
            <a:off x="0" y="6373813"/>
            <a:ext cx="32416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1800" dirty="0">
                <a:latin typeface="Times New Roman" panose="02020603050405020304" pitchFamily="18" charset="0"/>
              </a:rPr>
              <a:t>International workshop on CEPC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QD0 coils are simplified and modelled in OPERA-3D.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Firstly the field quality in the single aperture is calculated, and then the multipole fields induced by the field cross talk of the two apertures are obtained.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18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1547813" y="5915025"/>
            <a:ext cx="19446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Single aperture coil 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5651500" y="5900738"/>
            <a:ext cx="2376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Two aperture coils</a:t>
            </a:r>
          </a:p>
        </p:txBody>
      </p:sp>
      <p:pic>
        <p:nvPicPr>
          <p:cNvPr id="13318" name="图片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3252788"/>
            <a:ext cx="372745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图片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75" y="3252788"/>
            <a:ext cx="4694238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The calculated multipole field contents in one aperture with the twin aperture layout: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18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2627313" y="1628775"/>
            <a:ext cx="41767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800">
                <a:latin typeface="Times New Roman" panose="02020603050405020304" pitchFamily="18" charset="0"/>
                <a:cs typeface="Times New Roman" panose="02020603050405020304" pitchFamily="18" charset="0"/>
              </a:rPr>
              <a:t>Table 3: 3D field harmonics</a:t>
            </a:r>
            <a:r>
              <a:rPr lang="zh-CN" altLang="zh-CN" sz="180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800">
                <a:latin typeface="Times New Roman" panose="02020603050405020304" pitchFamily="18" charset="0"/>
                <a:cs typeface="Times New Roman" panose="02020603050405020304" pitchFamily="18" charset="0"/>
              </a:rPr>
              <a:t>unit, 1×10</a:t>
            </a:r>
            <a:r>
              <a:rPr lang="en-US" altLang="zh-CN" sz="1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zh-CN" altLang="zh-CN" sz="180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427288" y="2133600"/>
          <a:ext cx="4737100" cy="42481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85785"/>
                <a:gridCol w="3251315"/>
              </a:tblGrid>
              <a:tr h="354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800" b="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/B</a:t>
                      </a:r>
                      <a:r>
                        <a:rPr lang="en-US" sz="1800" b="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@R=9.6 mm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</a:tr>
              <a:tr h="354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10000.0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</a:tr>
              <a:tr h="354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-20.09</a:t>
                      </a:r>
                      <a:endParaRPr lang="zh-CN" sz="1800" b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</a:tr>
              <a:tr h="354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3.700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</a:tr>
              <a:tr h="354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-0.625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</a:tr>
              <a:tr h="354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-0.170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</a:tr>
              <a:tr h="354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-0.0156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</a:tr>
              <a:tr h="354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3.35E-03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</a:tr>
              <a:tr h="354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-2.1E-04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</a:tr>
              <a:tr h="354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-0.0529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</a:tr>
              <a:tr h="354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7.91E-05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</a:tr>
              <a:tr h="354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-2.0E-04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424863" cy="52578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layer of shield coil is introduced just outside the quadrupole coil to improve the field quality.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shield coil is not symmetric within each aperture, but </a:t>
            </a:r>
            <a:r>
              <a:rPr lang="en-US" altLang="zh-CN" sz="2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shield coils for two apertures are symmetric.</a:t>
            </a: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conductor for the shield coil is round NbTi wire with 0.5 mm diameter, and there are 22 turns in each pole. 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395288" y="765175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827088" y="6084888"/>
            <a:ext cx="2447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800">
                <a:latin typeface="Times New Roman" panose="02020603050405020304" pitchFamily="18" charset="0"/>
                <a:cs typeface="Times New Roman" panose="02020603050405020304" pitchFamily="18" charset="0"/>
              </a:rPr>
              <a:t>Shield coil layout (half)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724525" y="6084888"/>
            <a:ext cx="2447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800">
                <a:latin typeface="Times New Roman" panose="02020603050405020304" pitchFamily="18" charset="0"/>
                <a:cs typeface="Times New Roman" panose="02020603050405020304" pitchFamily="18" charset="0"/>
              </a:rPr>
              <a:t>Quadrupole+Shield coil</a:t>
            </a:r>
          </a:p>
        </p:txBody>
      </p:sp>
      <p:pic>
        <p:nvPicPr>
          <p:cNvPr id="15366" name="图片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3302000"/>
            <a:ext cx="4391025" cy="26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975" y="3098800"/>
            <a:ext cx="4552950" cy="271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424863" cy="52578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395288" y="765175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619672" y="1128713"/>
            <a:ext cx="7469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4: Integrated field harmonics in one aperture with shield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coil (1×10</a:t>
            </a:r>
            <a:r>
              <a:rPr lang="en-US" altLang="zh-CN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Rectangle 2"/>
          <p:cNvSpPr txBox="1">
            <a:spLocks noChangeArrowheads="1"/>
          </p:cNvSpPr>
          <p:nvPr/>
        </p:nvSpPr>
        <p:spPr bwMode="auto">
          <a:xfrm>
            <a:off x="285750" y="1747838"/>
            <a:ext cx="8316913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can be seen that the calculated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integrated</a:t>
            </a: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field quality in the aperture with shield coils is very good.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843213" y="1739900"/>
          <a:ext cx="4321175" cy="39608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55330"/>
                <a:gridCol w="2965845"/>
              </a:tblGrid>
              <a:tr h="33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800" b="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/B</a:t>
                      </a:r>
                      <a:r>
                        <a:rPr lang="en-US" sz="1800" b="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@R=9.6 mm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</a:tr>
              <a:tr h="33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10000.0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</a:tr>
              <a:tr h="33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0.113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b"/>
                </a:tc>
              </a:tr>
              <a:tr h="33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1.0529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b"/>
                </a:tc>
              </a:tr>
              <a:tr h="33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-0.5088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b"/>
                </a:tc>
              </a:tr>
              <a:tr h="33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-0.4647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b"/>
                </a:tc>
              </a:tr>
              <a:tr h="33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-0.1132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b"/>
                </a:tc>
              </a:tr>
              <a:tr h="33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-0.016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b"/>
                </a:tc>
              </a:tr>
              <a:tr h="33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-0.011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b"/>
                </a:tc>
              </a:tr>
              <a:tr h="33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-0.0535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b"/>
                </a:tc>
              </a:tr>
              <a:tr h="33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-0.00067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b"/>
                </a:tc>
              </a:tr>
              <a:tr h="33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9.01E-05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Design parameters of QD0: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18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2844800" y="1341438"/>
            <a:ext cx="35988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800">
                <a:latin typeface="Times New Roman" panose="02020603050405020304" pitchFamily="18" charset="0"/>
                <a:cs typeface="Times New Roman" panose="02020603050405020304" pitchFamily="18" charset="0"/>
              </a:rPr>
              <a:t>Table 5: Design parameters of QD0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187450" y="1712913"/>
          <a:ext cx="7270750" cy="50847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43078"/>
                <a:gridCol w="3927672"/>
              </a:tblGrid>
              <a:tr h="260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Magnet name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QD0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260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Field gradient (T/m)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260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Magnetic length (m)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1.73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260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Coil turns per pole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260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Excitation current</a:t>
                      </a: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fr-FR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2700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260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Shield coil </a:t>
                      </a: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turns per pole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260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Shield coil current</a:t>
                      </a: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fr-FR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260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Coil layers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7290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Conductor size</a:t>
                      </a: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(mm)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Rutherford NbTi-Cu Cable, width 3 mm, mid thickness 0.95 mm, keystone angle 1.6 deg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260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Stored energy (KJ)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260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Inductance (H</a:t>
                      </a:r>
                      <a:r>
                        <a:rPr lang="zh-CN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0.0055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260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Peak field in coil (T)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260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Coil inner diameter (mm)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260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Coil outer diameter (mm)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4818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direction Lorentz force/octant (kN)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  <a:tr h="4818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direction Lorentz force/octant (kN)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-120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Magnet Layout of QD0: 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(Space for skew quadrupole coil is reserved)</a:t>
            </a:r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6" name="Text Box 8"/>
          <p:cNvSpPr txBox="1">
            <a:spLocks noChangeArrowheads="1"/>
          </p:cNvSpPr>
          <p:nvPr/>
        </p:nvSpPr>
        <p:spPr bwMode="auto">
          <a:xfrm>
            <a:off x="4067175" y="5373688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Single aperture QD0 </a:t>
            </a:r>
          </a:p>
        </p:txBody>
      </p:sp>
      <p:pic>
        <p:nvPicPr>
          <p:cNvPr id="18437" name="图片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2163"/>
            <a:ext cx="56896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The design of QF1 magnet is similar to the QD0 magnet. The used Rutherford cable is the same to that of QD0.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Since the distance between the two apertures in QF1 is much larger than QD0, </a:t>
            </a:r>
            <a:r>
              <a:rPr lang="en-US" altLang="zh-CN" sz="2000" smtClean="0">
                <a:solidFill>
                  <a:srgbClr val="C00000"/>
                </a:solidFill>
                <a:latin typeface="Times New Roman" panose="02020603050405020304" pitchFamily="18" charset="0"/>
              </a:rPr>
              <a:t>the field cross talk is not serious as QD0.      </a:t>
            </a:r>
          </a:p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optimization, the QF1 coil consists of four coil blocks in two layers separated by wedges, and there are 29 turns in each pole.</a:t>
            </a: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18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Line 4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1201738" y="6048375"/>
            <a:ext cx="30956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2D flux lines</a:t>
            </a:r>
            <a:r>
              <a:rPr lang="en-US" altLang="zh-CN" sz="1600"/>
              <a:t> </a:t>
            </a: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(One quarter cross section)</a:t>
            </a: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5292725" y="5949950"/>
            <a:ext cx="3529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Magnetic flux density distribution</a:t>
            </a:r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437563" cy="581025"/>
          </a:xfrm>
        </p:spPr>
        <p:txBody>
          <a:bodyPr/>
          <a:lstStyle/>
          <a:p>
            <a:pPr eaLnBrk="1" hangingPunct="1"/>
            <a:r>
              <a:rPr lang="en-US" altLang="zh-CN" sz="2400" b="1" smtClean="0">
                <a:solidFill>
                  <a:srgbClr val="CC0066"/>
                </a:solidFill>
                <a:latin typeface="Times New Roman" panose="02020603050405020304" pitchFamily="18" charset="0"/>
              </a:rPr>
              <a:t>Design of superconducting quadrupole magnet QF1</a:t>
            </a:r>
          </a:p>
        </p:txBody>
      </p:sp>
      <p:pic>
        <p:nvPicPr>
          <p:cNvPr id="19463" name="图片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3" y="3116263"/>
            <a:ext cx="3268662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图片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363" y="3309938"/>
            <a:ext cx="46037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18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Line 4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3057525" y="6392863"/>
            <a:ext cx="396081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Coil cross section of single aperture QF1</a:t>
            </a: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2555875" y="923925"/>
            <a:ext cx="48244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Table 6: 2D field harmonics of QF1 (unit, 1×10</a:t>
            </a:r>
            <a:r>
              <a:rPr lang="en-US" altLang="zh-CN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744663" y="1328738"/>
          <a:ext cx="5508625" cy="16732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27772"/>
                <a:gridCol w="3780853"/>
              </a:tblGrid>
              <a:tr h="334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800" b="0" baseline="-250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8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/B</a:t>
                      </a:r>
                      <a:r>
                        <a:rPr lang="en-US" sz="1800" b="0" baseline="-250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@R=14.5mm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</a:tr>
              <a:tr h="334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</a:tr>
              <a:tr h="334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1.86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</a:tr>
              <a:tr h="334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</a:tr>
              <a:tr h="334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0.005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</a:tr>
            </a:tbl>
          </a:graphicData>
        </a:graphic>
      </p:graphicFrame>
      <p:pic>
        <p:nvPicPr>
          <p:cNvPr id="20506" name="图片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938" y="3078163"/>
            <a:ext cx="3411537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QF1 coils are simplified and modelled in OPERA-3D.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Firstly the field quality in the single aperture coil is calculated, then the multipole fields induced by the field cross talk of the two apertures are obtained.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18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Line 4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08" name="Text Box 8"/>
          <p:cNvSpPr txBox="1">
            <a:spLocks noChangeArrowheads="1"/>
          </p:cNvSpPr>
          <p:nvPr/>
        </p:nvSpPr>
        <p:spPr bwMode="auto">
          <a:xfrm>
            <a:off x="1042988" y="5772150"/>
            <a:ext cx="23764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Two aperture coils</a:t>
            </a:r>
          </a:p>
        </p:txBody>
      </p:sp>
      <p:pic>
        <p:nvPicPr>
          <p:cNvPr id="21509" name="图片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2574925"/>
            <a:ext cx="4057650" cy="312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700" y="3141663"/>
            <a:ext cx="5168900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6084888" y="5618163"/>
            <a:ext cx="18716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6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 along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The calculated multipole field contents in one aperture with the twin aperture layout are: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Using the similar shield coil design as QD0, the field quality in QF1 will be improved and the sextupole field can be reduced to be smaller than 3 unit.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18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Line 4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2627313" y="1412875"/>
            <a:ext cx="51133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800">
                <a:latin typeface="Times New Roman" panose="02020603050405020304" pitchFamily="18" charset="0"/>
                <a:cs typeface="Times New Roman" panose="02020603050405020304" pitchFamily="18" charset="0"/>
              </a:rPr>
              <a:t>Table 7: 3D field harmonics of QF1 (unit, 1×10</a:t>
            </a:r>
            <a:r>
              <a:rPr lang="en-US" altLang="zh-CN" sz="1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altLang="zh-CN" sz="1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3011488" y="1854200"/>
          <a:ext cx="4344987" cy="39497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62798"/>
                <a:gridCol w="2982189"/>
              </a:tblGrid>
              <a:tr h="3152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800" b="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/B</a:t>
                      </a:r>
                      <a:r>
                        <a:rPr lang="en-US" sz="1800" b="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@R=14.5 mm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</a:tr>
              <a:tr h="330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10000.0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</a:tr>
              <a:tr h="330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-6.442</a:t>
                      </a:r>
                      <a:endParaRPr lang="zh-CN" sz="1800" b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</a:tr>
              <a:tr h="330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0.9492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</a:tr>
              <a:tr h="330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-0.1263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</a:tr>
              <a:tr h="330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-1.852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</a:tr>
              <a:tr h="330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-2.4E-03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</a:tr>
              <a:tr h="330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6.02E-04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</a:tr>
              <a:tr h="330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2.32E-04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</a:tr>
              <a:tr h="330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0.6403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</a:tr>
              <a:tr h="330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3.97E-04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</a:tr>
              <a:tr h="330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-3.1E-04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zh-CN" b="1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800" smtClean="0">
                <a:solidFill>
                  <a:srgbClr val="0033CC"/>
                </a:solidFill>
                <a:latin typeface="Times New Roman" panose="02020603050405020304" pitchFamily="18" charset="0"/>
              </a:rPr>
              <a:t>            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endParaRPr lang="en-US" altLang="zh-CN" sz="28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endParaRPr lang="en-US" altLang="zh-CN" sz="28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endParaRPr lang="en-US" altLang="zh-CN" sz="28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endParaRPr lang="en-US" altLang="zh-CN" sz="28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endParaRPr lang="en-US" altLang="zh-CN" sz="28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7993063" cy="384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Outline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zh-CN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Introduction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zh-CN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Design of superconducting quadrupole magnet QD0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of </a:t>
            </a:r>
            <a:r>
              <a:rPr lang="en-US" alt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superconducting quadrupole magnet QF1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zh-CN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Design of </a:t>
            </a:r>
            <a:r>
              <a:rPr lang="en-US" alt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superconducting anti-solenoid</a:t>
            </a:r>
            <a:r>
              <a:rPr lang="en-US" altLang="zh-CN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zh-CN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R&amp;D plan             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zh-CN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Summary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zh-CN" sz="2000" b="1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zh-CN" sz="2000" b="1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Design parameters of QF1: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18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Line 4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6" name="Text Box 7"/>
          <p:cNvSpPr txBox="1">
            <a:spLocks noChangeArrowheads="1"/>
          </p:cNvSpPr>
          <p:nvPr/>
        </p:nvSpPr>
        <p:spPr bwMode="auto">
          <a:xfrm>
            <a:off x="2844800" y="1341438"/>
            <a:ext cx="35988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800">
                <a:latin typeface="Times New Roman" panose="02020603050405020304" pitchFamily="18" charset="0"/>
                <a:cs typeface="Times New Roman" panose="02020603050405020304" pitchFamily="18" charset="0"/>
              </a:rPr>
              <a:t>Table 8: Design parameters of QF1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692275" y="1730375"/>
          <a:ext cx="6767513" cy="47228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74584"/>
                <a:gridCol w="3392929"/>
              </a:tblGrid>
              <a:tr h="2609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Magnet name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QF1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</a:tr>
              <a:tr h="2609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Field gradient (T/m)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</a:tr>
              <a:tr h="2609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Magnetic length (m)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</a:tr>
              <a:tr h="2609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Coil turns per pole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</a:tr>
              <a:tr h="2609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Excitation current</a:t>
                      </a: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fr-FR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2630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</a:tr>
              <a:tr h="2609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Coil layers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</a:tr>
              <a:tr h="7979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Conductor size</a:t>
                      </a: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(mm)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Rutherford NbTi-Cu Cable, width 3 mm, mid thickness 0.95 mm, keystone angle 1.6 deg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</a:tr>
              <a:tr h="2609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Stored energy (KJ)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</a:tr>
              <a:tr h="2609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Inductance (H</a:t>
                      </a:r>
                      <a:r>
                        <a:rPr lang="zh-CN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0.009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</a:tr>
              <a:tr h="2609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Peak field in coil (T)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</a:tr>
              <a:tr h="2609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Coil inner diameter (mm)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</a:tr>
              <a:tr h="2609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Coil outer diameter (mm)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</a:tr>
              <a:tr h="527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direction Lorentz force/octant (kN)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</a:tr>
              <a:tr h="527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direction Lorentz force/octant (kN)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-145</a:t>
                      </a:r>
                      <a:endParaRPr lang="zh-CN" sz="1600" b="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Magnet Layout of QF1: 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(Space for skew quadrupole coil is reserved)</a:t>
            </a:r>
          </a:p>
        </p:txBody>
      </p:sp>
      <p:sp>
        <p:nvSpPr>
          <p:cNvPr id="24579" name="Line 4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3668713" y="5373688"/>
            <a:ext cx="2416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Single aperture QF1 </a:t>
            </a:r>
          </a:p>
        </p:txBody>
      </p:sp>
      <p:pic>
        <p:nvPicPr>
          <p:cNvPr id="24581" name="图片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562100"/>
            <a:ext cx="680085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The design requirements of the anti-solenoids in the CEPC Interaction Region are summarized below: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1)   The </a:t>
            </a:r>
            <a:r>
              <a:rPr lang="en-US" altLang="zh-CN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total integral longitudinal field </a:t>
            </a: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generated by the detector solenoid and anti- 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      solenoid coils is zero.</a:t>
            </a:r>
          </a:p>
          <a:p>
            <a:pPr marL="457200" indent="-457200" eaLnBrk="1" hangingPunct="1">
              <a:spcBef>
                <a:spcPts val="1800"/>
              </a:spcBef>
              <a:buFontTx/>
              <a:buAutoNum type="arabicParenR" startAt="2"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zh-CN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longitudinal field inside QD0 and QF1 </a:t>
            </a: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should be smaller than a few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       hundred Gauss at each longitudinal position.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arenR" startAt="3"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zh-CN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distribution of the solenoid field </a:t>
            </a: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along longitudinal direction should meet 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       the requirement of the beam optics for vertical emittance.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arenR" startAt="4"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zh-CN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angle of the anti-solenoid seen at the collision point </a:t>
            </a: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satisfies the Detector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       requirements.</a:t>
            </a:r>
          </a:p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n"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design of the anti-solenoid fully takes into account the above requirements. The anti-solenoid will be wound of rectangular NbTi-Cu conductor.</a:t>
            </a: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US" altLang="zh-CN" sz="18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Line 4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437563" cy="581025"/>
          </a:xfrm>
        </p:spPr>
        <p:txBody>
          <a:bodyPr/>
          <a:lstStyle/>
          <a:p>
            <a:pPr eaLnBrk="1" hangingPunct="1"/>
            <a:r>
              <a:rPr lang="en-US" altLang="zh-CN" sz="2400" b="1" smtClean="0">
                <a:solidFill>
                  <a:srgbClr val="CC0066"/>
                </a:solidFill>
                <a:latin typeface="Times New Roman" panose="02020603050405020304" pitchFamily="18" charset="0"/>
              </a:rPr>
              <a:t>Design of superconducting anti-solenoid </a:t>
            </a:r>
          </a:p>
        </p:txBody>
      </p:sp>
      <p:pic>
        <p:nvPicPr>
          <p:cNvPr id="25605" name="Picture 10" descr="积分为零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873250"/>
            <a:ext cx="180022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The magnetic field of the Detector solenoid is not constant, and it decreases slowly along the longitudinal direction.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In order to reduce the magnet size, energy and cost, </a:t>
            </a:r>
            <a:r>
              <a:rPr lang="en-US" altLang="zh-CN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the anti-solenoid is divided into a total of 20 sections with different inner coil diameters</a:t>
            </a: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These sections are connected in series, but the current of some sections of the anti-solenoid can be adjusted using auxiliary power supplies if needed.    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    </a:t>
            </a:r>
          </a:p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The anti-solenoid along longitudinal direction:</a:t>
            </a:r>
          </a:p>
          <a:p>
            <a:pPr marL="0" indent="0" eaLnBrk="1" hangingPunct="1">
              <a:lnSpc>
                <a:spcPct val="110000"/>
              </a:lnSpc>
              <a:spcBef>
                <a:spcPct val="5000"/>
              </a:spcBef>
              <a:buFontTx/>
              <a:buNone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1) 3 </a:t>
            </a: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sections, from IP point to QD0;</a:t>
            </a: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5000"/>
              </a:spcBef>
              <a:buFontTx/>
              <a:buNone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2) 9 sections, QD0 region;</a:t>
            </a:r>
          </a:p>
          <a:p>
            <a:pPr marL="0" indent="0" eaLnBrk="1" hangingPunct="1">
              <a:lnSpc>
                <a:spcPct val="110000"/>
              </a:lnSpc>
              <a:spcBef>
                <a:spcPct val="5000"/>
              </a:spcBef>
              <a:buFontTx/>
              <a:buNone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3) 7 sections, QF1 region;</a:t>
            </a:r>
          </a:p>
          <a:p>
            <a:pPr marL="0" indent="0" eaLnBrk="1" hangingPunct="1">
              <a:lnSpc>
                <a:spcPct val="110000"/>
              </a:lnSpc>
              <a:spcBef>
                <a:spcPct val="5000"/>
              </a:spcBef>
              <a:buFontTx/>
              <a:buNone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4) 1 section, after QF1 region.</a:t>
            </a:r>
          </a:p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US" altLang="zh-CN" sz="18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Line 4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Magnetic field calculation and optimization is performed using axi-symmetric model in OPERA-2D.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The central field of the first section of the anti-solenoid is the strongest, with a </a:t>
            </a:r>
            <a:r>
              <a:rPr lang="en-US" altLang="zh-CN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peak value of 7.15T.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18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1" name="Line 4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2" name="Text Box 7"/>
          <p:cNvSpPr txBox="1">
            <a:spLocks noChangeArrowheads="1"/>
          </p:cNvSpPr>
          <p:nvPr/>
        </p:nvSpPr>
        <p:spPr bwMode="auto">
          <a:xfrm>
            <a:off x="1544638" y="5546725"/>
            <a:ext cx="19446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2D flux lines</a:t>
            </a:r>
          </a:p>
        </p:txBody>
      </p:sp>
      <p:sp>
        <p:nvSpPr>
          <p:cNvPr id="27653" name="Text Box 8"/>
          <p:cNvSpPr txBox="1">
            <a:spLocks noChangeArrowheads="1"/>
          </p:cNvSpPr>
          <p:nvPr/>
        </p:nvSpPr>
        <p:spPr bwMode="auto">
          <a:xfrm>
            <a:off x="5456238" y="5589240"/>
            <a:ext cx="3529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Magnetic flux density distribution</a:t>
            </a:r>
          </a:p>
        </p:txBody>
      </p:sp>
      <p:pic>
        <p:nvPicPr>
          <p:cNvPr id="2765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846388"/>
            <a:ext cx="415607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图片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2832100"/>
            <a:ext cx="4854575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Combined field </a:t>
            </a: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of Anti-solenoid and Detector solenoid.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net solenoid field inside QD0 and QF1 is </a:t>
            </a:r>
            <a:r>
              <a:rPr lang="en-US" altLang="zh-CN" sz="2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mainly smaller than 300 Gs.</a:t>
            </a:r>
          </a:p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l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combined field distribution of anti-solenoid and Detector solenoid well meets the requirement of beam dynamics.</a:t>
            </a: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18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5" name="Line 4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8676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5" y="1268413"/>
            <a:ext cx="6272213" cy="413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Design parameters of Anti-solenoid: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18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Line 4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0" name="Text Box 7"/>
          <p:cNvSpPr txBox="1">
            <a:spLocks noChangeArrowheads="1"/>
          </p:cNvSpPr>
          <p:nvPr/>
        </p:nvSpPr>
        <p:spPr bwMode="auto">
          <a:xfrm>
            <a:off x="2843213" y="1412875"/>
            <a:ext cx="52562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800">
                <a:latin typeface="Times New Roman" panose="02020603050405020304" pitchFamily="18" charset="0"/>
                <a:cs typeface="Times New Roman" panose="02020603050405020304" pitchFamily="18" charset="0"/>
              </a:rPr>
              <a:t>Table 9: Design parameters of Anti-solenoid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900113" y="1833563"/>
          <a:ext cx="7920037" cy="48355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09979"/>
                <a:gridCol w="1874454"/>
                <a:gridCol w="1704204"/>
                <a:gridCol w="1531400"/>
              </a:tblGrid>
              <a:tr h="581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Magnet name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Anti-solenoid before QD0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Anti-solenoid QD0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Anti-solenoid after QD0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</a:tr>
              <a:tr h="280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Central field</a:t>
                      </a:r>
                      <a:r>
                        <a:rPr lang="zh-CN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zh-CN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7.15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</a:tr>
              <a:tr h="280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Magnetic length</a:t>
                      </a:r>
                      <a:r>
                        <a:rPr lang="zh-CN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zh-CN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1.73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1.98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</a:tr>
              <a:tr h="280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Conductor (NbTi-Cu)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4×2mm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4×2mm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4×2mm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</a:tr>
              <a:tr h="280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Coil layers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4/2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</a:tr>
              <a:tr h="280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Excitation current</a:t>
                      </a:r>
                      <a:r>
                        <a:rPr lang="zh-CN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zh-CN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</a:tr>
              <a:tr h="280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Stored energy (KJ)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</a:tr>
              <a:tr h="280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Inductance</a:t>
                      </a:r>
                      <a:r>
                        <a:rPr lang="zh-CN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zh-CN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0.24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80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Peak field in coil (T)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7.4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</a:tr>
              <a:tr h="280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sections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</a:tr>
              <a:tr h="581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Solenoid coil inner diameter (mm)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</a:tr>
              <a:tr h="581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Solenoid coil outer diameter (mm)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</a:tr>
              <a:tr h="280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Lorentz force F</a:t>
                      </a:r>
                      <a:r>
                        <a:rPr lang="en-US" sz="1600" b="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(kN)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-78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</a:tr>
              <a:tr h="280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Cryostat diameter (mm)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Since the field of the last section of anti-solenoid is very low, to reduce the length of the cryostat, the last section of anti-solenoid is designed as room-temperature.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The superconducting 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QD0, QF1, and anti-solenoid coils </a:t>
            </a: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are in the same cryostat, and the schematic layout is shown below (tungsten not included):        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3" name="Line 4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4" name="Text Box 8"/>
          <p:cNvSpPr txBox="1">
            <a:spLocks noChangeArrowheads="1"/>
          </p:cNvSpPr>
          <p:nvPr/>
        </p:nvSpPr>
        <p:spPr bwMode="auto">
          <a:xfrm>
            <a:off x="3059113" y="5805488"/>
            <a:ext cx="460851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Schematic layout of QD0, QF1, and anti-solenoid</a:t>
            </a:r>
          </a:p>
        </p:txBody>
      </p:sp>
      <p:pic>
        <p:nvPicPr>
          <p:cNvPr id="30725" name="图片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2708275"/>
            <a:ext cx="8429625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1135063"/>
            <a:ext cx="8640763" cy="568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u"/>
              <a:defRPr/>
            </a:pPr>
            <a:r>
              <a:rPr lang="en-US" altLang="zh-CN" sz="2400" smtClean="0">
                <a:solidFill>
                  <a:srgbClr val="0033CC"/>
                </a:solidFill>
                <a:latin typeface="Times New Roman" panose="02020603050405020304" pitchFamily="18" charset="0"/>
              </a:rPr>
              <a:t>In the R&amp;D stage of CEPC project, superconducting prototype magnets for the Interaction Region will be developed in </a:t>
            </a:r>
            <a:r>
              <a:rPr lang="en-US" altLang="zh-CN" sz="2400" smtClean="0">
                <a:solidFill>
                  <a:srgbClr val="FF0000"/>
                </a:solidFill>
                <a:latin typeface="Times New Roman" panose="02020603050405020304" pitchFamily="18" charset="0"/>
              </a:rPr>
              <a:t>two steps</a:t>
            </a:r>
            <a:r>
              <a:rPr lang="en-US" altLang="zh-CN" sz="2400" smtClean="0">
                <a:solidFill>
                  <a:srgbClr val="0033CC"/>
                </a:solidFill>
                <a:latin typeface="Times New Roman" panose="02020603050405020304" pitchFamily="18" charset="0"/>
              </a:rPr>
              <a:t>:  </a:t>
            </a:r>
          </a:p>
          <a:p>
            <a:pPr marL="457200" indent="-457200" eaLnBrk="1" hangingPunct="1">
              <a:spcBef>
                <a:spcPts val="1200"/>
              </a:spcBef>
              <a:buFontTx/>
              <a:buAutoNum type="arabicParenR"/>
              <a:defRPr/>
            </a:pPr>
            <a:r>
              <a:rPr lang="en-US" altLang="zh-CN" sz="2400" smtClean="0">
                <a:solidFill>
                  <a:srgbClr val="0033CC"/>
                </a:solidFill>
                <a:latin typeface="Times New Roman" panose="02020603050405020304" pitchFamily="18" charset="0"/>
              </a:rPr>
              <a:t>Development of double aperture superconducting quadrupole 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400" smtClean="0">
                <a:solidFill>
                  <a:srgbClr val="0033CC"/>
                </a:solidFill>
                <a:latin typeface="Times New Roman" panose="02020603050405020304" pitchFamily="18" charset="0"/>
              </a:rPr>
              <a:t>     prototype magnet </a:t>
            </a:r>
            <a:r>
              <a:rPr lang="en-US" altLang="zh-CN" sz="2400" smtClean="0">
                <a:solidFill>
                  <a:srgbClr val="FF0000"/>
                </a:solidFill>
                <a:latin typeface="Times New Roman" panose="02020603050405020304" pitchFamily="18" charset="0"/>
              </a:rPr>
              <a:t>QD0;</a:t>
            </a:r>
            <a:r>
              <a:rPr lang="en-US" altLang="zh-CN" sz="2400" smtClean="0">
                <a:solidFill>
                  <a:srgbClr val="0033CC"/>
                </a:solidFill>
                <a:latin typeface="Times New Roman" panose="02020603050405020304" pitchFamily="18" charset="0"/>
              </a:rPr>
              <a:t>        </a:t>
            </a:r>
          </a:p>
          <a:p>
            <a:pPr marL="0" indent="0" eaLnBrk="1" hangingPunct="1">
              <a:spcBef>
                <a:spcPts val="1200"/>
              </a:spcBef>
              <a:buFontTx/>
              <a:buNone/>
              <a:defRPr/>
            </a:pPr>
            <a:r>
              <a:rPr lang="en-US" altLang="zh-CN" sz="24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 </a:t>
            </a:r>
            <a:r>
              <a:rPr lang="en-US" altLang="zh-CN" sz="2400" smtClean="0">
                <a:solidFill>
                  <a:srgbClr val="0033CC"/>
                </a:solidFill>
                <a:latin typeface="Times New Roman" panose="02020603050405020304" pitchFamily="18" charset="0"/>
              </a:rPr>
              <a:t>Development of </a:t>
            </a:r>
            <a:r>
              <a:rPr lang="en-US" altLang="zh-CN" sz="2400" smtClean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ombined function </a:t>
            </a:r>
            <a:r>
              <a:rPr lang="en-US" altLang="zh-CN" sz="24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superconducting prototype  </a:t>
            </a:r>
          </a:p>
          <a:p>
            <a:pPr marL="0" indent="0" eaLnBrk="1" hangingPunct="1">
              <a:spcBef>
                <a:spcPct val="5000"/>
              </a:spcBef>
              <a:buFontTx/>
              <a:buNone/>
              <a:defRPr/>
            </a:pPr>
            <a:r>
              <a:rPr lang="en-US" altLang="zh-CN" sz="24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magnet including QD0, QF1 and anti-solenoids.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US" altLang="zh-CN" sz="18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7" name="Line 4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437563" cy="581025"/>
          </a:xfrm>
        </p:spPr>
        <p:txBody>
          <a:bodyPr/>
          <a:lstStyle/>
          <a:p>
            <a:pPr eaLnBrk="1" hangingPunct="1"/>
            <a:r>
              <a:rPr lang="en-US" altLang="zh-CN" sz="2800" b="1" smtClean="0">
                <a:solidFill>
                  <a:srgbClr val="CC0066"/>
                </a:solidFill>
                <a:latin typeface="Times New Roman" panose="02020603050405020304" pitchFamily="18" charset="0"/>
              </a:rPr>
              <a:t>R&amp;D plan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The key technical issues of the prototype superconducting magnets to be studied and solved in the R&amp;D are listed below: </a:t>
            </a:r>
          </a:p>
          <a:p>
            <a:pPr marL="0" indent="0" eaLnBrk="1" hangingPunct="1">
              <a:spcBef>
                <a:spcPts val="1200"/>
              </a:spcBef>
              <a:buFontTx/>
              <a:buNone/>
              <a:defRPr/>
            </a:pP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1) Magnetic and mechanical design of the superconducting </a:t>
            </a:r>
            <a:r>
              <a:rPr lang="en-US" altLang="zh-CN" sz="20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quadrupole</a:t>
            </a: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magnet and  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   anti-solenoids with very high field strength and limited space.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2) Fabrication technology of small size Rutherford cable with keystone angle.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3) Fabrication procedure of the twin aperture </a:t>
            </a:r>
            <a:r>
              <a:rPr lang="en-US" altLang="zh-CN" sz="20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quadrupole</a:t>
            </a: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coil with small diameter.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4) Fabrication procedure of the anti-solenoids with many sections and different 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  diameters.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5) Assembly of the several coils including QD0, QF1 and anti-solenoids.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6) Development of the long cryostat for the combined function SC magnet.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7) Development of magnetic field measurement system for small aperture long 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  superconducting magnet.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8) Development of quench protection system for combined function SC magnet.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9) Cryogenic test and field measurement of the small aperture long SC magnet.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US" altLang="zh-CN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1" name="Line 4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424863" cy="52578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CEPC is a Circular Electron Positron Collider with a circumference about 100 km, beam energy up to 120 </a:t>
            </a:r>
            <a:r>
              <a:rPr lang="en-US" altLang="zh-CN" sz="2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GeV</a:t>
            </a: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proposed by IHEP. 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magnets needed for CEPC Accelerator are conventional magnets.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Compact </a:t>
            </a: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gradient </a:t>
            </a:r>
            <a:r>
              <a:rPr lang="en-US" altLang="zh-CN" sz="2000">
                <a:solidFill>
                  <a:srgbClr val="0033CC"/>
                </a:solidFill>
                <a:latin typeface="Times New Roman" panose="02020603050405020304" pitchFamily="18" charset="0"/>
              </a:rPr>
              <a:t>final focus </a:t>
            </a: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quadrupole magnets are </a:t>
            </a:r>
            <a:r>
              <a:rPr lang="en-US" altLang="zh-CN" sz="20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both sides of the collision points</a:t>
            </a:r>
            <a:r>
              <a:rPr lang="en-US" altLang="zh-CN" sz="20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interaction region of the CEPC double ring.</a:t>
            </a: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b="1" dirty="0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v"/>
              <a:defRPr/>
            </a:pPr>
            <a:endParaRPr lang="en-US" altLang="zh-CN" sz="3600" b="1" dirty="0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395288" y="765175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8" name="Text Box 22"/>
          <p:cNvSpPr txBox="1">
            <a:spLocks noChangeArrowheads="1"/>
          </p:cNvSpPr>
          <p:nvPr/>
        </p:nvSpPr>
        <p:spPr bwMode="auto">
          <a:xfrm>
            <a:off x="3348038" y="188913"/>
            <a:ext cx="23034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pic>
        <p:nvPicPr>
          <p:cNvPr id="6149" name="图片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2743200"/>
            <a:ext cx="375126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113" y="3540125"/>
            <a:ext cx="5056187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55650" y="6343650"/>
            <a:ext cx="29162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Sketch of CEPC main ring</a:t>
            </a: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5635625" y="6343650"/>
            <a:ext cx="29162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CEPC MDI layout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195388"/>
            <a:ext cx="8424863" cy="52578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challenging to develop high strength superconducting magnets in CEPC Interaction Region.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Conceptual design of superconducting magnets in CEPC Interaction Region has been performed.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 talk effect between two apertures in QD0 can be reduced to be acceptable (integrated field quality).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anti-solenoid is divided into a total of 20 sections with different inner coil diameters, with a max central field of 7.15T.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Prototypes superconducting magnets in CEPC Interaction Region are proposed, and the R&amp;D has started 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395288" y="765175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33796" name="Picture 5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6237288"/>
            <a:ext cx="2519362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437563" cy="581025"/>
          </a:xfrm>
        </p:spPr>
        <p:txBody>
          <a:bodyPr/>
          <a:lstStyle/>
          <a:p>
            <a:pPr eaLnBrk="1" hangingPunct="1"/>
            <a:r>
              <a:rPr lang="en-US" altLang="zh-CN" sz="2400" b="1" smtClean="0">
                <a:solidFill>
                  <a:srgbClr val="CC0066"/>
                </a:solidFill>
                <a:latin typeface="Times New Roman" panose="02020603050405020304" pitchFamily="18" charset="0"/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63713" y="2781300"/>
            <a:ext cx="6192837" cy="936625"/>
          </a:xfrm>
          <a:noFill/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CN" sz="3600" b="1" smtClean="0">
                <a:solidFill>
                  <a:srgbClr val="CC0066"/>
                </a:solidFill>
                <a:latin typeface="Times New Roman" panose="02020603050405020304" pitchFamily="18" charset="0"/>
              </a:rPr>
              <a:t>Thanks for your attention!</a:t>
            </a:r>
          </a:p>
        </p:txBody>
      </p:sp>
      <p:pic>
        <p:nvPicPr>
          <p:cNvPr id="34819" name="Picture 3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0" y="6191250"/>
            <a:ext cx="251936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Text Box 27"/>
          <p:cNvSpPr txBox="1">
            <a:spLocks noChangeArrowheads="1"/>
          </p:cNvSpPr>
          <p:nvPr/>
        </p:nvSpPr>
        <p:spPr bwMode="auto">
          <a:xfrm>
            <a:off x="179388" y="6299200"/>
            <a:ext cx="37449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1800">
                <a:latin typeface="Times New Roman" panose="02020603050405020304" pitchFamily="18" charset="0"/>
              </a:rPr>
              <a:t>International workshop on CEPC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424863" cy="56165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requirements of the two type quadrupoles (QD0 and QF1) are based on the</a:t>
            </a:r>
            <a:r>
              <a:rPr lang="en-US" altLang="zh-CN" sz="2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L* of 2.2 m, beam crossing angle of 33 mrad </a:t>
            </a: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interaction region.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QD0 and QF1 magnets are designed to be twin aperture quadrupole magnets. They are operated full inside the field of the </a:t>
            </a:r>
            <a:r>
              <a:rPr lang="en-US" altLang="zh-CN" sz="20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Detector solenoid magnet with a central field of 3.0 T</a:t>
            </a: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minimize the effect of the longitudinal detector solenoid field on the accelerator beam, anti-solenoids before QD0, outside QD0 and QF1 are needed, so that </a:t>
            </a:r>
            <a:r>
              <a:rPr lang="en-US" altLang="zh-CN" sz="2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total integral longitudinal field generated by the detector solenoid and accelerator anti-solenoid is zero.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v"/>
            </a:pPr>
            <a:endParaRPr lang="en-US" altLang="zh-CN" sz="2000" b="1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v"/>
            </a:pPr>
            <a:endParaRPr lang="en-US" altLang="zh-CN" sz="3600" b="1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>
            <a:off x="395288" y="765175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1763713" y="1698625"/>
            <a:ext cx="626268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Table 1: Requirements of CEPC Interaction Region quadrupole magnets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95288" y="2179638"/>
          <a:ext cx="8353424" cy="17541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9181"/>
                <a:gridCol w="1641930"/>
                <a:gridCol w="1318701"/>
                <a:gridCol w="1896748"/>
                <a:gridCol w="2466864"/>
              </a:tblGrid>
              <a:tr h="846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Magnet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54005" marB="5400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Central field gradient (T/m)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54005" marB="5400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Magnetic length (m)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54005" marB="5400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Width of GFR (mm)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54005" marB="5400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Minimal distance between two aperture beam lines (mm)</a:t>
                      </a:r>
                      <a:endParaRPr lang="zh-CN" sz="16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453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QD0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54005" marB="5400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54005" marB="5400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1.73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54005" marB="5400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19.15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54005" marB="5400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72.61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453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QF1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54005" marB="5400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54005" marB="5400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54005" marB="5400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54005" marB="5400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146.20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38" y="1125538"/>
            <a:ext cx="8424862" cy="5257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addition, the </a:t>
            </a:r>
            <a:r>
              <a:rPr lang="en-US" altLang="zh-CN" sz="2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 distribution </a:t>
            </a: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net solenoid field should also meet the requirements from the accelerator beam dynamics.</a:t>
            </a: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Furthermore, the MDI layout imposes strict boundary conditions on the longitudinal and transerve dimensions of the accelerator magnets.</a:t>
            </a: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 into account the high field strength of twin aperture quadrupole magnet, high central field of anti-solenoid, and the limited space, </a:t>
            </a:r>
            <a:r>
              <a:rPr lang="en-US" altLang="zh-CN" sz="2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superconducting technology base on NbTi conductor </a:t>
            </a: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 used for Interaction Region superconducting quadrupole magnets and anti-solenoids.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v"/>
            </a:pPr>
            <a:endParaRPr lang="en-US" altLang="zh-CN" sz="2000" b="1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v"/>
            </a:pPr>
            <a:endParaRPr lang="en-US" altLang="zh-CN" sz="3600" b="1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Line 5"/>
          <p:cNvSpPr>
            <a:spLocks noChangeShapeType="1"/>
          </p:cNvSpPr>
          <p:nvPr/>
        </p:nvSpPr>
        <p:spPr bwMode="auto">
          <a:xfrm>
            <a:off x="395288" y="765175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The final focus QD0 is a double aperture superconducting magnet. The minimum distance between two aperture centerlines is only 72.61 mm, so very tight radial space is available. </a:t>
            </a: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The design of QD0 is based on two layers cos2</a:t>
            </a:r>
            <a:r>
              <a:rPr lang="el-GR" altLang="zh-CN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θ </a:t>
            </a:r>
            <a:r>
              <a:rPr lang="en-US" altLang="zh-CN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quadrupole coil using Rutherford cable without iron yoke. </a:t>
            </a: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The four coils are clamped with the collars made of stainless steel.</a:t>
            </a: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In the field calculation, it is assumed that the magnetic field harmonics in the good field region are required to be smaller than 3×10</a:t>
            </a:r>
            <a:r>
              <a:rPr lang="en-US" altLang="zh-CN" sz="2000" baseline="30000" smtClean="0">
                <a:solidFill>
                  <a:srgbClr val="0033CC"/>
                </a:solidFill>
                <a:latin typeface="Times New Roman" panose="02020603050405020304" pitchFamily="18" charset="0"/>
              </a:rPr>
              <a:t>-4</a:t>
            </a: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 magnetic field calculation is performed using OPERA. After optimization, the field quality in each aperture is very good.</a:t>
            </a: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18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Line 4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437563" cy="581025"/>
          </a:xfrm>
        </p:spPr>
        <p:txBody>
          <a:bodyPr/>
          <a:lstStyle/>
          <a:p>
            <a:pPr eaLnBrk="1" hangingPunct="1"/>
            <a:r>
              <a:rPr lang="en-US" altLang="zh-CN" sz="2400" b="1" smtClean="0">
                <a:solidFill>
                  <a:srgbClr val="CC0066"/>
                </a:solidFill>
                <a:latin typeface="Times New Roman" panose="02020603050405020304" pitchFamily="18" charset="0"/>
              </a:rPr>
              <a:t>Design of superconducting quadrupole magnet QD0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The QD0 single aperture coil cross section is optimized with four coil blocks in two layers </a:t>
            </a: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separated by wedges</a:t>
            </a: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, and there are 21 turns in each pole.</a:t>
            </a:r>
          </a:p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excitation current is 2700A, and I</a:t>
            </a:r>
            <a:r>
              <a:rPr lang="en-US" altLang="zh-CN" sz="2000" baseline="-25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</a:t>
            </a: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000" baseline="-25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&lt;70%.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18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Line 4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1692275" y="6237288"/>
            <a:ext cx="1944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2D flux lines</a:t>
            </a: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5073650" y="6069013"/>
            <a:ext cx="3529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Magnetic flux density distribution</a:t>
            </a:r>
          </a:p>
        </p:txBody>
      </p:sp>
      <p:pic>
        <p:nvPicPr>
          <p:cNvPr id="10246" name="图片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2708275"/>
            <a:ext cx="3743325" cy="318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图片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2997200"/>
            <a:ext cx="4703763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field in one aperture is affected due to the field generated by the coil in another aperture. Field cross talk of the two apertures is studied.</a:t>
            </a:r>
          </a:p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v"/>
            </a:pP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18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Line 4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3419475" y="6397625"/>
            <a:ext cx="30607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Flux lines of two aperture coils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2555875" y="923925"/>
            <a:ext cx="41767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Table 2: 2D field harmonics (unit, 1×10</a:t>
            </a:r>
            <a:r>
              <a:rPr lang="en-US" altLang="zh-CN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744663" y="1328738"/>
          <a:ext cx="5508625" cy="16732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27772"/>
                <a:gridCol w="3780853"/>
              </a:tblGrid>
              <a:tr h="334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800" b="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/B</a:t>
                      </a:r>
                      <a:r>
                        <a:rPr lang="en-US" sz="1800" b="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@R=9.6mm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</a:tr>
              <a:tr h="334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</a:tr>
              <a:tr h="334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-0.7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</a:tr>
              <a:tr h="334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-0.4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</a:tr>
              <a:tr h="334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-0.08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</a:tr>
            </a:tbl>
          </a:graphicData>
        </a:graphic>
      </p:graphicFrame>
      <p:pic>
        <p:nvPicPr>
          <p:cNvPr id="11290" name="图片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752850"/>
            <a:ext cx="5708650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Multipole field in one aperture as a function of aperture central distance is shown below (2D calculation):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18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2051050" y="5949950"/>
            <a:ext cx="53292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Multipole field in one aperture as a result of field cross-talk</a:t>
            </a:r>
          </a:p>
        </p:txBody>
      </p:sp>
      <p:pic>
        <p:nvPicPr>
          <p:cNvPr id="12293" name="图片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882775"/>
            <a:ext cx="698500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15243</TotalTime>
  <Words>2220</Words>
  <Application>Microsoft Office PowerPoint</Application>
  <PresentationFormat>全屏显示(4:3)</PresentationFormat>
  <Paragraphs>436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6" baseType="lpstr">
      <vt:lpstr>宋体</vt:lpstr>
      <vt:lpstr>Arial</vt:lpstr>
      <vt:lpstr>Times New Roman</vt:lpstr>
      <vt:lpstr>Wingdings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Design of superconducting quadrupole magnet QD0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Design of superconducting quadrupole magnet QF1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Design of superconducting anti-solenoid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R&amp;D plan </vt:lpstr>
      <vt:lpstr>PowerPoint 演示文稿</vt:lpstr>
      <vt:lpstr>Summary</vt:lpstr>
      <vt:lpstr>PowerPoint 演示文稿</vt:lpstr>
    </vt:vector>
  </TitlesOfParts>
  <Company>MC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MC SYSTEM</dc:creator>
  <cp:lastModifiedBy>unknown</cp:lastModifiedBy>
  <cp:revision>1806</cp:revision>
  <dcterms:created xsi:type="dcterms:W3CDTF">2008-05-27T08:38:56Z</dcterms:created>
  <dcterms:modified xsi:type="dcterms:W3CDTF">2017-11-07T01:33:32Z</dcterms:modified>
</cp:coreProperties>
</file>