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5"/>
  </p:notesMasterIdLst>
  <p:sldIdLst>
    <p:sldId id="256" r:id="rId2"/>
    <p:sldId id="559" r:id="rId3"/>
    <p:sldId id="601" r:id="rId4"/>
    <p:sldId id="602" r:id="rId5"/>
    <p:sldId id="603" r:id="rId6"/>
    <p:sldId id="604" r:id="rId7"/>
    <p:sldId id="605" r:id="rId8"/>
    <p:sldId id="606" r:id="rId9"/>
    <p:sldId id="607" r:id="rId10"/>
    <p:sldId id="608" r:id="rId11"/>
    <p:sldId id="609" r:id="rId12"/>
    <p:sldId id="610" r:id="rId13"/>
    <p:sldId id="612" r:id="rId14"/>
    <p:sldId id="613" r:id="rId15"/>
    <p:sldId id="614" r:id="rId16"/>
    <p:sldId id="617" r:id="rId17"/>
    <p:sldId id="611" r:id="rId18"/>
    <p:sldId id="615" r:id="rId19"/>
    <p:sldId id="621" r:id="rId20"/>
    <p:sldId id="620" r:id="rId21"/>
    <p:sldId id="622" r:id="rId22"/>
    <p:sldId id="623" r:id="rId23"/>
    <p:sldId id="624" r:id="rId24"/>
    <p:sldId id="355" r:id="rId25"/>
    <p:sldId id="628" r:id="rId26"/>
    <p:sldId id="626" r:id="rId27"/>
    <p:sldId id="625" r:id="rId28"/>
    <p:sldId id="629" r:id="rId29"/>
    <p:sldId id="547" r:id="rId30"/>
    <p:sldId id="561" r:id="rId31"/>
    <p:sldId id="320" r:id="rId32"/>
    <p:sldId id="389" r:id="rId33"/>
    <p:sldId id="476" r:id="rId3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30C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7" autoAdjust="0"/>
    <p:restoredTop sz="94660" autoAdjust="0"/>
  </p:normalViewPr>
  <p:slideViewPr>
    <p:cSldViewPr snapToGrid="0">
      <p:cViewPr varScale="1">
        <p:scale>
          <a:sx n="62" d="100"/>
          <a:sy n="62" d="100"/>
        </p:scale>
        <p:origin x="1278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5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DC4B1-F058-4068-9AB9-DF3C13E863F3}" type="datetimeFigureOut">
              <a:rPr lang="zh-CN" altLang="en-US" smtClean="0"/>
              <a:t>2017/11/5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1845B4-91F0-4146-9491-D088B1DF4D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425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845B4-91F0-4146-9491-D088B1DF4D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3997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845B4-91F0-4146-9491-D088B1DF4DF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311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F40190-1DBD-406D-8E95-0896F054A0D2}" type="slidenum">
              <a:rPr lang="en-US" altLang="zh-CN"/>
              <a:pPr/>
              <a:t>29</a:t>
            </a:fld>
            <a:endParaRPr lang="en-US" altLang="zh-CN"/>
          </a:p>
        </p:txBody>
      </p:sp>
      <p:sp>
        <p:nvSpPr>
          <p:cNvPr id="9218" name="Rectangle 19"/>
          <p:cNvSpPr txBox="1">
            <a:spLocks noGrp="1" noChangeArrowheads="1"/>
          </p:cNvSpPr>
          <p:nvPr/>
        </p:nvSpPr>
        <p:spPr bwMode="auto">
          <a:xfrm>
            <a:off x="3886200" y="8685213"/>
            <a:ext cx="29495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87" tIns="45860" rIns="91387" bIns="45860" anchor="b"/>
          <a:lstStyle>
            <a:lvl1pPr defTabSz="422275"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5015488" indent="-34593213" defTabSz="422275"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47726600" indent="-46882050" defTabSz="422275"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r">
              <a:buSzPct val="45000"/>
            </a:pPr>
            <a:fld id="{70210D4E-9ACA-44FA-A094-746F41C8D482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algn="r">
                <a:buSzPct val="45000"/>
              </a:pPr>
              <a:t>29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219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922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68938" cy="4095750"/>
          </a:xfrm>
          <a:noFill/>
        </p:spPr>
        <p:txBody>
          <a:bodyPr wrap="none" lIns="0" tIns="0" rIns="0" bIns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7358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4AF880-F28A-47BF-8430-9CE6E5E8B41E}" type="slidenum">
              <a:rPr lang="en-US" altLang="zh-CN"/>
              <a:pPr/>
              <a:t>32</a:t>
            </a:fld>
            <a:endParaRPr lang="en-US" altLang="zh-CN"/>
          </a:p>
        </p:txBody>
      </p:sp>
      <p:sp>
        <p:nvSpPr>
          <p:cNvPr id="7170" name="Rectangle 19"/>
          <p:cNvSpPr txBox="1">
            <a:spLocks noGrp="1" noChangeArrowheads="1"/>
          </p:cNvSpPr>
          <p:nvPr/>
        </p:nvSpPr>
        <p:spPr bwMode="auto">
          <a:xfrm>
            <a:off x="3886200" y="8685213"/>
            <a:ext cx="29495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87" tIns="45860" rIns="91387" bIns="45860" anchor="b"/>
          <a:lstStyle>
            <a:lvl1pPr defTabSz="422275"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5015488" indent="-34593213" defTabSz="422275"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47726600" indent="-46882050" defTabSz="422275"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r">
              <a:buSzPct val="45000"/>
            </a:pPr>
            <a:fld id="{D897614A-7B8B-4C43-B0A5-431EEA1D1223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algn="r">
                <a:buSzPct val="45000"/>
              </a:pPr>
              <a:t>32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71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17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68938" cy="4095750"/>
          </a:xfrm>
          <a:noFill/>
        </p:spPr>
        <p:txBody>
          <a:bodyPr wrap="none" lIns="0" tIns="0" rIns="0" bIns="0" anchor="ctr"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721321"/>
          </a:xfrm>
        </p:spPr>
        <p:txBody>
          <a:bodyPr anchor="b"/>
          <a:lstStyle>
            <a:lvl1pPr algn="ctr">
              <a:defRPr sz="4800">
                <a:solidFill>
                  <a:schemeClr val="accent5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315956"/>
            <a:ext cx="6858000" cy="194184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2017/11/6-8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/>
              <a:t>Status of SDHCAL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2020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2017/11/6-8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5094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2017/11/6-8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8209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2017/11/6-8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063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158876"/>
          </a:xfrm>
        </p:spPr>
        <p:txBody>
          <a:bodyPr anchor="b"/>
          <a:lstStyle>
            <a:lvl1pPr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109776"/>
            <a:ext cx="7886700" cy="19798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2017/11/6-8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738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2017/11/6-8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478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2017/11/6-8</a:t>
            </a: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405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2017/11/6-8</a:t>
            </a: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0883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2017/11/6-8</a:t>
            </a: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988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5328832" cy="53022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987426"/>
            <a:ext cx="2949178" cy="488156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2017/11/6-8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437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66" y="349356"/>
            <a:ext cx="5258493" cy="63807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145512"/>
            <a:ext cx="2949178" cy="472347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2017/11/6-8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449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231111" y="6250075"/>
            <a:ext cx="8651631" cy="51825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231112" y="241160"/>
            <a:ext cx="8651631" cy="8239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39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76141"/>
            <a:ext cx="7886700" cy="4900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87007" y="636214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bg2"/>
                </a:solidFill>
              </a:defRPr>
            </a:lvl1pPr>
          </a:lstStyle>
          <a:p>
            <a:r>
              <a:rPr lang="en-US" altLang="zh-CN"/>
              <a:t>2017/11/6-8</a:t>
            </a:r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50" y="636214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bg2"/>
                </a:solidFill>
                <a:ea typeface="微软雅黑" panose="020B0503020204020204" pitchFamily="34" charset="-122"/>
              </a:defRPr>
            </a:lvl1pPr>
          </a:lstStyle>
          <a:p>
            <a:r>
              <a:rPr lang="en-US" altLang="zh-CN"/>
              <a:t>Status of SDHCAL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11799" y="63621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bg2"/>
                </a:solidFill>
              </a:defRPr>
            </a:lvl1pPr>
          </a:lstStyle>
          <a:p>
            <a:fld id="{15A38239-109B-4941-9AB1-9AA364F0AC5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042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baseline="0">
          <a:solidFill>
            <a:schemeClr val="bg1">
              <a:lumMod val="95000"/>
            </a:schemeClr>
          </a:solidFill>
          <a:latin typeface="+mj-lt"/>
          <a:ea typeface="黑体" panose="02010609060101010101" pitchFamily="49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80000"/>
        <a:buFont typeface="Wingdings" panose="05000000000000000000" pitchFamily="2" charset="2"/>
        <a:buChar char="n"/>
        <a:defRPr sz="2800" kern="1200" baseline="0">
          <a:solidFill>
            <a:schemeClr val="accent1">
              <a:lumMod val="50000"/>
            </a:schemeClr>
          </a:solidFill>
          <a:latin typeface="+mn-lt"/>
          <a:ea typeface="黑体" panose="02010609060101010101" pitchFamily="49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60000"/>
        <a:buFont typeface="Wingdings" panose="05000000000000000000" pitchFamily="2" charset="2"/>
        <a:buChar char="p"/>
        <a:defRPr sz="2400" kern="1200" baseline="0">
          <a:solidFill>
            <a:schemeClr val="accent2"/>
          </a:solidFill>
          <a:latin typeface="+mn-lt"/>
          <a:ea typeface="黑体" panose="02010609060101010101" pitchFamily="49" charset="-122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SzPct val="80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SzPct val="80000"/>
        <a:buFont typeface="Wingdings" panose="05000000000000000000" pitchFamily="2" charset="2"/>
        <a:buChar char="n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SzPct val="80000"/>
        <a:buFont typeface="Wingdings" panose="05000000000000000000" pitchFamily="2" charset="2"/>
        <a:buChar char="n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df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0.pdf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gif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3.png"/><Relationship Id="rId4" Type="http://schemas.openxmlformats.org/officeDocument/2006/relationships/image" Target="../media/image68.png"/><Relationship Id="rId9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24392" y="1174589"/>
            <a:ext cx="8171282" cy="1295145"/>
          </a:xfrm>
        </p:spPr>
        <p:txBody>
          <a:bodyPr/>
          <a:lstStyle/>
          <a:p>
            <a:r>
              <a:rPr lang="en-US" altLang="zh-CN" sz="4400" b="1" dirty="0">
                <a:solidFill>
                  <a:srgbClr val="FF0000"/>
                </a:solidFill>
                <a:latin typeface="+mn-lt"/>
                <a:ea typeface="华文楷体"/>
              </a:rPr>
              <a:t>Status of Semi-Digital </a:t>
            </a:r>
            <a:br>
              <a:rPr lang="en-US" altLang="zh-CN" sz="4400" b="1" dirty="0">
                <a:solidFill>
                  <a:srgbClr val="FF0000"/>
                </a:solidFill>
                <a:latin typeface="+mn-lt"/>
                <a:ea typeface="华文楷体"/>
              </a:rPr>
            </a:br>
            <a:r>
              <a:rPr lang="en-US" altLang="zh-CN" sz="4400" b="1" dirty="0">
                <a:solidFill>
                  <a:srgbClr val="FF0000"/>
                </a:solidFill>
                <a:latin typeface="+mn-lt"/>
                <a:ea typeface="华文楷体"/>
              </a:rPr>
              <a:t>Hadronic</a:t>
            </a:r>
            <a:r>
              <a:rPr lang="zh-CN" altLang="en-US" sz="4400" b="1" dirty="0">
                <a:solidFill>
                  <a:srgbClr val="FF0000"/>
                </a:solidFill>
                <a:latin typeface="+mn-lt"/>
                <a:ea typeface="华文楷体"/>
              </a:rPr>
              <a:t> </a:t>
            </a:r>
            <a:r>
              <a:rPr lang="en-US" altLang="zh-CN" sz="4400" b="1" dirty="0">
                <a:solidFill>
                  <a:srgbClr val="FF0000"/>
                </a:solidFill>
                <a:latin typeface="+mn-lt"/>
                <a:ea typeface="华文楷体"/>
              </a:rPr>
              <a:t>Calorimeter (SDHCAL)</a:t>
            </a:r>
            <a:endParaRPr lang="zh-CN" altLang="en-US" sz="4400" b="1" dirty="0">
              <a:solidFill>
                <a:srgbClr val="FF0000"/>
              </a:solidFill>
              <a:latin typeface="+mn-lt"/>
              <a:ea typeface="华文楷体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07629" y="2973936"/>
            <a:ext cx="7485164" cy="3238854"/>
          </a:xfrm>
        </p:spPr>
        <p:txBody>
          <a:bodyPr>
            <a:noAutofit/>
          </a:bodyPr>
          <a:lstStyle/>
          <a:p>
            <a:r>
              <a:rPr lang="en-US" altLang="zh-CN" b="1" dirty="0">
                <a:solidFill>
                  <a:srgbClr val="030CBD"/>
                </a:solidFill>
                <a:ea typeface="+mn-ea"/>
              </a:rPr>
              <a:t>Haijun Yang (SJTU)</a:t>
            </a:r>
          </a:p>
          <a:p>
            <a:r>
              <a:rPr lang="en-US" altLang="zh-CN" b="1" dirty="0">
                <a:solidFill>
                  <a:srgbClr val="030CBD"/>
                </a:solidFill>
                <a:ea typeface="+mn-ea"/>
              </a:rPr>
              <a:t>(on behalf of the CALICE SDHCAL Group)</a:t>
            </a:r>
          </a:p>
          <a:p>
            <a:endParaRPr lang="en-US" altLang="zh-CN" b="1" dirty="0">
              <a:solidFill>
                <a:srgbClr val="030CBD"/>
              </a:solidFill>
              <a:ea typeface="+mn-ea"/>
            </a:endParaRPr>
          </a:p>
          <a:p>
            <a:endParaRPr lang="en-US" altLang="zh-CN" b="1" dirty="0">
              <a:solidFill>
                <a:srgbClr val="030CBD"/>
              </a:solidFill>
              <a:ea typeface="+mn-ea"/>
            </a:endParaRPr>
          </a:p>
          <a:p>
            <a:endParaRPr lang="en-US" altLang="zh-CN" b="1" dirty="0">
              <a:solidFill>
                <a:srgbClr val="030CBD"/>
              </a:solidFill>
              <a:ea typeface="+mn-ea"/>
            </a:endParaRPr>
          </a:p>
          <a:p>
            <a:r>
              <a:rPr lang="en-US" altLang="zh-CN" b="1" dirty="0">
                <a:solidFill>
                  <a:srgbClr val="030CBD"/>
                </a:solidFill>
                <a:ea typeface="+mn-ea"/>
              </a:rPr>
              <a:t>International Workshop on CEPC </a:t>
            </a:r>
          </a:p>
          <a:p>
            <a:r>
              <a:rPr lang="en-US" altLang="zh-CN" b="1" dirty="0">
                <a:solidFill>
                  <a:srgbClr val="030CBD"/>
                </a:solidFill>
                <a:ea typeface="+mn-ea"/>
              </a:rPr>
              <a:t>IHEP, Beijing, November 6-8, 2017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298" y="4079196"/>
            <a:ext cx="4403679" cy="86009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F264F5B-6AB2-4428-AD6C-A0CD8D8FF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487" y="4012428"/>
            <a:ext cx="225742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5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73"/>
    </mc:Choice>
    <mc:Fallback xmlns="">
      <p:transition spd="slow" advTm="1937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2" descr="houghEfficiency.pdf">
            <a:extLst>
              <a:ext uri="{FF2B5EF4-FFF2-40B4-BE49-F238E27FC236}">
                <a16:creationId xmlns:a16="http://schemas.microsoft.com/office/drawing/2014/main" id="{6B9603BD-EF65-4AB4-AC7B-AEB857C81CD6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096787" y="1135290"/>
            <a:ext cx="4047213" cy="250519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EC4044D-84EA-424A-9822-BDBCFEDF7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Data vs MC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9572E-DEF7-4D4B-AA02-77435D877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2017/11/6-8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21C01A-9EEF-4558-BF40-BE9432F12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AB63B9-0529-4B1F-BD18-6C56C1274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10</a:t>
            </a:fld>
            <a:endParaRPr lang="zh-CN" altLang="en-US"/>
          </a:p>
        </p:txBody>
      </p:sp>
      <p:pic>
        <p:nvPicPr>
          <p:cNvPr id="7" name="Image 3" descr="shower80-3_SIMU.pdf">
            <a:extLst>
              <a:ext uri="{FF2B5EF4-FFF2-40B4-BE49-F238E27FC236}">
                <a16:creationId xmlns:a16="http://schemas.microsoft.com/office/drawing/2014/main" id="{213ED44D-B979-4007-B053-FA8DBA5A400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0148" y="3296450"/>
            <a:ext cx="3761851" cy="2866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4">
            <a:extLst>
              <a:ext uri="{FF2B5EF4-FFF2-40B4-BE49-F238E27FC236}">
                <a16:creationId xmlns:a16="http://schemas.microsoft.com/office/drawing/2014/main" id="{7C9AF517-5342-45BC-850C-B3DDF9A96A7E}"/>
              </a:ext>
            </a:extLst>
          </p:cNvPr>
          <p:cNvSpPr txBox="1"/>
          <p:nvPr/>
        </p:nvSpPr>
        <p:spPr>
          <a:xfrm>
            <a:off x="129383" y="1136420"/>
            <a:ext cx="55876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cs typeface="Verdana"/>
              </a:rPr>
              <a:t>SDHCAL High-granularity impact </a:t>
            </a:r>
            <a:endParaRPr lang="en-GB" sz="2000" dirty="0">
              <a:cs typeface="Verdana"/>
            </a:endParaRPr>
          </a:p>
          <a:p>
            <a:r>
              <a:rPr lang="en-GB" sz="2000" dirty="0">
                <a:cs typeface="Verdana"/>
              </a:rPr>
              <a:t>Hough Transform is an example to extract tracks  </a:t>
            </a:r>
          </a:p>
          <a:p>
            <a:r>
              <a:rPr lang="en-GB" sz="2000" dirty="0">
                <a:cs typeface="Verdana"/>
              </a:rPr>
              <a:t>within hadronic showers and to use them to </a:t>
            </a:r>
          </a:p>
          <a:p>
            <a:r>
              <a:rPr lang="en-GB" sz="2000" b="1" dirty="0">
                <a:solidFill>
                  <a:srgbClr val="660066"/>
                </a:solidFill>
                <a:cs typeface="Verdana"/>
              </a:rPr>
              <a:t>control the calorimeter in situ</a:t>
            </a:r>
          </a:p>
        </p:txBody>
      </p:sp>
      <p:sp>
        <p:nvSpPr>
          <p:cNvPr id="9" name="ZoneTexte 2">
            <a:extLst>
              <a:ext uri="{FF2B5EF4-FFF2-40B4-BE49-F238E27FC236}">
                <a16:creationId xmlns:a16="http://schemas.microsoft.com/office/drawing/2014/main" id="{0992F4C2-CA94-49CC-8517-B9F160A34D44}"/>
              </a:ext>
            </a:extLst>
          </p:cNvPr>
          <p:cNvSpPr txBox="1"/>
          <p:nvPr/>
        </p:nvSpPr>
        <p:spPr>
          <a:xfrm>
            <a:off x="129383" y="2522010"/>
            <a:ext cx="47209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è"/>
            </a:pPr>
            <a:r>
              <a:rPr lang="en-GB" sz="2000" b="1" dirty="0">
                <a:solidFill>
                  <a:srgbClr val="FF0000"/>
                </a:solidFill>
              </a:rPr>
              <a:t>Excellent data/MC agreement for 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efficiency and multiplicity obtained with 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cosmic muons and test beam muons.  </a:t>
            </a:r>
          </a:p>
        </p:txBody>
      </p:sp>
      <p:pic>
        <p:nvPicPr>
          <p:cNvPr id="11" name="Image 13" descr="houghMultiplicity.pdf">
            <a:extLst>
              <a:ext uri="{FF2B5EF4-FFF2-40B4-BE49-F238E27FC236}">
                <a16:creationId xmlns:a16="http://schemas.microsoft.com/office/drawing/2014/main" id="{DD47BAB3-C62F-410C-972D-177BB6551267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5096787" y="3526251"/>
            <a:ext cx="4071751" cy="272046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3A8041B-D7B9-4DF5-837B-C426648C0863}"/>
              </a:ext>
            </a:extLst>
          </p:cNvPr>
          <p:cNvSpPr txBox="1"/>
          <p:nvPr/>
        </p:nvSpPr>
        <p:spPr>
          <a:xfrm>
            <a:off x="2067005" y="5284328"/>
            <a:ext cx="1610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80 GeV hadron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142B75D-FDC8-4A59-A924-B2D9CCDED53C}"/>
              </a:ext>
            </a:extLst>
          </p:cNvPr>
          <p:cNvSpPr txBox="1"/>
          <p:nvPr/>
        </p:nvSpPr>
        <p:spPr>
          <a:xfrm>
            <a:off x="7529072" y="1884599"/>
            <a:ext cx="1223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40 GeV pion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D8512C7-8F7A-4127-BFCC-0A29812F49A0}"/>
              </a:ext>
            </a:extLst>
          </p:cNvPr>
          <p:cNvSpPr txBox="1"/>
          <p:nvPr/>
        </p:nvSpPr>
        <p:spPr>
          <a:xfrm>
            <a:off x="5783524" y="3727479"/>
            <a:ext cx="1223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40 GeV pion</a:t>
            </a:r>
          </a:p>
        </p:txBody>
      </p:sp>
    </p:spTree>
    <p:extLst>
      <p:ext uri="{BB962C8B-B14F-4D97-AF65-F5344CB8AC3E}">
        <p14:creationId xmlns:p14="http://schemas.microsoft.com/office/powerpoint/2010/main" val="3229395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C4044D-84EA-424A-9822-BDBCFEDF7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Separation of electron/hadron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9572E-DEF7-4D4B-AA02-77435D877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2017/11/6-8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21C01A-9EEF-4558-BF40-BE9432F12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AB63B9-0529-4B1F-BD18-6C56C1274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7" name="Image 10" descr="Capture d’écran 2017-05-19 à 15.22.25.png">
            <a:extLst>
              <a:ext uri="{FF2B5EF4-FFF2-40B4-BE49-F238E27FC236}">
                <a16:creationId xmlns:a16="http://schemas.microsoft.com/office/drawing/2014/main" id="{A6AF0004-A043-4DF1-8D5C-9C185700C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34" y="1127394"/>
            <a:ext cx="7953288" cy="2184167"/>
          </a:xfrm>
          <a:prstGeom prst="rect">
            <a:avLst/>
          </a:prstGeom>
        </p:spPr>
      </p:pic>
      <p:pic>
        <p:nvPicPr>
          <p:cNvPr id="8" name="Image 14" descr="Capture d’écran 2017-05-19 à 15.33.48.png">
            <a:extLst>
              <a:ext uri="{FF2B5EF4-FFF2-40B4-BE49-F238E27FC236}">
                <a16:creationId xmlns:a16="http://schemas.microsoft.com/office/drawing/2014/main" id="{4FFA1488-FD9D-47D2-84C5-898460A1E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210" y="3795887"/>
            <a:ext cx="3228229" cy="2931380"/>
          </a:xfrm>
          <a:prstGeom prst="rect">
            <a:avLst/>
          </a:prstGeom>
        </p:spPr>
      </p:pic>
      <p:pic>
        <p:nvPicPr>
          <p:cNvPr id="9" name="Image 15" descr="Capture d’écran 2017-05-19 à 15.33.40.png">
            <a:extLst>
              <a:ext uri="{FF2B5EF4-FFF2-40B4-BE49-F238E27FC236}">
                <a16:creationId xmlns:a16="http://schemas.microsoft.com/office/drawing/2014/main" id="{E61867A4-1A00-4C58-A0B3-D667AB723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285" y="3970175"/>
            <a:ext cx="3291076" cy="2757092"/>
          </a:xfrm>
          <a:prstGeom prst="rect">
            <a:avLst/>
          </a:prstGeom>
        </p:spPr>
      </p:pic>
      <p:sp>
        <p:nvSpPr>
          <p:cNvPr id="10" name="ZoneTexte 2">
            <a:extLst>
              <a:ext uri="{FF2B5EF4-FFF2-40B4-BE49-F238E27FC236}">
                <a16:creationId xmlns:a16="http://schemas.microsoft.com/office/drawing/2014/main" id="{6887F0F4-CD05-422A-81E7-C9B822F0CF35}"/>
              </a:ext>
            </a:extLst>
          </p:cNvPr>
          <p:cNvSpPr txBox="1"/>
          <p:nvPr/>
        </p:nvSpPr>
        <p:spPr>
          <a:xfrm>
            <a:off x="6400044" y="4284598"/>
            <a:ext cx="2635594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The technique could be </a:t>
            </a:r>
          </a:p>
          <a:p>
            <a:r>
              <a:rPr lang="en-GB" dirty="0"/>
              <a:t>extended to hadronic showers in magnetic field.</a:t>
            </a:r>
          </a:p>
        </p:txBody>
      </p:sp>
      <p:sp>
        <p:nvSpPr>
          <p:cNvPr id="11" name="ZoneTexte 19">
            <a:extLst>
              <a:ext uri="{FF2B5EF4-FFF2-40B4-BE49-F238E27FC236}">
                <a16:creationId xmlns:a16="http://schemas.microsoft.com/office/drawing/2014/main" id="{8849998C-E69F-4C0E-ADF2-6531E261CEB7}"/>
              </a:ext>
            </a:extLst>
          </p:cNvPr>
          <p:cNvSpPr txBox="1"/>
          <p:nvPr/>
        </p:nvSpPr>
        <p:spPr>
          <a:xfrm>
            <a:off x="6478364" y="5476102"/>
            <a:ext cx="2523765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00FF"/>
                </a:solidFill>
              </a:rPr>
              <a:t>JINST 12 (2017) P05009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D703B20-77D4-462D-81D9-23856A2B54B8}"/>
              </a:ext>
            </a:extLst>
          </p:cNvPr>
          <p:cNvSpPr txBox="1"/>
          <p:nvPr/>
        </p:nvSpPr>
        <p:spPr>
          <a:xfrm>
            <a:off x="517527" y="3259712"/>
            <a:ext cx="7529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It improves on the </a:t>
            </a:r>
            <a:r>
              <a:rPr lang="en-GB" b="1" dirty="0">
                <a:solidFill>
                  <a:srgbClr val="604A7B"/>
                </a:solidFill>
              </a:rPr>
              <a:t>energy reconstruction </a:t>
            </a:r>
            <a:r>
              <a:rPr lang="en-GB" dirty="0"/>
              <a:t>by dealing with the hits belonging </a:t>
            </a:r>
          </a:p>
          <a:p>
            <a:r>
              <a:rPr lang="en-GB" dirty="0"/>
              <a:t>to the track segments independently of their threshold</a:t>
            </a:r>
            <a:r>
              <a:rPr lang="en-US" dirty="0"/>
              <a:t>.</a:t>
            </a:r>
            <a:endParaRPr lang="en-GB" dirty="0"/>
          </a:p>
        </p:txBody>
      </p:sp>
      <p:sp>
        <p:nvSpPr>
          <p:cNvPr id="13" name="ZoneTexte 19">
            <a:extLst>
              <a:ext uri="{FF2B5EF4-FFF2-40B4-BE49-F238E27FC236}">
                <a16:creationId xmlns:a16="http://schemas.microsoft.com/office/drawing/2014/main" id="{C5BC6557-CDF0-4FA4-B3CB-C53EC151D75D}"/>
              </a:ext>
            </a:extLst>
          </p:cNvPr>
          <p:cNvSpPr txBox="1"/>
          <p:nvPr/>
        </p:nvSpPr>
        <p:spPr>
          <a:xfrm>
            <a:off x="1927373" y="2102009"/>
            <a:ext cx="953475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00FF"/>
                </a:solidFill>
              </a:rPr>
              <a:t>10 GeV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4" name="ZoneTexte 19">
            <a:extLst>
              <a:ext uri="{FF2B5EF4-FFF2-40B4-BE49-F238E27FC236}">
                <a16:creationId xmlns:a16="http://schemas.microsoft.com/office/drawing/2014/main" id="{5F412F7C-4E7F-41CA-B4B6-739ABA4384A6}"/>
              </a:ext>
            </a:extLst>
          </p:cNvPr>
          <p:cNvSpPr txBox="1"/>
          <p:nvPr/>
        </p:nvSpPr>
        <p:spPr>
          <a:xfrm>
            <a:off x="4308133" y="2123781"/>
            <a:ext cx="953475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00FF"/>
                </a:solidFill>
              </a:rPr>
              <a:t>30 GeV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5" name="ZoneTexte 19">
            <a:extLst>
              <a:ext uri="{FF2B5EF4-FFF2-40B4-BE49-F238E27FC236}">
                <a16:creationId xmlns:a16="http://schemas.microsoft.com/office/drawing/2014/main" id="{5351E297-087C-4E77-90DF-D5E57C6250B5}"/>
              </a:ext>
            </a:extLst>
          </p:cNvPr>
          <p:cNvSpPr txBox="1"/>
          <p:nvPr/>
        </p:nvSpPr>
        <p:spPr>
          <a:xfrm>
            <a:off x="6727313" y="2122501"/>
            <a:ext cx="953475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00FF"/>
                </a:solidFill>
              </a:rPr>
              <a:t>80 GeV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66D60E6-65B7-4B0C-BAB0-5500206F5661}"/>
              </a:ext>
            </a:extLst>
          </p:cNvPr>
          <p:cNvSpPr txBox="1"/>
          <p:nvPr/>
        </p:nvSpPr>
        <p:spPr>
          <a:xfrm rot="16200000">
            <a:off x="2687093" y="4649227"/>
            <a:ext cx="1528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Energy Resolution</a:t>
            </a:r>
          </a:p>
        </p:txBody>
      </p:sp>
    </p:spTree>
    <p:extLst>
      <p:ext uri="{BB962C8B-B14F-4D97-AF65-F5344CB8AC3E}">
        <p14:creationId xmlns:p14="http://schemas.microsoft.com/office/powerpoint/2010/main" val="2287661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C4044D-84EA-424A-9822-BDBCFEDF7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Arbor </a:t>
            </a:r>
            <a:r>
              <a:rPr lang="en-US" altLang="zh-CN" b="1" dirty="0">
                <a:latin typeface="+mn-lt"/>
              </a:rPr>
              <a:t>PFA</a:t>
            </a:r>
            <a:endParaRPr lang="en-US" b="1" dirty="0">
              <a:latin typeface="+mn-lt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9572E-DEF7-4D4B-AA02-77435D877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2017/11/6-8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21C01A-9EEF-4558-BF40-BE9432F12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AB63B9-0529-4B1F-BD18-6C56C1274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7" name="Image 1" descr="Capture d’écran 2016-05-30 à 21.23.42.png">
            <a:extLst>
              <a:ext uri="{FF2B5EF4-FFF2-40B4-BE49-F238E27FC236}">
                <a16:creationId xmlns:a16="http://schemas.microsoft.com/office/drawing/2014/main" id="{D8C91515-318C-49FA-A1F2-9781175FF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834" y="2104357"/>
            <a:ext cx="2673350" cy="1610305"/>
          </a:xfrm>
          <a:prstGeom prst="rect">
            <a:avLst/>
          </a:prstGeom>
        </p:spPr>
      </p:pic>
      <p:pic>
        <p:nvPicPr>
          <p:cNvPr id="8" name="Image 2" descr="Capture d’écran 2016-05-30 à 21.24.35.png">
            <a:extLst>
              <a:ext uri="{FF2B5EF4-FFF2-40B4-BE49-F238E27FC236}">
                <a16:creationId xmlns:a16="http://schemas.microsoft.com/office/drawing/2014/main" id="{83749374-3E50-4B2A-94DA-4289C634D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610574" y="1865452"/>
            <a:ext cx="1610304" cy="2088115"/>
          </a:xfrm>
          <a:prstGeom prst="rect">
            <a:avLst/>
          </a:prstGeom>
        </p:spPr>
      </p:pic>
      <p:pic>
        <p:nvPicPr>
          <p:cNvPr id="9" name="Image 5" descr="Capture d’écran 2017-05-19 à 15.57.32.png">
            <a:extLst>
              <a:ext uri="{FF2B5EF4-FFF2-40B4-BE49-F238E27FC236}">
                <a16:creationId xmlns:a16="http://schemas.microsoft.com/office/drawing/2014/main" id="{529FFFFA-C3CE-44D8-A7CF-EB14F9316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05" y="3725840"/>
            <a:ext cx="5915051" cy="3021230"/>
          </a:xfrm>
          <a:prstGeom prst="rect">
            <a:avLst/>
          </a:prstGeom>
        </p:spPr>
      </p:pic>
      <p:pic>
        <p:nvPicPr>
          <p:cNvPr id="10" name="Image 6" descr="Capture d’écran 2017-05-19 à 15.58.27.png">
            <a:extLst>
              <a:ext uri="{FF2B5EF4-FFF2-40B4-BE49-F238E27FC236}">
                <a16:creationId xmlns:a16="http://schemas.microsoft.com/office/drawing/2014/main" id="{332BAD0F-FA4A-4A69-A813-02BF29764F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9349" y="3814740"/>
            <a:ext cx="2854299" cy="293233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69ECFC0-0571-40A1-9816-328AEA4CD2A1}"/>
              </a:ext>
            </a:extLst>
          </p:cNvPr>
          <p:cNvSpPr txBox="1"/>
          <p:nvPr/>
        </p:nvSpPr>
        <p:spPr>
          <a:xfrm>
            <a:off x="6631278" y="1071811"/>
            <a:ext cx="225237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00FF"/>
                </a:solidFill>
              </a:rPr>
              <a:t>CALICE note CAN054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2" name="ZoneTexte 3">
            <a:extLst>
              <a:ext uri="{FF2B5EF4-FFF2-40B4-BE49-F238E27FC236}">
                <a16:creationId xmlns:a16="http://schemas.microsoft.com/office/drawing/2014/main" id="{89C382C0-0120-4DF8-8BE1-D02197513812}"/>
              </a:ext>
            </a:extLst>
          </p:cNvPr>
          <p:cNvSpPr txBox="1"/>
          <p:nvPr/>
        </p:nvSpPr>
        <p:spPr>
          <a:xfrm>
            <a:off x="187115" y="1136608"/>
            <a:ext cx="8292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SDHCAL </a:t>
            </a:r>
            <a:r>
              <a:rPr lang="en-US" b="1" dirty="0"/>
              <a:t>high granularity is desirable  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dirty="0"/>
              <a:t>It helps to optimize the connection of hits belonging to the same shower </a:t>
            </a:r>
          </a:p>
          <a:p>
            <a:r>
              <a:rPr lang="en-US" dirty="0"/>
              <a:t>by using the topology and energy information</a:t>
            </a:r>
          </a:p>
        </p:txBody>
      </p:sp>
      <p:sp>
        <p:nvSpPr>
          <p:cNvPr id="13" name="ZoneTexte 4">
            <a:extLst>
              <a:ext uri="{FF2B5EF4-FFF2-40B4-BE49-F238E27FC236}">
                <a16:creationId xmlns:a16="http://schemas.microsoft.com/office/drawing/2014/main" id="{51879385-BC07-4117-99A0-640E35D47D54}"/>
              </a:ext>
            </a:extLst>
          </p:cNvPr>
          <p:cNvSpPr txBox="1"/>
          <p:nvPr/>
        </p:nvSpPr>
        <p:spPr>
          <a:xfrm>
            <a:off x="187115" y="2116335"/>
            <a:ext cx="33151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3366FF"/>
                </a:solidFill>
              </a:rPr>
              <a:t>ArborPFA</a:t>
            </a:r>
            <a:r>
              <a:rPr lang="en-GB" b="1" dirty="0">
                <a:solidFill>
                  <a:srgbClr val="3366FF"/>
                </a:solidFill>
              </a:rPr>
              <a:t> algorithm:</a:t>
            </a:r>
            <a:endParaRPr lang="en-GB" dirty="0">
              <a:solidFill>
                <a:srgbClr val="3366FF"/>
              </a:solidFill>
            </a:endParaRPr>
          </a:p>
          <a:p>
            <a:r>
              <a:rPr lang="en-GB" dirty="0"/>
              <a:t>It connects hits  and clusters using distance and orientation information, then correct tracker momentum information.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60BA6FF-630F-4D4F-812A-76CF20B79B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2214" y="2551954"/>
            <a:ext cx="1174485" cy="98870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BDDB8420-352A-4299-8584-B63601A033F3}"/>
              </a:ext>
            </a:extLst>
          </p:cNvPr>
          <p:cNvSpPr txBox="1"/>
          <p:nvPr/>
        </p:nvSpPr>
        <p:spPr>
          <a:xfrm>
            <a:off x="1736592" y="4326908"/>
            <a:ext cx="109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Efficiency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CE97E9B-040E-4AF3-BB98-4332BD37A068}"/>
              </a:ext>
            </a:extLst>
          </p:cNvPr>
          <p:cNvSpPr txBox="1"/>
          <p:nvPr/>
        </p:nvSpPr>
        <p:spPr>
          <a:xfrm>
            <a:off x="4532288" y="4333312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Purity</a:t>
            </a:r>
          </a:p>
        </p:txBody>
      </p:sp>
    </p:spTree>
    <p:extLst>
      <p:ext uri="{BB962C8B-B14F-4D97-AF65-F5344CB8AC3E}">
        <p14:creationId xmlns:p14="http://schemas.microsoft.com/office/powerpoint/2010/main" val="2589681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2017/11/6-8</a:t>
            </a:r>
            <a:endParaRPr lang="zh-CN" altLang="en-US"/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628650" y="365127"/>
            <a:ext cx="7886700" cy="5392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bg1">
                    <a:lumMod val="95000"/>
                  </a:schemeClr>
                </a:solidFill>
                <a:latin typeface="+mj-lt"/>
                <a:ea typeface="黑体" panose="02010609060101010101" pitchFamily="49" charset="-122"/>
                <a:cs typeface="+mj-cs"/>
              </a:defRPr>
            </a:lvl1pPr>
          </a:lstStyle>
          <a:p>
            <a:pPr algn="ctr"/>
            <a:r>
              <a:rPr lang="en-US" altLang="zh-CN" b="1" dirty="0">
                <a:solidFill>
                  <a:schemeClr val="bg1"/>
                </a:solidFill>
                <a:latin typeface="+mn-lt"/>
              </a:rPr>
              <a:t>Energy Resolution vs No. of Layers </a:t>
            </a:r>
            <a:endParaRPr lang="zh-CN" altLang="en-US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33" y="1241124"/>
            <a:ext cx="5258717" cy="4960893"/>
          </a:xfrm>
          <a:prstGeom prst="rect">
            <a:avLst/>
          </a:prstGeom>
        </p:spPr>
      </p:pic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CA6F9AF-392F-480D-9AF1-8297ED8E11E0}"/>
              </a:ext>
            </a:extLst>
          </p:cNvPr>
          <p:cNvSpPr txBox="1"/>
          <p:nvPr/>
        </p:nvSpPr>
        <p:spPr>
          <a:xfrm>
            <a:off x="5343277" y="3018079"/>
            <a:ext cx="36775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ym typeface="Wingdings" panose="05000000000000000000" pitchFamily="2" charset="2"/>
              </a:rPr>
              <a:t></a:t>
            </a:r>
            <a:r>
              <a:rPr lang="en-US" sz="2000" b="1" dirty="0"/>
              <a:t>SDHCAL has 48 layers which  </a:t>
            </a:r>
          </a:p>
          <a:p>
            <a:r>
              <a:rPr lang="en-US" sz="2000" b="1" dirty="0"/>
              <a:t>     aims for ILC Detector</a:t>
            </a:r>
          </a:p>
          <a:p>
            <a:r>
              <a:rPr lang="en-US" sz="2000" b="1" dirty="0"/>
              <a:t>     6mm </a:t>
            </a:r>
            <a:r>
              <a:rPr lang="en-US" sz="2000" b="1" dirty="0" err="1"/>
              <a:t>gRPC</a:t>
            </a:r>
            <a:r>
              <a:rPr lang="en-US" sz="2000" b="1" dirty="0"/>
              <a:t> + 20mm absorber</a:t>
            </a:r>
          </a:p>
          <a:p>
            <a:endParaRPr lang="en-US" sz="2000" b="1" dirty="0"/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sz="2000" b="1" dirty="0"/>
              <a:t>Optimization no. of layers for CEPC at 240GeV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en-US" sz="2000" b="1" dirty="0">
                <a:solidFill>
                  <a:srgbClr val="FF0000"/>
                </a:solidFill>
              </a:rPr>
              <a:t>40-layer SDHCAL yields decent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     energy resolution.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D5D7FEA-537E-4318-AFD0-8F19FC95A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277" y="1262231"/>
            <a:ext cx="3542193" cy="159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47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F7C2EE3-9442-414B-848E-FF96005D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2017/11/6-8</a:t>
            </a:r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D2BD2BA-767D-4A77-AC76-8B76DEF8C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E90336F-9BC5-410B-8CF6-5CFC33802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02DD6DF-7803-4BCA-94FB-AF066C88CA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" b="855"/>
          <a:stretch/>
        </p:blipFill>
        <p:spPr>
          <a:xfrm>
            <a:off x="5021580" y="1128606"/>
            <a:ext cx="3557794" cy="25451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F234B9-5AF0-4BF1-B348-93792A6FDA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6" b="2511"/>
          <a:stretch/>
        </p:blipFill>
        <p:spPr>
          <a:xfrm>
            <a:off x="307783" y="1122546"/>
            <a:ext cx="3551888" cy="252844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5BADB67-2992-46E4-8CB2-6C95A887E7D9}"/>
              </a:ext>
            </a:extLst>
          </p:cNvPr>
          <p:cNvSpPr txBox="1"/>
          <p:nvPr/>
        </p:nvSpPr>
        <p:spPr>
          <a:xfrm>
            <a:off x="7784913" y="2306066"/>
            <a:ext cx="382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pi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295429F-EEA7-4789-8352-DC10B7B272CD}"/>
              </a:ext>
            </a:extLst>
          </p:cNvPr>
          <p:cNvSpPr txBox="1"/>
          <p:nvPr/>
        </p:nvSpPr>
        <p:spPr>
          <a:xfrm>
            <a:off x="5856786" y="2324290"/>
            <a:ext cx="511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e-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E7B6B5A-BDAA-474A-945C-7F34E84DE988}"/>
              </a:ext>
            </a:extLst>
          </p:cNvPr>
          <p:cNvSpPr txBox="1"/>
          <p:nvPr/>
        </p:nvSpPr>
        <p:spPr>
          <a:xfrm>
            <a:off x="1327490" y="2314294"/>
            <a:ext cx="794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/>
              <a:t>muon</a:t>
            </a:r>
            <a:endParaRPr lang="en-US" altLang="zh-CN" b="1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4DB38D9-F576-459C-A78A-75E184AA3E33}"/>
              </a:ext>
            </a:extLst>
          </p:cNvPr>
          <p:cNvSpPr txBox="1"/>
          <p:nvPr/>
        </p:nvSpPr>
        <p:spPr>
          <a:xfrm>
            <a:off x="2706836" y="2311132"/>
            <a:ext cx="396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pi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348F9BD-999B-4408-8C31-2DA012FAE9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320" y="3607626"/>
            <a:ext cx="3918855" cy="281391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8389166-DB14-4BE2-BB3F-2F28C32316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5" y="3615310"/>
            <a:ext cx="3918857" cy="2813915"/>
          </a:xfrm>
          <a:prstGeom prst="rect">
            <a:avLst/>
          </a:prstGeom>
        </p:spPr>
      </p:pic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B3A8A487-DF3A-4512-BC11-02EA15D74CE0}"/>
              </a:ext>
            </a:extLst>
          </p:cNvPr>
          <p:cNvCxnSpPr/>
          <p:nvPr/>
        </p:nvCxnSpPr>
        <p:spPr>
          <a:xfrm>
            <a:off x="2122147" y="2301238"/>
            <a:ext cx="0" cy="36715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0F082EE4-2F12-46B8-B61D-A6D1E4139C40}"/>
              </a:ext>
            </a:extLst>
          </p:cNvPr>
          <p:cNvCxnSpPr/>
          <p:nvPr/>
        </p:nvCxnSpPr>
        <p:spPr>
          <a:xfrm>
            <a:off x="6869579" y="2276906"/>
            <a:ext cx="0" cy="36715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标题 1">
            <a:extLst>
              <a:ext uri="{FF2B5EF4-FFF2-40B4-BE49-F238E27FC236}">
                <a16:creationId xmlns:a16="http://schemas.microsoft.com/office/drawing/2014/main" id="{631A5F1E-8231-4C9C-8622-D00E83816772}"/>
              </a:ext>
            </a:extLst>
          </p:cNvPr>
          <p:cNvSpPr txBox="1">
            <a:spLocks/>
          </p:cNvSpPr>
          <p:nvPr/>
        </p:nvSpPr>
        <p:spPr>
          <a:xfrm>
            <a:off x="628650" y="365127"/>
            <a:ext cx="7886700" cy="5392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bg1">
                    <a:lumMod val="95000"/>
                  </a:schemeClr>
                </a:solidFill>
                <a:latin typeface="+mj-lt"/>
                <a:ea typeface="黑体" panose="02010609060101010101" pitchFamily="49" charset="-122"/>
                <a:cs typeface="+mj-cs"/>
              </a:defRPr>
            </a:lvl1pPr>
          </a:lstStyle>
          <a:p>
            <a:pPr algn="ctr"/>
            <a:r>
              <a:rPr lang="en-US" altLang="zh-CN" b="1" dirty="0">
                <a:solidFill>
                  <a:schemeClr val="bg1"/>
                </a:solidFill>
                <a:latin typeface="+mn-lt"/>
              </a:rPr>
              <a:t>BDT for pion/e, mu Identification</a:t>
            </a:r>
            <a:endParaRPr lang="zh-CN" altLang="en-US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46633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26FD1E-075A-46C7-9669-6F13F4F2B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>
                <a:latin typeface="+mn-lt"/>
                <a:cs typeface="Arial" panose="020B0604020202020204" pitchFamily="34" charset="0"/>
              </a:rPr>
              <a:t>Pion eff. vs Backgrounds eff.</a:t>
            </a:r>
            <a:endParaRPr lang="en-US" b="1" dirty="0">
              <a:latin typeface="+mn-lt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532AF9B-5C5B-4544-9F9F-8ED84488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2017/11/6-8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1312AC-4F4C-4188-934C-992C58EDC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DC6107D-1566-444E-B0D8-95516CF3F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684" y="2526594"/>
            <a:ext cx="7558632" cy="3304630"/>
          </a:xfrm>
          <a:prstGeom prst="rect">
            <a:avLst/>
          </a:prstGeom>
        </p:spPr>
      </p:pic>
      <p:sp>
        <p:nvSpPr>
          <p:cNvPr id="10" name="箭头: 下弧形 9">
            <a:extLst>
              <a:ext uri="{FF2B5EF4-FFF2-40B4-BE49-F238E27FC236}">
                <a16:creationId xmlns:a16="http://schemas.microsoft.com/office/drawing/2014/main" id="{86B68CCE-6840-4377-B098-134A16CE714F}"/>
              </a:ext>
            </a:extLst>
          </p:cNvPr>
          <p:cNvSpPr/>
          <p:nvPr/>
        </p:nvSpPr>
        <p:spPr>
          <a:xfrm>
            <a:off x="3296451" y="5734713"/>
            <a:ext cx="3135085" cy="427583"/>
          </a:xfrm>
          <a:prstGeom prst="curved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箭头: 下弧形 10">
            <a:extLst>
              <a:ext uri="{FF2B5EF4-FFF2-40B4-BE49-F238E27FC236}">
                <a16:creationId xmlns:a16="http://schemas.microsoft.com/office/drawing/2014/main" id="{7EF7250E-542E-4924-8E2A-41F7727898C0}"/>
              </a:ext>
            </a:extLst>
          </p:cNvPr>
          <p:cNvSpPr/>
          <p:nvPr/>
        </p:nvSpPr>
        <p:spPr>
          <a:xfrm>
            <a:off x="4440087" y="5717529"/>
            <a:ext cx="3135085" cy="427583"/>
          </a:xfrm>
          <a:prstGeom prst="curved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内容占位符 1">
            <a:extLst>
              <a:ext uri="{FF2B5EF4-FFF2-40B4-BE49-F238E27FC236}">
                <a16:creationId xmlns:a16="http://schemas.microsoft.com/office/drawing/2014/main" id="{7F1ADBB8-5993-4C03-9B2C-F98BC4803850}"/>
              </a:ext>
            </a:extLst>
          </p:cNvPr>
          <p:cNvSpPr txBox="1">
            <a:spLocks/>
          </p:cNvSpPr>
          <p:nvPr/>
        </p:nvSpPr>
        <p:spPr>
          <a:xfrm>
            <a:off x="478122" y="1104199"/>
            <a:ext cx="8372163" cy="146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tx1"/>
                </a:solidFill>
              </a:rPr>
              <a:t>For same Pion efficiency, we compare electron &amp; muon efficiencies from “simple cut” and “BDT” methods.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tx1"/>
                </a:solidFill>
              </a:rPr>
              <a:t>BDT has modest improvement for electron suppression and significant improvement for muon suppression.</a:t>
            </a:r>
          </a:p>
        </p:txBody>
      </p:sp>
      <p:sp>
        <p:nvSpPr>
          <p:cNvPr id="13" name="ZoneTexte 10">
            <a:extLst>
              <a:ext uri="{FF2B5EF4-FFF2-40B4-BE49-F238E27FC236}">
                <a16:creationId xmlns:a16="http://schemas.microsoft.com/office/drawing/2014/main" id="{7BFFFDC8-5B0A-4901-8EBF-CDD28B5B1924}"/>
              </a:ext>
            </a:extLst>
          </p:cNvPr>
          <p:cNvSpPr txBox="1"/>
          <p:nvPr/>
        </p:nvSpPr>
        <p:spPr>
          <a:xfrm>
            <a:off x="267937" y="5803502"/>
            <a:ext cx="225237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00FF"/>
                </a:solidFill>
              </a:rPr>
              <a:t>CALICE note CAN059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002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C4044D-84EA-424A-9822-BDBCFEDF7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SDHCAL for Future </a:t>
            </a:r>
            <a:r>
              <a:rPr lang="en-US" b="1" dirty="0" err="1">
                <a:latin typeface="+mn-lt"/>
              </a:rPr>
              <a:t>Experiements</a:t>
            </a:r>
            <a:endParaRPr lang="en-US" b="1" dirty="0">
              <a:latin typeface="+mn-lt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9572E-DEF7-4D4B-AA02-77435D877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2017/11/6-8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21C01A-9EEF-4558-BF40-BE9432F12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AB63B9-0529-4B1F-BD18-6C56C1274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7" name="ZoneTexte 2">
            <a:extLst>
              <a:ext uri="{FF2B5EF4-FFF2-40B4-BE49-F238E27FC236}">
                <a16:creationId xmlns:a16="http://schemas.microsoft.com/office/drawing/2014/main" id="{A209784E-0FE5-43AB-A742-5257A5FF9D48}"/>
              </a:ext>
            </a:extLst>
          </p:cNvPr>
          <p:cNvSpPr txBox="1"/>
          <p:nvPr/>
        </p:nvSpPr>
        <p:spPr>
          <a:xfrm>
            <a:off x="261398" y="1549400"/>
            <a:ext cx="51689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q"/>
            </a:pPr>
            <a:r>
              <a:rPr lang="en-US" dirty="0"/>
              <a:t> Detectors as large as 3m X 1m need to be built</a:t>
            </a:r>
          </a:p>
          <a:p>
            <a:endParaRPr lang="en-US" dirty="0"/>
          </a:p>
          <a:p>
            <a:pPr>
              <a:buFont typeface="Wingdings" charset="2"/>
              <a:buChar char="q"/>
            </a:pPr>
            <a:r>
              <a:rPr lang="en-US" dirty="0"/>
              <a:t> Electronic readout should be the most robust with</a:t>
            </a:r>
          </a:p>
          <a:p>
            <a:r>
              <a:rPr lang="en-US" dirty="0"/>
              <a:t>     minimal intervention during operation.</a:t>
            </a:r>
          </a:p>
          <a:p>
            <a:endParaRPr lang="en-US" dirty="0"/>
          </a:p>
          <a:p>
            <a:pPr>
              <a:buFont typeface="Wingdings" charset="2"/>
              <a:buChar char="q"/>
            </a:pPr>
            <a:r>
              <a:rPr lang="en-US" dirty="0"/>
              <a:t> DAQ system should be robust and efficient</a:t>
            </a:r>
          </a:p>
          <a:p>
            <a:endParaRPr lang="en-US" dirty="0"/>
          </a:p>
          <a:p>
            <a:pPr>
              <a:buFont typeface="Wingdings" charset="2"/>
              <a:buChar char="q"/>
            </a:pPr>
            <a:r>
              <a:rPr lang="en-US" dirty="0"/>
              <a:t> Mechanical structure to be similar to the final one </a:t>
            </a:r>
          </a:p>
          <a:p>
            <a:pPr>
              <a:buFont typeface="Wingdings" charset="2"/>
              <a:buChar char="q"/>
            </a:pPr>
            <a:endParaRPr lang="en-US" dirty="0"/>
          </a:p>
          <a:p>
            <a:pPr>
              <a:buFont typeface="Wingdings" charset="2"/>
              <a:buChar char="q"/>
            </a:pPr>
            <a:r>
              <a:rPr lang="en-US" dirty="0"/>
              <a:t> Envisage new features such as timing, etc.. </a:t>
            </a:r>
          </a:p>
        </p:txBody>
      </p:sp>
      <p:sp>
        <p:nvSpPr>
          <p:cNvPr id="8" name="ZoneTexte 3">
            <a:extLst>
              <a:ext uri="{FF2B5EF4-FFF2-40B4-BE49-F238E27FC236}">
                <a16:creationId xmlns:a16="http://schemas.microsoft.com/office/drawing/2014/main" id="{446E877E-35E4-4ACC-8074-29DE3E1CD591}"/>
              </a:ext>
            </a:extLst>
          </p:cNvPr>
          <p:cNvSpPr txBox="1"/>
          <p:nvPr/>
        </p:nvSpPr>
        <p:spPr>
          <a:xfrm>
            <a:off x="619207" y="5182041"/>
            <a:ext cx="7705808" cy="830997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Goal: to build new prototype with few but large GRPC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           and new components </a:t>
            </a:r>
            <a:r>
              <a:rPr lang="fr-FR" sz="2400" b="1" dirty="0">
                <a:solidFill>
                  <a:srgbClr val="FF0000"/>
                </a:solidFill>
                <a:sym typeface="Wingdings"/>
              </a:rPr>
              <a:t> ILD Module0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</p:txBody>
      </p:sp>
      <p:grpSp>
        <p:nvGrpSpPr>
          <p:cNvPr id="9" name="20 Grupo">
            <a:extLst>
              <a:ext uri="{FF2B5EF4-FFF2-40B4-BE49-F238E27FC236}">
                <a16:creationId xmlns:a16="http://schemas.microsoft.com/office/drawing/2014/main" id="{12DB6526-6D21-4C39-87CF-ECE29C11F9DB}"/>
              </a:ext>
            </a:extLst>
          </p:cNvPr>
          <p:cNvGrpSpPr/>
          <p:nvPr/>
        </p:nvGrpSpPr>
        <p:grpSpPr>
          <a:xfrm>
            <a:off x="5405397" y="1414241"/>
            <a:ext cx="3630122" cy="3380394"/>
            <a:chOff x="179512" y="4365104"/>
            <a:chExt cx="2526056" cy="2083685"/>
          </a:xfrm>
          <a:solidFill>
            <a:schemeClr val="bg1"/>
          </a:solidFill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919E0E06-6926-4207-B921-80F35ED1ED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179512" y="4769697"/>
              <a:ext cx="2460706" cy="1679092"/>
            </a:xfrm>
            <a:prstGeom prst="rect">
              <a:avLst/>
            </a:prstGeom>
            <a:grpFill/>
            <a:ln w="34925">
              <a:noFill/>
              <a:miter lim="800000"/>
              <a:headEnd/>
              <a:tailEnd/>
            </a:ln>
          </p:spPr>
        </p:pic>
        <p:sp>
          <p:nvSpPr>
            <p:cNvPr id="11" name="22 CuadroTexto">
              <a:extLst>
                <a:ext uri="{FF2B5EF4-FFF2-40B4-BE49-F238E27FC236}">
                  <a16:creationId xmlns:a16="http://schemas.microsoft.com/office/drawing/2014/main" id="{195552E0-4308-49DF-9EE2-7A47B45915E1}"/>
                </a:ext>
              </a:extLst>
            </p:cNvPr>
            <p:cNvSpPr txBox="1"/>
            <p:nvPr/>
          </p:nvSpPr>
          <p:spPr>
            <a:xfrm>
              <a:off x="478395" y="5085184"/>
              <a:ext cx="925253" cy="309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</a:rPr>
                <a:t>SDHCAL</a:t>
              </a:r>
            </a:p>
            <a:p>
              <a:r>
                <a:rPr lang="en-US" sz="1200" b="1" dirty="0">
                  <a:solidFill>
                    <a:prstClr val="black"/>
                  </a:solidFill>
                </a:rPr>
                <a:t>ILD Module</a:t>
              </a:r>
            </a:p>
          </p:txBody>
        </p:sp>
        <p:sp>
          <p:nvSpPr>
            <p:cNvPr id="12" name="23 CuadroTexto">
              <a:extLst>
                <a:ext uri="{FF2B5EF4-FFF2-40B4-BE49-F238E27FC236}">
                  <a16:creationId xmlns:a16="http://schemas.microsoft.com/office/drawing/2014/main" id="{0E2553E1-9D42-4A88-892A-7B1E369969A4}"/>
                </a:ext>
              </a:extLst>
            </p:cNvPr>
            <p:cNvSpPr txBox="1"/>
            <p:nvPr/>
          </p:nvSpPr>
          <p:spPr>
            <a:xfrm>
              <a:off x="490795" y="4365104"/>
              <a:ext cx="2214773" cy="309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</a:rPr>
                <a:t>GRPC</a:t>
              </a:r>
            </a:p>
            <a:p>
              <a:r>
                <a:rPr lang="en-US" sz="1200" b="1" dirty="0">
                  <a:solidFill>
                    <a:prstClr val="black"/>
                  </a:solidFill>
                </a:rPr>
                <a:t>  Glass Resistive Plate Chambers</a:t>
              </a:r>
            </a:p>
          </p:txBody>
        </p:sp>
        <p:cxnSp>
          <p:nvCxnSpPr>
            <p:cNvPr id="13" name="24 Conector recto de flecha">
              <a:extLst>
                <a:ext uri="{FF2B5EF4-FFF2-40B4-BE49-F238E27FC236}">
                  <a16:creationId xmlns:a16="http://schemas.microsoft.com/office/drawing/2014/main" id="{BB5E470C-8144-4517-86A8-6DEAA990FF8C}"/>
                </a:ext>
              </a:extLst>
            </p:cNvPr>
            <p:cNvCxnSpPr/>
            <p:nvPr/>
          </p:nvCxnSpPr>
          <p:spPr>
            <a:xfrm flipH="1">
              <a:off x="395536" y="4509120"/>
              <a:ext cx="167266" cy="201215"/>
            </a:xfrm>
            <a:prstGeom prst="straightConnector1">
              <a:avLst/>
            </a:prstGeom>
            <a:grpFill/>
            <a:ln w="1905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04718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C4044D-84EA-424A-9822-BDBCFEDF7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>
                <a:latin typeface="+mn-lt"/>
              </a:rPr>
              <a:t>Detector Conception</a:t>
            </a:r>
            <a:endParaRPr lang="en-US" b="1" dirty="0">
              <a:latin typeface="+mn-lt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9572E-DEF7-4D4B-AA02-77435D877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2017/11/6-8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21C01A-9EEF-4558-BF40-BE9432F12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AB63B9-0529-4B1F-BD18-6C56C1274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17</a:t>
            </a:fld>
            <a:endParaRPr lang="zh-CN" altLang="en-US"/>
          </a:p>
        </p:txBody>
      </p:sp>
      <p:grpSp>
        <p:nvGrpSpPr>
          <p:cNvPr id="7" name="Grouper 49">
            <a:extLst>
              <a:ext uri="{FF2B5EF4-FFF2-40B4-BE49-F238E27FC236}">
                <a16:creationId xmlns:a16="http://schemas.microsoft.com/office/drawing/2014/main" id="{FDDD5A41-335A-41D3-881D-6B61D197D493}"/>
              </a:ext>
            </a:extLst>
          </p:cNvPr>
          <p:cNvGrpSpPr/>
          <p:nvPr/>
        </p:nvGrpSpPr>
        <p:grpSpPr>
          <a:xfrm>
            <a:off x="588278" y="1901124"/>
            <a:ext cx="7840105" cy="2262459"/>
            <a:chOff x="358775" y="657225"/>
            <a:chExt cx="8391525" cy="3775075"/>
          </a:xfrm>
        </p:grpSpPr>
        <p:grpSp>
          <p:nvGrpSpPr>
            <p:cNvPr id="8" name="Grouper 61">
              <a:extLst>
                <a:ext uri="{FF2B5EF4-FFF2-40B4-BE49-F238E27FC236}">
                  <a16:creationId xmlns:a16="http://schemas.microsoft.com/office/drawing/2014/main" id="{5BEBBEAC-0087-4E7E-A320-89AB20268C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7700" y="657225"/>
              <a:ext cx="8102600" cy="1970299"/>
              <a:chOff x="2498353" y="4419596"/>
              <a:chExt cx="6493247" cy="2418667"/>
            </a:xfrm>
          </p:grpSpPr>
          <p:grpSp>
            <p:nvGrpSpPr>
              <p:cNvPr id="34" name="Grouper 58">
                <a:extLst>
                  <a:ext uri="{FF2B5EF4-FFF2-40B4-BE49-F238E27FC236}">
                    <a16:creationId xmlns:a16="http://schemas.microsoft.com/office/drawing/2014/main" id="{88FA119E-5D46-400E-82CA-A9B111AFF2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98353" y="4419596"/>
                <a:ext cx="3216648" cy="2418667"/>
                <a:chOff x="5851153" y="1253540"/>
                <a:chExt cx="3216648" cy="2418667"/>
              </a:xfrm>
            </p:grpSpPr>
            <p:grpSp>
              <p:nvGrpSpPr>
                <p:cNvPr id="38" name="Grouper 9">
                  <a:extLst>
                    <a:ext uri="{FF2B5EF4-FFF2-40B4-BE49-F238E27FC236}">
                      <a16:creationId xmlns:a16="http://schemas.microsoft.com/office/drawing/2014/main" id="{C955C01E-4558-4A84-A80C-A68F7421EEA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851153" y="1269333"/>
                  <a:ext cx="3216648" cy="2402874"/>
                  <a:chOff x="3118886" y="1303591"/>
                  <a:chExt cx="5690006" cy="4145105"/>
                </a:xfrm>
              </p:grpSpPr>
              <p:pic>
                <p:nvPicPr>
                  <p:cNvPr id="40" name="Image 3">
                    <a:extLst>
                      <a:ext uri="{FF2B5EF4-FFF2-40B4-BE49-F238E27FC236}">
                        <a16:creationId xmlns:a16="http://schemas.microsoft.com/office/drawing/2014/main" id="{222511A8-F940-4FC8-BDDB-C4F5ABF7374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18886" y="1303591"/>
                    <a:ext cx="5568949" cy="40576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mc="http://schemas.openxmlformats.org/markup-compatibility/2006" xmlns:mv="urn:schemas-microsoft-com:mac:vml"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mc="http://schemas.openxmlformats.org/markup-compatibility/2006" xmlns:mv="urn:schemas-microsoft-com:mac:vml"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cxnSp>
                <p:nvCxnSpPr>
                  <p:cNvPr id="41" name="Connecteur droit avec flèche 12">
                    <a:extLst>
                      <a:ext uri="{FF2B5EF4-FFF2-40B4-BE49-F238E27FC236}">
                        <a16:creationId xmlns:a16="http://schemas.microsoft.com/office/drawing/2014/main" id="{6D89EA39-3387-40F5-A7D8-2903EF362EB0}"/>
                      </a:ext>
                    </a:extLst>
                  </p:cNvPr>
                  <p:cNvCxnSpPr/>
                  <p:nvPr/>
                </p:nvCxnSpPr>
                <p:spPr bwMode="auto">
                  <a:xfrm rot="10800000" flipV="1">
                    <a:off x="5486311" y="3581190"/>
                    <a:ext cx="3047047" cy="1677203"/>
                  </a:xfrm>
                  <a:prstGeom prst="straightConnector1">
                    <a:avLst/>
                  </a:prstGeom>
                  <a:solidFill>
                    <a:srgbClr val="00B8FF"/>
                  </a:solidFill>
                  <a:ln w="9525" cap="flat" cmpd="sng" algn="ctr">
                    <a:solidFill>
                      <a:schemeClr val="accent3"/>
                    </a:solidFill>
                    <a:prstDash val="solid"/>
                    <a:round/>
                    <a:headEnd type="arrow"/>
                    <a:tailEnd type="arrow"/>
                  </a:ln>
                  <a:effectLst/>
                </p:spPr>
              </p:cxnSp>
              <p:sp>
                <p:nvSpPr>
                  <p:cNvPr id="42" name="ZoneTexte 6">
                    <a:extLst>
                      <a:ext uri="{FF2B5EF4-FFF2-40B4-BE49-F238E27FC236}">
                        <a16:creationId xmlns:a16="http://schemas.microsoft.com/office/drawing/2014/main" id="{BE1010BC-07AF-41CF-A659-7FF9B37AA2C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19870601">
                    <a:off x="6561996" y="4278341"/>
                    <a:ext cx="1030740" cy="9268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mc="http://schemas.openxmlformats.org/markup-compatibility/2006" xmlns:mv="urn:schemas-microsoft-com:mac:vml"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mc="http://schemas.openxmlformats.org/markup-compatibility/2006" xmlns:mv="urn:schemas-microsoft-com:mac:vml"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solidFill>
                          <a:srgbClr val="FFFFFF"/>
                        </a:solidFill>
                      </a:rPr>
                      <a:t>2 m</a:t>
                    </a:r>
                  </a:p>
                </p:txBody>
              </p:sp>
              <p:cxnSp>
                <p:nvCxnSpPr>
                  <p:cNvPr id="43" name="Connecteur droit avec flèche 12">
                    <a:extLst>
                      <a:ext uri="{FF2B5EF4-FFF2-40B4-BE49-F238E27FC236}">
                        <a16:creationId xmlns:a16="http://schemas.microsoft.com/office/drawing/2014/main" id="{BBD2743D-4DD2-4CF8-A53B-F89E302B1FAA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200400" y="4191000"/>
                    <a:ext cx="1676400" cy="1066800"/>
                  </a:xfrm>
                  <a:prstGeom prst="straightConnector1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 type="arrow" w="med" len="med"/>
                    <a:tailEnd type="arrow" w="med" len="med"/>
                  </a:ln>
                  <a:extLst>
                    <a:ext uri="{909E8E84-426E-40dd-AFC4-6F175D3DCCD1}">
                      <a14:hiddenFill xmlns:mc="http://schemas.openxmlformats.org/markup-compatibility/2006" xmlns:mv="urn:schemas-microsoft-com:mac:vml" xmlns:a14="http://schemas.microsoft.com/office/drawing/2010/main" xmlns="">
                        <a:noFill/>
                      </a14:hiddenFill>
                    </a:ext>
                  </a:extLst>
                </p:spPr>
              </p:cxnSp>
              <p:sp>
                <p:nvSpPr>
                  <p:cNvPr id="44" name="ZoneTexte 14">
                    <a:extLst>
                      <a:ext uri="{FF2B5EF4-FFF2-40B4-BE49-F238E27FC236}">
                        <a16:creationId xmlns:a16="http://schemas.microsoft.com/office/drawing/2014/main" id="{C6E41A5E-7E61-451A-BD8D-9A1A88C71CA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2074047">
                    <a:off x="3376056" y="4521896"/>
                    <a:ext cx="925889" cy="9268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mc="http://schemas.openxmlformats.org/markup-compatibility/2006" xmlns:mv="urn:schemas-microsoft-com:mac:vml"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mc="http://schemas.openxmlformats.org/markup-compatibility/2006" xmlns:mv="urn:schemas-microsoft-com:mac:vml"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solidFill>
                          <a:schemeClr val="bg1"/>
                        </a:solidFill>
                      </a:rPr>
                      <a:t>1 m</a:t>
                    </a:r>
                  </a:p>
                </p:txBody>
              </p:sp>
              <p:sp>
                <p:nvSpPr>
                  <p:cNvPr id="45" name="ZoneTexte 16">
                    <a:extLst>
                      <a:ext uri="{FF2B5EF4-FFF2-40B4-BE49-F238E27FC236}">
                        <a16:creationId xmlns:a16="http://schemas.microsoft.com/office/drawing/2014/main" id="{A9846316-9401-49FD-9861-D5E9FE6EB05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629400" y="1916107"/>
                    <a:ext cx="838201" cy="9268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mc="http://schemas.openxmlformats.org/markup-compatibility/2006" xmlns:mv="urn:schemas-microsoft-com:mac:vml"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mc="http://schemas.openxmlformats.org/markup-compatibility/2006" xmlns:mv="urn:schemas-microsoft-com:mac:vml"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solidFill>
                          <a:srgbClr val="FFFFFF"/>
                        </a:solidFill>
                      </a:rPr>
                      <a:t>inlet</a:t>
                    </a:r>
                  </a:p>
                </p:txBody>
              </p:sp>
              <p:sp>
                <p:nvSpPr>
                  <p:cNvPr id="46" name="ZoneTexte 17">
                    <a:extLst>
                      <a:ext uri="{FF2B5EF4-FFF2-40B4-BE49-F238E27FC236}">
                        <a16:creationId xmlns:a16="http://schemas.microsoft.com/office/drawing/2014/main" id="{F23C2DDE-24C9-414F-BA31-0BDD64FCA7E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602391" y="2531592"/>
                    <a:ext cx="1206501" cy="9268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mc="http://schemas.openxmlformats.org/markup-compatibility/2006" xmlns:mv="urn:schemas-microsoft-com:mac:vml"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mc="http://schemas.openxmlformats.org/markup-compatibility/2006" xmlns:mv="urn:schemas-microsoft-com:mac:vml"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1200" dirty="0">
                        <a:solidFill>
                          <a:srgbClr val="FFFFFF"/>
                        </a:solidFill>
                      </a:rPr>
                      <a:t>outlet</a:t>
                    </a:r>
                  </a:p>
                </p:txBody>
              </p:sp>
            </p:grpSp>
            <p:sp>
              <p:nvSpPr>
                <p:cNvPr id="39" name="ZoneTexte 10">
                  <a:extLst>
                    <a:ext uri="{FF2B5EF4-FFF2-40B4-BE49-F238E27FC236}">
                      <a16:creationId xmlns:a16="http://schemas.microsoft.com/office/drawing/2014/main" id="{DE5E95D9-8008-4D4F-8B84-C9A9B1015DC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172200" y="1253540"/>
                  <a:ext cx="2707303" cy="5372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mc="http://schemas.openxmlformats.org/markup-compatibility/2006" xmlns:mv="urn:schemas-microsoft-com:mac:vml"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GB" sz="1200" dirty="0">
                      <a:solidFill>
                        <a:srgbClr val="FFFFFF"/>
                      </a:solidFill>
                    </a:rPr>
                    <a:t>Prototype circulation system</a:t>
                  </a:r>
                </a:p>
              </p:txBody>
            </p:sp>
          </p:grpSp>
          <p:grpSp>
            <p:nvGrpSpPr>
              <p:cNvPr id="35" name="Grouper 57">
                <a:extLst>
                  <a:ext uri="{FF2B5EF4-FFF2-40B4-BE49-F238E27FC236}">
                    <a16:creationId xmlns:a16="http://schemas.microsoft.com/office/drawing/2014/main" id="{6054E593-8888-47FF-9CF7-0721B48C3D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74697" y="4419596"/>
                <a:ext cx="3316903" cy="2362204"/>
                <a:chOff x="5334000" y="4267196"/>
                <a:chExt cx="3316903" cy="2362204"/>
              </a:xfrm>
            </p:grpSpPr>
            <p:pic>
              <p:nvPicPr>
                <p:cNvPr id="36" name="Image 7" descr="2m2_091213_100_colours.JPG">
                  <a:extLst>
                    <a:ext uri="{FF2B5EF4-FFF2-40B4-BE49-F238E27FC236}">
                      <a16:creationId xmlns:a16="http://schemas.microsoft.com/office/drawing/2014/main" id="{9E6ED6F7-C96D-45FF-8065-2E5F2B3CD6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34000" y="4277222"/>
                  <a:ext cx="3151802" cy="23521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mc="http://schemas.openxmlformats.org/markup-compatibility/2006" xmlns:mv="urn:schemas-microsoft-com:mac:vml"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7" name="ZoneTexte 8">
                  <a:extLst>
                    <a:ext uri="{FF2B5EF4-FFF2-40B4-BE49-F238E27FC236}">
                      <a16:creationId xmlns:a16="http://schemas.microsoft.com/office/drawing/2014/main" id="{79FC13DF-BA4C-4C03-82B6-E3A867BA403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943600" y="4267196"/>
                  <a:ext cx="2707303" cy="5372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mc="http://schemas.openxmlformats.org/markup-compatibility/2006" xmlns:mv="urn:schemas-microsoft-com:mac:vml"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GB" sz="1200">
                      <a:solidFill>
                        <a:srgbClr val="FFFFFF"/>
                      </a:solidFill>
                    </a:rPr>
                    <a:t>New circulation system</a:t>
                  </a:r>
                </a:p>
              </p:txBody>
            </p:sp>
          </p:grpSp>
        </p:grpSp>
        <p:grpSp>
          <p:nvGrpSpPr>
            <p:cNvPr id="9" name="Grouper 40">
              <a:extLst>
                <a:ext uri="{FF2B5EF4-FFF2-40B4-BE49-F238E27FC236}">
                  <a16:creationId xmlns:a16="http://schemas.microsoft.com/office/drawing/2014/main" id="{92CDA9A8-16D5-4F98-8AA9-8CFB723E50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8775" y="2787650"/>
              <a:ext cx="4068763" cy="1644650"/>
              <a:chOff x="251520" y="4329100"/>
              <a:chExt cx="4068452" cy="2304256"/>
            </a:xfrm>
          </p:grpSpPr>
          <p:sp>
            <p:nvSpPr>
              <p:cNvPr id="24" name="Rectangle 1">
                <a:extLst>
                  <a:ext uri="{FF2B5EF4-FFF2-40B4-BE49-F238E27FC236}">
                    <a16:creationId xmlns:a16="http://schemas.microsoft.com/office/drawing/2014/main" id="{BF58CCDF-362A-40AF-9361-5F772BD0FF61}"/>
                  </a:ext>
                </a:extLst>
              </p:cNvPr>
              <p:cNvSpPr/>
              <p:nvPr/>
            </p:nvSpPr>
            <p:spPr>
              <a:xfrm>
                <a:off x="538836" y="4329100"/>
                <a:ext cx="3781136" cy="2304256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dirty="0"/>
              </a:p>
            </p:txBody>
          </p:sp>
          <p:cxnSp>
            <p:nvCxnSpPr>
              <p:cNvPr id="25" name="Connecteur droit 21">
                <a:extLst>
                  <a:ext uri="{FF2B5EF4-FFF2-40B4-BE49-F238E27FC236}">
                    <a16:creationId xmlns:a16="http://schemas.microsoft.com/office/drawing/2014/main" id="{F5582B55-5156-435D-9A14-0257E50E4591}"/>
                  </a:ext>
                </a:extLst>
              </p:cNvPr>
              <p:cNvCxnSpPr/>
              <p:nvPr/>
            </p:nvCxnSpPr>
            <p:spPr>
              <a:xfrm>
                <a:off x="467403" y="4508426"/>
                <a:ext cx="118894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2">
                <a:extLst>
                  <a:ext uri="{FF2B5EF4-FFF2-40B4-BE49-F238E27FC236}">
                    <a16:creationId xmlns:a16="http://schemas.microsoft.com/office/drawing/2014/main" id="{97519531-268B-43F7-A91C-E694D1AA962A}"/>
                  </a:ext>
                </a:extLst>
              </p:cNvPr>
              <p:cNvCxnSpPr/>
              <p:nvPr/>
            </p:nvCxnSpPr>
            <p:spPr>
              <a:xfrm>
                <a:off x="1872234" y="4508426"/>
                <a:ext cx="100798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3">
                <a:extLst>
                  <a:ext uri="{FF2B5EF4-FFF2-40B4-BE49-F238E27FC236}">
                    <a16:creationId xmlns:a16="http://schemas.microsoft.com/office/drawing/2014/main" id="{6F3F0940-54B0-4199-BA56-8849AF1DF76F}"/>
                  </a:ext>
                </a:extLst>
              </p:cNvPr>
              <p:cNvCxnSpPr/>
              <p:nvPr/>
            </p:nvCxnSpPr>
            <p:spPr>
              <a:xfrm>
                <a:off x="3096103" y="4508426"/>
                <a:ext cx="1007986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4">
                <a:extLst>
                  <a:ext uri="{FF2B5EF4-FFF2-40B4-BE49-F238E27FC236}">
                    <a16:creationId xmlns:a16="http://schemas.microsoft.com/office/drawing/2014/main" id="{4F8C44E8-BCFA-4810-9990-77559F996DC3}"/>
                  </a:ext>
                </a:extLst>
              </p:cNvPr>
              <p:cNvCxnSpPr/>
              <p:nvPr/>
            </p:nvCxnSpPr>
            <p:spPr>
              <a:xfrm>
                <a:off x="538836" y="6488944"/>
                <a:ext cx="111751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5">
                <a:extLst>
                  <a:ext uri="{FF2B5EF4-FFF2-40B4-BE49-F238E27FC236}">
                    <a16:creationId xmlns:a16="http://schemas.microsoft.com/office/drawing/2014/main" id="{7D4876AD-553D-4117-8D13-AB4EE2F6FD00}"/>
                  </a:ext>
                </a:extLst>
              </p:cNvPr>
              <p:cNvCxnSpPr/>
              <p:nvPr/>
            </p:nvCxnSpPr>
            <p:spPr>
              <a:xfrm>
                <a:off x="1799215" y="6488944"/>
                <a:ext cx="100798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6">
                <a:extLst>
                  <a:ext uri="{FF2B5EF4-FFF2-40B4-BE49-F238E27FC236}">
                    <a16:creationId xmlns:a16="http://schemas.microsoft.com/office/drawing/2014/main" id="{C9D73817-3938-407B-B897-6AC123866809}"/>
                  </a:ext>
                </a:extLst>
              </p:cNvPr>
              <p:cNvCxnSpPr/>
              <p:nvPr/>
            </p:nvCxnSpPr>
            <p:spPr>
              <a:xfrm>
                <a:off x="3059593" y="6488944"/>
                <a:ext cx="100798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28">
                <a:extLst>
                  <a:ext uri="{FF2B5EF4-FFF2-40B4-BE49-F238E27FC236}">
                    <a16:creationId xmlns:a16="http://schemas.microsoft.com/office/drawing/2014/main" id="{C9C230C6-E642-44E8-9F2E-C6A10C6C2857}"/>
                  </a:ext>
                </a:extLst>
              </p:cNvPr>
              <p:cNvCxnSpPr/>
              <p:nvPr/>
            </p:nvCxnSpPr>
            <p:spPr>
              <a:xfrm flipH="1">
                <a:off x="4067578" y="4508426"/>
                <a:ext cx="36510" cy="198051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avec flèche 32">
                <a:extLst>
                  <a:ext uri="{FF2B5EF4-FFF2-40B4-BE49-F238E27FC236}">
                    <a16:creationId xmlns:a16="http://schemas.microsoft.com/office/drawing/2014/main" id="{6C7CE193-E357-4BA5-8D52-D494FEDA9660}"/>
                  </a:ext>
                </a:extLst>
              </p:cNvPr>
              <p:cNvCxnSpPr/>
              <p:nvPr/>
            </p:nvCxnSpPr>
            <p:spPr>
              <a:xfrm>
                <a:off x="251520" y="4437013"/>
                <a:ext cx="612728" cy="0"/>
              </a:xfrm>
              <a:prstGeom prst="straightConnector1">
                <a:avLst/>
              </a:prstGeom>
              <a:ln>
                <a:solidFill>
                  <a:srgbClr val="860908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avec flèche 34">
                <a:extLst>
                  <a:ext uri="{FF2B5EF4-FFF2-40B4-BE49-F238E27FC236}">
                    <a16:creationId xmlns:a16="http://schemas.microsoft.com/office/drawing/2014/main" id="{3C469F9B-3389-4CB2-AF04-86855B21391B}"/>
                  </a:ext>
                </a:extLst>
              </p:cNvPr>
              <p:cNvCxnSpPr/>
              <p:nvPr/>
            </p:nvCxnSpPr>
            <p:spPr>
              <a:xfrm flipH="1">
                <a:off x="251520" y="6561944"/>
                <a:ext cx="539709" cy="0"/>
              </a:xfrm>
              <a:prstGeom prst="straightConnector1">
                <a:avLst/>
              </a:prstGeom>
              <a:ln>
                <a:solidFill>
                  <a:srgbClr val="860908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er 63">
              <a:extLst>
                <a:ext uri="{FF2B5EF4-FFF2-40B4-BE49-F238E27FC236}">
                  <a16:creationId xmlns:a16="http://schemas.microsoft.com/office/drawing/2014/main" id="{4299F7A1-56B6-4E70-AE0A-05C552CE77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72000" y="2747963"/>
              <a:ext cx="4068763" cy="1608137"/>
              <a:chOff x="4535996" y="3068960"/>
              <a:chExt cx="4068452" cy="2304256"/>
            </a:xfrm>
          </p:grpSpPr>
          <p:grpSp>
            <p:nvGrpSpPr>
              <p:cNvPr id="11" name="Grouper 41">
                <a:extLst>
                  <a:ext uri="{FF2B5EF4-FFF2-40B4-BE49-F238E27FC236}">
                    <a16:creationId xmlns:a16="http://schemas.microsoft.com/office/drawing/2014/main" id="{55FD796D-D378-420E-946F-3A33183926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35996" y="3068960"/>
                <a:ext cx="4068452" cy="2304256"/>
                <a:chOff x="251520" y="4329100"/>
                <a:chExt cx="4068452" cy="2304256"/>
              </a:xfrm>
            </p:grpSpPr>
            <p:sp>
              <p:nvSpPr>
                <p:cNvPr id="16" name="Rectangle 42">
                  <a:extLst>
                    <a:ext uri="{FF2B5EF4-FFF2-40B4-BE49-F238E27FC236}">
                      <a16:creationId xmlns:a16="http://schemas.microsoft.com/office/drawing/2014/main" id="{8A3933FD-D2BB-4BF6-9042-DE57307E1A00}"/>
                    </a:ext>
                  </a:extLst>
                </p:cNvPr>
                <p:cNvSpPr/>
                <p:nvPr/>
              </p:nvSpPr>
              <p:spPr>
                <a:xfrm>
                  <a:off x="538836" y="4329100"/>
                  <a:ext cx="3781136" cy="2304256"/>
                </a:xfrm>
                <a:prstGeom prst="rect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dirty="0"/>
                </a:p>
              </p:txBody>
            </p:sp>
            <p:cxnSp>
              <p:nvCxnSpPr>
                <p:cNvPr id="17" name="Connecteur droit 43">
                  <a:extLst>
                    <a:ext uri="{FF2B5EF4-FFF2-40B4-BE49-F238E27FC236}">
                      <a16:creationId xmlns:a16="http://schemas.microsoft.com/office/drawing/2014/main" id="{6D714961-B982-4396-8E21-BFE9846B2B30}"/>
                    </a:ext>
                  </a:extLst>
                </p:cNvPr>
                <p:cNvCxnSpPr/>
                <p:nvPr/>
              </p:nvCxnSpPr>
              <p:spPr>
                <a:xfrm>
                  <a:off x="467403" y="4508549"/>
                  <a:ext cx="1188947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necteur droit 44">
                  <a:extLst>
                    <a:ext uri="{FF2B5EF4-FFF2-40B4-BE49-F238E27FC236}">
                      <a16:creationId xmlns:a16="http://schemas.microsoft.com/office/drawing/2014/main" id="{E70DEB27-F76B-4CDB-9779-6A30D77921CB}"/>
                    </a:ext>
                  </a:extLst>
                </p:cNvPr>
                <p:cNvCxnSpPr/>
                <p:nvPr/>
              </p:nvCxnSpPr>
              <p:spPr>
                <a:xfrm>
                  <a:off x="1872234" y="4508549"/>
                  <a:ext cx="1007985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Connecteur droit 45">
                  <a:extLst>
                    <a:ext uri="{FF2B5EF4-FFF2-40B4-BE49-F238E27FC236}">
                      <a16:creationId xmlns:a16="http://schemas.microsoft.com/office/drawing/2014/main" id="{57B3A519-2591-4539-9DFC-648C37EC024A}"/>
                    </a:ext>
                  </a:extLst>
                </p:cNvPr>
                <p:cNvCxnSpPr/>
                <p:nvPr/>
              </p:nvCxnSpPr>
              <p:spPr>
                <a:xfrm>
                  <a:off x="3096103" y="4508549"/>
                  <a:ext cx="1007986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necteur droit 46">
                  <a:extLst>
                    <a:ext uri="{FF2B5EF4-FFF2-40B4-BE49-F238E27FC236}">
                      <a16:creationId xmlns:a16="http://schemas.microsoft.com/office/drawing/2014/main" id="{EC12711A-236B-4CE4-9F54-816609A78A16}"/>
                    </a:ext>
                  </a:extLst>
                </p:cNvPr>
                <p:cNvCxnSpPr/>
                <p:nvPr/>
              </p:nvCxnSpPr>
              <p:spPr>
                <a:xfrm>
                  <a:off x="538836" y="6488844"/>
                  <a:ext cx="1117515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Connecteur droit 47">
                  <a:extLst>
                    <a:ext uri="{FF2B5EF4-FFF2-40B4-BE49-F238E27FC236}">
                      <a16:creationId xmlns:a16="http://schemas.microsoft.com/office/drawing/2014/main" id="{2666BC10-776F-440A-9C2D-7982B7926BB2}"/>
                    </a:ext>
                  </a:extLst>
                </p:cNvPr>
                <p:cNvCxnSpPr/>
                <p:nvPr/>
              </p:nvCxnSpPr>
              <p:spPr>
                <a:xfrm>
                  <a:off x="1799215" y="6488844"/>
                  <a:ext cx="1007985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Connecteur droit 48">
                  <a:extLst>
                    <a:ext uri="{FF2B5EF4-FFF2-40B4-BE49-F238E27FC236}">
                      <a16:creationId xmlns:a16="http://schemas.microsoft.com/office/drawing/2014/main" id="{20633864-E9C7-4E51-84ED-C68D33709F13}"/>
                    </a:ext>
                  </a:extLst>
                </p:cNvPr>
                <p:cNvCxnSpPr/>
                <p:nvPr/>
              </p:nvCxnSpPr>
              <p:spPr>
                <a:xfrm>
                  <a:off x="3059593" y="6488844"/>
                  <a:ext cx="1007985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onnecteur droit avec flèche 50">
                  <a:extLst>
                    <a:ext uri="{FF2B5EF4-FFF2-40B4-BE49-F238E27FC236}">
                      <a16:creationId xmlns:a16="http://schemas.microsoft.com/office/drawing/2014/main" id="{51A160FB-DDA1-46D6-B191-367918F92BCA}"/>
                    </a:ext>
                  </a:extLst>
                </p:cNvPr>
                <p:cNvCxnSpPr/>
                <p:nvPr/>
              </p:nvCxnSpPr>
              <p:spPr>
                <a:xfrm>
                  <a:off x="251520" y="4437087"/>
                  <a:ext cx="612728" cy="0"/>
                </a:xfrm>
                <a:prstGeom prst="straightConnector1">
                  <a:avLst/>
                </a:prstGeom>
                <a:ln>
                  <a:solidFill>
                    <a:srgbClr val="860908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" name="Connecteur droit avec flèche 53">
                <a:extLst>
                  <a:ext uri="{FF2B5EF4-FFF2-40B4-BE49-F238E27FC236}">
                    <a16:creationId xmlns:a16="http://schemas.microsoft.com/office/drawing/2014/main" id="{1D4F7135-2FBE-483F-87CD-6040E1745C64}"/>
                  </a:ext>
                </a:extLst>
              </p:cNvPr>
              <p:cNvCxnSpPr/>
              <p:nvPr/>
            </p:nvCxnSpPr>
            <p:spPr>
              <a:xfrm>
                <a:off x="4572506" y="5301754"/>
                <a:ext cx="503199" cy="0"/>
              </a:xfrm>
              <a:prstGeom prst="straightConnector1">
                <a:avLst/>
              </a:prstGeom>
              <a:ln>
                <a:solidFill>
                  <a:srgbClr val="860908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56">
                <a:extLst>
                  <a:ext uri="{FF2B5EF4-FFF2-40B4-BE49-F238E27FC236}">
                    <a16:creationId xmlns:a16="http://schemas.microsoft.com/office/drawing/2014/main" id="{5FD7C7FD-F0AF-4D4F-8AB6-2A5056C04736}"/>
                  </a:ext>
                </a:extLst>
              </p:cNvPr>
              <p:cNvCxnSpPr/>
              <p:nvPr/>
            </p:nvCxnSpPr>
            <p:spPr>
              <a:xfrm>
                <a:off x="8352054" y="3248409"/>
                <a:ext cx="0" cy="90042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57">
                <a:extLst>
                  <a:ext uri="{FF2B5EF4-FFF2-40B4-BE49-F238E27FC236}">
                    <a16:creationId xmlns:a16="http://schemas.microsoft.com/office/drawing/2014/main" id="{245E2A23-5CCC-4660-8CE7-C9237F0CCDE3}"/>
                  </a:ext>
                </a:extLst>
              </p:cNvPr>
              <p:cNvCxnSpPr/>
              <p:nvPr/>
            </p:nvCxnSpPr>
            <p:spPr>
              <a:xfrm>
                <a:off x="8352054" y="4256819"/>
                <a:ext cx="0" cy="93694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avec flèche 62">
                <a:extLst>
                  <a:ext uri="{FF2B5EF4-FFF2-40B4-BE49-F238E27FC236}">
                    <a16:creationId xmlns:a16="http://schemas.microsoft.com/office/drawing/2014/main" id="{B72A76C2-FEF6-4283-9540-2FB0A5696F50}"/>
                  </a:ext>
                </a:extLst>
              </p:cNvPr>
              <p:cNvCxnSpPr/>
              <p:nvPr/>
            </p:nvCxnSpPr>
            <p:spPr>
              <a:xfrm flipH="1">
                <a:off x="4572506" y="4185357"/>
                <a:ext cx="719082" cy="0"/>
              </a:xfrm>
              <a:prstGeom prst="straightConnector1">
                <a:avLst/>
              </a:prstGeom>
              <a:ln w="38100" cmpd="sng">
                <a:solidFill>
                  <a:srgbClr val="860908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ZoneTexte 51">
            <a:extLst>
              <a:ext uri="{FF2B5EF4-FFF2-40B4-BE49-F238E27FC236}">
                <a16:creationId xmlns:a16="http://schemas.microsoft.com/office/drawing/2014/main" id="{C2E28F01-52FF-4057-81BB-777125B2F6A2}"/>
              </a:ext>
            </a:extLst>
          </p:cNvPr>
          <p:cNvSpPr txBox="1"/>
          <p:nvPr/>
        </p:nvSpPr>
        <p:spPr>
          <a:xfrm>
            <a:off x="588278" y="1156701"/>
            <a:ext cx="8126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Construction and operation </a:t>
            </a:r>
            <a:r>
              <a:rPr lang="en-US" sz="2000" dirty="0"/>
              <a:t>of large GRPC ne</a:t>
            </a:r>
            <a:r>
              <a:rPr lang="en-US" altLang="zh-CN" sz="2000" dirty="0"/>
              <a:t>ed</a:t>
            </a:r>
            <a:r>
              <a:rPr lang="en-US" sz="2000" dirty="0"/>
              <a:t> some improvements with </a:t>
            </a:r>
          </a:p>
          <a:p>
            <a:r>
              <a:rPr lang="en-US" sz="2000" dirty="0"/>
              <a:t>respect to the present scenario. </a:t>
            </a:r>
            <a:r>
              <a:rPr lang="en-US" sz="2000" b="1" dirty="0">
                <a:solidFill>
                  <a:srgbClr val="FF0000"/>
                </a:solidFill>
              </a:rPr>
              <a:t>Gas distribution </a:t>
            </a:r>
            <a:r>
              <a:rPr lang="en-US" sz="2000" dirty="0"/>
              <a:t>: new scheme is proposed  </a:t>
            </a:r>
          </a:p>
        </p:txBody>
      </p:sp>
      <p:sp>
        <p:nvSpPr>
          <p:cNvPr id="48" name="ZoneTexte 52">
            <a:extLst>
              <a:ext uri="{FF2B5EF4-FFF2-40B4-BE49-F238E27FC236}">
                <a16:creationId xmlns:a16="http://schemas.microsoft.com/office/drawing/2014/main" id="{58BCE32D-EECB-47EB-97F3-6C77FDE70F15}"/>
              </a:ext>
            </a:extLst>
          </p:cNvPr>
          <p:cNvSpPr txBox="1"/>
          <p:nvPr/>
        </p:nvSpPr>
        <p:spPr>
          <a:xfrm>
            <a:off x="281625" y="4229100"/>
            <a:ext cx="85841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Cassette conception to ensure good contact between the detector and electronics is to be improved  </a:t>
            </a:r>
          </a:p>
        </p:txBody>
      </p:sp>
      <p:pic>
        <p:nvPicPr>
          <p:cNvPr id="49" name="Image 2" descr="chambre.jpg">
            <a:extLst>
              <a:ext uri="{FF2B5EF4-FFF2-40B4-BE49-F238E27FC236}">
                <a16:creationId xmlns:a16="http://schemas.microsoft.com/office/drawing/2014/main" id="{B293AF93-4038-4090-9FCD-978618CC12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37881" y="3620036"/>
            <a:ext cx="1747836" cy="380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Image 5" descr="detail serrage.jpg">
            <a:extLst>
              <a:ext uri="{FF2B5EF4-FFF2-40B4-BE49-F238E27FC236}">
                <a16:creationId xmlns:a16="http://schemas.microsoft.com/office/drawing/2014/main" id="{8785D0AD-F5E4-4BD4-8E98-A5B86E06DF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699" y="4646995"/>
            <a:ext cx="3618322" cy="1747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ZoneTexte 49">
            <a:extLst>
              <a:ext uri="{FF2B5EF4-FFF2-40B4-BE49-F238E27FC236}">
                <a16:creationId xmlns:a16="http://schemas.microsoft.com/office/drawing/2014/main" id="{31CD7D43-38E5-47DF-A33F-3C5F8339CDF0}"/>
              </a:ext>
            </a:extLst>
          </p:cNvPr>
          <p:cNvSpPr txBox="1"/>
          <p:nvPr/>
        </p:nvSpPr>
        <p:spPr>
          <a:xfrm>
            <a:off x="2491805" y="4844213"/>
            <a:ext cx="4573271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Construction of a few large RPCs has started</a:t>
            </a:r>
          </a:p>
        </p:txBody>
      </p:sp>
    </p:spTree>
    <p:extLst>
      <p:ext uri="{BB962C8B-B14F-4D97-AF65-F5344CB8AC3E}">
        <p14:creationId xmlns:p14="http://schemas.microsoft.com/office/powerpoint/2010/main" val="2407644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C4044D-84EA-424A-9822-BDBCFEDF7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New Electronics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9572E-DEF7-4D4B-AA02-77435D877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2017/11/6-8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21C01A-9EEF-4558-BF40-BE9432F12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AB63B9-0529-4B1F-BD18-6C56C1274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18</a:t>
            </a:fld>
            <a:endParaRPr lang="zh-CN" altLang="en-US"/>
          </a:p>
        </p:txBody>
      </p:sp>
      <p:grpSp>
        <p:nvGrpSpPr>
          <p:cNvPr id="7" name="Grupo 52">
            <a:extLst>
              <a:ext uri="{FF2B5EF4-FFF2-40B4-BE49-F238E27FC236}">
                <a16:creationId xmlns:a16="http://schemas.microsoft.com/office/drawing/2014/main" id="{DC3D6DC4-E1A9-44F0-BC5D-8E26C2F67B6A}"/>
              </a:ext>
            </a:extLst>
          </p:cNvPr>
          <p:cNvGrpSpPr/>
          <p:nvPr/>
        </p:nvGrpSpPr>
        <p:grpSpPr>
          <a:xfrm>
            <a:off x="5993918" y="1527487"/>
            <a:ext cx="3315176" cy="1512168"/>
            <a:chOff x="6299700" y="1466000"/>
            <a:chExt cx="3315176" cy="1512168"/>
          </a:xfrm>
        </p:grpSpPr>
        <p:pic>
          <p:nvPicPr>
            <p:cNvPr id="8" name="Picture 236" descr="IMGP9425-2">
              <a:extLst>
                <a:ext uri="{FF2B5EF4-FFF2-40B4-BE49-F238E27FC236}">
                  <a16:creationId xmlns:a16="http://schemas.microsoft.com/office/drawing/2014/main" id="{F4D903E6-71E5-409D-92A2-AEE024DAE9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6360367" y="1466000"/>
              <a:ext cx="2934469" cy="1426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232">
              <a:extLst>
                <a:ext uri="{FF2B5EF4-FFF2-40B4-BE49-F238E27FC236}">
                  <a16:creationId xmlns:a16="http://schemas.microsoft.com/office/drawing/2014/main" id="{BD0434D9-F6BB-423E-980B-4CC0B72E0D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14751" y="1538008"/>
              <a:ext cx="85725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en-US" sz="1600" b="1" dirty="0">
                  <a:solidFill>
                    <a:srgbClr val="FFFF00"/>
                  </a:solidFill>
                </a:rPr>
                <a:t>DIF #1 </a:t>
              </a:r>
            </a:p>
          </p:txBody>
        </p:sp>
        <p:sp>
          <p:nvSpPr>
            <p:cNvPr id="10" name="Text Box 234">
              <a:hlinkClick r:id="" action="ppaction://noaction"/>
              <a:extLst>
                <a:ext uri="{FF2B5EF4-FFF2-40B4-BE49-F238E27FC236}">
                  <a16:creationId xmlns:a16="http://schemas.microsoft.com/office/drawing/2014/main" id="{21D80BDE-AD9F-44D1-9F67-379D72FDB7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90939" y="1943415"/>
              <a:ext cx="102393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en-US" sz="1600" b="1" dirty="0">
                  <a:solidFill>
                    <a:srgbClr val="FFFF00"/>
                  </a:solidFill>
                </a:rPr>
                <a:t>DIF</a:t>
              </a:r>
              <a:r>
                <a:rPr lang="en-US" b="1" dirty="0">
                  <a:solidFill>
                    <a:srgbClr val="FFFF00"/>
                  </a:solidFill>
                </a:rPr>
                <a:t> #2 </a:t>
              </a:r>
            </a:p>
          </p:txBody>
        </p:sp>
        <p:sp>
          <p:nvSpPr>
            <p:cNvPr id="11" name="Text Box 235">
              <a:extLst>
                <a:ext uri="{FF2B5EF4-FFF2-40B4-BE49-F238E27FC236}">
                  <a16:creationId xmlns:a16="http://schemas.microsoft.com/office/drawing/2014/main" id="{F0289B51-E3AA-40FF-B963-ED59C6A334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55376" y="2640030"/>
              <a:ext cx="85725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en-US" sz="1600" b="1" dirty="0">
                  <a:solidFill>
                    <a:srgbClr val="E7E6E6">
                      <a:lumMod val="10000"/>
                    </a:srgbClr>
                  </a:solidFill>
                </a:rPr>
                <a:t>DIF #3 </a:t>
              </a:r>
            </a:p>
          </p:txBody>
        </p:sp>
        <p:sp>
          <p:nvSpPr>
            <p:cNvPr id="12" name="26 Rectángulo">
              <a:extLst>
                <a:ext uri="{FF2B5EF4-FFF2-40B4-BE49-F238E27FC236}">
                  <a16:creationId xmlns:a16="http://schemas.microsoft.com/office/drawing/2014/main" id="{3A9DE677-C6C1-4B6F-AC75-B2F288760E1D}"/>
                </a:ext>
              </a:extLst>
            </p:cNvPr>
            <p:cNvSpPr/>
            <p:nvPr/>
          </p:nvSpPr>
          <p:spPr>
            <a:xfrm rot="247261">
              <a:off x="6406453" y="2217804"/>
              <a:ext cx="2909097" cy="61677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Text Box 10">
              <a:extLst>
                <a:ext uri="{FF2B5EF4-FFF2-40B4-BE49-F238E27FC236}">
                  <a16:creationId xmlns:a16="http://schemas.microsoft.com/office/drawing/2014/main" id="{54BCCF38-544E-4682-BE59-9698F20E10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99700" y="1686623"/>
              <a:ext cx="28067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sz="1400" b="1" dirty="0">
                  <a:solidFill>
                    <a:prstClr val="white"/>
                  </a:solidFill>
                </a:rPr>
                <a:t>144 ASICs= 9216 channels/1m</a:t>
              </a:r>
              <a:r>
                <a:rPr lang="en-US" sz="1400" b="1" baseline="30000" dirty="0">
                  <a:solidFill>
                    <a:prstClr val="white"/>
                  </a:solidFill>
                </a:rPr>
                <a:t>2</a:t>
              </a:r>
              <a:endParaRPr lang="en-US" sz="14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4" name="62 Grupo">
            <a:extLst>
              <a:ext uri="{FF2B5EF4-FFF2-40B4-BE49-F238E27FC236}">
                <a16:creationId xmlns:a16="http://schemas.microsoft.com/office/drawing/2014/main" id="{FB9C5696-C4F2-4DA1-B70B-8ED82AD3104B}"/>
              </a:ext>
            </a:extLst>
          </p:cNvPr>
          <p:cNvGrpSpPr/>
          <p:nvPr/>
        </p:nvGrpSpPr>
        <p:grpSpPr>
          <a:xfrm>
            <a:off x="-72408" y="1700556"/>
            <a:ext cx="1924838" cy="1177953"/>
            <a:chOff x="1912838" y="4149080"/>
            <a:chExt cx="2044656" cy="1160463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206CCEDD-D874-46C1-BD46-C1C92E73D1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2457306" y="4149080"/>
              <a:ext cx="1500188" cy="1160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66 CuadroTexto">
              <a:extLst>
                <a:ext uri="{FF2B5EF4-FFF2-40B4-BE49-F238E27FC236}">
                  <a16:creationId xmlns:a16="http://schemas.microsoft.com/office/drawing/2014/main" id="{62DFD46A-40E6-42BC-8EDD-F0CD3B1614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1720" y="4509120"/>
              <a:ext cx="614362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sz="1400" b="1" dirty="0">
                  <a:solidFill>
                    <a:prstClr val="black"/>
                  </a:solidFill>
                </a:rPr>
                <a:t>USB </a:t>
              </a:r>
            </a:p>
          </p:txBody>
        </p:sp>
        <p:sp>
          <p:nvSpPr>
            <p:cNvPr id="17" name="67 CuadroTexto">
              <a:extLst>
                <a:ext uri="{FF2B5EF4-FFF2-40B4-BE49-F238E27FC236}">
                  <a16:creationId xmlns:a16="http://schemas.microsoft.com/office/drawing/2014/main" id="{990B5F2A-A5DD-4390-A39B-97B1571345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838" y="4869160"/>
              <a:ext cx="642938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sz="1400" b="1" dirty="0">
                  <a:solidFill>
                    <a:prstClr val="black"/>
                  </a:solidFill>
                </a:rPr>
                <a:t>HDMI</a:t>
              </a:r>
            </a:p>
          </p:txBody>
        </p:sp>
      </p:grpSp>
      <p:grpSp>
        <p:nvGrpSpPr>
          <p:cNvPr id="18" name="Grupo 51">
            <a:extLst>
              <a:ext uri="{FF2B5EF4-FFF2-40B4-BE49-F238E27FC236}">
                <a16:creationId xmlns:a16="http://schemas.microsoft.com/office/drawing/2014/main" id="{A4D78474-078D-4388-A1AE-E8C1FE3F8E1A}"/>
              </a:ext>
            </a:extLst>
          </p:cNvPr>
          <p:cNvGrpSpPr/>
          <p:nvPr/>
        </p:nvGrpSpPr>
        <p:grpSpPr>
          <a:xfrm>
            <a:off x="1998876" y="1677673"/>
            <a:ext cx="3991090" cy="1374491"/>
            <a:chOff x="2195551" y="1603677"/>
            <a:chExt cx="4070399" cy="1477866"/>
          </a:xfrm>
        </p:grpSpPr>
        <p:pic>
          <p:nvPicPr>
            <p:cNvPr id="19" name="Picture 9" descr="dual_hr">
              <a:extLst>
                <a:ext uri="{FF2B5EF4-FFF2-40B4-BE49-F238E27FC236}">
                  <a16:creationId xmlns:a16="http://schemas.microsoft.com/office/drawing/2014/main" id="{AC4E7F63-6636-40C3-B46C-573FC15F4E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2195551" y="1619438"/>
              <a:ext cx="4009710" cy="119067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>
              <a:outerShdw dist="107763" dir="8100000" algn="ctr" rotWithShape="0">
                <a:srgbClr val="808080"/>
              </a:outerShdw>
            </a:effectLst>
          </p:spPr>
        </p:pic>
        <p:sp>
          <p:nvSpPr>
            <p:cNvPr id="20" name="Text Box 14">
              <a:extLst>
                <a:ext uri="{FF2B5EF4-FFF2-40B4-BE49-F238E27FC236}">
                  <a16:creationId xmlns:a16="http://schemas.microsoft.com/office/drawing/2014/main" id="{ED75E147-AECA-4016-BE8F-462A72C6B4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4561" y="2026589"/>
              <a:ext cx="834118" cy="397109"/>
            </a:xfrm>
            <a:prstGeom prst="rect">
              <a:avLst/>
            </a:prstGeom>
            <a:solidFill>
              <a:srgbClr val="F9F604">
                <a:alpha val="60001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914400">
                <a:defRPr/>
              </a:pPr>
              <a:r>
                <a:rPr lang="fr-FR" dirty="0">
                  <a:solidFill>
                    <a:srgbClr val="FF0F0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" charset="0"/>
                  <a:cs typeface="Times New Roman" pitchFamily="1" charset="0"/>
                </a:rPr>
                <a:t>ASU1</a:t>
              </a:r>
              <a:endParaRPr lang="fr-FR" dirty="0">
                <a:solidFill>
                  <a:prstClr val="black"/>
                </a:solidFill>
                <a:latin typeface="Times New Roman" pitchFamily="1" charset="0"/>
                <a:cs typeface="Times New Roman" pitchFamily="1" charset="0"/>
              </a:endParaRPr>
            </a:p>
          </p:txBody>
        </p:sp>
        <p:sp>
          <p:nvSpPr>
            <p:cNvPr id="21" name="Text Box 16">
              <a:extLst>
                <a:ext uri="{FF2B5EF4-FFF2-40B4-BE49-F238E27FC236}">
                  <a16:creationId xmlns:a16="http://schemas.microsoft.com/office/drawing/2014/main" id="{A2895DF0-7832-4092-9143-947B885D9B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1776" y="1603677"/>
              <a:ext cx="1078322" cy="307777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914400">
                <a:spcBef>
                  <a:spcPct val="50000"/>
                </a:spcBef>
                <a:defRPr/>
              </a:pPr>
              <a:r>
                <a:rPr lang="en-US" sz="1400" b="1" dirty="0">
                  <a:solidFill>
                    <a:srgbClr val="FF0F0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1" charset="0"/>
                  <a:cs typeface="Times New Roman" pitchFamily="1" charset="0"/>
                </a:rPr>
                <a:t> 3072 </a:t>
              </a:r>
              <a:r>
                <a:rPr lang="en-US" sz="1400" b="1" dirty="0" err="1">
                  <a:solidFill>
                    <a:srgbClr val="FF0F0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1" charset="0"/>
                  <a:cs typeface="Times New Roman" pitchFamily="1" charset="0"/>
                </a:rPr>
                <a:t>ch</a:t>
              </a:r>
              <a:endParaRPr lang="en-US" b="1" dirty="0">
                <a:solidFill>
                  <a:prstClr val="black"/>
                </a:solidFill>
                <a:latin typeface="Verdana" pitchFamily="1" charset="0"/>
                <a:cs typeface="Times New Roman" pitchFamily="1" charset="0"/>
              </a:endParaRPr>
            </a:p>
          </p:txBody>
        </p:sp>
        <p:sp>
          <p:nvSpPr>
            <p:cNvPr id="22" name="Text Box 17">
              <a:extLst>
                <a:ext uri="{FF2B5EF4-FFF2-40B4-BE49-F238E27FC236}">
                  <a16:creationId xmlns:a16="http://schemas.microsoft.com/office/drawing/2014/main" id="{CF3BDEC2-27B2-41E9-8FEF-38CE384EFB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1298" y="2026589"/>
              <a:ext cx="796434" cy="397109"/>
            </a:xfrm>
            <a:prstGeom prst="rect">
              <a:avLst/>
            </a:prstGeom>
            <a:solidFill>
              <a:srgbClr val="F9F604">
                <a:alpha val="60001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914400">
                <a:defRPr/>
              </a:pPr>
              <a:r>
                <a:rPr lang="fr-FR" dirty="0">
                  <a:solidFill>
                    <a:srgbClr val="FF0F0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" charset="0"/>
                  <a:cs typeface="Times New Roman" pitchFamily="1" charset="0"/>
                </a:rPr>
                <a:t>ASU2</a:t>
              </a:r>
              <a:endParaRPr lang="fr-FR" dirty="0">
                <a:solidFill>
                  <a:prstClr val="black"/>
                </a:solidFill>
                <a:latin typeface="Times New Roman" pitchFamily="1" charset="0"/>
                <a:cs typeface="Times New Roman" pitchFamily="1" charset="0"/>
              </a:endParaRPr>
            </a:p>
          </p:txBody>
        </p:sp>
        <p:sp>
          <p:nvSpPr>
            <p:cNvPr id="23" name="Text Box 13">
              <a:extLst>
                <a:ext uri="{FF2B5EF4-FFF2-40B4-BE49-F238E27FC236}">
                  <a16:creationId xmlns:a16="http://schemas.microsoft.com/office/drawing/2014/main" id="{3049BB5F-E74C-4D65-A324-5A0CDD010A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4460" y="2503850"/>
              <a:ext cx="587025" cy="397109"/>
            </a:xfrm>
            <a:prstGeom prst="rect">
              <a:avLst/>
            </a:prstGeom>
            <a:solidFill>
              <a:srgbClr val="F9F60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914400">
                <a:defRPr/>
              </a:pPr>
              <a:r>
                <a:rPr lang="fr-FR" dirty="0">
                  <a:solidFill>
                    <a:srgbClr val="FF0F0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" charset="0"/>
                  <a:cs typeface="Times New Roman" pitchFamily="1" charset="0"/>
                </a:rPr>
                <a:t>DIF</a:t>
              </a:r>
              <a:endParaRPr lang="fr-FR" dirty="0">
                <a:solidFill>
                  <a:prstClr val="black"/>
                </a:solidFill>
                <a:latin typeface="Times New Roman" pitchFamily="1" charset="0"/>
                <a:cs typeface="Times New Roman" pitchFamily="1" charset="0"/>
              </a:endParaRPr>
            </a:p>
          </p:txBody>
        </p:sp>
        <p:sp>
          <p:nvSpPr>
            <p:cNvPr id="24" name="Text Box 30">
              <a:extLst>
                <a:ext uri="{FF2B5EF4-FFF2-40B4-BE49-F238E27FC236}">
                  <a16:creationId xmlns:a16="http://schemas.microsoft.com/office/drawing/2014/main" id="{6B2CEAA6-3EF8-4C30-ADDF-593437E4C1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2148" y="2783526"/>
              <a:ext cx="1116418" cy="29801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en-US" sz="1600">
                  <a:solidFill>
                    <a:srgbClr val="000000"/>
                  </a:solidFill>
                </a:rPr>
                <a:t>100 cm</a:t>
              </a: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Line 31">
              <a:extLst>
                <a:ext uri="{FF2B5EF4-FFF2-40B4-BE49-F238E27FC236}">
                  <a16:creationId xmlns:a16="http://schemas.microsoft.com/office/drawing/2014/main" id="{3AC0338D-0B63-4227-B6DA-561BCDF41D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81395" y="2972410"/>
              <a:ext cx="104595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Line 32">
              <a:extLst>
                <a:ext uri="{FF2B5EF4-FFF2-40B4-BE49-F238E27FC236}">
                  <a16:creationId xmlns:a16="http://schemas.microsoft.com/office/drawing/2014/main" id="{E9BEEDE4-34E3-4A7E-9BC9-F102EA1E73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5833" y="2972410"/>
              <a:ext cx="156685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Text Box 33">
              <a:extLst>
                <a:ext uri="{FF2B5EF4-FFF2-40B4-BE49-F238E27FC236}">
                  <a16:creationId xmlns:a16="http://schemas.microsoft.com/office/drawing/2014/main" id="{5EA5C90D-6E63-42E2-A5BF-4BD967CFF8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37791" y="2070928"/>
              <a:ext cx="728159" cy="33855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en-US" sz="1600" dirty="0">
                  <a:solidFill>
                    <a:prstClr val="white"/>
                  </a:solidFill>
                </a:rPr>
                <a:t>33 cm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" name="Line 34">
              <a:extLst>
                <a:ext uri="{FF2B5EF4-FFF2-40B4-BE49-F238E27FC236}">
                  <a16:creationId xmlns:a16="http://schemas.microsoft.com/office/drawing/2014/main" id="{0E0F5149-36EA-4093-A7D0-6276DC20BC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988335" y="1613842"/>
              <a:ext cx="0" cy="528876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Line 35">
              <a:extLst>
                <a:ext uri="{FF2B5EF4-FFF2-40B4-BE49-F238E27FC236}">
                  <a16:creationId xmlns:a16="http://schemas.microsoft.com/office/drawing/2014/main" id="{F77B48EA-C20F-4D5E-AC72-ED037C8661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25641" y="2363783"/>
              <a:ext cx="0" cy="44073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Line 28">
              <a:extLst>
                <a:ext uri="{FF2B5EF4-FFF2-40B4-BE49-F238E27FC236}">
                  <a16:creationId xmlns:a16="http://schemas.microsoft.com/office/drawing/2014/main" id="{1BC94F3C-C4F6-4353-BCB0-0058FAF740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75154" y="2186528"/>
              <a:ext cx="125346" cy="31732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1" name="CuadroTexto 55">
            <a:extLst>
              <a:ext uri="{FF2B5EF4-FFF2-40B4-BE49-F238E27FC236}">
                <a16:creationId xmlns:a16="http://schemas.microsoft.com/office/drawing/2014/main" id="{6F150972-58FC-428B-98D9-1BAFBD95938C}"/>
              </a:ext>
            </a:extLst>
          </p:cNvPr>
          <p:cNvSpPr txBox="1"/>
          <p:nvPr/>
        </p:nvSpPr>
        <p:spPr>
          <a:xfrm>
            <a:off x="4360788" y="1158214"/>
            <a:ext cx="1189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s-ES" sz="1400" b="1" dirty="0">
                <a:solidFill>
                  <a:srgbClr val="FF0000"/>
                </a:solidFill>
              </a:rPr>
              <a:t>HADROC chip</a:t>
            </a:r>
          </a:p>
          <a:p>
            <a:pPr defTabSz="914400"/>
            <a:r>
              <a:rPr lang="es-ES" sz="1400" b="1" dirty="0">
                <a:solidFill>
                  <a:srgbClr val="FF0000"/>
                </a:solidFill>
              </a:rPr>
              <a:t>(ASIC)</a:t>
            </a:r>
          </a:p>
        </p:txBody>
      </p:sp>
      <p:cxnSp>
        <p:nvCxnSpPr>
          <p:cNvPr id="32" name="Conector recto de flecha 57">
            <a:extLst>
              <a:ext uri="{FF2B5EF4-FFF2-40B4-BE49-F238E27FC236}">
                <a16:creationId xmlns:a16="http://schemas.microsoft.com/office/drawing/2014/main" id="{B6370DF5-DB15-4264-987D-F60CBF3B3D26}"/>
              </a:ext>
            </a:extLst>
          </p:cNvPr>
          <p:cNvCxnSpPr/>
          <p:nvPr/>
        </p:nvCxnSpPr>
        <p:spPr>
          <a:xfrm>
            <a:off x="4927144" y="1527487"/>
            <a:ext cx="500321" cy="291069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 58">
            <a:extLst>
              <a:ext uri="{FF2B5EF4-FFF2-40B4-BE49-F238E27FC236}">
                <a16:creationId xmlns:a16="http://schemas.microsoft.com/office/drawing/2014/main" id="{FB3C5BB4-E751-4CF1-8DD6-E3938C3FE111}"/>
              </a:ext>
            </a:extLst>
          </p:cNvPr>
          <p:cNvSpPr/>
          <p:nvPr/>
        </p:nvSpPr>
        <p:spPr>
          <a:xfrm>
            <a:off x="5723831" y="1116371"/>
            <a:ext cx="35959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1400" b="1" dirty="0">
                <a:solidFill>
                  <a:srgbClr val="70AD47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1m</a:t>
            </a:r>
            <a:r>
              <a:rPr lang="en-US" sz="1400" b="1" baseline="30000" dirty="0">
                <a:solidFill>
                  <a:srgbClr val="70AD47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400" b="1" dirty="0">
                <a:solidFill>
                  <a:srgbClr val="70AD47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 board </a:t>
            </a:r>
            <a:r>
              <a:rPr lang="en-US" sz="1400" b="1" dirty="0">
                <a:solidFill>
                  <a:srgbClr val="70AD47">
                    <a:lumMod val="75000"/>
                  </a:srgb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 6 ASUs hosting 24 ASICs </a:t>
            </a:r>
            <a:endParaRPr lang="en-US" sz="1400" b="1" dirty="0">
              <a:solidFill>
                <a:srgbClr val="70AD47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CuadroTexto 32">
            <a:extLst>
              <a:ext uri="{FF2B5EF4-FFF2-40B4-BE49-F238E27FC236}">
                <a16:creationId xmlns:a16="http://schemas.microsoft.com/office/drawing/2014/main" id="{1E307559-74FE-47C6-B779-812F107FBCE2}"/>
              </a:ext>
            </a:extLst>
          </p:cNvPr>
          <p:cNvSpPr txBox="1"/>
          <p:nvPr/>
        </p:nvSpPr>
        <p:spPr>
          <a:xfrm>
            <a:off x="51334" y="1230163"/>
            <a:ext cx="432894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914400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Electronics readout for the 1m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</a:rPr>
              <a:t>3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prototype </a:t>
            </a:r>
            <a:endParaRPr lang="en-US" b="1" baseline="30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5" name="35 CuadroTexto">
            <a:extLst>
              <a:ext uri="{FF2B5EF4-FFF2-40B4-BE49-F238E27FC236}">
                <a16:creationId xmlns:a16="http://schemas.microsoft.com/office/drawing/2014/main" id="{3C59DFCA-1892-4381-920B-156B820D1091}"/>
              </a:ext>
            </a:extLst>
          </p:cNvPr>
          <p:cNvSpPr txBox="1"/>
          <p:nvPr/>
        </p:nvSpPr>
        <p:spPr>
          <a:xfrm>
            <a:off x="602" y="3073650"/>
            <a:ext cx="9165617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/>
              <a:t>1 DIF </a:t>
            </a:r>
            <a:r>
              <a:rPr lang="en-US" sz="1600" dirty="0"/>
              <a:t>(Detector </a:t>
            </a:r>
            <a:r>
              <a:rPr lang="en-US" sz="1600" dirty="0" err="1"/>
              <a:t>InterFace</a:t>
            </a:r>
            <a:r>
              <a:rPr lang="en-US" sz="1600" dirty="0"/>
              <a:t>) for </a:t>
            </a:r>
            <a:r>
              <a:rPr lang="en-US" sz="1600" b="1" dirty="0"/>
              <a:t>2 ASU </a:t>
            </a:r>
            <a:r>
              <a:rPr lang="en-US" sz="1600" dirty="0"/>
              <a:t>(Active Sensor Unit.- PCB+ASICs) </a:t>
            </a:r>
            <a:r>
              <a:rPr lang="en-US" sz="1600" dirty="0">
                <a:sym typeface="Wingdings" panose="05000000000000000000" pitchFamily="2" charset="2"/>
              </a:rPr>
              <a:t> </a:t>
            </a:r>
            <a:r>
              <a:rPr lang="en-US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3 DIFs for ONE 1m</a:t>
            </a:r>
            <a:r>
              <a:rPr lang="en-US" sz="1600" b="1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2  </a:t>
            </a:r>
            <a:r>
              <a:rPr lang="en-US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GRPC detector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6" name="CuadroTexto 32">
            <a:extLst>
              <a:ext uri="{FF2B5EF4-FFF2-40B4-BE49-F238E27FC236}">
                <a16:creationId xmlns:a16="http://schemas.microsoft.com/office/drawing/2014/main" id="{28D51829-2902-4D1B-BEA8-11A8A947B319}"/>
              </a:ext>
            </a:extLst>
          </p:cNvPr>
          <p:cNvSpPr txBox="1"/>
          <p:nvPr/>
        </p:nvSpPr>
        <p:spPr>
          <a:xfrm>
            <a:off x="75506" y="3618936"/>
            <a:ext cx="4064446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7030A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914400"/>
            <a:r>
              <a:rPr lang="en-US" b="1" dirty="0">
                <a:solidFill>
                  <a:srgbClr val="7030A0"/>
                </a:solidFill>
              </a:rPr>
              <a:t>Electronics readout for the final detector</a:t>
            </a:r>
            <a:endParaRPr lang="en-US" b="1" baseline="30000" dirty="0">
              <a:solidFill>
                <a:srgbClr val="7030A0"/>
              </a:solidFill>
            </a:endParaRPr>
          </a:p>
        </p:txBody>
      </p:sp>
      <p:pic>
        <p:nvPicPr>
          <p:cNvPr id="37" name="Picture 3">
            <a:extLst>
              <a:ext uri="{FF2B5EF4-FFF2-40B4-BE49-F238E27FC236}">
                <a16:creationId xmlns:a16="http://schemas.microsoft.com/office/drawing/2014/main" id="{4BC02D0B-F14A-435D-94BA-99A49FEA6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977" y="4539071"/>
            <a:ext cx="4716016" cy="1340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">
            <a:extLst>
              <a:ext uri="{FF2B5EF4-FFF2-40B4-BE49-F238E27FC236}">
                <a16:creationId xmlns:a16="http://schemas.microsoft.com/office/drawing/2014/main" id="{A7656E1A-1198-4886-A4B0-6FE8F8127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2" y="4049842"/>
            <a:ext cx="3344080" cy="245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40 CuadroTexto">
            <a:extLst>
              <a:ext uri="{FF2B5EF4-FFF2-40B4-BE49-F238E27FC236}">
                <a16:creationId xmlns:a16="http://schemas.microsoft.com/office/drawing/2014/main" id="{77EEDFC5-38C0-4B3E-A776-173107635C7E}"/>
              </a:ext>
            </a:extLst>
          </p:cNvPr>
          <p:cNvSpPr txBox="1"/>
          <p:nvPr/>
        </p:nvSpPr>
        <p:spPr>
          <a:xfrm>
            <a:off x="4268529" y="3688420"/>
            <a:ext cx="4840636" cy="5847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Only </a:t>
            </a:r>
            <a:r>
              <a:rPr lang="en-US" sz="1600" b="1" dirty="0">
                <a:solidFill>
                  <a:srgbClr val="FF0000"/>
                </a:solidFill>
              </a:rPr>
              <a:t>1 DIF per GRPC (any size) </a:t>
            </a:r>
            <a:r>
              <a:rPr lang="en-US" sz="1600" dirty="0"/>
              <a:t>with small dimensions to fit in the 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small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600" dirty="0"/>
              <a:t>space available  at the 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ILD detector</a:t>
            </a:r>
          </a:p>
        </p:txBody>
      </p:sp>
      <p:sp>
        <p:nvSpPr>
          <p:cNvPr id="40" name="41 Elipse">
            <a:extLst>
              <a:ext uri="{FF2B5EF4-FFF2-40B4-BE49-F238E27FC236}">
                <a16:creationId xmlns:a16="http://schemas.microsoft.com/office/drawing/2014/main" id="{E14F576B-4F57-473A-B3A0-E22723AE90FC}"/>
              </a:ext>
            </a:extLst>
          </p:cNvPr>
          <p:cNvSpPr/>
          <p:nvPr/>
        </p:nvSpPr>
        <p:spPr>
          <a:xfrm>
            <a:off x="4061150" y="5187143"/>
            <a:ext cx="510850" cy="337661"/>
          </a:xfrm>
          <a:prstGeom prst="ellipse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42 Conector recto de flecha">
            <a:extLst>
              <a:ext uri="{FF2B5EF4-FFF2-40B4-BE49-F238E27FC236}">
                <a16:creationId xmlns:a16="http://schemas.microsoft.com/office/drawing/2014/main" id="{A7BB13DC-5F10-4785-B28B-8468D9013622}"/>
              </a:ext>
            </a:extLst>
          </p:cNvPr>
          <p:cNvCxnSpPr/>
          <p:nvPr/>
        </p:nvCxnSpPr>
        <p:spPr>
          <a:xfrm flipH="1">
            <a:off x="230222" y="4022384"/>
            <a:ext cx="4897390" cy="83883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43 CuadroTexto">
            <a:extLst>
              <a:ext uri="{FF2B5EF4-FFF2-40B4-BE49-F238E27FC236}">
                <a16:creationId xmlns:a16="http://schemas.microsoft.com/office/drawing/2014/main" id="{6DD66253-9801-4B78-AA9E-870A5C9E72C9}"/>
              </a:ext>
            </a:extLst>
          </p:cNvPr>
          <p:cNvSpPr txBox="1"/>
          <p:nvPr/>
        </p:nvSpPr>
        <p:spPr>
          <a:xfrm>
            <a:off x="7013378" y="4441802"/>
            <a:ext cx="1484702" cy="33855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DIF dimensions</a:t>
            </a: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A6E1FA9D-82BA-4C61-A388-D10DC76DF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371" y="5716460"/>
            <a:ext cx="18478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7520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8FEC2E-68B3-4213-B2A2-CF6057045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>
                <a:latin typeface="+mn-lt"/>
              </a:rPr>
              <a:t>DAQ System</a:t>
            </a:r>
            <a:endParaRPr lang="en-US" b="1" dirty="0">
              <a:latin typeface="+mn-lt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69D5BC-C269-464A-A638-2FAA5093C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2017/11/6-8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D90A18-05CE-4461-BB16-9CBC1E87E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56DFAF-6D34-43EC-87BF-BBC6E344B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19</a:t>
            </a:fld>
            <a:endParaRPr lang="zh-CN" altLang="en-US"/>
          </a:p>
        </p:txBody>
      </p:sp>
      <p:grpSp>
        <p:nvGrpSpPr>
          <p:cNvPr id="7" name="Grouper 54">
            <a:extLst>
              <a:ext uri="{FF2B5EF4-FFF2-40B4-BE49-F238E27FC236}">
                <a16:creationId xmlns:a16="http://schemas.microsoft.com/office/drawing/2014/main" id="{CB5AFAF5-4E6B-4670-AA5B-19D26D848597}"/>
              </a:ext>
            </a:extLst>
          </p:cNvPr>
          <p:cNvGrpSpPr/>
          <p:nvPr/>
        </p:nvGrpSpPr>
        <p:grpSpPr>
          <a:xfrm>
            <a:off x="460641" y="1686521"/>
            <a:ext cx="8050009" cy="5069023"/>
            <a:chOff x="152400" y="1066800"/>
            <a:chExt cx="9159875" cy="5807867"/>
          </a:xfrm>
        </p:grpSpPr>
        <p:sp>
          <p:nvSpPr>
            <p:cNvPr id="8" name="Rectangle 46">
              <a:extLst>
                <a:ext uri="{FF2B5EF4-FFF2-40B4-BE49-F238E27FC236}">
                  <a16:creationId xmlns:a16="http://schemas.microsoft.com/office/drawing/2014/main" id="{F33FAF66-408F-49B4-BF72-6C3786E75C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3475" y="2171700"/>
              <a:ext cx="1600200" cy="1524000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" name="Rectangle 47">
              <a:extLst>
                <a:ext uri="{FF2B5EF4-FFF2-40B4-BE49-F238E27FC236}">
                  <a16:creationId xmlns:a16="http://schemas.microsoft.com/office/drawing/2014/main" id="{8AD2EE44-7A6C-49A0-8705-B18941FFA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9075" y="2171700"/>
              <a:ext cx="746125" cy="152400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" name="Rectangle 48">
              <a:extLst>
                <a:ext uri="{FF2B5EF4-FFF2-40B4-BE49-F238E27FC236}">
                  <a16:creationId xmlns:a16="http://schemas.microsoft.com/office/drawing/2014/main" id="{B3ACDB79-369B-4097-A48B-36F5EAF322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4475" y="2171700"/>
              <a:ext cx="1127125" cy="1524000"/>
            </a:xfrm>
            <a:prstGeom prst="rect">
              <a:avLst/>
            </a:prstGeom>
            <a:solidFill>
              <a:srgbClr val="00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" name="Rectangle 49">
              <a:extLst>
                <a:ext uri="{FF2B5EF4-FFF2-40B4-BE49-F238E27FC236}">
                  <a16:creationId xmlns:a16="http://schemas.microsoft.com/office/drawing/2014/main" id="{6DE7F9DF-C067-4C2C-955D-D3A54DE602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6475" y="2171700"/>
              <a:ext cx="1127125" cy="762000"/>
            </a:xfrm>
            <a:prstGeom prst="rect">
              <a:avLst/>
            </a:prstGeom>
            <a:solidFill>
              <a:srgbClr val="FF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Rectangle 3">
              <a:extLst>
                <a:ext uri="{FF2B5EF4-FFF2-40B4-BE49-F238E27FC236}">
                  <a16:creationId xmlns:a16="http://schemas.microsoft.com/office/drawing/2014/main" id="{FCF8D31F-122B-4443-A0A9-1F46405E69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" y="1066800"/>
              <a:ext cx="3673475" cy="685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eaLnBrk="1" hangingPunct="1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2000" dirty="0">
                  <a:solidFill>
                    <a:srgbClr val="000000"/>
                  </a:solidFill>
                </a:rPr>
                <a:t>Global system architecture</a:t>
              </a:r>
            </a:p>
          </p:txBody>
        </p:sp>
        <p:sp>
          <p:nvSpPr>
            <p:cNvPr id="13" name="Text Box 7">
              <a:extLst>
                <a:ext uri="{FF2B5EF4-FFF2-40B4-BE49-F238E27FC236}">
                  <a16:creationId xmlns:a16="http://schemas.microsoft.com/office/drawing/2014/main" id="{BA6083C2-FBAC-4687-9537-3E01503D44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0000" y="4381500"/>
              <a:ext cx="1692275" cy="734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HR2, HR3, Petiroc..</a:t>
              </a:r>
            </a:p>
          </p:txBody>
        </p:sp>
        <p:sp>
          <p:nvSpPr>
            <p:cNvPr id="14" name="Text Box 10">
              <a:extLst>
                <a:ext uri="{FF2B5EF4-FFF2-40B4-BE49-F238E27FC236}">
                  <a16:creationId xmlns:a16="http://schemas.microsoft.com/office/drawing/2014/main" id="{89D3AE71-8C77-419E-ADB1-EA3455A927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27725" y="4381500"/>
              <a:ext cx="1692275" cy="734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For now, KC705</a:t>
              </a:r>
            </a:p>
          </p:txBody>
        </p:sp>
        <p:sp>
          <p:nvSpPr>
            <p:cNvPr id="15" name="Line 21">
              <a:extLst>
                <a:ext uri="{FF2B5EF4-FFF2-40B4-BE49-F238E27FC236}">
                  <a16:creationId xmlns:a16="http://schemas.microsoft.com/office/drawing/2014/main" id="{B41DE723-5E07-4E1B-AF96-9A03CF6024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73675" y="3543300"/>
              <a:ext cx="914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noFill/>
                </a14:hiddenFill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" name="Oval 22">
              <a:extLst>
                <a:ext uri="{FF2B5EF4-FFF2-40B4-BE49-F238E27FC236}">
                  <a16:creationId xmlns:a16="http://schemas.microsoft.com/office/drawing/2014/main" id="{E3639966-9528-4387-B4F4-8B6040D5D3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6075" y="3314700"/>
              <a:ext cx="228600" cy="228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00B8FF"/>
                  </a:solidFill>
                </a14:hiddenFill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7" name="Oval 23">
              <a:extLst>
                <a:ext uri="{FF2B5EF4-FFF2-40B4-BE49-F238E27FC236}">
                  <a16:creationId xmlns:a16="http://schemas.microsoft.com/office/drawing/2014/main" id="{C14A33D9-F129-43F2-8FD3-E2A88F73B2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2275" y="3314700"/>
              <a:ext cx="228600" cy="228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00B8FF"/>
                  </a:solidFill>
                </a14:hiddenFill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" name="Text Box 24">
              <a:extLst>
                <a:ext uri="{FF2B5EF4-FFF2-40B4-BE49-F238E27FC236}">
                  <a16:creationId xmlns:a16="http://schemas.microsoft.com/office/drawing/2014/main" id="{9E4E1E74-83E2-4150-9F9E-C670D9C93A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7475" y="3619500"/>
              <a:ext cx="838200" cy="41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GBT</a:t>
              </a:r>
            </a:p>
          </p:txBody>
        </p:sp>
        <p:sp>
          <p:nvSpPr>
            <p:cNvPr id="19" name="Rectangle 25">
              <a:extLst>
                <a:ext uri="{FF2B5EF4-FFF2-40B4-BE49-F238E27FC236}">
                  <a16:creationId xmlns:a16="http://schemas.microsoft.com/office/drawing/2014/main" id="{B2DEFE3F-EF4F-48EB-8DC4-2659379292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7750" y="4610100"/>
              <a:ext cx="1127125" cy="1524000"/>
            </a:xfrm>
            <a:prstGeom prst="rect">
              <a:avLst/>
            </a:prstGeom>
            <a:solidFill>
              <a:srgbClr val="00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" name="Text Box 26">
              <a:extLst>
                <a:ext uri="{FF2B5EF4-FFF2-40B4-BE49-F238E27FC236}">
                  <a16:creationId xmlns:a16="http://schemas.microsoft.com/office/drawing/2014/main" id="{73FA1F12-15FD-4CF3-9582-27BFAD0FBC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950" y="4686300"/>
              <a:ext cx="990600" cy="41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GLIB </a:t>
              </a:r>
            </a:p>
          </p:txBody>
        </p:sp>
        <p:sp>
          <p:nvSpPr>
            <p:cNvPr id="21" name="Text Box 27">
              <a:extLst>
                <a:ext uri="{FF2B5EF4-FFF2-40B4-BE49-F238E27FC236}">
                  <a16:creationId xmlns:a16="http://schemas.microsoft.com/office/drawing/2014/main" id="{207BF19B-C39C-419A-BA5C-4202CB52A2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3475" y="1279843"/>
              <a:ext cx="1692275" cy="944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Front-End control and data collection</a:t>
              </a:r>
            </a:p>
          </p:txBody>
        </p:sp>
        <p:sp>
          <p:nvSpPr>
            <p:cNvPr id="22" name="Text Box 28">
              <a:extLst>
                <a:ext uri="{FF2B5EF4-FFF2-40B4-BE49-F238E27FC236}">
                  <a16:creationId xmlns:a16="http://schemas.microsoft.com/office/drawing/2014/main" id="{5391BD02-B1E3-44DC-B8ED-2E97F08F6C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6210300"/>
              <a:ext cx="1692275" cy="6643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Clocking and main FSM</a:t>
              </a:r>
            </a:p>
          </p:txBody>
        </p:sp>
        <p:sp>
          <p:nvSpPr>
            <p:cNvPr id="23" name="Rectangle 31">
              <a:extLst>
                <a:ext uri="{FF2B5EF4-FFF2-40B4-BE49-F238E27FC236}">
                  <a16:creationId xmlns:a16="http://schemas.microsoft.com/office/drawing/2014/main" id="{1ABEECC0-9260-4C0F-94F5-B4563D3EC2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550" y="4838700"/>
              <a:ext cx="1127125" cy="762000"/>
            </a:xfrm>
            <a:prstGeom prst="rect">
              <a:avLst/>
            </a:prstGeom>
            <a:solidFill>
              <a:srgbClr val="FF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Text Box 32">
              <a:extLst>
                <a:ext uri="{FF2B5EF4-FFF2-40B4-BE49-F238E27FC236}">
                  <a16:creationId xmlns:a16="http://schemas.microsoft.com/office/drawing/2014/main" id="{A7ADC9F8-236A-43E5-9063-A05838C002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750" y="4914899"/>
              <a:ext cx="990600" cy="41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PC </a:t>
              </a:r>
            </a:p>
          </p:txBody>
        </p:sp>
        <p:sp>
          <p:nvSpPr>
            <p:cNvPr id="25" name="Line 33">
              <a:extLst>
                <a:ext uri="{FF2B5EF4-FFF2-40B4-BE49-F238E27FC236}">
                  <a16:creationId xmlns:a16="http://schemas.microsoft.com/office/drawing/2014/main" id="{F647FED8-E082-4E53-99D2-D705C8775A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54275" y="3390900"/>
              <a:ext cx="1295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noFill/>
                </a14:hiddenFill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" name="Text Box 34">
              <a:extLst>
                <a:ext uri="{FF2B5EF4-FFF2-40B4-BE49-F238E27FC236}">
                  <a16:creationId xmlns:a16="http://schemas.microsoft.com/office/drawing/2014/main" id="{B2D1CECA-9D7E-433F-9AD6-DAD97C4F74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9075" y="3467100"/>
              <a:ext cx="838200" cy="41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gEth</a:t>
              </a:r>
            </a:p>
          </p:txBody>
        </p:sp>
        <p:sp>
          <p:nvSpPr>
            <p:cNvPr id="27" name="Line 35">
              <a:extLst>
                <a:ext uri="{FF2B5EF4-FFF2-40B4-BE49-F238E27FC236}">
                  <a16:creationId xmlns:a16="http://schemas.microsoft.com/office/drawing/2014/main" id="{467C9317-C752-40AB-BB67-E7EDFF820A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3675" y="5143500"/>
              <a:ext cx="838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noFill/>
                </a14:hiddenFill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" name="Text Box 36">
              <a:extLst>
                <a:ext uri="{FF2B5EF4-FFF2-40B4-BE49-F238E27FC236}">
                  <a16:creationId xmlns:a16="http://schemas.microsoft.com/office/drawing/2014/main" id="{29F7C99C-A965-495C-92F3-1E81577D2D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7475" y="5219699"/>
              <a:ext cx="838200" cy="41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gEth</a:t>
              </a:r>
            </a:p>
          </p:txBody>
        </p:sp>
        <p:sp>
          <p:nvSpPr>
            <p:cNvPr id="29" name="Line 37">
              <a:extLst>
                <a:ext uri="{FF2B5EF4-FFF2-40B4-BE49-F238E27FC236}">
                  <a16:creationId xmlns:a16="http://schemas.microsoft.com/office/drawing/2014/main" id="{2B11E2AB-DADB-4CE9-A1F7-C1FD482509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1075" y="4991100"/>
              <a:ext cx="1143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noFill/>
                </a14:hiddenFill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" name="Oval 38">
              <a:extLst>
                <a:ext uri="{FF2B5EF4-FFF2-40B4-BE49-F238E27FC236}">
                  <a16:creationId xmlns:a16="http://schemas.microsoft.com/office/drawing/2014/main" id="{1CF9BB4E-1121-4713-B4CF-493AB3B0A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2075" y="4762500"/>
              <a:ext cx="228600" cy="228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00B8FF"/>
                  </a:solidFill>
                </a14:hiddenFill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" name="Rectangle 42">
              <a:extLst>
                <a:ext uri="{FF2B5EF4-FFF2-40B4-BE49-F238E27FC236}">
                  <a16:creationId xmlns:a16="http://schemas.microsoft.com/office/drawing/2014/main" id="{53E8DD2A-FD2B-4F54-86E7-B553DBF7BB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1075" y="2324100"/>
              <a:ext cx="1600200" cy="1524000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2" name="Rectangle 43">
              <a:extLst>
                <a:ext uri="{FF2B5EF4-FFF2-40B4-BE49-F238E27FC236}">
                  <a16:creationId xmlns:a16="http://schemas.microsoft.com/office/drawing/2014/main" id="{75B59E84-E29D-4D3C-A73F-8B3A956141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6675" y="2324100"/>
              <a:ext cx="746125" cy="152400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" name="Rectangle 44">
              <a:extLst>
                <a:ext uri="{FF2B5EF4-FFF2-40B4-BE49-F238E27FC236}">
                  <a16:creationId xmlns:a16="http://schemas.microsoft.com/office/drawing/2014/main" id="{25767027-C4A6-4986-8955-FBD033DFBC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2075" y="2324100"/>
              <a:ext cx="1127125" cy="1524000"/>
            </a:xfrm>
            <a:prstGeom prst="rect">
              <a:avLst/>
            </a:prstGeom>
            <a:solidFill>
              <a:srgbClr val="00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" name="Rectangle 45">
              <a:extLst>
                <a:ext uri="{FF2B5EF4-FFF2-40B4-BE49-F238E27FC236}">
                  <a16:creationId xmlns:a16="http://schemas.microsoft.com/office/drawing/2014/main" id="{3501B2DB-CD1A-4EAB-AB15-597EC20606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4075" y="2324100"/>
              <a:ext cx="1127125" cy="762000"/>
            </a:xfrm>
            <a:prstGeom prst="rect">
              <a:avLst/>
            </a:prstGeom>
            <a:solidFill>
              <a:srgbClr val="FF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" name="Oval 39">
              <a:extLst>
                <a:ext uri="{FF2B5EF4-FFF2-40B4-BE49-F238E27FC236}">
                  <a16:creationId xmlns:a16="http://schemas.microsoft.com/office/drawing/2014/main" id="{03548823-4F96-4694-94FE-8226939785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8275" y="4762500"/>
              <a:ext cx="228600" cy="228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00B8FF"/>
                  </a:solidFill>
                </a14:hiddenFill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6" name="Text Box 40">
              <a:extLst>
                <a:ext uri="{FF2B5EF4-FFF2-40B4-BE49-F238E27FC236}">
                  <a16:creationId xmlns:a16="http://schemas.microsoft.com/office/drawing/2014/main" id="{6EDDFC9E-EBFF-4C15-9436-7B91F60FE5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3475" y="5067300"/>
              <a:ext cx="838200" cy="41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GBT</a:t>
              </a:r>
            </a:p>
          </p:txBody>
        </p:sp>
        <p:sp>
          <p:nvSpPr>
            <p:cNvPr id="37" name="Line 41">
              <a:extLst>
                <a:ext uri="{FF2B5EF4-FFF2-40B4-BE49-F238E27FC236}">
                  <a16:creationId xmlns:a16="http://schemas.microsoft.com/office/drawing/2014/main" id="{AE90443C-546D-448C-B658-E9EF538530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64075" y="4152900"/>
              <a:ext cx="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noFill/>
                </a14:hiddenFill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" name="Rectangle 5">
              <a:extLst>
                <a:ext uri="{FF2B5EF4-FFF2-40B4-BE49-F238E27FC236}">
                  <a16:creationId xmlns:a16="http://schemas.microsoft.com/office/drawing/2014/main" id="{8A2FEBF4-0D63-43A0-BC2D-E73430FCAF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8675" y="2476500"/>
              <a:ext cx="1600200" cy="1524000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9" name="Rectangle 8">
              <a:extLst>
                <a:ext uri="{FF2B5EF4-FFF2-40B4-BE49-F238E27FC236}">
                  <a16:creationId xmlns:a16="http://schemas.microsoft.com/office/drawing/2014/main" id="{1B510C35-C252-4121-B080-2A9CED40CF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4275" y="2476500"/>
              <a:ext cx="746125" cy="152400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" name="Rectangle 11">
              <a:extLst>
                <a:ext uri="{FF2B5EF4-FFF2-40B4-BE49-F238E27FC236}">
                  <a16:creationId xmlns:a16="http://schemas.microsoft.com/office/drawing/2014/main" id="{B0F39BAC-792E-4D4B-9F40-77A903A4F1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9675" y="2476500"/>
              <a:ext cx="1127125" cy="1524000"/>
            </a:xfrm>
            <a:prstGeom prst="rect">
              <a:avLst/>
            </a:prstGeom>
            <a:solidFill>
              <a:srgbClr val="00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" name="Rectangle 29">
              <a:extLst>
                <a:ext uri="{FF2B5EF4-FFF2-40B4-BE49-F238E27FC236}">
                  <a16:creationId xmlns:a16="http://schemas.microsoft.com/office/drawing/2014/main" id="{A546F1FF-8BB8-4F79-979E-6453754C30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675" y="2476500"/>
              <a:ext cx="1127125" cy="762000"/>
            </a:xfrm>
            <a:prstGeom prst="rect">
              <a:avLst/>
            </a:prstGeom>
            <a:solidFill>
              <a:srgbClr val="FF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2" name="Text Box 30">
              <a:extLst>
                <a:ext uri="{FF2B5EF4-FFF2-40B4-BE49-F238E27FC236}">
                  <a16:creationId xmlns:a16="http://schemas.microsoft.com/office/drawing/2014/main" id="{3333D997-ECC1-4B77-B649-267F4233BE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7875" y="2628900"/>
              <a:ext cx="990600" cy="41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PC </a:t>
              </a:r>
            </a:p>
          </p:txBody>
        </p:sp>
        <p:sp>
          <p:nvSpPr>
            <p:cNvPr id="43" name="Text Box 12">
              <a:extLst>
                <a:ext uri="{FF2B5EF4-FFF2-40B4-BE49-F238E27FC236}">
                  <a16:creationId xmlns:a16="http://schemas.microsoft.com/office/drawing/2014/main" id="{534B3021-5077-4E39-A1BA-5D5E64708D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25875" y="2552700"/>
              <a:ext cx="990600" cy="41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GLIB </a:t>
              </a:r>
            </a:p>
          </p:txBody>
        </p:sp>
        <p:sp>
          <p:nvSpPr>
            <p:cNvPr id="44" name="Text Box 9">
              <a:extLst>
                <a:ext uri="{FF2B5EF4-FFF2-40B4-BE49-F238E27FC236}">
                  <a16:creationId xmlns:a16="http://schemas.microsoft.com/office/drawing/2014/main" id="{AB6F53FB-F0F9-4335-900D-D238F77227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40475" y="2552700"/>
              <a:ext cx="685800" cy="41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DIF </a:t>
              </a:r>
            </a:p>
          </p:txBody>
        </p:sp>
        <p:sp>
          <p:nvSpPr>
            <p:cNvPr id="45" name="Text Box 6">
              <a:extLst>
                <a:ext uri="{FF2B5EF4-FFF2-40B4-BE49-F238E27FC236}">
                  <a16:creationId xmlns:a16="http://schemas.microsoft.com/office/drawing/2014/main" id="{7A3D30B6-5555-460B-9E54-C07DEAB5EF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02475" y="2552700"/>
              <a:ext cx="1692275" cy="734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Roc based ASU </a:t>
              </a:r>
            </a:p>
          </p:txBody>
        </p:sp>
        <p:sp>
          <p:nvSpPr>
            <p:cNvPr id="46" name="Line 51">
              <a:extLst>
                <a:ext uri="{FF2B5EF4-FFF2-40B4-BE49-F238E27FC236}">
                  <a16:creationId xmlns:a16="http://schemas.microsoft.com/office/drawing/2014/main" id="{C83A9720-ABED-4C95-B5BD-453A84BC1D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97275" y="5781675"/>
              <a:ext cx="838200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noFill/>
                </a14:hiddenFill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7" name="Text Box 52">
              <a:extLst>
                <a:ext uri="{FF2B5EF4-FFF2-40B4-BE49-F238E27FC236}">
                  <a16:creationId xmlns:a16="http://schemas.microsoft.com/office/drawing/2014/main" id="{0EAFCB71-99E3-4CCC-A9CE-A81009EA84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4875" y="5476875"/>
              <a:ext cx="1219200" cy="6643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rgbClr val="FF00FF"/>
                  </a:solidFill>
                </a:rPr>
                <a:t>Clk</a:t>
              </a:r>
            </a:p>
            <a:p>
              <a:pPr algn="ctr"/>
              <a:r>
                <a:rPr lang="en-US" sz="1600">
                  <a:solidFill>
                    <a:srgbClr val="FF00FF"/>
                  </a:solidFill>
                </a:rPr>
                <a:t>Sync cdes</a:t>
              </a:r>
            </a:p>
          </p:txBody>
        </p:sp>
        <p:sp>
          <p:nvSpPr>
            <p:cNvPr id="48" name="Line 54">
              <a:extLst>
                <a:ext uri="{FF2B5EF4-FFF2-40B4-BE49-F238E27FC236}">
                  <a16:creationId xmlns:a16="http://schemas.microsoft.com/office/drawing/2014/main" id="{4B85C966-DFA9-4F38-B4F7-4DFFAE66FF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26075" y="2705100"/>
              <a:ext cx="838200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noFill/>
                </a14:hiddenFill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9" name="Line 55">
              <a:extLst>
                <a:ext uri="{FF2B5EF4-FFF2-40B4-BE49-F238E27FC236}">
                  <a16:creationId xmlns:a16="http://schemas.microsoft.com/office/drawing/2014/main" id="{5166899B-B083-495E-9652-D0D6942EFD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30475" y="2428875"/>
              <a:ext cx="8382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noFill/>
                </a14:hiddenFill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0" name="Text Box 56">
              <a:extLst>
                <a:ext uri="{FF2B5EF4-FFF2-40B4-BE49-F238E27FC236}">
                  <a16:creationId xmlns:a16="http://schemas.microsoft.com/office/drawing/2014/main" id="{1D981D94-6959-482D-91F0-1FA0C7CEF9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1875" y="2124075"/>
              <a:ext cx="1295400" cy="6643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accent2"/>
                  </a:solidFill>
                </a:rPr>
                <a:t>SLC</a:t>
              </a:r>
            </a:p>
            <a:p>
              <a:pPr algn="ctr"/>
              <a:r>
                <a:rPr lang="en-US" sz="1600">
                  <a:solidFill>
                    <a:schemeClr val="accent2"/>
                  </a:solidFill>
                </a:rPr>
                <a:t>Async cdes</a:t>
              </a:r>
            </a:p>
          </p:txBody>
        </p:sp>
        <p:sp>
          <p:nvSpPr>
            <p:cNvPr id="51" name="Line 57">
              <a:extLst>
                <a:ext uri="{FF2B5EF4-FFF2-40B4-BE49-F238E27FC236}">
                  <a16:creationId xmlns:a16="http://schemas.microsoft.com/office/drawing/2014/main" id="{D2135EAE-7A01-405B-BFEA-BF2B04597C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26075" y="2552700"/>
              <a:ext cx="8382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noFill/>
                </a14:hiddenFill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2" name="Line 58">
              <a:extLst>
                <a:ext uri="{FF2B5EF4-FFF2-40B4-BE49-F238E27FC236}">
                  <a16:creationId xmlns:a16="http://schemas.microsoft.com/office/drawing/2014/main" id="{17722D1E-18C2-4C90-8091-AE0E82768D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349875" y="3086100"/>
              <a:ext cx="9144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noFill/>
                </a14:hiddenFill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3" name="Line 60">
              <a:extLst>
                <a:ext uri="{FF2B5EF4-FFF2-40B4-BE49-F238E27FC236}">
                  <a16:creationId xmlns:a16="http://schemas.microsoft.com/office/drawing/2014/main" id="{11F2EBC8-DEC4-4317-B14A-E553C92A5E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349875" y="2933700"/>
              <a:ext cx="9144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noFill/>
                </a14:hiddenFill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4" name="Line 62">
              <a:extLst>
                <a:ext uri="{FF2B5EF4-FFF2-40B4-BE49-F238E27FC236}">
                  <a16:creationId xmlns:a16="http://schemas.microsoft.com/office/drawing/2014/main" id="{646C52F5-30DB-4928-A6A4-D003B6174E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597275" y="6210300"/>
              <a:ext cx="9144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noFill/>
                </a14:hiddenFill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5" name="Text Box 63">
              <a:extLst>
                <a:ext uri="{FF2B5EF4-FFF2-40B4-BE49-F238E27FC236}">
                  <a16:creationId xmlns:a16="http://schemas.microsoft.com/office/drawing/2014/main" id="{36BC6F67-950B-4FEE-837E-3FA623387F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1075" y="5905499"/>
              <a:ext cx="1219200" cy="384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accent1"/>
                  </a:solidFill>
                </a:rPr>
                <a:t>Veto, trg</a:t>
              </a:r>
            </a:p>
          </p:txBody>
        </p:sp>
        <p:sp>
          <p:nvSpPr>
            <p:cNvPr id="56" name="Line 64">
              <a:extLst>
                <a:ext uri="{FF2B5EF4-FFF2-40B4-BE49-F238E27FC236}">
                  <a16:creationId xmlns:a16="http://schemas.microsoft.com/office/drawing/2014/main" id="{A9955613-027D-4742-9097-F374E3BB1B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54275" y="2978150"/>
              <a:ext cx="9144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noFill/>
                </a14:hiddenFill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7" name="Text Box 65">
              <a:extLst>
                <a:ext uri="{FF2B5EF4-FFF2-40B4-BE49-F238E27FC236}">
                  <a16:creationId xmlns:a16="http://schemas.microsoft.com/office/drawing/2014/main" id="{FF580739-21F9-4004-B923-99B8208BAA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78075" y="2673350"/>
              <a:ext cx="1219200" cy="384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00B8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data</a:t>
              </a:r>
            </a:p>
          </p:txBody>
        </p:sp>
      </p:grpSp>
      <p:sp>
        <p:nvSpPr>
          <p:cNvPr id="58" name="Rectangle 52">
            <a:extLst>
              <a:ext uri="{FF2B5EF4-FFF2-40B4-BE49-F238E27FC236}">
                <a16:creationId xmlns:a16="http://schemas.microsoft.com/office/drawing/2014/main" id="{14BB7397-69B5-4398-9647-388AF0831CE5}"/>
              </a:ext>
            </a:extLst>
          </p:cNvPr>
          <p:cNvSpPr/>
          <p:nvPr/>
        </p:nvSpPr>
        <p:spPr>
          <a:xfrm>
            <a:off x="482888" y="1072355"/>
            <a:ext cx="815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Implementation of a GBT-based communication system for ROC chips. This aims to reach higher performance using robust and well maintained system in the future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960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+mn-lt"/>
              </a:rPr>
              <a:t>Outline</a:t>
            </a:r>
            <a:endParaRPr lang="zh-CN" alt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3139" y="1276140"/>
            <a:ext cx="8052212" cy="475616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altLang="zh-CN" sz="3200" dirty="0">
                <a:solidFill>
                  <a:schemeClr val="tx1"/>
                </a:solidFill>
              </a:rPr>
              <a:t> SDHCAL Technological Prototype</a:t>
            </a:r>
          </a:p>
          <a:p>
            <a:pPr lvl="1">
              <a:buFont typeface="Wingdings" pitchFamily="2" charset="2"/>
              <a:buChar char="q"/>
            </a:pPr>
            <a:r>
              <a:rPr lang="en-US" altLang="zh-CN" dirty="0">
                <a:solidFill>
                  <a:srgbClr val="030CBD"/>
                </a:solidFill>
              </a:rPr>
              <a:t> Description</a:t>
            </a:r>
          </a:p>
          <a:p>
            <a:pPr lvl="1">
              <a:buFont typeface="Wingdings" pitchFamily="2" charset="2"/>
              <a:buChar char="q"/>
            </a:pPr>
            <a:r>
              <a:rPr lang="en-US" altLang="zh-CN" dirty="0">
                <a:solidFill>
                  <a:srgbClr val="030CBD"/>
                </a:solidFill>
              </a:rPr>
              <a:t> Test Beam Results</a:t>
            </a:r>
          </a:p>
          <a:p>
            <a:pPr lvl="1">
              <a:buFont typeface="Wingdings" pitchFamily="2" charset="2"/>
              <a:buChar char="q"/>
            </a:pPr>
            <a:r>
              <a:rPr lang="en-US" altLang="zh-CN" dirty="0">
                <a:solidFill>
                  <a:srgbClr val="030CBD"/>
                </a:solidFill>
              </a:rPr>
              <a:t> Hadronic Shower Studies</a:t>
            </a:r>
          </a:p>
          <a:p>
            <a:pPr>
              <a:buFont typeface="Wingdings" pitchFamily="2" charset="2"/>
              <a:buChar char="q"/>
            </a:pPr>
            <a:r>
              <a:rPr lang="en-US" altLang="zh-CN" sz="3200" dirty="0">
                <a:solidFill>
                  <a:srgbClr val="030CBD"/>
                </a:solidFill>
              </a:rPr>
              <a:t> </a:t>
            </a:r>
            <a:r>
              <a:rPr lang="en-US" altLang="zh-CN" sz="3200" dirty="0">
                <a:solidFill>
                  <a:schemeClr val="tx1"/>
                </a:solidFill>
              </a:rPr>
              <a:t>R&amp;D for Large SDHCAL Modules</a:t>
            </a:r>
          </a:p>
          <a:p>
            <a:pPr lvl="1">
              <a:buFont typeface="Wingdings" pitchFamily="2" charset="2"/>
              <a:buChar char="q"/>
            </a:pPr>
            <a:r>
              <a:rPr lang="en-US" altLang="zh-CN" dirty="0">
                <a:solidFill>
                  <a:srgbClr val="030CBD"/>
                </a:solidFill>
              </a:rPr>
              <a:t> Detectors</a:t>
            </a:r>
          </a:p>
          <a:p>
            <a:pPr lvl="1">
              <a:buFont typeface="Wingdings" pitchFamily="2" charset="2"/>
              <a:buChar char="q"/>
            </a:pPr>
            <a:r>
              <a:rPr lang="en-US" altLang="zh-CN" dirty="0">
                <a:solidFill>
                  <a:srgbClr val="030CBD"/>
                </a:solidFill>
              </a:rPr>
              <a:t> Electronics</a:t>
            </a:r>
          </a:p>
          <a:p>
            <a:pPr lvl="1">
              <a:buFont typeface="Wingdings" pitchFamily="2" charset="2"/>
              <a:buChar char="q"/>
            </a:pPr>
            <a:r>
              <a:rPr lang="en-US" altLang="zh-CN" dirty="0">
                <a:solidFill>
                  <a:srgbClr val="030CBD"/>
                </a:solidFill>
              </a:rPr>
              <a:t> DAQ</a:t>
            </a:r>
          </a:p>
          <a:p>
            <a:pPr lvl="1">
              <a:buFont typeface="Wingdings" pitchFamily="2" charset="2"/>
              <a:buChar char="q"/>
            </a:pPr>
            <a:r>
              <a:rPr lang="en-US" altLang="zh-CN" dirty="0">
                <a:solidFill>
                  <a:srgbClr val="030CBD"/>
                </a:solidFill>
              </a:rPr>
              <a:t> New Challenges</a:t>
            </a:r>
          </a:p>
          <a:p>
            <a:pPr>
              <a:buFont typeface="Wingdings" pitchFamily="2" charset="2"/>
              <a:buChar char="q"/>
            </a:pPr>
            <a:r>
              <a:rPr lang="en-US" altLang="zh-CN" sz="3200" dirty="0">
                <a:solidFill>
                  <a:schemeClr val="tx1"/>
                </a:solidFill>
              </a:rPr>
              <a:t> Summary and Conclusion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2017/11/6-8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14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82"/>
    </mc:Choice>
    <mc:Fallback xmlns="">
      <p:transition spd="slow" advTm="6178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8FEC2E-68B3-4213-B2A2-CF6057045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>
                <a:latin typeface="+mn-lt"/>
              </a:rPr>
              <a:t>Mechanical Structure</a:t>
            </a:r>
            <a:endParaRPr lang="en-US" b="1" dirty="0">
              <a:latin typeface="+mn-lt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69D5BC-C269-464A-A638-2FAA5093C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2017/11/6-8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D90A18-05CE-4461-BB16-9CBC1E87E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56DFAF-6D34-43EC-87BF-BBC6E344B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7" name="2 Subtítulo">
            <a:extLst>
              <a:ext uri="{FF2B5EF4-FFF2-40B4-BE49-F238E27FC236}">
                <a16:creationId xmlns:a16="http://schemas.microsoft.com/office/drawing/2014/main" id="{4B1216F9-1477-4033-9BCD-7ED39C03D2BB}"/>
              </a:ext>
            </a:extLst>
          </p:cNvPr>
          <p:cNvSpPr txBox="1">
            <a:spLocks/>
          </p:cNvSpPr>
          <p:nvPr/>
        </p:nvSpPr>
        <p:spPr>
          <a:xfrm>
            <a:off x="357560" y="1204201"/>
            <a:ext cx="8353425" cy="624840"/>
          </a:xfrm>
          <a:prstGeom prst="rect">
            <a:avLst/>
          </a:prstGeom>
        </p:spPr>
        <p:txBody>
          <a:bodyPr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>
              <a:buNone/>
              <a:defRPr/>
            </a:pPr>
            <a:r>
              <a:rPr lang="en-US" sz="1600" dirty="0">
                <a:latin typeface="Arial" pitchFamily="34" charset="0"/>
                <a:ea typeface="Calibri"/>
                <a:cs typeface="Arial" pitchFamily="34" charset="0"/>
                <a:sym typeface="Wingdings"/>
              </a:rPr>
              <a:t>Improvement on the present system is being made by using 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  <a:ea typeface="Calibri"/>
                <a:cs typeface="Arial" pitchFamily="34" charset="0"/>
                <a:sym typeface="Wingdings"/>
              </a:rPr>
              <a:t>Electron Beam Welding    </a:t>
            </a:r>
            <a:r>
              <a:rPr lang="en-US" sz="1600" dirty="0">
                <a:latin typeface="Arial" pitchFamily="34" charset="0"/>
                <a:ea typeface="Calibri"/>
                <a:cs typeface="Arial" pitchFamily="34" charset="0"/>
                <a:sym typeface="Wingdings"/>
              </a:rPr>
              <a:t>rather than bolts to reduce the deformation and the spacers thickness. </a:t>
            </a:r>
            <a:endParaRPr lang="en-US" sz="1600" dirty="0"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8" name="6 Imagen">
            <a:extLst>
              <a:ext uri="{FF2B5EF4-FFF2-40B4-BE49-F238E27FC236}">
                <a16:creationId xmlns:a16="http://schemas.microsoft.com/office/drawing/2014/main" id="{6F56B195-61F6-4C07-B13D-FAD3726B8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52" y="4622388"/>
            <a:ext cx="3899870" cy="2093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BA85C29-8E5C-4413-86EC-BD0BC49EEC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768" y="4616670"/>
            <a:ext cx="3780532" cy="2124659"/>
          </a:xfrm>
          <a:prstGeom prst="rect">
            <a:avLst/>
          </a:prstGeom>
        </p:spPr>
      </p:pic>
      <p:grpSp>
        <p:nvGrpSpPr>
          <p:cNvPr id="10" name="Grouper 16">
            <a:extLst>
              <a:ext uri="{FF2B5EF4-FFF2-40B4-BE49-F238E27FC236}">
                <a16:creationId xmlns:a16="http://schemas.microsoft.com/office/drawing/2014/main" id="{E6848548-B129-4D64-929F-480EC0D88C90}"/>
              </a:ext>
            </a:extLst>
          </p:cNvPr>
          <p:cNvGrpSpPr/>
          <p:nvPr/>
        </p:nvGrpSpPr>
        <p:grpSpPr>
          <a:xfrm>
            <a:off x="344052" y="1987843"/>
            <a:ext cx="8406248" cy="2120005"/>
            <a:chOff x="344052" y="2065257"/>
            <a:chExt cx="8406248" cy="2120005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5C65C98A-3B6D-4F1D-860C-EAAAAA8B60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0406" y="2065257"/>
              <a:ext cx="2664794" cy="2120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http://i77.de/phm-burg/medien/bilder/eb/EB-g.jpg">
              <a:extLst>
                <a:ext uri="{FF2B5EF4-FFF2-40B4-BE49-F238E27FC236}">
                  <a16:creationId xmlns:a16="http://schemas.microsoft.com/office/drawing/2014/main" id="{600870D5-0E43-44F9-92CD-914C8DCEFA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4052" y="2065257"/>
              <a:ext cx="2653148" cy="2120005"/>
            </a:xfrm>
            <a:prstGeom prst="rect">
              <a:avLst/>
            </a:prstGeom>
            <a:noFill/>
          </p:spPr>
        </p:pic>
        <p:pic>
          <p:nvPicPr>
            <p:cNvPr id="13" name="Image 9" descr="Capture d’écran 2016-03-08 à 00.16.52.png">
              <a:extLst>
                <a:ext uri="{FF2B5EF4-FFF2-40B4-BE49-F238E27FC236}">
                  <a16:creationId xmlns:a16="http://schemas.microsoft.com/office/drawing/2014/main" id="{03B518DB-B92F-40EF-9C5A-29389A2C8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2065257"/>
              <a:ext cx="2349500" cy="2120005"/>
            </a:xfrm>
            <a:prstGeom prst="rect">
              <a:avLst/>
            </a:prstGeom>
          </p:spPr>
        </p:pic>
      </p:grpSp>
      <p:sp>
        <p:nvSpPr>
          <p:cNvPr id="15" name="ZoneTexte 20">
            <a:extLst>
              <a:ext uri="{FF2B5EF4-FFF2-40B4-BE49-F238E27FC236}">
                <a16:creationId xmlns:a16="http://schemas.microsoft.com/office/drawing/2014/main" id="{7A7F9014-DC9A-4DE2-BD79-F92EDB9D9376}"/>
              </a:ext>
            </a:extLst>
          </p:cNvPr>
          <p:cNvSpPr txBox="1"/>
          <p:nvPr/>
        </p:nvSpPr>
        <p:spPr>
          <a:xfrm>
            <a:off x="342504" y="4172738"/>
            <a:ext cx="8491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itchFamily="34" charset="0"/>
                <a:ea typeface="Calibri"/>
                <a:cs typeface="Arial" pitchFamily="34" charset="0"/>
                <a:sym typeface="Wingdings"/>
              </a:rPr>
              <a:t>Industrial production of 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  <a:ea typeface="Calibri"/>
                <a:cs typeface="Arial" pitchFamily="34" charset="0"/>
                <a:sym typeface="Wingdings"/>
              </a:rPr>
              <a:t>fla</a:t>
            </a:r>
            <a:r>
              <a:rPr lang="en-US" sz="1600" dirty="0">
                <a:latin typeface="Arial" pitchFamily="34" charset="0"/>
                <a:ea typeface="Calibri"/>
                <a:cs typeface="Arial" pitchFamily="34" charset="0"/>
                <a:sym typeface="Wingdings"/>
              </a:rPr>
              <a:t>t  large absorber plates (3 m X 1 m) by 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  <a:ea typeface="Calibri"/>
                <a:cs typeface="Arial" pitchFamily="34" charset="0"/>
                <a:sym typeface="Wingdings"/>
              </a:rPr>
              <a:t>roller leveling </a:t>
            </a:r>
            <a:r>
              <a:rPr lang="en-US" sz="1600" dirty="0">
                <a:latin typeface="Arial" pitchFamily="34" charset="0"/>
                <a:ea typeface="Calibri"/>
                <a:cs typeface="Arial" pitchFamily="34" charset="0"/>
                <a:sym typeface="Wingdings"/>
              </a:rPr>
              <a:t>process </a:t>
            </a:r>
          </a:p>
        </p:txBody>
      </p:sp>
    </p:spTree>
    <p:extLst>
      <p:ext uri="{BB962C8B-B14F-4D97-AF65-F5344CB8AC3E}">
        <p14:creationId xmlns:p14="http://schemas.microsoft.com/office/powerpoint/2010/main" val="1185497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8FEC2E-68B3-4213-B2A2-CF6057045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Next Step: Better Timing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69D5BC-C269-464A-A638-2FAA5093C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2017/11/6-8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D90A18-05CE-4461-BB16-9CBC1E87E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56DFAF-6D34-43EC-87BF-BBC6E344B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21</a:t>
            </a:fld>
            <a:endParaRPr lang="zh-CN" altLang="en-US"/>
          </a:p>
        </p:txBody>
      </p:sp>
      <p:grpSp>
        <p:nvGrpSpPr>
          <p:cNvPr id="7" name="Grouper 15">
            <a:extLst>
              <a:ext uri="{FF2B5EF4-FFF2-40B4-BE49-F238E27FC236}">
                <a16:creationId xmlns:a16="http://schemas.microsoft.com/office/drawing/2014/main" id="{D9CF7FDB-CB4A-4B61-87CB-CCB88DCC4491}"/>
              </a:ext>
            </a:extLst>
          </p:cNvPr>
          <p:cNvGrpSpPr/>
          <p:nvPr/>
        </p:nvGrpSpPr>
        <p:grpSpPr>
          <a:xfrm>
            <a:off x="0" y="4150100"/>
            <a:ext cx="9144000" cy="2707900"/>
            <a:chOff x="0" y="4150100"/>
            <a:chExt cx="9144000" cy="2707900"/>
          </a:xfrm>
        </p:grpSpPr>
        <p:pic>
          <p:nvPicPr>
            <p:cNvPr id="8" name="Image 5" descr="Capture d’écran 2017-04-04 à 11.02.46.png">
              <a:extLst>
                <a:ext uri="{FF2B5EF4-FFF2-40B4-BE49-F238E27FC236}">
                  <a16:creationId xmlns:a16="http://schemas.microsoft.com/office/drawing/2014/main" id="{ED71375C-9E38-40FD-A29B-B91B1B1D0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335557"/>
              <a:ext cx="2921000" cy="2441574"/>
            </a:xfrm>
            <a:prstGeom prst="rect">
              <a:avLst/>
            </a:prstGeom>
          </p:spPr>
        </p:pic>
        <p:pic>
          <p:nvPicPr>
            <p:cNvPr id="9" name="Image 6" descr="Capture d’écran 2017-04-04 à 11.05.48.png">
              <a:extLst>
                <a:ext uri="{FF2B5EF4-FFF2-40B4-BE49-F238E27FC236}">
                  <a16:creationId xmlns:a16="http://schemas.microsoft.com/office/drawing/2014/main" id="{CAEA75CE-6D55-4047-A0B2-C4AA711A7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1304" y="4787900"/>
              <a:ext cx="2712696" cy="2070100"/>
            </a:xfrm>
            <a:prstGeom prst="rect">
              <a:avLst/>
            </a:prstGeom>
          </p:spPr>
        </p:pic>
        <p:pic>
          <p:nvPicPr>
            <p:cNvPr id="10" name="Image 2" descr="Capture d’écran 2017-04-04 à 11.03.13.png">
              <a:extLst>
                <a:ext uri="{FF2B5EF4-FFF2-40B4-BE49-F238E27FC236}">
                  <a16:creationId xmlns:a16="http://schemas.microsoft.com/office/drawing/2014/main" id="{08223C2F-8288-4B27-AC2C-003E43DB9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1000" y="4205757"/>
              <a:ext cx="3510304" cy="2571374"/>
            </a:xfrm>
            <a:prstGeom prst="rect">
              <a:avLst/>
            </a:prstGeom>
          </p:spPr>
        </p:pic>
        <p:sp>
          <p:nvSpPr>
            <p:cNvPr id="11" name="Rectangle 14">
              <a:extLst>
                <a:ext uri="{FF2B5EF4-FFF2-40B4-BE49-F238E27FC236}">
                  <a16:creationId xmlns:a16="http://schemas.microsoft.com/office/drawing/2014/main" id="{1EBBF596-30C9-4F76-93AE-2527928CC030}"/>
                </a:ext>
              </a:extLst>
            </p:cNvPr>
            <p:cNvSpPr/>
            <p:nvPr/>
          </p:nvSpPr>
          <p:spPr>
            <a:xfrm>
              <a:off x="2921000" y="4150100"/>
              <a:ext cx="990600" cy="129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Image 26" descr="testAnim1.gif">
            <a:extLst>
              <a:ext uri="{FF2B5EF4-FFF2-40B4-BE49-F238E27FC236}">
                <a16:creationId xmlns:a16="http://schemas.microsoft.com/office/drawing/2014/main" id="{3942C396-D851-46DC-8907-4B2A457357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02" y="1130058"/>
            <a:ext cx="3105108" cy="243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7">
            <a:extLst>
              <a:ext uri="{FF2B5EF4-FFF2-40B4-BE49-F238E27FC236}">
                <a16:creationId xmlns:a16="http://schemas.microsoft.com/office/drawing/2014/main" id="{724A1433-4C0C-4F65-9A7B-B863C69AF48B}"/>
              </a:ext>
            </a:extLst>
          </p:cNvPr>
          <p:cNvSpPr txBox="1"/>
          <p:nvPr/>
        </p:nvSpPr>
        <p:spPr>
          <a:xfrm>
            <a:off x="391886" y="3475838"/>
            <a:ext cx="8345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Multi-gap RPC are excellent fast timing  detectors </a:t>
            </a:r>
          </a:p>
          <a:p>
            <a:r>
              <a:rPr lang="en-US" sz="1600" dirty="0"/>
              <a:t>Several MRPC were designed and built .  Excellent efficiency when tested with HARDROC ASICs. </a:t>
            </a:r>
          </a:p>
          <a:p>
            <a:r>
              <a:rPr lang="en-US" sz="1600" b="1" dirty="0"/>
              <a:t>Next step use PETIROC (&lt; 20 </a:t>
            </a:r>
            <a:r>
              <a:rPr lang="en-US" sz="1600" b="1" dirty="0" err="1"/>
              <a:t>ps</a:t>
            </a:r>
            <a:r>
              <a:rPr lang="en-US" sz="1600" b="1" dirty="0"/>
              <a:t> time jitters) </a:t>
            </a:r>
            <a:r>
              <a:rPr lang="en-US" sz="1600" dirty="0"/>
              <a:t>to single out neutron contributions.</a:t>
            </a:r>
            <a:endParaRPr lang="en-US" sz="1600" b="1" dirty="0"/>
          </a:p>
        </p:txBody>
      </p:sp>
      <p:sp>
        <p:nvSpPr>
          <p:cNvPr id="14" name="ZoneTexte 48">
            <a:extLst>
              <a:ext uri="{FF2B5EF4-FFF2-40B4-BE49-F238E27FC236}">
                <a16:creationId xmlns:a16="http://schemas.microsoft.com/office/drawing/2014/main" id="{C53FD7C0-F21C-4671-A024-8F10A1717DC8}"/>
              </a:ext>
            </a:extLst>
          </p:cNvPr>
          <p:cNvSpPr txBox="1"/>
          <p:nvPr/>
        </p:nvSpPr>
        <p:spPr>
          <a:xfrm>
            <a:off x="172130" y="1046995"/>
            <a:ext cx="9008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Timing could be an important factor to </a:t>
            </a:r>
            <a:r>
              <a:rPr lang="en-US" b="1" dirty="0">
                <a:solidFill>
                  <a:srgbClr val="953735"/>
                </a:solidFill>
              </a:rPr>
              <a:t>separate showers </a:t>
            </a:r>
            <a:r>
              <a:rPr lang="en-US" dirty="0"/>
              <a:t>and </a:t>
            </a:r>
            <a:r>
              <a:rPr lang="en-US" b="1" dirty="0">
                <a:solidFill>
                  <a:srgbClr val="953735"/>
                </a:solidFill>
              </a:rPr>
              <a:t>better reconstruct their energy</a:t>
            </a:r>
          </a:p>
        </p:txBody>
      </p:sp>
      <p:pic>
        <p:nvPicPr>
          <p:cNvPr id="15" name="Image 19" descr="distanceNKZoom.png">
            <a:extLst>
              <a:ext uri="{FF2B5EF4-FFF2-40B4-BE49-F238E27FC236}">
                <a16:creationId xmlns:a16="http://schemas.microsoft.com/office/drawing/2014/main" id="{79311678-BBC7-414F-B50A-8E08E73C42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7" y="1379207"/>
            <a:ext cx="2786063" cy="222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20" descr="distanceZoom.png">
            <a:extLst>
              <a:ext uri="{FF2B5EF4-FFF2-40B4-BE49-F238E27FC236}">
                <a16:creationId xmlns:a16="http://schemas.microsoft.com/office/drawing/2014/main" id="{8E620EF3-0E13-4D07-BA0A-7B7C920D61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489" y="1325629"/>
            <a:ext cx="2614166" cy="228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8763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8FEC2E-68B3-4213-B2A2-CF6057045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>
                <a:latin typeface="+mn-lt"/>
              </a:rPr>
              <a:t>Next</a:t>
            </a:r>
            <a:r>
              <a:rPr lang="zh-CN" altLang="en-US" b="1" dirty="0">
                <a:latin typeface="+mn-lt"/>
              </a:rPr>
              <a:t> </a:t>
            </a:r>
            <a:r>
              <a:rPr lang="en-US" altLang="zh-CN" b="1" dirty="0">
                <a:latin typeface="+mn-lt"/>
              </a:rPr>
              <a:t>Step: Cooling</a:t>
            </a:r>
            <a:endParaRPr lang="en-US" b="1" dirty="0">
              <a:latin typeface="+mn-lt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69D5BC-C269-464A-A638-2FAA5093C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2017/11/6-8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D90A18-05CE-4461-BB16-9CBC1E87E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56DFAF-6D34-43EC-87BF-BBC6E344B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22</a:t>
            </a:fld>
            <a:endParaRPr lang="zh-CN" altLang="en-US"/>
          </a:p>
        </p:txBody>
      </p:sp>
      <p:grpSp>
        <p:nvGrpSpPr>
          <p:cNvPr id="7" name="5 Grupo">
            <a:extLst>
              <a:ext uri="{FF2B5EF4-FFF2-40B4-BE49-F238E27FC236}">
                <a16:creationId xmlns:a16="http://schemas.microsoft.com/office/drawing/2014/main" id="{72D3F678-3478-4A29-AA2A-AF2BA6E08146}"/>
              </a:ext>
            </a:extLst>
          </p:cNvPr>
          <p:cNvGrpSpPr/>
          <p:nvPr/>
        </p:nvGrpSpPr>
        <p:grpSpPr>
          <a:xfrm>
            <a:off x="850790" y="1272744"/>
            <a:ext cx="6680364" cy="2809940"/>
            <a:chOff x="-822854" y="898096"/>
            <a:chExt cx="10025408" cy="4417871"/>
          </a:xfrm>
        </p:grpSpPr>
        <p:pic>
          <p:nvPicPr>
            <p:cNvPr id="8" name="Image 3">
              <a:extLst>
                <a:ext uri="{FF2B5EF4-FFF2-40B4-BE49-F238E27FC236}">
                  <a16:creationId xmlns:a16="http://schemas.microsoft.com/office/drawing/2014/main" id="{F8428F6B-6D42-42D7-8F96-56BB3D760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3698" y="898096"/>
              <a:ext cx="6170005" cy="3892386"/>
            </a:xfrm>
            <a:prstGeom prst="rect">
              <a:avLst/>
            </a:prstGeom>
          </p:spPr>
        </p:pic>
        <p:sp>
          <p:nvSpPr>
            <p:cNvPr id="9" name="ZoneTexte 5">
              <a:extLst>
                <a:ext uri="{FF2B5EF4-FFF2-40B4-BE49-F238E27FC236}">
                  <a16:creationId xmlns:a16="http://schemas.microsoft.com/office/drawing/2014/main" id="{E1518E10-7677-4192-989D-086A85B78D3A}"/>
                </a:ext>
              </a:extLst>
            </p:cNvPr>
            <p:cNvSpPr txBox="1"/>
            <p:nvPr/>
          </p:nvSpPr>
          <p:spPr>
            <a:xfrm>
              <a:off x="7452319" y="1052737"/>
              <a:ext cx="1600320" cy="525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fr-FR" sz="1600" dirty="0">
                  <a:solidFill>
                    <a:prstClr val="black"/>
                  </a:solidFill>
                </a:rPr>
                <a:t>108 chips</a:t>
              </a:r>
            </a:p>
          </p:txBody>
        </p:sp>
        <p:cxnSp>
          <p:nvCxnSpPr>
            <p:cNvPr id="10" name="Connecteur droit avec flèche 7">
              <a:extLst>
                <a:ext uri="{FF2B5EF4-FFF2-40B4-BE49-F238E27FC236}">
                  <a16:creationId xmlns:a16="http://schemas.microsoft.com/office/drawing/2014/main" id="{3816D810-023F-4AAB-9393-2885AC3EB472}"/>
                </a:ext>
              </a:extLst>
            </p:cNvPr>
            <p:cNvCxnSpPr/>
            <p:nvPr/>
          </p:nvCxnSpPr>
          <p:spPr>
            <a:xfrm flipH="1">
              <a:off x="6588224" y="1340768"/>
              <a:ext cx="864096" cy="57606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9">
              <a:extLst>
                <a:ext uri="{FF2B5EF4-FFF2-40B4-BE49-F238E27FC236}">
                  <a16:creationId xmlns:a16="http://schemas.microsoft.com/office/drawing/2014/main" id="{48EC7CFD-8CA2-4DEC-9705-F5A596C91628}"/>
                </a:ext>
              </a:extLst>
            </p:cNvPr>
            <p:cNvSpPr txBox="1"/>
            <p:nvPr/>
          </p:nvSpPr>
          <p:spPr>
            <a:xfrm>
              <a:off x="-822854" y="1410075"/>
              <a:ext cx="4744324" cy="525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600" dirty="0">
                  <a:solidFill>
                    <a:prstClr val="black"/>
                  </a:solidFill>
                </a:rPr>
                <a:t>Rectangular </a:t>
              </a:r>
              <a:r>
                <a:rPr lang="fr-FR" sz="1600" dirty="0">
                  <a:solidFill>
                    <a:prstClr val="black"/>
                  </a:solidFill>
                </a:rPr>
                <a:t>section tubes : 2x1 mm</a:t>
              </a:r>
            </a:p>
          </p:txBody>
        </p: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7C5F77F4-DC3F-4A18-9F09-566D66E03F59}"/>
                </a:ext>
              </a:extLst>
            </p:cNvPr>
            <p:cNvCxnSpPr/>
            <p:nvPr/>
          </p:nvCxnSpPr>
          <p:spPr>
            <a:xfrm>
              <a:off x="2592363" y="1916833"/>
              <a:ext cx="1403573" cy="57606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A6668944-17DA-4769-B3EF-819E6B609DEF}"/>
                </a:ext>
              </a:extLst>
            </p:cNvPr>
            <p:cNvSpPr txBox="1"/>
            <p:nvPr/>
          </p:nvSpPr>
          <p:spPr>
            <a:xfrm>
              <a:off x="-30822" y="2334859"/>
              <a:ext cx="3625942" cy="525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fr-FR" sz="1600" dirty="0">
                  <a:solidFill>
                    <a:prstClr val="black"/>
                  </a:solidFill>
                </a:rPr>
                <a:t>Copper plate over: 1.5 mm</a:t>
              </a:r>
            </a:p>
          </p:txBody>
        </p:sp>
        <p:cxnSp>
          <p:nvCxnSpPr>
            <p:cNvPr id="14" name="Connecteur droit avec flèche 14">
              <a:extLst>
                <a:ext uri="{FF2B5EF4-FFF2-40B4-BE49-F238E27FC236}">
                  <a16:creationId xmlns:a16="http://schemas.microsoft.com/office/drawing/2014/main" id="{F92A2D91-D1BF-4E45-B63B-A3CC66EA4945}"/>
                </a:ext>
              </a:extLst>
            </p:cNvPr>
            <p:cNvCxnSpPr>
              <a:stCxn id="8" idx="1"/>
            </p:cNvCxnSpPr>
            <p:nvPr/>
          </p:nvCxnSpPr>
          <p:spPr>
            <a:xfrm>
              <a:off x="1383698" y="2844289"/>
              <a:ext cx="457200" cy="71810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6">
              <a:extLst>
                <a:ext uri="{FF2B5EF4-FFF2-40B4-BE49-F238E27FC236}">
                  <a16:creationId xmlns:a16="http://schemas.microsoft.com/office/drawing/2014/main" id="{C4F4ED57-79DA-4E48-8620-6E490A88C0FC}"/>
                </a:ext>
              </a:extLst>
            </p:cNvPr>
            <p:cNvSpPr txBox="1"/>
            <p:nvPr/>
          </p:nvSpPr>
          <p:spPr>
            <a:xfrm>
              <a:off x="4850560" y="4268248"/>
              <a:ext cx="3357108" cy="525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fr-FR" sz="1600" dirty="0">
                  <a:solidFill>
                    <a:prstClr val="black"/>
                  </a:solidFill>
                </a:rPr>
                <a:t>PCB plate </a:t>
              </a:r>
              <a:r>
                <a:rPr lang="fr-FR" sz="1600" dirty="0" err="1">
                  <a:solidFill>
                    <a:prstClr val="black"/>
                  </a:solidFill>
                </a:rPr>
                <a:t>under</a:t>
              </a:r>
              <a:r>
                <a:rPr lang="fr-FR" sz="1600" dirty="0">
                  <a:solidFill>
                    <a:prstClr val="black"/>
                  </a:solidFill>
                </a:rPr>
                <a:t>: 1.4 mm</a:t>
              </a:r>
            </a:p>
          </p:txBody>
        </p:sp>
        <p:cxnSp>
          <p:nvCxnSpPr>
            <p:cNvPr id="16" name="Connecteur droit avec flèche 18">
              <a:extLst>
                <a:ext uri="{FF2B5EF4-FFF2-40B4-BE49-F238E27FC236}">
                  <a16:creationId xmlns:a16="http://schemas.microsoft.com/office/drawing/2014/main" id="{3BF39673-1A5A-4031-9273-0F18662FB97B}"/>
                </a:ext>
              </a:extLst>
            </p:cNvPr>
            <p:cNvCxnSpPr>
              <a:stCxn id="15" idx="1"/>
            </p:cNvCxnSpPr>
            <p:nvPr/>
          </p:nvCxnSpPr>
          <p:spPr>
            <a:xfrm flipH="1" flipV="1">
              <a:off x="3851920" y="4221090"/>
              <a:ext cx="998640" cy="30990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20">
              <a:extLst>
                <a:ext uri="{FF2B5EF4-FFF2-40B4-BE49-F238E27FC236}">
                  <a16:creationId xmlns:a16="http://schemas.microsoft.com/office/drawing/2014/main" id="{E4CC3E2D-658E-4E80-8B76-8DEAEFD5E7D0}"/>
                </a:ext>
              </a:extLst>
            </p:cNvPr>
            <p:cNvSpPr txBox="1"/>
            <p:nvPr/>
          </p:nvSpPr>
          <p:spPr>
            <a:xfrm>
              <a:off x="1881869" y="4790481"/>
              <a:ext cx="1970050" cy="525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600" dirty="0">
                  <a:solidFill>
                    <a:srgbClr val="00B050"/>
                  </a:solidFill>
                </a:rPr>
                <a:t>symmetry</a:t>
              </a:r>
            </a:p>
          </p:txBody>
        </p:sp>
        <p:cxnSp>
          <p:nvCxnSpPr>
            <p:cNvPr id="18" name="Connecteur droit avec flèche 22">
              <a:extLst>
                <a:ext uri="{FF2B5EF4-FFF2-40B4-BE49-F238E27FC236}">
                  <a16:creationId xmlns:a16="http://schemas.microsoft.com/office/drawing/2014/main" id="{B0CC6AAA-C9BA-4A8E-AA45-79B38EB6A7D0}"/>
                </a:ext>
              </a:extLst>
            </p:cNvPr>
            <p:cNvCxnSpPr/>
            <p:nvPr/>
          </p:nvCxnSpPr>
          <p:spPr>
            <a:xfrm flipV="1">
              <a:off x="2484936" y="4221088"/>
              <a:ext cx="214856" cy="5693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23">
              <a:extLst>
                <a:ext uri="{FF2B5EF4-FFF2-40B4-BE49-F238E27FC236}">
                  <a16:creationId xmlns:a16="http://schemas.microsoft.com/office/drawing/2014/main" id="{37BC5FE8-65BF-4286-9B09-C24339DAAFE8}"/>
                </a:ext>
              </a:extLst>
            </p:cNvPr>
            <p:cNvSpPr txBox="1"/>
            <p:nvPr/>
          </p:nvSpPr>
          <p:spPr>
            <a:xfrm>
              <a:off x="6557561" y="3564297"/>
              <a:ext cx="1544485" cy="525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600" dirty="0">
                  <a:solidFill>
                    <a:srgbClr val="00B050"/>
                  </a:solidFill>
                </a:rPr>
                <a:t>symmetry</a:t>
              </a:r>
            </a:p>
          </p:txBody>
        </p:sp>
        <p:cxnSp>
          <p:nvCxnSpPr>
            <p:cNvPr id="20" name="Connecteur droit avec flèche 25">
              <a:extLst>
                <a:ext uri="{FF2B5EF4-FFF2-40B4-BE49-F238E27FC236}">
                  <a16:creationId xmlns:a16="http://schemas.microsoft.com/office/drawing/2014/main" id="{586E3E27-F531-46BB-BE48-2738C8551D90}"/>
                </a:ext>
              </a:extLst>
            </p:cNvPr>
            <p:cNvCxnSpPr/>
            <p:nvPr/>
          </p:nvCxnSpPr>
          <p:spPr>
            <a:xfrm flipH="1" flipV="1">
              <a:off x="5580112" y="3284984"/>
              <a:ext cx="1008112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7">
              <a:extLst>
                <a:ext uri="{FF2B5EF4-FFF2-40B4-BE49-F238E27FC236}">
                  <a16:creationId xmlns:a16="http://schemas.microsoft.com/office/drawing/2014/main" id="{46AD2E58-EA20-477F-A3C3-564330423C3B}"/>
                </a:ext>
              </a:extLst>
            </p:cNvPr>
            <p:cNvCxnSpPr/>
            <p:nvPr/>
          </p:nvCxnSpPr>
          <p:spPr>
            <a:xfrm flipV="1">
              <a:off x="3851920" y="1289746"/>
              <a:ext cx="1728192" cy="915119"/>
            </a:xfrm>
            <a:prstGeom prst="straightConnector1">
              <a:avLst/>
            </a:prstGeom>
            <a:ln>
              <a:headEnd type="triangl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8">
              <a:extLst>
                <a:ext uri="{FF2B5EF4-FFF2-40B4-BE49-F238E27FC236}">
                  <a16:creationId xmlns:a16="http://schemas.microsoft.com/office/drawing/2014/main" id="{4BE49B81-40BC-4484-8435-B3C7BBD59B1D}"/>
                </a:ext>
              </a:extLst>
            </p:cNvPr>
            <p:cNvSpPr txBox="1"/>
            <p:nvPr/>
          </p:nvSpPr>
          <p:spPr>
            <a:xfrm>
              <a:off x="4124708" y="1149182"/>
              <a:ext cx="1125552" cy="525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fr-FR" sz="1600" dirty="0">
                  <a:solidFill>
                    <a:prstClr val="black"/>
                  </a:solidFill>
                </a:rPr>
                <a:t>1.5 m</a:t>
              </a:r>
            </a:p>
          </p:txBody>
        </p:sp>
        <p:sp>
          <p:nvSpPr>
            <p:cNvPr id="23" name="ZoneTexte 29">
              <a:extLst>
                <a:ext uri="{FF2B5EF4-FFF2-40B4-BE49-F238E27FC236}">
                  <a16:creationId xmlns:a16="http://schemas.microsoft.com/office/drawing/2014/main" id="{A292D4F8-7CF3-4315-B360-F7B1C8F7ECB9}"/>
                </a:ext>
              </a:extLst>
            </p:cNvPr>
            <p:cNvSpPr txBox="1"/>
            <p:nvPr/>
          </p:nvSpPr>
          <p:spPr>
            <a:xfrm>
              <a:off x="5989612" y="1027003"/>
              <a:ext cx="1265442" cy="525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fr-FR" sz="1600" dirty="0">
                  <a:solidFill>
                    <a:prstClr val="black"/>
                  </a:solidFill>
                </a:rPr>
                <a:t>0.5 m</a:t>
              </a:r>
            </a:p>
          </p:txBody>
        </p:sp>
        <p:cxnSp>
          <p:nvCxnSpPr>
            <p:cNvPr id="24" name="Connecteur droit avec flèche 30">
              <a:extLst>
                <a:ext uri="{FF2B5EF4-FFF2-40B4-BE49-F238E27FC236}">
                  <a16:creationId xmlns:a16="http://schemas.microsoft.com/office/drawing/2014/main" id="{E4D86C86-D870-4CAD-893C-EFB1F879E9B3}"/>
                </a:ext>
              </a:extLst>
            </p:cNvPr>
            <p:cNvCxnSpPr/>
            <p:nvPr/>
          </p:nvCxnSpPr>
          <p:spPr>
            <a:xfrm>
              <a:off x="5955502" y="1385320"/>
              <a:ext cx="648072" cy="243480"/>
            </a:xfrm>
            <a:prstGeom prst="straightConnector1">
              <a:avLst/>
            </a:prstGeom>
            <a:ln>
              <a:headEnd type="triangl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33">
              <a:extLst>
                <a:ext uri="{FF2B5EF4-FFF2-40B4-BE49-F238E27FC236}">
                  <a16:creationId xmlns:a16="http://schemas.microsoft.com/office/drawing/2014/main" id="{214DE4A9-F2BE-4DD0-911A-FFD9E9A9EF46}"/>
                </a:ext>
              </a:extLst>
            </p:cNvPr>
            <p:cNvCxnSpPr/>
            <p:nvPr/>
          </p:nvCxnSpPr>
          <p:spPr>
            <a:xfrm flipV="1">
              <a:off x="827584" y="3861048"/>
              <a:ext cx="784714" cy="457309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34">
              <a:extLst>
                <a:ext uri="{FF2B5EF4-FFF2-40B4-BE49-F238E27FC236}">
                  <a16:creationId xmlns:a16="http://schemas.microsoft.com/office/drawing/2014/main" id="{BBBECE91-F997-428A-A408-9F70D31812D1}"/>
                </a:ext>
              </a:extLst>
            </p:cNvPr>
            <p:cNvSpPr txBox="1"/>
            <p:nvPr/>
          </p:nvSpPr>
          <p:spPr>
            <a:xfrm>
              <a:off x="177564" y="4336508"/>
              <a:ext cx="12061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fr-FR" sz="1600" dirty="0">
                  <a:solidFill>
                    <a:srgbClr val="0070C0"/>
                  </a:solidFill>
                </a:rPr>
                <a:t>Flow in</a:t>
              </a:r>
            </a:p>
          </p:txBody>
        </p:sp>
        <p:sp>
          <p:nvSpPr>
            <p:cNvPr id="27" name="ZoneTexte 35">
              <a:extLst>
                <a:ext uri="{FF2B5EF4-FFF2-40B4-BE49-F238E27FC236}">
                  <a16:creationId xmlns:a16="http://schemas.microsoft.com/office/drawing/2014/main" id="{A9E64C6C-D6AC-4D89-BA4E-543893399AEE}"/>
                </a:ext>
              </a:extLst>
            </p:cNvPr>
            <p:cNvSpPr txBox="1"/>
            <p:nvPr/>
          </p:nvSpPr>
          <p:spPr>
            <a:xfrm>
              <a:off x="7679558" y="2591742"/>
              <a:ext cx="1522996" cy="525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fr-FR" sz="1600" dirty="0">
                  <a:solidFill>
                    <a:srgbClr val="FF0000"/>
                  </a:solidFill>
                </a:rPr>
                <a:t>Flow out</a:t>
              </a:r>
            </a:p>
          </p:txBody>
        </p:sp>
        <p:cxnSp>
          <p:nvCxnSpPr>
            <p:cNvPr id="28" name="Connecteur droit avec flèche 36">
              <a:extLst>
                <a:ext uri="{FF2B5EF4-FFF2-40B4-BE49-F238E27FC236}">
                  <a16:creationId xmlns:a16="http://schemas.microsoft.com/office/drawing/2014/main" id="{8D255271-F6BF-498E-8251-302B1A918B18}"/>
                </a:ext>
              </a:extLst>
            </p:cNvPr>
            <p:cNvCxnSpPr/>
            <p:nvPr/>
          </p:nvCxnSpPr>
          <p:spPr>
            <a:xfrm>
              <a:off x="7366046" y="2331628"/>
              <a:ext cx="676702" cy="25013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38">
              <a:extLst>
                <a:ext uri="{FF2B5EF4-FFF2-40B4-BE49-F238E27FC236}">
                  <a16:creationId xmlns:a16="http://schemas.microsoft.com/office/drawing/2014/main" id="{03E67998-DA83-496E-B652-F4A72A02CDFC}"/>
                </a:ext>
              </a:extLst>
            </p:cNvPr>
            <p:cNvCxnSpPr/>
            <p:nvPr/>
          </p:nvCxnSpPr>
          <p:spPr>
            <a:xfrm>
              <a:off x="7113969" y="2412034"/>
              <a:ext cx="676702" cy="25013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39">
              <a:extLst>
                <a:ext uri="{FF2B5EF4-FFF2-40B4-BE49-F238E27FC236}">
                  <a16:creationId xmlns:a16="http://schemas.microsoft.com/office/drawing/2014/main" id="{44B09D76-0955-4712-B79F-D179726B5342}"/>
                </a:ext>
              </a:extLst>
            </p:cNvPr>
            <p:cNvCxnSpPr/>
            <p:nvPr/>
          </p:nvCxnSpPr>
          <p:spPr>
            <a:xfrm>
              <a:off x="6852940" y="2559321"/>
              <a:ext cx="676702" cy="25013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avec flèche 40">
              <a:extLst>
                <a:ext uri="{FF2B5EF4-FFF2-40B4-BE49-F238E27FC236}">
                  <a16:creationId xmlns:a16="http://schemas.microsoft.com/office/drawing/2014/main" id="{B673778D-49B2-4940-A2F9-69971ABA4EB0}"/>
                </a:ext>
              </a:extLst>
            </p:cNvPr>
            <p:cNvCxnSpPr/>
            <p:nvPr/>
          </p:nvCxnSpPr>
          <p:spPr>
            <a:xfrm>
              <a:off x="6625685" y="2670638"/>
              <a:ext cx="676702" cy="25013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41">
              <a:extLst>
                <a:ext uri="{FF2B5EF4-FFF2-40B4-BE49-F238E27FC236}">
                  <a16:creationId xmlns:a16="http://schemas.microsoft.com/office/drawing/2014/main" id="{40B616D8-1DC3-4C51-9673-BD13C5AC6F99}"/>
                </a:ext>
              </a:extLst>
            </p:cNvPr>
            <p:cNvCxnSpPr/>
            <p:nvPr/>
          </p:nvCxnSpPr>
          <p:spPr>
            <a:xfrm>
              <a:off x="6429964" y="2817925"/>
              <a:ext cx="676702" cy="25013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Image 4">
            <a:extLst>
              <a:ext uri="{FF2B5EF4-FFF2-40B4-BE49-F238E27FC236}">
                <a16:creationId xmlns:a16="http://schemas.microsoft.com/office/drawing/2014/main" id="{0D45723E-B50B-4862-AA78-EFF94F304F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106" y="3851469"/>
            <a:ext cx="5342962" cy="2922098"/>
          </a:xfrm>
          <a:prstGeom prst="rect">
            <a:avLst/>
          </a:prstGeom>
        </p:spPr>
      </p:pic>
      <p:sp>
        <p:nvSpPr>
          <p:cNvPr id="34" name="Sous-titre 2">
            <a:extLst>
              <a:ext uri="{FF2B5EF4-FFF2-40B4-BE49-F238E27FC236}">
                <a16:creationId xmlns:a16="http://schemas.microsoft.com/office/drawing/2014/main" id="{0F3342A2-1B5D-43CE-9C12-0EF675A530FE}"/>
              </a:ext>
            </a:extLst>
          </p:cNvPr>
          <p:cNvSpPr txBox="1">
            <a:spLocks/>
          </p:cNvSpPr>
          <p:nvPr/>
        </p:nvSpPr>
        <p:spPr>
          <a:xfrm>
            <a:off x="108621" y="5860492"/>
            <a:ext cx="3675659" cy="32403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defTabSz="457200">
              <a:spcBef>
                <a:spcPct val="20000"/>
              </a:spcBef>
              <a:buFont typeface="Arial"/>
              <a:buNone/>
              <a:defRPr/>
            </a:pPr>
            <a:r>
              <a:rPr lang="fr-FR" sz="2000" b="1" dirty="0"/>
              <a:t>Simulation ¼ structure PCB + Chips</a:t>
            </a:r>
          </a:p>
        </p:txBody>
      </p:sp>
      <p:sp>
        <p:nvSpPr>
          <p:cNvPr id="35" name="ZoneTexte 42">
            <a:extLst>
              <a:ext uri="{FF2B5EF4-FFF2-40B4-BE49-F238E27FC236}">
                <a16:creationId xmlns:a16="http://schemas.microsoft.com/office/drawing/2014/main" id="{65564232-792E-42F4-A9E2-BB7B6554E0E8}"/>
              </a:ext>
            </a:extLst>
          </p:cNvPr>
          <p:cNvSpPr txBox="1"/>
          <p:nvPr/>
        </p:nvSpPr>
        <p:spPr>
          <a:xfrm>
            <a:off x="108621" y="4171491"/>
            <a:ext cx="3353721" cy="1077218"/>
          </a:xfrm>
          <a:prstGeom prst="rect">
            <a:avLst/>
          </a:prstGeom>
          <a:solidFill>
            <a:schemeClr val="bg2"/>
          </a:solidFill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sz="1600" b="1" dirty="0"/>
              <a:t>Water cooling : </a:t>
            </a:r>
          </a:p>
          <a:p>
            <a:pPr defTabSz="457200"/>
            <a:r>
              <a:rPr lang="en-US" sz="1600" dirty="0">
                <a:solidFill>
                  <a:srgbClr val="0070C0"/>
                </a:solidFill>
              </a:rPr>
              <a:t>	</a:t>
            </a:r>
            <a:r>
              <a:rPr lang="en-US" sz="1600" b="1" dirty="0" err="1">
                <a:solidFill>
                  <a:srgbClr val="0070C0"/>
                </a:solidFill>
              </a:rPr>
              <a:t>h</a:t>
            </a:r>
            <a:r>
              <a:rPr lang="en-US" sz="1600" b="1" dirty="0">
                <a:solidFill>
                  <a:srgbClr val="0070C0"/>
                </a:solidFill>
              </a:rPr>
              <a:t> = 10000 W/m²/k                          </a:t>
            </a:r>
          </a:p>
          <a:p>
            <a:pPr defTabSz="457200"/>
            <a:r>
              <a:rPr lang="en-US" sz="1600" b="1" dirty="0">
                <a:solidFill>
                  <a:srgbClr val="FF0000"/>
                </a:solidFill>
              </a:rPr>
              <a:t>Thermal load : </a:t>
            </a:r>
          </a:p>
          <a:p>
            <a:pPr defTabSz="457200"/>
            <a:r>
              <a:rPr lang="en-US" sz="1600" b="1" dirty="0">
                <a:solidFill>
                  <a:srgbClr val="FF0000"/>
                </a:solidFill>
              </a:rPr>
              <a:t>80 </a:t>
            </a:r>
            <a:r>
              <a:rPr lang="en-US" sz="1600" b="1" dirty="0" err="1">
                <a:solidFill>
                  <a:srgbClr val="FF0000"/>
                </a:solidFill>
              </a:rPr>
              <a:t>mW</a:t>
            </a:r>
            <a:r>
              <a:rPr lang="en-US" sz="1600" b="1" dirty="0">
                <a:solidFill>
                  <a:srgbClr val="FF0000"/>
                </a:solidFill>
              </a:rPr>
              <a:t>/chip without power pulsing</a:t>
            </a:r>
          </a:p>
        </p:txBody>
      </p:sp>
      <p:sp>
        <p:nvSpPr>
          <p:cNvPr id="36" name="42 CuadroTexto">
            <a:extLst>
              <a:ext uri="{FF2B5EF4-FFF2-40B4-BE49-F238E27FC236}">
                <a16:creationId xmlns:a16="http://schemas.microsoft.com/office/drawing/2014/main" id="{B12CB415-D3CC-4B01-A9F1-C873724FE0CC}"/>
              </a:ext>
            </a:extLst>
          </p:cNvPr>
          <p:cNvSpPr txBox="1"/>
          <p:nvPr/>
        </p:nvSpPr>
        <p:spPr>
          <a:xfrm>
            <a:off x="4368047" y="4065722"/>
            <a:ext cx="2725618" cy="30777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/>
              <a:t>27.147 (max) – 24.591 (min) =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2.556  </a:t>
            </a:r>
            <a:r>
              <a:rPr lang="en-US" sz="1400" b="1" baseline="300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C</a:t>
            </a:r>
          </a:p>
        </p:txBody>
      </p:sp>
      <p:cxnSp>
        <p:nvCxnSpPr>
          <p:cNvPr id="37" name="44 Conector recto de flecha">
            <a:extLst>
              <a:ext uri="{FF2B5EF4-FFF2-40B4-BE49-F238E27FC236}">
                <a16:creationId xmlns:a16="http://schemas.microsoft.com/office/drawing/2014/main" id="{A4DEA093-17BE-454B-93DC-48F88BF1DDBD}"/>
              </a:ext>
            </a:extLst>
          </p:cNvPr>
          <p:cNvCxnSpPr/>
          <p:nvPr/>
        </p:nvCxnSpPr>
        <p:spPr>
          <a:xfrm flipV="1">
            <a:off x="4376116" y="4677026"/>
            <a:ext cx="837789" cy="401375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40">
            <a:extLst>
              <a:ext uri="{FF2B5EF4-FFF2-40B4-BE49-F238E27FC236}">
                <a16:creationId xmlns:a16="http://schemas.microsoft.com/office/drawing/2014/main" id="{8A71C910-E001-485A-9BC5-9D10721A3EDE}"/>
              </a:ext>
            </a:extLst>
          </p:cNvPr>
          <p:cNvSpPr txBox="1"/>
          <p:nvPr/>
        </p:nvSpPr>
        <p:spPr>
          <a:xfrm>
            <a:off x="264839" y="1032098"/>
            <a:ext cx="9008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Cooling becomes necessary if the power</a:t>
            </a:r>
            <a:r>
              <a:rPr lang="en-US" altLang="zh-CN" b="1" dirty="0"/>
              <a:t>-</a:t>
            </a:r>
            <a:r>
              <a:rPr lang="en-US" b="1" dirty="0"/>
              <a:t>pulsing scheme is not possible (CEPC project)</a:t>
            </a:r>
          </a:p>
        </p:txBody>
      </p:sp>
    </p:spTree>
    <p:extLst>
      <p:ext uri="{BB962C8B-B14F-4D97-AF65-F5344CB8AC3E}">
        <p14:creationId xmlns:p14="http://schemas.microsoft.com/office/powerpoint/2010/main" val="15095666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8FEC2E-68B3-4213-B2A2-CF6057045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>
                <a:latin typeface="+mn-lt"/>
              </a:rPr>
              <a:t>Summary and Conclusion</a:t>
            </a:r>
            <a:endParaRPr lang="en-US" b="1" dirty="0">
              <a:latin typeface="+mn-lt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0DA1623-C45C-425D-9733-AC28D29F6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04582"/>
            <a:ext cx="8077360" cy="4043279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SDHCAL (since 2011) is the first technological and still the unique complete prototype built for future experiments. 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Results of beam tests validate the concept.  Many results are obtained.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There is still a place for improvement by using genuine techniques (Hough Transform, MVA, …) </a:t>
            </a:r>
          </a:p>
          <a:p>
            <a:r>
              <a:rPr lang="en-US" sz="2400" b="1" dirty="0">
                <a:solidFill>
                  <a:srgbClr val="030CBD"/>
                </a:solidFill>
              </a:rPr>
              <a:t>New prototype is on the rails and in principle could be achieved in 2018.   </a:t>
            </a:r>
          </a:p>
          <a:p>
            <a:r>
              <a:rPr lang="en-US" sz="2400" b="1" dirty="0">
                <a:solidFill>
                  <a:srgbClr val="030CBD"/>
                </a:solidFill>
              </a:rPr>
              <a:t>New features such as timing and cooling will play important role in future colliders R&amp;D.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69D5BC-C269-464A-A638-2FAA5093C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2017/11/6-8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D90A18-05CE-4461-BB16-9CBC1E87E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56DFAF-6D34-43EC-87BF-BBC6E344B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99EBA462-6B63-4860-ACED-6B9C1506B06B}"/>
              </a:ext>
            </a:extLst>
          </p:cNvPr>
          <p:cNvSpPr/>
          <p:nvPr/>
        </p:nvSpPr>
        <p:spPr>
          <a:xfrm>
            <a:off x="1144986" y="5263763"/>
            <a:ext cx="6448507" cy="8269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Many thanks for great efforts from CALICE SDHCAL working groups !</a:t>
            </a:r>
          </a:p>
        </p:txBody>
      </p:sp>
    </p:spTree>
    <p:extLst>
      <p:ext uri="{BB962C8B-B14F-4D97-AF65-F5344CB8AC3E}">
        <p14:creationId xmlns:p14="http://schemas.microsoft.com/office/powerpoint/2010/main" val="36157369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latin typeface="+mn-lt"/>
              </a:rPr>
              <a:t>Backup Slides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2017/11/6-8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810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649144-B7BC-49AB-A00D-D76E47C7A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>
                <a:latin typeface="+mn-lt"/>
              </a:rPr>
              <a:t>Energy Reconstruction</a:t>
            </a:r>
            <a:endParaRPr lang="en-US" b="1" dirty="0">
              <a:latin typeface="+mn-lt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03BB44-7BAF-4C44-A9DB-B5511288E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2017/11/6-8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D311116-4928-4075-B3B5-A3B915BB8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C5D6C4-3403-4F98-B28D-8D0357EA3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25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6E0EC69-4A0B-4CA7-8785-38840DC7A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8812" y="1103587"/>
            <a:ext cx="3862565" cy="22358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B3DB6284-3463-4BFA-AA13-27D928EEE2CE}"/>
                  </a:ext>
                </a:extLst>
              </p:cNvPr>
              <p:cNvSpPr/>
              <p:nvPr/>
            </p:nvSpPr>
            <p:spPr>
              <a:xfrm>
                <a:off x="224441" y="1103587"/>
                <a:ext cx="4132406" cy="14311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u"/>
                </a:pPr>
                <a:r>
                  <a:rPr lang="en-US" altLang="zh-CN" b="1" dirty="0">
                    <a:latin typeface="Comic Sans MS" panose="030F0702030302020204" pitchFamily="66" charset="0"/>
                  </a:rPr>
                  <a:t>Energy reconstruction formula:</a:t>
                </a:r>
                <a:endParaRPr lang="en-US" altLang="zh-CN" sz="2000" b="1" dirty="0">
                  <a:latin typeface="Comic Sans MS" panose="030F0702030302020204" pitchFamily="66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2000" b="1" dirty="0">
                    <a:solidFill>
                      <a:srgbClr val="FF0000"/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𝒓𝒆𝒄𝒐</m:t>
                        </m:r>
                      </m:sub>
                    </m:sSub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zh-CN" alt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𝜶</m:t>
                    </m:r>
                    <m:sSub>
                      <m:sSubPr>
                        <m:ctrlP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zh-CN" alt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𝜷</m:t>
                    </m:r>
                    <m:sSub>
                      <m:sSubPr>
                        <m:ctrlP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zh-CN" alt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𝜸</m:t>
                    </m:r>
                    <m:sSub>
                      <m:sSubPr>
                        <m:ctrlP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endParaRPr lang="en-US" altLang="zh-CN" sz="2000" b="1" dirty="0">
                  <a:latin typeface="Comic Sans MS" panose="030F0702030302020204" pitchFamily="66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u"/>
                </a:pPr>
                <a:endParaRPr lang="en-US" altLang="zh-CN" sz="2000" b="1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B3DB6284-3463-4BFA-AA13-27D928EEE2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441" y="1103587"/>
                <a:ext cx="4132406" cy="1431161"/>
              </a:xfrm>
              <a:prstGeom prst="rect">
                <a:avLst/>
              </a:prstGeom>
              <a:blipFill>
                <a:blip r:embed="rId3"/>
                <a:stretch>
                  <a:fillRect l="-1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5B7C48E-1B82-4EA6-8FDA-B573D0E2E0BE}"/>
                  </a:ext>
                </a:extLst>
              </p:cNvPr>
              <p:cNvSpPr txBox="1"/>
              <p:nvPr/>
            </p:nvSpPr>
            <p:spPr>
              <a:xfrm>
                <a:off x="354174" y="2005533"/>
                <a:ext cx="4656208" cy="7901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n-US" sz="1600" b="1" i="1" smtClean="0"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zh-CN" altLang="en-US" sz="1600" b="1" i="1" smtClean="0">
                        <a:latin typeface="Cambria Math" panose="02040503050406030204" pitchFamily="18" charset="0"/>
                      </a:rPr>
                      <m:t>𝜷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zh-CN" altLang="en-US" sz="1600" b="1" i="1" smtClean="0"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zh-CN" altLang="en-US" sz="1600" b="1" dirty="0">
                    <a:latin typeface="Comic Sans MS" panose="030F0702030302020204" pitchFamily="66" charset="0"/>
                  </a:rPr>
                  <a:t> </a:t>
                </a:r>
                <a:r>
                  <a:rPr lang="en-US" altLang="zh-CN" sz="1600" b="1" dirty="0">
                    <a:latin typeface="Comic Sans MS" panose="030F0702030302020204" pitchFamily="66" charset="0"/>
                  </a:rPr>
                  <a:t>are parameterized as functions of total number of hits(N1+N2+N3)</a:t>
                </a: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5B7C48E-1B82-4EA6-8FDA-B573D0E2E0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174" y="2005533"/>
                <a:ext cx="4656208" cy="790153"/>
              </a:xfrm>
              <a:prstGeom prst="rect">
                <a:avLst/>
              </a:prstGeom>
              <a:blipFill>
                <a:blip r:embed="rId4"/>
                <a:stretch>
                  <a:fillRect l="-654"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984ABAC4-7B30-4269-B2BE-AF72B5D5B39A}"/>
                  </a:ext>
                </a:extLst>
              </p:cNvPr>
              <p:cNvSpPr txBox="1"/>
              <p:nvPr/>
            </p:nvSpPr>
            <p:spPr>
              <a:xfrm>
                <a:off x="432388" y="2972237"/>
                <a:ext cx="3106863" cy="3004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1" i="1" smtClean="0">
                          <a:latin typeface="Cambria Math" panose="02040503050406030204" pitchFamily="18" charset="0"/>
                        </a:rPr>
                        <m:t>𝜶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 smtClean="0">
                              <a:latin typeface="Cambria Math" panose="02040503050406030204" pitchFamily="18" charset="0"/>
                            </a:rPr>
                            <m:t>𝜶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 smtClean="0">
                              <a:latin typeface="Cambria Math" panose="02040503050406030204" pitchFamily="18" charset="0"/>
                            </a:rPr>
                            <m:t>𝜶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𝒕𝒐𝒕𝒂𝒍</m:t>
                          </m:r>
                        </m:sub>
                      </m:sSub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 smtClean="0">
                              <a:latin typeface="Cambria Math" panose="02040503050406030204" pitchFamily="18" charset="0"/>
                            </a:rPr>
                            <m:t>𝜶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sSubSup>
                        <m:sSubSup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𝒕𝒐𝒕𝒂𝒍</m:t>
                          </m:r>
                        </m:sub>
                        <m:sup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984ABAC4-7B30-4269-B2BE-AF72B5D5B3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388" y="2972237"/>
                <a:ext cx="3106863" cy="300403"/>
              </a:xfrm>
              <a:prstGeom prst="rect">
                <a:avLst/>
              </a:prstGeom>
              <a:blipFill>
                <a:blip r:embed="rId5"/>
                <a:stretch>
                  <a:fillRect t="-2041" b="-20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EDC66FB6-FD90-4D87-A779-C3BC381AE058}"/>
                  </a:ext>
                </a:extLst>
              </p:cNvPr>
              <p:cNvSpPr txBox="1"/>
              <p:nvPr/>
            </p:nvSpPr>
            <p:spPr>
              <a:xfrm>
                <a:off x="440341" y="3355376"/>
                <a:ext cx="3090959" cy="3004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1" i="1" smtClean="0">
                          <a:latin typeface="Cambria Math" panose="02040503050406030204" pitchFamily="18" charset="0"/>
                        </a:rPr>
                        <m:t>𝜷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 smtClean="0">
                              <a:latin typeface="Cambria Math" panose="02040503050406030204" pitchFamily="18" charset="0"/>
                            </a:rPr>
                            <m:t>𝜷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 smtClean="0">
                              <a:latin typeface="Cambria Math" panose="02040503050406030204" pitchFamily="18" charset="0"/>
                            </a:rPr>
                            <m:t>𝜷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𝒕𝒐𝒕𝒂𝒍</m:t>
                          </m:r>
                        </m:sub>
                      </m:sSub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 smtClean="0">
                              <a:latin typeface="Cambria Math" panose="02040503050406030204" pitchFamily="18" charset="0"/>
                            </a:rPr>
                            <m:t>𝜷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sSubSup>
                        <m:sSubSup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𝒕𝒐𝒕𝒂𝒍</m:t>
                          </m:r>
                        </m:sub>
                        <m:sup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EDC66FB6-FD90-4D87-A779-C3BC381AE0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341" y="3355376"/>
                <a:ext cx="3090959" cy="300403"/>
              </a:xfrm>
              <a:prstGeom prst="rect">
                <a:avLst/>
              </a:prstGeom>
              <a:blipFill>
                <a:blip r:embed="rId6"/>
                <a:stretch>
                  <a:fillRect l="-1578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C0C88096-A5FC-4B75-91BF-946606AB1C96}"/>
                  </a:ext>
                </a:extLst>
              </p:cNvPr>
              <p:cNvSpPr txBox="1"/>
              <p:nvPr/>
            </p:nvSpPr>
            <p:spPr>
              <a:xfrm>
                <a:off x="451473" y="3738025"/>
                <a:ext cx="3087778" cy="3004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1" i="1" smtClean="0">
                          <a:latin typeface="Cambria Math" panose="02040503050406030204" pitchFamily="18" charset="0"/>
                        </a:rPr>
                        <m:t>𝜸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CN" altLang="en-US" b="1" i="1" smtClean="0">
                              <a:latin typeface="Cambria Math" panose="02040503050406030204" pitchFamily="18" charset="0"/>
                            </a:rPr>
                            <m:t>𝜸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 +</m:t>
                      </m:r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CN" altLang="en-US" b="1" i="1" smtClean="0">
                              <a:latin typeface="Cambria Math" panose="02040503050406030204" pitchFamily="18" charset="0"/>
                            </a:rPr>
                            <m:t>𝜸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𝒕𝒐𝒕𝒂𝒍</m:t>
                          </m:r>
                        </m:sub>
                      </m:sSub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CN" altLang="en-US" b="1" i="1" smtClean="0">
                              <a:latin typeface="Cambria Math" panose="02040503050406030204" pitchFamily="18" charset="0"/>
                            </a:rPr>
                            <m:t>𝜸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sSubSup>
                        <m:sSubSup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𝒕𝒐𝒕𝒂𝒍</m:t>
                          </m:r>
                        </m:sub>
                        <m:sup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C0C88096-A5FC-4B75-91BF-946606AB1C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473" y="3738025"/>
                <a:ext cx="3087778" cy="300403"/>
              </a:xfrm>
              <a:prstGeom prst="rect">
                <a:avLst/>
              </a:prstGeom>
              <a:blipFill>
                <a:blip r:embed="rId7"/>
                <a:stretch>
                  <a:fillRect l="-986" r="-394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F90565A7-CFC0-4323-901E-2CE6338377B8}"/>
                  </a:ext>
                </a:extLst>
              </p:cNvPr>
              <p:cNvSpPr txBox="1"/>
              <p:nvPr/>
            </p:nvSpPr>
            <p:spPr>
              <a:xfrm>
                <a:off x="358969" y="4720144"/>
                <a:ext cx="2523765" cy="6971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</m:t>
                          </m:r>
                        </m:e>
                        <m:sup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zh-CN" sz="1600" b="1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sup>
                        <m:e>
                          <m:f>
                            <m:fPr>
                              <m:ctrlPr>
                                <a:rPr lang="en-US" altLang="zh-CN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𝒃𝒆𝒂𝒎</m:t>
                                  </m:r>
                                </m:sub>
                                <m:sup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p>
                              </m:sSubSup>
                              <m:r>
                                <a:rPr lang="en-US" altLang="zh-CN" sz="1600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𝒓𝒆𝒄𝒐</m:t>
                                  </m:r>
                                </m:sub>
                                <m:sup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p>
                              </m:sSubSup>
                              <m:r>
                                <a:rPr lang="en-US" altLang="zh-CN" sz="1600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altLang="zh-CN" sz="1600" b="1" i="1" baseline="30000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altLang="zh-CN" sz="16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sz="1600" b="1" i="1" smtClean="0"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den>
                          </m:f>
                        </m:e>
                      </m:nary>
                    </m:oMath>
                  </m:oMathPara>
                </a14:m>
                <a:endParaRPr lang="zh-CN" altLang="en-US" sz="1600" b="1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F90565A7-CFC0-4323-901E-2CE6338377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969" y="4720144"/>
                <a:ext cx="2523765" cy="6971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D894C5A9-E6D3-4C2B-9870-D9F6E1B528BB}"/>
              </a:ext>
            </a:extLst>
          </p:cNvPr>
          <p:cNvSpPr txBox="1"/>
          <p:nvPr/>
        </p:nvSpPr>
        <p:spPr>
          <a:xfrm>
            <a:off x="197605" y="4337495"/>
            <a:ext cx="2266232" cy="36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b="1" dirty="0"/>
              <a:t>optimizer</a:t>
            </a:r>
            <a:endParaRPr lang="zh-CN" altLang="en-US" b="1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1F4AA92E-82AC-479A-834C-317B46F31B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539" y="3520761"/>
            <a:ext cx="2742376" cy="258706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5CF31A1-F684-47BC-844D-AE9B289419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505" y="3574649"/>
            <a:ext cx="2685253" cy="25331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06ABE5EF-6B00-41C9-B471-150333627C03}"/>
                  </a:ext>
                </a:extLst>
              </p:cNvPr>
              <p:cNvSpPr/>
              <p:nvPr/>
            </p:nvSpPr>
            <p:spPr>
              <a:xfrm>
                <a:off x="4149114" y="5996345"/>
                <a:ext cx="451485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b="1" dirty="0">
                    <a:latin typeface="Comic Sans MS" panose="030F0702030302020204" pitchFamily="66" charset="0"/>
                  </a:rPr>
                  <a:t>fitted with a Gaussian </a:t>
                </a:r>
              </a:p>
              <a:p>
                <a:pPr algn="ctr"/>
                <a:r>
                  <a:rPr lang="en-US" altLang="zh-CN" sz="1600" b="1" dirty="0">
                    <a:latin typeface="Comic Sans MS" panose="030F0702030302020204" pitchFamily="66" charset="0"/>
                  </a:rPr>
                  <a:t>Function in a 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1.5</a:t>
                </a:r>
                <a14:m>
                  <m:oMath xmlns:m="http://schemas.openxmlformats.org/officeDocument/2006/math">
                    <m:r>
                      <a:rPr lang="zh-CN" altLang="en-US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altLang="zh-CN" sz="1600" b="1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altLang="zh-CN" sz="1600" b="1" dirty="0">
                    <a:latin typeface="Comic Sans MS" panose="030F0702030302020204" pitchFamily="66" charset="0"/>
                  </a:rPr>
                  <a:t>range around the mean</a:t>
                </a:r>
              </a:p>
            </p:txBody>
          </p:sp>
        </mc:Choice>
        <mc:Fallback xmlns="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06ABE5EF-6B00-41C9-B471-150333627C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9114" y="5996345"/>
                <a:ext cx="4514850" cy="584775"/>
              </a:xfrm>
              <a:prstGeom prst="rect">
                <a:avLst/>
              </a:prstGeom>
              <a:blipFill>
                <a:blip r:embed="rId11"/>
                <a:stretch>
                  <a:fillRect t="-2083" b="-135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本框 17">
            <a:extLst>
              <a:ext uri="{FF2B5EF4-FFF2-40B4-BE49-F238E27FC236}">
                <a16:creationId xmlns:a16="http://schemas.microsoft.com/office/drawing/2014/main" id="{BDF9659D-4FFD-4A7C-BECF-70B9B3F01039}"/>
              </a:ext>
            </a:extLst>
          </p:cNvPr>
          <p:cNvSpPr txBox="1"/>
          <p:nvPr/>
        </p:nvSpPr>
        <p:spPr>
          <a:xfrm>
            <a:off x="4915131" y="4475738"/>
            <a:ext cx="8400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/>
              <a:t>20GeV</a:t>
            </a:r>
            <a:endParaRPr lang="zh-CN" altLang="en-US" sz="1600" b="1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EAA749E-5BB3-4EDE-ABC9-556C7A55CE77}"/>
              </a:ext>
            </a:extLst>
          </p:cNvPr>
          <p:cNvSpPr txBox="1"/>
          <p:nvPr/>
        </p:nvSpPr>
        <p:spPr>
          <a:xfrm>
            <a:off x="8005262" y="4525765"/>
            <a:ext cx="8400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/>
              <a:t>40GeV</a:t>
            </a:r>
            <a:endParaRPr lang="zh-CN" altLang="en-US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2804E6AF-B113-4549-94B0-6E343E693595}"/>
                  </a:ext>
                </a:extLst>
              </p:cNvPr>
              <p:cNvSpPr txBox="1"/>
              <p:nvPr/>
            </p:nvSpPr>
            <p:spPr>
              <a:xfrm>
                <a:off x="438080" y="5494180"/>
                <a:ext cx="2043863" cy="5934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600" b="1" i="1" smtClean="0"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  <m:t>𝒃𝒆𝒂𝒎</m:t>
                            </m:r>
                          </m:sub>
                          <m:sup>
                            <m: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p>
                        </m:sSubSup>
                      </m:e>
                    </m:rad>
                  </m:oMath>
                </a14:m>
                <a:r>
                  <a:rPr lang="en-US" altLang="zh-CN" sz="1600" b="1" dirty="0">
                    <a:latin typeface="Comic Sans MS" panose="030F0702030302020204" pitchFamily="66" charset="0"/>
                  </a:rPr>
                  <a:t>.</a:t>
                </a:r>
                <a:endParaRPr lang="zh-CN" altLang="en-US" sz="1600" b="1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2804E6AF-B113-4549-94B0-6E343E6935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080" y="5494180"/>
                <a:ext cx="2043863" cy="5934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15059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C4044D-84EA-424A-9822-BDBCFEDF7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>
                <a:latin typeface="+mn-lt"/>
              </a:rPr>
              <a:t>New Electronics: ASIC</a:t>
            </a:r>
            <a:endParaRPr lang="en-US" b="1" dirty="0">
              <a:latin typeface="+mn-lt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9572E-DEF7-4D4B-AA02-77435D877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2017/11/6-8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21C01A-9EEF-4558-BF40-BE9432F12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AB63B9-0529-4B1F-BD18-6C56C1274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26</a:t>
            </a:fld>
            <a:endParaRPr lang="zh-CN" alt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8686B03-C366-4223-8C12-1023250E0E0E}"/>
              </a:ext>
            </a:extLst>
          </p:cNvPr>
          <p:cNvSpPr txBox="1">
            <a:spLocks noChangeArrowheads="1"/>
          </p:cNvSpPr>
          <p:nvPr/>
        </p:nvSpPr>
        <p:spPr>
          <a:xfrm>
            <a:off x="287007" y="1210329"/>
            <a:ext cx="5247054" cy="217692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n"/>
              <a:defRPr sz="2800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p"/>
              <a:defRPr sz="2400" kern="1200" baseline="0">
                <a:solidFill>
                  <a:schemeClr val="accent2"/>
                </a:solidFill>
                <a:latin typeface="+mn-lt"/>
                <a:ea typeface="黑体" panose="02010609060101010101" pitchFamily="49" charset="-122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en-US" sz="2600" b="1" dirty="0">
                <a:solidFill>
                  <a:schemeClr val="tx1"/>
                </a:solidFill>
                <a:latin typeface="Calibri" pitchFamily="34" charset="0"/>
              </a:rPr>
              <a:t>HARDROCR3 main features:</a:t>
            </a:r>
          </a:p>
          <a:p>
            <a:pPr>
              <a:defRPr/>
            </a:pPr>
            <a:r>
              <a:rPr lang="en-US" sz="2200" dirty="0">
                <a:solidFill>
                  <a:schemeClr val="tx1"/>
                </a:solidFill>
                <a:latin typeface="Calibri" pitchFamily="34" charset="0"/>
              </a:rPr>
              <a:t>Independent channels</a:t>
            </a:r>
          </a:p>
          <a:p>
            <a:pPr>
              <a:defRPr/>
            </a:pPr>
            <a:r>
              <a:rPr lang="en-US" sz="2200" dirty="0">
                <a:solidFill>
                  <a:schemeClr val="tx1"/>
                </a:solidFill>
                <a:latin typeface="Calibri" pitchFamily="34" charset="0"/>
              </a:rPr>
              <a:t>Zero suppress</a:t>
            </a:r>
          </a:p>
          <a:p>
            <a:pPr>
              <a:defRPr/>
            </a:pPr>
            <a:r>
              <a:rPr lang="en-US" sz="2200" dirty="0">
                <a:solidFill>
                  <a:schemeClr val="tx1"/>
                </a:solidFill>
                <a:latin typeface="Calibri" pitchFamily="34" charset="0"/>
              </a:rPr>
              <a:t>Extended dynamic range (up to 50 </a:t>
            </a:r>
            <a:r>
              <a:rPr lang="en-US" sz="2200" dirty="0" err="1">
                <a:solidFill>
                  <a:schemeClr val="tx1"/>
                </a:solidFill>
                <a:latin typeface="Calibri" pitchFamily="34" charset="0"/>
              </a:rPr>
              <a:t>pC</a:t>
            </a:r>
            <a:r>
              <a:rPr lang="en-US" sz="2200" dirty="0">
                <a:solidFill>
                  <a:schemeClr val="tx1"/>
                </a:solidFill>
                <a:latin typeface="Calibri" pitchFamily="34" charset="0"/>
              </a:rPr>
              <a:t>)</a:t>
            </a:r>
          </a:p>
          <a:p>
            <a:pPr>
              <a:defRPr/>
            </a:pPr>
            <a:r>
              <a:rPr lang="en-US" sz="2200" dirty="0">
                <a:solidFill>
                  <a:schemeClr val="tx1"/>
                </a:solidFill>
                <a:latin typeface="Calibri" pitchFamily="34" charset="0"/>
              </a:rPr>
              <a:t>I2C link with triple voting for slow control parameters</a:t>
            </a:r>
          </a:p>
          <a:p>
            <a:pPr>
              <a:defRPr/>
            </a:pPr>
            <a:r>
              <a:rPr lang="en-US" sz="2200" dirty="0">
                <a:solidFill>
                  <a:schemeClr val="tx1"/>
                </a:solidFill>
                <a:latin typeface="Calibri" pitchFamily="34" charset="0"/>
              </a:rPr>
              <a:t>packaging in QFP208,</a:t>
            </a:r>
            <a:r>
              <a:rPr lang="en-US" sz="2200" dirty="0">
                <a:solidFill>
                  <a:schemeClr val="tx1"/>
                </a:solidFill>
                <a:latin typeface="Calibri" pitchFamily="34" charset="0"/>
                <a:sym typeface="Wingdings" panose="05000000000000000000" pitchFamily="2" charset="2"/>
              </a:rPr>
              <a:t> d</a:t>
            </a:r>
            <a:r>
              <a:rPr lang="en-US" sz="2200" dirty="0">
                <a:solidFill>
                  <a:schemeClr val="tx1"/>
                </a:solidFill>
                <a:latin typeface="Calibri" pitchFamily="34" charset="0"/>
              </a:rPr>
              <a:t>ie size  ~30 mm</a:t>
            </a:r>
            <a:r>
              <a:rPr lang="en-US" sz="2200" baseline="30000" dirty="0">
                <a:solidFill>
                  <a:schemeClr val="tx1"/>
                </a:solidFill>
                <a:latin typeface="Calibri" pitchFamily="34" charset="0"/>
              </a:rPr>
              <a:t>2</a:t>
            </a:r>
          </a:p>
          <a:p>
            <a:pPr>
              <a:defRPr/>
            </a:pPr>
            <a:r>
              <a:rPr lang="en-US" sz="2200" dirty="0">
                <a:solidFill>
                  <a:schemeClr val="tx1"/>
                </a:solidFill>
                <a:latin typeface="Calibri" pitchFamily="34" charset="0"/>
              </a:rPr>
              <a:t>Consumption increase (internal PLL, I2C)</a:t>
            </a:r>
          </a:p>
          <a:p>
            <a:pPr lvl="1">
              <a:lnSpc>
                <a:spcPct val="80000"/>
              </a:lnSpc>
              <a:buFontTx/>
              <a:buNone/>
              <a:defRPr/>
            </a:pPr>
            <a:endParaRPr lang="en-US" dirty="0">
              <a:latin typeface="Calibri" pitchFamily="34" charset="0"/>
            </a:endParaRPr>
          </a:p>
        </p:txBody>
      </p:sp>
      <p:grpSp>
        <p:nvGrpSpPr>
          <p:cNvPr id="8" name="Grouper 9">
            <a:extLst>
              <a:ext uri="{FF2B5EF4-FFF2-40B4-BE49-F238E27FC236}">
                <a16:creationId xmlns:a16="http://schemas.microsoft.com/office/drawing/2014/main" id="{6FA0CFDA-FED4-46F3-9A7C-9B5CEED942ED}"/>
              </a:ext>
            </a:extLst>
          </p:cNvPr>
          <p:cNvGrpSpPr/>
          <p:nvPr/>
        </p:nvGrpSpPr>
        <p:grpSpPr>
          <a:xfrm>
            <a:off x="5436146" y="1179447"/>
            <a:ext cx="3230481" cy="2538562"/>
            <a:chOff x="6002338" y="1428750"/>
            <a:chExt cx="2962275" cy="2216150"/>
          </a:xfrm>
        </p:grpSpPr>
        <p:pic>
          <p:nvPicPr>
            <p:cNvPr id="9" name="Picture 2" descr="C:\Users\seguin.LAL\Application Data\SSH\temp\lay1_hr3.png">
              <a:extLst>
                <a:ext uri="{FF2B5EF4-FFF2-40B4-BE49-F238E27FC236}">
                  <a16:creationId xmlns:a16="http://schemas.microsoft.com/office/drawing/2014/main" id="{55D21C04-F7A1-4F88-8530-1C1E4F34D5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15" t="12816" r="10617" b="13934"/>
            <a:stretch>
              <a:fillRect/>
            </a:stretch>
          </p:blipFill>
          <p:spPr bwMode="auto">
            <a:xfrm>
              <a:off x="6507163" y="1831975"/>
              <a:ext cx="2457450" cy="181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Connecteur droit avec flèche 3">
              <a:extLst>
                <a:ext uri="{FF2B5EF4-FFF2-40B4-BE49-F238E27FC236}">
                  <a16:creationId xmlns:a16="http://schemas.microsoft.com/office/drawing/2014/main" id="{40628C87-A0D7-4F08-B2CA-23BDCDF51CA2}"/>
                </a:ext>
              </a:extLst>
            </p:cNvPr>
            <p:cNvCxnSpPr/>
            <p:nvPr/>
          </p:nvCxnSpPr>
          <p:spPr>
            <a:xfrm>
              <a:off x="6507163" y="1768475"/>
              <a:ext cx="2457450" cy="0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4">
              <a:extLst>
                <a:ext uri="{FF2B5EF4-FFF2-40B4-BE49-F238E27FC236}">
                  <a16:creationId xmlns:a16="http://schemas.microsoft.com/office/drawing/2014/main" id="{DD45DB34-463E-4B45-A2A5-FE28776A6F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99325" y="1428750"/>
              <a:ext cx="928688" cy="446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800" dirty="0"/>
                <a:t>6,3 mm</a:t>
              </a:r>
            </a:p>
          </p:txBody>
        </p:sp>
        <p:cxnSp>
          <p:nvCxnSpPr>
            <p:cNvPr id="12" name="Connecteur droit avec flèche 16">
              <a:extLst>
                <a:ext uri="{FF2B5EF4-FFF2-40B4-BE49-F238E27FC236}">
                  <a16:creationId xmlns:a16="http://schemas.microsoft.com/office/drawing/2014/main" id="{98580231-5824-443E-B3BC-8923AF3D0C34}"/>
                </a:ext>
              </a:extLst>
            </p:cNvPr>
            <p:cNvCxnSpPr/>
            <p:nvPr/>
          </p:nvCxnSpPr>
          <p:spPr>
            <a:xfrm>
              <a:off x="6372225" y="1849438"/>
              <a:ext cx="0" cy="1795462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20">
              <a:extLst>
                <a:ext uri="{FF2B5EF4-FFF2-40B4-BE49-F238E27FC236}">
                  <a16:creationId xmlns:a16="http://schemas.microsoft.com/office/drawing/2014/main" id="{ACB6DE7B-0448-4640-B86D-9AEEB5F571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5722938" y="2492375"/>
              <a:ext cx="92868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800"/>
                <a:t>4,7 mm</a:t>
              </a:r>
            </a:p>
          </p:txBody>
        </p:sp>
      </p:grpSp>
      <p:pic>
        <p:nvPicPr>
          <p:cNvPr id="14" name="Picture 3" descr="D:\Mes_documents_locaux\Hardroc3\Scurves_DAC0.bmp">
            <a:extLst>
              <a:ext uri="{FF2B5EF4-FFF2-40B4-BE49-F238E27FC236}">
                <a16:creationId xmlns:a16="http://schemas.microsoft.com/office/drawing/2014/main" id="{E6D11F15-8706-49A0-A3A8-88D8ECDD6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300" y="3908026"/>
            <a:ext cx="4572000" cy="2492945"/>
          </a:xfrm>
          <a:prstGeom prst="rect">
            <a:avLst/>
          </a:prstGeom>
          <a:noFill/>
        </p:spPr>
      </p:pic>
      <p:sp>
        <p:nvSpPr>
          <p:cNvPr id="16" name="ZoneTexte 12">
            <a:extLst>
              <a:ext uri="{FF2B5EF4-FFF2-40B4-BE49-F238E27FC236}">
                <a16:creationId xmlns:a16="http://schemas.microsoft.com/office/drawing/2014/main" id="{4152EDE9-3CA1-43BE-ADC4-63A5919DE8EA}"/>
              </a:ext>
            </a:extLst>
          </p:cNvPr>
          <p:cNvSpPr txBox="1"/>
          <p:nvPr/>
        </p:nvSpPr>
        <p:spPr>
          <a:xfrm>
            <a:off x="424180" y="3442915"/>
            <a:ext cx="4153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H3B TESTED : 786,    </a:t>
            </a:r>
            <a:r>
              <a:rPr lang="fr-FR" sz="2000" b="1" dirty="0" err="1"/>
              <a:t>Yield</a:t>
            </a:r>
            <a:r>
              <a:rPr lang="fr-FR" sz="2000" b="1" dirty="0"/>
              <a:t> : 83.3 %</a:t>
            </a:r>
          </a:p>
        </p:txBody>
      </p:sp>
      <p:pic>
        <p:nvPicPr>
          <p:cNvPr id="17" name="Image 14" descr="C:\Users\seguin.LAL\Desktop\Hardroc3\Mesures\lin_fsb2.tif">
            <a:extLst>
              <a:ext uri="{FF2B5EF4-FFF2-40B4-BE49-F238E27FC236}">
                <a16:creationId xmlns:a16="http://schemas.microsoft.com/office/drawing/2014/main" id="{CA799C7B-C79C-41FC-BF4D-D35DA0CBB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3"/>
          <a:stretch>
            <a:fillRect/>
          </a:stretch>
        </p:blipFill>
        <p:spPr bwMode="auto">
          <a:xfrm>
            <a:off x="4701299" y="3878584"/>
            <a:ext cx="416718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oneTexte 16">
            <a:extLst>
              <a:ext uri="{FF2B5EF4-FFF2-40B4-BE49-F238E27FC236}">
                <a16:creationId xmlns:a16="http://schemas.microsoft.com/office/drawing/2014/main" id="{31A66F48-45A4-4CE5-8FDC-EC2E144F1721}"/>
              </a:ext>
            </a:extLst>
          </p:cNvPr>
          <p:cNvSpPr txBox="1"/>
          <p:nvPr/>
        </p:nvSpPr>
        <p:spPr>
          <a:xfrm>
            <a:off x="7417512" y="5504184"/>
            <a:ext cx="14081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cs typeface="+mn-cs"/>
              </a:rPr>
              <a:t>Up to 50 </a:t>
            </a:r>
            <a:r>
              <a:rPr lang="fr-FR" sz="2000" dirty="0" err="1">
                <a:solidFill>
                  <a:schemeClr val="accent5">
                    <a:lumMod val="50000"/>
                  </a:schemeClr>
                </a:solidFill>
                <a:cs typeface="+mn-cs"/>
              </a:rPr>
              <a:t>pC</a:t>
            </a:r>
            <a:endParaRPr lang="fr-FR" sz="2000" dirty="0">
              <a:solidFill>
                <a:schemeClr val="accent5">
                  <a:lumMod val="50000"/>
                </a:schemeClr>
              </a:solidFill>
              <a:cs typeface="+mn-cs"/>
            </a:endParaRPr>
          </a:p>
        </p:txBody>
      </p:sp>
      <p:sp>
        <p:nvSpPr>
          <p:cNvPr id="19" name="ZoneTexte 26">
            <a:extLst>
              <a:ext uri="{FF2B5EF4-FFF2-40B4-BE49-F238E27FC236}">
                <a16:creationId xmlns:a16="http://schemas.microsoft.com/office/drawing/2014/main" id="{5DCF103A-87F5-43C5-B97A-A6D88D2CE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9362" y="4599598"/>
            <a:ext cx="695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>
                <a:solidFill>
                  <a:srgbClr val="C00000"/>
                </a:solidFill>
              </a:rPr>
              <a:t>FSB2</a:t>
            </a:r>
          </a:p>
        </p:txBody>
      </p:sp>
    </p:spTree>
    <p:extLst>
      <p:ext uri="{BB962C8B-B14F-4D97-AF65-F5344CB8AC3E}">
        <p14:creationId xmlns:p14="http://schemas.microsoft.com/office/powerpoint/2010/main" val="11148287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3019C4-4B12-4FC9-AFF1-E8717B759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ASU (Active Sensor Unit)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910D49-DBE0-4C2F-A814-8550D1303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2017/11/6-8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0E3484-5B1A-44BD-A2C6-2303BDEE1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ED68A3-F705-4286-A834-9F53ED4F3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27</a:t>
            </a:fld>
            <a:endParaRPr lang="zh-CN" altLang="en-US"/>
          </a:p>
        </p:txBody>
      </p:sp>
      <p:sp>
        <p:nvSpPr>
          <p:cNvPr id="7" name="CuadroTexto 2">
            <a:extLst>
              <a:ext uri="{FF2B5EF4-FFF2-40B4-BE49-F238E27FC236}">
                <a16:creationId xmlns:a16="http://schemas.microsoft.com/office/drawing/2014/main" id="{0CD1BD4B-4EEB-4A8A-82EE-B61DCA11A2BA}"/>
              </a:ext>
            </a:extLst>
          </p:cNvPr>
          <p:cNvSpPr txBox="1"/>
          <p:nvPr/>
        </p:nvSpPr>
        <p:spPr>
          <a:xfrm>
            <a:off x="285253" y="1077301"/>
            <a:ext cx="84691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/>
              <a:t>One</a:t>
            </a:r>
            <a:r>
              <a:rPr lang="es-ES" sz="2000" dirty="0"/>
              <a:t> </a:t>
            </a:r>
            <a:r>
              <a:rPr lang="en-US" sz="2000" dirty="0"/>
              <a:t>important challenge is to build a PCB up to 1m length with good planarity to have a homogeneous contact of pads with RPCs in order to guarantee an uniform response along all the detector. After investigation in some companies, </a:t>
            </a:r>
          </a:p>
          <a:p>
            <a:r>
              <a:rPr lang="en-US" sz="2000" b="1" i="1" dirty="0">
                <a:solidFill>
                  <a:srgbClr val="CC0099"/>
                </a:solidFill>
              </a:rPr>
              <a:t>1x0.33 m2 with 13 layer ASUs </a:t>
            </a:r>
            <a:r>
              <a:rPr lang="en-US" sz="2000" dirty="0"/>
              <a:t>have been built.</a:t>
            </a:r>
          </a:p>
        </p:txBody>
      </p:sp>
      <p:pic>
        <p:nvPicPr>
          <p:cNvPr id="8" name="Imagen 10">
            <a:extLst>
              <a:ext uri="{FF2B5EF4-FFF2-40B4-BE49-F238E27FC236}">
                <a16:creationId xmlns:a16="http://schemas.microsoft.com/office/drawing/2014/main" id="{4D381F62-8774-4E8A-AB51-343F0F029E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71356" y="1475941"/>
            <a:ext cx="2572435" cy="4828281"/>
          </a:xfrm>
          <a:prstGeom prst="rect">
            <a:avLst/>
          </a:prstGeom>
        </p:spPr>
      </p:pic>
      <p:pic>
        <p:nvPicPr>
          <p:cNvPr id="9" name="Imagen 11">
            <a:extLst>
              <a:ext uri="{FF2B5EF4-FFF2-40B4-BE49-F238E27FC236}">
                <a16:creationId xmlns:a16="http://schemas.microsoft.com/office/drawing/2014/main" id="{F844534D-CB5D-4E87-A639-42749A42C4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759" y="2573688"/>
            <a:ext cx="2199182" cy="2932242"/>
          </a:xfrm>
          <a:prstGeom prst="rect">
            <a:avLst/>
          </a:prstGeom>
        </p:spPr>
      </p:pic>
      <p:sp>
        <p:nvSpPr>
          <p:cNvPr id="10" name="CuadroTexto 13">
            <a:extLst>
              <a:ext uri="{FF2B5EF4-FFF2-40B4-BE49-F238E27FC236}">
                <a16:creationId xmlns:a16="http://schemas.microsoft.com/office/drawing/2014/main" id="{A60F0E9F-EDA9-422C-B352-832C6FDEB3B6}"/>
              </a:ext>
            </a:extLst>
          </p:cNvPr>
          <p:cNvSpPr txBox="1"/>
          <p:nvPr/>
        </p:nvSpPr>
        <p:spPr>
          <a:xfrm>
            <a:off x="4292276" y="4501083"/>
            <a:ext cx="71686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CC0099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C0099"/>
                </a:solidFill>
              </a:rPr>
              <a:t>ASU</a:t>
            </a:r>
          </a:p>
        </p:txBody>
      </p:sp>
      <p:sp>
        <p:nvSpPr>
          <p:cNvPr id="11" name="CuadroTexto 6">
            <a:extLst>
              <a:ext uri="{FF2B5EF4-FFF2-40B4-BE49-F238E27FC236}">
                <a16:creationId xmlns:a16="http://schemas.microsoft.com/office/drawing/2014/main" id="{388BB494-F1F0-402B-B9D0-07B78B8F96B1}"/>
              </a:ext>
            </a:extLst>
          </p:cNvPr>
          <p:cNvSpPr txBox="1"/>
          <p:nvPr/>
        </p:nvSpPr>
        <p:spPr>
          <a:xfrm>
            <a:off x="1394227" y="5588127"/>
            <a:ext cx="6961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The ASU-ASU </a:t>
            </a:r>
            <a:r>
              <a:rPr lang="es-ES" sz="2400" b="1" dirty="0">
                <a:solidFill>
                  <a:srgbClr val="7030A0"/>
                </a:solidFill>
              </a:rPr>
              <a:t>(= ASU-DIF) </a:t>
            </a:r>
            <a:r>
              <a:rPr lang="en-US" sz="2400" b="1" dirty="0">
                <a:solidFill>
                  <a:srgbClr val="7030A0"/>
                </a:solidFill>
              </a:rPr>
              <a:t>connections</a:t>
            </a:r>
            <a:r>
              <a:rPr lang="es-E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>
                <a:solidFill>
                  <a:srgbClr val="7030A0"/>
                </a:solidFill>
              </a:rPr>
              <a:t>also</a:t>
            </a:r>
            <a:r>
              <a:rPr lang="es-E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>
                <a:solidFill>
                  <a:srgbClr val="7030A0"/>
                </a:solidFill>
              </a:rPr>
              <a:t>produced </a:t>
            </a:r>
          </a:p>
        </p:txBody>
      </p:sp>
    </p:spTree>
    <p:extLst>
      <p:ext uri="{BB962C8B-B14F-4D97-AF65-F5344CB8AC3E}">
        <p14:creationId xmlns:p14="http://schemas.microsoft.com/office/powerpoint/2010/main" val="877707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5CBCDE-BA91-411B-92FF-6345B480E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>
                <a:latin typeface="+mn-lt"/>
              </a:rPr>
              <a:t>New Electronics: DIF</a:t>
            </a:r>
            <a:endParaRPr lang="en-US" b="1" dirty="0">
              <a:latin typeface="+mn-lt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FCF5A6-B7DE-4805-A870-4D5E6369B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2017/11/6-8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D5DF51-A250-4317-A29B-EAEF83111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06BF92-36CE-4DEF-A60A-D59A1D3CA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28</a:t>
            </a:fld>
            <a:endParaRPr lang="zh-CN" altLang="en-US"/>
          </a:p>
        </p:txBody>
      </p:sp>
      <p:sp>
        <p:nvSpPr>
          <p:cNvPr id="7" name="Rectángulo 3">
            <a:extLst>
              <a:ext uri="{FF2B5EF4-FFF2-40B4-BE49-F238E27FC236}">
                <a16:creationId xmlns:a16="http://schemas.microsoft.com/office/drawing/2014/main" id="{7F229851-F664-4EB5-806A-32FE81D65F94}"/>
              </a:ext>
            </a:extLst>
          </p:cNvPr>
          <p:cNvSpPr/>
          <p:nvPr/>
        </p:nvSpPr>
        <p:spPr>
          <a:xfrm>
            <a:off x="483885" y="1134777"/>
            <a:ext cx="8087621" cy="707886"/>
          </a:xfrm>
          <a:prstGeom prst="rect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defTabSz="914400"/>
            <a:r>
              <a:rPr lang="en-US" sz="2000" b="1" dirty="0">
                <a:solidFill>
                  <a:srgbClr val="FF0000"/>
                </a:solidFill>
              </a:rPr>
              <a:t>DIF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sends DAQ commands (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config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clock, trigger) to front-end and transfer their signal data to DAQ. It controls also the ASIC power pulsing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B4AAFC9E-7E53-41F0-BCC2-B7E075984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2092" y="1870910"/>
            <a:ext cx="5283210" cy="280076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en-GB" sz="1600" dirty="0"/>
              <a:t>• Only </a:t>
            </a:r>
            <a:r>
              <a:rPr lang="en-GB" sz="1600" b="1" dirty="0">
                <a:solidFill>
                  <a:srgbClr val="00B0F0"/>
                </a:solidFill>
              </a:rPr>
              <a:t>one DIF per plane </a:t>
            </a:r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(instead of </a:t>
            </a:r>
            <a:r>
              <a:rPr lang="en-GB" sz="1600" b="1" dirty="0">
                <a:solidFill>
                  <a:schemeClr val="accent2">
                    <a:lumMod val="75000"/>
                  </a:schemeClr>
                </a:solidFill>
              </a:rPr>
              <a:t>three</a:t>
            </a:r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  <a:p>
            <a:r>
              <a:rPr lang="en-GB" sz="1600" dirty="0"/>
              <a:t>• DIF handle up to </a:t>
            </a:r>
            <a:r>
              <a:rPr lang="en-GB" sz="1600" b="1" dirty="0">
                <a:solidFill>
                  <a:srgbClr val="00B0F0"/>
                </a:solidFill>
              </a:rPr>
              <a:t>432 HR3 chips  </a:t>
            </a:r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(vs </a:t>
            </a:r>
            <a:r>
              <a:rPr lang="en-GB" sz="1600" b="1" dirty="0">
                <a:solidFill>
                  <a:schemeClr val="accent2">
                    <a:lumMod val="75000"/>
                  </a:schemeClr>
                </a:solidFill>
              </a:rPr>
              <a:t>48 HR2 </a:t>
            </a:r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in previous DIF)</a:t>
            </a:r>
          </a:p>
          <a:p>
            <a:r>
              <a:rPr lang="en-GB" sz="1600" dirty="0"/>
              <a:t>• HR3 </a:t>
            </a:r>
            <a:r>
              <a:rPr lang="en-GB" sz="1600" b="1" dirty="0">
                <a:solidFill>
                  <a:srgbClr val="7030A0"/>
                </a:solidFill>
              </a:rPr>
              <a:t>slow control </a:t>
            </a:r>
            <a:r>
              <a:rPr lang="en-GB" sz="1600" dirty="0"/>
              <a:t>through </a:t>
            </a:r>
            <a:r>
              <a:rPr lang="en-GB" sz="1600" b="1" dirty="0">
                <a:solidFill>
                  <a:srgbClr val="00B0F0"/>
                </a:solidFill>
              </a:rPr>
              <a:t>I2C bus (12 IC2 buses). </a:t>
            </a:r>
          </a:p>
          <a:p>
            <a:r>
              <a:rPr lang="en-GB" sz="1600" dirty="0"/>
              <a:t>   Keeps also </a:t>
            </a:r>
            <a:r>
              <a:rPr lang="en-GB" sz="1600" b="1" dirty="0"/>
              <a:t>2 of the old slow control buses as backup &amp; redundancy</a:t>
            </a:r>
            <a:r>
              <a:rPr lang="en-GB" sz="1600" dirty="0"/>
              <a:t>.</a:t>
            </a:r>
          </a:p>
          <a:p>
            <a:r>
              <a:rPr lang="en-GB" sz="1600" dirty="0"/>
              <a:t>• </a:t>
            </a:r>
            <a:r>
              <a:rPr lang="en-GB" sz="1600" b="1" dirty="0">
                <a:solidFill>
                  <a:srgbClr val="7030A0"/>
                </a:solidFill>
              </a:rPr>
              <a:t>Data transmission to/from DAQ</a:t>
            </a:r>
            <a:r>
              <a:rPr lang="en-GB" sz="1600" dirty="0"/>
              <a:t> by </a:t>
            </a:r>
            <a:r>
              <a:rPr lang="en-GB" sz="1600" b="1" dirty="0">
                <a:solidFill>
                  <a:srgbClr val="00B0F0"/>
                </a:solidFill>
              </a:rPr>
              <a:t>Ethernet</a:t>
            </a:r>
          </a:p>
          <a:p>
            <a:r>
              <a:rPr lang="en-GB" sz="1600" dirty="0"/>
              <a:t>• </a:t>
            </a:r>
            <a:r>
              <a:rPr lang="en-GB" sz="1600" b="1" dirty="0">
                <a:solidFill>
                  <a:srgbClr val="7030A0"/>
                </a:solidFill>
              </a:rPr>
              <a:t>Clock and synchronization </a:t>
            </a:r>
            <a:r>
              <a:rPr lang="en-GB" sz="1600" dirty="0"/>
              <a:t>by </a:t>
            </a:r>
            <a:r>
              <a:rPr lang="en-GB" sz="1600" b="1" dirty="0">
                <a:solidFill>
                  <a:srgbClr val="00B0F0"/>
                </a:solidFill>
              </a:rPr>
              <a:t>TTC</a:t>
            </a:r>
            <a:r>
              <a:rPr lang="en-GB" sz="1600" dirty="0"/>
              <a:t> (already used in LHC)</a:t>
            </a:r>
          </a:p>
          <a:p>
            <a:r>
              <a:rPr lang="en-GB" sz="1600" dirty="0"/>
              <a:t>• </a:t>
            </a:r>
            <a:r>
              <a:rPr lang="en-GB" sz="1600" b="1" dirty="0">
                <a:solidFill>
                  <a:srgbClr val="00B0F0"/>
                </a:solidFill>
              </a:rPr>
              <a:t>93W</a:t>
            </a:r>
            <a:r>
              <a:rPr lang="en-GB" sz="1600" dirty="0"/>
              <a:t> </a:t>
            </a:r>
            <a:r>
              <a:rPr lang="en-GB" sz="1600" b="1" dirty="0">
                <a:solidFill>
                  <a:srgbClr val="7030A0"/>
                </a:solidFill>
              </a:rPr>
              <a:t>Peak power supply </a:t>
            </a:r>
            <a:r>
              <a:rPr lang="en-GB" sz="1600" dirty="0"/>
              <a:t>with super-capacitors </a:t>
            </a:r>
          </a:p>
          <a:p>
            <a:r>
              <a:rPr lang="en-GB" sz="1600" dirty="0"/>
              <a:t>		</a:t>
            </a:r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                 (vs </a:t>
            </a:r>
            <a:r>
              <a:rPr lang="en-GB" sz="1600" b="1" dirty="0">
                <a:solidFill>
                  <a:schemeClr val="accent2">
                    <a:lumMod val="75000"/>
                  </a:schemeClr>
                </a:solidFill>
              </a:rPr>
              <a:t>8.6 W </a:t>
            </a:r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in previous DIF)</a:t>
            </a:r>
          </a:p>
          <a:p>
            <a:r>
              <a:rPr lang="en-GB" sz="1600" dirty="0"/>
              <a:t>• Spare I/O connectors to the FPGA (i.e. for GBT links)</a:t>
            </a:r>
          </a:p>
          <a:p>
            <a:r>
              <a:rPr lang="en-GB" sz="1600" dirty="0"/>
              <a:t>• Upgrade </a:t>
            </a:r>
            <a:r>
              <a:rPr lang="en-GB" sz="1600" b="1" dirty="0">
                <a:solidFill>
                  <a:schemeClr val="accent2">
                    <a:lumMod val="75000"/>
                  </a:schemeClr>
                </a:solidFill>
              </a:rPr>
              <a:t>USB 1.1</a:t>
            </a:r>
            <a:r>
              <a:rPr lang="en-GB" sz="1600" dirty="0"/>
              <a:t> to </a:t>
            </a:r>
            <a:r>
              <a:rPr lang="en-GB" sz="1600" b="1" dirty="0">
                <a:solidFill>
                  <a:srgbClr val="00B0F0"/>
                </a:solidFill>
              </a:rPr>
              <a:t>USB 2.0</a:t>
            </a:r>
          </a:p>
        </p:txBody>
      </p:sp>
      <p:grpSp>
        <p:nvGrpSpPr>
          <p:cNvPr id="9" name="Grupo 17">
            <a:extLst>
              <a:ext uri="{FF2B5EF4-FFF2-40B4-BE49-F238E27FC236}">
                <a16:creationId xmlns:a16="http://schemas.microsoft.com/office/drawing/2014/main" id="{367A9003-03AA-4D00-A8D4-B0763BF697A9}"/>
              </a:ext>
            </a:extLst>
          </p:cNvPr>
          <p:cNvGrpSpPr/>
          <p:nvPr/>
        </p:nvGrpSpPr>
        <p:grpSpPr>
          <a:xfrm>
            <a:off x="1439186" y="4619706"/>
            <a:ext cx="6137594" cy="2146273"/>
            <a:chOff x="1485920" y="449070"/>
            <a:chExt cx="8050696" cy="2509024"/>
          </a:xfrm>
        </p:grpSpPr>
        <p:pic>
          <p:nvPicPr>
            <p:cNvPr id="10" name="Imagen 2">
              <a:extLst>
                <a:ext uri="{FF2B5EF4-FFF2-40B4-BE49-F238E27FC236}">
                  <a16:creationId xmlns:a16="http://schemas.microsoft.com/office/drawing/2014/main" id="{BB3564F8-27DB-4D3A-B316-B23FED0922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8" t="57074" r="14951" b="6341"/>
            <a:stretch/>
          </p:blipFill>
          <p:spPr>
            <a:xfrm>
              <a:off x="1485920" y="449070"/>
              <a:ext cx="8050696" cy="2509024"/>
            </a:xfrm>
            <a:prstGeom prst="rect">
              <a:avLst/>
            </a:prstGeom>
          </p:spPr>
        </p:pic>
        <p:sp>
          <p:nvSpPr>
            <p:cNvPr id="11" name="CuadroTexto 3">
              <a:extLst>
                <a:ext uri="{FF2B5EF4-FFF2-40B4-BE49-F238E27FC236}">
                  <a16:creationId xmlns:a16="http://schemas.microsoft.com/office/drawing/2014/main" id="{C4449B08-899B-40C4-BAA2-7AFEF35725C5}"/>
                </a:ext>
              </a:extLst>
            </p:cNvPr>
            <p:cNvSpPr txBox="1"/>
            <p:nvPr/>
          </p:nvSpPr>
          <p:spPr>
            <a:xfrm>
              <a:off x="6038751" y="607459"/>
              <a:ext cx="1996563" cy="622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b="1" dirty="0">
                  <a:solidFill>
                    <a:schemeClr val="bg1"/>
                  </a:solidFill>
                </a:rPr>
                <a:t>FPGA XC7A35TFGG484</a:t>
              </a:r>
            </a:p>
          </p:txBody>
        </p:sp>
        <p:cxnSp>
          <p:nvCxnSpPr>
            <p:cNvPr id="12" name="Conector recto de flecha 4">
              <a:extLst>
                <a:ext uri="{FF2B5EF4-FFF2-40B4-BE49-F238E27FC236}">
                  <a16:creationId xmlns:a16="http://schemas.microsoft.com/office/drawing/2014/main" id="{D5CDDC67-E919-4B4B-9A47-83A18872117D}"/>
                </a:ext>
              </a:extLst>
            </p:cNvPr>
            <p:cNvCxnSpPr>
              <a:stCxn id="11" idx="2"/>
            </p:cNvCxnSpPr>
            <p:nvPr/>
          </p:nvCxnSpPr>
          <p:spPr>
            <a:xfrm rot="5400000">
              <a:off x="6113414" y="495609"/>
              <a:ext cx="189698" cy="165753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uadroTexto 5">
              <a:extLst>
                <a:ext uri="{FF2B5EF4-FFF2-40B4-BE49-F238E27FC236}">
                  <a16:creationId xmlns:a16="http://schemas.microsoft.com/office/drawing/2014/main" id="{77BE5D0F-A7CB-4D1B-8F65-0F5738D44DB2}"/>
                </a:ext>
              </a:extLst>
            </p:cNvPr>
            <p:cNvSpPr txBox="1"/>
            <p:nvPr/>
          </p:nvSpPr>
          <p:spPr>
            <a:xfrm>
              <a:off x="3460491" y="607459"/>
              <a:ext cx="1704216" cy="622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b="1" dirty="0">
                  <a:solidFill>
                    <a:schemeClr val="bg1"/>
                  </a:solidFill>
                </a:rPr>
                <a:t>TEXAS TM4C1294U</a:t>
              </a:r>
            </a:p>
          </p:txBody>
        </p:sp>
        <p:cxnSp>
          <p:nvCxnSpPr>
            <p:cNvPr id="14" name="Conector recto de flecha 6">
              <a:extLst>
                <a:ext uri="{FF2B5EF4-FFF2-40B4-BE49-F238E27FC236}">
                  <a16:creationId xmlns:a16="http://schemas.microsoft.com/office/drawing/2014/main" id="{5C1D5559-5923-4159-BDF8-4497E76319B8}"/>
                </a:ext>
              </a:extLst>
            </p:cNvPr>
            <p:cNvCxnSpPr>
              <a:stCxn id="13" idx="2"/>
            </p:cNvCxnSpPr>
            <p:nvPr/>
          </p:nvCxnSpPr>
          <p:spPr>
            <a:xfrm rot="16200000" flipH="1">
              <a:off x="4501602" y="1040525"/>
              <a:ext cx="189692" cy="567698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uadroTexto 8">
              <a:extLst>
                <a:ext uri="{FF2B5EF4-FFF2-40B4-BE49-F238E27FC236}">
                  <a16:creationId xmlns:a16="http://schemas.microsoft.com/office/drawing/2014/main" id="{38EEF594-12C9-4B73-A273-DEB2E5A63F13}"/>
                </a:ext>
              </a:extLst>
            </p:cNvPr>
            <p:cNvSpPr txBox="1"/>
            <p:nvPr/>
          </p:nvSpPr>
          <p:spPr>
            <a:xfrm>
              <a:off x="2154641" y="2011583"/>
              <a:ext cx="788795" cy="294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b="1" dirty="0">
                  <a:solidFill>
                    <a:schemeClr val="bg1"/>
                  </a:solidFill>
                </a:rPr>
                <a:t>POWER</a:t>
              </a:r>
            </a:p>
          </p:txBody>
        </p:sp>
        <p:sp>
          <p:nvSpPr>
            <p:cNvPr id="16" name="CuadroTexto 9">
              <a:extLst>
                <a:ext uri="{FF2B5EF4-FFF2-40B4-BE49-F238E27FC236}">
                  <a16:creationId xmlns:a16="http://schemas.microsoft.com/office/drawing/2014/main" id="{CC870035-EF3F-46D0-B715-C97219D00D72}"/>
                </a:ext>
              </a:extLst>
            </p:cNvPr>
            <p:cNvSpPr txBox="1"/>
            <p:nvPr/>
          </p:nvSpPr>
          <p:spPr>
            <a:xfrm>
              <a:off x="8160009" y="1918321"/>
              <a:ext cx="814565" cy="294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b="1" dirty="0">
                  <a:solidFill>
                    <a:schemeClr val="bg1"/>
                  </a:solidFill>
                </a:rPr>
                <a:t>POWER</a:t>
              </a:r>
            </a:p>
          </p:txBody>
        </p:sp>
        <p:cxnSp>
          <p:nvCxnSpPr>
            <p:cNvPr id="17" name="Conector recto de flecha 10">
              <a:extLst>
                <a:ext uri="{FF2B5EF4-FFF2-40B4-BE49-F238E27FC236}">
                  <a16:creationId xmlns:a16="http://schemas.microsoft.com/office/drawing/2014/main" id="{D1E7049B-ED2A-4683-AE99-6A43FC596F49}"/>
                </a:ext>
              </a:extLst>
            </p:cNvPr>
            <p:cNvCxnSpPr/>
            <p:nvPr/>
          </p:nvCxnSpPr>
          <p:spPr>
            <a:xfrm flipV="1">
              <a:off x="2706087" y="1825010"/>
              <a:ext cx="237349" cy="23952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de flecha 11">
              <a:extLst>
                <a:ext uri="{FF2B5EF4-FFF2-40B4-BE49-F238E27FC236}">
                  <a16:creationId xmlns:a16="http://schemas.microsoft.com/office/drawing/2014/main" id="{1C450C14-A3FC-421E-815A-E1EEC043510A}"/>
                </a:ext>
              </a:extLst>
            </p:cNvPr>
            <p:cNvCxnSpPr/>
            <p:nvPr/>
          </p:nvCxnSpPr>
          <p:spPr>
            <a:xfrm flipH="1" flipV="1">
              <a:off x="8402606" y="1753265"/>
              <a:ext cx="92463" cy="214738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uadroTexto 12">
              <a:extLst>
                <a:ext uri="{FF2B5EF4-FFF2-40B4-BE49-F238E27FC236}">
                  <a16:creationId xmlns:a16="http://schemas.microsoft.com/office/drawing/2014/main" id="{B416F4BC-6E87-431A-8A39-F7374916EBA1}"/>
                </a:ext>
              </a:extLst>
            </p:cNvPr>
            <p:cNvSpPr txBox="1"/>
            <p:nvPr/>
          </p:nvSpPr>
          <p:spPr>
            <a:xfrm>
              <a:off x="6119715" y="1993177"/>
              <a:ext cx="917319" cy="294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b="1" dirty="0">
                  <a:solidFill>
                    <a:schemeClr val="bg1"/>
                  </a:solidFill>
                </a:rPr>
                <a:t>POWER</a:t>
              </a:r>
            </a:p>
          </p:txBody>
        </p:sp>
        <p:cxnSp>
          <p:nvCxnSpPr>
            <p:cNvPr id="20" name="Conector recto de flecha 13">
              <a:extLst>
                <a:ext uri="{FF2B5EF4-FFF2-40B4-BE49-F238E27FC236}">
                  <a16:creationId xmlns:a16="http://schemas.microsoft.com/office/drawing/2014/main" id="{7FCBED8C-0175-4909-99E1-8AAFBE7C5B5E}"/>
                </a:ext>
              </a:extLst>
            </p:cNvPr>
            <p:cNvCxnSpPr/>
            <p:nvPr/>
          </p:nvCxnSpPr>
          <p:spPr>
            <a:xfrm flipH="1" flipV="1">
              <a:off x="6362312" y="1828122"/>
              <a:ext cx="92463" cy="214738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Image 29" descr="Capture d’écran 2017-05-20 à 14.37.22.png">
            <a:extLst>
              <a:ext uri="{FF2B5EF4-FFF2-40B4-BE49-F238E27FC236}">
                <a16:creationId xmlns:a16="http://schemas.microsoft.com/office/drawing/2014/main" id="{8F2A93E0-A414-4C52-8977-7811513F4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84" y="1871046"/>
            <a:ext cx="3677407" cy="275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1124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3"/>
          <p:cNvSpPr txBox="1">
            <a:spLocks noChangeArrowheads="1"/>
          </p:cNvSpPr>
          <p:nvPr/>
        </p:nvSpPr>
        <p:spPr bwMode="auto">
          <a:xfrm>
            <a:off x="411163" y="993775"/>
            <a:ext cx="76358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SzPct val="100000"/>
            </a:pPr>
            <a:r>
              <a:rPr lang="en-US" sz="2400">
                <a:solidFill>
                  <a:srgbClr val="FFFFFF"/>
                </a:solidFill>
                <a:latin typeface="Verdana" pitchFamily="34" charset="0"/>
              </a:rPr>
              <a:t>Assembling procedure</a:t>
            </a:r>
          </a:p>
        </p:txBody>
      </p:sp>
      <p:sp>
        <p:nvSpPr>
          <p:cNvPr id="8195" name="Text Box 10"/>
          <p:cNvSpPr txBox="1">
            <a:spLocks noChangeArrowheads="1"/>
          </p:cNvSpPr>
          <p:nvPr/>
        </p:nvSpPr>
        <p:spPr bwMode="auto">
          <a:xfrm>
            <a:off x="6046788" y="5029200"/>
            <a:ext cx="18780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SzPct val="100000"/>
            </a:pPr>
            <a:r>
              <a:rPr lang="en-US" sz="1400" b="1" dirty="0">
                <a:solidFill>
                  <a:srgbClr val="FFFFFF"/>
                </a:solidFill>
              </a:rPr>
              <a:t>6mm(active area) + 5mm(steel) = </a:t>
            </a:r>
          </a:p>
          <a:p>
            <a:pPr>
              <a:buSzPct val="100000"/>
            </a:pPr>
            <a:r>
              <a:rPr lang="en-US" sz="1400" b="1" dirty="0">
                <a:solidFill>
                  <a:srgbClr val="FFFFFF"/>
                </a:solidFill>
              </a:rPr>
              <a:t>11 mm thickness</a:t>
            </a:r>
          </a:p>
        </p:txBody>
      </p:sp>
      <p:pic>
        <p:nvPicPr>
          <p:cNvPr id="819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95" y="1574732"/>
            <a:ext cx="1979556" cy="1545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8197" name="Group 9"/>
          <p:cNvGrpSpPr>
            <a:grpSpLocks/>
          </p:cNvGrpSpPr>
          <p:nvPr/>
        </p:nvGrpSpPr>
        <p:grpSpPr bwMode="auto">
          <a:xfrm>
            <a:off x="4391983" y="1077958"/>
            <a:ext cx="2735953" cy="2503888"/>
            <a:chOff x="3243" y="28"/>
            <a:chExt cx="1813" cy="2166"/>
          </a:xfrm>
        </p:grpSpPr>
        <p:pic>
          <p:nvPicPr>
            <p:cNvPr id="8198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6" y="360"/>
              <a:ext cx="1510" cy="1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8199" name="Text Box 11"/>
            <p:cNvSpPr txBox="1">
              <a:spLocks noChangeArrowheads="1"/>
            </p:cNvSpPr>
            <p:nvPr/>
          </p:nvSpPr>
          <p:spPr bwMode="auto">
            <a:xfrm>
              <a:off x="4087" y="1944"/>
              <a:ext cx="1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8200" name="Line 12"/>
            <p:cNvSpPr>
              <a:spLocks noChangeShapeType="1"/>
            </p:cNvSpPr>
            <p:nvPr/>
          </p:nvSpPr>
          <p:spPr bwMode="auto">
            <a:xfrm flipH="1">
              <a:off x="3461" y="273"/>
              <a:ext cx="1568" cy="17"/>
            </a:xfrm>
            <a:prstGeom prst="line">
              <a:avLst/>
            </a:prstGeom>
            <a:noFill/>
            <a:ln w="12600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1" name="Text Box 13"/>
            <p:cNvSpPr txBox="1">
              <a:spLocks noChangeArrowheads="1"/>
            </p:cNvSpPr>
            <p:nvPr/>
          </p:nvSpPr>
          <p:spPr bwMode="auto">
            <a:xfrm>
              <a:off x="4010" y="28"/>
              <a:ext cx="594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fr-FR">
                  <a:solidFill>
                    <a:srgbClr val="000000"/>
                  </a:solidFill>
                </a:rPr>
                <a:t>4.7 mm</a:t>
              </a:r>
            </a:p>
          </p:txBody>
        </p:sp>
        <p:grpSp>
          <p:nvGrpSpPr>
            <p:cNvPr id="8202" name="Group 14"/>
            <p:cNvGrpSpPr>
              <a:grpSpLocks/>
            </p:cNvGrpSpPr>
            <p:nvPr/>
          </p:nvGrpSpPr>
          <p:grpSpPr bwMode="auto">
            <a:xfrm>
              <a:off x="3243" y="301"/>
              <a:ext cx="244" cy="1562"/>
              <a:chOff x="3243" y="301"/>
              <a:chExt cx="244" cy="1562"/>
            </a:xfrm>
          </p:grpSpPr>
          <p:sp>
            <p:nvSpPr>
              <p:cNvPr id="8203" name="Line 15"/>
              <p:cNvSpPr>
                <a:spLocks noChangeShapeType="1"/>
              </p:cNvSpPr>
              <p:nvPr/>
            </p:nvSpPr>
            <p:spPr bwMode="auto">
              <a:xfrm flipH="1" flipV="1">
                <a:off x="3475" y="301"/>
                <a:ext cx="12" cy="1562"/>
              </a:xfrm>
              <a:prstGeom prst="line">
                <a:avLst/>
              </a:prstGeom>
              <a:noFill/>
              <a:ln w="12600">
                <a:solidFill>
                  <a:srgbClr val="FF0000"/>
                </a:solidFill>
                <a:miter lim="800000"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4" name="Text Box 16"/>
              <p:cNvSpPr txBox="1">
                <a:spLocks noChangeArrowheads="1"/>
              </p:cNvSpPr>
              <p:nvPr/>
            </p:nvSpPr>
            <p:spPr bwMode="auto">
              <a:xfrm rot="-5400000">
                <a:off x="3082" y="964"/>
                <a:ext cx="554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defTabSz="45720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 defTabSz="45720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>
                  <a:buSzPct val="100000"/>
                </a:pPr>
                <a:r>
                  <a:rPr lang="fr-FR">
                    <a:solidFill>
                      <a:srgbClr val="000000"/>
                    </a:solidFill>
                  </a:rPr>
                  <a:t>4.3mm</a:t>
                </a:r>
              </a:p>
            </p:txBody>
          </p:sp>
        </p:grpSp>
      </p:grpSp>
      <p:pic>
        <p:nvPicPr>
          <p:cNvPr id="820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758" y="1156811"/>
            <a:ext cx="1281112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206" name="Rectangle 25"/>
          <p:cNvSpPr>
            <a:spLocks noChangeArrowheads="1"/>
          </p:cNvSpPr>
          <p:nvPr/>
        </p:nvSpPr>
        <p:spPr bwMode="auto">
          <a:xfrm>
            <a:off x="135575" y="1214438"/>
            <a:ext cx="66294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ASICs : HARDROC2</a:t>
            </a:r>
          </a:p>
          <a:p>
            <a:pPr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64 channels</a:t>
            </a:r>
          </a:p>
          <a:p>
            <a:pPr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Trigger less mode</a:t>
            </a:r>
          </a:p>
          <a:p>
            <a:pPr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Memory depth : 127 events</a:t>
            </a:r>
          </a:p>
          <a:p>
            <a:pPr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3 thresholds</a:t>
            </a:r>
          </a:p>
          <a:p>
            <a:pPr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Range: </a:t>
            </a:r>
            <a:r>
              <a:rPr lang="en-US" sz="1600" dirty="0">
                <a:solidFill>
                  <a:srgbClr val="FF0000"/>
                </a:solidFill>
                <a:latin typeface="Verdana" pitchFamily="34" charset="0"/>
              </a:rPr>
              <a:t>10 fC-15 </a:t>
            </a:r>
            <a:r>
              <a:rPr lang="en-US" sz="1600" dirty="0" err="1">
                <a:solidFill>
                  <a:srgbClr val="FF0000"/>
                </a:solidFill>
                <a:latin typeface="Verdana" pitchFamily="34" charset="0"/>
              </a:rPr>
              <a:t>pC</a:t>
            </a:r>
            <a:endParaRPr lang="en-US" sz="1600" dirty="0">
              <a:solidFill>
                <a:srgbClr val="FF0000"/>
              </a:solidFill>
              <a:latin typeface="Verdana" pitchFamily="34" charset="0"/>
            </a:endParaRPr>
          </a:p>
          <a:p>
            <a:pPr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FF0000"/>
                </a:solidFill>
                <a:latin typeface="Verdana" pitchFamily="34" charset="0"/>
              </a:rPr>
              <a:t>110</a:t>
            </a:r>
            <a:r>
              <a:rPr lang="en-US" altLang="zh-CN" sz="1600" dirty="0">
                <a:solidFill>
                  <a:srgbClr val="FF0000"/>
                </a:solidFill>
                <a:latin typeface="Verdana" pitchFamily="34" charset="0"/>
              </a:rPr>
              <a:t>fC, 5pC, 15pC</a:t>
            </a:r>
            <a:endParaRPr lang="en-US" sz="1600" dirty="0">
              <a:solidFill>
                <a:srgbClr val="FF0000"/>
              </a:solidFill>
              <a:latin typeface="Verdana" pitchFamily="34" charset="0"/>
            </a:endParaRPr>
          </a:p>
          <a:p>
            <a:pPr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Gain correction </a:t>
            </a:r>
            <a:r>
              <a:rPr lang="en-US" sz="1600" dirty="0">
                <a:solidFill>
                  <a:srgbClr val="000000"/>
                </a:solidFill>
                <a:latin typeface="Wingdings" pitchFamily="2" charset="2"/>
              </a:rPr>
              <a:t>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Verdana" pitchFamily="34" charset="0"/>
              </a:rPr>
              <a:t>uniformity</a:t>
            </a:r>
          </a:p>
        </p:txBody>
      </p:sp>
      <p:sp>
        <p:nvSpPr>
          <p:cNvPr id="27" name="ZoneTexte 26"/>
          <p:cNvSpPr txBox="1">
            <a:spLocks noChangeArrowheads="1"/>
          </p:cNvSpPr>
          <p:nvPr/>
        </p:nvSpPr>
        <p:spPr bwMode="auto">
          <a:xfrm>
            <a:off x="1414934" y="328586"/>
            <a:ext cx="657718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zh-CN" sz="3600" b="1" dirty="0">
                <a:solidFill>
                  <a:schemeClr val="bg1"/>
                </a:solidFill>
                <a:latin typeface="+mn-lt"/>
              </a:rPr>
              <a:t>Readout Electronics for RPC</a:t>
            </a:r>
            <a:endParaRPr lang="fr-FR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208" name="ZoneTexte 27"/>
          <p:cNvSpPr txBox="1">
            <a:spLocks noChangeArrowheads="1"/>
          </p:cNvSpPr>
          <p:nvPr/>
        </p:nvSpPr>
        <p:spPr bwMode="auto">
          <a:xfrm>
            <a:off x="123700" y="3229990"/>
            <a:ext cx="48768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b="1" dirty="0">
                <a:solidFill>
                  <a:srgbClr val="000000"/>
                </a:solidFill>
              </a:rPr>
              <a:t>Printed Circuit Boards (PCB) </a:t>
            </a:r>
            <a:r>
              <a:rPr lang="en-US" dirty="0">
                <a:solidFill>
                  <a:srgbClr val="000000"/>
                </a:solidFill>
              </a:rPr>
              <a:t>were designed to reduce the cross-talk with 8-layer structure and buried </a:t>
            </a:r>
            <a:r>
              <a:rPr lang="en-US" dirty="0" err="1">
                <a:solidFill>
                  <a:srgbClr val="000000"/>
                </a:solidFill>
              </a:rPr>
              <a:t>vias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dirty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>
                <a:solidFill>
                  <a:srgbClr val="000000"/>
                </a:solidFill>
              </a:rPr>
              <a:t>Tiny connectors were used to connect the PCB two by two so the 24X2 ASICs are daisy-chained. 1</a:t>
            </a:r>
            <a:r>
              <a:rPr lang="en-US" dirty="0">
                <a:solidFill>
                  <a:srgbClr val="000000"/>
                </a:solidFill>
                <a:sym typeface="Symbol"/>
              </a:rPr>
              <a:t></a:t>
            </a:r>
            <a:r>
              <a:rPr lang="en-US" dirty="0">
                <a:solidFill>
                  <a:srgbClr val="000000"/>
                </a:solidFill>
              </a:rPr>
              <a:t>1m</a:t>
            </a:r>
            <a:r>
              <a:rPr lang="en-US" baseline="30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 has 6 PCBs and 9216 pads.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dirty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>
                <a:solidFill>
                  <a:srgbClr val="000000"/>
                </a:solidFill>
              </a:rPr>
              <a:t>DAQ board (DIF) was developed to transmit  fast commands and data to/from ASICs.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2017/11/6-8</a:t>
            </a:r>
            <a:endParaRPr lang="zh-CN" altLang="en-US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495" y="3581846"/>
            <a:ext cx="4094597" cy="2614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690544" y="691782"/>
            <a:ext cx="217444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Imad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Laktineh</a:t>
            </a:r>
            <a:r>
              <a:rPr lang="en-US" b="1" dirty="0">
                <a:solidFill>
                  <a:schemeClr val="bg1"/>
                </a:solidFill>
              </a:rPr>
              <a:t> (IPNL</a:t>
            </a:r>
            <a:r>
              <a:rPr lang="en-US" altLang="zh-CN" b="1" dirty="0">
                <a:solidFill>
                  <a:schemeClr val="bg1"/>
                </a:solidFill>
              </a:rPr>
              <a:t>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9563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2CCBF1-DA2D-4FA1-B030-E905224C9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SDHCAL for ILD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8B100C-4DCB-4B74-9601-27D2CA539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007" y="1173589"/>
            <a:ext cx="5865243" cy="5086001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Verdana"/>
                <a:cs typeface="Verdana"/>
              </a:rPr>
              <a:t>The </a:t>
            </a:r>
            <a:r>
              <a:rPr lang="en-US" sz="1600" b="1" dirty="0">
                <a:latin typeface="Verdana"/>
                <a:cs typeface="Verdana"/>
              </a:rPr>
              <a:t>SDHCAL-GRPC</a:t>
            </a:r>
            <a:r>
              <a:rPr lang="en-US" sz="1600" dirty="0">
                <a:latin typeface="Verdana"/>
                <a:cs typeface="Verdana"/>
              </a:rPr>
              <a:t> is one of the two HCAL options based on PFA and proposed for </a:t>
            </a:r>
            <a:r>
              <a:rPr lang="en-US" sz="1600" b="1" dirty="0">
                <a:latin typeface="Verdana"/>
                <a:cs typeface="Verdana"/>
              </a:rPr>
              <a:t>ILD</a:t>
            </a:r>
            <a:r>
              <a:rPr lang="en-US" sz="1600" dirty="0">
                <a:latin typeface="Verdana"/>
                <a:cs typeface="Verdana"/>
              </a:rPr>
              <a:t>.  Modules are  made of 48 RPC chambers (</a:t>
            </a:r>
            <a:r>
              <a:rPr lang="en-US" sz="1600" b="1" dirty="0">
                <a:solidFill>
                  <a:srgbClr val="FF0000"/>
                </a:solidFill>
                <a:latin typeface="Verdana"/>
                <a:cs typeface="Verdana"/>
              </a:rPr>
              <a:t>6λ</a:t>
            </a:r>
            <a:r>
              <a:rPr lang="en-US" sz="1600" b="1" baseline="-25000" dirty="0">
                <a:solidFill>
                  <a:srgbClr val="FF0000"/>
                </a:solidFill>
                <a:latin typeface="Verdana"/>
                <a:cs typeface="Verdana"/>
              </a:rPr>
              <a:t>I</a:t>
            </a:r>
            <a:r>
              <a:rPr lang="en-US" sz="1600" dirty="0">
                <a:latin typeface="Verdana"/>
                <a:cs typeface="Verdana"/>
              </a:rPr>
              <a:t>), equipped with </a:t>
            </a:r>
            <a:r>
              <a:rPr lang="en-US" sz="1600" b="1" dirty="0">
                <a:solidFill>
                  <a:srgbClr val="FF0000"/>
                </a:solidFill>
                <a:latin typeface="Verdana"/>
                <a:cs typeface="Verdana"/>
              </a:rPr>
              <a:t>semi-digital, power-pulsed electronics </a:t>
            </a:r>
            <a:r>
              <a:rPr lang="en-US" sz="1600" dirty="0">
                <a:latin typeface="Verdana"/>
                <a:cs typeface="Verdana"/>
              </a:rPr>
              <a:t>readout and placed in </a:t>
            </a:r>
            <a:r>
              <a:rPr lang="en-US" sz="1600" b="1" dirty="0">
                <a:solidFill>
                  <a:srgbClr val="FF0000"/>
                </a:solidFill>
                <a:latin typeface="Verdana"/>
                <a:cs typeface="Verdana"/>
              </a:rPr>
              <a:t>self-supporting mechanical </a:t>
            </a:r>
            <a:r>
              <a:rPr lang="en-US" sz="1600" dirty="0">
                <a:latin typeface="Verdana"/>
                <a:cs typeface="Verdana"/>
              </a:rPr>
              <a:t>structure (stainless steel) to serve as absorber.  </a:t>
            </a:r>
          </a:p>
          <a:p>
            <a:r>
              <a:rPr lang="en-US" sz="1600" b="1" dirty="0">
                <a:solidFill>
                  <a:schemeClr val="tx1"/>
                </a:solidFill>
                <a:latin typeface="Verdana"/>
                <a:cs typeface="Verdana"/>
              </a:rPr>
              <a:t>Proposed structure for SDHCAL-ILD: </a:t>
            </a:r>
          </a:p>
          <a:p>
            <a:pPr lvl="1"/>
            <a:r>
              <a:rPr lang="en-US" sz="1600" dirty="0">
                <a:solidFill>
                  <a:srgbClr val="030CBD"/>
                </a:solidFill>
                <a:latin typeface="Verdana"/>
                <a:cs typeface="Verdana"/>
              </a:rPr>
              <a:t>Very compact with negligible dead zones</a:t>
            </a:r>
          </a:p>
          <a:p>
            <a:pPr lvl="1"/>
            <a:r>
              <a:rPr lang="en-US" sz="1600" dirty="0">
                <a:solidFill>
                  <a:srgbClr val="030CBD"/>
                </a:solidFill>
                <a:latin typeface="Verdana"/>
                <a:cs typeface="Verdana"/>
              </a:rPr>
              <a:t>Eliminates projective cracks</a:t>
            </a:r>
          </a:p>
          <a:p>
            <a:pPr lvl="1"/>
            <a:r>
              <a:rPr lang="en-US" sz="1600" dirty="0">
                <a:solidFill>
                  <a:srgbClr val="030CBD"/>
                </a:solidFill>
                <a:latin typeface="Verdana"/>
                <a:cs typeface="Verdana"/>
              </a:rPr>
              <a:t>Minimizes barrel and endcap separation</a:t>
            </a:r>
          </a:p>
          <a:p>
            <a:pPr lvl="1"/>
            <a:r>
              <a:rPr lang="en-US" sz="1600" dirty="0">
                <a:solidFill>
                  <a:srgbClr val="030CBD"/>
                </a:solidFill>
                <a:latin typeface="Verdana"/>
                <a:cs typeface="Verdana"/>
              </a:rPr>
              <a:t>SDHCAL prototype should be able to study hadronic showers and very close to ILD module</a:t>
            </a:r>
          </a:p>
          <a:p>
            <a:r>
              <a:rPr lang="en-US" sz="1600" b="1" dirty="0">
                <a:solidFill>
                  <a:schemeClr val="tx1"/>
                </a:solidFill>
                <a:latin typeface="Verdana"/>
                <a:cs typeface="Verdana"/>
              </a:rPr>
              <a:t> Challenges: </a:t>
            </a:r>
          </a:p>
          <a:p>
            <a:pPr lvl="1">
              <a:buClrTx/>
              <a:buFont typeface="Wingdings" panose="05000000000000000000" pitchFamily="2" charset="2"/>
              <a:buChar char="q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>
                <a:solidFill>
                  <a:schemeClr val="tx1"/>
                </a:solidFill>
                <a:latin typeface="Verdana" charset="0"/>
              </a:rPr>
              <a:t>Homogeneity for large surfaces</a:t>
            </a:r>
          </a:p>
          <a:p>
            <a:pPr lvl="1">
              <a:buClrTx/>
              <a:buFont typeface="Wingdings" panose="05000000000000000000" pitchFamily="2" charset="2"/>
              <a:buChar char="q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>
                <a:solidFill>
                  <a:schemeClr val="tx1"/>
                </a:solidFill>
                <a:latin typeface="Verdana" charset="0"/>
              </a:rPr>
              <a:t>Thickness of only a few mm</a:t>
            </a:r>
          </a:p>
          <a:p>
            <a:pPr lvl="1">
              <a:buFont typeface="Wingdings" panose="05000000000000000000" pitchFamily="2" charset="2"/>
              <a:buChar char="q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>
                <a:solidFill>
                  <a:schemeClr val="tx1"/>
                </a:solidFill>
                <a:latin typeface="Verdana" charset="0"/>
              </a:rPr>
              <a:t>Lateral segmentation of 1cm X 1cm</a:t>
            </a:r>
          </a:p>
          <a:p>
            <a:pPr lvl="1">
              <a:buClrTx/>
              <a:buFont typeface="Wingdings" panose="05000000000000000000" pitchFamily="2" charset="2"/>
              <a:buChar char="q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>
                <a:solidFill>
                  <a:schemeClr val="tx1"/>
                </a:solidFill>
                <a:latin typeface="Verdana" charset="0"/>
              </a:rPr>
              <a:t>Services from one side</a:t>
            </a:r>
          </a:p>
          <a:p>
            <a:pPr lvl="1">
              <a:buClrTx/>
              <a:buFont typeface="Wingdings" panose="05000000000000000000" pitchFamily="2" charset="2"/>
              <a:buChar char="q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>
                <a:solidFill>
                  <a:schemeClr val="tx1"/>
                </a:solidFill>
                <a:latin typeface="Verdana" charset="0"/>
              </a:rPr>
              <a:t>Embedded power-cycled electronics</a:t>
            </a:r>
          </a:p>
          <a:p>
            <a:pPr lvl="1">
              <a:buClrTx/>
              <a:buFont typeface="Wingdings" panose="05000000000000000000" pitchFamily="2" charset="2"/>
              <a:buChar char="q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>
                <a:solidFill>
                  <a:schemeClr val="tx1"/>
                </a:solidFill>
                <a:latin typeface="Verdana" charset="0"/>
              </a:rPr>
              <a:t>Self-supporting mechanical structure</a:t>
            </a:r>
            <a:endParaRPr lang="en-US" sz="1400" dirty="0">
              <a:solidFill>
                <a:schemeClr val="tx1"/>
              </a:solidFill>
              <a:latin typeface="Verdana"/>
              <a:cs typeface="Verdana"/>
            </a:endParaRPr>
          </a:p>
          <a:p>
            <a:endParaRPr lang="en-US" sz="1600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27FF1DA-E6C6-412A-8D9C-572409EDD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2017/11/6-8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4549FB-366F-4697-9BC3-1C6AFBD24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20BE7-80F9-4152-814D-79CD10295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7" name="Image 3" descr="DHCALview_global.png">
            <a:extLst>
              <a:ext uri="{FF2B5EF4-FFF2-40B4-BE49-F238E27FC236}">
                <a16:creationId xmlns:a16="http://schemas.microsoft.com/office/drawing/2014/main" id="{045743F7-0209-49BF-9639-C777923892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2250" y="1173591"/>
            <a:ext cx="2839350" cy="2621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6">
            <a:extLst>
              <a:ext uri="{FF2B5EF4-FFF2-40B4-BE49-F238E27FC236}">
                <a16:creationId xmlns:a16="http://schemas.microsoft.com/office/drawing/2014/main" id="{F7232B50-FEA1-4F75-9BF9-FABDAC75B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78178" y="3887740"/>
            <a:ext cx="3165822" cy="21251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710919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PFA and Imaging Calorimeter</a:t>
            </a:r>
          </a:p>
        </p:txBody>
      </p:sp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60" y="1114560"/>
            <a:ext cx="7786047" cy="510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2017/11/6-8</a:t>
            </a:r>
            <a:endParaRPr lang="zh-CN" altLang="en-US"/>
          </a:p>
        </p:txBody>
      </p:sp>
      <p:grpSp>
        <p:nvGrpSpPr>
          <p:cNvPr id="7" name="组合 5"/>
          <p:cNvGrpSpPr>
            <a:grpSpLocks/>
          </p:cNvGrpSpPr>
          <p:nvPr/>
        </p:nvGrpSpPr>
        <p:grpSpPr bwMode="auto">
          <a:xfrm>
            <a:off x="5397489" y="4792300"/>
            <a:ext cx="3617449" cy="1623869"/>
            <a:chOff x="5022849" y="1412655"/>
            <a:chExt cx="3694537" cy="1874614"/>
          </a:xfrm>
        </p:grpSpPr>
        <p:grpSp>
          <p:nvGrpSpPr>
            <p:cNvPr id="8" name="组合 4"/>
            <p:cNvGrpSpPr>
              <a:grpSpLocks/>
            </p:cNvGrpSpPr>
            <p:nvPr/>
          </p:nvGrpSpPr>
          <p:grpSpPr bwMode="auto">
            <a:xfrm>
              <a:off x="5022849" y="1412655"/>
              <a:ext cx="3694537" cy="1874614"/>
              <a:chOff x="5022849" y="1412655"/>
              <a:chExt cx="3694537" cy="1874614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1649" y="1412656"/>
                <a:ext cx="1865737" cy="18746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2849" y="1412655"/>
                <a:ext cx="1828800" cy="18665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矩形 3"/>
              <p:cNvSpPr>
                <a:spLocks noChangeArrowheads="1"/>
              </p:cNvSpPr>
              <p:nvPr/>
            </p:nvSpPr>
            <p:spPr bwMode="auto">
              <a:xfrm>
                <a:off x="5585057" y="2672480"/>
                <a:ext cx="2698282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spcBef>
                    <a:spcPts val="100"/>
                  </a:spcBef>
                  <a:buFontTx/>
                  <a:buNone/>
                </a:pPr>
                <a:r>
                  <a:rPr lang="en-US" altLang="zh-CN" sz="1200">
                    <a:solidFill>
                      <a:schemeClr val="bg1"/>
                    </a:solidFill>
                  </a:rPr>
                  <a:t>Simulation of W, Z reconstructed masses in hadronic mode.</a:t>
                </a:r>
              </a:p>
            </p:txBody>
          </p:sp>
        </p:grp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5431470" y="1530508"/>
              <a:ext cx="135595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zh-CN" sz="2000" dirty="0">
                  <a:solidFill>
                    <a:schemeClr val="bg1"/>
                  </a:solidFill>
                </a:rPr>
                <a:t>60%/</a:t>
              </a:r>
              <a:r>
                <a:rPr lang="en-US" altLang="zh-CN" sz="2000" dirty="0">
                  <a:solidFill>
                    <a:schemeClr val="bg1"/>
                  </a:solidFill>
                  <a:sym typeface="Symbol" panose="05050102010706020507" pitchFamily="18" charset="2"/>
                </a:rPr>
                <a:t>E</a:t>
              </a:r>
              <a:endParaRPr lang="en-US" altLang="zh-CN" sz="20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7324499" y="1530508"/>
              <a:ext cx="135595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zh-CN" sz="2000" dirty="0">
                  <a:solidFill>
                    <a:schemeClr val="bg1"/>
                  </a:solidFill>
                </a:rPr>
                <a:t>30%/</a:t>
              </a:r>
              <a:r>
                <a:rPr lang="en-US" altLang="zh-CN" sz="2000" dirty="0">
                  <a:solidFill>
                    <a:schemeClr val="bg1"/>
                  </a:solidFill>
                  <a:sym typeface="Symbol" panose="05050102010706020507" pitchFamily="18" charset="2"/>
                </a:rPr>
                <a:t>E</a:t>
              </a:r>
              <a:endParaRPr lang="en-US" altLang="zh-CN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85474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+mn-lt"/>
              </a:rPr>
              <a:t>CALICE: Imaging Calorimeter</a:t>
            </a:r>
            <a:endParaRPr lang="en-US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28" y="1576523"/>
            <a:ext cx="5934075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02" y="1171711"/>
            <a:ext cx="1666875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18262" y="1171711"/>
            <a:ext cx="60527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https://twiki.cern.ch/twiki/bin/view/CALICE/CalicePapers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03496" y="5344232"/>
            <a:ext cx="2114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>
              <a:defRPr sz="2200">
                <a:solidFill>
                  <a:schemeClr val="tx1"/>
                </a:solidFill>
                <a:latin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800" b="1" dirty="0"/>
              <a:t>Readout cell size: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084696" y="5344232"/>
            <a:ext cx="6765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>
              <a:defRPr sz="2200">
                <a:solidFill>
                  <a:schemeClr val="tx1"/>
                </a:solidFill>
                <a:latin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800"/>
              <a:t>144 - 9 cm</a:t>
            </a:r>
            <a:r>
              <a:rPr lang="en-US" altLang="en-US" sz="1800" baseline="30000"/>
              <a:t>2</a:t>
            </a:r>
            <a:r>
              <a:rPr lang="en-US" altLang="en-US" sz="1800"/>
              <a:t> </a:t>
            </a:r>
            <a:r>
              <a:rPr lang="en-US" altLang="en-US" sz="1800">
                <a:sym typeface="Wingdings" pitchFamily="2" charset="2"/>
              </a:rPr>
              <a:t></a:t>
            </a:r>
            <a:r>
              <a:rPr lang="en-US" altLang="en-US" sz="1800"/>
              <a:t> </a:t>
            </a:r>
            <a:r>
              <a:rPr lang="en-US" altLang="en-US" sz="1700"/>
              <a:t>4.5 cm</a:t>
            </a:r>
            <a:r>
              <a:rPr lang="en-US" altLang="en-US" sz="1700" baseline="30000"/>
              <a:t>2</a:t>
            </a:r>
            <a:r>
              <a:rPr lang="en-US" altLang="en-US" sz="1800"/>
              <a:t>  </a:t>
            </a:r>
            <a:r>
              <a:rPr lang="en-US" altLang="en-US" sz="1800">
                <a:sym typeface="Wingdings" pitchFamily="2" charset="2"/>
              </a:rPr>
              <a:t> </a:t>
            </a:r>
            <a:r>
              <a:rPr lang="en-US" altLang="en-US" sz="1600">
                <a:sym typeface="Wingdings" pitchFamily="2" charset="2"/>
              </a:rPr>
              <a:t>1 cm</a:t>
            </a:r>
            <a:r>
              <a:rPr lang="en-US" altLang="en-US" sz="1600" baseline="30000">
                <a:sym typeface="Wingdings" pitchFamily="2" charset="2"/>
              </a:rPr>
              <a:t>2</a:t>
            </a:r>
            <a:r>
              <a:rPr lang="en-US" altLang="en-US" sz="1800">
                <a:sym typeface="Wingdings" pitchFamily="2" charset="2"/>
              </a:rPr>
              <a:t>  </a:t>
            </a:r>
            <a:r>
              <a:rPr lang="en-US" altLang="en-US" sz="1500">
                <a:sym typeface="Wingdings" pitchFamily="2" charset="2"/>
              </a:rPr>
              <a:t>0.25 cm</a:t>
            </a:r>
            <a:r>
              <a:rPr lang="en-US" altLang="en-US" sz="1500" baseline="30000">
                <a:sym typeface="Wingdings" pitchFamily="2" charset="2"/>
              </a:rPr>
              <a:t>2</a:t>
            </a:r>
            <a:r>
              <a:rPr lang="en-US" altLang="en-US" sz="1800">
                <a:sym typeface="Wingdings" pitchFamily="2" charset="2"/>
              </a:rPr>
              <a:t>  </a:t>
            </a:r>
            <a:r>
              <a:rPr lang="en-US" altLang="en-US" sz="1400">
                <a:sym typeface="Wingdings" pitchFamily="2" charset="2"/>
              </a:rPr>
              <a:t>0.13 cm</a:t>
            </a:r>
            <a:r>
              <a:rPr lang="en-US" altLang="en-US" sz="1400" baseline="30000">
                <a:sym typeface="Wingdings" pitchFamily="2" charset="2"/>
              </a:rPr>
              <a:t>2</a:t>
            </a:r>
            <a:r>
              <a:rPr lang="en-US" altLang="en-US" sz="1800">
                <a:sym typeface="Wingdings" pitchFamily="2" charset="2"/>
              </a:rPr>
              <a:t>   </a:t>
            </a:r>
            <a:r>
              <a:rPr lang="en-US" altLang="en-US" sz="1200">
                <a:sym typeface="Wingdings" pitchFamily="2" charset="2"/>
              </a:rPr>
              <a:t>2.5x10</a:t>
            </a:r>
            <a:r>
              <a:rPr lang="en-US" altLang="en-US" sz="1200" baseline="30000">
                <a:sym typeface="Wingdings" pitchFamily="2" charset="2"/>
              </a:rPr>
              <a:t>-5</a:t>
            </a:r>
            <a:r>
              <a:rPr lang="en-US" altLang="en-US" sz="1200">
                <a:sym typeface="Wingdings" pitchFamily="2" charset="2"/>
              </a:rPr>
              <a:t> cm</a:t>
            </a:r>
            <a:r>
              <a:rPr lang="en-US" altLang="en-US" sz="1200" baseline="30000">
                <a:sym typeface="Wingdings" pitchFamily="2" charset="2"/>
              </a:rPr>
              <a:t>2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09846" y="5739520"/>
            <a:ext cx="1543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>
              <a:defRPr sz="2200">
                <a:solidFill>
                  <a:schemeClr val="tx1"/>
                </a:solidFill>
                <a:latin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800" b="1"/>
              <a:t>Technology: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130734" y="5649032"/>
            <a:ext cx="117316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>
              <a:defRPr sz="2200">
                <a:solidFill>
                  <a:schemeClr val="tx1"/>
                </a:solidFill>
                <a:latin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400"/>
              <a:t>Scintillator +</a:t>
            </a:r>
          </a:p>
          <a:p>
            <a:r>
              <a:rPr lang="en-US" altLang="en-US" sz="1400"/>
              <a:t>SiPM/MPPC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599296" y="5649032"/>
            <a:ext cx="1287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>
              <a:defRPr sz="2200">
                <a:solidFill>
                  <a:schemeClr val="tx1"/>
                </a:solidFill>
                <a:latin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400"/>
              <a:t>Gas detectors</a:t>
            </a:r>
          </a:p>
          <a:p>
            <a:pPr algn="ctr"/>
            <a:r>
              <a:rPr lang="en-US" altLang="en-US" sz="1400"/>
              <a:t>Silicon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5818496" y="5649032"/>
            <a:ext cx="708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>
              <a:defRPr sz="2200">
                <a:solidFill>
                  <a:schemeClr val="tx1"/>
                </a:solidFill>
                <a:latin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400"/>
              <a:t>Silicon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7639359" y="5649032"/>
            <a:ext cx="13795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>
              <a:defRPr sz="2200">
                <a:solidFill>
                  <a:schemeClr val="tx1"/>
                </a:solidFill>
                <a:latin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400"/>
              <a:t>Silicon (MAPS)</a:t>
            </a: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3502334" y="5649032"/>
            <a:ext cx="117316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>
              <a:defRPr sz="2200">
                <a:solidFill>
                  <a:schemeClr val="tx1"/>
                </a:solidFill>
                <a:latin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400"/>
              <a:t>Scintillator +</a:t>
            </a:r>
          </a:p>
          <a:p>
            <a:r>
              <a:rPr lang="en-US" altLang="en-US" sz="1400"/>
              <a:t>SiPM/MPPC</a:t>
            </a: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6786871" y="5649032"/>
            <a:ext cx="708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>
              <a:defRPr sz="2200">
                <a:solidFill>
                  <a:schemeClr val="tx1"/>
                </a:solidFill>
                <a:latin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400"/>
              <a:t>Silicon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2017/11/6-8</a:t>
            </a:r>
            <a:endParaRPr lang="zh-CN" altLang="en-US"/>
          </a:p>
        </p:txBody>
      </p:sp>
      <p:sp>
        <p:nvSpPr>
          <p:cNvPr id="4" name="Oval 3"/>
          <p:cNvSpPr/>
          <p:nvPr/>
        </p:nvSpPr>
        <p:spPr>
          <a:xfrm>
            <a:off x="2258277" y="4343400"/>
            <a:ext cx="1830638" cy="1010357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391150" y="4343400"/>
            <a:ext cx="2248209" cy="1067221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17" name="灯片编号占位符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71267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ce réservé du numéro de diapositive 4"/>
          <p:cNvSpPr txBox="1">
            <a:spLocks noGrp="1"/>
          </p:cNvSpPr>
          <p:nvPr/>
        </p:nvSpPr>
        <p:spPr bwMode="auto">
          <a:xfrm>
            <a:off x="6553200" y="6248400"/>
            <a:ext cx="2112963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SzPct val="100000"/>
            </a:pPr>
            <a:fld id="{E959AFF9-68BE-4275-8223-A61DE0001208}" type="slidenum">
              <a:rPr lang="en-US">
                <a:solidFill>
                  <a:srgbClr val="000000"/>
                </a:solidFill>
              </a:rPr>
              <a:pPr>
                <a:buSzPct val="100000"/>
              </a:pPr>
              <a:t>32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11163" y="993775"/>
            <a:ext cx="76358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SzPct val="100000"/>
            </a:pPr>
            <a:r>
              <a:rPr lang="en-US" sz="2400">
                <a:solidFill>
                  <a:srgbClr val="FFFFFF"/>
                </a:solidFill>
                <a:latin typeface="Verdana" pitchFamily="34" charset="0"/>
              </a:rPr>
              <a:t>Assembling procedure</a:t>
            </a:r>
          </a:p>
        </p:txBody>
      </p:sp>
      <p:sp>
        <p:nvSpPr>
          <p:cNvPr id="5124" name="Text Box 10"/>
          <p:cNvSpPr txBox="1">
            <a:spLocks noChangeArrowheads="1"/>
          </p:cNvSpPr>
          <p:nvPr/>
        </p:nvSpPr>
        <p:spPr bwMode="auto">
          <a:xfrm>
            <a:off x="6046788" y="5029200"/>
            <a:ext cx="18780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SzPct val="100000"/>
            </a:pPr>
            <a:r>
              <a:rPr lang="en-US" sz="1400" b="1">
                <a:solidFill>
                  <a:srgbClr val="FFFFFF"/>
                </a:solidFill>
              </a:rPr>
              <a:t>6mm(active area) + 5mm(steel) = </a:t>
            </a:r>
          </a:p>
          <a:p>
            <a:pPr>
              <a:buSzPct val="100000"/>
            </a:pPr>
            <a:r>
              <a:rPr lang="en-US" sz="1400" b="1">
                <a:solidFill>
                  <a:srgbClr val="FFFFFF"/>
                </a:solidFill>
              </a:rPr>
              <a:t>11 mm thickness</a:t>
            </a:r>
          </a:p>
        </p:txBody>
      </p:sp>
      <p:grpSp>
        <p:nvGrpSpPr>
          <p:cNvPr id="5130" name="Grouper 16"/>
          <p:cNvGrpSpPr>
            <a:grpSpLocks/>
          </p:cNvGrpSpPr>
          <p:nvPr/>
        </p:nvGrpSpPr>
        <p:grpSpPr bwMode="auto">
          <a:xfrm>
            <a:off x="381113" y="1216564"/>
            <a:ext cx="8637428" cy="2438400"/>
            <a:chOff x="28575" y="1398588"/>
            <a:chExt cx="8551152" cy="3639285"/>
          </a:xfrm>
        </p:grpSpPr>
        <p:pic>
          <p:nvPicPr>
            <p:cNvPr id="513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113" y="2757488"/>
              <a:ext cx="7200900" cy="1103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132" name="Text Box 3"/>
            <p:cNvSpPr txBox="1">
              <a:spLocks noChangeArrowheads="1"/>
            </p:cNvSpPr>
            <p:nvPr/>
          </p:nvSpPr>
          <p:spPr bwMode="auto">
            <a:xfrm>
              <a:off x="735013" y="2147888"/>
              <a:ext cx="184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5133" name="Text Box 4"/>
            <p:cNvSpPr txBox="1">
              <a:spLocks noChangeArrowheads="1"/>
            </p:cNvSpPr>
            <p:nvPr/>
          </p:nvSpPr>
          <p:spPr bwMode="auto">
            <a:xfrm>
              <a:off x="666750" y="2286000"/>
              <a:ext cx="2043120" cy="336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en-US" sz="1000">
                  <a:solidFill>
                    <a:srgbClr val="000000"/>
                  </a:solidFill>
                  <a:latin typeface="Verdana" pitchFamily="34" charset="0"/>
                </a:rPr>
                <a:t>PCB support (polycarbonate)</a:t>
              </a:r>
            </a:p>
          </p:txBody>
        </p:sp>
        <p:sp>
          <p:nvSpPr>
            <p:cNvPr id="5134" name="Text Box 5"/>
            <p:cNvSpPr txBox="1">
              <a:spLocks noChangeArrowheads="1"/>
            </p:cNvSpPr>
            <p:nvPr/>
          </p:nvSpPr>
          <p:spPr bwMode="auto">
            <a:xfrm>
              <a:off x="28575" y="1979613"/>
              <a:ext cx="2167979" cy="336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en-US" sz="1000">
                  <a:solidFill>
                    <a:srgbClr val="000000"/>
                  </a:solidFill>
                  <a:latin typeface="Verdana" pitchFamily="34" charset="0"/>
                </a:rPr>
                <a:t>PCB (1.2mm)+ASICs(1.7 mm)</a:t>
              </a:r>
            </a:p>
          </p:txBody>
        </p:sp>
        <p:sp>
          <p:nvSpPr>
            <p:cNvPr id="5135" name="Text Box 6"/>
            <p:cNvSpPr txBox="1">
              <a:spLocks noChangeArrowheads="1"/>
            </p:cNvSpPr>
            <p:nvPr/>
          </p:nvSpPr>
          <p:spPr bwMode="auto">
            <a:xfrm>
              <a:off x="449263" y="1550988"/>
              <a:ext cx="1301480" cy="336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Mylar layer (50</a:t>
              </a:r>
              <a:r>
                <a:rPr lang="el-GR" sz="1000">
                  <a:solidFill>
                    <a:srgbClr val="000000"/>
                  </a:solidFill>
                  <a:latin typeface="Verdana" pitchFamily="34" charset="0"/>
                </a:rPr>
                <a:t>μ</a:t>
              </a: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)</a:t>
              </a:r>
            </a:p>
          </p:txBody>
        </p:sp>
        <p:sp>
          <p:nvSpPr>
            <p:cNvPr id="5136" name="Line 7"/>
            <p:cNvSpPr>
              <a:spLocks noChangeShapeType="1"/>
            </p:cNvSpPr>
            <p:nvPr/>
          </p:nvSpPr>
          <p:spPr bwMode="auto">
            <a:xfrm>
              <a:off x="6659563" y="2492375"/>
              <a:ext cx="865187" cy="504825"/>
            </a:xfrm>
            <a:prstGeom prst="line">
              <a:avLst/>
            </a:prstGeom>
            <a:noFill/>
            <a:ln w="9360">
              <a:solidFill>
                <a:srgbClr val="FF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7" name="Text Box 8"/>
            <p:cNvSpPr txBox="1">
              <a:spLocks noChangeArrowheads="1"/>
            </p:cNvSpPr>
            <p:nvPr/>
          </p:nvSpPr>
          <p:spPr bwMode="auto">
            <a:xfrm>
              <a:off x="5726113" y="1974849"/>
              <a:ext cx="1438049" cy="545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Readout ASIC</a:t>
              </a:r>
            </a:p>
            <a:p>
              <a:pPr>
                <a:buSzPct val="100000"/>
              </a:pP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(Hardroc2, 1.6mm)</a:t>
              </a:r>
            </a:p>
          </p:txBody>
        </p:sp>
        <p:sp>
          <p:nvSpPr>
            <p:cNvPr id="5138" name="Line 9"/>
            <p:cNvSpPr>
              <a:spLocks noChangeShapeType="1"/>
            </p:cNvSpPr>
            <p:nvPr/>
          </p:nvSpPr>
          <p:spPr bwMode="auto">
            <a:xfrm flipH="1">
              <a:off x="4492625" y="1989138"/>
              <a:ext cx="158750" cy="100806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9" name="Text Box 10"/>
            <p:cNvSpPr txBox="1">
              <a:spLocks noChangeArrowheads="1"/>
            </p:cNvSpPr>
            <p:nvPr/>
          </p:nvSpPr>
          <p:spPr bwMode="auto">
            <a:xfrm>
              <a:off x="3925888" y="1700213"/>
              <a:ext cx="1284624" cy="336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PCB interconnect</a:t>
              </a:r>
            </a:p>
          </p:txBody>
        </p:sp>
        <p:sp>
          <p:nvSpPr>
            <p:cNvPr id="5140" name="Text Box 11"/>
            <p:cNvSpPr txBox="1">
              <a:spLocks noChangeArrowheads="1"/>
            </p:cNvSpPr>
            <p:nvPr/>
          </p:nvSpPr>
          <p:spPr bwMode="auto">
            <a:xfrm>
              <a:off x="7418388" y="1398588"/>
              <a:ext cx="1059339" cy="545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Readout pads</a:t>
              </a:r>
            </a:p>
            <a:p>
              <a:pPr>
                <a:buSzPct val="100000"/>
              </a:pP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(1cm x 1cm)</a:t>
              </a:r>
            </a:p>
          </p:txBody>
        </p:sp>
        <p:sp>
          <p:nvSpPr>
            <p:cNvPr id="5141" name="Text Box 12"/>
            <p:cNvSpPr txBox="1">
              <a:spLocks noChangeArrowheads="1"/>
            </p:cNvSpPr>
            <p:nvPr/>
          </p:nvSpPr>
          <p:spPr bwMode="auto">
            <a:xfrm>
              <a:off x="808038" y="4143375"/>
              <a:ext cx="1020830" cy="336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Mylar (175</a:t>
              </a:r>
              <a:r>
                <a:rPr lang="el-GR" sz="1000">
                  <a:solidFill>
                    <a:srgbClr val="000000"/>
                  </a:solidFill>
                  <a:latin typeface="Verdana" pitchFamily="34" charset="0"/>
                </a:rPr>
                <a:t>μ</a:t>
              </a: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)</a:t>
              </a:r>
            </a:p>
          </p:txBody>
        </p:sp>
        <p:sp>
          <p:nvSpPr>
            <p:cNvPr id="5142" name="Text Box 13"/>
            <p:cNvSpPr txBox="1">
              <a:spLocks noChangeArrowheads="1"/>
            </p:cNvSpPr>
            <p:nvPr/>
          </p:nvSpPr>
          <p:spPr bwMode="auto">
            <a:xfrm>
              <a:off x="252413" y="4564063"/>
              <a:ext cx="2009870" cy="336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Glass fiber frame (≈1.2mm)</a:t>
              </a:r>
            </a:p>
          </p:txBody>
        </p:sp>
        <p:sp>
          <p:nvSpPr>
            <p:cNvPr id="5143" name="Text Box 14"/>
            <p:cNvSpPr txBox="1">
              <a:spLocks noChangeArrowheads="1"/>
            </p:cNvSpPr>
            <p:nvPr/>
          </p:nvSpPr>
          <p:spPr bwMode="auto">
            <a:xfrm>
              <a:off x="5940425" y="4005263"/>
              <a:ext cx="1705675" cy="545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Cathode glass (1.1mm)</a:t>
              </a:r>
            </a:p>
            <a:p>
              <a:pPr>
                <a:buSzPct val="100000"/>
              </a:pP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+ resistive coating</a:t>
              </a:r>
            </a:p>
          </p:txBody>
        </p:sp>
        <p:sp>
          <p:nvSpPr>
            <p:cNvPr id="5144" name="Text Box 15"/>
            <p:cNvSpPr txBox="1">
              <a:spLocks noChangeArrowheads="1"/>
            </p:cNvSpPr>
            <p:nvPr/>
          </p:nvSpPr>
          <p:spPr bwMode="auto">
            <a:xfrm>
              <a:off x="7003482" y="4492625"/>
              <a:ext cx="1576245" cy="545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fr-FR" sz="1000" dirty="0">
                  <a:solidFill>
                    <a:srgbClr val="000000"/>
                  </a:solidFill>
                  <a:latin typeface="Verdana" pitchFamily="34" charset="0"/>
                </a:rPr>
                <a:t>Anode glass (0.7mm)</a:t>
              </a:r>
            </a:p>
            <a:p>
              <a:pPr>
                <a:buSzPct val="100000"/>
              </a:pPr>
              <a:r>
                <a:rPr lang="fr-FR" sz="1000" dirty="0">
                  <a:solidFill>
                    <a:srgbClr val="000000"/>
                  </a:solidFill>
                  <a:latin typeface="Verdana" pitchFamily="34" charset="0"/>
                </a:rPr>
                <a:t>+ </a:t>
              </a:r>
              <a:r>
                <a:rPr lang="fr-FR" sz="1000" dirty="0" err="1">
                  <a:solidFill>
                    <a:srgbClr val="000000"/>
                  </a:solidFill>
                  <a:latin typeface="Verdana" pitchFamily="34" charset="0"/>
                </a:rPr>
                <a:t>resistive</a:t>
              </a:r>
              <a:r>
                <a:rPr lang="fr-FR" sz="1000" dirty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  <a:r>
                <a:rPr lang="fr-FR" sz="1000" dirty="0" err="1">
                  <a:solidFill>
                    <a:srgbClr val="000000"/>
                  </a:solidFill>
                  <a:latin typeface="Verdana" pitchFamily="34" charset="0"/>
                </a:rPr>
                <a:t>coating</a:t>
              </a:r>
              <a:endParaRPr lang="fr-FR" sz="100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145" name="Line 16"/>
            <p:cNvSpPr>
              <a:spLocks noChangeShapeType="1"/>
            </p:cNvSpPr>
            <p:nvPr/>
          </p:nvSpPr>
          <p:spPr bwMode="auto">
            <a:xfrm flipH="1" flipV="1">
              <a:off x="2835275" y="3492500"/>
              <a:ext cx="952500" cy="80803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6" name="Text Box 17"/>
            <p:cNvSpPr txBox="1">
              <a:spLocks noChangeArrowheads="1"/>
            </p:cNvSpPr>
            <p:nvPr/>
          </p:nvSpPr>
          <p:spPr bwMode="auto">
            <a:xfrm>
              <a:off x="3060700" y="4286250"/>
              <a:ext cx="2063783" cy="336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Ceramic ball spacer (1.2mm)</a:t>
              </a:r>
            </a:p>
          </p:txBody>
        </p:sp>
        <p:sp>
          <p:nvSpPr>
            <p:cNvPr id="5147" name="Text Box 19"/>
            <p:cNvSpPr txBox="1">
              <a:spLocks noChangeArrowheads="1"/>
            </p:cNvSpPr>
            <p:nvPr/>
          </p:nvSpPr>
          <p:spPr bwMode="auto">
            <a:xfrm>
              <a:off x="4141788" y="3284538"/>
              <a:ext cx="909637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fr-FR" sz="1400">
                  <a:solidFill>
                    <a:srgbClr val="000000"/>
                  </a:solidFill>
                  <a:latin typeface="Verdana" pitchFamily="34" charset="0"/>
                </a:rPr>
                <a:t>Gas gap</a:t>
              </a:r>
            </a:p>
          </p:txBody>
        </p:sp>
        <p:sp>
          <p:nvSpPr>
            <p:cNvPr id="5148" name="Line 21"/>
            <p:cNvSpPr>
              <a:spLocks noChangeShapeType="1"/>
            </p:cNvSpPr>
            <p:nvPr/>
          </p:nvSpPr>
          <p:spPr bwMode="auto">
            <a:xfrm>
              <a:off x="914400" y="1828800"/>
              <a:ext cx="228600" cy="13716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9" name="Line 22"/>
            <p:cNvSpPr>
              <a:spLocks noChangeShapeType="1"/>
            </p:cNvSpPr>
            <p:nvPr/>
          </p:nvSpPr>
          <p:spPr bwMode="auto">
            <a:xfrm>
              <a:off x="1600200" y="2286000"/>
              <a:ext cx="1588" cy="6858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0" name="Line 23"/>
            <p:cNvSpPr>
              <a:spLocks noChangeShapeType="1"/>
            </p:cNvSpPr>
            <p:nvPr/>
          </p:nvSpPr>
          <p:spPr bwMode="auto">
            <a:xfrm>
              <a:off x="3357563" y="2478088"/>
              <a:ext cx="228600" cy="4572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1" name="Line 24"/>
            <p:cNvSpPr>
              <a:spLocks noChangeShapeType="1"/>
            </p:cNvSpPr>
            <p:nvPr/>
          </p:nvSpPr>
          <p:spPr bwMode="auto">
            <a:xfrm flipH="1">
              <a:off x="7537450" y="1792288"/>
              <a:ext cx="469900" cy="13716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2" name="Line 25"/>
            <p:cNvSpPr>
              <a:spLocks noChangeShapeType="1"/>
            </p:cNvSpPr>
            <p:nvPr/>
          </p:nvSpPr>
          <p:spPr bwMode="auto">
            <a:xfrm flipV="1">
              <a:off x="1143000" y="3722688"/>
              <a:ext cx="457200" cy="4699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3" name="Line 26"/>
            <p:cNvSpPr>
              <a:spLocks noChangeShapeType="1"/>
            </p:cNvSpPr>
            <p:nvPr/>
          </p:nvSpPr>
          <p:spPr bwMode="auto">
            <a:xfrm flipV="1">
              <a:off x="457200" y="3422650"/>
              <a:ext cx="685800" cy="11557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4" name="Line 27"/>
            <p:cNvSpPr>
              <a:spLocks noChangeShapeType="1"/>
            </p:cNvSpPr>
            <p:nvPr/>
          </p:nvSpPr>
          <p:spPr bwMode="auto">
            <a:xfrm flipH="1" flipV="1">
              <a:off x="6851650" y="3651250"/>
              <a:ext cx="241300" cy="4699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5" name="Line 28"/>
            <p:cNvSpPr>
              <a:spLocks noChangeShapeType="1"/>
            </p:cNvSpPr>
            <p:nvPr/>
          </p:nvSpPr>
          <p:spPr bwMode="auto">
            <a:xfrm flipH="1" flipV="1">
              <a:off x="7201179" y="3230561"/>
              <a:ext cx="695475" cy="126206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" name="ZoneTexte 43"/>
          <p:cNvSpPr txBox="1">
            <a:spLocks noChangeArrowheads="1"/>
          </p:cNvSpPr>
          <p:nvPr/>
        </p:nvSpPr>
        <p:spPr bwMode="auto">
          <a:xfrm>
            <a:off x="380999" y="3897313"/>
            <a:ext cx="2708461" cy="369332"/>
          </a:xfrm>
          <a:prstGeom prst="rect">
            <a:avLst/>
          </a:prstGeom>
          <a:gradFill rotWithShape="1">
            <a:gsLst>
              <a:gs pos="0">
                <a:srgbClr val="E0FFF4"/>
              </a:gs>
              <a:gs pos="64999">
                <a:srgbClr val="B2FFE3"/>
              </a:gs>
              <a:gs pos="100000">
                <a:srgbClr val="90FFDA"/>
              </a:gs>
            </a:gsLst>
            <a:lin ang="5400000" scaled="1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>
                <a:solidFill>
                  <a:srgbClr val="000000"/>
                </a:solidFill>
              </a:rPr>
              <a:t>Large area </a:t>
            </a:r>
            <a:r>
              <a:rPr lang="en-US" dirty="0" err="1">
                <a:solidFill>
                  <a:srgbClr val="000000"/>
                </a:solidFill>
              </a:rPr>
              <a:t>gRPC</a:t>
            </a:r>
            <a:r>
              <a:rPr lang="en-US" dirty="0">
                <a:solidFill>
                  <a:srgbClr val="000000"/>
                </a:solidFill>
              </a:rPr>
              <a:t>: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5158" name="ZoneTexte 44"/>
          <p:cNvSpPr txBox="1">
            <a:spLocks noChangeArrowheads="1"/>
          </p:cNvSpPr>
          <p:nvPr/>
        </p:nvSpPr>
        <p:spPr bwMode="auto">
          <a:xfrm>
            <a:off x="152400" y="4419600"/>
            <a:ext cx="370674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Negligible dead zone </a:t>
            </a:r>
          </a:p>
          <a:p>
            <a:pPr>
              <a:buClr>
                <a:srgbClr val="000000"/>
              </a:buClr>
              <a:buSzPct val="100000"/>
            </a:pPr>
            <a:r>
              <a:rPr lang="en-US" dirty="0">
                <a:solidFill>
                  <a:srgbClr val="000000"/>
                </a:solidFill>
              </a:rPr>
              <a:t>    (tiny ceramic spacers)</a:t>
            </a:r>
          </a:p>
          <a:p>
            <a:pPr>
              <a:buClr>
                <a:srgbClr val="000000"/>
              </a:buClr>
              <a:buSzPct val="100000"/>
              <a:buFont typeface="Wingdings" pitchFamily="2" charset="2"/>
              <a:buChar char="ü"/>
            </a:pPr>
            <a:r>
              <a:rPr lang="en-US" dirty="0">
                <a:solidFill>
                  <a:srgbClr val="000000"/>
                </a:solidFill>
              </a:rPr>
              <a:t> Large size: 1 </a:t>
            </a:r>
            <a:r>
              <a:rPr lang="en-US" dirty="0">
                <a:solidFill>
                  <a:srgbClr val="000000"/>
                </a:solidFill>
                <a:sym typeface="Symbol"/>
              </a:rPr>
              <a:t></a:t>
            </a:r>
            <a:r>
              <a:rPr lang="en-US" dirty="0">
                <a:solidFill>
                  <a:srgbClr val="000000"/>
                </a:solidFill>
              </a:rPr>
              <a:t> 1 m</a:t>
            </a:r>
            <a:r>
              <a:rPr lang="en-US" baseline="30000" dirty="0">
                <a:solidFill>
                  <a:srgbClr val="000000"/>
                </a:solidFill>
              </a:rPr>
              <a:t>2</a:t>
            </a:r>
          </a:p>
          <a:p>
            <a:pPr>
              <a:buClr>
                <a:srgbClr val="000000"/>
              </a:buClr>
              <a:buSzPct val="100000"/>
              <a:buFont typeface="Wingdings" pitchFamily="2" charset="2"/>
              <a:buChar char="ü"/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Cost effective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pPr>
              <a:buClr>
                <a:srgbClr val="000000"/>
              </a:buClr>
              <a:buSzPct val="100000"/>
              <a:buFont typeface="Wingdings" pitchFamily="2" charset="2"/>
              <a:buChar char="ü"/>
            </a:pPr>
            <a:r>
              <a:rPr lang="en-US" dirty="0">
                <a:solidFill>
                  <a:srgbClr val="000000"/>
                </a:solidFill>
              </a:rPr>
              <a:t> Efficient gas distribution system</a:t>
            </a:r>
          </a:p>
          <a:p>
            <a:pPr marL="285750" indent="-285750">
              <a:buClr>
                <a:srgbClr val="000000"/>
              </a:buClr>
              <a:buSzPct val="100000"/>
              <a:buFont typeface="Wingdings" pitchFamily="2" charset="2"/>
              <a:buChar char="ü"/>
            </a:pPr>
            <a:r>
              <a:rPr lang="en-US" dirty="0">
                <a:solidFill>
                  <a:srgbClr val="000000"/>
                </a:solidFill>
              </a:rPr>
              <a:t>Homogenous resistive coating</a:t>
            </a:r>
          </a:p>
        </p:txBody>
      </p:sp>
      <p:sp>
        <p:nvSpPr>
          <p:cNvPr id="39" name="标题 1"/>
          <p:cNvSpPr txBox="1">
            <a:spLocks/>
          </p:cNvSpPr>
          <p:nvPr/>
        </p:nvSpPr>
        <p:spPr>
          <a:xfrm>
            <a:off x="628650" y="365127"/>
            <a:ext cx="7886700" cy="5392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bg1">
                    <a:lumMod val="95000"/>
                  </a:schemeClr>
                </a:solidFill>
                <a:latin typeface="+mj-lt"/>
                <a:ea typeface="黑体" panose="02010609060101010101" pitchFamily="49" charset="-122"/>
                <a:cs typeface="+mj-cs"/>
              </a:defRPr>
            </a:lvl1pPr>
          </a:lstStyle>
          <a:p>
            <a:pPr algn="ctr"/>
            <a:r>
              <a:rPr lang="en-US" altLang="zh-CN" b="1" dirty="0">
                <a:solidFill>
                  <a:schemeClr val="bg1"/>
                </a:solidFill>
                <a:latin typeface="+mn-lt"/>
              </a:rPr>
              <a:t>Schematic of RPC</a:t>
            </a:r>
            <a:endParaRPr lang="zh-CN" altLang="en-US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2017/11/6-8</a:t>
            </a:r>
            <a:endParaRPr lang="zh-CN" altLang="en-US"/>
          </a:p>
        </p:txBody>
      </p:sp>
      <p:pic>
        <p:nvPicPr>
          <p:cNvPr id="43" name="内容占位符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169" y="3850944"/>
            <a:ext cx="1656388" cy="23955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45493" y="3473313"/>
            <a:ext cx="170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Ran Han (BISEE</a:t>
            </a:r>
            <a:r>
              <a:rPr lang="en-US" altLang="zh-CN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786" y="3842645"/>
            <a:ext cx="2612712" cy="242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563" y="3821379"/>
            <a:ext cx="3228237" cy="243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5717271" y="3449724"/>
            <a:ext cx="1956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Haijun</a:t>
            </a:r>
            <a:r>
              <a:rPr lang="en-US" b="1" dirty="0">
                <a:solidFill>
                  <a:srgbClr val="FF0000"/>
                </a:solidFill>
              </a:rPr>
              <a:t> Yang (SJTU)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20637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628650" y="365127"/>
            <a:ext cx="7886700" cy="5392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bg1">
                    <a:lumMod val="95000"/>
                  </a:schemeClr>
                </a:solidFill>
                <a:latin typeface="+mj-lt"/>
                <a:ea typeface="黑体" panose="02010609060101010101" pitchFamily="49" charset="-122"/>
                <a:cs typeface="+mj-cs"/>
              </a:defRPr>
            </a:lvl1pPr>
          </a:lstStyle>
          <a:p>
            <a:pPr algn="ctr"/>
            <a:r>
              <a:rPr lang="en-US" altLang="zh-CN" b="1" dirty="0">
                <a:solidFill>
                  <a:schemeClr val="bg1"/>
                </a:solidFill>
                <a:latin typeface="+mn-lt"/>
              </a:rPr>
              <a:t>DHCAL with RPC</a:t>
            </a:r>
            <a:endParaRPr lang="zh-CN" altLang="en-US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660" y="3567167"/>
            <a:ext cx="2316331" cy="2425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92767" y="5871448"/>
            <a:ext cx="1350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80 </a:t>
            </a:r>
            <a:r>
              <a:rPr lang="en-US" b="1" dirty="0" err="1"/>
              <a:t>GeV</a:t>
            </a:r>
            <a:r>
              <a:rPr lang="en-US" b="1" dirty="0"/>
              <a:t> Pion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4712" y="1179336"/>
            <a:ext cx="540099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Prototypes of DHCAL based on RPC </a:t>
            </a:r>
          </a:p>
          <a:p>
            <a:pPr marL="342900" indent="-342900">
              <a:buFont typeface="Courier New" pitchFamily="49" charset="0"/>
              <a:buChar char="o"/>
            </a:pPr>
            <a:r>
              <a:rPr lang="en-US" altLang="zh-CN" sz="2200" b="1" dirty="0"/>
              <a:t>ANL (J. </a:t>
            </a:r>
            <a:r>
              <a:rPr lang="en-US" altLang="zh-CN" sz="2200" b="1" dirty="0" err="1"/>
              <a:t>Repond</a:t>
            </a:r>
            <a:r>
              <a:rPr lang="en-US" altLang="zh-CN" sz="2200" b="1" dirty="0"/>
              <a:t>, L. Xia et.al.)</a:t>
            </a:r>
          </a:p>
          <a:p>
            <a:r>
              <a:rPr lang="en-US" altLang="zh-CN" sz="2200" b="1" dirty="0"/>
              <a:t>     </a:t>
            </a:r>
            <a:r>
              <a:rPr lang="en-US" altLang="zh-CN" sz="2200" b="1" dirty="0">
                <a:solidFill>
                  <a:srgbClr val="030CBD"/>
                </a:solidFill>
              </a:rPr>
              <a:t>1m</a:t>
            </a:r>
            <a:r>
              <a:rPr lang="en-US" altLang="zh-CN" sz="2200" b="1" baseline="30000" dirty="0">
                <a:solidFill>
                  <a:srgbClr val="030CBD"/>
                </a:solidFill>
              </a:rPr>
              <a:t>3</a:t>
            </a:r>
            <a:r>
              <a:rPr lang="en-US" altLang="zh-CN" sz="2200" b="1" dirty="0">
                <a:solidFill>
                  <a:srgbClr val="030CBD"/>
                </a:solidFill>
              </a:rPr>
              <a:t>, 1 threshold, TB at CERN/</a:t>
            </a:r>
            <a:r>
              <a:rPr lang="en-US" altLang="zh-CN" sz="2200" b="1" dirty="0" err="1">
                <a:solidFill>
                  <a:srgbClr val="030CBD"/>
                </a:solidFill>
              </a:rPr>
              <a:t>Fermilab</a:t>
            </a:r>
            <a:endParaRPr lang="en-US" altLang="zh-CN" sz="2200" b="1" dirty="0">
              <a:solidFill>
                <a:srgbClr val="030CBD"/>
              </a:solidFill>
            </a:endParaRPr>
          </a:p>
          <a:p>
            <a:pPr marL="342900" indent="-342900">
              <a:buFont typeface="Courier New" pitchFamily="49" charset="0"/>
              <a:buChar char="o"/>
            </a:pPr>
            <a:r>
              <a:rPr lang="en-US" altLang="zh-CN" sz="2200" b="1" dirty="0"/>
              <a:t>IPNL (I. </a:t>
            </a:r>
            <a:r>
              <a:rPr lang="en-US" sz="2400" b="1" dirty="0" err="1"/>
              <a:t>Laktineh</a:t>
            </a:r>
            <a:r>
              <a:rPr lang="en-US" sz="2400" b="1" dirty="0"/>
              <a:t> </a:t>
            </a:r>
            <a:r>
              <a:rPr lang="en-US" altLang="zh-CN" sz="2200" b="1" dirty="0"/>
              <a:t>et.al.)</a:t>
            </a:r>
          </a:p>
          <a:p>
            <a:r>
              <a:rPr lang="en-US" altLang="zh-CN" sz="2200" b="1" dirty="0"/>
              <a:t>     </a:t>
            </a:r>
            <a:r>
              <a:rPr lang="en-US" altLang="zh-CN" sz="2200" b="1" dirty="0">
                <a:solidFill>
                  <a:srgbClr val="030CBD"/>
                </a:solidFill>
              </a:rPr>
              <a:t>1m</a:t>
            </a:r>
            <a:r>
              <a:rPr lang="en-US" altLang="zh-CN" sz="2200" b="1" baseline="30000" dirty="0">
                <a:solidFill>
                  <a:srgbClr val="030CBD"/>
                </a:solidFill>
              </a:rPr>
              <a:t>3</a:t>
            </a:r>
            <a:r>
              <a:rPr lang="en-US" altLang="zh-CN" sz="2200" b="1" dirty="0">
                <a:solidFill>
                  <a:srgbClr val="030CBD"/>
                </a:solidFill>
              </a:rPr>
              <a:t>, 3 thresholds, TB at CERN since 2012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707" y="1134804"/>
            <a:ext cx="2903143" cy="2170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05" y="3593091"/>
            <a:ext cx="3605355" cy="2327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4872253" y="1583143"/>
            <a:ext cx="1146412" cy="298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1692322" y="2985051"/>
            <a:ext cx="343494" cy="5744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2017/11/6-8</a:t>
            </a:r>
            <a:endParaRPr lang="zh-CN" altLang="en-U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616" y="3589617"/>
            <a:ext cx="3031654" cy="2557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>
          <a:xfrm>
            <a:off x="7464056" y="4944139"/>
            <a:ext cx="1499191" cy="53162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834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944F8F-45ED-442E-A1ED-4C12A2005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SDHCAL Prototype Construction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5D00DB-F114-4DB0-8414-6F4295EA8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2017/11/6-8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195CF0-49EB-4651-A70C-4CCE79037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61910-E31D-4C68-A222-67ABF3EB7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76665C7E-36A1-43D8-AE9B-FE1602EF4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1" y="4828371"/>
            <a:ext cx="2410184" cy="202962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D66C7E0-12E8-461D-B3EA-41B4318ACF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3819" y="4822674"/>
            <a:ext cx="2410181" cy="202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86923E9F-EE56-4385-91FC-B1C8F198C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57998" y="4822674"/>
            <a:ext cx="2973606" cy="203762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51C713ED-9970-498D-9247-A47A86DA5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80841" y="4834071"/>
            <a:ext cx="2404473" cy="201822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12" name="Grouper 18">
            <a:extLst>
              <a:ext uri="{FF2B5EF4-FFF2-40B4-BE49-F238E27FC236}">
                <a16:creationId xmlns:a16="http://schemas.microsoft.com/office/drawing/2014/main" id="{97D698B6-DBCB-435F-8AEA-7672DDEBBC59}"/>
              </a:ext>
            </a:extLst>
          </p:cNvPr>
          <p:cNvGrpSpPr/>
          <p:nvPr/>
        </p:nvGrpSpPr>
        <p:grpSpPr>
          <a:xfrm>
            <a:off x="340850" y="1210305"/>
            <a:ext cx="8516903" cy="3084735"/>
            <a:chOff x="37405" y="457200"/>
            <a:chExt cx="5495313" cy="2789856"/>
          </a:xfrm>
        </p:grpSpPr>
        <p:sp>
          <p:nvSpPr>
            <p:cNvPr id="13" name="ZoneTexte 7">
              <a:extLst>
                <a:ext uri="{FF2B5EF4-FFF2-40B4-BE49-F238E27FC236}">
                  <a16:creationId xmlns:a16="http://schemas.microsoft.com/office/drawing/2014/main" id="{F8C439DA-C26F-414D-9742-6B88F6B709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18" y="457200"/>
              <a:ext cx="5486400" cy="278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10500 64-ch ASICs  were tested  and calibrated using a dedicated ASICs layout ( 93% ).</a:t>
              </a:r>
            </a:p>
          </p:txBody>
        </p:sp>
        <p:sp>
          <p:nvSpPr>
            <p:cNvPr id="15" name="ZoneTexte 10">
              <a:extLst>
                <a:ext uri="{FF2B5EF4-FFF2-40B4-BE49-F238E27FC236}">
                  <a16:creationId xmlns:a16="http://schemas.microsoft.com/office/drawing/2014/main" id="{A89CF881-BCD2-4A31-A179-8B84C1486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05" y="885133"/>
              <a:ext cx="5486400" cy="278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310 PCBs were produced, cabled and tested,</a:t>
              </a:r>
              <a:r>
                <a:rPr lang="zh-CN" alt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assembled by sets of six to make 1m</a:t>
              </a:r>
              <a:r>
                <a:rPr lang="en-US" sz="1400" baseline="300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2</a:t>
              </a: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ASUs</a:t>
              </a:r>
              <a:endParaRPr lang="en-US" sz="1400" baseline="300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16" name="ZoneTexte 10">
              <a:extLst>
                <a:ext uri="{FF2B5EF4-FFF2-40B4-BE49-F238E27FC236}">
                  <a16:creationId xmlns:a16="http://schemas.microsoft.com/office/drawing/2014/main" id="{EEFA21F5-C3D5-4E94-B8D6-D02CE5F602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18" y="1667802"/>
              <a:ext cx="5334000" cy="278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50 detectors were built and assembled with electronics into cassettes. </a:t>
              </a:r>
            </a:p>
          </p:txBody>
        </p:sp>
        <p:sp>
          <p:nvSpPr>
            <p:cNvPr id="17" name="ZoneTexte 10">
              <a:extLst>
                <a:ext uri="{FF2B5EF4-FFF2-40B4-BE49-F238E27FC236}">
                  <a16:creationId xmlns:a16="http://schemas.microsoft.com/office/drawing/2014/main" id="{A0D02FD7-1214-4B7B-AA1D-848BFD3BCB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13" y="2561063"/>
              <a:ext cx="4800600" cy="278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Self-supporting mechanical structure.  </a:t>
              </a:r>
            </a:p>
          </p:txBody>
        </p:sp>
        <p:sp>
          <p:nvSpPr>
            <p:cNvPr id="18" name="ZoneTexte 10">
              <a:extLst>
                <a:ext uri="{FF2B5EF4-FFF2-40B4-BE49-F238E27FC236}">
                  <a16:creationId xmlns:a16="http://schemas.microsoft.com/office/drawing/2014/main" id="{27CC1B45-B558-46CC-85E3-3433510B9D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754" y="2968700"/>
              <a:ext cx="4800600" cy="278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Full assembly took place at CERN.</a:t>
              </a:r>
            </a:p>
          </p:txBody>
        </p:sp>
        <p:sp>
          <p:nvSpPr>
            <p:cNvPr id="19" name="ZoneTexte 10">
              <a:extLst>
                <a:ext uri="{FF2B5EF4-FFF2-40B4-BE49-F238E27FC236}">
                  <a16:creationId xmlns:a16="http://schemas.microsoft.com/office/drawing/2014/main" id="{62C016DB-D9B3-48FA-BA9D-D6559229AC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086" y="1278708"/>
              <a:ext cx="5105400" cy="278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170 DIF, 20 DCC were built and tested.</a:t>
              </a:r>
            </a:p>
          </p:txBody>
        </p:sp>
      </p:grpSp>
      <p:sp>
        <p:nvSpPr>
          <p:cNvPr id="20" name="ZoneTexte 10">
            <a:extLst>
              <a:ext uri="{FF2B5EF4-FFF2-40B4-BE49-F238E27FC236}">
                <a16:creationId xmlns:a16="http://schemas.microsoft.com/office/drawing/2014/main" id="{C2D1BB4A-44AA-4625-BCDA-9A84A6FD7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664" y="2958486"/>
            <a:ext cx="480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ü"/>
            </a:pPr>
            <a:r>
              <a:rPr lang="en-US" sz="1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DAQ system using both USB and HTML protocol   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  was developed and used.  </a:t>
            </a:r>
          </a:p>
        </p:txBody>
      </p:sp>
      <p:sp>
        <p:nvSpPr>
          <p:cNvPr id="21" name="ZoneTexte 23">
            <a:extLst>
              <a:ext uri="{FF2B5EF4-FFF2-40B4-BE49-F238E27FC236}">
                <a16:creationId xmlns:a16="http://schemas.microsoft.com/office/drawing/2014/main" id="{D10FF574-44A1-441B-8301-95E932C837CE}"/>
              </a:ext>
            </a:extLst>
          </p:cNvPr>
          <p:cNvSpPr txBox="1"/>
          <p:nvPr/>
        </p:nvSpPr>
        <p:spPr>
          <a:xfrm>
            <a:off x="3506904" y="4390412"/>
            <a:ext cx="2548447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00FF"/>
                </a:solidFill>
              </a:rPr>
              <a:t>JINST 10 (2015) P10039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0809652F-5CF6-4921-BBBD-0F6220D9BA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9439" y="2825847"/>
            <a:ext cx="2674561" cy="200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95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9" descr="event_display_x_e1_new.pdf">
            <a:extLst>
              <a:ext uri="{FF2B5EF4-FFF2-40B4-BE49-F238E27FC236}">
                <a16:creationId xmlns:a16="http://schemas.microsoft.com/office/drawing/2014/main" id="{9F76E57D-E669-47FF-81C9-062CFEFAA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487" y="3452217"/>
            <a:ext cx="2837525" cy="278160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053B937-752B-4D59-9499-6993C7CD6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>
                <a:latin typeface="+mn-lt"/>
              </a:rPr>
              <a:t>SDHCAL  Performance</a:t>
            </a:r>
            <a:endParaRPr lang="en-US" b="1" dirty="0">
              <a:latin typeface="+mn-lt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7AC76F-A1BD-4412-8C3D-B6B6D4579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2017/11/6-8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BFA21C-83B0-4C44-95F0-6BDB6750D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FAEC40-9B7B-46F6-BA96-D68C31B59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7" name="ZoneTexte 2">
            <a:extLst>
              <a:ext uri="{FF2B5EF4-FFF2-40B4-BE49-F238E27FC236}">
                <a16:creationId xmlns:a16="http://schemas.microsoft.com/office/drawing/2014/main" id="{B6224D16-DF93-400F-BC04-56AB5184C7CB}"/>
              </a:ext>
            </a:extLst>
          </p:cNvPr>
          <p:cNvSpPr txBox="1"/>
          <p:nvPr/>
        </p:nvSpPr>
        <p:spPr>
          <a:xfrm>
            <a:off x="135171" y="1088236"/>
            <a:ext cx="88179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q"/>
            </a:pPr>
            <a:r>
              <a:rPr lang="en-US" dirty="0"/>
              <a:t> The SDHCAL prototype  was exposed to hadron, muon and electron beams </a:t>
            </a:r>
          </a:p>
          <a:p>
            <a:r>
              <a:rPr lang="en-US" dirty="0"/>
              <a:t>      in 2012, 2015 and 2016  on PS,  H2, H6 and  H8-SPS lines. </a:t>
            </a:r>
          </a:p>
          <a:p>
            <a:pPr>
              <a:buFont typeface="Wingdings" charset="2"/>
              <a:buChar char="q"/>
            </a:pP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Power-pulsing</a:t>
            </a:r>
            <a:r>
              <a:rPr lang="en-US" dirty="0"/>
              <a:t> using the SPS spill structure was used to reduce the power consumption.</a:t>
            </a:r>
          </a:p>
          <a:p>
            <a:pPr>
              <a:buFont typeface="Wingdings" charset="2"/>
              <a:buChar char="q"/>
            </a:pP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Self-triggering </a:t>
            </a:r>
            <a:r>
              <a:rPr lang="en-US" dirty="0"/>
              <a:t>mode is used but </a:t>
            </a:r>
            <a:r>
              <a:rPr lang="en-US" dirty="0">
                <a:solidFill>
                  <a:srgbClr val="FF6600"/>
                </a:solidFill>
              </a:rPr>
              <a:t>external trigger </a:t>
            </a:r>
            <a:r>
              <a:rPr lang="en-US" dirty="0"/>
              <a:t>mode is possible </a:t>
            </a:r>
          </a:p>
          <a:p>
            <a:pPr>
              <a:buFont typeface="Wingdings" charset="2"/>
              <a:buChar char="q"/>
            </a:pPr>
            <a:r>
              <a:rPr lang="en-US" dirty="0"/>
              <a:t> The </a:t>
            </a:r>
            <a:r>
              <a:rPr lang="en-US" dirty="0">
                <a:solidFill>
                  <a:srgbClr val="FF0000"/>
                </a:solidFill>
              </a:rPr>
              <a:t>threshold information </a:t>
            </a:r>
            <a:r>
              <a:rPr lang="en-US" dirty="0"/>
              <a:t>helps to improve on the energy reconstruction by better</a:t>
            </a:r>
          </a:p>
          <a:p>
            <a:r>
              <a:rPr lang="en-US" dirty="0"/>
              <a:t>     accounting for the number of tracks crossing one pad</a:t>
            </a:r>
          </a:p>
          <a:p>
            <a:pPr>
              <a:buFont typeface="Wingdings" charset="2"/>
              <a:buChar char="q"/>
            </a:pPr>
            <a:r>
              <a:rPr lang="en-US" dirty="0"/>
              <a:t> New data were taken in 2015, 2016 and 2017 with an </a:t>
            </a:r>
          </a:p>
          <a:p>
            <a:r>
              <a:rPr lang="en-US" dirty="0"/>
              <a:t>     improved DAQ system</a:t>
            </a:r>
          </a:p>
        </p:txBody>
      </p:sp>
      <p:pic>
        <p:nvPicPr>
          <p:cNvPr id="8" name="Image 5" descr="time_hit_sprectrum_all_centered_R715651_T28.pdf">
            <a:extLst>
              <a:ext uri="{FF2B5EF4-FFF2-40B4-BE49-F238E27FC236}">
                <a16:creationId xmlns:a16="http://schemas.microsoft.com/office/drawing/2014/main" id="{DABE6B41-7B81-48E9-9A3A-62FCC90D5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686" y="4444495"/>
            <a:ext cx="3170188" cy="1714500"/>
          </a:xfrm>
          <a:prstGeom prst="rect">
            <a:avLst/>
          </a:prstGeom>
        </p:spPr>
      </p:pic>
      <p:pic>
        <p:nvPicPr>
          <p:cNvPr id="9" name="Image 6" descr="zoom_spectrum.pdf">
            <a:extLst>
              <a:ext uri="{FF2B5EF4-FFF2-40B4-BE49-F238E27FC236}">
                <a16:creationId xmlns:a16="http://schemas.microsoft.com/office/drawing/2014/main" id="{1A8A8CC7-BFC8-481B-BD02-E0D0B9411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637" y="2645098"/>
            <a:ext cx="3170188" cy="1690170"/>
          </a:xfrm>
          <a:prstGeom prst="rect">
            <a:avLst/>
          </a:prstGeom>
        </p:spPr>
      </p:pic>
      <p:pic>
        <p:nvPicPr>
          <p:cNvPr id="10" name="Image 8" descr="event_display_x1_new.pdf">
            <a:extLst>
              <a:ext uri="{FF2B5EF4-FFF2-40B4-BE49-F238E27FC236}">
                <a16:creationId xmlns:a16="http://schemas.microsoft.com/office/drawing/2014/main" id="{218C066F-D42D-405D-A102-2543ADDC3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74" y="3412462"/>
            <a:ext cx="2841885" cy="282136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484A8964-EFAD-4EEB-AD36-2CD865B79055}"/>
              </a:ext>
            </a:extLst>
          </p:cNvPr>
          <p:cNvSpPr txBox="1"/>
          <p:nvPr/>
        </p:nvSpPr>
        <p:spPr>
          <a:xfrm>
            <a:off x="6687047" y="4768756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Noise Hits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7898563-6D94-4D0C-9EB8-1A7D73904647}"/>
              </a:ext>
            </a:extLst>
          </p:cNvPr>
          <p:cNvSpPr txBox="1"/>
          <p:nvPr/>
        </p:nvSpPr>
        <p:spPr>
          <a:xfrm>
            <a:off x="6796061" y="2805886"/>
            <a:ext cx="1911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Hit time spectrum</a:t>
            </a:r>
          </a:p>
          <a:p>
            <a:r>
              <a:rPr lang="en-US" b="1" dirty="0"/>
              <a:t>for 40 GeV pion</a:t>
            </a:r>
          </a:p>
        </p:txBody>
      </p:sp>
    </p:spTree>
    <p:extLst>
      <p:ext uri="{BB962C8B-B14F-4D97-AF65-F5344CB8AC3E}">
        <p14:creationId xmlns:p14="http://schemas.microsoft.com/office/powerpoint/2010/main" val="716536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435BC5-2851-406A-83CA-0BD9C2225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>
                <a:latin typeface="+mn-lt"/>
              </a:rPr>
              <a:t>Event Selection of Hadron Beams</a:t>
            </a:r>
            <a:endParaRPr lang="en-US" b="1" dirty="0">
              <a:latin typeface="+mn-lt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987C723-90A5-4D58-B5BA-E0FE44D17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2017/11/6-8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9591F2-C96D-4347-AF09-052188FCB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A3505F-A680-489B-8E72-44421B0A1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7" name="Image 2" descr="Capture d’écran 2015-09-09 à 20.46.45.png">
            <a:extLst>
              <a:ext uri="{FF2B5EF4-FFF2-40B4-BE49-F238E27FC236}">
                <a16:creationId xmlns:a16="http://schemas.microsoft.com/office/drawing/2014/main" id="{FC8A6F0E-564C-4E5A-8B85-AF0BD4755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58" y="1204308"/>
            <a:ext cx="5014010" cy="1291690"/>
          </a:xfrm>
          <a:prstGeom prst="rect">
            <a:avLst/>
          </a:prstGeom>
        </p:spPr>
      </p:pic>
      <p:sp>
        <p:nvSpPr>
          <p:cNvPr id="8" name="ZoneTexte 6">
            <a:extLst>
              <a:ext uri="{FF2B5EF4-FFF2-40B4-BE49-F238E27FC236}">
                <a16:creationId xmlns:a16="http://schemas.microsoft.com/office/drawing/2014/main" id="{98F62D58-5A12-4793-BDC8-9B04326BA3F0}"/>
              </a:ext>
            </a:extLst>
          </p:cNvPr>
          <p:cNvSpPr txBox="1"/>
          <p:nvPr/>
        </p:nvSpPr>
        <p:spPr>
          <a:xfrm>
            <a:off x="5751608" y="1257565"/>
            <a:ext cx="2763742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GB" sz="1600" dirty="0"/>
              <a:t> No containment  selection.</a:t>
            </a:r>
          </a:p>
          <a:p>
            <a:pPr>
              <a:buFont typeface="Arial"/>
              <a:buChar char="•"/>
            </a:pPr>
            <a:r>
              <a:rPr lang="en-GB" sz="1600" dirty="0"/>
              <a:t> No Cerenkov detector</a:t>
            </a:r>
          </a:p>
          <a:p>
            <a:pPr>
              <a:buFont typeface="Arial"/>
              <a:buChar char="•"/>
            </a:pPr>
            <a:r>
              <a:rPr lang="en-GB" sz="1600" dirty="0">
                <a:solidFill>
                  <a:srgbClr val="FF0000"/>
                </a:solidFill>
              </a:rPr>
              <a:t> </a:t>
            </a:r>
            <a:r>
              <a:rPr lang="en-GB" sz="1600" dirty="0" err="1">
                <a:solidFill>
                  <a:srgbClr val="FF0000"/>
                </a:solidFill>
              </a:rPr>
              <a:t>Triggerless</a:t>
            </a:r>
            <a:r>
              <a:rPr lang="en-GB" sz="1600" dirty="0">
                <a:solidFill>
                  <a:srgbClr val="FF0000"/>
                </a:solidFill>
              </a:rPr>
              <a:t> mode</a:t>
            </a:r>
          </a:p>
          <a:p>
            <a:pPr>
              <a:buFont typeface="Arial"/>
              <a:buChar char="•"/>
            </a:pPr>
            <a:r>
              <a:rPr lang="en-GB" sz="1600" dirty="0">
                <a:solidFill>
                  <a:srgbClr val="FF0000"/>
                </a:solidFill>
              </a:rPr>
              <a:t> Power pulsed mode</a:t>
            </a:r>
          </a:p>
        </p:txBody>
      </p:sp>
      <p:pic>
        <p:nvPicPr>
          <p:cNvPr id="9" name="Image 7" descr="Capture d’écran 2016-05-15 à 12.18.00.png">
            <a:extLst>
              <a:ext uri="{FF2B5EF4-FFF2-40B4-BE49-F238E27FC236}">
                <a16:creationId xmlns:a16="http://schemas.microsoft.com/office/drawing/2014/main" id="{B6A46AB7-CCBD-4B0B-8F40-4A3BDB168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42" y="4566036"/>
            <a:ext cx="8343900" cy="2222500"/>
          </a:xfrm>
          <a:prstGeom prst="rect">
            <a:avLst/>
          </a:prstGeom>
        </p:spPr>
      </p:pic>
      <p:pic>
        <p:nvPicPr>
          <p:cNvPr id="10" name="Image 8" descr="Capture d’écran 2016-05-15 à 12.19.00.png">
            <a:extLst>
              <a:ext uri="{FF2B5EF4-FFF2-40B4-BE49-F238E27FC236}">
                <a16:creationId xmlns:a16="http://schemas.microsoft.com/office/drawing/2014/main" id="{FAA94101-4155-4A4C-AA7E-F1AF5001D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42" y="2459600"/>
            <a:ext cx="82804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33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4A4F77-C8D0-4AF6-9A22-26C6D4ADF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+mn-lt"/>
              </a:rPr>
              <a:t>           Energy Estimation</a:t>
            </a:r>
            <a:endParaRPr lang="en-US" b="1" dirty="0">
              <a:latin typeface="+mn-lt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A65CE0-24E8-4ED6-9B46-F1A8004DA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2017/11/6-8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4A5A95-BAFF-4E0C-A63A-97F1EC1E8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3E7853-0BA0-4833-A59A-8D92C407F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7" name="Image 3" descr="Capture d’écran 2016-05-15 à 12.24.14.png">
            <a:extLst>
              <a:ext uri="{FF2B5EF4-FFF2-40B4-BE49-F238E27FC236}">
                <a16:creationId xmlns:a16="http://schemas.microsoft.com/office/drawing/2014/main" id="{25A51C2B-531E-4796-BA74-64054E3DC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4144894"/>
            <a:ext cx="7291513" cy="2672943"/>
          </a:xfrm>
          <a:prstGeom prst="rect">
            <a:avLst/>
          </a:prstGeom>
        </p:spPr>
      </p:pic>
      <p:pic>
        <p:nvPicPr>
          <p:cNvPr id="8" name="Image 5" descr="Capture d’écran 2016-05-15 à 12.34.08.png">
            <a:extLst>
              <a:ext uri="{FF2B5EF4-FFF2-40B4-BE49-F238E27FC236}">
                <a16:creationId xmlns:a16="http://schemas.microsoft.com/office/drawing/2014/main" id="{EA0CB728-7C63-4644-A085-FA381F97D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000" y="3453845"/>
            <a:ext cx="3009900" cy="1388131"/>
          </a:xfrm>
          <a:prstGeom prst="rect">
            <a:avLst/>
          </a:prstGeom>
        </p:spPr>
      </p:pic>
      <p:pic>
        <p:nvPicPr>
          <p:cNvPr id="9" name="Image 8" descr="NHITPION_interc_set_to0_1par_N.pdf">
            <a:extLst>
              <a:ext uri="{FF2B5EF4-FFF2-40B4-BE49-F238E27FC236}">
                <a16:creationId xmlns:a16="http://schemas.microsoft.com/office/drawing/2014/main" id="{276D0A67-48AE-4BF5-A71D-F74AE62B7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731" y="709076"/>
            <a:ext cx="2801938" cy="2744769"/>
          </a:xfrm>
          <a:prstGeom prst="rect">
            <a:avLst/>
          </a:prstGeom>
        </p:spPr>
      </p:pic>
      <p:sp>
        <p:nvSpPr>
          <p:cNvPr id="10" name="ZoneTexte 4">
            <a:extLst>
              <a:ext uri="{FF2B5EF4-FFF2-40B4-BE49-F238E27FC236}">
                <a16:creationId xmlns:a16="http://schemas.microsoft.com/office/drawing/2014/main" id="{6BD88E71-5146-40F9-A344-F7320982DE28}"/>
              </a:ext>
            </a:extLst>
          </p:cNvPr>
          <p:cNvSpPr txBox="1"/>
          <p:nvPr/>
        </p:nvSpPr>
        <p:spPr>
          <a:xfrm>
            <a:off x="159787" y="1238533"/>
            <a:ext cx="5958050" cy="2718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thresholds weight evolution with the total number of hits obtained by minimizing a χ</a:t>
            </a:r>
            <a:r>
              <a:rPr lang="en-US" sz="1600" baseline="30000" dirty="0"/>
              <a:t>2 </a:t>
            </a:r>
            <a:r>
              <a:rPr lang="en-US" altLang="zh-CN" sz="1600" b="1" dirty="0"/>
              <a:t>,</a:t>
            </a:r>
            <a:r>
              <a:rPr lang="zh-CN" altLang="en-US" sz="1600" b="1" dirty="0"/>
              <a:t> </a:t>
            </a:r>
            <a:r>
              <a:rPr lang="en-US" sz="1600" b="1" dirty="0"/>
              <a:t>Χ</a:t>
            </a:r>
            <a:r>
              <a:rPr lang="en-US" sz="1600" b="1" baseline="30000" dirty="0"/>
              <a:t>2 </a:t>
            </a:r>
            <a:r>
              <a:rPr lang="en-US" sz="1600" b="1" dirty="0"/>
              <a:t>= (E</a:t>
            </a:r>
            <a:r>
              <a:rPr lang="en-US" sz="1600" b="1" baseline="-25000" dirty="0"/>
              <a:t>beam</a:t>
            </a:r>
            <a:r>
              <a:rPr lang="en-US" sz="1600" b="1" dirty="0"/>
              <a:t>-E</a:t>
            </a:r>
            <a:r>
              <a:rPr lang="en-US" sz="1600" b="1" baseline="-25000" dirty="0"/>
              <a:t>rec</a:t>
            </a:r>
            <a:r>
              <a:rPr lang="en-US" sz="1600" b="1" dirty="0"/>
              <a:t>)</a:t>
            </a:r>
            <a:r>
              <a:rPr lang="en-US" sz="1600" b="1" baseline="30000" dirty="0"/>
              <a:t>2</a:t>
            </a:r>
            <a:r>
              <a:rPr lang="en-US" sz="1600" b="1" dirty="0"/>
              <a:t>/E</a:t>
            </a:r>
            <a:r>
              <a:rPr lang="en-US" sz="1600" b="1" baseline="-25000" dirty="0"/>
              <a:t>beam</a:t>
            </a:r>
          </a:p>
          <a:p>
            <a:r>
              <a:rPr lang="en-US" sz="1600" b="1" dirty="0" err="1">
                <a:solidFill>
                  <a:srgbClr val="FF0000"/>
                </a:solidFill>
              </a:rPr>
              <a:t>E</a:t>
            </a:r>
            <a:r>
              <a:rPr lang="en-US" sz="1600" b="1" baseline="-25000" dirty="0" err="1">
                <a:solidFill>
                  <a:srgbClr val="FF0000"/>
                </a:solidFill>
              </a:rPr>
              <a:t>rec</a:t>
            </a:r>
            <a:r>
              <a:rPr lang="en-US" sz="1600" b="1" baseline="-25000" dirty="0">
                <a:solidFill>
                  <a:srgbClr val="FF0000"/>
                </a:solidFill>
              </a:rPr>
              <a:t> = </a:t>
            </a:r>
            <a:r>
              <a:rPr lang="en-US" sz="1600" b="1" dirty="0">
                <a:solidFill>
                  <a:srgbClr val="FF0000"/>
                </a:solidFill>
                <a:latin typeface="Apple Symbols"/>
                <a:cs typeface="Apple Symbols"/>
              </a:rPr>
              <a:t> </a:t>
            </a:r>
            <a:r>
              <a:rPr lang="en-US" sz="1600" b="1" dirty="0">
                <a:latin typeface="Apple Symbols"/>
                <a:cs typeface="Apple Symbols"/>
              </a:rPr>
              <a:t> α </a:t>
            </a:r>
            <a:r>
              <a:rPr lang="en-US" sz="1600" b="1" dirty="0">
                <a:solidFill>
                  <a:srgbClr val="FF0000"/>
                </a:solidFill>
                <a:latin typeface="Apple Symbols"/>
                <a:cs typeface="Apple Symbols"/>
              </a:rPr>
              <a:t>(</a:t>
            </a:r>
            <a:r>
              <a:rPr lang="en-US" sz="1600" b="1" dirty="0" err="1">
                <a:solidFill>
                  <a:srgbClr val="FF0000"/>
                </a:solidFill>
                <a:latin typeface="Apple Symbols"/>
                <a:cs typeface="Apple Symbols"/>
              </a:rPr>
              <a:t>N</a:t>
            </a:r>
            <a:r>
              <a:rPr lang="en-US" sz="1600" b="1" baseline="-25000" dirty="0" err="1">
                <a:solidFill>
                  <a:srgbClr val="FF0000"/>
                </a:solidFill>
                <a:latin typeface="Apple Symbols"/>
                <a:cs typeface="Apple Symbols"/>
              </a:rPr>
              <a:t>tot</a:t>
            </a:r>
            <a:r>
              <a:rPr lang="en-US" sz="1600" b="1" dirty="0">
                <a:solidFill>
                  <a:srgbClr val="FF0000"/>
                </a:solidFill>
              </a:rPr>
              <a:t>) N</a:t>
            </a:r>
            <a:r>
              <a:rPr lang="en-US" sz="1600" b="1" baseline="-25000" dirty="0">
                <a:solidFill>
                  <a:srgbClr val="FF0000"/>
                </a:solidFill>
              </a:rPr>
              <a:t>1</a:t>
            </a:r>
            <a:r>
              <a:rPr lang="en-US" sz="1600" b="1" dirty="0">
                <a:solidFill>
                  <a:srgbClr val="FF0000"/>
                </a:solidFill>
              </a:rPr>
              <a:t> + </a:t>
            </a:r>
            <a:r>
              <a:rPr lang="en-US" sz="1600" b="1" dirty="0" err="1">
                <a:solidFill>
                  <a:srgbClr val="000000"/>
                </a:solidFill>
              </a:rPr>
              <a:t>β</a:t>
            </a:r>
            <a:r>
              <a:rPr lang="en-US" sz="1600" b="1" dirty="0" err="1">
                <a:solidFill>
                  <a:srgbClr val="FF0000"/>
                </a:solidFill>
              </a:rPr>
              <a:t>(N</a:t>
            </a:r>
            <a:r>
              <a:rPr lang="en-US" sz="1600" b="1" baseline="-25000" dirty="0" err="1">
                <a:solidFill>
                  <a:srgbClr val="FF0000"/>
                </a:solidFill>
              </a:rPr>
              <a:t>tot</a:t>
            </a:r>
            <a:r>
              <a:rPr lang="en-US" sz="1600" b="1" dirty="0">
                <a:solidFill>
                  <a:srgbClr val="FF0000"/>
                </a:solidFill>
              </a:rPr>
              <a:t>) N</a:t>
            </a:r>
            <a:r>
              <a:rPr lang="en-US" sz="1600" b="1" baseline="-25000" dirty="0">
                <a:solidFill>
                  <a:srgbClr val="FF0000"/>
                </a:solidFill>
              </a:rPr>
              <a:t>2</a:t>
            </a:r>
            <a:r>
              <a:rPr lang="en-US" sz="1600" b="1" dirty="0">
                <a:solidFill>
                  <a:srgbClr val="FF0000"/>
                </a:solidFill>
              </a:rPr>
              <a:t> +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err="1">
                <a:solidFill>
                  <a:srgbClr val="000000"/>
                </a:solidFill>
              </a:rPr>
              <a:t>γ</a:t>
            </a:r>
            <a:r>
              <a:rPr lang="en-US" sz="1600" b="1" dirty="0" err="1">
                <a:solidFill>
                  <a:srgbClr val="FF0000"/>
                </a:solidFill>
              </a:rPr>
              <a:t>(N</a:t>
            </a:r>
            <a:r>
              <a:rPr lang="en-US" sz="1600" b="1" baseline="-25000" dirty="0" err="1">
                <a:solidFill>
                  <a:srgbClr val="FF0000"/>
                </a:solidFill>
              </a:rPr>
              <a:t>tot</a:t>
            </a:r>
            <a:r>
              <a:rPr lang="en-US" sz="1600" b="1" dirty="0">
                <a:solidFill>
                  <a:srgbClr val="FF0000"/>
                </a:solidFill>
              </a:rPr>
              <a:t>) N</a:t>
            </a:r>
            <a:r>
              <a:rPr lang="en-US" sz="1600" b="1" baseline="-25000" dirty="0">
                <a:solidFill>
                  <a:srgbClr val="FF0000"/>
                </a:solidFill>
              </a:rPr>
              <a:t>3 </a:t>
            </a:r>
            <a:endParaRPr lang="en-US" sz="1600" b="1" dirty="0">
              <a:solidFill>
                <a:srgbClr val="FF0000"/>
              </a:solidFill>
            </a:endParaRPr>
          </a:p>
          <a:p>
            <a:r>
              <a:rPr lang="en-US" sz="1600" b="1" dirty="0"/>
              <a:t>N</a:t>
            </a:r>
            <a:r>
              <a:rPr lang="en-US" sz="1600" b="1" baseline="-25000" dirty="0"/>
              <a:t>1</a:t>
            </a:r>
            <a:r>
              <a:rPr lang="en-US" sz="1600" b="1" dirty="0"/>
              <a:t>,N</a:t>
            </a:r>
            <a:r>
              <a:rPr lang="en-US" sz="1600" b="1" baseline="-25000" dirty="0"/>
              <a:t>2</a:t>
            </a:r>
            <a:r>
              <a:rPr lang="en-US" sz="1600" b="1" dirty="0"/>
              <a:t> and N</a:t>
            </a:r>
            <a:r>
              <a:rPr lang="en-US" sz="1600" b="1" baseline="-25000" dirty="0"/>
              <a:t>3</a:t>
            </a:r>
            <a:r>
              <a:rPr lang="en-US" sz="1600" b="1" dirty="0"/>
              <a:t> </a:t>
            </a:r>
            <a:r>
              <a:rPr lang="en-US" sz="1600" dirty="0"/>
              <a:t>: exclusive number of hits associated to first, </a:t>
            </a:r>
          </a:p>
          <a:p>
            <a:r>
              <a:rPr lang="en-US" sz="1600" dirty="0"/>
              <a:t>                          second and third threshold.  </a:t>
            </a:r>
          </a:p>
          <a:p>
            <a:r>
              <a:rPr lang="en-US" sz="1600" dirty="0"/>
              <a:t> </a:t>
            </a:r>
            <a:r>
              <a:rPr lang="en-US" sz="1600" b="1" dirty="0"/>
              <a:t>α, β, and γ : </a:t>
            </a:r>
            <a:r>
              <a:rPr lang="en-US" sz="1600" dirty="0">
                <a:solidFill>
                  <a:srgbClr val="FF0000"/>
                </a:solidFill>
              </a:rPr>
              <a:t>quadratic functions </a:t>
            </a:r>
            <a:r>
              <a:rPr lang="en-US" sz="1600" dirty="0">
                <a:solidFill>
                  <a:srgbClr val="000000"/>
                </a:solidFill>
              </a:rPr>
              <a:t>of total number of hits </a:t>
            </a:r>
            <a:r>
              <a:rPr lang="en-US" sz="1600" dirty="0">
                <a:solidFill>
                  <a:srgbClr val="FF0000"/>
                </a:solidFill>
              </a:rPr>
              <a:t>(</a:t>
            </a:r>
            <a:r>
              <a:rPr lang="en-US" sz="1600" dirty="0" err="1">
                <a:solidFill>
                  <a:srgbClr val="FF0000"/>
                </a:solidFill>
              </a:rPr>
              <a:t>N</a:t>
            </a:r>
            <a:r>
              <a:rPr lang="en-US" sz="1600" baseline="-25000" dirty="0" err="1">
                <a:solidFill>
                  <a:srgbClr val="FF0000"/>
                </a:solidFill>
              </a:rPr>
              <a:t>tot</a:t>
            </a:r>
            <a:r>
              <a:rPr lang="en-US" sz="1600" dirty="0">
                <a:solidFill>
                  <a:srgbClr val="FF0000"/>
                </a:solidFill>
              </a:rPr>
              <a:t>)</a:t>
            </a:r>
            <a:endParaRPr lang="en-US" sz="1600" baseline="30000" dirty="0">
              <a:solidFill>
                <a:srgbClr val="FF0000"/>
              </a:solidFill>
            </a:endParaRPr>
          </a:p>
          <a:p>
            <a:endParaRPr lang="en-US" sz="1600" baseline="30000" dirty="0"/>
          </a:p>
          <a:p>
            <a:r>
              <a:rPr lang="en-US" sz="1600" dirty="0"/>
              <a:t>- Events of H2 runs corresponding to energies :</a:t>
            </a:r>
            <a:endParaRPr lang="en-US" sz="1600" b="1" dirty="0">
              <a:solidFill>
                <a:srgbClr val="FF0000"/>
              </a:solidFill>
            </a:endParaRPr>
          </a:p>
          <a:p>
            <a:r>
              <a:rPr lang="en-US" sz="1600" dirty="0"/>
              <a:t>  </a:t>
            </a:r>
            <a:r>
              <a:rPr lang="en-US" sz="1600" b="1" dirty="0">
                <a:solidFill>
                  <a:srgbClr val="FF0000"/>
                </a:solidFill>
              </a:rPr>
              <a:t>5, 10, 30 , 60, 80 GeV </a:t>
            </a:r>
            <a:r>
              <a:rPr lang="en-US" sz="1600" dirty="0"/>
              <a:t>were used  to fit the 9 parameters.</a:t>
            </a:r>
          </a:p>
          <a:p>
            <a:r>
              <a:rPr lang="en-US" sz="1600" dirty="0"/>
              <a:t>- Then the energy of hadronic events in both</a:t>
            </a:r>
          </a:p>
          <a:p>
            <a:r>
              <a:rPr lang="en-US" sz="1600" dirty="0"/>
              <a:t>   H2( only </a:t>
            </a:r>
            <a:r>
              <a:rPr lang="en-US" sz="1600" dirty="0" err="1"/>
              <a:t>pions</a:t>
            </a:r>
            <a:r>
              <a:rPr lang="en-US" sz="1600" dirty="0"/>
              <a:t>) and H6 (presence of protons)</a:t>
            </a:r>
          </a:p>
        </p:txBody>
      </p:sp>
    </p:spTree>
    <p:extLst>
      <p:ext uri="{BB962C8B-B14F-4D97-AF65-F5344CB8AC3E}">
        <p14:creationId xmlns:p14="http://schemas.microsoft.com/office/powerpoint/2010/main" val="642044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E3D092-A53E-4C7E-8CB3-46282BC89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Energy Estimation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2B932A-1103-483A-8653-FFF7E698C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2017/11/6-8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481714A-EEDA-4675-AA76-2C1EDD816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47267C-82B4-4A53-8254-F3E010369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7" name="Image 5" descr="Capture d’écran 2016-05-15 à 12.38.53.png">
            <a:extLst>
              <a:ext uri="{FF2B5EF4-FFF2-40B4-BE49-F238E27FC236}">
                <a16:creationId xmlns:a16="http://schemas.microsoft.com/office/drawing/2014/main" id="{FF9A12B2-F204-4796-A78E-0571D9283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72" y="2296051"/>
            <a:ext cx="8229600" cy="3562350"/>
          </a:xfrm>
          <a:prstGeom prst="rect">
            <a:avLst/>
          </a:prstGeom>
        </p:spPr>
      </p:pic>
      <p:sp>
        <p:nvSpPr>
          <p:cNvPr id="8" name="ZoneTexte 6">
            <a:extLst>
              <a:ext uri="{FF2B5EF4-FFF2-40B4-BE49-F238E27FC236}">
                <a16:creationId xmlns:a16="http://schemas.microsoft.com/office/drawing/2014/main" id="{DDF6DC12-77AF-48F2-AB0B-B939AEDD8E64}"/>
              </a:ext>
            </a:extLst>
          </p:cNvPr>
          <p:cNvSpPr txBox="1"/>
          <p:nvPr/>
        </p:nvSpPr>
        <p:spPr>
          <a:xfrm>
            <a:off x="287007" y="1183377"/>
            <a:ext cx="5921692" cy="11079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Comparison of semi-digital versus binary readout</a:t>
            </a:r>
          </a:p>
          <a:p>
            <a:pPr>
              <a:lnSpc>
                <a:spcPct val="130000"/>
              </a:lnSpc>
            </a:pPr>
            <a:r>
              <a:rPr lang="en-US" sz="2000" dirty="0" err="1"/>
              <a:t>E</a:t>
            </a:r>
            <a:r>
              <a:rPr lang="en-US" sz="2000" baseline="-25000" dirty="0" err="1"/>
              <a:t>rec</a:t>
            </a:r>
            <a:r>
              <a:rPr lang="en-US" sz="2000" baseline="-25000" dirty="0"/>
              <a:t> </a:t>
            </a:r>
            <a:r>
              <a:rPr lang="en-US" sz="2000" dirty="0"/>
              <a:t>(binary) = </a:t>
            </a:r>
            <a:r>
              <a:rPr lang="en-US" sz="2000" dirty="0">
                <a:latin typeface="Apple Symbols"/>
                <a:cs typeface="Apple Symbols"/>
              </a:rPr>
              <a:t>  C </a:t>
            </a:r>
            <a:r>
              <a:rPr lang="en-US" sz="2000" dirty="0"/>
              <a:t>N</a:t>
            </a:r>
            <a:r>
              <a:rPr lang="en-US" sz="2000" baseline="-25000" dirty="0"/>
              <a:t> tot </a:t>
            </a:r>
            <a:r>
              <a:rPr lang="en-US" sz="2000" dirty="0"/>
              <a:t>+ D N</a:t>
            </a:r>
            <a:r>
              <a:rPr lang="en-US" sz="2000" baseline="30000" dirty="0"/>
              <a:t>2</a:t>
            </a:r>
            <a:r>
              <a:rPr lang="en-US" sz="2000" dirty="0"/>
              <a:t> </a:t>
            </a:r>
            <a:r>
              <a:rPr lang="en-US" sz="2000" baseline="-25000" dirty="0"/>
              <a:t>tot</a:t>
            </a:r>
            <a:r>
              <a:rPr lang="en-US" sz="2000" dirty="0"/>
              <a:t>  + F N</a:t>
            </a:r>
            <a:r>
              <a:rPr lang="en-US" sz="2000" baseline="30000" dirty="0"/>
              <a:t>3</a:t>
            </a:r>
            <a:r>
              <a:rPr lang="en-US" sz="2000" baseline="-25000" dirty="0"/>
              <a:t>tot</a:t>
            </a:r>
            <a:endParaRPr lang="en-US" sz="2000" dirty="0"/>
          </a:p>
          <a:p>
            <a:r>
              <a:rPr lang="en-US" sz="2000" dirty="0" err="1"/>
              <a:t>E</a:t>
            </a:r>
            <a:r>
              <a:rPr lang="en-US" sz="2000" baseline="-25000" dirty="0" err="1"/>
              <a:t>rec</a:t>
            </a:r>
            <a:r>
              <a:rPr lang="en-US" sz="2000" baseline="-25000" dirty="0"/>
              <a:t> </a:t>
            </a:r>
            <a:r>
              <a:rPr lang="en-US" sz="2000" dirty="0"/>
              <a:t>(semi-digital) = </a:t>
            </a:r>
            <a:r>
              <a:rPr lang="en-US" sz="2000" dirty="0">
                <a:latin typeface="Apple Symbols"/>
                <a:cs typeface="Apple Symbols"/>
              </a:rPr>
              <a:t>  α (</a:t>
            </a:r>
            <a:r>
              <a:rPr lang="en-US" sz="2000" dirty="0" err="1">
                <a:latin typeface="Apple Symbols"/>
                <a:cs typeface="Apple Symbols"/>
              </a:rPr>
              <a:t>N</a:t>
            </a:r>
            <a:r>
              <a:rPr lang="en-US" sz="2000" baseline="-25000" dirty="0" err="1">
                <a:latin typeface="Apple Symbols"/>
                <a:cs typeface="Apple Symbols"/>
              </a:rPr>
              <a:t>tot</a:t>
            </a:r>
            <a:r>
              <a:rPr lang="en-US" sz="2000" dirty="0"/>
              <a:t>) N</a:t>
            </a:r>
            <a:r>
              <a:rPr lang="en-US" sz="2000" baseline="-25000" dirty="0"/>
              <a:t>1</a:t>
            </a:r>
            <a:r>
              <a:rPr lang="en-US" sz="2000" dirty="0"/>
              <a:t> + β(</a:t>
            </a:r>
            <a:r>
              <a:rPr lang="en-US" sz="2000" dirty="0" err="1"/>
              <a:t>N</a:t>
            </a:r>
            <a:r>
              <a:rPr lang="en-US" sz="2000" baseline="-25000" dirty="0" err="1"/>
              <a:t>tot</a:t>
            </a:r>
            <a:r>
              <a:rPr lang="en-US" sz="2000" dirty="0"/>
              <a:t>) N</a:t>
            </a:r>
            <a:r>
              <a:rPr lang="en-US" sz="2000" baseline="-25000" dirty="0"/>
              <a:t>2</a:t>
            </a:r>
            <a:r>
              <a:rPr lang="en-US" sz="2000" dirty="0"/>
              <a:t> + γ(</a:t>
            </a:r>
            <a:r>
              <a:rPr lang="en-US" sz="2000" dirty="0" err="1"/>
              <a:t>N</a:t>
            </a:r>
            <a:r>
              <a:rPr lang="en-US" sz="2000" baseline="-25000" dirty="0" err="1"/>
              <a:t>tot</a:t>
            </a:r>
            <a:r>
              <a:rPr lang="en-US" sz="2000" dirty="0"/>
              <a:t>) N</a:t>
            </a:r>
            <a:r>
              <a:rPr lang="en-US" sz="2000" baseline="-25000" dirty="0"/>
              <a:t>3 </a:t>
            </a:r>
            <a:endParaRPr lang="en-US" sz="2000" dirty="0"/>
          </a:p>
        </p:txBody>
      </p:sp>
      <p:sp>
        <p:nvSpPr>
          <p:cNvPr id="9" name="ZoneTexte 7">
            <a:extLst>
              <a:ext uri="{FF2B5EF4-FFF2-40B4-BE49-F238E27FC236}">
                <a16:creationId xmlns:a16="http://schemas.microsoft.com/office/drawing/2014/main" id="{8A860D72-D6C5-4AA7-9D62-6434EB2EF1CB}"/>
              </a:ext>
            </a:extLst>
          </p:cNvPr>
          <p:cNvSpPr txBox="1"/>
          <p:nvPr/>
        </p:nvSpPr>
        <p:spPr>
          <a:xfrm>
            <a:off x="1468120" y="5740939"/>
            <a:ext cx="5678031" cy="369332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GB" b="1" dirty="0">
                <a:solidFill>
                  <a:srgbClr val="FF0000"/>
                </a:solidFill>
              </a:rPr>
              <a:t>Substantial improvement for beam energy &gt;</a:t>
            </a:r>
            <a:r>
              <a:rPr lang="en-GB" b="1" dirty="0">
                <a:solidFill>
                  <a:srgbClr val="FF0000"/>
                </a:solidFill>
                <a:sym typeface="Symbol" panose="05050102010706020507" pitchFamily="18" charset="2"/>
              </a:rPr>
              <a:t> </a:t>
            </a:r>
            <a:r>
              <a:rPr lang="en-GB" b="1" dirty="0">
                <a:solidFill>
                  <a:srgbClr val="FF0000"/>
                </a:solidFill>
              </a:rPr>
              <a:t> 40 GeV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D3BFED1-88D8-4EA7-A7FC-FCA75AC1FFC9}"/>
              </a:ext>
            </a:extLst>
          </p:cNvPr>
          <p:cNvSpPr txBox="1"/>
          <p:nvPr/>
        </p:nvSpPr>
        <p:spPr>
          <a:xfrm>
            <a:off x="6310795" y="1156224"/>
            <a:ext cx="252260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30CBD"/>
                </a:solidFill>
              </a:rPr>
              <a:t> JINST 11 (2016) P04001</a:t>
            </a:r>
            <a:endParaRPr lang="en-US" dirty="0">
              <a:solidFill>
                <a:srgbClr val="030CBD"/>
              </a:solidFill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E8B27734-0E37-43CA-9F02-E12A54FA260A}"/>
              </a:ext>
            </a:extLst>
          </p:cNvPr>
          <p:cNvSpPr/>
          <p:nvPr/>
        </p:nvSpPr>
        <p:spPr>
          <a:xfrm>
            <a:off x="2367459" y="3941910"/>
            <a:ext cx="1950968" cy="9486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4EBA64DA-22DE-4D2E-A342-7615AAB3E8E1}"/>
              </a:ext>
            </a:extLst>
          </p:cNvPr>
          <p:cNvSpPr/>
          <p:nvPr/>
        </p:nvSpPr>
        <p:spPr>
          <a:xfrm>
            <a:off x="6431015" y="3932946"/>
            <a:ext cx="1950968" cy="9486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27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9B9BA4-F9C2-4C51-ACA5-8B07DD525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Data vs MC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A03096-2AAA-440E-BD6D-285219E4A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2017/11/6-8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E5C3C1-D067-4911-98DF-B7EAF89DD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8758AC-3694-4AFE-AC8B-2FC43EDF2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7" name="Image 5" descr="Capture d’écran 2016-10-10 à 21.26.22.png">
            <a:extLst>
              <a:ext uri="{FF2B5EF4-FFF2-40B4-BE49-F238E27FC236}">
                <a16:creationId xmlns:a16="http://schemas.microsoft.com/office/drawing/2014/main" id="{B5C6E8A4-27B1-431E-A0C7-46845139D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90" y="1310856"/>
            <a:ext cx="3723309" cy="5093397"/>
          </a:xfrm>
          <a:prstGeom prst="rect">
            <a:avLst/>
          </a:prstGeom>
        </p:spPr>
      </p:pic>
      <p:pic>
        <p:nvPicPr>
          <p:cNvPr id="8" name="Image 11" descr="Capture d’écran 2016-10-10 à 21.34.01.png">
            <a:extLst>
              <a:ext uri="{FF2B5EF4-FFF2-40B4-BE49-F238E27FC236}">
                <a16:creationId xmlns:a16="http://schemas.microsoft.com/office/drawing/2014/main" id="{B0051469-591F-4500-8205-4C06E0EFD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297" y="1386048"/>
            <a:ext cx="3714750" cy="5049628"/>
          </a:xfrm>
          <a:prstGeom prst="rect">
            <a:avLst/>
          </a:prstGeom>
        </p:spPr>
      </p:pic>
      <p:sp>
        <p:nvSpPr>
          <p:cNvPr id="9" name="ZoneTexte 12">
            <a:extLst>
              <a:ext uri="{FF2B5EF4-FFF2-40B4-BE49-F238E27FC236}">
                <a16:creationId xmlns:a16="http://schemas.microsoft.com/office/drawing/2014/main" id="{CA1C9F48-D985-43BF-8F43-3F41886B0820}"/>
              </a:ext>
            </a:extLst>
          </p:cNvPr>
          <p:cNvSpPr txBox="1"/>
          <p:nvPr/>
        </p:nvSpPr>
        <p:spPr>
          <a:xfrm>
            <a:off x="6329238" y="1115706"/>
            <a:ext cx="2528901" cy="3711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00FF"/>
                </a:solidFill>
              </a:rPr>
              <a:t>JINST 11 (2016) P06014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ZoneTexte 10">
            <a:extLst>
              <a:ext uri="{FF2B5EF4-FFF2-40B4-BE49-F238E27FC236}">
                <a16:creationId xmlns:a16="http://schemas.microsoft.com/office/drawing/2014/main" id="{96BC1290-2925-4C43-A10F-C1564994A47B}"/>
              </a:ext>
            </a:extLst>
          </p:cNvPr>
          <p:cNvSpPr txBox="1"/>
          <p:nvPr/>
        </p:nvSpPr>
        <p:spPr>
          <a:xfrm>
            <a:off x="2493061" y="3644149"/>
            <a:ext cx="5198656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Hadronic shower is more compact in </a:t>
            </a:r>
            <a:r>
              <a:rPr lang="en-US" altLang="zh-CN" dirty="0">
                <a:solidFill>
                  <a:srgbClr val="FF0000"/>
                </a:solidFill>
              </a:rPr>
              <a:t>MC</a:t>
            </a:r>
            <a:r>
              <a:rPr lang="en-US" dirty="0">
                <a:solidFill>
                  <a:srgbClr val="FF0000"/>
                </a:solidFill>
              </a:rPr>
              <a:t> than in data</a:t>
            </a:r>
          </a:p>
        </p:txBody>
      </p:sp>
    </p:spTree>
    <p:extLst>
      <p:ext uri="{BB962C8B-B14F-4D97-AF65-F5344CB8AC3E}">
        <p14:creationId xmlns:p14="http://schemas.microsoft.com/office/powerpoint/2010/main" val="29121101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40391</TotalTime>
  <Words>2380</Words>
  <Application>Microsoft Office PowerPoint</Application>
  <PresentationFormat>全屏显示(4:3)</PresentationFormat>
  <Paragraphs>459</Paragraphs>
  <Slides>33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51" baseType="lpstr">
      <vt:lpstr>Apple Symbols</vt:lpstr>
      <vt:lpstr>微软雅黑</vt:lpstr>
      <vt:lpstr>ＭＳ Ｐゴシック</vt:lpstr>
      <vt:lpstr>黑体</vt:lpstr>
      <vt:lpstr>宋体</vt:lpstr>
      <vt:lpstr>华文楷体</vt:lpstr>
      <vt:lpstr>Arial</vt:lpstr>
      <vt:lpstr>Calibri</vt:lpstr>
      <vt:lpstr>Calibri Light</vt:lpstr>
      <vt:lpstr>Cambria Math</vt:lpstr>
      <vt:lpstr>Comic Sans MS</vt:lpstr>
      <vt:lpstr>Courier New</vt:lpstr>
      <vt:lpstr>Symbol</vt:lpstr>
      <vt:lpstr>Times New Roman</vt:lpstr>
      <vt:lpstr>Verdana</vt:lpstr>
      <vt:lpstr>Wingdings</vt:lpstr>
      <vt:lpstr>Wingdings 2</vt:lpstr>
      <vt:lpstr>Office 主题</vt:lpstr>
      <vt:lpstr>Status of Semi-Digital  Hadronic Calorimeter (SDHCAL)</vt:lpstr>
      <vt:lpstr>Outline</vt:lpstr>
      <vt:lpstr>SDHCAL for ILD</vt:lpstr>
      <vt:lpstr>SDHCAL Prototype Construction</vt:lpstr>
      <vt:lpstr>SDHCAL  Performance</vt:lpstr>
      <vt:lpstr>Event Selection of Hadron Beams</vt:lpstr>
      <vt:lpstr>           Energy Estimation</vt:lpstr>
      <vt:lpstr>Energy Estimation</vt:lpstr>
      <vt:lpstr>Data vs MC</vt:lpstr>
      <vt:lpstr>Data vs MC</vt:lpstr>
      <vt:lpstr>Separation of electron/hadron</vt:lpstr>
      <vt:lpstr>Arbor PFA</vt:lpstr>
      <vt:lpstr>PowerPoint 演示文稿</vt:lpstr>
      <vt:lpstr>PowerPoint 演示文稿</vt:lpstr>
      <vt:lpstr>Pion eff. vs Backgrounds eff.</vt:lpstr>
      <vt:lpstr>SDHCAL for Future Experiements</vt:lpstr>
      <vt:lpstr>Detector Conception</vt:lpstr>
      <vt:lpstr>New Electronics</vt:lpstr>
      <vt:lpstr>DAQ System</vt:lpstr>
      <vt:lpstr>Mechanical Structure</vt:lpstr>
      <vt:lpstr>Next Step: Better Timing</vt:lpstr>
      <vt:lpstr>Next Step: Cooling</vt:lpstr>
      <vt:lpstr>Summary and Conclusion</vt:lpstr>
      <vt:lpstr>Backup Slides</vt:lpstr>
      <vt:lpstr>Energy Reconstruction</vt:lpstr>
      <vt:lpstr>New Electronics: ASIC</vt:lpstr>
      <vt:lpstr>ASU (Active Sensor Unit)</vt:lpstr>
      <vt:lpstr>New Electronics: DIF</vt:lpstr>
      <vt:lpstr>PowerPoint 演示文稿</vt:lpstr>
      <vt:lpstr>PFA and Imaging Calorimeter</vt:lpstr>
      <vt:lpstr>CALICE: Imaging Calorimeter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Xun Chen</dc:creator>
  <cp:lastModifiedBy>Haijun Yang</cp:lastModifiedBy>
  <cp:revision>1114</cp:revision>
  <dcterms:created xsi:type="dcterms:W3CDTF">2014-11-06T04:12:04Z</dcterms:created>
  <dcterms:modified xsi:type="dcterms:W3CDTF">2017-11-07T02:33:11Z</dcterms:modified>
</cp:coreProperties>
</file>