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2" r:id="rId4"/>
    <p:sldId id="287" r:id="rId5"/>
    <p:sldId id="309" r:id="rId6"/>
    <p:sldId id="310" r:id="rId7"/>
    <p:sldId id="318" r:id="rId8"/>
    <p:sldId id="302" r:id="rId9"/>
    <p:sldId id="313" r:id="rId10"/>
    <p:sldId id="312" r:id="rId11"/>
    <p:sldId id="316" r:id="rId12"/>
    <p:sldId id="314" r:id="rId13"/>
    <p:sldId id="311" r:id="rId14"/>
    <p:sldId id="315" r:id="rId15"/>
    <p:sldId id="291" r:id="rId16"/>
    <p:sldId id="288" r:id="rId17"/>
    <p:sldId id="317" r:id="rId18"/>
    <p:sldId id="293" r:id="rId19"/>
    <p:sldId id="295" r:id="rId20"/>
    <p:sldId id="296" r:id="rId21"/>
    <p:sldId id="307" r:id="rId22"/>
    <p:sldId id="27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>
      <p:cViewPr varScale="1">
        <p:scale>
          <a:sx n="67" d="100"/>
          <a:sy n="67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3AD7-E1C7-42DB-BAC2-354EF6370A15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075D1-B2A8-42EE-8DE0-E20602163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72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7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5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4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9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7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66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92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5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BC86-B5EC-4346-85C4-7BB152AAF154}" type="datetimeFigureOut">
              <a:rPr lang="zh-CN" altLang="en-US" smtClean="0"/>
              <a:t>2017-11-8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4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Summary  on SPPC Accelerators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416824" cy="17057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dirty="0"/>
              <a:t>Jingyu </a:t>
            </a:r>
            <a:r>
              <a:rPr lang="en-US" altLang="zh-CN" dirty="0" smtClean="0"/>
              <a:t>Tang</a:t>
            </a:r>
          </a:p>
          <a:p>
            <a:r>
              <a:rPr lang="en-US" altLang="zh-CN" dirty="0" smtClean="0"/>
              <a:t>Nov. 6-8, 2017, </a:t>
            </a:r>
          </a:p>
          <a:p>
            <a:r>
              <a:rPr lang="en-US" altLang="zh-CN" dirty="0" smtClean="0"/>
              <a:t>International Workshop on CEPC, IHEP, Beijing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49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The US Magnet Development Program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888232"/>
            <a:ext cx="4546848" cy="449309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Context for high field accelerator magnet R&amp;D</a:t>
            </a:r>
          </a:p>
          <a:p>
            <a:pPr lvl="1"/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P5 and the Accelerator R&amp;D Subpanel </a:t>
            </a:r>
            <a:r>
              <a:rPr lang="en-US" altLang="zh-CN" dirty="0" smtClean="0"/>
              <a:t>recommendations</a:t>
            </a:r>
            <a:endParaRPr lang="en-US" altLang="zh-CN" dirty="0"/>
          </a:p>
          <a:p>
            <a:r>
              <a:rPr lang="en-US" altLang="zh-CN" dirty="0"/>
              <a:t>The US Magnet Development Program</a:t>
            </a:r>
          </a:p>
          <a:p>
            <a:pPr lvl="1"/>
            <a:r>
              <a:rPr lang="en-US" altLang="zh-CN" dirty="0"/>
              <a:t>How we are structured </a:t>
            </a:r>
          </a:p>
          <a:p>
            <a:r>
              <a:rPr lang="en-US" altLang="zh-CN" dirty="0"/>
              <a:t>Technical status of each area </a:t>
            </a:r>
          </a:p>
          <a:p>
            <a:pPr lvl="1"/>
            <a:r>
              <a:rPr lang="en-US" altLang="zh-CN" dirty="0"/>
              <a:t>Progress and current status </a:t>
            </a:r>
          </a:p>
          <a:p>
            <a:pPr lvl="1"/>
            <a:r>
              <a:rPr lang="en-US" altLang="zh-CN" dirty="0"/>
              <a:t>Corresponding roadmap within the MDP </a:t>
            </a:r>
            <a:r>
              <a:rPr lang="en-US" altLang="zh-CN" dirty="0" smtClean="0"/>
              <a:t>plan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1003375"/>
            <a:ext cx="22322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/>
              <a:t>Soren </a:t>
            </a:r>
            <a:r>
              <a:rPr lang="en-US" altLang="zh-CN" sz="2200" dirty="0" smtClean="0"/>
              <a:t>Prestemon</a:t>
            </a:r>
          </a:p>
          <a:p>
            <a:pPr algn="ctr"/>
            <a:r>
              <a:rPr lang="en-US" altLang="zh-CN" sz="2200" dirty="0" smtClean="0"/>
              <a:t>(LBNL)</a:t>
            </a:r>
            <a:endParaRPr lang="en-US" altLang="zh-CN" sz="22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929287"/>
            <a:ext cx="3600400" cy="46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/>
          <a:lstStyle/>
          <a:p>
            <a:r>
              <a:rPr lang="en-US" altLang="zh-CN" dirty="0"/>
              <a:t>HTS Magnet R&amp;D at </a:t>
            </a:r>
            <a:r>
              <a:rPr lang="en-US" altLang="zh-CN" dirty="0" smtClean="0"/>
              <a:t>BNL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1003375"/>
            <a:ext cx="22322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/>
              <a:t>Ramesh Gupta</a:t>
            </a:r>
          </a:p>
          <a:p>
            <a:pPr algn="ctr"/>
            <a:r>
              <a:rPr lang="en-US" altLang="zh-CN" sz="2200" dirty="0" smtClean="0"/>
              <a:t>(BNL)</a:t>
            </a:r>
            <a:endParaRPr lang="en-US" altLang="zh-CN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5" y="1844824"/>
            <a:ext cx="6936829" cy="451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6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/>
              <a:t>IBS superconductor R&amp;D and plan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648072"/>
          </a:xfrm>
        </p:spPr>
        <p:txBody>
          <a:bodyPr/>
          <a:lstStyle/>
          <a:p>
            <a:r>
              <a:rPr lang="en-US" altLang="zh-CN" dirty="0" smtClean="0"/>
              <a:t>It reports the world-first IBS 100-m wires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1219399"/>
            <a:ext cx="22322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/>
              <a:t>Xianping</a:t>
            </a:r>
            <a:r>
              <a:rPr lang="en-US" altLang="zh-CN" sz="2200" dirty="0"/>
              <a:t> </a:t>
            </a:r>
            <a:r>
              <a:rPr lang="en-US" altLang="zh-CN" sz="2200" dirty="0" smtClean="0"/>
              <a:t>Zhang (IEE, CAS)</a:t>
            </a:r>
            <a:endParaRPr lang="en-US" altLang="zh-CN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/>
          <a:stretch/>
        </p:blipFill>
        <p:spPr bwMode="auto">
          <a:xfrm>
            <a:off x="3755851" y="2800661"/>
            <a:ext cx="5424661" cy="37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68960"/>
            <a:ext cx="4056509" cy="304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33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kern="100" dirty="0">
                <a:solidFill>
                  <a:srgbClr val="002060"/>
                </a:solidFill>
                <a:latin typeface="Calibri" pitchFamily="34" charset="0"/>
                <a:cs typeface="Times New Roman"/>
              </a:rPr>
              <a:t>Advanced superconductors developed at </a:t>
            </a:r>
            <a:r>
              <a:rPr lang="en-US" altLang="zh-CN" b="1" kern="100" dirty="0" smtClean="0">
                <a:solidFill>
                  <a:srgbClr val="002060"/>
                </a:solidFill>
                <a:latin typeface="Calibri" pitchFamily="34" charset="0"/>
                <a:cs typeface="Times New Roman"/>
              </a:rPr>
              <a:t>WST</a:t>
            </a:r>
            <a:endParaRPr lang="zh-CN" alt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1927372"/>
            <a:ext cx="388843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346075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u"/>
            </a:pPr>
            <a:r>
              <a:rPr lang="en-US" altLang="zh-CN" sz="2000" b="1" dirty="0">
                <a:solidFill>
                  <a:srgbClr val="0000CC"/>
                </a:solidFill>
                <a:latin typeface="Calibri" pitchFamily="34" charset="0"/>
                <a:ea typeface="黑体" pitchFamily="49" charset="-122"/>
              </a:rPr>
              <a:t>WST(NIN) has a long history of over 50 years in the R&amp;D of superconducting materials. </a:t>
            </a:r>
          </a:p>
          <a:p>
            <a:pPr marL="0" indent="0" eaLnBrk="1" hangingPunct="1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u"/>
            </a:pPr>
            <a:r>
              <a:rPr lang="en-US" altLang="zh-CN" sz="2000" b="1" dirty="0">
                <a:solidFill>
                  <a:srgbClr val="0000CC"/>
                </a:solidFill>
                <a:latin typeface="Calibri" pitchFamily="34" charset="0"/>
                <a:ea typeface="黑体" pitchFamily="49" charset="-122"/>
              </a:rPr>
              <a:t>WST contributed 174 ton </a:t>
            </a:r>
            <a:r>
              <a:rPr lang="en-US" altLang="zh-CN" sz="2000" b="1" dirty="0" err="1">
                <a:solidFill>
                  <a:srgbClr val="0000CC"/>
                </a:solidFill>
                <a:latin typeface="Calibri" pitchFamily="34" charset="0"/>
                <a:ea typeface="黑体" pitchFamily="49" charset="-122"/>
              </a:rPr>
              <a:t>NbTi</a:t>
            </a:r>
            <a:r>
              <a:rPr lang="en-US" altLang="zh-CN" sz="2000" b="1" dirty="0">
                <a:solidFill>
                  <a:srgbClr val="0000CC"/>
                </a:solidFill>
                <a:latin typeface="Calibri" pitchFamily="34" charset="0"/>
                <a:ea typeface="黑体" pitchFamily="49" charset="-122"/>
              </a:rPr>
              <a:t> strand and 35 ton Nb</a:t>
            </a:r>
            <a:r>
              <a:rPr lang="en-US" altLang="zh-CN" sz="2000" b="1" baseline="-25000" dirty="0">
                <a:solidFill>
                  <a:srgbClr val="0000CC"/>
                </a:solidFill>
                <a:latin typeface="Calibri" pitchFamily="34" charset="0"/>
                <a:ea typeface="黑体" pitchFamily="49" charset="-122"/>
              </a:rPr>
              <a:t>3</a:t>
            </a:r>
            <a:r>
              <a:rPr lang="en-US" altLang="zh-CN" sz="2000" b="1" dirty="0">
                <a:solidFill>
                  <a:srgbClr val="0000CC"/>
                </a:solidFill>
                <a:latin typeface="Calibri" pitchFamily="34" charset="0"/>
                <a:ea typeface="黑体" pitchFamily="49" charset="-122"/>
              </a:rPr>
              <a:t>Sn strand for ITER.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u"/>
            </a:pPr>
            <a:r>
              <a:rPr lang="en-US" altLang="zh-CN" sz="2000" b="1" dirty="0">
                <a:latin typeface="Calibri" pitchFamily="34" charset="0"/>
                <a:ea typeface="黑体" pitchFamily="49" charset="-122"/>
              </a:rPr>
              <a:t>LTS: Continue the production of MRI wire.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u"/>
            </a:pPr>
            <a:r>
              <a:rPr lang="en-US" altLang="zh-CN" sz="2000" b="1" dirty="0">
                <a:latin typeface="Calibri" pitchFamily="34" charset="0"/>
                <a:ea typeface="黑体" pitchFamily="49" charset="-122"/>
              </a:rPr>
              <a:t>Pursuing higher performance strand for fusion and accelerators.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u"/>
            </a:pPr>
            <a:r>
              <a:rPr lang="en-US" altLang="zh-CN" sz="2000" b="1" dirty="0">
                <a:latin typeface="Calibri" pitchFamily="34" charset="0"/>
                <a:ea typeface="黑体" pitchFamily="49" charset="-122"/>
              </a:rPr>
              <a:t>Low cost, flexibility and efficient service.</a:t>
            </a:r>
          </a:p>
          <a:p>
            <a:pPr marL="0" indent="0" eaLnBrk="1" hangingPunct="1">
              <a:spcBef>
                <a:spcPts val="0"/>
              </a:spcBef>
              <a:buClr>
                <a:srgbClr val="0000FF"/>
              </a:buClr>
              <a:buFont typeface="Wingdings" pitchFamily="2" charset="2"/>
              <a:buChar char="u"/>
            </a:pPr>
            <a:r>
              <a:rPr lang="en-US" altLang="zh-CN" sz="2000" b="1" dirty="0">
                <a:solidFill>
                  <a:srgbClr val="0000CC"/>
                </a:solidFill>
                <a:latin typeface="Calibri" pitchFamily="34" charset="0"/>
                <a:ea typeface="黑体" pitchFamily="49" charset="-122"/>
              </a:rPr>
              <a:t> HTS: process improvement for long length and performance stability.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4248" y="1219399"/>
            <a:ext cx="22322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 smtClean="0"/>
              <a:t>Jianfeng</a:t>
            </a:r>
            <a:r>
              <a:rPr lang="en-US" altLang="zh-CN" sz="2200" dirty="0" smtClean="0"/>
              <a:t> Li</a:t>
            </a:r>
            <a:endParaRPr lang="en-US" altLang="zh-CN" sz="2200" dirty="0"/>
          </a:p>
          <a:p>
            <a:pPr algn="ctr"/>
            <a:r>
              <a:rPr lang="en-US" altLang="zh-CN" sz="2200" dirty="0" smtClean="0"/>
              <a:t>(WST)</a:t>
            </a:r>
            <a:endParaRPr lang="en-US" altLang="zh-CN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99" y="2564904"/>
            <a:ext cx="4704581" cy="352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2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Progress of 2G HTS Wires Development in Shanghai </a:t>
            </a:r>
            <a:r>
              <a:rPr lang="en-US" altLang="zh-CN" sz="3600" dirty="0" smtClean="0"/>
              <a:t>Superconductor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1124744"/>
            <a:ext cx="158417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/>
              <a:t>Yue </a:t>
            </a:r>
            <a:r>
              <a:rPr lang="en-US" altLang="zh-CN" sz="2200" dirty="0" smtClean="0"/>
              <a:t>Zhao</a:t>
            </a:r>
          </a:p>
          <a:p>
            <a:pPr algn="ctr"/>
            <a:r>
              <a:rPr lang="en-US" altLang="zh-CN" sz="2200" dirty="0" smtClean="0"/>
              <a:t>(SSTC)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67838"/>
            <a:ext cx="6768752" cy="422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77281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They have good share of 2G HTS market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045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556791"/>
            <a:ext cx="3816424" cy="502022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Introduction</a:t>
            </a:r>
          </a:p>
          <a:p>
            <a:r>
              <a:rPr lang="en-US" altLang="zh-CN" sz="2400" dirty="0"/>
              <a:t>CEPC-SPPC Design Update and Impact on e-p Collisions</a:t>
            </a:r>
          </a:p>
          <a:p>
            <a:r>
              <a:rPr lang="en-US" altLang="zh-CN" sz="2400" dirty="0"/>
              <a:t>Design Considerations</a:t>
            </a:r>
          </a:p>
          <a:p>
            <a:r>
              <a:rPr lang="en-US" altLang="zh-CN" sz="2400" dirty="0"/>
              <a:t>New CEPC-SPPC e-p Parameters</a:t>
            </a:r>
          </a:p>
          <a:p>
            <a:r>
              <a:rPr lang="en-US" altLang="zh-CN" sz="2400" dirty="0"/>
              <a:t>More Design Considerations</a:t>
            </a:r>
          </a:p>
          <a:p>
            <a:r>
              <a:rPr lang="en-US" altLang="zh-CN" sz="2400" dirty="0"/>
              <a:t>Staging</a:t>
            </a:r>
          </a:p>
          <a:p>
            <a:r>
              <a:rPr lang="en-US" altLang="zh-CN" sz="2400" dirty="0"/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863515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C00000"/>
                </a:solidFill>
              </a:rPr>
              <a:t>e-p Collisions at CEPC-SPPC: Design Concept Update 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908720"/>
            <a:ext cx="2448271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Yuhong Zhang </a:t>
            </a:r>
            <a:r>
              <a:rPr lang="en-US" altLang="zh-CN" sz="2200" dirty="0" smtClean="0"/>
              <a:t>(JLAB)</a:t>
            </a:r>
            <a:endParaRPr lang="en-US" altLang="zh-CN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60" y="2420888"/>
            <a:ext cx="566891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8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49525"/>
          </a:xfrm>
        </p:spPr>
        <p:txBody>
          <a:bodyPr>
            <a:noAutofit/>
          </a:bodyPr>
          <a:lstStyle/>
          <a:p>
            <a:r>
              <a:rPr lang="en-US" altLang="zh-CN" sz="3400" dirty="0">
                <a:solidFill>
                  <a:srgbClr val="FF0000"/>
                </a:solidFill>
              </a:rPr>
              <a:t>Longitudinal beam </a:t>
            </a:r>
            <a:r>
              <a:rPr lang="en-US" altLang="zh-CN" sz="3400" dirty="0" smtClean="0">
                <a:solidFill>
                  <a:srgbClr val="FF0000"/>
                </a:solidFill>
              </a:rPr>
              <a:t>dynamics for SPPC </a:t>
            </a:r>
            <a:r>
              <a:rPr lang="en-US" altLang="zh-CN" sz="3400" dirty="0">
                <a:solidFill>
                  <a:srgbClr val="FF0000"/>
                </a:solidFill>
              </a:rPr>
              <a:t>accelerator chain</a:t>
            </a:r>
            <a:endParaRPr lang="zh-CN" altLang="en-US" sz="3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2204864"/>
            <a:ext cx="3186960" cy="331236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Survey of LHC </a:t>
            </a:r>
            <a:r>
              <a:rPr lang="en-US" altLang="zh-CN" sz="2000" dirty="0" smtClean="0"/>
              <a:t>longitudinal </a:t>
            </a:r>
            <a:r>
              <a:rPr lang="en-US" altLang="zh-CN" sz="2000" dirty="0"/>
              <a:t>dynamics</a:t>
            </a:r>
          </a:p>
          <a:p>
            <a:r>
              <a:rPr lang="en-US" altLang="zh-CN" sz="2000" dirty="0" smtClean="0"/>
              <a:t>Parameter </a:t>
            </a:r>
            <a:r>
              <a:rPr lang="en-US" altLang="zh-CN" sz="2000" dirty="0"/>
              <a:t>design of SPPC </a:t>
            </a:r>
            <a:r>
              <a:rPr lang="en-US" altLang="zh-CN" sz="2000" dirty="0" smtClean="0"/>
              <a:t>longitudinal dynamics</a:t>
            </a:r>
            <a:endParaRPr lang="en-US" altLang="zh-CN" sz="2000" dirty="0"/>
          </a:p>
          <a:p>
            <a:r>
              <a:rPr lang="en-US" altLang="zh-CN" sz="2000" dirty="0" smtClean="0"/>
              <a:t>Preliminary </a:t>
            </a:r>
            <a:r>
              <a:rPr lang="en-US" altLang="zh-CN" sz="2000" dirty="0"/>
              <a:t>consideration of </a:t>
            </a:r>
            <a:r>
              <a:rPr lang="en-US" altLang="zh-CN" sz="2000" dirty="0" smtClean="0"/>
              <a:t>longitudinal dynamics </a:t>
            </a:r>
            <a:r>
              <a:rPr lang="en-US" altLang="zh-CN" sz="2000" dirty="0"/>
              <a:t>of SPPC injector chain</a:t>
            </a:r>
          </a:p>
          <a:p>
            <a:r>
              <a:rPr lang="en-US" altLang="zh-CN" sz="2000" dirty="0" smtClean="0"/>
              <a:t>Summary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44208" y="980728"/>
            <a:ext cx="2448272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 err="1"/>
              <a:t>Linhao</a:t>
            </a:r>
            <a:r>
              <a:rPr lang="en-US" altLang="zh-CN" sz="2200" dirty="0"/>
              <a:t> </a:t>
            </a:r>
            <a:r>
              <a:rPr lang="en-US" altLang="zh-CN" sz="2200" dirty="0" smtClean="0"/>
              <a:t>Zhang </a:t>
            </a:r>
            <a:r>
              <a:rPr lang="en-US" altLang="zh-CN" sz="2200" dirty="0"/>
              <a:t>(</a:t>
            </a:r>
            <a:r>
              <a:rPr lang="en-US" altLang="zh-CN" sz="2200" dirty="0" smtClean="0"/>
              <a:t>IHEP)</a:t>
            </a:r>
            <a:endParaRPr lang="zh-CN" altLang="en-US" sz="2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64" y="1628800"/>
            <a:ext cx="5742032" cy="50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3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6"/>
          <a:stretch/>
        </p:blipFill>
        <p:spPr bwMode="auto">
          <a:xfrm>
            <a:off x="107504" y="1772816"/>
            <a:ext cx="7080845" cy="458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Transverse beam stability and Landau damping in hadron colliders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1052736"/>
            <a:ext cx="187220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C. Tambasco (EPFL)</a:t>
            </a:r>
            <a:endParaRPr lang="zh-CN" altLang="en-US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91" y="3284984"/>
            <a:ext cx="259747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10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Cryogenic temperature for SPPC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772816"/>
            <a:ext cx="8229600" cy="4133055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800" dirty="0" smtClean="0"/>
              <a:t>SPPC uses HTS magnets, potentially higher temperature for cold bore </a:t>
            </a:r>
            <a:endParaRPr lang="en-US" altLang="zh-CN" sz="2800" dirty="0"/>
          </a:p>
          <a:p>
            <a:r>
              <a:rPr lang="en-US" altLang="zh-CN" sz="2800" dirty="0" smtClean="0"/>
              <a:t>Vacuum pumping is related to the cryogenic temperature</a:t>
            </a:r>
          </a:p>
          <a:p>
            <a:r>
              <a:rPr lang="en-US" altLang="zh-CN" dirty="0" smtClean="0"/>
              <a:t>Subjects:</a:t>
            </a:r>
          </a:p>
          <a:p>
            <a:pPr lvl="1"/>
            <a:r>
              <a:rPr lang="en-US" altLang="zh-CN" sz="2600" dirty="0" smtClean="0"/>
              <a:t>Vacuum </a:t>
            </a:r>
            <a:r>
              <a:rPr lang="en-US" altLang="zh-CN" sz="2600" dirty="0"/>
              <a:t>requirements</a:t>
            </a:r>
          </a:p>
          <a:p>
            <a:pPr lvl="1"/>
            <a:r>
              <a:rPr lang="en-US" altLang="zh-CN" sz="2600" dirty="0"/>
              <a:t>Role of surface and radiation</a:t>
            </a:r>
          </a:p>
          <a:p>
            <a:pPr lvl="1"/>
            <a:r>
              <a:rPr lang="en-US" altLang="zh-CN" sz="2600" dirty="0"/>
              <a:t>Cold beam pipe. Hydrogen accumulation. PSD</a:t>
            </a:r>
          </a:p>
          <a:p>
            <a:pPr lvl="1"/>
            <a:r>
              <a:rPr lang="en-US" altLang="zh-CN" sz="2600" dirty="0"/>
              <a:t>Equations for residual dynamic gas density prediction</a:t>
            </a:r>
          </a:p>
          <a:p>
            <a:pPr lvl="1"/>
            <a:r>
              <a:rPr lang="en-US" altLang="zh-CN" sz="2600" dirty="0"/>
              <a:t>CB and BS temperatures</a:t>
            </a:r>
          </a:p>
          <a:p>
            <a:pPr lvl="1"/>
            <a:r>
              <a:rPr lang="en-US" altLang="zh-CN" sz="2600" dirty="0"/>
              <a:t>FCC BS new proposal</a:t>
            </a:r>
          </a:p>
          <a:p>
            <a:pPr lvl="1"/>
            <a:r>
              <a:rPr lang="en-US" altLang="zh-CN" sz="2600" dirty="0" smtClean="0"/>
              <a:t>NEG </a:t>
            </a:r>
            <a:r>
              <a:rPr lang="en-US" altLang="zh-CN" sz="2600" dirty="0"/>
              <a:t>coating</a:t>
            </a:r>
          </a:p>
          <a:p>
            <a:pPr lvl="1"/>
            <a:r>
              <a:rPr lang="en-US" altLang="zh-CN" sz="2600" dirty="0"/>
              <a:t>Solution with NEG application</a:t>
            </a:r>
          </a:p>
          <a:p>
            <a:pPr lvl="1"/>
            <a:r>
              <a:rPr lang="en-US" altLang="zh-CN" sz="2600" dirty="0"/>
              <a:t>Activation, surface </a:t>
            </a:r>
            <a:r>
              <a:rPr lang="en-US" altLang="zh-CN" sz="2600" dirty="0" smtClean="0"/>
              <a:t>impedance</a:t>
            </a:r>
            <a:endParaRPr lang="en-US" altLang="zh-CN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980728"/>
            <a:ext cx="208823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/>
              <a:t>Alexander </a:t>
            </a:r>
            <a:r>
              <a:rPr lang="en-US" altLang="zh-CN" sz="2200" dirty="0" smtClean="0"/>
              <a:t>Krasnov (BINP)</a:t>
            </a:r>
            <a:endParaRPr lang="en-US" altLang="zh-CN" sz="2200" dirty="0"/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75" y="4437112"/>
            <a:ext cx="4865513" cy="20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9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YBCO-coated Beam Screen for SPPC Bending Magnets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908720"/>
            <a:ext cx="2016224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/>
              <a:t>Kun Zhu (PKU)</a:t>
            </a:r>
            <a:endParaRPr lang="en-US" altLang="zh-CN" sz="2200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323528" y="1500176"/>
            <a:ext cx="4330824" cy="502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imSun" pitchFamily="2" charset="-122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imSun" pitchFamily="2" charset="-122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imSun" pitchFamily="2" charset="-122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imSun" pitchFamily="2" charset="-122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SimSun" pitchFamily="2" charset="-122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Introduction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SPPC beam screen issues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YBCO-coated beam screen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design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Experimental consideration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Magnetic field distortion and attenuation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Electron cloud mitigation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Measurement of wall surface impedance at cryogenic temperature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Measurement of distortion of an external magnetic field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/>
                <a:ea typeface="SimSun" pitchFamily="2" charset="-122"/>
                <a:cs typeface="+mn-cs"/>
              </a:rPr>
              <a:t>Conclusion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Times New Roman"/>
              <a:ea typeface="SimSun" pitchFamily="2" charset="-122"/>
              <a:cs typeface="+mn-cs"/>
            </a:endParaRPr>
          </a:p>
        </p:txBody>
      </p:sp>
      <p:pic>
        <p:nvPicPr>
          <p:cNvPr id="11" name="内容占位符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564904"/>
            <a:ext cx="3744416" cy="338437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1248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Talks on SPPC Accelerators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Two talks in the plenary sessions: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Jingyu Tang  for SPPC CDR Status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Qingjin Xu for SPPC Superconducting Magnets </a:t>
            </a:r>
          </a:p>
          <a:p>
            <a:r>
              <a:rPr lang="en-US" altLang="zh-CN" sz="2600" dirty="0"/>
              <a:t>Three parallel sessions</a:t>
            </a:r>
          </a:p>
          <a:p>
            <a:pPr lvl="1"/>
            <a:r>
              <a:rPr lang="en-US" altLang="zh-CN" sz="2200" dirty="0">
                <a:solidFill>
                  <a:srgbClr val="0070C0"/>
                </a:solidFill>
              </a:rPr>
              <a:t>Accelerator Physics: 6 talks</a:t>
            </a:r>
          </a:p>
          <a:p>
            <a:pPr lvl="1"/>
            <a:r>
              <a:rPr lang="en-US" altLang="zh-CN" sz="2200" dirty="0">
                <a:solidFill>
                  <a:srgbClr val="0070C0"/>
                </a:solidFill>
              </a:rPr>
              <a:t>Superconducting magnets: 6 talks (2 remote)</a:t>
            </a:r>
          </a:p>
          <a:p>
            <a:pPr lvl="1"/>
            <a:r>
              <a:rPr lang="en-US" altLang="zh-CN" sz="2200" dirty="0">
                <a:solidFill>
                  <a:srgbClr val="0070C0"/>
                </a:solidFill>
              </a:rPr>
              <a:t>Diverse subjects: 6 talks</a:t>
            </a:r>
          </a:p>
          <a:p>
            <a:r>
              <a:rPr lang="en-US" altLang="zh-CN" sz="2600" dirty="0"/>
              <a:t>One topical discussion session</a:t>
            </a:r>
          </a:p>
          <a:p>
            <a:pPr lvl="1"/>
            <a:r>
              <a:rPr lang="en-US" altLang="zh-CN" sz="2200" dirty="0">
                <a:solidFill>
                  <a:srgbClr val="0070C0"/>
                </a:solidFill>
              </a:rPr>
              <a:t>Discussion on cryogenic temperature</a:t>
            </a:r>
          </a:p>
          <a:p>
            <a:r>
              <a:rPr lang="en-US" altLang="zh-CN" sz="2600" dirty="0"/>
              <a:t>International speakers: 9</a:t>
            </a:r>
          </a:p>
        </p:txBody>
      </p:sp>
    </p:spTree>
    <p:extLst>
      <p:ext uri="{BB962C8B-B14F-4D97-AF65-F5344CB8AC3E}">
        <p14:creationId xmlns:p14="http://schemas.microsoft.com/office/powerpoint/2010/main" val="218493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397" b="18063"/>
          <a:stretch/>
        </p:blipFill>
        <p:spPr>
          <a:xfrm>
            <a:off x="2512752" y="1686628"/>
            <a:ext cx="6379728" cy="35425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SPPC </a:t>
            </a:r>
            <a:r>
              <a:rPr lang="en-US" altLang="zh-CN" dirty="0">
                <a:solidFill>
                  <a:srgbClr val="FF0000"/>
                </a:solidFill>
              </a:rPr>
              <a:t>injector chain </a:t>
            </a:r>
            <a:r>
              <a:rPr lang="en-US" altLang="zh-CN" dirty="0" smtClean="0">
                <a:solidFill>
                  <a:srgbClr val="FF0000"/>
                </a:solidFill>
              </a:rPr>
              <a:t>design </a:t>
            </a:r>
            <a:r>
              <a:rPr lang="en-US" altLang="zh-CN" dirty="0">
                <a:solidFill>
                  <a:srgbClr val="FF0000"/>
                </a:solidFill>
              </a:rPr>
              <a:t>update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44217"/>
            <a:ext cx="8229600" cy="1036711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Design updates for the SPPC injector accelerators, especially: p-linac, MSS, SS</a:t>
            </a:r>
          </a:p>
          <a:p>
            <a:pPr marL="0" indent="0">
              <a:buNone/>
            </a:pPr>
            <a:endParaRPr lang="zh-CN" altLang="en-US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948264" y="859359"/>
            <a:ext cx="201622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 smtClean="0"/>
              <a:t>Yuanrong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Lu (</a:t>
            </a:r>
            <a:r>
              <a:rPr lang="en-US" altLang="zh-CN" sz="2200" dirty="0" smtClean="0"/>
              <a:t>PKU)</a:t>
            </a:r>
            <a:endParaRPr lang="zh-CN" altLang="en-US" sz="22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23528" y="4892092"/>
            <a:ext cx="7604741" cy="1633252"/>
            <a:chOff x="886116" y="2200210"/>
            <a:chExt cx="7604741" cy="1633252"/>
          </a:xfrm>
        </p:grpSpPr>
        <p:grpSp>
          <p:nvGrpSpPr>
            <p:cNvPr id="8" name="组合 7"/>
            <p:cNvGrpSpPr/>
            <p:nvPr/>
          </p:nvGrpSpPr>
          <p:grpSpPr>
            <a:xfrm>
              <a:off x="886116" y="2200210"/>
              <a:ext cx="7604741" cy="1633252"/>
              <a:chOff x="1181487" y="1790612"/>
              <a:chExt cx="10139655" cy="2177669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181487" y="1790612"/>
                <a:ext cx="10139655" cy="2177669"/>
                <a:chOff x="1181488" y="1523912"/>
                <a:chExt cx="10139655" cy="2177669"/>
              </a:xfrm>
            </p:grpSpPr>
            <p:sp>
              <p:nvSpPr>
                <p:cNvPr id="21" name="文本框 9"/>
                <p:cNvSpPr txBox="1"/>
                <p:nvPr/>
              </p:nvSpPr>
              <p:spPr>
                <a:xfrm>
                  <a:off x="7344978" y="3250176"/>
                  <a:ext cx="1460423" cy="451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160MeV</a:t>
                  </a:r>
                  <a:endParaRPr lang="en-US" altLang="zh-CN" sz="16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文本框 10"/>
                <p:cNvSpPr txBox="1"/>
                <p:nvPr/>
              </p:nvSpPr>
              <p:spPr>
                <a:xfrm>
                  <a:off x="3106095" y="3250176"/>
                  <a:ext cx="1198167" cy="451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3.0MeV</a:t>
                  </a:r>
                </a:p>
              </p:txBody>
            </p:sp>
            <p:sp>
              <p:nvSpPr>
                <p:cNvPr id="23" name="文本框 11"/>
                <p:cNvSpPr txBox="1"/>
                <p:nvPr/>
              </p:nvSpPr>
              <p:spPr>
                <a:xfrm>
                  <a:off x="4843308" y="3250176"/>
                  <a:ext cx="1195839" cy="451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20MeV</a:t>
                  </a:r>
                </a:p>
              </p:txBody>
            </p:sp>
            <p:sp>
              <p:nvSpPr>
                <p:cNvPr id="24" name="文本框 12"/>
                <p:cNvSpPr txBox="1"/>
                <p:nvPr/>
              </p:nvSpPr>
              <p:spPr>
                <a:xfrm>
                  <a:off x="9900782" y="3250176"/>
                  <a:ext cx="1420361" cy="4514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1200MeV</a:t>
                  </a:r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1181488" y="1977699"/>
                  <a:ext cx="9393352" cy="755821"/>
                  <a:chOff x="1181488" y="1977699"/>
                  <a:chExt cx="9393352" cy="755821"/>
                </a:xfrm>
              </p:grpSpPr>
              <p:sp>
                <p:nvSpPr>
                  <p:cNvPr id="34" name="圆角矩形 33"/>
                  <p:cNvSpPr/>
                  <p:nvPr/>
                </p:nvSpPr>
                <p:spPr>
                  <a:xfrm>
                    <a:off x="2611977" y="1993723"/>
                    <a:ext cx="803773" cy="723772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CN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RFQ</a:t>
                    </a:r>
                    <a:endParaRPr lang="zh-CN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圆角矩形 34"/>
                  <p:cNvSpPr/>
                  <p:nvPr/>
                </p:nvSpPr>
                <p:spPr>
                  <a:xfrm>
                    <a:off x="4280909" y="1993723"/>
                    <a:ext cx="975485" cy="723773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CN" sz="118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CH-DTL</a:t>
                    </a:r>
                    <a:endParaRPr lang="zh-CN" altLang="en-US" sz="118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圆角矩形 35"/>
                  <p:cNvSpPr/>
                  <p:nvPr/>
                </p:nvSpPr>
                <p:spPr>
                  <a:xfrm>
                    <a:off x="6039147" y="1977699"/>
                    <a:ext cx="917984" cy="755821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CN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Spoke</a:t>
                    </a:r>
                  </a:p>
                </p:txBody>
              </p:sp>
              <p:sp>
                <p:nvSpPr>
                  <p:cNvPr id="37" name="圆角矩形 36"/>
                  <p:cNvSpPr/>
                  <p:nvPr/>
                </p:nvSpPr>
                <p:spPr>
                  <a:xfrm>
                    <a:off x="8088473" y="1993723"/>
                    <a:ext cx="1177792" cy="723772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CN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Elliptical</a:t>
                    </a:r>
                  </a:p>
                </p:txBody>
              </p:sp>
              <p:sp>
                <p:nvSpPr>
                  <p:cNvPr id="38" name="圆角矩形 37"/>
                  <p:cNvSpPr/>
                  <p:nvPr/>
                </p:nvSpPr>
                <p:spPr>
                  <a:xfrm>
                    <a:off x="3557842" y="2156702"/>
                    <a:ext cx="595181" cy="397815"/>
                  </a:xfrm>
                  <a:prstGeom prst="round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CN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MEBT1</a:t>
                    </a:r>
                    <a:endParaRPr lang="zh-CN" altLang="en-US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圆角矩形 38"/>
                  <p:cNvSpPr/>
                  <p:nvPr/>
                </p:nvSpPr>
                <p:spPr>
                  <a:xfrm>
                    <a:off x="9397048" y="1985326"/>
                    <a:ext cx="1177792" cy="740567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CN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Elliptical</a:t>
                    </a:r>
                  </a:p>
                </p:txBody>
              </p:sp>
              <p:sp>
                <p:nvSpPr>
                  <p:cNvPr id="40" name="圆角矩形 39"/>
                  <p:cNvSpPr/>
                  <p:nvPr/>
                </p:nvSpPr>
                <p:spPr>
                  <a:xfrm>
                    <a:off x="7053377" y="1985326"/>
                    <a:ext cx="917984" cy="740567"/>
                  </a:xfrm>
                  <a:prstGeom prst="round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CN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Spoke</a:t>
                    </a:r>
                  </a:p>
                </p:txBody>
              </p:sp>
              <p:sp>
                <p:nvSpPr>
                  <p:cNvPr id="41" name="圆角矩形 40"/>
                  <p:cNvSpPr/>
                  <p:nvPr/>
                </p:nvSpPr>
                <p:spPr>
                  <a:xfrm>
                    <a:off x="5353847" y="2148711"/>
                    <a:ext cx="594000" cy="413797"/>
                  </a:xfrm>
                  <a:prstGeom prst="round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CN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MEBT2</a:t>
                    </a:r>
                    <a:endParaRPr lang="zh-CN" altLang="en-US" sz="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圆角矩形 41"/>
                  <p:cNvSpPr/>
                  <p:nvPr/>
                </p:nvSpPr>
                <p:spPr>
                  <a:xfrm>
                    <a:off x="1884151" y="2155433"/>
                    <a:ext cx="595181" cy="400353"/>
                  </a:xfrm>
                  <a:prstGeom prst="round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CN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LEBT</a:t>
                    </a:r>
                    <a:endParaRPr lang="zh-CN" altLang="en-US" sz="105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圆角矩形 42"/>
                  <p:cNvSpPr/>
                  <p:nvPr/>
                </p:nvSpPr>
                <p:spPr>
                  <a:xfrm>
                    <a:off x="1181488" y="1993723"/>
                    <a:ext cx="555816" cy="723772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CN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Ion</a:t>
                    </a:r>
                    <a:endParaRPr lang="zh-CN" altLang="en-US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6" name="下箭头 25"/>
                <p:cNvSpPr/>
                <p:nvPr/>
              </p:nvSpPr>
              <p:spPr>
                <a:xfrm flipV="1">
                  <a:off x="3483401" y="2857306"/>
                  <a:ext cx="146957" cy="398527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7" name="下箭头 26"/>
                <p:cNvSpPr/>
                <p:nvPr/>
              </p:nvSpPr>
              <p:spPr>
                <a:xfrm flipV="1">
                  <a:off x="5154497" y="2857306"/>
                  <a:ext cx="146957" cy="398527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8" name="下箭头 27"/>
                <p:cNvSpPr/>
                <p:nvPr/>
              </p:nvSpPr>
              <p:spPr>
                <a:xfrm flipV="1">
                  <a:off x="7841603" y="2857306"/>
                  <a:ext cx="146957" cy="398527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29" name="下箭头 28"/>
                <p:cNvSpPr/>
                <p:nvPr/>
              </p:nvSpPr>
              <p:spPr>
                <a:xfrm flipV="1">
                  <a:off x="10466348" y="2857306"/>
                  <a:ext cx="146957" cy="398527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0" name="左右箭头 29"/>
                <p:cNvSpPr/>
                <p:nvPr/>
              </p:nvSpPr>
              <p:spPr>
                <a:xfrm>
                  <a:off x="2707231" y="1675206"/>
                  <a:ext cx="5134372" cy="134784"/>
                </a:xfrm>
                <a:prstGeom prst="leftRight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1" name="左右箭头 30"/>
                <p:cNvSpPr/>
                <p:nvPr/>
              </p:nvSpPr>
              <p:spPr>
                <a:xfrm>
                  <a:off x="8088472" y="1695774"/>
                  <a:ext cx="2486368" cy="108546"/>
                </a:xfrm>
                <a:prstGeom prst="leftRight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4614329" y="1580184"/>
                  <a:ext cx="1333517" cy="33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325MHz</a:t>
                  </a:r>
                  <a:endParaRPr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8522844" y="1523912"/>
                  <a:ext cx="1359152" cy="386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650MHz</a:t>
                  </a:r>
                  <a:endParaRPr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2" name="直接箭头连接符 11"/>
              <p:cNvCxnSpPr/>
              <p:nvPr/>
            </p:nvCxnSpPr>
            <p:spPr>
              <a:xfrm>
                <a:off x="1738396" y="2653276"/>
                <a:ext cx="15231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2479331" y="2649077"/>
                <a:ext cx="15231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>
                <a:off x="3415792" y="2630028"/>
                <a:ext cx="15231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>
                <a:off x="4148261" y="2639551"/>
                <a:ext cx="15231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>
                <a:off x="5218420" y="2634788"/>
                <a:ext cx="15231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5929380" y="2639551"/>
                <a:ext cx="15231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6930210" y="2634328"/>
                <a:ext cx="15231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7949552" y="2629106"/>
                <a:ext cx="15231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9252916" y="2609815"/>
                <a:ext cx="15231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41"/>
            <p:cNvSpPr txBox="1"/>
            <p:nvPr/>
          </p:nvSpPr>
          <p:spPr>
            <a:xfrm>
              <a:off x="886116" y="3494908"/>
              <a:ext cx="11660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0.05MeV</a:t>
              </a:r>
            </a:p>
          </p:txBody>
        </p:sp>
        <p:sp>
          <p:nvSpPr>
            <p:cNvPr id="10" name="下箭头 9"/>
            <p:cNvSpPr/>
            <p:nvPr/>
          </p:nvSpPr>
          <p:spPr>
            <a:xfrm flipV="1">
              <a:off x="1344083" y="3200255"/>
              <a:ext cx="110218" cy="29889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466034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Special Session</a:t>
            </a:r>
            <a:r>
              <a:rPr lang="en-US" altLang="zh-CN" sz="4000" dirty="0">
                <a:solidFill>
                  <a:srgbClr val="FF0000"/>
                </a:solidFill>
              </a:rPr>
              <a:t/>
            </a:r>
            <a:br>
              <a:rPr lang="en-US" altLang="zh-CN" sz="4000" dirty="0">
                <a:solidFill>
                  <a:srgbClr val="FF0000"/>
                </a:solidFill>
              </a:rPr>
            </a:br>
            <a:r>
              <a:rPr lang="en-US" altLang="zh-CN" sz="3200" dirty="0">
                <a:solidFill>
                  <a:srgbClr val="7030A0"/>
                </a:solidFill>
              </a:rPr>
              <a:t>-- </a:t>
            </a:r>
            <a:r>
              <a:rPr lang="en-US" altLang="zh-CN" sz="3200" dirty="0">
                <a:solidFill>
                  <a:srgbClr val="7030A0"/>
                </a:solidFill>
              </a:rPr>
              <a:t>Discussion on the cold </a:t>
            </a:r>
            <a:r>
              <a:rPr lang="en-US" altLang="zh-CN" sz="3200" dirty="0" smtClean="0">
                <a:solidFill>
                  <a:srgbClr val="7030A0"/>
                </a:solidFill>
              </a:rPr>
              <a:t>bore temperature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85192" y="2276872"/>
            <a:ext cx="8363272" cy="41764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altLang="zh-CN" sz="3100" dirty="0" smtClean="0"/>
              <a:t>Question raised</a:t>
            </a:r>
            <a:endParaRPr lang="en-US" altLang="zh-CN" sz="3100" dirty="0"/>
          </a:p>
          <a:p>
            <a:pPr lvl="1">
              <a:lnSpc>
                <a:spcPct val="115000"/>
              </a:lnSpc>
              <a:spcBef>
                <a:spcPts val="400"/>
              </a:spcBef>
            </a:pPr>
            <a:r>
              <a:rPr lang="en-US" altLang="zh-CN" sz="2600" dirty="0" smtClean="0">
                <a:solidFill>
                  <a:srgbClr val="0070C0"/>
                </a:solidFill>
              </a:rPr>
              <a:t>All-HTS magnets are </a:t>
            </a:r>
            <a:r>
              <a:rPr lang="en-US" altLang="zh-CN" sz="2600" dirty="0" smtClean="0">
                <a:solidFill>
                  <a:srgbClr val="0070C0"/>
                </a:solidFill>
              </a:rPr>
              <a:t>planned </a:t>
            </a:r>
            <a:r>
              <a:rPr lang="en-US" altLang="zh-CN" sz="2600" dirty="0" smtClean="0">
                <a:solidFill>
                  <a:srgbClr val="0070C0"/>
                </a:solidFill>
              </a:rPr>
              <a:t>for SPPC, in principle, higher cryogenic temperature  for magnets can be  considered (LHC: 1.9K), to save the cost of cryogenics</a:t>
            </a:r>
          </a:p>
          <a:p>
            <a:pPr lvl="1">
              <a:lnSpc>
                <a:spcPct val="115000"/>
              </a:lnSpc>
              <a:spcBef>
                <a:spcPts val="400"/>
              </a:spcBef>
            </a:pPr>
            <a:r>
              <a:rPr lang="en-US" altLang="zh-CN" sz="2600" dirty="0" smtClean="0">
                <a:solidFill>
                  <a:srgbClr val="0070C0"/>
                </a:solidFill>
              </a:rPr>
              <a:t>Main concern is the vacuum pumping where the temperature is critical</a:t>
            </a:r>
          </a:p>
          <a:p>
            <a:pPr lvl="1">
              <a:lnSpc>
                <a:spcPct val="115000"/>
              </a:lnSpc>
              <a:spcBef>
                <a:spcPts val="400"/>
              </a:spcBef>
            </a:pPr>
            <a:r>
              <a:rPr lang="en-US" altLang="zh-CN" sz="2600" dirty="0" smtClean="0">
                <a:solidFill>
                  <a:srgbClr val="0070C0"/>
                </a:solidFill>
              </a:rPr>
              <a:t>Following earlier discussions among the beam (e.g. April Workshop)</a:t>
            </a:r>
            <a:endParaRPr lang="en-US" altLang="zh-CN" sz="26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altLang="zh-CN" sz="3100" dirty="0" smtClean="0"/>
              <a:t>Conclusions</a:t>
            </a:r>
            <a:r>
              <a:rPr lang="en-US" altLang="zh-CN" sz="3100" dirty="0"/>
              <a:t>:</a:t>
            </a:r>
          </a:p>
          <a:p>
            <a:pPr lvl="1">
              <a:lnSpc>
                <a:spcPct val="115000"/>
              </a:lnSpc>
              <a:spcBef>
                <a:spcPts val="400"/>
              </a:spcBef>
            </a:pPr>
            <a:r>
              <a:rPr lang="en-US" altLang="zh-CN" sz="2600" dirty="0" smtClean="0">
                <a:solidFill>
                  <a:srgbClr val="0070C0"/>
                </a:solidFill>
              </a:rPr>
              <a:t>Three possible solutions: 1) traditional BS solution with cold bore temperature &lt;3.6 K; 2); 2) </a:t>
            </a:r>
            <a:r>
              <a:rPr lang="en-US" altLang="zh-CN" sz="2600" dirty="0" err="1" smtClean="0">
                <a:solidFill>
                  <a:srgbClr val="0070C0"/>
                </a:solidFill>
              </a:rPr>
              <a:t>cryosobers</a:t>
            </a:r>
            <a:r>
              <a:rPr lang="en-US" altLang="zh-CN" sz="2600" dirty="0" smtClean="0">
                <a:solidFill>
                  <a:srgbClr val="0070C0"/>
                </a:solidFill>
              </a:rPr>
              <a:t> with independent choice of magnets temperature (4-8 K); 3) separation of beam vacuum with magnet vacuum, use NEG coating</a:t>
            </a:r>
            <a:endParaRPr lang="en-US" altLang="zh-CN" sz="260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altLang="zh-CN" sz="3500" dirty="0" smtClean="0">
                <a:solidFill>
                  <a:srgbClr val="FF0000"/>
                </a:solidFill>
              </a:rPr>
              <a:t>Very productive discussions!</a:t>
            </a:r>
            <a:endParaRPr lang="zh-CN" altLang="en-US" sz="35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842493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Chair: </a:t>
            </a:r>
            <a:r>
              <a:rPr lang="en-US" altLang="zh-CN" sz="2200" dirty="0" smtClean="0"/>
              <a:t>Jingyu Tang</a:t>
            </a:r>
          </a:p>
          <a:p>
            <a:r>
              <a:rPr lang="en-US" altLang="zh-CN" sz="2200" dirty="0" smtClean="0"/>
              <a:t>Major participants: A. Krasnov, H.Y. Dong, S.P. Li, Q.J. Xu, K. Zhu, Y.D. Liu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97443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348880"/>
            <a:ext cx="6840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Thanks to all the speakers and contributors for the nice work and presentations</a:t>
            </a:r>
            <a:r>
              <a:rPr lang="en-US" altLang="zh-CN" sz="4400" b="1" dirty="0" smtClean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! </a:t>
            </a:r>
          </a:p>
          <a:p>
            <a:r>
              <a:rPr lang="en-US" altLang="zh-CN" sz="4400" b="1" dirty="0" smtClean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And also the participants in the discussions</a:t>
            </a:r>
            <a:endParaRPr lang="zh-CN" altLang="en-US" sz="4400" b="1" dirty="0">
              <a:solidFill>
                <a:srgbClr val="00B0F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33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SPPC General Progress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81418"/>
            <a:ext cx="8363272" cy="89545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 smtClean="0"/>
              <a:t>Briefing the </a:t>
            </a:r>
            <a:r>
              <a:rPr lang="en-US" altLang="zh-CN" sz="2600" dirty="0" smtClean="0"/>
              <a:t>ongoing studies</a:t>
            </a:r>
          </a:p>
          <a:p>
            <a:pPr>
              <a:spcBef>
                <a:spcPts val="600"/>
              </a:spcBef>
            </a:pPr>
            <a:r>
              <a:rPr lang="en-US" altLang="zh-CN" sz="2600" dirty="0" smtClean="0"/>
              <a:t>New members and collaborations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4593" y="692696"/>
            <a:ext cx="1489895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200" dirty="0"/>
              <a:t>Jingyu </a:t>
            </a:r>
            <a:r>
              <a:rPr lang="en-US" altLang="zh-CN" sz="2200" dirty="0" smtClean="0"/>
              <a:t>Tang</a:t>
            </a:r>
          </a:p>
          <a:p>
            <a:r>
              <a:rPr lang="en-US" altLang="zh-CN" sz="2200" dirty="0" smtClean="0"/>
              <a:t>(IHEP)</a:t>
            </a:r>
            <a:endParaRPr lang="zh-CN" alt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339" r="-2951" b="6492"/>
          <a:stretch/>
        </p:blipFill>
        <p:spPr bwMode="auto">
          <a:xfrm>
            <a:off x="1331639" y="2353393"/>
            <a:ext cx="6696745" cy="41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29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Progress of SPPC lattice design </a:t>
            </a:r>
            <a:br>
              <a:rPr lang="en-US" altLang="zh-CN" dirty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</a:br>
            <a:r>
              <a:rPr lang="en-US" altLang="zh-CN" sz="3600" dirty="0">
                <a:solidFill>
                  <a:srgbClr val="FF0000"/>
                </a:solidFill>
                <a:ea typeface="黑体" pitchFamily="49" charset="-122"/>
                <a:cs typeface="Times New Roman" pitchFamily="18" charset="0"/>
              </a:rPr>
              <a:t>(100 Km - 12 T – 75 TeV)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666986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Layout, lattice (arc, DS, IP), dynamic aperture</a:t>
            </a:r>
            <a:endParaRPr lang="zh-CN" altLang="en-US" sz="2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1"/>
          <a:stretch/>
        </p:blipFill>
        <p:spPr bwMode="auto">
          <a:xfrm>
            <a:off x="1488019" y="2348880"/>
            <a:ext cx="7284506" cy="422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12235" y="1133991"/>
            <a:ext cx="168024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Yukai Chen (IHEP)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457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872208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Simulations for two </a:t>
            </a:r>
            <a:r>
              <a:rPr lang="en-US" altLang="zh-CN" sz="2600" dirty="0" smtClean="0"/>
              <a:t>scheme</a:t>
            </a:r>
            <a:r>
              <a:rPr lang="en-US" altLang="zh-CN" sz="2600" dirty="0" smtClean="0"/>
              <a:t>s </a:t>
            </a:r>
            <a:r>
              <a:rPr lang="en-US" altLang="zh-CN" sz="2600" dirty="0" smtClean="0"/>
              <a:t>of betatron collimation </a:t>
            </a:r>
            <a:r>
              <a:rPr lang="en-US" altLang="zh-CN" sz="2600" dirty="0" smtClean="0"/>
              <a:t>(</a:t>
            </a:r>
            <a:r>
              <a:rPr lang="en-US" altLang="zh-CN" sz="2600" dirty="0" smtClean="0"/>
              <a:t>RT magnets or SC magnets)</a:t>
            </a:r>
            <a:endParaRPr lang="en-US" altLang="zh-CN" sz="2600" dirty="0" smtClean="0">
              <a:solidFill>
                <a:srgbClr val="0070C0"/>
              </a:solidFill>
            </a:endParaRPr>
          </a:p>
          <a:p>
            <a:r>
              <a:rPr lang="en-US" altLang="zh-CN" sz="2600" dirty="0" smtClean="0"/>
              <a:t>Simulations on radiation deposit in collimators and magnets</a:t>
            </a:r>
            <a:endParaRPr lang="en-US" altLang="zh-CN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Progress in collimation study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980728"/>
            <a:ext cx="288032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/>
              <a:t>Jianquan </a:t>
            </a:r>
            <a:r>
              <a:rPr lang="en-US" altLang="zh-CN" sz="2200" dirty="0"/>
              <a:t>Yang (</a:t>
            </a:r>
            <a:r>
              <a:rPr lang="en-US" altLang="zh-CN" sz="2200" dirty="0" smtClean="0"/>
              <a:t>IHEP)</a:t>
            </a:r>
            <a:endParaRPr lang="zh-CN" altLang="en-US" sz="2200" dirty="0"/>
          </a:p>
        </p:txBody>
      </p:sp>
      <p:pic>
        <p:nvPicPr>
          <p:cNvPr id="8" name="内容占位符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4735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633366"/>
            <a:ext cx="449421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Beam-beam effects in SPPC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26642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600" dirty="0" smtClean="0"/>
              <a:t>The study was mainly performed by a student</a:t>
            </a:r>
          </a:p>
          <a:p>
            <a:pPr>
              <a:spcBef>
                <a:spcPts val="0"/>
              </a:spcBef>
            </a:pPr>
            <a:r>
              <a:rPr lang="en-US" altLang="zh-CN" sz="2600" dirty="0" smtClean="0"/>
              <a:t>Studied subjects</a:t>
            </a:r>
            <a:endParaRPr lang="en-US" altLang="zh-CN" sz="2600" dirty="0" smtClean="0"/>
          </a:p>
          <a:p>
            <a:pPr lvl="1">
              <a:spcBef>
                <a:spcPts val="0"/>
              </a:spcBef>
            </a:pPr>
            <a:r>
              <a:rPr lang="en-US" altLang="zh-CN" sz="2200" dirty="0" smtClean="0"/>
              <a:t>Weak-strong </a:t>
            </a:r>
            <a:r>
              <a:rPr lang="en-US" altLang="zh-CN" sz="2200" dirty="0"/>
              <a:t>Beam-beam simulation for SPPC.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/>
              <a:t>HH/HV crossing and without crossing. No long range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/>
              <a:t>2-IP HH crossing with long range (82 locations)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/>
              <a:t>2-IP HV crossing with long range (82 locations)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/>
              <a:t>Tune </a:t>
            </a:r>
            <a:r>
              <a:rPr lang="en-US" altLang="zh-CN" sz="2200" dirty="0"/>
              <a:t>shift and beam-beam resonances</a:t>
            </a:r>
          </a:p>
          <a:p>
            <a:pPr>
              <a:spcBef>
                <a:spcPts val="0"/>
              </a:spcBef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020272" y="764704"/>
            <a:ext cx="1872208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K. Ohmi (KEK)</a:t>
            </a:r>
            <a:endParaRPr lang="zh-CN" altLang="en-US" sz="2200" dirty="0"/>
          </a:p>
        </p:txBody>
      </p:sp>
      <p:pic>
        <p:nvPicPr>
          <p:cNvPr id="7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60" y="3979186"/>
            <a:ext cx="6756076" cy="25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2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Beam-beam </a:t>
            </a:r>
            <a:r>
              <a:rPr lang="en-US" altLang="zh-CN" sz="4000" dirty="0" smtClean="0">
                <a:solidFill>
                  <a:srgbClr val="FF0000"/>
                </a:solidFill>
              </a:rPr>
              <a:t>studies for future </a:t>
            </a:r>
            <a:r>
              <a:rPr lang="en-US" altLang="zh-CN" sz="4000" dirty="0" err="1" smtClean="0">
                <a:solidFill>
                  <a:srgbClr val="FF0000"/>
                </a:solidFill>
              </a:rPr>
              <a:t>circlar</a:t>
            </a:r>
            <a:r>
              <a:rPr lang="en-US" altLang="zh-CN" sz="4000" dirty="0" smtClean="0">
                <a:solidFill>
                  <a:srgbClr val="FF0000"/>
                </a:solidFill>
              </a:rPr>
              <a:t> hadron colliders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692696"/>
            <a:ext cx="22322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/>
              <a:t>Tatiana Pieloni</a:t>
            </a:r>
            <a:endParaRPr lang="en-US" altLang="zh-CN" sz="2200" dirty="0"/>
          </a:p>
          <a:p>
            <a:pPr algn="ctr"/>
            <a:r>
              <a:rPr lang="en-US" altLang="zh-CN" sz="2200" dirty="0" smtClean="0"/>
              <a:t>(EPFL)</a:t>
            </a:r>
            <a:endParaRPr lang="en-US" altLang="zh-CN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948494" cy="399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20" y="2420888"/>
            <a:ext cx="4826796" cy="325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Beam-beam weak-strong simulations for LHC and HL-LHC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692696"/>
            <a:ext cx="22322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/>
              <a:t>Nikos </a:t>
            </a:r>
            <a:r>
              <a:rPr lang="en-US" altLang="zh-CN" sz="2200" dirty="0" err="1"/>
              <a:t>Karastathis</a:t>
            </a:r>
            <a:endParaRPr lang="en-US" altLang="zh-CN" sz="2200" dirty="0"/>
          </a:p>
          <a:p>
            <a:pPr algn="ctr"/>
            <a:r>
              <a:rPr lang="en-US" altLang="zh-CN" sz="2200" dirty="0" smtClean="0"/>
              <a:t>(CERN)</a:t>
            </a:r>
            <a:endParaRPr lang="en-US" altLang="zh-CN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8602" y="1835195"/>
            <a:ext cx="8693426" cy="4258101"/>
          </a:xfrm>
          <a:prstGeom prst="rect">
            <a:avLst/>
          </a:prstGeom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Weak-strong</a:t>
            </a:r>
            <a:r>
              <a:rPr lang="en-US" sz="2000" dirty="0" smtClean="0"/>
              <a:t> simulations are heavily used to estimate the </a:t>
            </a:r>
            <a:r>
              <a:rPr lang="en-US" sz="2000" b="1" dirty="0" smtClean="0"/>
              <a:t>long term conditions</a:t>
            </a:r>
            <a:r>
              <a:rPr lang="en-US" sz="2000" dirty="0" smtClean="0"/>
              <a:t> in the presence</a:t>
            </a:r>
            <a:r>
              <a:rPr lang="en-US" sz="2000" b="1" dirty="0" smtClean="0"/>
              <a:t> </a:t>
            </a:r>
            <a:r>
              <a:rPr lang="en-US" sz="2000" dirty="0" smtClean="0"/>
              <a:t>of</a:t>
            </a:r>
            <a:r>
              <a:rPr lang="en-US" sz="2000" b="1" dirty="0" smtClean="0"/>
              <a:t> beam-beam </a:t>
            </a:r>
            <a:r>
              <a:rPr lang="en-US" sz="2000" dirty="0" smtClean="0"/>
              <a:t>for a given configurations;</a:t>
            </a:r>
          </a:p>
          <a:p>
            <a:pPr lvl="1"/>
            <a:r>
              <a:rPr lang="en-US" sz="1600" i="1" dirty="0" smtClean="0"/>
              <a:t>Fast, reliable, accurate</a:t>
            </a:r>
            <a:r>
              <a:rPr lang="en-US" sz="1600" dirty="0" smtClean="0"/>
              <a:t> thanks to the continuous development &amp; extension of </a:t>
            </a:r>
            <a:r>
              <a:rPr lang="en-US" sz="1600" dirty="0"/>
              <a:t>computational </a:t>
            </a:r>
            <a:r>
              <a:rPr lang="en-US" sz="1600" dirty="0" smtClean="0"/>
              <a:t>frameworks &amp; infrastructure</a:t>
            </a:r>
          </a:p>
          <a:p>
            <a:pPr lvl="1"/>
            <a:r>
              <a:rPr lang="en-US" sz="1600" dirty="0" smtClean="0"/>
              <a:t>Identify margins </a:t>
            </a:r>
            <a:r>
              <a:rPr lang="en-US" sz="1600" dirty="0" smtClean="0">
                <a:sym typeface="Wingdings"/>
              </a:rPr>
              <a:t> construct operational scenarios</a:t>
            </a:r>
            <a:endParaRPr lang="en-US" sz="1600" dirty="0" smtClean="0"/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excellent</a:t>
            </a:r>
            <a:r>
              <a:rPr lang="en-US" sz="2000" dirty="0" smtClean="0"/>
              <a:t> LHC performance and the </a:t>
            </a:r>
            <a:r>
              <a:rPr lang="en-US" sz="2000" b="1" dirty="0" smtClean="0"/>
              <a:t>operational experience </a:t>
            </a:r>
            <a:r>
              <a:rPr lang="en-US" sz="2000" dirty="0" smtClean="0"/>
              <a:t>allows to push the beam and machine parameters to extract more </a:t>
            </a:r>
            <a:r>
              <a:rPr lang="en-US" sz="2000" b="1" dirty="0" smtClean="0"/>
              <a:t>luminosity</a:t>
            </a:r>
            <a:r>
              <a:rPr lang="en-US" sz="2000" dirty="0" smtClean="0"/>
              <a:t>, </a:t>
            </a:r>
            <a:r>
              <a:rPr lang="en-US" sz="2000" dirty="0" err="1" smtClean="0"/>
              <a:t>eg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2017: </a:t>
            </a:r>
            <a:r>
              <a:rPr lang="en-US" sz="1600" dirty="0"/>
              <a:t>ATS </a:t>
            </a:r>
            <a:r>
              <a:rPr lang="en-US" sz="1600" dirty="0" smtClean="0"/>
              <a:t>&amp; reducing </a:t>
            </a:r>
            <a:r>
              <a:rPr lang="el-GR" sz="1600" dirty="0"/>
              <a:t>β</a:t>
            </a:r>
            <a:r>
              <a:rPr lang="el-GR" sz="1600" dirty="0" smtClean="0"/>
              <a:t>*</a:t>
            </a:r>
            <a:r>
              <a:rPr lang="en-US" sz="1600" dirty="0"/>
              <a:t> </a:t>
            </a:r>
            <a:r>
              <a:rPr lang="el-GR" sz="1600" dirty="0" smtClean="0">
                <a:sym typeface="Wingdings"/>
              </a:rPr>
              <a:t> </a:t>
            </a:r>
            <a:r>
              <a:rPr lang="en-US" sz="1600" dirty="0">
                <a:sym typeface="Wingdings"/>
              </a:rPr>
              <a:t>increased </a:t>
            </a:r>
            <a:r>
              <a:rPr lang="en-US" sz="1600" dirty="0" smtClean="0">
                <a:sym typeface="Wingdings"/>
              </a:rPr>
              <a:t>performance</a:t>
            </a:r>
          </a:p>
          <a:p>
            <a:pPr lvl="1"/>
            <a:r>
              <a:rPr lang="en-US" sz="1600" dirty="0" smtClean="0">
                <a:sym typeface="Wingdings"/>
              </a:rPr>
              <a:t>2017: crossing angle anti-levelling </a:t>
            </a:r>
            <a:r>
              <a:rPr lang="el-GR" sz="1600" dirty="0"/>
              <a:t> </a:t>
            </a:r>
            <a:r>
              <a:rPr lang="el-GR" sz="1600" dirty="0">
                <a:sym typeface="Wingdings"/>
              </a:rPr>
              <a:t> </a:t>
            </a:r>
            <a:r>
              <a:rPr lang="en-US" sz="1600" dirty="0">
                <a:sym typeface="Wingdings"/>
              </a:rPr>
              <a:t>increased </a:t>
            </a:r>
            <a:r>
              <a:rPr lang="en-US" sz="1600" dirty="0" smtClean="0">
                <a:sym typeface="Wingdings"/>
              </a:rPr>
              <a:t>performance</a:t>
            </a:r>
            <a:endParaRPr lang="en-US" sz="1600" dirty="0"/>
          </a:p>
          <a:p>
            <a:r>
              <a:rPr lang="en-US" sz="2000" dirty="0" smtClean="0"/>
              <a:t>The knowledge and experience gained are propagated in the </a:t>
            </a:r>
            <a:r>
              <a:rPr lang="en-US" sz="2000" b="1" dirty="0" err="1" smtClean="0"/>
              <a:t>HiLumi</a:t>
            </a:r>
            <a:r>
              <a:rPr lang="en-US" sz="2000" b="1" dirty="0" smtClean="0"/>
              <a:t> LHC</a:t>
            </a:r>
            <a:r>
              <a:rPr lang="en-US" sz="2000" dirty="0" smtClean="0"/>
              <a:t> era, </a:t>
            </a:r>
            <a:r>
              <a:rPr lang="en-US" sz="2000" dirty="0" err="1" smtClean="0"/>
              <a:t>e.g</a:t>
            </a:r>
            <a:r>
              <a:rPr lang="en-US" sz="2000" dirty="0" smtClean="0"/>
              <a:t>:</a:t>
            </a:r>
            <a:endParaRPr lang="en-US" sz="1800" dirty="0" smtClean="0"/>
          </a:p>
          <a:p>
            <a:pPr lvl="2"/>
            <a:r>
              <a:rPr lang="en-US" sz="1800" dirty="0" smtClean="0"/>
              <a:t>Adaptive levelling scenario </a:t>
            </a:r>
            <a:r>
              <a:rPr lang="en-US" sz="1800" dirty="0" smtClean="0">
                <a:sym typeface="Wingdings"/>
              </a:rPr>
              <a:t> increased performance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841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The 16 T Magnets Program for the FCC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1003375"/>
            <a:ext cx="237626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/>
              <a:t>Davide Tommasini </a:t>
            </a:r>
          </a:p>
          <a:p>
            <a:pPr algn="ctr"/>
            <a:r>
              <a:rPr lang="en-US" altLang="zh-CN" sz="2200" dirty="0" smtClean="0"/>
              <a:t>(CERN)</a:t>
            </a:r>
            <a:endParaRPr lang="en-US" altLang="zh-CN" sz="220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5238" y="1839302"/>
            <a:ext cx="5494874" cy="48320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Full exploitation of the LHC: </a:t>
            </a:r>
            <a:endParaRPr kumimoji="0" lang="en-GB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6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successful operation of the nominal LHC until end 2023 </a:t>
            </a:r>
            <a:endParaRPr kumimoji="0" lang="en-GB" altLang="en-US" sz="150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96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15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construction &amp; installation of LHC upgrades: LIU </a:t>
            </a:r>
            <a:r>
              <a:rPr kumimoji="0" lang="en-GB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(LHC </a:t>
            </a: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Injectors Upgrade) and </a:t>
            </a: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HL-LHC</a:t>
            </a:r>
            <a:endParaRPr kumimoji="0" lang="en-GB" alt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Scientific diversity programme serving a broad community:</a:t>
            </a:r>
            <a:r>
              <a:rPr kumimoji="0" lang="en-GB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ongoing experiments and facilities at Booster, PS, SPS and their upgrades </a:t>
            </a: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(HIE-ISOLDE, ELENA)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participation in accelerator-based neutrino projects outside Europe (presently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   mainly LBNF in the US) through CERN Neutrino Platform</a:t>
            </a:r>
            <a:endParaRPr kumimoji="0" lang="en-GB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Preparation of CERN’s future: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vibrant accelerator R&amp;D programme exploiting CERN’s strengths and uniqueness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   (</a:t>
            </a: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sym typeface="Wingdings" panose="05000000000000000000" pitchFamily="2" charset="2"/>
              </a:rPr>
              <a:t>including </a:t>
            </a: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panose="05000000000000000000" pitchFamily="2" charset="2"/>
              </a:rPr>
              <a:t>superconducting high-field magnets</a:t>
            </a: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sym typeface="Wingdings" panose="05000000000000000000" pitchFamily="2" charset="2"/>
              </a:rPr>
              <a:t>, plasma </a:t>
            </a:r>
            <a:r>
              <a:rPr kumimoji="0" lang="en-GB" alt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sym typeface="Wingdings" panose="05000000000000000000" pitchFamily="2" charset="2"/>
              </a:rPr>
              <a:t>wakefield</a:t>
            </a: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sym typeface="Wingdings" panose="05000000000000000000" pitchFamily="2" charset="2"/>
              </a:rPr>
              <a:t> acceleration, etc.) </a:t>
            </a:r>
            <a:endParaRPr kumimoji="0" lang="en-GB" alt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design studies for future high-energy accelerators: CLIC, </a:t>
            </a: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FCC (includes HE-LHC)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 future opportunities of diversity programme: Physics Beyond Colliders Study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CERN Strategy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32625"/>
            <a:ext cx="4536504" cy="280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1073</Words>
  <Application>Microsoft Office PowerPoint</Application>
  <PresentationFormat>全屏显示(4:3)</PresentationFormat>
  <Paragraphs>179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Summary  on SPPC Accelerators</vt:lpstr>
      <vt:lpstr>Talks on SPPC Accelerators</vt:lpstr>
      <vt:lpstr>SPPC General Progress</vt:lpstr>
      <vt:lpstr>Progress of SPPC lattice design  (100 Km - 12 T – 75 TeV)</vt:lpstr>
      <vt:lpstr>Progress in collimation study</vt:lpstr>
      <vt:lpstr>Beam-beam effects in SPPC</vt:lpstr>
      <vt:lpstr>Beam-beam studies for future circlar hadron colliders</vt:lpstr>
      <vt:lpstr>Beam-beam weak-strong simulations for LHC and HL-LHC</vt:lpstr>
      <vt:lpstr>The 16 T Magnets Program for the FCC </vt:lpstr>
      <vt:lpstr>The US Magnet Development Program </vt:lpstr>
      <vt:lpstr>HTS Magnet R&amp;D at BNL</vt:lpstr>
      <vt:lpstr>IBS superconductor R&amp;D and plan </vt:lpstr>
      <vt:lpstr>Advanced superconductors developed at WST</vt:lpstr>
      <vt:lpstr>Progress of 2G HTS Wires Development in Shanghai Superconductor</vt:lpstr>
      <vt:lpstr>e-p Collisions at CEPC-SPPC: Design Concept Update </vt:lpstr>
      <vt:lpstr>Longitudinal beam dynamics for SPPC accelerator chain</vt:lpstr>
      <vt:lpstr>Transverse beam stability and Landau damping in hadron colliders</vt:lpstr>
      <vt:lpstr>Cryogenic temperature for SPPC</vt:lpstr>
      <vt:lpstr>YBCO-coated Beam Screen for SPPC Bending Magnets </vt:lpstr>
      <vt:lpstr>SPPC injector chain design update</vt:lpstr>
      <vt:lpstr>Special Session -- Discussion on the cold bore temperature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SppC组会报告</dc:title>
  <dc:creator>J.Y.Tang</dc:creator>
  <cp:lastModifiedBy>[唐靖宇]</cp:lastModifiedBy>
  <cp:revision>98</cp:revision>
  <dcterms:created xsi:type="dcterms:W3CDTF">2014-06-04T01:38:39Z</dcterms:created>
  <dcterms:modified xsi:type="dcterms:W3CDTF">2017-11-08T02:25:38Z</dcterms:modified>
</cp:coreProperties>
</file>