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0" r:id="rId2"/>
    <p:sldId id="292" r:id="rId3"/>
    <p:sldId id="277" r:id="rId4"/>
    <p:sldId id="288" r:id="rId5"/>
    <p:sldId id="328" r:id="rId6"/>
    <p:sldId id="329" r:id="rId7"/>
    <p:sldId id="330" r:id="rId8"/>
    <p:sldId id="331" r:id="rId9"/>
    <p:sldId id="355" r:id="rId10"/>
    <p:sldId id="352" r:id="rId11"/>
    <p:sldId id="338" r:id="rId12"/>
    <p:sldId id="339" r:id="rId13"/>
    <p:sldId id="341" r:id="rId14"/>
    <p:sldId id="333" r:id="rId15"/>
    <p:sldId id="335" r:id="rId16"/>
    <p:sldId id="280" r:id="rId17"/>
    <p:sldId id="275" r:id="rId18"/>
    <p:sldId id="303" r:id="rId19"/>
    <p:sldId id="342" r:id="rId20"/>
    <p:sldId id="296" r:id="rId21"/>
    <p:sldId id="297" r:id="rId22"/>
    <p:sldId id="293" r:id="rId23"/>
    <p:sldId id="282" r:id="rId24"/>
    <p:sldId id="295" r:id="rId25"/>
    <p:sldId id="318" r:id="rId26"/>
    <p:sldId id="353" r:id="rId27"/>
    <p:sldId id="354" r:id="rId28"/>
    <p:sldId id="343" r:id="rId29"/>
    <p:sldId id="281" r:id="rId30"/>
    <p:sldId id="344" r:id="rId31"/>
    <p:sldId id="337" r:id="rId32"/>
    <p:sldId id="351" r:id="rId33"/>
    <p:sldId id="347" r:id="rId34"/>
    <p:sldId id="325" r:id="rId35"/>
    <p:sldId id="348" r:id="rId36"/>
    <p:sldId id="346" r:id="rId37"/>
    <p:sldId id="276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05ED"/>
    <a:srgbClr val="D919C2"/>
    <a:srgbClr val="990000"/>
    <a:srgbClr val="33CC33"/>
    <a:srgbClr val="25C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>
      <p:cViewPr varScale="1">
        <p:scale>
          <a:sx n="115" d="100"/>
          <a:sy n="115" d="100"/>
        </p:scale>
        <p:origin x="114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2050A-8A1F-423B-902B-1C85C8F70DD3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848EB-EEB1-42AB-82B1-B150BE329D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32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65B78D3-B182-484A-977A-EC90DE6AD89A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4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2"/>
          <p:cNvSpPr>
            <a:spLocks noGrp="1"/>
          </p:cNvSpPr>
          <p:nvPr>
            <p:ph idx="1"/>
          </p:nvPr>
        </p:nvSpPr>
        <p:spPr>
          <a:xfrm>
            <a:off x="767408" y="1700808"/>
            <a:ext cx="10513168" cy="4680520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6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accelerator physics</a:t>
            </a:r>
            <a:endParaRPr lang="en-US" altLang="zh-CN" sz="6000" b="1" dirty="0" smtClean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altLang="zh-C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Chenghui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Yu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CEPC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Nov.6,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08777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02"/>
    </mc:Choice>
    <mc:Fallback>
      <p:transition spd="slow" advTm="710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193750"/>
              </p:ext>
            </p:extLst>
          </p:nvPr>
        </p:nvGraphicFramePr>
        <p:xfrm>
          <a:off x="695400" y="1196752"/>
          <a:ext cx="6442773" cy="5226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9619"/>
                <a:gridCol w="1191012"/>
                <a:gridCol w="1261071"/>
                <a:gridCol w="1261071"/>
              </a:tblGrid>
              <a:tr h="450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Energy (GeV)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1044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2180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Charge (nC)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0.173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0.077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0.532</a:t>
                      </a:r>
                      <a:endParaRPr lang="zh-CN" sz="18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0.542</a:t>
                      </a:r>
                      <a:endParaRPr lang="zh-CN" sz="18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0.504</a:t>
                      </a:r>
                      <a:endParaRPr lang="zh-CN" sz="18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8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8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urrent threshold</a:t>
                      </a:r>
                      <a:r>
                        <a:rPr lang="en-US" altLang="zh-CN" sz="18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due to TMCI (mA)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0.803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0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Cycles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477">
                <a:tc>
                  <a:txBody>
                    <a:bodyPr/>
                    <a:lstStyle/>
                    <a:p>
                      <a:pPr marL="27305" algn="just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decay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477">
                <a:tc>
                  <a:txBody>
                    <a:bodyPr/>
                    <a:lstStyle/>
                    <a:p>
                      <a:pPr marL="27305" algn="just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Ramping Cycle (sec)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477">
                <a:tc>
                  <a:txBody>
                    <a:bodyPr/>
                    <a:lstStyle/>
                    <a:p>
                      <a:pPr marL="27305" algn="just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(sec)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477">
                <a:tc>
                  <a:txBody>
                    <a:bodyPr/>
                    <a:lstStyle/>
                    <a:p>
                      <a:pPr marL="27305" algn="just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Collider</a:t>
                      </a:r>
                      <a:r>
                        <a:rPr lang="en-US" altLang="zh-CN" sz="18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Lifetime (hour)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0.33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3.5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7.4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477">
                <a:tc>
                  <a:txBody>
                    <a:bodyPr/>
                    <a:lstStyle/>
                    <a:p>
                      <a:pPr marL="27305" algn="just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frequency (sec)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  <a:endParaRPr lang="zh-CN" sz="18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</a:t>
                      </a:r>
                      <a:endParaRPr lang="zh-CN" sz="18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811</a:t>
                      </a:r>
                      <a:endParaRPr lang="zh-CN" sz="18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7392144" y="2996952"/>
            <a:ext cx="44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Transfer efficiency is 92%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beam lifetime is 14min. </a:t>
            </a:r>
          </a:p>
        </p:txBody>
      </p:sp>
    </p:spTree>
    <p:extLst>
      <p:ext uri="{BB962C8B-B14F-4D97-AF65-F5344CB8AC3E}">
        <p14:creationId xmlns:p14="http://schemas.microsoft.com/office/powerpoint/2010/main" val="161258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23"/>
    </mc:Choice>
    <mc:Fallback>
      <p:transition spd="slow" advTm="992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9376" y="1553886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Errors Setting</a:t>
            </a:r>
            <a:endParaRPr lang="zh-CN" alt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8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747804"/>
              </p:ext>
            </p:extLst>
          </p:nvPr>
        </p:nvGraphicFramePr>
        <p:xfrm>
          <a:off x="2351584" y="2696886"/>
          <a:ext cx="7577438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9734"/>
                <a:gridCol w="1261926"/>
                <a:gridCol w="1261926"/>
                <a:gridCol w="1261926"/>
                <a:gridCol w="1261926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Corrector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Transverse shift X/Y</a:t>
                      </a:r>
                      <a:r>
                        <a:rPr lang="en-US" altLang="zh-CN" sz="1800" kern="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(μm)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Longitudinal shift Z</a:t>
                      </a:r>
                      <a:r>
                        <a:rPr lang="en-US" altLang="zh-CN" sz="1800" kern="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(μm)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Tilt about X/Y (mrad)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Tilt about Z (mrad)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Nominal field 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1e-3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1e-3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1e-3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1e-2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72679"/>
              </p:ext>
            </p:extLst>
          </p:nvPr>
        </p:nvGraphicFramePr>
        <p:xfrm>
          <a:off x="2135560" y="5229200"/>
          <a:ext cx="7992889" cy="645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8578"/>
                <a:gridCol w="1598578"/>
                <a:gridCol w="1598578"/>
                <a:gridCol w="848577"/>
                <a:gridCol w="2348578"/>
              </a:tblGrid>
              <a:tr h="322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Accuracy (m)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Tilt (mrad)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Gain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Offset after BBA(mm)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BPM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1e-5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5%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1e-3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1242126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 studies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4"/>
    </mc:Choice>
    <mc:Fallback>
      <p:transition spd="slow" advTm="211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5469" y="1013135"/>
            <a:ext cx="10972800" cy="694032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  with errors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2888020"/>
            <a:ext cx="4874387" cy="36557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3010605"/>
            <a:ext cx="4680520" cy="3510390"/>
          </a:xfrm>
          <a:prstGeom prst="rect">
            <a:avLst/>
          </a:prstGeom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191344" y="1725102"/>
            <a:ext cx="11162456" cy="14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Orbit within the beam stay clear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“First turn trajectory” is not necessary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92" y="2879887"/>
            <a:ext cx="4464496" cy="334837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816080" y="1722042"/>
            <a:ext cx="5041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 Corrector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48 correctors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+856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BTs</a:t>
            </a:r>
          </a:p>
          <a:p>
            <a:r>
              <a:rPr lang="en-US" altLang="zh-CN" sz="2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Corrector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904 correctors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904*2</a:t>
            </a:r>
          </a:p>
        </p:txBody>
      </p:sp>
      <p:sp>
        <p:nvSpPr>
          <p:cNvPr id="13" name="矩形 12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41060" y="6174312"/>
            <a:ext cx="324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0.2mm         Ver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0.3mm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0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60"/>
    </mc:Choice>
    <mc:Fallback>
      <p:transition spd="slow" advTm="3016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5627" y="989706"/>
            <a:ext cx="10972800" cy="927126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 Beating, Emittance and Dynamic Aperture with errors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22395" y="1781096"/>
            <a:ext cx="11937929" cy="1787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Nearly half of bare lattice,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altLang="x-none" dirty="0" smtClean="0"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50mm*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altLang="x-none" dirty="0" smtClean="0"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18mm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optics correction, </a:t>
            </a:r>
            <a:r>
              <a:rPr lang="en-US" altLang="zh-CN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satisfy requirement</a:t>
            </a:r>
            <a:endParaRPr lang="en-US" altLang="x-none" dirty="0" smtClean="0">
              <a:solidFill>
                <a:srgbClr val="2105ED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growth is less than 10% for the simulation seeds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Satisfy the requirement of injection and beam lifetime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Skew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quadrupoles are needed to control the coupling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5" y="3560577"/>
            <a:ext cx="4021869" cy="30164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183" y="3560577"/>
            <a:ext cx="4117880" cy="30884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78130" y="163667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7408" y="6477447"/>
            <a:ext cx="760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Hor. 10%           Ver. 6.5%                        Hor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0.023m       Ver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0.04m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278" y="3225544"/>
            <a:ext cx="4367808" cy="28413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896200" y="6102457"/>
            <a:ext cx="4284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=300nm</a:t>
            </a:r>
            <a:r>
              <a:rPr lang="en-US" altLang="zh-CN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2(6</a:t>
            </a:r>
            <a:r>
              <a:rPr lang="en-US" altLang="zh-CN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CN" b="1" baseline="-25000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CN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+5mm</a:t>
            </a:r>
            <a:r>
              <a:rPr lang="en-US" altLang="zh-CN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 2(4</a:t>
            </a:r>
            <a:r>
              <a:rPr lang="en-US" altLang="zh-CN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CN" b="1" baseline="-25000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zh-CN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+5mm)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=120nm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2(9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5mm) / 2(6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+5mm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82990" y="343035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βx/βy=188/33m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28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303"/>
    </mc:Choice>
    <mc:Fallback>
      <p:transition spd="slow" advTm="10730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71664" y="1254631"/>
            <a:ext cx="655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On-axis injection and extraction</a:t>
            </a: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767408" y="4941168"/>
            <a:ext cx="10801200" cy="1800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e+ and e- beams are injected from outside of the booster ring</a:t>
            </a:r>
          </a:p>
          <a:p>
            <a:pPr>
              <a:spcBef>
                <a:spcPts val="6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septum is used to bend beams into the booster </a:t>
            </a:r>
          </a:p>
          <a:p>
            <a:pPr>
              <a:spcBef>
                <a:spcPts val="6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kicker downstream of injected beams kick the beams into the booster orbit</a:t>
            </a:r>
          </a:p>
          <a:p>
            <a:pPr>
              <a:spcBef>
                <a:spcPts val="6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is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opposite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1898867"/>
            <a:ext cx="4680520" cy="29828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76320" y="315945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Damping time 87s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6"/>
    </mc:Choice>
    <mc:Fallback xmlns="">
      <p:transition spd="slow" advTm="1201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Line 2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268760"/>
            <a:ext cx="4986566" cy="329311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927648" y="2564904"/>
            <a:ext cx="136815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480m</a:t>
            </a:r>
          </a:p>
          <a:p>
            <a:pPr algn="ctr">
              <a:spcBef>
                <a:spcPts val="600"/>
              </a:spcBef>
            </a:pP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1.5m</a:t>
            </a:r>
            <a:endParaRPr lang="zh-CN" altLang="en-US" sz="28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1105594"/>
            <a:ext cx="5184576" cy="35107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9376" y="5380968"/>
            <a:ext cx="11593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90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99%*92%*99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Satisfy the requirement of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topup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operation for H, W and Z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16080" y="4596091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efficiency 99%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1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93"/>
    </mc:Choice>
    <mc:Fallback xmlns="">
      <p:transition spd="slow" advTm="4909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061613"/>
            <a:ext cx="5760640" cy="573276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15480" y="6309320"/>
            <a:ext cx="9505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geometry of CEPC is compatible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SPPC as much as possible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04"/>
    </mc:Choice>
    <mc:Fallback xmlns="">
      <p:transition spd="slow" advTm="4590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568952" cy="432048"/>
          </a:xfrm>
        </p:spPr>
        <p:txBody>
          <a:bodyPr>
            <a:no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of CEPC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collider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ring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891670"/>
              </p:ext>
            </p:extLst>
          </p:nvPr>
        </p:nvGraphicFramePr>
        <p:xfrm>
          <a:off x="2567608" y="836712"/>
          <a:ext cx="6984776" cy="5892054"/>
        </p:xfrm>
        <a:graphic>
          <a:graphicData uri="http://schemas.openxmlformats.org/drawingml/2006/table">
            <a:tbl>
              <a:tblPr firstRow="1" bandRow="1"/>
              <a:tblGrid>
                <a:gridCol w="2448271"/>
                <a:gridCol w="1440894"/>
                <a:gridCol w="1483739"/>
                <a:gridCol w="1611872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Crossing angle (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2.75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12.9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286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5220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10900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17.7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90.3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83.8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x/y (m)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0.36/0.002</a:t>
                      </a:r>
                      <a:endParaRPr lang="zh-CN" altLang="zh-CN" sz="12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  x/y (nm)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1.21/0.0036</a:t>
                      </a:r>
                      <a:endParaRPr lang="zh-CN" altLang="zh-CN" sz="12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0.54/0.0018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0.17/0.0029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(um)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20.9/0.086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13.9/0.060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7.91/0.076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0.024/0.094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0.009/0.055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0.005/0.0165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128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134.4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138.6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2.14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Nature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/cavity (kw)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 (2cell)</a:t>
                      </a:r>
                      <a:endParaRPr lang="zh-CN" alt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0.32(2cell)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0.11(2cell)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 (%)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acceptance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requirement (%)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Photon number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due to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0.25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05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due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(hour)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05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(hour)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0.33</a:t>
                      </a:r>
                      <a:r>
                        <a:rPr lang="en-US" altLang="zh-CN" sz="1200" b="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20 min)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7.4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4.1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96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339"/>
    </mc:Choice>
    <mc:Fallback xmlns="">
      <p:transition spd="slow" advTm="15533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79512" y="2132856"/>
            <a:ext cx="119769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satisfy the requirement of injection: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BSC &gt; 16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 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@ Higgs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satisfy the requirement of beam lifetime after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collision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BSC &gt; 16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BSC_x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+3mm),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BSC_y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+3mm)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While coupling=1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9456" y="1249830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definition of beam stay clear</a:t>
            </a:r>
            <a:endParaRPr lang="zh-CN" altLang="en-US" sz="36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6" y="3115008"/>
            <a:ext cx="3816425" cy="24291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43471" y="5405758"/>
            <a:ext cx="2467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</a:rPr>
              <a:t>Beam tail distribution </a:t>
            </a:r>
            <a:endParaRPr lang="en-US" altLang="zh-CN" sz="2000" dirty="0" smtClean="0">
              <a:latin typeface="Times New Roman" panose="02020603050405020304" pitchFamily="18" charset="0"/>
            </a:endParaRPr>
          </a:p>
          <a:p>
            <a:pPr algn="ctr"/>
            <a:r>
              <a:rPr lang="en-US" altLang="zh-CN" sz="2000" dirty="0" smtClean="0">
                <a:latin typeface="Times New Roman" panose="02020603050405020304" pitchFamily="18" charset="0"/>
              </a:rPr>
              <a:t>with </a:t>
            </a:r>
            <a:r>
              <a:rPr lang="en-US" altLang="zh-CN" sz="2000" dirty="0">
                <a:latin typeface="Times New Roman" panose="02020603050405020304" pitchFamily="18" charset="0"/>
              </a:rPr>
              <a:t>full 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crab-waist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3115010"/>
            <a:ext cx="2613358" cy="241653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17580" y="5544122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BSC&gt;16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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endParaRPr lang="zh-CN" altLang="en-US" dirty="0"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817522" y="3111566"/>
            <a:ext cx="3679078" cy="2549682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323787" y="5661248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BSC&gt;16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C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263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88"/>
    </mc:Choice>
    <mc:Fallback xmlns="">
      <p:transition spd="slow" advTm="8808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0" y="1844824"/>
            <a:ext cx="12000656" cy="1955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*=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2.2m, 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c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=33mrad,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βx*=0.36m, Detector 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solenoid=3.0T</a:t>
            </a:r>
          </a:p>
          <a:p>
            <a:pPr lvl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strength requirements of anti-solenoids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(~7.2T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Enough space for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SC quadrupole coils in two-in-one type (Peak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3.7T &amp; 151T/m) with room temperature vacuum chamber</a:t>
            </a:r>
          </a:p>
          <a:p>
            <a:pPr lvl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control of SR power from the superconducting quadrupoles.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39788" y="1112950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design of interaction region</a:t>
            </a:r>
            <a:endParaRPr lang="zh-CN" altLang="en-US" sz="36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071" y="3676293"/>
            <a:ext cx="5410320" cy="30888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6" y="3676293"/>
            <a:ext cx="6476677" cy="318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8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93"/>
    </mc:Choice>
    <mc:Fallback xmlns="">
      <p:transition spd="slow" advTm="2709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2292902" y="498222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1775520" y="2204864"/>
            <a:ext cx="9505056" cy="317228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 goals and collider parameters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 Physics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CEPC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kumimoji="1"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1" lang="en-US" altLang="zh-CN" sz="3600" b="1" dirty="0" err="1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kumimoji="1" lang="en-US" altLang="zh-CN" sz="36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6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Booster  Collider ring</a:t>
            </a:r>
            <a:endParaRPr lang="en-US" altLang="zh-CN" sz="3600" b="1" dirty="0" smtClean="0">
              <a:solidFill>
                <a:srgbClr val="D919C2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 Summary</a:t>
            </a:r>
            <a:endParaRPr lang="zh-CN" altLang="en-US" sz="3600" b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54688"/>
      </p:ext>
    </p:extLst>
  </p:cSld>
  <p:clrMapOvr>
    <a:masterClrMapping/>
  </p:clrMapOvr>
  <p:transition advTm="601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795317"/>
            <a:ext cx="4276559" cy="41607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796" y="764704"/>
            <a:ext cx="4519586" cy="311099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36610" y="2769711"/>
            <a:ext cx="337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tungsten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shield.</a:t>
            </a:r>
          </a:p>
        </p:txBody>
      </p:sp>
      <p:pic>
        <p:nvPicPr>
          <p:cNvPr id="8" name="图片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3576248"/>
            <a:ext cx="8496944" cy="328175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39788" y="1112950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design of interaction region</a:t>
            </a:r>
            <a:endParaRPr lang="zh-CN" altLang="en-US" sz="36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32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35"/>
    </mc:Choice>
    <mc:Fallback xmlns="">
      <p:transition spd="slow" advTm="7103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870" y="6058549"/>
            <a:ext cx="7096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QF and QD coils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9" y="1669111"/>
            <a:ext cx="3848100" cy="19348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02648" y="3476371"/>
            <a:ext cx="2345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zh-CN" dirty="0">
                <a:latin typeface="Times New Roman" panose="02020603050405020304" pitchFamily="18" charset="0"/>
              </a:rPr>
              <a:t>Single aperture </a:t>
            </a:r>
            <a:r>
              <a:rPr lang="en-GB" altLang="zh-CN" dirty="0" smtClean="0">
                <a:latin typeface="Times New Roman" panose="02020603050405020304" pitchFamily="18" charset="0"/>
              </a:rPr>
              <a:t>of QD0</a:t>
            </a:r>
          </a:p>
          <a:p>
            <a:pPr algn="ctr"/>
            <a:r>
              <a:rPr lang="en-GB" altLang="zh-CN" dirty="0" smtClean="0">
                <a:latin typeface="Times New Roman" panose="02020603050405020304" pitchFamily="18" charset="0"/>
              </a:rPr>
              <a:t>(Peak field 3.5T)</a:t>
            </a:r>
            <a:endParaRPr lang="zh-CN" altLang="en-US" dirty="0"/>
          </a:p>
        </p:txBody>
      </p:sp>
      <p:pic>
        <p:nvPicPr>
          <p:cNvPr id="11" name="图片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253" y="1759281"/>
            <a:ext cx="3354070" cy="18446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330767" y="3603956"/>
            <a:ext cx="2307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zh-CN" dirty="0">
                <a:latin typeface="Times New Roman" panose="02020603050405020304" pitchFamily="18" charset="0"/>
              </a:rPr>
              <a:t>Single aperture </a:t>
            </a:r>
            <a:r>
              <a:rPr lang="en-GB" altLang="zh-CN" dirty="0" smtClean="0">
                <a:latin typeface="Times New Roman" panose="02020603050405020304" pitchFamily="18" charset="0"/>
              </a:rPr>
              <a:t>of QF1</a:t>
            </a:r>
          </a:p>
          <a:p>
            <a:pPr algn="ctr"/>
            <a:r>
              <a:rPr lang="en-GB" altLang="zh-CN" dirty="0" smtClean="0">
                <a:latin typeface="Times New Roman" panose="02020603050405020304" pitchFamily="18" charset="0"/>
              </a:rPr>
              <a:t>(Peak field 3.7T)</a:t>
            </a:r>
            <a:endParaRPr lang="zh-CN" altLang="en-US" dirty="0"/>
          </a:p>
        </p:txBody>
      </p:sp>
      <p:pic>
        <p:nvPicPr>
          <p:cNvPr id="13" name="图片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29" y="1907064"/>
            <a:ext cx="3836268" cy="19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67" y="3642295"/>
            <a:ext cx="4040026" cy="218122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矩形 6"/>
          <p:cNvSpPr/>
          <p:nvPr/>
        </p:nvSpPr>
        <p:spPr>
          <a:xfrm>
            <a:off x="4743272" y="5671582"/>
            <a:ext cx="370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Shield coil in </a:t>
            </a:r>
            <a:r>
              <a:rPr lang="en-GB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the apertures</a:t>
            </a:r>
            <a:endParaRPr lang="zh-CN" altLang="en-US" sz="2400" b="1" dirty="0">
              <a:solidFill>
                <a:srgbClr val="2105ED"/>
              </a:solidFill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529437"/>
              </p:ext>
            </p:extLst>
          </p:nvPr>
        </p:nvGraphicFramePr>
        <p:xfrm>
          <a:off x="8723736" y="4776707"/>
          <a:ext cx="3075305" cy="1920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4565"/>
                <a:gridCol w="211074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GB" sz="1050" b="0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GB" sz="1050" b="0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@R=9.6 mm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10000.0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0.113106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1.052949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-0.50883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-0.46465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-0.11318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-0.01595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-0.01112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-0.05347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-0.00067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9.01E-05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8430053" y="4407375"/>
            <a:ext cx="3592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harmonics of integral field</a:t>
            </a:r>
            <a:r>
              <a:rPr lang="ja-JP" altLang="zh-CN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（</a:t>
            </a:r>
            <a:r>
              <a:rPr lang="en-GB" altLang="zh-CN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×10</a:t>
            </a:r>
            <a:r>
              <a:rPr lang="en-GB" altLang="zh-CN" baseline="300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-4</a:t>
            </a:r>
            <a:r>
              <a:rPr lang="ja-JP" altLang="zh-CN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）</a:t>
            </a:r>
            <a:endParaRPr lang="zh-CN" altLang="en-US" dirty="0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772978"/>
              </p:ext>
            </p:extLst>
          </p:nvPr>
        </p:nvGraphicFramePr>
        <p:xfrm>
          <a:off x="151825" y="4841933"/>
          <a:ext cx="4471492" cy="10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375"/>
                <a:gridCol w="835770"/>
                <a:gridCol w="789087"/>
                <a:gridCol w="1067245"/>
                <a:gridCol w="1300015"/>
              </a:tblGrid>
              <a:tr h="357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field gradient (T/m)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of </a:t>
                      </a:r>
                      <a:r>
                        <a:rPr lang="en-GB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stay clear 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(mm)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Min. 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distance between </a:t>
                      </a:r>
                      <a:r>
                        <a:rPr lang="en-GB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beams centre 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(mm)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QD0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19.15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72.61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QF1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146.20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158979" y="4122702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Room-temperature vacuum chamber </a:t>
            </a:r>
            <a:r>
              <a:rPr lang="en-GB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clearance gap of 4 mm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39788" y="1112950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design of interaction region</a:t>
            </a:r>
            <a:endParaRPr lang="zh-CN" altLang="en-US" sz="36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69029" y="1907064"/>
            <a:ext cx="2677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dirty="0">
                <a:latin typeface="Times New Roman" panose="02020603050405020304" pitchFamily="18" charset="0"/>
              </a:rPr>
              <a:t>Rutherford NbTi-Cu Cable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82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30"/>
    </mc:Choice>
    <mc:Fallback xmlns="">
      <p:transition spd="slow" advTm="3103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811968" y="5242737"/>
            <a:ext cx="6372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</a:t>
            </a:r>
            <a:r>
              <a:rPr lang="en-GB" altLang="zh-CN" sz="2000" b="1" dirty="0" err="1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altLang="zh-CN" sz="2000" b="1" baseline="-25000" dirty="0" err="1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altLang="zh-CN" sz="2000" b="1" dirty="0" err="1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GB" altLang="zh-CN" sz="2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within 0~2.12m. </a:t>
            </a:r>
            <a:r>
              <a:rPr lang="en-US" altLang="zh-CN" sz="2000" b="1" dirty="0" err="1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2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460Gauss </a:t>
            </a:r>
            <a:r>
              <a:rPr lang="en-US" altLang="zh-CN" sz="2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away from </a:t>
            </a:r>
            <a:r>
              <a:rPr lang="en-US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2.12m with local cancellation structure</a:t>
            </a:r>
            <a:endParaRPr lang="zh-CN" altLang="en-US" sz="20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750" y="1774933"/>
            <a:ext cx="6480720" cy="34678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54" y="1725771"/>
            <a:ext cx="5537722" cy="2720439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948794"/>
              </p:ext>
            </p:extLst>
          </p:nvPr>
        </p:nvGraphicFramePr>
        <p:xfrm>
          <a:off x="551384" y="4509120"/>
          <a:ext cx="4482465" cy="2240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50577"/>
                <a:gridCol w="809572"/>
                <a:gridCol w="899031"/>
                <a:gridCol w="72328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Anti-solenoid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Before QD0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Within QD0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QD0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field</a:t>
                      </a:r>
                      <a:r>
                        <a:rPr lang="ja-JP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ja-JP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</a:t>
                      </a:r>
                      <a:r>
                        <a:rPr lang="ja-JP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ja-JP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 (NbTi-Cu)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4×2mm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4×2mm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4×2mm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layers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Excitation current</a:t>
                      </a:r>
                      <a:r>
                        <a:rPr lang="ja-JP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</a:t>
                      </a:r>
                      <a:r>
                        <a:rPr lang="ja-JP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Stored energy (KJ)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Inductance</a:t>
                      </a:r>
                      <a:r>
                        <a:rPr lang="ja-JP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ja-JP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0.136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field in coil (T)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sections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Solenoid coil inner diameter (mm)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Solenoid coil outer diameter (mm)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Lorentz force F</a:t>
                      </a:r>
                      <a:r>
                        <a:rPr lang="en-GB" sz="1050" b="0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(kN)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-78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Cryostat diameter (mm)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139788" y="1112950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design of interaction region</a:t>
            </a:r>
            <a:endParaRPr lang="zh-CN" altLang="en-US" sz="36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03912" y="5835175"/>
            <a:ext cx="6880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skew </a:t>
            </a:r>
            <a:r>
              <a:rPr lang="en-GB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coils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to make fine tuning of </a:t>
            </a:r>
            <a:r>
              <a:rPr lang="en-GB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the QF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&amp;QD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 instead of the mechanical rotation.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33720" y="1802601"/>
            <a:ext cx="16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3T &amp; 7.6m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0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33"/>
    </mc:Choice>
    <mc:Fallback xmlns="">
      <p:transition spd="slow" advTm="7413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191344" y="5742443"/>
            <a:ext cx="6981473" cy="548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spcBef>
                <a:spcPts val="60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Crab-waist scheme with local chromaticity correction</a:t>
            </a:r>
            <a:endParaRPr lang="en-US" altLang="zh-CN" sz="24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F:\My_Publication\IPAC17\FIGURE\IR_latt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781012"/>
            <a:ext cx="6611758" cy="286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139788" y="1112950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design of interaction region</a:t>
            </a:r>
            <a:endParaRPr lang="zh-CN" altLang="en-US" sz="36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07768" y="1977759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and Lattice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102" y="3155277"/>
            <a:ext cx="5211229" cy="226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8375068" y="542387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~4km</a:t>
            </a:r>
          </a:p>
        </p:txBody>
      </p:sp>
    </p:spTree>
    <p:extLst>
      <p:ext uri="{BB962C8B-B14F-4D97-AF65-F5344CB8AC3E}">
        <p14:creationId xmlns:p14="http://schemas.microsoft.com/office/powerpoint/2010/main" val="32279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28"/>
    </mc:Choice>
    <mc:Fallback xmlns="">
      <p:transition spd="slow" advTm="1292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911424" y="1934733"/>
            <a:ext cx="1087320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central part is Be pipe with the length of 14cm and inner diameter of 28mm.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upstream: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100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400m.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(66m)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downstream: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300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250m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first bend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79332" y="4458500"/>
            <a:ext cx="58326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 bending direction of last 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control &amp; SR </a:t>
            </a: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endParaRPr lang="zh-CN" altLang="en-US" sz="24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07468" y="921886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design of interaction region</a:t>
            </a:r>
            <a:endParaRPr lang="zh-CN" altLang="en-US" sz="36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2838"/>
            <a:ext cx="6528047" cy="3415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68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15"/>
    </mc:Choice>
    <mc:Fallback xmlns="">
      <p:transition spd="slow" advTm="6211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457433" y="1845586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zh-CN" sz="2400" dirty="0" smtClean="0">
                <a:latin typeface="Times New Roman" panose="02020603050405020304" pitchFamily="18" charset="0"/>
              </a:rPr>
              <a:t>    The </a:t>
            </a:r>
            <a:r>
              <a:rPr lang="en-GB" altLang="zh-CN" sz="2400" dirty="0">
                <a:latin typeface="Times New Roman" panose="02020603050405020304" pitchFamily="18" charset="0"/>
              </a:rPr>
              <a:t>total SR power generated by the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QD </a:t>
            </a:r>
            <a:r>
              <a:rPr lang="en-GB" altLang="zh-CN" sz="2400" dirty="0">
                <a:latin typeface="Times New Roman" panose="02020603050405020304" pitchFamily="18" charset="0"/>
              </a:rPr>
              <a:t>magnet is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603W in </a:t>
            </a:r>
            <a:r>
              <a:rPr lang="en-GB" altLang="zh-CN" sz="2400" dirty="0">
                <a:latin typeface="Times New Roman" panose="02020603050405020304" pitchFamily="18" charset="0"/>
              </a:rPr>
              <a:t>horizontal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and 157W </a:t>
            </a:r>
            <a:r>
              <a:rPr lang="en-GB" altLang="zh-CN" sz="2400" dirty="0">
                <a:latin typeface="Times New Roman" panose="02020603050405020304" pitchFamily="18" charset="0"/>
              </a:rPr>
              <a:t>in vertical.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The </a:t>
            </a:r>
            <a:r>
              <a:rPr lang="en-GB" altLang="zh-CN" sz="2400" dirty="0">
                <a:latin typeface="Times New Roman" panose="02020603050405020304" pitchFamily="18" charset="0"/>
              </a:rPr>
              <a:t>critical energy of photons is about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1.3 MeV</a:t>
            </a:r>
            <a:r>
              <a:rPr lang="en-GB" altLang="zh-CN" sz="2400" dirty="0">
                <a:latin typeface="Times New Roman" panose="02020603050405020304" pitchFamily="18" charset="0"/>
              </a:rPr>
              <a:t>.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SR power is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186W </a:t>
            </a:r>
            <a:r>
              <a:rPr lang="en-GB" altLang="zh-CN" sz="2400" dirty="0">
                <a:latin typeface="Times New Roman" panose="02020603050405020304" pitchFamily="18" charset="0"/>
              </a:rPr>
              <a:t>in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vertical and the </a:t>
            </a:r>
            <a:r>
              <a:rPr lang="en-GB" altLang="zh-CN" sz="2400" dirty="0">
                <a:latin typeface="Times New Roman" panose="02020603050405020304" pitchFamily="18" charset="0"/>
              </a:rPr>
              <a:t>critical energy of photons is about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423keV.</a:t>
            </a:r>
          </a:p>
          <a:p>
            <a:pPr algn="just"/>
            <a:r>
              <a:rPr lang="en-GB" altLang="zh-CN" sz="2400" dirty="0" smtClean="0">
                <a:latin typeface="Times New Roman" panose="02020603050405020304" pitchFamily="18" charset="0"/>
              </a:rPr>
              <a:t>    The </a:t>
            </a:r>
            <a:r>
              <a:rPr lang="en-GB" altLang="zh-CN" sz="2400" dirty="0">
                <a:latin typeface="Times New Roman" panose="02020603050405020304" pitchFamily="18" charset="0"/>
              </a:rPr>
              <a:t>total SR power generated by the QF1 magnet is 1387W in horizontal and 30W in vertical. . The critical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energies </a:t>
            </a:r>
            <a:r>
              <a:rPr lang="en-GB" altLang="zh-CN" sz="2400" dirty="0">
                <a:latin typeface="Times New Roman" panose="02020603050405020304" pitchFamily="18" charset="0"/>
              </a:rPr>
              <a:t>of photons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are </a:t>
            </a:r>
            <a:r>
              <a:rPr lang="en-GB" altLang="zh-CN" sz="2400" dirty="0">
                <a:latin typeface="Times New Roman" panose="02020603050405020304" pitchFamily="18" charset="0"/>
              </a:rPr>
              <a:t>about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1.5MeV and 189keV in horizontal and vertical.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307468" y="1085577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design of interaction region</a:t>
            </a:r>
            <a:endParaRPr lang="zh-CN" altLang="en-US" sz="36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图片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752883"/>
            <a:ext cx="5184576" cy="254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293095"/>
            <a:ext cx="5112568" cy="2401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879976" y="5342405"/>
            <a:ext cx="563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No SR hits directly on the beryllium pipe. 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 </a:t>
            </a: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contributed 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CN" sz="2400" b="1" baseline="-25000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go through the IP.  </a:t>
            </a:r>
            <a:endParaRPr lang="zh-CN" altLang="en-US" sz="24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4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86"/>
    </mc:Choice>
    <mc:Fallback xmlns="">
      <p:transition spd="slow" advTm="4218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0" y="1714237"/>
            <a:ext cx="121920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Assembly (preliminary)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39788" y="1112950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design of interaction region</a:t>
            </a:r>
            <a:endParaRPr lang="zh-CN" altLang="en-US" sz="36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034" y="2448746"/>
            <a:ext cx="5806630" cy="33648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69" y="1871497"/>
            <a:ext cx="952500" cy="695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3562" y="266241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IP Chamber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81" y="3485634"/>
            <a:ext cx="1714500" cy="2695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709" y="2445264"/>
            <a:ext cx="2763213" cy="30003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0410" y="6325357"/>
            <a:ext cx="5367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Bellows and 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Lumical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(remotely)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96384" y="5517713"/>
            <a:ext cx="3671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SC Magnet and Vacuum chamber (remotely)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68008" y="5657671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Move 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Lumical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back and attach to the cover of cryostat  with alignment holes (remotely)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9321332" y="3661353"/>
            <a:ext cx="216024" cy="72008"/>
          </a:xfrm>
          <a:prstGeom prst="rightArrow">
            <a:avLst/>
          </a:prstGeom>
          <a:solidFill>
            <a:srgbClr val="D919C2"/>
          </a:solidFill>
          <a:ln>
            <a:solidFill>
              <a:srgbClr val="D91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9321332" y="4541227"/>
            <a:ext cx="216024" cy="72008"/>
          </a:xfrm>
          <a:prstGeom prst="rightArrow">
            <a:avLst/>
          </a:prstGeom>
          <a:solidFill>
            <a:srgbClr val="D919C2"/>
          </a:solidFill>
          <a:ln>
            <a:solidFill>
              <a:srgbClr val="D91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左箭头 3"/>
          <p:cNvSpPr/>
          <p:nvPr/>
        </p:nvSpPr>
        <p:spPr>
          <a:xfrm>
            <a:off x="8762940" y="3661353"/>
            <a:ext cx="228437" cy="69108"/>
          </a:xfrm>
          <a:prstGeom prst="leftArrow">
            <a:avLst/>
          </a:prstGeom>
          <a:solidFill>
            <a:srgbClr val="D919C2"/>
          </a:solidFill>
          <a:ln>
            <a:solidFill>
              <a:srgbClr val="D91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左箭头 21"/>
          <p:cNvSpPr/>
          <p:nvPr/>
        </p:nvSpPr>
        <p:spPr>
          <a:xfrm>
            <a:off x="8762940" y="4544127"/>
            <a:ext cx="228437" cy="69108"/>
          </a:xfrm>
          <a:prstGeom prst="leftArrow">
            <a:avLst/>
          </a:prstGeom>
          <a:solidFill>
            <a:srgbClr val="D919C2"/>
          </a:solidFill>
          <a:ln>
            <a:solidFill>
              <a:srgbClr val="D91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76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93"/>
    </mc:Choice>
    <mc:Fallback xmlns="">
      <p:transition spd="slow" advTm="27093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0" y="1844824"/>
            <a:ext cx="121920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Crotch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 design (preliminary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39788" y="1112950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design of interaction region</a:t>
            </a:r>
            <a:endParaRPr lang="zh-CN" altLang="en-US" sz="36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35960" y="6152924"/>
            <a:ext cx="1717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Helicoflex</a:t>
            </a:r>
            <a:endParaRPr lang="zh-CN" altLang="en-US" sz="28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34" y="2573772"/>
            <a:ext cx="6047274" cy="364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292" y="2702220"/>
            <a:ext cx="4927710" cy="34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4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93"/>
    </mc:Choice>
    <mc:Fallback xmlns="">
      <p:transition spd="slow" advTm="27093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138863" y="1520007"/>
            <a:ext cx="10441160" cy="916689"/>
          </a:xfrm>
        </p:spPr>
        <p:txBody>
          <a:bodyPr>
            <a:noAutofit/>
          </a:bodyPr>
          <a:lstStyle/>
          <a:p>
            <a:pPr lvl="1" algn="just"/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of two ring is 0.35m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adopt t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win-aperture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&amp; B magnets.</a:t>
            </a:r>
          </a:p>
          <a:p>
            <a:pPr lvl="1"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FODO cell,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/90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,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non-interleaved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sextupole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scheme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07468" y="921886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ARC region</a:t>
            </a:r>
            <a:endParaRPr lang="zh-CN" altLang="en-US" sz="36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3" descr="图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76" y="2793926"/>
            <a:ext cx="4777200" cy="125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图片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3" y="2577698"/>
            <a:ext cx="3643210" cy="153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072" y="2003060"/>
            <a:ext cx="3120345" cy="22674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080" y="4267989"/>
            <a:ext cx="5071319" cy="25683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04" y="4403590"/>
            <a:ext cx="6500801" cy="229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16"/>
    </mc:Choice>
    <mc:Fallback xmlns="">
      <p:transition spd="slow" advTm="33016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911424" y="1549284"/>
            <a:ext cx="10441160" cy="2024809"/>
          </a:xfrm>
        </p:spPr>
        <p:txBody>
          <a:bodyPr>
            <a:noAutofit/>
          </a:bodyPr>
          <a:lstStyle/>
          <a:p>
            <a:pPr lvl="1" algn="just"/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cavities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mode, bunches filled in half ring for e+ and e-.</a:t>
            </a:r>
          </a:p>
          <a:p>
            <a:pPr lvl="1" algn="just"/>
            <a:r>
              <a:rPr lang="en-US" altLang="zh-CN" sz="24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cavities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 &amp; Z mode, bunches filled in full ring.</a:t>
            </a:r>
          </a:p>
          <a:p>
            <a:pPr lvl="1" algn="just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outer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RF cavity is 1.5m. </a:t>
            </a: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of two ring is 1.0m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60" y="2900582"/>
            <a:ext cx="6092988" cy="3960553"/>
          </a:xfrm>
          <a:prstGeom prst="rect">
            <a:avLst/>
          </a:prstGeom>
        </p:spPr>
      </p:pic>
      <p:sp>
        <p:nvSpPr>
          <p:cNvPr id="3" name="右箭头 2"/>
          <p:cNvSpPr/>
          <p:nvPr/>
        </p:nvSpPr>
        <p:spPr>
          <a:xfrm>
            <a:off x="4889866" y="4661580"/>
            <a:ext cx="360040" cy="3095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2900582"/>
            <a:ext cx="4176464" cy="385027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07468" y="921886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RF region</a:t>
            </a:r>
            <a:endParaRPr lang="zh-CN" altLang="en-US" sz="36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07768" y="548150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mode:</a:t>
            </a:r>
          </a:p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 spacing &gt; 25ns</a:t>
            </a:r>
          </a:p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10900 bunches: 28ns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8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39"/>
    </mc:Choice>
    <mc:Fallback xmlns="">
      <p:transition spd="slow" advTm="6013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1919289" y="-4138"/>
            <a:ext cx="8327231" cy="79216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goals of CEPC</a:t>
            </a:r>
          </a:p>
        </p:txBody>
      </p:sp>
      <p:sp>
        <p:nvSpPr>
          <p:cNvPr id="16386" name="内容占位符 2"/>
          <p:cNvSpPr>
            <a:spLocks noGrp="1"/>
          </p:cNvSpPr>
          <p:nvPr>
            <p:ph idx="1"/>
          </p:nvPr>
        </p:nvSpPr>
        <p:spPr>
          <a:xfrm>
            <a:off x="1631504" y="1196752"/>
            <a:ext cx="9217272" cy="5256584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Electron-positron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collider (45.5, 80, 120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 </a:t>
            </a:r>
            <a:r>
              <a:rPr lang="en-US" altLang="zh-CN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Factory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 study of Higgs (m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</a:t>
            </a:r>
            <a:r>
              <a:rPr lang="en-US" altLang="zh-CN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couplings)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hints of new physics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 &gt;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2.0×10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1200"/>
              </a:spcBef>
            </a:pPr>
            <a:r>
              <a:rPr lang="en-US" altLang="zh-CN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&amp; W </a:t>
            </a:r>
            <a:r>
              <a:rPr lang="en-US" altLang="zh-CN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factory</a:t>
            </a:r>
            <a:endParaRPr lang="en-US" altLang="zh-CN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 test of standard model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 decays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 &gt;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1.0×10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直接连接符 6"/>
          <p:cNvSpPr/>
          <p:nvPr/>
        </p:nvSpPr>
        <p:spPr>
          <a:xfrm>
            <a:off x="1524000" y="765175"/>
            <a:ext cx="9144000" cy="0"/>
          </a:xfrm>
          <a:prstGeom prst="line">
            <a:avLst/>
          </a:prstGeom>
          <a:ln w="476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3150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086"/>
    </mc:Choice>
    <mc:Fallback>
      <p:transition spd="slow" advTm="4308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 txBox="1">
            <a:spLocks/>
          </p:cNvSpPr>
          <p:nvPr/>
        </p:nvSpPr>
        <p:spPr>
          <a:xfrm>
            <a:off x="551384" y="1568217"/>
            <a:ext cx="11161240" cy="13027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Low beta functions in the RF region to reduce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instabilities caused by RF cavities. For Z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mode, due to the limitation of HOM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466mA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chosen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installation of the dedicated RF cavity.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4680337" y="5848187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 cavities        </a:t>
            </a: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RF 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00217" y="6155964"/>
            <a:ext cx="5362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Esep</a:t>
            </a:r>
            <a:r>
              <a:rPr lang="en-US" altLang="zh-CN" sz="32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=1.8 MV/m ,   </a:t>
            </a:r>
            <a:r>
              <a:rPr lang="en-US" altLang="zh-CN" sz="3200" b="1" dirty="0" err="1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Lsep</a:t>
            </a:r>
            <a:r>
              <a:rPr lang="en-US" altLang="zh-CN" sz="32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=50m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996952"/>
            <a:ext cx="10706025" cy="28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1307468" y="921886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RF region</a:t>
            </a:r>
            <a:endParaRPr lang="zh-CN" altLang="en-US" sz="36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63952" y="247373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~1.0km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27"/>
    </mc:Choice>
    <mc:Fallback xmlns="">
      <p:transition spd="slow" advTm="22327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1307468" y="921886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injection</a:t>
            </a:r>
            <a:endParaRPr lang="zh-CN" altLang="en-US" sz="36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584174"/>
            <a:ext cx="11200581" cy="50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3"/>
    </mc:Choice>
    <mc:Fallback xmlns="">
      <p:transition spd="slow" advTm="20073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053727" y="5310800"/>
            <a:ext cx="3390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Off-axis injection</a:t>
            </a: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 rot="20855346">
            <a:off x="3183915" y="2614160"/>
            <a:ext cx="1379538" cy="960437"/>
            <a:chOff x="1496" y="1549"/>
            <a:chExt cx="869" cy="605"/>
          </a:xfrm>
        </p:grpSpPr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 rot="1175517">
              <a:off x="1496" y="2058"/>
              <a:ext cx="718" cy="96"/>
            </a:xfrm>
            <a:prstGeom prst="rect">
              <a:avLst/>
            </a:prstGeom>
            <a:pattFill prst="ltDnDiag">
              <a:fgClr>
                <a:sysClr val="windowText" lastClr="000000"/>
              </a:fgClr>
              <a:bgClr>
                <a:sysClr val="window" lastClr="FFFFFF"/>
              </a:bgClr>
            </a:patt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 rot="1303572">
              <a:off x="1648" y="1549"/>
              <a:ext cx="717" cy="239"/>
            </a:xfrm>
            <a:prstGeom prst="rect">
              <a:avLst/>
            </a:prstGeom>
            <a:pattFill prst="ltDnDiag">
              <a:fgClr>
                <a:sysClr val="windowText" lastClr="000000"/>
              </a:fgClr>
              <a:bgClr>
                <a:sysClr val="window" lastClr="FFFFFF"/>
              </a:bgClr>
            </a:patt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571552" y="3409918"/>
            <a:ext cx="301625" cy="12954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1206302" y="3409918"/>
            <a:ext cx="301625" cy="12954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 flipH="1">
            <a:off x="477640" y="4722781"/>
            <a:ext cx="19656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Local bump kickers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212527" y="4146518"/>
            <a:ext cx="8442325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6138665" y="3486118"/>
            <a:ext cx="301625" cy="12954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cxnSp>
        <p:nvCxnSpPr>
          <p:cNvPr id="19" name="直接连接符 18"/>
          <p:cNvCxnSpPr>
            <a:stCxn id="17" idx="0"/>
          </p:cNvCxnSpPr>
          <p:nvPr/>
        </p:nvCxnSpPr>
        <p:spPr>
          <a:xfrm>
            <a:off x="212527" y="4146518"/>
            <a:ext cx="11445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1357114" y="3750837"/>
            <a:ext cx="1365250" cy="3829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722364" y="3732653"/>
            <a:ext cx="1907142" cy="181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6289477" y="4133818"/>
            <a:ext cx="2151831" cy="12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920683" y="2093734"/>
            <a:ext cx="1375571" cy="10801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656984" y="3552271"/>
            <a:ext cx="1632493" cy="5878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6289477" y="4146518"/>
            <a:ext cx="2007815" cy="1083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4"/>
          <p:cNvSpPr txBox="1"/>
          <p:nvPr/>
        </p:nvSpPr>
        <p:spPr>
          <a:xfrm>
            <a:off x="784819" y="1662605"/>
            <a:ext cx="247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Injected Beam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35"/>
          <p:cNvSpPr txBox="1"/>
          <p:nvPr/>
        </p:nvSpPr>
        <p:spPr>
          <a:xfrm>
            <a:off x="92115" y="2857124"/>
            <a:ext cx="247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Circulating Beam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13"/>
          <p:cNvCxnSpPr/>
          <p:nvPr/>
        </p:nvCxnSpPr>
        <p:spPr>
          <a:xfrm>
            <a:off x="4656984" y="1951283"/>
            <a:ext cx="0" cy="2996713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ysDot"/>
          </a:ln>
          <a:effectLst/>
        </p:spPr>
      </p:cxn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4478694" y="3445366"/>
            <a:ext cx="301625" cy="12954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4629506" y="3724519"/>
            <a:ext cx="1659971" cy="3984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296254" y="3173854"/>
            <a:ext cx="1333252" cy="3561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104" y="2204864"/>
            <a:ext cx="3725752" cy="321262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307468" y="921886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injection</a:t>
            </a:r>
            <a:endParaRPr lang="zh-CN" altLang="en-US" sz="36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4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6"/>
    </mc:Choice>
    <mc:Fallback xmlns="">
      <p:transition spd="slow" advTm="4146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56670" y="1581934"/>
            <a:ext cx="7200800" cy="668709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Code: MODE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11006" y="1731513"/>
            <a:ext cx="4608512" cy="4525963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 is used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turns tracked</a:t>
            </a: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100 samples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sextupoles + 32 arc sextupoles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(Max. free various=254)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Damping at each element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ON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fluctuation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with tapering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requirements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55022" y="6143324"/>
                <a:ext cx="6516258" cy="495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𝟐𝟎</m:t>
                    </m:r>
                    <m:sSub>
                      <m:sSub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𝟐𝟎</m:t>
                    </m:r>
                    <m:sSub>
                      <m:sSub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&amp; 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𝟎𝟏𝟕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@ Higgs without errors</a:t>
                </a:r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22" y="6143324"/>
                <a:ext cx="6516258" cy="495520"/>
              </a:xfrm>
              <a:prstGeom prst="rect">
                <a:avLst/>
              </a:prstGeom>
              <a:blipFill rotWithShape="0">
                <a:blip r:embed="rId2"/>
                <a:stretch>
                  <a:fillRect l="-281" t="-9877" b="-20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6908887" y="1529105"/>
            <a:ext cx="4497703" cy="24653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07468" y="921886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Dynamic aperture optimization</a:t>
            </a:r>
            <a:endParaRPr lang="zh-CN" altLang="en-US" sz="36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72064" y="3892096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Minimum </a:t>
            </a:r>
            <a:r>
              <a:rPr lang="en-US" altLang="zh-CN" dirty="0" smtClean="0">
                <a:latin typeface="Times New Roman" panose="02020603050405020304" pitchFamily="18" charset="0"/>
              </a:rPr>
              <a:t>DA of </a:t>
            </a:r>
            <a:r>
              <a:rPr lang="en-US" altLang="zh-CN" dirty="0">
                <a:latin typeface="Times New Roman" panose="02020603050405020304" pitchFamily="18" charset="0"/>
              </a:rPr>
              <a:t>100 samples. </a:t>
            </a:r>
            <a:r>
              <a:rPr lang="en-US" altLang="zh-CN" dirty="0" smtClean="0">
                <a:latin typeface="Times New Roman" panose="02020603050405020304" pitchFamily="18" charset="0"/>
              </a:rPr>
              <a:t>0.3</a:t>
            </a:r>
            <a:r>
              <a:rPr lang="en-US" altLang="zh-CN" dirty="0">
                <a:latin typeface="Times New Roman" panose="02020603050405020304" pitchFamily="18" charset="0"/>
              </a:rPr>
              <a:t>% </a:t>
            </a:r>
            <a:r>
              <a:rPr lang="en-US" altLang="zh-CN" dirty="0" smtClean="0">
                <a:latin typeface="Times New Roman" panose="02020603050405020304" pitchFamily="18" charset="0"/>
              </a:rPr>
              <a:t>coupling</a:t>
            </a:r>
            <a:r>
              <a:rPr lang="en-US" altLang="zh-CN" dirty="0">
                <a:latin typeface="Times New Roman" panose="02020603050405020304" pitchFamily="18" charset="0"/>
              </a:rPr>
              <a:t>. 200 </a:t>
            </a:r>
            <a:r>
              <a:rPr lang="en-US" altLang="zh-CN" dirty="0" smtClean="0">
                <a:latin typeface="Times New Roman" panose="02020603050405020304" pitchFamily="18" charset="0"/>
              </a:rPr>
              <a:t>turns.</a:t>
            </a:r>
            <a:endParaRPr lang="zh-CN" altLang="en-US" dirty="0"/>
          </a:p>
        </p:txBody>
      </p:sp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178841" y="4169643"/>
            <a:ext cx="4245675" cy="248345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020682" y="6434794"/>
            <a:ext cx="4403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Dynamic Aperture of on-momentum particles</a:t>
            </a:r>
            <a:endParaRPr lang="zh-CN" altLang="en-US" dirty="0"/>
          </a:p>
        </p:txBody>
      </p:sp>
      <p:pic>
        <p:nvPicPr>
          <p:cNvPr id="13" name="图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3983215" y="2173886"/>
            <a:ext cx="2642672" cy="1617377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6"/>
          <a:stretch>
            <a:fillRect/>
          </a:stretch>
        </p:blipFill>
        <p:spPr>
          <a:xfrm>
            <a:off x="4062435" y="3882087"/>
            <a:ext cx="2642672" cy="160932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1006" y="1211867"/>
            <a:ext cx="2744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Crab waist=100%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999656" y="5710706"/>
                <a:ext cx="2719142" cy="428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2105E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𝟏𝟔</m:t>
                      </m:r>
                      <m:sSub>
                        <m:sSubPr>
                          <m:ctrlPr>
                            <a:rPr lang="zh-CN" altLang="zh-CN" sz="2000" b="1" i="1">
                              <a:solidFill>
                                <a:srgbClr val="2105E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rgbClr val="2105E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000" b="1" i="1">
                              <a:solidFill>
                                <a:srgbClr val="2105E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altLang="zh-CN" sz="2000" b="1" i="1">
                          <a:solidFill>
                            <a:srgbClr val="2105E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zh-CN" sz="2000" b="1" i="1" smtClean="0">
                          <a:solidFill>
                            <a:srgbClr val="2105E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𝟏𝟔</m:t>
                      </m:r>
                      <m:sSub>
                        <m:sSubPr>
                          <m:ctrlPr>
                            <a:rPr lang="zh-CN" altLang="zh-CN" sz="2000" b="1" i="1">
                              <a:solidFill>
                                <a:srgbClr val="2105E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rgbClr val="2105E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000" b="1" i="1">
                              <a:solidFill>
                                <a:srgbClr val="2105E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altLang="zh-CN" sz="2000" b="1" i="1">
                          <a:solidFill>
                            <a:srgbClr val="2105E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&amp; </m:t>
                      </m:r>
                      <m:r>
                        <a:rPr lang="en-US" altLang="zh-CN" sz="2000" b="1" i="1">
                          <a:solidFill>
                            <a:srgbClr val="2105E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altLang="zh-CN" sz="2000" b="1" i="1">
                          <a:solidFill>
                            <a:srgbClr val="2105E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2000" b="1" i="1">
                          <a:solidFill>
                            <a:srgbClr val="2105E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𝟎𝟏𝟓</m:t>
                      </m:r>
                    </m:oMath>
                  </m:oMathPara>
                </a14:m>
                <a:endParaRPr lang="zh-CN" altLang="en-US" sz="2000" dirty="0">
                  <a:solidFill>
                    <a:srgbClr val="2105ED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656" y="5710706"/>
                <a:ext cx="2719142" cy="428259"/>
              </a:xfrm>
              <a:prstGeom prst="rect">
                <a:avLst/>
              </a:prstGeom>
              <a:blipFill rotWithShape="0">
                <a:blip r:embed="rId7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06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95"/>
    </mc:Choice>
    <mc:Fallback xmlns="">
      <p:transition spd="slow" advTm="23095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6370" y="1731513"/>
            <a:ext cx="7200800" cy="824737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mode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11006" y="1731513"/>
            <a:ext cx="5624954" cy="4073751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 is used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3000 turns tracked</a:t>
            </a:r>
          </a:p>
          <a:p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sextupoles + 32 arc sextupoles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(Max. free various=254)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Damping at each element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ON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fluctuation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with tapering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requirements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07468" y="921886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Dynamic aperture optimization</a:t>
            </a:r>
            <a:endParaRPr lang="zh-CN" altLang="en-US" sz="36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00056" y="3892096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Minimum </a:t>
            </a:r>
            <a:r>
              <a:rPr lang="en-US" altLang="zh-CN" dirty="0" smtClean="0">
                <a:latin typeface="Times New Roman" panose="02020603050405020304" pitchFamily="18" charset="0"/>
              </a:rPr>
              <a:t>DA of </a:t>
            </a:r>
            <a:r>
              <a:rPr lang="en-US" altLang="zh-CN" dirty="0">
                <a:latin typeface="Times New Roman" panose="02020603050405020304" pitchFamily="18" charset="0"/>
              </a:rPr>
              <a:t>100 samples. </a:t>
            </a:r>
            <a:r>
              <a:rPr lang="en-US" altLang="zh-CN" dirty="0" smtClean="0">
                <a:latin typeface="Times New Roman" panose="02020603050405020304" pitchFamily="18" charset="0"/>
              </a:rPr>
              <a:t>1.7% coupling</a:t>
            </a:r>
            <a:r>
              <a:rPr lang="en-US" altLang="zh-CN" dirty="0">
                <a:latin typeface="Times New Roman" panose="02020603050405020304" pitchFamily="18" charset="0"/>
              </a:rPr>
              <a:t>. </a:t>
            </a:r>
            <a:r>
              <a:rPr lang="en-US" altLang="zh-CN" dirty="0" smtClean="0">
                <a:latin typeface="Times New Roman" panose="02020603050405020304" pitchFamily="18" charset="0"/>
              </a:rPr>
              <a:t>3000 turns.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020682" y="6434794"/>
            <a:ext cx="4403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Dynamic Aperture of on-momentum particles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923483" y="5313269"/>
                <a:ext cx="3049652" cy="428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2105E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𝟐𝟑</m:t>
                    </m:r>
                    <m:sSub>
                      <m:sSubPr>
                        <m:ctrlPr>
                          <a:rPr lang="zh-CN" altLang="zh-CN" sz="2000" b="1" i="1">
                            <a:solidFill>
                              <a:srgbClr val="2105E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2105E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2105E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CN" sz="2000" b="1" i="1">
                        <a:solidFill>
                          <a:srgbClr val="2105E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2000" b="1" i="1" smtClean="0">
                        <a:solidFill>
                          <a:srgbClr val="2105E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𝟐𝟎</m:t>
                    </m:r>
                    <m:sSub>
                      <m:sSubPr>
                        <m:ctrlPr>
                          <a:rPr lang="zh-CN" altLang="zh-CN" sz="2000" b="1" i="1">
                            <a:solidFill>
                              <a:srgbClr val="2105E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2105E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2105E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zh-CN" altLang="en-US" sz="2000" b="1" dirty="0" smtClean="0">
                    <a:solidFill>
                      <a:srgbClr val="2105E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 smtClean="0">
                    <a:solidFill>
                      <a:srgbClr val="2105E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 0.004</a:t>
                </a:r>
                <a:endParaRPr lang="zh-CN" altLang="en-US" sz="2000" b="1" dirty="0">
                  <a:solidFill>
                    <a:srgbClr val="2105E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483" y="5313269"/>
                <a:ext cx="3049652" cy="428259"/>
              </a:xfrm>
              <a:prstGeom prst="rect">
                <a:avLst/>
              </a:prstGeom>
              <a:blipFill rotWithShape="0">
                <a:blip r:embed="rId2"/>
                <a:stretch>
                  <a:fillRect t="-8571" b="-1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内容占位符 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257857" y="4238034"/>
            <a:ext cx="4176464" cy="2196760"/>
          </a:xfrm>
          <a:prstGeom prst="rect">
            <a:avLst/>
          </a:prstGeom>
        </p:spPr>
      </p:pic>
      <p:pic>
        <p:nvPicPr>
          <p:cNvPr id="14" name="内容占位符 1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257857" y="1555885"/>
            <a:ext cx="4309671" cy="241022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0651" y="5823940"/>
            <a:ext cx="7465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All </a:t>
            </a: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 (exception: 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errors and </a:t>
            </a: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solenoid) is included in the dynamic aperture 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survey.</a:t>
            </a:r>
            <a:endParaRPr lang="en-US" altLang="zh-CN" sz="24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1006" y="1211867"/>
            <a:ext cx="2744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Crab waist=100%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/>
              <p:cNvSpPr/>
              <p:nvPr/>
            </p:nvSpPr>
            <p:spPr>
              <a:xfrm>
                <a:off x="4019399" y="3465121"/>
                <a:ext cx="3885050" cy="495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effectLst/>
                    <a:ea typeface="Cambria Math" panose="02040503050406030204" pitchFamily="18" charset="0"/>
                  </a:rPr>
                  <a:t>5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effectLst/>
                    <a:ea typeface="Cambria Math" panose="02040503050406030204" pitchFamily="18" charset="0"/>
                  </a:rPr>
                  <a:t>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sSub>
                      <m:sSub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&amp; 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𝟎𝟎𝟕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@ Z</a:t>
                </a:r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399" y="3465121"/>
                <a:ext cx="3885050" cy="495520"/>
              </a:xfrm>
              <a:prstGeom prst="rect">
                <a:avLst/>
              </a:prstGeom>
              <a:blipFill rotWithShape="0">
                <a:blip r:embed="rId5"/>
                <a:stretch>
                  <a:fillRect l="-2351" t="-9756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6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5"/>
    </mc:Choice>
    <mc:Fallback xmlns="">
      <p:transition spd="slow" advTm="11195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07468" y="921886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Beam performance with errors</a:t>
            </a:r>
            <a:endParaRPr lang="zh-CN" altLang="en-US" sz="36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2670" y="1825411"/>
            <a:ext cx="11745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2968 BPMs, 1502 horizontal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1460 vertical correctors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used for the orbit correction.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IR is included,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optics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be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sensitive to the errors. We haven’t find a good solution of optics correction with sextupoles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whole ring till now.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" r="7360"/>
          <a:stretch/>
        </p:blipFill>
        <p:spPr>
          <a:xfrm>
            <a:off x="6474778" y="3145763"/>
            <a:ext cx="4422203" cy="27306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r="7091"/>
          <a:stretch/>
        </p:blipFill>
        <p:spPr>
          <a:xfrm>
            <a:off x="1431977" y="3232423"/>
            <a:ext cx="4176464" cy="2678987"/>
          </a:xfrm>
          <a:prstGeom prst="rect">
            <a:avLst/>
          </a:prstGeom>
        </p:spPr>
      </p:pic>
      <p:sp>
        <p:nvSpPr>
          <p:cNvPr id="19" name="Прямоугольник 2"/>
          <p:cNvSpPr>
            <a:spLocks noChangeArrowheads="1"/>
          </p:cNvSpPr>
          <p:nvPr/>
        </p:nvSpPr>
        <p:spPr bwMode="auto">
          <a:xfrm>
            <a:off x="551384" y="5877272"/>
            <a:ext cx="10817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RMS</a:t>
            </a:r>
            <a:r>
              <a:rPr lang="en-US" alt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COD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 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24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um (x) and 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38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um (y)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along the ring after orbit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correction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7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06"/>
    </mc:Choice>
    <mc:Fallback xmlns="">
      <p:transition spd="slow" advTm="33906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1307468" y="921886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impedance and instabilities </a:t>
            </a:r>
            <a:endParaRPr lang="zh-CN" altLang="en-US" sz="36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5357" y="5661248"/>
            <a:ext cx="11585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 smtClean="0">
                <a:latin typeface="Times New Roman" panose="02020603050405020304" pitchFamily="18" charset="0"/>
              </a:rPr>
              <a:t>    At </a:t>
            </a:r>
            <a:r>
              <a:rPr lang="en-US" altLang="zh-CN" sz="2400" dirty="0">
                <a:latin typeface="Times New Roman" panose="02020603050405020304" pitchFamily="18" charset="0"/>
              </a:rPr>
              <a:t>the design bunch intensity, the bunch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length will increase 30</a:t>
            </a:r>
            <a:r>
              <a:rPr lang="en-US" altLang="zh-CN" sz="2400" dirty="0">
                <a:latin typeface="Times New Roman" panose="02020603050405020304" pitchFamily="18" charset="0"/>
              </a:rPr>
              <a:t>% and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40% for </a:t>
            </a:r>
            <a:r>
              <a:rPr lang="en-US" altLang="zh-CN" sz="2400" dirty="0">
                <a:latin typeface="Times New Roman" panose="02020603050405020304" pitchFamily="18" charset="0"/>
              </a:rPr>
              <a:t>H and Z respectively. Bunch spacing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&gt;25ns </a:t>
            </a:r>
            <a:r>
              <a:rPr lang="en-US" altLang="zh-CN" sz="2400" dirty="0">
                <a:latin typeface="Times New Roman" panose="02020603050405020304" pitchFamily="18" charset="0"/>
              </a:rPr>
              <a:t>will be needed to eliminate the electron cloud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instability.</a:t>
            </a:r>
            <a:endParaRPr lang="zh-CN" altLang="en-US" sz="2400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467640"/>
              </p:ext>
            </p:extLst>
          </p:nvPr>
        </p:nvGraphicFramePr>
        <p:xfrm>
          <a:off x="393831" y="1763447"/>
          <a:ext cx="8183562" cy="3688256"/>
        </p:xfrm>
        <a:graphic>
          <a:graphicData uri="http://schemas.openxmlformats.org/drawingml/2006/table">
            <a:tbl>
              <a:tblPr/>
              <a:tblGrid>
                <a:gridCol w="1790700"/>
                <a:gridCol w="981075"/>
                <a:gridCol w="939800"/>
                <a:gridCol w="889000"/>
                <a:gridCol w="1195387"/>
                <a:gridCol w="1193800"/>
                <a:gridCol w="1193800"/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Components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Number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kΩ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, nH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kumimoji="0" lang="en-US" altLang="zh-CN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||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en-US" alt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, mΩ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en-US" altLang="zh-CN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loss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, V/pC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ky, kV/pC/m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Resistive wall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15.3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866.8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16.3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432.3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23.0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RF cavities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336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11.2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-72.9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-1.4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315.3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0.41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Flanges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20000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0.7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145.9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2.8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19.8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2.8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BPMs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1450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0.53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6.38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0.12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13.1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0.3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Bellows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12000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2.3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115.6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2.2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65.8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2.9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Pumping ports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5000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0.01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1.3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0.02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0.4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0.6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IP chambers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0.8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0.02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6.7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1.3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Electro-separators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-9.7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41.2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Taper transitions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164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1.1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25.5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0.8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50.9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0.5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32.9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1079.7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20.6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945.4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32.1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图片 3" descr="ChargeSigzEspreadZscan2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569159"/>
            <a:ext cx="3456384" cy="19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62" y="3550868"/>
            <a:ext cx="3172197" cy="2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16"/>
    </mc:Choice>
    <mc:Fallback xmlns="">
      <p:transition spd="slow" advTm="42116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792088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Summary</a:t>
            </a:r>
            <a:endParaRPr lang="zh-CN" altLang="en-US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680" y="1006015"/>
            <a:ext cx="11953328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physical design can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luminosity requirements at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 and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Z. The errors study on the collider ring is still under going.</a:t>
            </a:r>
          </a:p>
          <a:p>
            <a:pPr marL="3240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finalization</a:t>
            </a:r>
            <a:r>
              <a:rPr lang="en-US" altLang="zh-CN" sz="2800" b="1" dirty="0"/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beam parameters and the specification of special magnets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finished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hardware devices are all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reasonable.</a:t>
            </a:r>
          </a:p>
          <a:p>
            <a:pPr marL="3240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Technology challenges such as low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magnetic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field in the booster are being studied. The design of a backup injection chain has already been finished with slight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higher budget.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lvl="1" algn="just">
              <a:spcBef>
                <a:spcPts val="600"/>
              </a:spcBef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4GeV&amp;100Hz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Booster1 to 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36GeV 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Booster2 to 120GeV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Collider Ring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optimization 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machine cost and improve the luminosity is always under 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studying. 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relaxed lattice with very larger dynamic aperture is needed </a:t>
            </a:r>
            <a:r>
              <a:rPr lang="en-GB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errors study and the commissioning of collider ring.</a:t>
            </a:r>
            <a:endParaRPr lang="en-US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5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02"/>
    </mc:Choice>
    <mc:Fallback xmlns="">
      <p:transition spd="slow" advTm="4300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2016919" y="-4138"/>
            <a:ext cx="8229600" cy="79216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parameters of 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内容占位符 2"/>
          <p:cNvSpPr>
            <a:spLocks noGrp="1"/>
          </p:cNvSpPr>
          <p:nvPr>
            <p:ph idx="1"/>
          </p:nvPr>
        </p:nvSpPr>
        <p:spPr>
          <a:xfrm>
            <a:off x="1343472" y="1124744"/>
            <a:ext cx="9756798" cy="5112568"/>
          </a:xfrm>
        </p:spPr>
        <p:txBody>
          <a:bodyPr anchor="t">
            <a:noAutofit/>
          </a:bodyPr>
          <a:lstStyle/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100km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circumference,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ring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collider with 2 IPs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</a:pPr>
            <a:r>
              <a:rPr lang="en-US" altLang="zh-CN" sz="2400" kern="100" dirty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Matching the geometry of SPPC as much as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possible</a:t>
            </a:r>
            <a:endParaRPr lang="en-US" altLang="zh-CN" sz="2400" b="1" kern="100" dirty="0"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  <a:p>
            <a:pPr algn="just" fontAlgn="t">
              <a:lnSpc>
                <a:spcPts val="2400"/>
              </a:lnSpc>
              <a:spcBef>
                <a:spcPts val="12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twin-aperture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quadrupoles and dipoles in the ARC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 solenoid 3.0T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length of 7.6m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anti-solenoid 7.2T</a:t>
            </a:r>
            <a:endParaRPr lang="en-US" altLang="zh-CN" sz="24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gradient of 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  151T/m </a:t>
            </a: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3.7T </a:t>
            </a: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coil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Tapering of magnets along the ring </a:t>
            </a:r>
            <a:endParaRPr lang="en-US" altLang="zh-CN" sz="24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cell &amp; 650MHz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cavity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Two dedicated 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surveys in the RF region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Higgs and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modes 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e+ beam power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30MW  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 e- 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30MW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  <a:spcBef>
                <a:spcPts val="600"/>
              </a:spcBef>
            </a:pP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Crab-waist </a:t>
            </a: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 with local 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X/Y chromaticity correction</a:t>
            </a:r>
          </a:p>
          <a:p>
            <a:pPr algn="just">
              <a:lnSpc>
                <a:spcPts val="3000"/>
              </a:lnSpc>
              <a:spcBef>
                <a:spcPts val="600"/>
              </a:spcBef>
            </a:pP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lattice for all energies.</a:t>
            </a:r>
          </a:p>
          <a:p>
            <a:pPr algn="just">
              <a:lnSpc>
                <a:spcPts val="3000"/>
              </a:lnSpc>
              <a:spcBef>
                <a:spcPts val="600"/>
              </a:spcBef>
            </a:pPr>
            <a:endParaRPr lang="en-US" altLang="zh-CN" sz="2400" b="1" baseline="30000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直接连接符 6"/>
          <p:cNvSpPr/>
          <p:nvPr/>
        </p:nvSpPr>
        <p:spPr>
          <a:xfrm>
            <a:off x="1524000" y="765175"/>
            <a:ext cx="9144000" cy="0"/>
          </a:xfrm>
          <a:prstGeom prst="line">
            <a:avLst/>
          </a:prstGeom>
          <a:ln w="476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57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912"/>
    </mc:Choice>
    <mc:Fallback>
      <p:transition spd="slow" advTm="6591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84" y="1288010"/>
            <a:ext cx="8148647" cy="53813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1384" y="404664"/>
            <a:ext cx="11233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6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2800" b="1" dirty="0" err="1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kumimoji="1" lang="en-US" altLang="zh-CN" sz="2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Booster  Collider ring</a:t>
            </a:r>
            <a:endParaRPr lang="en-US" altLang="zh-CN" sz="2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0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8"/>
    </mc:Choice>
    <mc:Fallback>
      <p:transition spd="slow" advTm="100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 err="1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495998"/>
              </p:ext>
            </p:extLst>
          </p:nvPr>
        </p:nvGraphicFramePr>
        <p:xfrm>
          <a:off x="2063552" y="3645024"/>
          <a:ext cx="8064897" cy="293161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60241"/>
              </a:tblGrid>
              <a:tr h="325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Symbol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Baseline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Designed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="0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zh-CN" altLang="zh-CN" sz="1600" b="0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Repetition rate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600" b="0" i="1" kern="1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Hz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100</a:t>
                      </a:r>
                      <a:endParaRPr lang="zh-CN" sz="16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73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en-US" sz="1600" b="0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600" b="0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</a:t>
                      </a:r>
                      <a:endParaRPr lang="zh-CN" altLang="zh-CN" sz="1600" b="0" i="1" kern="100" baseline="-25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 6.25×10</a:t>
                      </a:r>
                      <a:r>
                        <a:rPr lang="en-US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zh-CN" sz="1600" b="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1.9×10</a:t>
                      </a:r>
                      <a:r>
                        <a:rPr lang="en-US" altLang="zh-CN" sz="16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/ </a:t>
                      </a: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1.9×10</a:t>
                      </a:r>
                      <a:r>
                        <a:rPr lang="en-US" altLang="zh-CN" sz="16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73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0" i="1" kern="1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nC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 1.0</a:t>
                      </a:r>
                      <a:endParaRPr lang="zh-CN" sz="16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spread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 2×10</a:t>
                      </a:r>
                      <a:r>
                        <a:rPr lang="en-US" altLang="zh-CN" sz="1600" b="1" kern="100" baseline="300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endParaRPr lang="zh-CN" altLang="zh-CN" sz="1600" b="1" kern="100" baseline="30000" dirty="0" smtClean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1.5×10</a:t>
                      </a:r>
                      <a:r>
                        <a:rPr lang="en-US" altLang="zh-CN" sz="16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n-US" altLang="zh-CN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/  1.2</a:t>
                      </a: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×10</a:t>
                      </a:r>
                      <a:r>
                        <a:rPr lang="en-US" altLang="zh-CN" sz="16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endParaRPr lang="zh-CN" altLang="zh-CN" sz="1600" b="1" kern="100" baseline="300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Emittance (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600" b="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6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rad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 300</a:t>
                      </a:r>
                      <a:endParaRPr lang="zh-CN" sz="16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/ 120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beam</a:t>
                      </a:r>
                      <a:r>
                        <a:rPr lang="en-US" altLang="zh-CN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energy on Target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GeV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bunch</a:t>
                      </a:r>
                      <a:r>
                        <a:rPr lang="en-US" altLang="zh-CN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charge on Target</a:t>
                      </a:r>
                      <a:endParaRPr lang="zh-CN" altLang="zh-CN" sz="16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nC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内容占位符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12192000" cy="2112770"/>
          </a:xfrm>
        </p:spPr>
      </p:pic>
      <p:sp>
        <p:nvSpPr>
          <p:cNvPr id="2" name="文本框 1"/>
          <p:cNvSpPr txBox="1"/>
          <p:nvPr/>
        </p:nvSpPr>
        <p:spPr>
          <a:xfrm>
            <a:off x="7176120" y="270892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1200m</a:t>
            </a:r>
            <a:endParaRPr lang="zh-CN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72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009"/>
    </mc:Choice>
    <mc:Fallback>
      <p:transition spd="slow" advTm="3800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Line 1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60096" y="5481287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efficiency 99%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121" y="1414509"/>
            <a:ext cx="5984398" cy="38492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29" y="1379939"/>
            <a:ext cx="5658287" cy="401474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775520" y="4650289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550m</a:t>
            </a:r>
          </a:p>
          <a:p>
            <a:pPr algn="ctr"/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~ -100m</a:t>
            </a:r>
            <a:endParaRPr lang="zh-CN" altLang="en-US" sz="24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622"/>
    </mc:Choice>
    <mc:Fallback>
      <p:transition spd="slow" advTm="2262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415121"/>
            <a:ext cx="6215502" cy="31847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415121"/>
            <a:ext cx="5184576" cy="342388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02382" y="4489976"/>
            <a:ext cx="4333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FODO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with 90 degrees phase shift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63552" y="2927007"/>
            <a:ext cx="3349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energy 10GeV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4941168"/>
            <a:ext cx="1218091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diameter of the inner aperture is selected as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55mm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limitation of impedance.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beam lifetime should be higher than 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14min (3% particle lose)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duration before extraction. The definition of BSC is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2(3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+5mm)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basic requirement.</a:t>
            </a:r>
          </a:p>
        </p:txBody>
      </p:sp>
    </p:spTree>
    <p:extLst>
      <p:ext uri="{BB962C8B-B14F-4D97-AF65-F5344CB8AC3E}">
        <p14:creationId xmlns:p14="http://schemas.microsoft.com/office/powerpoint/2010/main" val="373610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940"/>
    </mc:Choice>
    <mc:Fallback>
      <p:transition spd="slow" advTm="9194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45992" y="4934045"/>
            <a:ext cx="568863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30Gauss @ 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10GeV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Eddy current effect</a:t>
            </a:r>
            <a:endParaRPr lang="zh-CN" altLang="en-US" sz="24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6960096" y="2276872"/>
            <a:ext cx="3744416" cy="24482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5241867" y="3841942"/>
            <a:ext cx="1063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41867" y="5738576"/>
            <a:ext cx="1063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318s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92" y="1158691"/>
            <a:ext cx="4937920" cy="556198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273781" y="1463724"/>
            <a:ext cx="5084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 time structure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960332" y="2122699"/>
            <a:ext cx="1063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2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205"/>
    </mc:Choice>
    <mc:Fallback>
      <p:transition spd="slow" advTm="3320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13558</TotalTime>
  <Words>2475</Words>
  <Application>Microsoft Office PowerPoint</Application>
  <PresentationFormat>宽屏</PresentationFormat>
  <Paragraphs>640</Paragraphs>
  <Slides>37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8" baseType="lpstr">
      <vt:lpstr>MS Mincho</vt:lpstr>
      <vt:lpstr>ＭＳ Ｐゴシック</vt:lpstr>
      <vt:lpstr>宋体</vt:lpstr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Office 主题</vt:lpstr>
      <vt:lpstr>PowerPoint 演示文稿</vt:lpstr>
      <vt:lpstr>Outline</vt:lpstr>
      <vt:lpstr>Physics goals of CEPC</vt:lpstr>
      <vt:lpstr>Key parameters of CEPC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Errors Setting</vt:lpstr>
      <vt:lpstr>Orbit  with errors</vt:lpstr>
      <vt:lpstr>Beta Beating, Emittance and Dynamic Aperture with errors</vt:lpstr>
      <vt:lpstr>PowerPoint 演示文稿</vt:lpstr>
      <vt:lpstr>PowerPoint 演示文稿</vt:lpstr>
      <vt:lpstr>PowerPoint 演示文稿</vt:lpstr>
      <vt:lpstr>Parameters of CEPC collider ring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Code: MODE</vt:lpstr>
      <vt:lpstr>Z mode</vt:lpstr>
      <vt:lpstr>PowerPoint 演示文稿</vt:lpstr>
      <vt:lpstr>PowerPoint 演示文稿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 about CEPC Injection</dc:title>
  <dc:creator>Dou</dc:creator>
  <cp:lastModifiedBy>yuch</cp:lastModifiedBy>
  <cp:revision>763</cp:revision>
  <dcterms:created xsi:type="dcterms:W3CDTF">2017-02-09T07:10:05Z</dcterms:created>
  <dcterms:modified xsi:type="dcterms:W3CDTF">2017-11-06T03:32:52Z</dcterms:modified>
</cp:coreProperties>
</file>