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69" r:id="rId5"/>
    <p:sldId id="462" r:id="rId6"/>
    <p:sldId id="476" r:id="rId7"/>
    <p:sldId id="478" r:id="rId8"/>
    <p:sldId id="460" r:id="rId9"/>
    <p:sldId id="465" r:id="rId10"/>
    <p:sldId id="477" r:id="rId11"/>
    <p:sldId id="298" r:id="rId12"/>
    <p:sldId id="451" r:id="rId13"/>
    <p:sldId id="450" r:id="rId14"/>
    <p:sldId id="421" r:id="rId15"/>
    <p:sldId id="479" r:id="rId16"/>
    <p:sldId id="443" r:id="rId17"/>
    <p:sldId id="444" r:id="rId18"/>
    <p:sldId id="469" r:id="rId19"/>
    <p:sldId id="445" r:id="rId20"/>
    <p:sldId id="453" r:id="rId21"/>
    <p:sldId id="454" r:id="rId22"/>
    <p:sldId id="480" r:id="rId23"/>
    <p:sldId id="473" r:id="rId24"/>
    <p:sldId id="470" r:id="rId25"/>
    <p:sldId id="474" r:id="rId26"/>
    <p:sldId id="471" r:id="rId27"/>
    <p:sldId id="452" r:id="rId28"/>
    <p:sldId id="447" r:id="rId29"/>
    <p:sldId id="449" r:id="rId30"/>
    <p:sldId id="438" r:id="rId31"/>
    <p:sldId id="423" r:id="rId32"/>
    <p:sldId id="426" r:id="rId33"/>
    <p:sldId id="425" r:id="rId34"/>
    <p:sldId id="427" r:id="rId35"/>
    <p:sldId id="437" r:id="rId36"/>
    <p:sldId id="429" r:id="rId37"/>
    <p:sldId id="472" r:id="rId38"/>
    <p:sldId id="436" r:id="rId39"/>
    <p:sldId id="335" r:id="rId40"/>
  </p:sldIdLst>
  <p:sldSz cx="9144000" cy="6858000" type="screen4x3"/>
  <p:notesSz cx="6950075" cy="9236075"/>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3" clrIdx="0"/>
  <p:cmAuthor id="1" name="Leo Zini" initials="LZ"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5B12"/>
    <a:srgbClr val="4D4F53"/>
    <a:srgbClr val="981E32"/>
    <a:srgbClr val="FFFFFF"/>
    <a:srgbClr val="E17000"/>
    <a:srgbClr val="5B8F22"/>
    <a:srgbClr val="D2C295"/>
    <a:srgbClr val="A79E70"/>
    <a:srgbClr val="0099CC"/>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showGuides="1">
      <p:cViewPr>
        <p:scale>
          <a:sx n="100" d="100"/>
          <a:sy n="100" d="100"/>
        </p:scale>
        <p:origin x="-2452" y="-532"/>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01" d="100"/>
          <a:sy n="101" d="100"/>
        </p:scale>
        <p:origin x="-4144" y="-9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3B58700-9FA2-48CE-AC88-D71D45EB490A}" type="datetimeFigureOut">
              <a:rPr lang="en-US" smtClean="0"/>
              <a:pPr/>
              <a:t>11/6/2017</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36</a:t>
            </a:fld>
            <a:endParaRPr lang="en-US" dirty="0"/>
          </a:p>
        </p:txBody>
      </p:sp>
    </p:spTree>
    <p:extLst>
      <p:ext uri="{BB962C8B-B14F-4D97-AF65-F5344CB8AC3E}">
        <p14:creationId xmlns:p14="http://schemas.microsoft.com/office/powerpoint/2010/main" val="3778349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48400" y="6196866"/>
            <a:ext cx="3147290" cy="914400"/>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CA" dirty="0" smtClean="0"/>
              <a:t>Click to edit Master subtitle style</a:t>
            </a:r>
          </a:p>
        </p:txBody>
      </p:sp>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p:txBody>
          <a:bodyPr/>
          <a:lstStyle/>
          <a:p>
            <a:endParaRPr lang="en-US" dirty="0"/>
          </a:p>
        </p:txBody>
      </p:sp>
      <p:sp>
        <p:nvSpPr>
          <p:cNvPr id="16" name="Content Placeholder 15"/>
          <p:cNvSpPr>
            <a:spLocks noGrp="1"/>
          </p:cNvSpPr>
          <p:nvPr>
            <p:ph sz="quarter" idx="14"/>
          </p:nvPr>
        </p:nvSpPr>
        <p:spPr>
          <a:xfrm>
            <a:off x="446088" y="1670050"/>
            <a:ext cx="8108950" cy="4648200"/>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p:txBody>
          <a:bodyPr/>
          <a:lstStyle/>
          <a:p>
            <a:endParaRPr lang="en-US" dirty="0"/>
          </a:p>
        </p:txBody>
      </p:sp>
      <p:sp>
        <p:nvSpPr>
          <p:cNvPr id="5" name="Picture Placeholder 4"/>
          <p:cNvSpPr>
            <a:spLocks noGrp="1"/>
          </p:cNvSpPr>
          <p:nvPr>
            <p:ph type="pic" sz="quarter" idx="15"/>
          </p:nvPr>
        </p:nvSpPr>
        <p:spPr>
          <a:xfrm>
            <a:off x="3646488" y="1723840"/>
            <a:ext cx="2442340" cy="2224216"/>
          </a:xfrm>
        </p:spPr>
        <p:txBody>
          <a:bodyPr/>
          <a:lstStyle/>
          <a:p>
            <a:r>
              <a:rPr lang="en-US" smtClean="0"/>
              <a:t>Click icon to add picture</a:t>
            </a:r>
            <a:endParaRPr lang="en-CA" dirty="0"/>
          </a:p>
        </p:txBody>
      </p:sp>
      <p:sp>
        <p:nvSpPr>
          <p:cNvPr id="11" name="Picture Placeholder 4"/>
          <p:cNvSpPr>
            <a:spLocks noGrp="1"/>
          </p:cNvSpPr>
          <p:nvPr>
            <p:ph type="pic" sz="quarter" idx="16"/>
          </p:nvPr>
        </p:nvSpPr>
        <p:spPr>
          <a:xfrm>
            <a:off x="3646488" y="4094034"/>
            <a:ext cx="2442340" cy="2224216"/>
          </a:xfrm>
        </p:spPr>
        <p:txBody>
          <a:bodyPr/>
          <a:lstStyle/>
          <a:p>
            <a:r>
              <a:rPr lang="en-US" smtClean="0"/>
              <a:t>Click icon to add picture</a:t>
            </a:r>
            <a:endParaRPr lang="en-CA" dirty="0"/>
          </a:p>
        </p:txBody>
      </p:sp>
      <p:sp>
        <p:nvSpPr>
          <p:cNvPr id="13" name="Picture Placeholder 4"/>
          <p:cNvSpPr>
            <a:spLocks noGrp="1"/>
          </p:cNvSpPr>
          <p:nvPr>
            <p:ph type="pic" sz="quarter" idx="17"/>
          </p:nvPr>
        </p:nvSpPr>
        <p:spPr>
          <a:xfrm>
            <a:off x="6242954" y="1723840"/>
            <a:ext cx="2442340" cy="4594410"/>
          </a:xfrm>
        </p:spPr>
        <p:txBody>
          <a:bodyPr/>
          <a:lstStyle/>
          <a:p>
            <a:r>
              <a:rPr lang="en-US" smtClean="0"/>
              <a:t>Click icon to add picture</a:t>
            </a:r>
            <a:endParaRPr lang="en-CA" dirty="0"/>
          </a:p>
        </p:txBody>
      </p:sp>
      <p:sp>
        <p:nvSpPr>
          <p:cNvPr id="3" name="Content Placeholder 2"/>
          <p:cNvSpPr>
            <a:spLocks noGrp="1"/>
          </p:cNvSpPr>
          <p:nvPr>
            <p:ph sz="quarter" idx="18"/>
          </p:nvPr>
        </p:nvSpPr>
        <p:spPr>
          <a:xfrm>
            <a:off x="446088" y="1670050"/>
            <a:ext cx="3013075"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p:txBody>
          <a:bodyPr/>
          <a:lstStyle/>
          <a:p>
            <a:endParaRPr lang="en-US" dirty="0"/>
          </a:p>
        </p:txBody>
      </p:sp>
      <p:sp>
        <p:nvSpPr>
          <p:cNvPr id="3" name="Chart Placeholder 2"/>
          <p:cNvSpPr>
            <a:spLocks noGrp="1"/>
          </p:cNvSpPr>
          <p:nvPr>
            <p:ph type="chart" sz="quarter" idx="15"/>
          </p:nvPr>
        </p:nvSpPr>
        <p:spPr>
          <a:xfrm>
            <a:off x="6007100" y="1670050"/>
            <a:ext cx="2667000" cy="4648200"/>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46088" y="1670050"/>
            <a:ext cx="5484812"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45473" y="1667866"/>
            <a:ext cx="8109919" cy="4650384"/>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5472" y="6543674"/>
            <a:ext cx="4126528" cy="314326"/>
          </a:xfrm>
          <a:prstGeom prst="rect">
            <a:avLst/>
          </a:prstGeom>
        </p:spPr>
        <p:txBody>
          <a:bodyPr vert="horz" lIns="0" tIns="0" rIns="0" bIns="0" rtlCol="0" anchor="t" anchorCtr="0"/>
          <a:lstStyle>
            <a:lvl1pPr algn="l">
              <a:defRPr sz="7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7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 id="2147483673" r:id="rId5"/>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1600" b="0" kern="1200" baseline="0">
          <a:solidFill>
            <a:schemeClr val="tx1"/>
          </a:solidFill>
          <a:latin typeface="Arial" pitchFamily="34" charset="0"/>
          <a:ea typeface="+mn-ea"/>
          <a:cs typeface="Arial" pitchFamily="34" charset="0"/>
        </a:defRPr>
      </a:lvl1pPr>
      <a:lvl2pPr marL="180000" indent="-180000" algn="l" defTabSz="914400" rtl="0" eaLnBrk="1" latinLnBrk="0" hangingPunct="1">
        <a:lnSpc>
          <a:spcPct val="120000"/>
        </a:lnSpc>
        <a:spcBef>
          <a:spcPts val="800"/>
        </a:spcBef>
        <a:spcAft>
          <a:spcPts val="0"/>
        </a:spcAft>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2pPr>
      <a:lvl3pPr marL="504000" indent="-180000"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3pPr>
      <a:lvl4pPr marL="828000" indent="-180000"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990600" y="838199"/>
            <a:ext cx="7575550" cy="2057401"/>
          </a:xfrm>
        </p:spPr>
        <p:txBody>
          <a:bodyPr/>
          <a:lstStyle/>
          <a:p>
            <a:pPr algn="ctr"/>
            <a:r>
              <a:rPr lang="en-US" sz="3200" dirty="0" smtClean="0">
                <a:solidFill>
                  <a:srgbClr val="002060"/>
                </a:solidFill>
              </a:rPr>
              <a:t/>
            </a:r>
            <a:br>
              <a:rPr lang="en-US" sz="3200" dirty="0" smtClean="0">
                <a:solidFill>
                  <a:srgbClr val="002060"/>
                </a:solidFill>
              </a:rPr>
            </a:br>
            <a:r>
              <a:rPr lang="en-US" sz="3200" dirty="0" smtClean="0">
                <a:solidFill>
                  <a:srgbClr val="002060"/>
                </a:solidFill>
              </a:rPr>
              <a:t>Alternate Injectors for a Higgs Factory</a:t>
            </a:r>
            <a:br>
              <a:rPr lang="en-US" sz="3200" dirty="0" smtClean="0">
                <a:solidFill>
                  <a:srgbClr val="002060"/>
                </a:solidFill>
              </a:rPr>
            </a:br>
            <a:endParaRPr lang="en-CA" sz="3200" dirty="0">
              <a:solidFill>
                <a:srgbClr val="002060"/>
              </a:solidFill>
            </a:endParaRPr>
          </a:p>
        </p:txBody>
      </p:sp>
      <p:sp>
        <p:nvSpPr>
          <p:cNvPr id="5" name="Text Placeholder 4"/>
          <p:cNvSpPr>
            <a:spLocks noGrp="1"/>
          </p:cNvSpPr>
          <p:nvPr>
            <p:ph type="body" sz="quarter" idx="11"/>
          </p:nvPr>
        </p:nvSpPr>
        <p:spPr>
          <a:xfrm>
            <a:off x="3581400" y="3276600"/>
            <a:ext cx="4975890" cy="838200"/>
          </a:xfrm>
        </p:spPr>
        <p:txBody>
          <a:bodyPr/>
          <a:lstStyle/>
          <a:p>
            <a:r>
              <a:rPr lang="en-CA" sz="2000" dirty="0" smtClean="0">
                <a:solidFill>
                  <a:srgbClr val="00B0F0"/>
                </a:solidFill>
                <a:latin typeface="+mn-lt"/>
              </a:rPr>
              <a:t>John Seeman </a:t>
            </a:r>
          </a:p>
          <a:p>
            <a:r>
              <a:rPr lang="en-CA" sz="2000" dirty="0" smtClean="0">
                <a:solidFill>
                  <a:srgbClr val="00B0F0"/>
                </a:solidFill>
                <a:latin typeface="+mn-lt"/>
              </a:rPr>
              <a:t>SLAC National Accelerator Laboratory</a:t>
            </a:r>
          </a:p>
          <a:p>
            <a:r>
              <a:rPr lang="en-CA" sz="2000" dirty="0" smtClean="0">
                <a:solidFill>
                  <a:srgbClr val="00B0F0"/>
                </a:solidFill>
                <a:latin typeface="+mn-lt"/>
              </a:rPr>
              <a:t>November 7, 2017</a:t>
            </a:r>
          </a:p>
          <a:p>
            <a:endParaRPr lang="en-CA" sz="2000" dirty="0">
              <a:solidFill>
                <a:srgbClr val="00B0F0"/>
              </a:solidFill>
              <a:latin typeface="+mn-lt"/>
            </a:endParaRPr>
          </a:p>
          <a:p>
            <a:r>
              <a:rPr lang="en-CA" sz="2000" dirty="0" smtClean="0">
                <a:solidFill>
                  <a:srgbClr val="00B0F0"/>
                </a:solidFill>
                <a:latin typeface="+mn-lt"/>
              </a:rPr>
              <a:t>CEPC-</a:t>
            </a:r>
            <a:r>
              <a:rPr lang="en-CA" sz="2000" dirty="0" err="1" smtClean="0">
                <a:solidFill>
                  <a:srgbClr val="00B0F0"/>
                </a:solidFill>
                <a:latin typeface="+mn-lt"/>
              </a:rPr>
              <a:t>SppC</a:t>
            </a:r>
            <a:r>
              <a:rPr lang="en-CA" sz="2000" dirty="0" smtClean="0">
                <a:solidFill>
                  <a:srgbClr val="00B0F0"/>
                </a:solidFill>
                <a:latin typeface="+mn-lt"/>
              </a:rPr>
              <a:t> Workshop</a:t>
            </a:r>
            <a:endParaRPr lang="en-CA" sz="2000" dirty="0">
              <a:solidFill>
                <a:schemeClr val="tx1"/>
              </a:solidFill>
              <a:latin typeface="+mn-lt"/>
            </a:endParaRPr>
          </a:p>
        </p:txBody>
      </p:sp>
      <p:sp>
        <p:nvSpPr>
          <p:cNvPr id="3" name="TextBox 2"/>
          <p:cNvSpPr txBox="1"/>
          <p:nvPr/>
        </p:nvSpPr>
        <p:spPr>
          <a:xfrm>
            <a:off x="3724102" y="66585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0377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p:cNvSpPr>
            <a:spLocks noGrp="1"/>
          </p:cNvSpPr>
          <p:nvPr>
            <p:ph type="title"/>
          </p:nvPr>
        </p:nvSpPr>
        <p:spPr>
          <a:xfrm>
            <a:off x="152400" y="129091"/>
            <a:ext cx="8915400" cy="753033"/>
          </a:xfrm>
        </p:spPr>
        <p:txBody>
          <a:bodyPr/>
          <a:lstStyle/>
          <a:p>
            <a:r>
              <a:rPr lang="en-US" dirty="0" smtClean="0"/>
              <a:t>Various 125-175 GeV Injector Types Compared (Parametric)</a:t>
            </a:r>
            <a:endParaRPr lang="en-US" dirty="0"/>
          </a:p>
        </p:txBody>
      </p:sp>
      <p:sp>
        <p:nvSpPr>
          <p:cNvPr id="4" name="Content Placeholder 3"/>
          <p:cNvSpPr>
            <a:spLocks noGrp="1"/>
          </p:cNvSpPr>
          <p:nvPr>
            <p:ph sz="quarter" idx="14"/>
          </p:nvPr>
        </p:nvSpPr>
        <p:spPr>
          <a:xfrm>
            <a:off x="446088" y="1670050"/>
            <a:ext cx="8697912" cy="4648200"/>
          </a:xfrm>
        </p:spPr>
        <p:txBody>
          <a:bodyPr/>
          <a:lstStyle/>
          <a:p>
            <a:r>
              <a:rPr lang="en-US" dirty="0" smtClean="0"/>
              <a:t>Base injector at 100 Hz:</a:t>
            </a:r>
          </a:p>
          <a:p>
            <a:r>
              <a:rPr lang="en-US" dirty="0" smtClean="0"/>
              <a:t>(=6 GeV </a:t>
            </a:r>
            <a:r>
              <a:rPr lang="en-US" dirty="0" err="1" smtClean="0"/>
              <a:t>linac+DR+gun+target+injection</a:t>
            </a:r>
            <a:r>
              <a:rPr lang="en-US" dirty="0" smtClean="0"/>
              <a:t> into the collider rings) (same for all and not included)</a:t>
            </a:r>
          </a:p>
          <a:p>
            <a:endParaRPr lang="en-US" dirty="0" smtClean="0"/>
          </a:p>
          <a:p>
            <a:r>
              <a:rPr lang="en-US" dirty="0" smtClean="0"/>
              <a:t>						      Relative parametric cost</a:t>
            </a:r>
          </a:p>
          <a:p>
            <a:r>
              <a:rPr lang="en-US" dirty="0" smtClean="0">
                <a:solidFill>
                  <a:srgbClr val="FF0000"/>
                </a:solidFill>
              </a:rPr>
              <a:t>Booster (</a:t>
            </a:r>
            <a:r>
              <a:rPr lang="en-US" dirty="0" err="1" smtClean="0">
                <a:solidFill>
                  <a:srgbClr val="FF0000"/>
                </a:solidFill>
              </a:rPr>
              <a:t>FCCee</a:t>
            </a:r>
            <a:r>
              <a:rPr lang="en-US" dirty="0" smtClean="0">
                <a:solidFill>
                  <a:srgbClr val="FF0000"/>
                </a:solidFill>
              </a:rPr>
              <a:t>) (baseline)(175 </a:t>
            </a:r>
            <a:r>
              <a:rPr lang="en-US" dirty="0">
                <a:solidFill>
                  <a:srgbClr val="FF0000"/>
                </a:solidFill>
              </a:rPr>
              <a:t>G</a:t>
            </a:r>
            <a:r>
              <a:rPr lang="en-US" dirty="0" smtClean="0">
                <a:solidFill>
                  <a:srgbClr val="FF0000"/>
                </a:solidFill>
              </a:rPr>
              <a:t>eV)				1.0 (Nominal)</a:t>
            </a:r>
          </a:p>
          <a:p>
            <a:r>
              <a:rPr lang="en-US" dirty="0">
                <a:solidFill>
                  <a:srgbClr val="FF0000"/>
                </a:solidFill>
              </a:rPr>
              <a:t>Booster </a:t>
            </a:r>
            <a:r>
              <a:rPr lang="en-US" dirty="0" smtClean="0">
                <a:solidFill>
                  <a:srgbClr val="FF0000"/>
                </a:solidFill>
              </a:rPr>
              <a:t>(CEPC)(baseline) (125 GeV)</a:t>
            </a:r>
            <a:r>
              <a:rPr lang="en-US" dirty="0">
                <a:solidFill>
                  <a:srgbClr val="FF0000"/>
                </a:solidFill>
              </a:rPr>
              <a:t>				</a:t>
            </a:r>
            <a:r>
              <a:rPr lang="en-US" dirty="0" smtClean="0">
                <a:solidFill>
                  <a:srgbClr val="FF0000"/>
                </a:solidFill>
              </a:rPr>
              <a:t>0.9 </a:t>
            </a:r>
          </a:p>
          <a:p>
            <a:r>
              <a:rPr lang="en-US" dirty="0" smtClean="0">
                <a:solidFill>
                  <a:srgbClr val="FF0000"/>
                </a:solidFill>
              </a:rPr>
              <a:t>Full Energy Cu linac	 (175)					1.2</a:t>
            </a:r>
          </a:p>
          <a:p>
            <a:r>
              <a:rPr lang="en-US" dirty="0">
                <a:solidFill>
                  <a:srgbClr val="FF0000"/>
                </a:solidFill>
              </a:rPr>
              <a:t>e</a:t>
            </a:r>
            <a:r>
              <a:rPr lang="en-US" dirty="0" smtClean="0">
                <a:solidFill>
                  <a:srgbClr val="FF0000"/>
                </a:solidFill>
              </a:rPr>
              <a:t>- Beam Plasma Wake Field Accelerator PWFA (175)		0.4</a:t>
            </a:r>
          </a:p>
          <a:p>
            <a:r>
              <a:rPr lang="en-US" dirty="0">
                <a:solidFill>
                  <a:srgbClr val="FF0000"/>
                </a:solidFill>
              </a:rPr>
              <a:t>e</a:t>
            </a:r>
            <a:r>
              <a:rPr lang="en-US" dirty="0" smtClean="0">
                <a:solidFill>
                  <a:srgbClr val="FF0000"/>
                </a:solidFill>
              </a:rPr>
              <a:t>- Beam Dielectric Wake Accelerator DWA (175)			</a:t>
            </a:r>
            <a:r>
              <a:rPr lang="en-US" dirty="0" smtClean="0">
                <a:solidFill>
                  <a:srgbClr val="FF0000"/>
                </a:solidFill>
              </a:rPr>
              <a:t>0.38</a:t>
            </a:r>
            <a:endParaRPr lang="en-US" dirty="0" smtClean="0">
              <a:solidFill>
                <a:srgbClr val="FF0000"/>
              </a:solidFill>
            </a:endParaRPr>
          </a:p>
          <a:p>
            <a:r>
              <a:rPr lang="en-US" dirty="0" smtClean="0">
                <a:solidFill>
                  <a:srgbClr val="FF0000"/>
                </a:solidFill>
              </a:rPr>
              <a:t>Laser Wake Field Accelerator LWFA</a:t>
            </a:r>
            <a:r>
              <a:rPr lang="en-US" dirty="0">
                <a:solidFill>
                  <a:srgbClr val="FF0000"/>
                </a:solidFill>
              </a:rPr>
              <a:t> </a:t>
            </a:r>
            <a:r>
              <a:rPr lang="en-US" dirty="0" smtClean="0">
                <a:solidFill>
                  <a:srgbClr val="FF0000"/>
                </a:solidFill>
              </a:rPr>
              <a:t>(175)			30.0</a:t>
            </a:r>
          </a:p>
          <a:p>
            <a:r>
              <a:rPr lang="en-US" dirty="0">
                <a:solidFill>
                  <a:srgbClr val="FF0000"/>
                </a:solidFill>
              </a:rPr>
              <a:t>e</a:t>
            </a:r>
            <a:r>
              <a:rPr lang="en-US" dirty="0" smtClean="0">
                <a:solidFill>
                  <a:srgbClr val="FF0000"/>
                </a:solidFill>
              </a:rPr>
              <a:t>- CLIC (classic) style linac (175)				0.7</a:t>
            </a:r>
          </a:p>
          <a:p>
            <a:r>
              <a:rPr lang="en-US" dirty="0" smtClean="0">
                <a:solidFill>
                  <a:srgbClr val="FF0000"/>
                </a:solidFill>
              </a:rPr>
              <a:t>Awake (proton driver) PWFA			Need ~100 SPSs for 100 Hz rate with 10bpp</a:t>
            </a:r>
            <a:endParaRPr lang="en-US" dirty="0">
              <a:solidFill>
                <a:srgbClr val="FF0000"/>
              </a:solidFill>
            </a:endParaRPr>
          </a:p>
        </p:txBody>
      </p:sp>
      <p:sp>
        <p:nvSpPr>
          <p:cNvPr id="5" name="Oval 4"/>
          <p:cNvSpPr/>
          <p:nvPr/>
        </p:nvSpPr>
        <p:spPr>
          <a:xfrm>
            <a:off x="6553200" y="3962400"/>
            <a:ext cx="9144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03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11</a:t>
            </a:fld>
            <a:endParaRPr lang="en-US" dirty="0"/>
          </a:p>
        </p:txBody>
      </p:sp>
      <p:sp>
        <p:nvSpPr>
          <p:cNvPr id="3" name="Title 2"/>
          <p:cNvSpPr>
            <a:spLocks noGrp="1"/>
          </p:cNvSpPr>
          <p:nvPr>
            <p:ph type="title"/>
          </p:nvPr>
        </p:nvSpPr>
        <p:spPr/>
        <p:txBody>
          <a:bodyPr/>
          <a:lstStyle/>
          <a:p>
            <a:r>
              <a:rPr lang="en-US" sz="2000" dirty="0" smtClean="0"/>
              <a:t>Hogan: SLAC Linear Collider Concept in 2014 using PWFA</a:t>
            </a:r>
            <a:endParaRPr lang="en-US" sz="2000"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30812" y="1355082"/>
            <a:ext cx="8127387" cy="496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65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dirty="0"/>
          </a:p>
        </p:txBody>
      </p:sp>
      <p:sp>
        <p:nvSpPr>
          <p:cNvPr id="3" name="Title 2"/>
          <p:cNvSpPr>
            <a:spLocks noGrp="1"/>
          </p:cNvSpPr>
          <p:nvPr>
            <p:ph type="title"/>
          </p:nvPr>
        </p:nvSpPr>
        <p:spPr/>
        <p:txBody>
          <a:bodyPr/>
          <a:lstStyle/>
          <a:p>
            <a:r>
              <a:rPr lang="en-US" dirty="0" smtClean="0"/>
              <a:t>SLAC FACET has accelerated both e- and e+</a:t>
            </a:r>
            <a:endParaRPr 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901535" y="2514600"/>
            <a:ext cx="3983547" cy="2621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91200" y="1883873"/>
            <a:ext cx="2316421" cy="646331"/>
          </a:xfrm>
          <a:prstGeom prst="rect">
            <a:avLst/>
          </a:prstGeom>
          <a:noFill/>
        </p:spPr>
        <p:txBody>
          <a:bodyPr wrap="square" rtlCol="0">
            <a:spAutoFit/>
          </a:bodyPr>
          <a:lstStyle/>
          <a:p>
            <a:r>
              <a:rPr lang="en-US" dirty="0" smtClean="0"/>
              <a:t>     Positrons</a:t>
            </a:r>
          </a:p>
          <a:p>
            <a:r>
              <a:rPr lang="en-US" dirty="0" smtClean="0"/>
              <a:t>(Hollow plasma)</a:t>
            </a:r>
            <a:endParaRPr lang="en-US" dirty="0"/>
          </a:p>
        </p:txBody>
      </p:sp>
      <p:sp>
        <p:nvSpPr>
          <p:cNvPr id="6" name="TextBox 5"/>
          <p:cNvSpPr txBox="1"/>
          <p:nvPr/>
        </p:nvSpPr>
        <p:spPr>
          <a:xfrm>
            <a:off x="1387033" y="1295400"/>
            <a:ext cx="1146468" cy="369332"/>
          </a:xfrm>
          <a:prstGeom prst="rect">
            <a:avLst/>
          </a:prstGeom>
          <a:noFill/>
        </p:spPr>
        <p:txBody>
          <a:bodyPr wrap="none" rtlCol="0">
            <a:spAutoFit/>
          </a:bodyPr>
          <a:lstStyle/>
          <a:p>
            <a:r>
              <a:rPr lang="en-US" dirty="0" smtClean="0"/>
              <a:t>Electrons</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92554"/>
            <a:ext cx="4239964" cy="141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4343400"/>
            <a:ext cx="4596735" cy="216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3637621"/>
            <a:ext cx="3684022" cy="800219"/>
          </a:xfrm>
          <a:prstGeom prst="rect">
            <a:avLst/>
          </a:prstGeom>
          <a:noFill/>
        </p:spPr>
        <p:txBody>
          <a:bodyPr wrap="none" rtlCol="0">
            <a:spAutoFit/>
          </a:bodyPr>
          <a:lstStyle/>
          <a:p>
            <a:r>
              <a:rPr lang="en-US" sz="2800" dirty="0" smtClean="0"/>
              <a:t>Achieved parameters:</a:t>
            </a:r>
          </a:p>
          <a:p>
            <a:endParaRPr lang="en-US" dirty="0"/>
          </a:p>
        </p:txBody>
      </p:sp>
    </p:spTree>
    <p:extLst>
      <p:ext uri="{BB962C8B-B14F-4D97-AF65-F5344CB8AC3E}">
        <p14:creationId xmlns:p14="http://schemas.microsoft.com/office/powerpoint/2010/main" val="1190157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p:cNvSpPr>
            <a:spLocks noGrp="1"/>
          </p:cNvSpPr>
          <p:nvPr>
            <p:ph type="title"/>
          </p:nvPr>
        </p:nvSpPr>
        <p:spPr/>
        <p:txBody>
          <a:bodyPr/>
          <a:lstStyle/>
          <a:p>
            <a:r>
              <a:rPr lang="en-US" dirty="0" smtClean="0"/>
              <a:t>Dielectric Wake Accelerator (O’Shea)</a:t>
            </a:r>
            <a:endParaRPr lang="en-US" dirty="0"/>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4809714" cy="2248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71600" y="1524000"/>
            <a:ext cx="4801314" cy="369332"/>
          </a:xfrm>
          <a:prstGeom prst="rect">
            <a:avLst/>
          </a:prstGeom>
          <a:noFill/>
        </p:spPr>
        <p:txBody>
          <a:bodyPr wrap="none" rtlCol="0">
            <a:spAutoFit/>
          </a:bodyPr>
          <a:lstStyle/>
          <a:p>
            <a:r>
              <a:rPr lang="en-US" dirty="0" smtClean="0"/>
              <a:t>Hollow ceramic tubes with metal outer jacket.</a:t>
            </a:r>
            <a:endParaRPr lang="en-US" dirty="0"/>
          </a:p>
        </p:txBody>
      </p:sp>
      <p:sp>
        <p:nvSpPr>
          <p:cNvPr id="6" name="TextBox 5"/>
          <p:cNvSpPr txBox="1"/>
          <p:nvPr/>
        </p:nvSpPr>
        <p:spPr>
          <a:xfrm>
            <a:off x="304800" y="5181600"/>
            <a:ext cx="6400800" cy="923330"/>
          </a:xfrm>
          <a:prstGeom prst="rect">
            <a:avLst/>
          </a:prstGeom>
          <a:noFill/>
        </p:spPr>
        <p:txBody>
          <a:bodyPr wrap="square" rtlCol="0">
            <a:spAutoFit/>
          </a:bodyPr>
          <a:lstStyle/>
          <a:p>
            <a:r>
              <a:rPr lang="en-US" dirty="0" smtClean="0"/>
              <a:t>If </a:t>
            </a:r>
            <a:r>
              <a:rPr lang="en-US" dirty="0"/>
              <a:t>a= </a:t>
            </a:r>
            <a:r>
              <a:rPr lang="en-US" dirty="0" smtClean="0"/>
              <a:t>150 </a:t>
            </a:r>
            <a:r>
              <a:rPr lang="en-US" dirty="0"/>
              <a:t>microns and b = </a:t>
            </a:r>
            <a:r>
              <a:rPr lang="en-US" dirty="0" smtClean="0"/>
              <a:t>200 </a:t>
            </a:r>
            <a:r>
              <a:rPr lang="en-US" dirty="0"/>
              <a:t>microns = </a:t>
            </a:r>
            <a:r>
              <a:rPr lang="en-US" dirty="0" smtClean="0"/>
              <a:t> 2.8 GeV/m</a:t>
            </a:r>
            <a:endParaRPr lang="en-US" dirty="0"/>
          </a:p>
          <a:p>
            <a:r>
              <a:rPr lang="en-US" dirty="0"/>
              <a:t>If a= </a:t>
            </a:r>
            <a:r>
              <a:rPr lang="en-US" dirty="0" smtClean="0"/>
              <a:t>225 </a:t>
            </a:r>
            <a:r>
              <a:rPr lang="en-US" dirty="0"/>
              <a:t>microns and b = </a:t>
            </a:r>
            <a:r>
              <a:rPr lang="en-US" dirty="0" smtClean="0"/>
              <a:t>320= </a:t>
            </a:r>
            <a:r>
              <a:rPr lang="en-US" dirty="0"/>
              <a:t>microns = </a:t>
            </a:r>
            <a:r>
              <a:rPr lang="en-US" dirty="0" smtClean="0"/>
              <a:t>1.0 GeV/m</a:t>
            </a: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55714"/>
            <a:ext cx="4192003" cy="322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208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smtClean="0"/>
              <a:t>DWA Parameters Achieved (~2005)</a:t>
            </a:r>
            <a:endParaRPr lang="en-US" dirty="0"/>
          </a:p>
        </p:txBody>
      </p:sp>
      <p:pic>
        <p:nvPicPr>
          <p:cNvPr id="307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697757" y="1447800"/>
            <a:ext cx="5605612"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362200" y="6318251"/>
            <a:ext cx="5224507" cy="369332"/>
          </a:xfrm>
          <a:prstGeom prst="rect">
            <a:avLst/>
          </a:prstGeom>
          <a:noFill/>
        </p:spPr>
        <p:txBody>
          <a:bodyPr wrap="none" rtlCol="0">
            <a:spAutoFit/>
          </a:bodyPr>
          <a:lstStyle/>
          <a:p>
            <a:r>
              <a:rPr lang="en-US" dirty="0" smtClean="0"/>
              <a:t>Need 15 to 30 m long cells  to reach 30 GeV gain</a:t>
            </a:r>
            <a:endParaRPr lang="en-US" dirty="0"/>
          </a:p>
        </p:txBody>
      </p:sp>
      <p:sp>
        <p:nvSpPr>
          <p:cNvPr id="6" name="Oval 5"/>
          <p:cNvSpPr/>
          <p:nvPr/>
        </p:nvSpPr>
        <p:spPr>
          <a:xfrm>
            <a:off x="5486400" y="4876800"/>
            <a:ext cx="1816969"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46460" y="4953000"/>
            <a:ext cx="149254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80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smtClean="0"/>
              <a:t>PWFA and DWA Injector (Simplified)</a:t>
            </a:r>
            <a:endParaRPr lang="en-US" dirty="0"/>
          </a:p>
        </p:txBody>
      </p:sp>
      <p:sp>
        <p:nvSpPr>
          <p:cNvPr id="4" name="Content Placeholder 3"/>
          <p:cNvSpPr>
            <a:spLocks noGrp="1"/>
          </p:cNvSpPr>
          <p:nvPr>
            <p:ph sz="quarter" idx="14"/>
          </p:nvPr>
        </p:nvSpPr>
        <p:spPr>
          <a:xfrm>
            <a:off x="446088" y="1670050"/>
            <a:ext cx="8438994" cy="4648200"/>
          </a:xfrm>
        </p:spPr>
        <p:txBody>
          <a:bodyPr>
            <a:normAutofit fontScale="92500" lnSpcReduction="10000"/>
          </a:bodyPr>
          <a:lstStyle/>
          <a:p>
            <a:r>
              <a:rPr lang="en-US" dirty="0" smtClean="0"/>
              <a:t>Electrons:</a:t>
            </a:r>
          </a:p>
          <a:p>
            <a:r>
              <a:rPr lang="en-US" dirty="0"/>
              <a:t>Make six bunches </a:t>
            </a:r>
            <a:r>
              <a:rPr lang="en-US" dirty="0" smtClean="0"/>
              <a:t>longitudinally placed at </a:t>
            </a:r>
            <a:r>
              <a:rPr lang="en-US" dirty="0"/>
              <a:t>30 GeV </a:t>
            </a:r>
            <a:r>
              <a:rPr lang="en-US" dirty="0" smtClean="0"/>
              <a:t>each from a low emittance gun at a </a:t>
            </a:r>
            <a:r>
              <a:rPr lang="en-US" dirty="0"/>
              <a:t>few x 10</a:t>
            </a:r>
            <a:r>
              <a:rPr lang="en-US" baseline="30000" dirty="0"/>
              <a:t>10 </a:t>
            </a:r>
            <a:r>
              <a:rPr lang="en-US" dirty="0" smtClean="0"/>
              <a:t>e- each</a:t>
            </a:r>
          </a:p>
          <a:p>
            <a:r>
              <a:rPr lang="en-US" dirty="0" smtClean="0"/>
              <a:t>1.6 m (5.7 </a:t>
            </a:r>
            <a:r>
              <a:rPr lang="en-US" dirty="0" err="1" smtClean="0"/>
              <a:t>nsec</a:t>
            </a:r>
            <a:r>
              <a:rPr lang="en-US" dirty="0" smtClean="0"/>
              <a:t>) bunch separation longitudinally</a:t>
            </a:r>
            <a:endParaRPr lang="en-US" dirty="0"/>
          </a:p>
          <a:p>
            <a:r>
              <a:rPr lang="en-US" dirty="0" smtClean="0">
                <a:sym typeface="Wingdings" panose="05000000000000000000" pitchFamily="2" charset="2"/>
              </a:rPr>
              <a:t> </a:t>
            </a:r>
            <a:r>
              <a:rPr lang="en-US" dirty="0" smtClean="0"/>
              <a:t>One </a:t>
            </a:r>
            <a:r>
              <a:rPr lang="en-US" dirty="0"/>
              <a:t>witness (injected </a:t>
            </a:r>
            <a:r>
              <a:rPr lang="en-US" dirty="0" smtClean="0"/>
              <a:t>bunch per cycle into CEPC/</a:t>
            </a:r>
            <a:r>
              <a:rPr lang="en-US" dirty="0" err="1" smtClean="0"/>
              <a:t>FCCee</a:t>
            </a:r>
            <a:r>
              <a:rPr lang="en-US" dirty="0" smtClean="0"/>
              <a:t>) and five </a:t>
            </a:r>
            <a:r>
              <a:rPr lang="en-US" dirty="0"/>
              <a:t>drive bunches</a:t>
            </a:r>
          </a:p>
          <a:p>
            <a:endParaRPr lang="en-US" dirty="0"/>
          </a:p>
          <a:p>
            <a:r>
              <a:rPr lang="en-US" dirty="0" smtClean="0"/>
              <a:t>Positrons:</a:t>
            </a:r>
          </a:p>
          <a:p>
            <a:r>
              <a:rPr lang="en-US" dirty="0"/>
              <a:t>e</a:t>
            </a:r>
            <a:r>
              <a:rPr lang="en-US" dirty="0" smtClean="0"/>
              <a:t>+ bunch from the damping ring accelerated to 30 GeV</a:t>
            </a:r>
          </a:p>
          <a:p>
            <a:r>
              <a:rPr lang="en-US" dirty="0"/>
              <a:t>Make </a:t>
            </a:r>
            <a:r>
              <a:rPr lang="en-US" dirty="0" smtClean="0"/>
              <a:t>five e- bunches </a:t>
            </a:r>
            <a:r>
              <a:rPr lang="en-US" dirty="0"/>
              <a:t>at 30 GeV each a few x 10</a:t>
            </a:r>
            <a:r>
              <a:rPr lang="en-US" baseline="30000" dirty="0"/>
              <a:t>10 </a:t>
            </a:r>
            <a:r>
              <a:rPr lang="en-US" dirty="0" smtClean="0"/>
              <a:t> </a:t>
            </a:r>
            <a:endParaRPr lang="en-US" dirty="0"/>
          </a:p>
          <a:p>
            <a:pPr marL="285750" indent="-285750">
              <a:buFont typeface="Wingdings"/>
              <a:buChar char="à"/>
            </a:pPr>
            <a:r>
              <a:rPr lang="en-US" dirty="0" smtClean="0"/>
              <a:t>One e+ witness </a:t>
            </a:r>
            <a:r>
              <a:rPr lang="en-US" dirty="0"/>
              <a:t>(injected </a:t>
            </a:r>
            <a:r>
              <a:rPr lang="en-US" dirty="0" smtClean="0"/>
              <a:t>bunch into CEPC/</a:t>
            </a:r>
            <a:r>
              <a:rPr lang="en-US" dirty="0" err="1" smtClean="0"/>
              <a:t>FCCee</a:t>
            </a:r>
            <a:r>
              <a:rPr lang="en-US" dirty="0" smtClean="0"/>
              <a:t>) and five </a:t>
            </a:r>
            <a:r>
              <a:rPr lang="en-US" dirty="0"/>
              <a:t>drive </a:t>
            </a:r>
            <a:r>
              <a:rPr lang="en-US" dirty="0" smtClean="0"/>
              <a:t>bunches</a:t>
            </a:r>
          </a:p>
          <a:p>
            <a:pPr marL="285750" indent="-285750">
              <a:buFont typeface="Wingdings"/>
              <a:buChar char="à"/>
            </a:pPr>
            <a:endParaRPr lang="en-US" dirty="0" smtClean="0"/>
          </a:p>
          <a:p>
            <a:r>
              <a:rPr lang="en-US" dirty="0" smtClean="0"/>
              <a:t>Lasers:</a:t>
            </a:r>
            <a:endParaRPr lang="en-US" dirty="0"/>
          </a:p>
          <a:p>
            <a:pPr marL="285750" indent="-285750">
              <a:buFont typeface="Wingdings"/>
              <a:buChar char="à"/>
            </a:pPr>
            <a:r>
              <a:rPr lang="en-US" dirty="0" smtClean="0"/>
              <a:t>Only pre-ionize gas with lasers with no energy put into the beam. (perhaps could do without.)</a:t>
            </a:r>
            <a:endParaRPr lang="en-US" dirty="0"/>
          </a:p>
          <a:p>
            <a:endParaRPr lang="en-US" dirty="0"/>
          </a:p>
          <a:p>
            <a:r>
              <a:rPr lang="en-US" dirty="0" smtClean="0"/>
              <a:t>Acceleration scheme:</a:t>
            </a:r>
          </a:p>
          <a:p>
            <a:r>
              <a:rPr lang="en-US" dirty="0" smtClean="0"/>
              <a:t>Five PWFA or DWA cells at 30 </a:t>
            </a:r>
            <a:r>
              <a:rPr lang="en-US" dirty="0"/>
              <a:t>G</a:t>
            </a:r>
            <a:r>
              <a:rPr lang="en-US" dirty="0" smtClean="0"/>
              <a:t>eV each to reach 180 GeV, per beam</a:t>
            </a:r>
            <a:endParaRPr lang="en-US" dirty="0"/>
          </a:p>
        </p:txBody>
      </p:sp>
    </p:spTree>
    <p:extLst>
      <p:ext uri="{BB962C8B-B14F-4D97-AF65-F5344CB8AC3E}">
        <p14:creationId xmlns:p14="http://schemas.microsoft.com/office/powerpoint/2010/main" val="2949237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a:xfrm>
            <a:off x="451822" y="129091"/>
            <a:ext cx="8539778" cy="753033"/>
          </a:xfrm>
        </p:spPr>
        <p:txBody>
          <a:bodyPr/>
          <a:lstStyle/>
          <a:p>
            <a:r>
              <a:rPr lang="en-US" dirty="0" smtClean="0"/>
              <a:t>Schematic of Beam PWFA or DWA Injector (Not Optimized)</a:t>
            </a:r>
            <a:endParaRPr lang="en-US" dirty="0"/>
          </a:p>
        </p:txBody>
      </p:sp>
      <p:sp>
        <p:nvSpPr>
          <p:cNvPr id="4" name="Content Placeholder 3"/>
          <p:cNvSpPr>
            <a:spLocks noGrp="1"/>
          </p:cNvSpPr>
          <p:nvPr>
            <p:ph sz="quarter" idx="14"/>
          </p:nvPr>
        </p:nvSpPr>
        <p:spPr>
          <a:xfrm>
            <a:off x="446088" y="1670050"/>
            <a:ext cx="8545512" cy="4648200"/>
          </a:xfrm>
        </p:spPr>
        <p:txBody>
          <a:bodyPr>
            <a:normAutofit fontScale="85000" lnSpcReduction="20000"/>
          </a:bodyPr>
          <a:lstStyle/>
          <a:p>
            <a:r>
              <a:rPr lang="en-US" dirty="0" smtClean="0"/>
              <a:t>One Linac makes a witness bunch and several drive bunches (~5) longitudinally and then sequentially use then to accelerate the witness bunch by 30 GeV per PWFA or DWA cells to get to 175 (180) GeV.</a:t>
            </a:r>
          </a:p>
          <a:p>
            <a:endParaRPr lang="en-US" dirty="0" smtClean="0"/>
          </a:p>
          <a:p>
            <a:r>
              <a:rPr lang="en-US" dirty="0" smtClean="0"/>
              <a:t>Need to longitudinal (phase) slip the drive bunches so that all will catch up with the “witness” bunch that gets accelerated and ultimately injected into one of the main rings.</a:t>
            </a:r>
          </a:p>
          <a:p>
            <a:endParaRPr lang="en-US" dirty="0" smtClean="0"/>
          </a:p>
          <a:p>
            <a:r>
              <a:rPr lang="en-US" dirty="0" smtClean="0"/>
              <a:t>Need longitudinal distance slips of 1.0 m to 1.5 m (bunch spacing) which is about the distance between acceptable, with reduced transverse wakes, linac buckets.</a:t>
            </a:r>
          </a:p>
          <a:p>
            <a:endParaRPr lang="en-US" dirty="0" smtClean="0"/>
          </a:p>
          <a:p>
            <a:r>
              <a:rPr lang="en-US" dirty="0" smtClean="0">
                <a:latin typeface="Symbol" panose="05050102010706020507" pitchFamily="18" charset="2"/>
              </a:rPr>
              <a:t>		</a:t>
            </a:r>
            <a:r>
              <a:rPr lang="en-US" dirty="0" err="1" smtClean="0">
                <a:latin typeface="Symbol" panose="05050102010706020507" pitchFamily="18" charset="2"/>
              </a:rPr>
              <a:t>D</a:t>
            </a:r>
            <a:r>
              <a:rPr lang="en-US" dirty="0" err="1"/>
              <a:t>z</a:t>
            </a:r>
            <a:r>
              <a:rPr lang="en-US" dirty="0" smtClean="0"/>
              <a:t> </a:t>
            </a:r>
            <a:r>
              <a:rPr lang="en-US" dirty="0"/>
              <a:t>= </a:t>
            </a:r>
            <a:r>
              <a:rPr lang="en-US" dirty="0" smtClean="0">
                <a:latin typeface="Symbol" panose="05050102010706020507" pitchFamily="18" charset="2"/>
              </a:rPr>
              <a:t>q </a:t>
            </a:r>
            <a:r>
              <a:rPr lang="en-US" dirty="0"/>
              <a:t>* </a:t>
            </a:r>
            <a:r>
              <a:rPr lang="en-US" dirty="0" err="1" smtClean="0">
                <a:latin typeface="Symbol" panose="05050102010706020507" pitchFamily="18" charset="2"/>
              </a:rPr>
              <a:t>D</a:t>
            </a:r>
            <a:r>
              <a:rPr lang="en-US" dirty="0" err="1" smtClean="0">
                <a:latin typeface="+mn-lt"/>
              </a:rPr>
              <a:t>r</a:t>
            </a:r>
            <a:r>
              <a:rPr lang="en-US" dirty="0" smtClean="0"/>
              <a:t>  </a:t>
            </a:r>
          </a:p>
          <a:p>
            <a:pPr marL="285750" indent="-285750">
              <a:buFont typeface="Symbol"/>
              <a:buChar char=" "/>
            </a:pPr>
            <a:endParaRPr lang="en-US" dirty="0" smtClean="0"/>
          </a:p>
          <a:p>
            <a:r>
              <a:rPr lang="en-US" dirty="0" smtClean="0"/>
              <a:t> for example </a:t>
            </a:r>
            <a:r>
              <a:rPr lang="en-US" dirty="0" err="1" smtClean="0">
                <a:latin typeface="Symbol" panose="05050102010706020507" pitchFamily="18" charset="2"/>
              </a:rPr>
              <a:t>D</a:t>
            </a:r>
            <a:r>
              <a:rPr lang="en-US" dirty="0" err="1"/>
              <a:t>z</a:t>
            </a:r>
            <a:r>
              <a:rPr lang="en-US" dirty="0" smtClean="0"/>
              <a:t> = 1 m and </a:t>
            </a:r>
            <a:r>
              <a:rPr lang="en-US" dirty="0" err="1">
                <a:latin typeface="Symbol" panose="05050102010706020507" pitchFamily="18" charset="2"/>
              </a:rPr>
              <a:t>D</a:t>
            </a:r>
            <a:r>
              <a:rPr lang="en-US" dirty="0" err="1">
                <a:latin typeface="+mn-lt"/>
              </a:rPr>
              <a:t>r</a:t>
            </a:r>
            <a:r>
              <a:rPr lang="en-US" dirty="0">
                <a:latin typeface="Symbol" panose="05050102010706020507" pitchFamily="18" charset="2"/>
              </a:rPr>
              <a:t> </a:t>
            </a:r>
            <a:r>
              <a:rPr lang="en-US" dirty="0" smtClean="0"/>
              <a:t>= 1 m</a:t>
            </a:r>
            <a:r>
              <a:rPr lang="en-US" dirty="0" smtClean="0">
                <a:sym typeface="Wingdings" panose="05000000000000000000" pitchFamily="2" charset="2"/>
              </a:rPr>
              <a:t>  </a:t>
            </a:r>
            <a:r>
              <a:rPr lang="en-US" dirty="0" smtClean="0">
                <a:latin typeface="Symbol" panose="05050102010706020507" pitchFamily="18" charset="2"/>
              </a:rPr>
              <a:t>q </a:t>
            </a:r>
            <a:r>
              <a:rPr lang="en-US" dirty="0" smtClean="0">
                <a:latin typeface="+mn-lt"/>
              </a:rPr>
              <a:t>= 1 rad</a:t>
            </a:r>
            <a:endParaRPr lang="en-US" dirty="0">
              <a:latin typeface="+mn-lt"/>
            </a:endParaRPr>
          </a:p>
          <a:p>
            <a:endParaRPr lang="en-US" dirty="0" smtClean="0"/>
          </a:p>
          <a:p>
            <a:r>
              <a:rPr lang="en-US" dirty="0" smtClean="0"/>
              <a:t>Option 1: Do the phase slipping in the CEPC/</a:t>
            </a:r>
            <a:r>
              <a:rPr lang="en-US" dirty="0" err="1" smtClean="0"/>
              <a:t>FCCee</a:t>
            </a:r>
            <a:r>
              <a:rPr lang="en-US" dirty="0" smtClean="0"/>
              <a:t> main ring tunnel: then </a:t>
            </a:r>
            <a:r>
              <a:rPr lang="en-US" dirty="0" err="1">
                <a:latin typeface="Symbol" panose="05050102010706020507" pitchFamily="18" charset="2"/>
              </a:rPr>
              <a:t>D</a:t>
            </a:r>
            <a:r>
              <a:rPr lang="en-US" dirty="0" err="1"/>
              <a:t>z</a:t>
            </a:r>
            <a:r>
              <a:rPr lang="en-US" dirty="0"/>
              <a:t> ~ </a:t>
            </a:r>
            <a:r>
              <a:rPr lang="en-US" dirty="0" smtClean="0"/>
              <a:t>16,000 m. Way too long!</a:t>
            </a:r>
          </a:p>
          <a:p>
            <a:endParaRPr lang="en-US" dirty="0" smtClean="0"/>
          </a:p>
          <a:p>
            <a:r>
              <a:rPr lang="en-US" dirty="0" smtClean="0"/>
              <a:t>Option 2: Do the phase slipping in a separate tunnel </a:t>
            </a:r>
            <a:r>
              <a:rPr lang="en-US" dirty="0" smtClean="0">
                <a:latin typeface="Symbol" panose="05050102010706020507" pitchFamily="18" charset="2"/>
              </a:rPr>
              <a:t>r</a:t>
            </a:r>
            <a:r>
              <a:rPr lang="en-US" dirty="0" smtClean="0"/>
              <a:t> = 280 m (like SLAC SLC), </a:t>
            </a:r>
          </a:p>
          <a:p>
            <a:pPr marL="285750" indent="-285750">
              <a:buFont typeface="Symbol"/>
              <a:buChar char="q"/>
            </a:pPr>
            <a:r>
              <a:rPr lang="en-US" dirty="0" smtClean="0"/>
              <a:t>=  </a:t>
            </a:r>
            <a:r>
              <a:rPr lang="en-US" dirty="0">
                <a:latin typeface="Symbol" panose="05050102010706020507" pitchFamily="18" charset="2"/>
              </a:rPr>
              <a:t>p </a:t>
            </a:r>
            <a:r>
              <a:rPr lang="en-US" dirty="0">
                <a:latin typeface="+mj-lt"/>
              </a:rPr>
              <a:t>for</a:t>
            </a:r>
            <a:r>
              <a:rPr lang="en-US" dirty="0">
                <a:latin typeface="Symbol" panose="05050102010706020507" pitchFamily="18" charset="2"/>
              </a:rPr>
              <a:t> </a:t>
            </a:r>
            <a:r>
              <a:rPr lang="en-US" dirty="0" err="1">
                <a:latin typeface="Symbol" panose="05050102010706020507" pitchFamily="18" charset="2"/>
              </a:rPr>
              <a:t>D</a:t>
            </a:r>
            <a:r>
              <a:rPr lang="en-US" dirty="0" err="1">
                <a:latin typeface="+mn-lt"/>
              </a:rPr>
              <a:t>r</a:t>
            </a:r>
            <a:r>
              <a:rPr lang="en-US" dirty="0">
                <a:latin typeface="Symbol" panose="05050102010706020507" pitchFamily="18" charset="2"/>
              </a:rPr>
              <a:t> </a:t>
            </a:r>
            <a:r>
              <a:rPr lang="en-US" dirty="0"/>
              <a:t>= </a:t>
            </a:r>
            <a:r>
              <a:rPr lang="en-US" dirty="0" smtClean="0"/>
              <a:t>0.5 m gives </a:t>
            </a:r>
            <a:r>
              <a:rPr lang="en-US" dirty="0" err="1" smtClean="0">
                <a:latin typeface="Symbol" panose="05050102010706020507" pitchFamily="18" charset="2"/>
              </a:rPr>
              <a:t>D</a:t>
            </a:r>
            <a:r>
              <a:rPr lang="en-US" dirty="0" err="1"/>
              <a:t>z</a:t>
            </a:r>
            <a:r>
              <a:rPr lang="en-US" dirty="0" smtClean="0"/>
              <a:t> </a:t>
            </a:r>
            <a:r>
              <a:rPr lang="en-US" dirty="0"/>
              <a:t>= </a:t>
            </a:r>
            <a:r>
              <a:rPr lang="en-US" dirty="0" smtClean="0"/>
              <a:t>1.57 </a:t>
            </a:r>
            <a:r>
              <a:rPr lang="en-US" dirty="0"/>
              <a:t>m</a:t>
            </a:r>
            <a:r>
              <a:rPr lang="en-US" dirty="0" smtClean="0">
                <a:latin typeface="Symbol" panose="05050102010706020507" pitchFamily="18" charset="2"/>
              </a:rPr>
              <a:t> </a:t>
            </a:r>
            <a:r>
              <a:rPr lang="en-US" dirty="0" smtClean="0"/>
              <a:t>, Length ~ 879 m. Perfect!</a:t>
            </a:r>
          </a:p>
          <a:p>
            <a:pPr marL="285750" indent="-285750">
              <a:buFont typeface="Symbol"/>
              <a:buChar char="q"/>
            </a:pPr>
            <a:endParaRPr lang="en-US" dirty="0"/>
          </a:p>
          <a:p>
            <a:r>
              <a:rPr lang="en-US" dirty="0" smtClean="0"/>
              <a:t>Emittance growth at 30 GeV is small with SLC style lattice.</a:t>
            </a:r>
            <a:r>
              <a:rPr lang="en-US" dirty="0"/>
              <a:t>	</a:t>
            </a:r>
          </a:p>
        </p:txBody>
      </p:sp>
    </p:spTree>
    <p:extLst>
      <p:ext uri="{BB962C8B-B14F-4D97-AF65-F5344CB8AC3E}">
        <p14:creationId xmlns:p14="http://schemas.microsoft.com/office/powerpoint/2010/main" val="320289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3" name="Title 2"/>
          <p:cNvSpPr>
            <a:spLocks noGrp="1"/>
          </p:cNvSpPr>
          <p:nvPr>
            <p:ph type="title"/>
          </p:nvPr>
        </p:nvSpPr>
        <p:spPr/>
        <p:txBody>
          <a:bodyPr/>
          <a:lstStyle/>
          <a:p>
            <a:r>
              <a:rPr lang="en-US" dirty="0" smtClean="0"/>
              <a:t>PWFA  or DWA Overview</a:t>
            </a:r>
            <a:endParaRPr lang="en-US" dirty="0"/>
          </a:p>
        </p:txBody>
      </p:sp>
      <p:sp>
        <p:nvSpPr>
          <p:cNvPr id="4" name="Content Placeholder 3"/>
          <p:cNvSpPr>
            <a:spLocks noGrp="1"/>
          </p:cNvSpPr>
          <p:nvPr>
            <p:ph sz="quarter" idx="14"/>
          </p:nvPr>
        </p:nvSpPr>
        <p:spPr>
          <a:xfrm>
            <a:off x="446088" y="1676400"/>
            <a:ext cx="8108950" cy="4648200"/>
          </a:xfrm>
        </p:spPr>
        <p:txBody>
          <a:bodyPr/>
          <a:lstStyle/>
          <a:p>
            <a:r>
              <a:rPr lang="en-US" dirty="0" smtClean="0"/>
              <a:t> </a:t>
            </a:r>
            <a:endParaRPr lang="en-US" dirty="0"/>
          </a:p>
        </p:txBody>
      </p:sp>
      <p:cxnSp>
        <p:nvCxnSpPr>
          <p:cNvPr id="9" name="Straight Connector 8"/>
          <p:cNvCxnSpPr/>
          <p:nvPr/>
        </p:nvCxnSpPr>
        <p:spPr>
          <a:xfrm flipV="1">
            <a:off x="228600" y="1973966"/>
            <a:ext cx="8763000" cy="22851"/>
          </a:xfrm>
          <a:prstGeom prst="line">
            <a:avLst/>
          </a:prstGeom>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5334000" y="2084401"/>
            <a:ext cx="2743200" cy="2667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6200000">
            <a:off x="1181100" y="2206906"/>
            <a:ext cx="2743200" cy="2667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p:cNvCxnSpPr/>
          <p:nvPr/>
        </p:nvCxnSpPr>
        <p:spPr>
          <a:xfrm flipH="1">
            <a:off x="2743200" y="2088266"/>
            <a:ext cx="396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p:cNvCxnSpPr>
          <p:nvPr/>
        </p:nvCxnSpPr>
        <p:spPr>
          <a:xfrm flipV="1">
            <a:off x="2552700" y="2168805"/>
            <a:ext cx="35433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096000" y="1981200"/>
            <a:ext cx="457200" cy="187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057400" y="1981200"/>
            <a:ext cx="685800" cy="10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10800000">
            <a:off x="1219199" y="2034733"/>
            <a:ext cx="4038601" cy="3048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rot="5400000">
            <a:off x="5029200" y="1935866"/>
            <a:ext cx="3124200" cy="2971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rot="16200000">
            <a:off x="5067300" y="4977595"/>
            <a:ext cx="2133600" cy="2209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a:off x="2895600" y="5041737"/>
            <a:ext cx="2133600" cy="2209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p:cNvCxnSpPr>
            <a:endCxn id="34" idx="0"/>
          </p:cNvCxnSpPr>
          <p:nvPr/>
        </p:nvCxnSpPr>
        <p:spPr>
          <a:xfrm flipV="1">
            <a:off x="3238499" y="5041737"/>
            <a:ext cx="723901" cy="40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7" idx="2"/>
          </p:cNvCxnSpPr>
          <p:nvPr/>
        </p:nvCxnSpPr>
        <p:spPr>
          <a:xfrm flipH="1">
            <a:off x="6172200" y="4983866"/>
            <a:ext cx="419100" cy="31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29200" y="6146637"/>
            <a:ext cx="0" cy="558963"/>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257800" y="6324600"/>
            <a:ext cx="1736373" cy="369332"/>
          </a:xfrm>
          <a:prstGeom prst="rect">
            <a:avLst/>
          </a:prstGeom>
          <a:noFill/>
        </p:spPr>
        <p:txBody>
          <a:bodyPr wrap="none" rtlCol="0">
            <a:spAutoFit/>
          </a:bodyPr>
          <a:lstStyle/>
          <a:p>
            <a:r>
              <a:rPr lang="en-US" dirty="0" smtClean="0"/>
              <a:t>Linac (30 GeV)</a:t>
            </a:r>
            <a:endParaRPr lang="en-US" dirty="0"/>
          </a:p>
        </p:txBody>
      </p:sp>
      <p:sp>
        <p:nvSpPr>
          <p:cNvPr id="47" name="TextBox 46"/>
          <p:cNvSpPr txBox="1"/>
          <p:nvPr/>
        </p:nvSpPr>
        <p:spPr>
          <a:xfrm>
            <a:off x="6705600" y="3962400"/>
            <a:ext cx="889987" cy="369332"/>
          </a:xfrm>
          <a:prstGeom prst="rect">
            <a:avLst/>
          </a:prstGeom>
          <a:noFill/>
        </p:spPr>
        <p:txBody>
          <a:bodyPr wrap="none" rtlCol="0">
            <a:spAutoFit/>
          </a:bodyPr>
          <a:lstStyle/>
          <a:p>
            <a:r>
              <a:rPr lang="en-US" dirty="0" smtClean="0"/>
              <a:t>e- arcs</a:t>
            </a:r>
            <a:endParaRPr lang="en-US" dirty="0"/>
          </a:p>
        </p:txBody>
      </p:sp>
      <p:sp>
        <p:nvSpPr>
          <p:cNvPr id="48" name="TextBox 47"/>
          <p:cNvSpPr txBox="1"/>
          <p:nvPr/>
        </p:nvSpPr>
        <p:spPr>
          <a:xfrm>
            <a:off x="1641260" y="4191000"/>
            <a:ext cx="2230098" cy="369332"/>
          </a:xfrm>
          <a:prstGeom prst="rect">
            <a:avLst/>
          </a:prstGeom>
          <a:noFill/>
        </p:spPr>
        <p:txBody>
          <a:bodyPr wrap="none" rtlCol="0">
            <a:spAutoFit/>
          </a:bodyPr>
          <a:lstStyle/>
          <a:p>
            <a:r>
              <a:rPr lang="en-US" dirty="0"/>
              <a:t>e</a:t>
            </a:r>
            <a:r>
              <a:rPr lang="en-US" dirty="0" smtClean="0"/>
              <a:t>+ and e- drive arcs</a:t>
            </a:r>
            <a:endParaRPr lang="en-US" dirty="0"/>
          </a:p>
        </p:txBody>
      </p:sp>
      <p:sp>
        <p:nvSpPr>
          <p:cNvPr id="49" name="Rectangle 48"/>
          <p:cNvSpPr/>
          <p:nvPr/>
        </p:nvSpPr>
        <p:spPr>
          <a:xfrm>
            <a:off x="2834350" y="2161569"/>
            <a:ext cx="533400" cy="12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461312" y="2161569"/>
            <a:ext cx="533400" cy="12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114800" y="2161569"/>
            <a:ext cx="533400" cy="12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789025" y="2167353"/>
            <a:ext cx="533400" cy="12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485917" y="2175066"/>
            <a:ext cx="533400" cy="12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857341" y="1973966"/>
            <a:ext cx="533400" cy="12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465170" y="1989874"/>
            <a:ext cx="533400" cy="12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114800" y="1989874"/>
            <a:ext cx="533400" cy="12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827125" y="1977335"/>
            <a:ext cx="533400" cy="12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483648" y="1981200"/>
            <a:ext cx="533400" cy="121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986009" y="1371600"/>
            <a:ext cx="3108543" cy="369332"/>
          </a:xfrm>
          <a:prstGeom prst="rect">
            <a:avLst/>
          </a:prstGeom>
          <a:noFill/>
        </p:spPr>
        <p:txBody>
          <a:bodyPr wrap="none" rtlCol="0">
            <a:spAutoFit/>
          </a:bodyPr>
          <a:lstStyle/>
          <a:p>
            <a:r>
              <a:rPr lang="en-US" dirty="0" smtClean="0"/>
              <a:t>Main </a:t>
            </a:r>
            <a:r>
              <a:rPr lang="en-US" dirty="0" err="1" smtClean="0"/>
              <a:t>FCCee</a:t>
            </a:r>
            <a:r>
              <a:rPr lang="en-US" dirty="0" smtClean="0"/>
              <a:t> Ring Straights</a:t>
            </a:r>
            <a:endParaRPr lang="en-US" dirty="0"/>
          </a:p>
        </p:txBody>
      </p:sp>
      <p:sp>
        <p:nvSpPr>
          <p:cNvPr id="65" name="Arc 64"/>
          <p:cNvSpPr/>
          <p:nvPr/>
        </p:nvSpPr>
        <p:spPr>
          <a:xfrm>
            <a:off x="5634562" y="2098869"/>
            <a:ext cx="2743200" cy="2667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p:cNvSpPr/>
          <p:nvPr/>
        </p:nvSpPr>
        <p:spPr>
          <a:xfrm rot="5400000">
            <a:off x="5329762" y="1935866"/>
            <a:ext cx="3124200" cy="2971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p:cNvSpPr/>
          <p:nvPr/>
        </p:nvSpPr>
        <p:spPr>
          <a:xfrm>
            <a:off x="5867400" y="2102734"/>
            <a:ext cx="2743200" cy="2667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p:cNvSpPr/>
          <p:nvPr/>
        </p:nvSpPr>
        <p:spPr>
          <a:xfrm rot="5400000">
            <a:off x="5558362" y="1951780"/>
            <a:ext cx="3124200" cy="2971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Isosceles Triangle 68"/>
          <p:cNvSpPr/>
          <p:nvPr/>
        </p:nvSpPr>
        <p:spPr>
          <a:xfrm>
            <a:off x="6781800" y="4849069"/>
            <a:ext cx="110062" cy="2695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2990988" y="4927438"/>
            <a:ext cx="110062" cy="2695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574903" y="3193600"/>
            <a:ext cx="1313180" cy="646331"/>
          </a:xfrm>
          <a:prstGeom prst="rect">
            <a:avLst/>
          </a:prstGeom>
          <a:noFill/>
        </p:spPr>
        <p:txBody>
          <a:bodyPr wrap="none" rtlCol="0">
            <a:spAutoFit/>
          </a:bodyPr>
          <a:lstStyle/>
          <a:p>
            <a:r>
              <a:rPr lang="en-US" dirty="0" smtClean="0"/>
              <a:t>6 total arcs</a:t>
            </a:r>
          </a:p>
          <a:p>
            <a:r>
              <a:rPr lang="en-US" dirty="0" smtClean="0"/>
              <a:t>0.5m apart</a:t>
            </a:r>
            <a:endParaRPr lang="en-US" dirty="0"/>
          </a:p>
        </p:txBody>
      </p:sp>
      <p:sp>
        <p:nvSpPr>
          <p:cNvPr id="72" name="TextBox 71"/>
          <p:cNvSpPr txBox="1"/>
          <p:nvPr/>
        </p:nvSpPr>
        <p:spPr>
          <a:xfrm>
            <a:off x="1447800" y="3310450"/>
            <a:ext cx="1351652" cy="646331"/>
          </a:xfrm>
          <a:prstGeom prst="rect">
            <a:avLst/>
          </a:prstGeom>
          <a:noFill/>
        </p:spPr>
        <p:txBody>
          <a:bodyPr wrap="none" rtlCol="0">
            <a:spAutoFit/>
          </a:bodyPr>
          <a:lstStyle/>
          <a:p>
            <a:r>
              <a:rPr lang="en-US" dirty="0"/>
              <a:t>6</a:t>
            </a:r>
            <a:r>
              <a:rPr lang="en-US" dirty="0" smtClean="0"/>
              <a:t> total arcs</a:t>
            </a:r>
          </a:p>
          <a:p>
            <a:r>
              <a:rPr lang="en-US" dirty="0" smtClean="0"/>
              <a:t>0.5 m apart</a:t>
            </a:r>
            <a:endParaRPr lang="en-US" dirty="0"/>
          </a:p>
        </p:txBody>
      </p:sp>
      <p:sp>
        <p:nvSpPr>
          <p:cNvPr id="73" name="TextBox 72"/>
          <p:cNvSpPr txBox="1"/>
          <p:nvPr/>
        </p:nvSpPr>
        <p:spPr>
          <a:xfrm>
            <a:off x="8610600" y="3321586"/>
            <a:ext cx="415498" cy="369332"/>
          </a:xfrm>
          <a:prstGeom prst="rect">
            <a:avLst/>
          </a:prstGeom>
          <a:noFill/>
        </p:spPr>
        <p:txBody>
          <a:bodyPr wrap="none" rtlCol="0">
            <a:spAutoFit/>
          </a:bodyPr>
          <a:lstStyle/>
          <a:p>
            <a:r>
              <a:rPr lang="en-US" dirty="0" smtClean="0"/>
              <a:t>…</a:t>
            </a:r>
            <a:endParaRPr lang="en-US" dirty="0"/>
          </a:p>
        </p:txBody>
      </p:sp>
      <p:sp>
        <p:nvSpPr>
          <p:cNvPr id="74" name="Arc 73"/>
          <p:cNvSpPr/>
          <p:nvPr/>
        </p:nvSpPr>
        <p:spPr>
          <a:xfrm rot="16200000">
            <a:off x="808259" y="2199668"/>
            <a:ext cx="2743200" cy="2667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Arc 74"/>
          <p:cNvSpPr/>
          <p:nvPr/>
        </p:nvSpPr>
        <p:spPr>
          <a:xfrm rot="16200000">
            <a:off x="1022912" y="2199669"/>
            <a:ext cx="2743200" cy="2667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Arc 75"/>
          <p:cNvSpPr/>
          <p:nvPr/>
        </p:nvSpPr>
        <p:spPr>
          <a:xfrm rot="10800000">
            <a:off x="846359" y="2067046"/>
            <a:ext cx="4038601" cy="3048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Arc 76"/>
          <p:cNvSpPr/>
          <p:nvPr/>
        </p:nvSpPr>
        <p:spPr>
          <a:xfrm rot="10800000">
            <a:off x="1066799" y="2032315"/>
            <a:ext cx="4038601" cy="3048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Box 77"/>
          <p:cNvSpPr txBox="1"/>
          <p:nvPr/>
        </p:nvSpPr>
        <p:spPr>
          <a:xfrm>
            <a:off x="304800" y="3506252"/>
            <a:ext cx="415498" cy="369332"/>
          </a:xfrm>
          <a:prstGeom prst="rect">
            <a:avLst/>
          </a:prstGeom>
          <a:noFill/>
        </p:spPr>
        <p:txBody>
          <a:bodyPr wrap="none" rtlCol="0">
            <a:spAutoFit/>
          </a:bodyPr>
          <a:lstStyle/>
          <a:p>
            <a:r>
              <a:rPr lang="en-US" dirty="0" smtClean="0"/>
              <a:t>…</a:t>
            </a:r>
            <a:endParaRPr lang="en-US" dirty="0"/>
          </a:p>
        </p:txBody>
      </p:sp>
      <p:cxnSp>
        <p:nvCxnSpPr>
          <p:cNvPr id="80" name="Straight Arrow Connector 79"/>
          <p:cNvCxnSpPr/>
          <p:nvPr/>
        </p:nvCxnSpPr>
        <p:spPr>
          <a:xfrm flipH="1" flipV="1">
            <a:off x="1524001" y="2743200"/>
            <a:ext cx="1522018" cy="8478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2356279" y="2819400"/>
            <a:ext cx="1518364" cy="369332"/>
          </a:xfrm>
          <a:prstGeom prst="rect">
            <a:avLst/>
          </a:prstGeom>
          <a:noFill/>
        </p:spPr>
        <p:txBody>
          <a:bodyPr wrap="none" rtlCol="0">
            <a:spAutoFit/>
          </a:bodyPr>
          <a:lstStyle/>
          <a:p>
            <a:r>
              <a:rPr lang="en-US" dirty="0" smtClean="0"/>
              <a:t>280 m radius</a:t>
            </a:r>
            <a:endParaRPr lang="en-US" dirty="0"/>
          </a:p>
        </p:txBody>
      </p:sp>
      <p:sp>
        <p:nvSpPr>
          <p:cNvPr id="85" name="Arc 84"/>
          <p:cNvSpPr/>
          <p:nvPr/>
        </p:nvSpPr>
        <p:spPr>
          <a:xfrm>
            <a:off x="2617325" y="4964575"/>
            <a:ext cx="2438400" cy="164693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7" name="Straight Connector 86"/>
          <p:cNvCxnSpPr/>
          <p:nvPr/>
        </p:nvCxnSpPr>
        <p:spPr>
          <a:xfrm flipH="1">
            <a:off x="3200400" y="4964575"/>
            <a:ext cx="636125" cy="77162"/>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745103" y="4650461"/>
            <a:ext cx="1588897" cy="369332"/>
          </a:xfrm>
          <a:prstGeom prst="rect">
            <a:avLst/>
          </a:prstGeom>
          <a:noFill/>
        </p:spPr>
        <p:txBody>
          <a:bodyPr wrap="none" rtlCol="0">
            <a:spAutoFit/>
          </a:bodyPr>
          <a:lstStyle/>
          <a:p>
            <a:r>
              <a:rPr lang="en-US" dirty="0"/>
              <a:t>e</a:t>
            </a:r>
            <a:r>
              <a:rPr lang="en-US" dirty="0" smtClean="0"/>
              <a:t>+ one bunch</a:t>
            </a:r>
            <a:endParaRPr lang="en-US" dirty="0"/>
          </a:p>
        </p:txBody>
      </p:sp>
      <p:sp>
        <p:nvSpPr>
          <p:cNvPr id="89" name="TextBox 88"/>
          <p:cNvSpPr txBox="1"/>
          <p:nvPr/>
        </p:nvSpPr>
        <p:spPr>
          <a:xfrm>
            <a:off x="3077343" y="5197031"/>
            <a:ext cx="1518364" cy="369332"/>
          </a:xfrm>
          <a:prstGeom prst="rect">
            <a:avLst/>
          </a:prstGeom>
          <a:noFill/>
        </p:spPr>
        <p:txBody>
          <a:bodyPr wrap="none" rtlCol="0">
            <a:spAutoFit/>
          </a:bodyPr>
          <a:lstStyle/>
          <a:p>
            <a:r>
              <a:rPr lang="en-US" dirty="0" smtClean="0"/>
              <a:t>e- 5 bunches</a:t>
            </a:r>
            <a:endParaRPr lang="en-US" dirty="0"/>
          </a:p>
        </p:txBody>
      </p:sp>
      <p:sp>
        <p:nvSpPr>
          <p:cNvPr id="90" name="TextBox 89"/>
          <p:cNvSpPr txBox="1"/>
          <p:nvPr/>
        </p:nvSpPr>
        <p:spPr>
          <a:xfrm>
            <a:off x="3233001" y="2354577"/>
            <a:ext cx="2856359" cy="369332"/>
          </a:xfrm>
          <a:prstGeom prst="rect">
            <a:avLst/>
          </a:prstGeom>
          <a:noFill/>
        </p:spPr>
        <p:txBody>
          <a:bodyPr wrap="none" rtlCol="0">
            <a:spAutoFit/>
          </a:bodyPr>
          <a:lstStyle/>
          <a:p>
            <a:r>
              <a:rPr lang="en-US" dirty="0" smtClean="0"/>
              <a:t>Plasma cells or DWA cells</a:t>
            </a:r>
            <a:endParaRPr lang="en-US" dirty="0"/>
          </a:p>
        </p:txBody>
      </p:sp>
      <p:sp>
        <p:nvSpPr>
          <p:cNvPr id="91" name="TextBox 90"/>
          <p:cNvSpPr txBox="1"/>
          <p:nvPr/>
        </p:nvSpPr>
        <p:spPr>
          <a:xfrm>
            <a:off x="5744250" y="5211649"/>
            <a:ext cx="1518364" cy="369332"/>
          </a:xfrm>
          <a:prstGeom prst="rect">
            <a:avLst/>
          </a:prstGeom>
          <a:noFill/>
        </p:spPr>
        <p:txBody>
          <a:bodyPr wrap="none" rtlCol="0">
            <a:spAutoFit/>
          </a:bodyPr>
          <a:lstStyle/>
          <a:p>
            <a:r>
              <a:rPr lang="en-US" dirty="0" smtClean="0"/>
              <a:t>e- 6 bunches</a:t>
            </a:r>
            <a:endParaRPr lang="en-US" dirty="0"/>
          </a:p>
        </p:txBody>
      </p:sp>
      <p:sp>
        <p:nvSpPr>
          <p:cNvPr id="92" name="TextBox 91"/>
          <p:cNvSpPr txBox="1"/>
          <p:nvPr/>
        </p:nvSpPr>
        <p:spPr>
          <a:xfrm>
            <a:off x="6324600" y="1556266"/>
            <a:ext cx="1422184" cy="369332"/>
          </a:xfrm>
          <a:prstGeom prst="rect">
            <a:avLst/>
          </a:prstGeom>
          <a:noFill/>
        </p:spPr>
        <p:txBody>
          <a:bodyPr wrap="none" rtlCol="0">
            <a:spAutoFit/>
          </a:bodyPr>
          <a:lstStyle/>
          <a:p>
            <a:r>
              <a:rPr lang="en-US" dirty="0" smtClean="0"/>
              <a:t>175 GeV e+</a:t>
            </a:r>
            <a:endParaRPr lang="en-US" dirty="0"/>
          </a:p>
        </p:txBody>
      </p:sp>
      <p:sp>
        <p:nvSpPr>
          <p:cNvPr id="93" name="TextBox 92"/>
          <p:cNvSpPr txBox="1"/>
          <p:nvPr/>
        </p:nvSpPr>
        <p:spPr>
          <a:xfrm>
            <a:off x="1411107" y="1620542"/>
            <a:ext cx="1364476" cy="369332"/>
          </a:xfrm>
          <a:prstGeom prst="rect">
            <a:avLst/>
          </a:prstGeom>
          <a:noFill/>
        </p:spPr>
        <p:txBody>
          <a:bodyPr wrap="none" rtlCol="0">
            <a:spAutoFit/>
          </a:bodyPr>
          <a:lstStyle/>
          <a:p>
            <a:r>
              <a:rPr lang="en-US" dirty="0" smtClean="0"/>
              <a:t>175 GeV e-</a:t>
            </a:r>
            <a:endParaRPr lang="en-US" dirty="0"/>
          </a:p>
        </p:txBody>
      </p:sp>
      <p:cxnSp>
        <p:nvCxnSpPr>
          <p:cNvPr id="95" name="Straight Arrow Connector 94"/>
          <p:cNvCxnSpPr/>
          <p:nvPr/>
        </p:nvCxnSpPr>
        <p:spPr>
          <a:xfrm>
            <a:off x="2857341" y="2723909"/>
            <a:ext cx="316197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4324349" y="2782358"/>
            <a:ext cx="960519" cy="369332"/>
          </a:xfrm>
          <a:prstGeom prst="rect">
            <a:avLst/>
          </a:prstGeom>
          <a:noFill/>
        </p:spPr>
        <p:txBody>
          <a:bodyPr wrap="none" rtlCol="0">
            <a:spAutoFit/>
          </a:bodyPr>
          <a:lstStyle/>
          <a:p>
            <a:r>
              <a:rPr lang="en-US" dirty="0" smtClean="0"/>
              <a:t>~500 m</a:t>
            </a:r>
            <a:endParaRPr lang="en-US" dirty="0"/>
          </a:p>
        </p:txBody>
      </p:sp>
      <p:sp>
        <p:nvSpPr>
          <p:cNvPr id="7" name="TextBox 6"/>
          <p:cNvSpPr txBox="1"/>
          <p:nvPr/>
        </p:nvSpPr>
        <p:spPr>
          <a:xfrm>
            <a:off x="609600" y="5943600"/>
            <a:ext cx="2531462" cy="369332"/>
          </a:xfrm>
          <a:prstGeom prst="rect">
            <a:avLst/>
          </a:prstGeom>
          <a:noFill/>
        </p:spPr>
        <p:txBody>
          <a:bodyPr wrap="none" rtlCol="0">
            <a:spAutoFit/>
          </a:bodyPr>
          <a:lstStyle/>
          <a:p>
            <a:r>
              <a:rPr lang="en-US" dirty="0" smtClean="0"/>
              <a:t>Kicker is a linear ramp.</a:t>
            </a:r>
            <a:endParaRPr lang="en-US" dirty="0"/>
          </a:p>
        </p:txBody>
      </p:sp>
      <p:cxnSp>
        <p:nvCxnSpPr>
          <p:cNvPr id="6" name="Straight Arrow Connector 5"/>
          <p:cNvCxnSpPr/>
          <p:nvPr/>
        </p:nvCxnSpPr>
        <p:spPr>
          <a:xfrm>
            <a:off x="1641260" y="1295400"/>
            <a:ext cx="562135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36525" y="1006581"/>
            <a:ext cx="877163" cy="369332"/>
          </a:xfrm>
          <a:prstGeom prst="rect">
            <a:avLst/>
          </a:prstGeom>
          <a:noFill/>
        </p:spPr>
        <p:txBody>
          <a:bodyPr wrap="none" rtlCol="0">
            <a:spAutoFit/>
          </a:bodyPr>
          <a:lstStyle/>
          <a:p>
            <a:r>
              <a:rPr lang="en-US" dirty="0" smtClean="0"/>
              <a:t>1.4 km</a:t>
            </a:r>
            <a:endParaRPr lang="en-US" dirty="0"/>
          </a:p>
        </p:txBody>
      </p:sp>
      <p:sp>
        <p:nvSpPr>
          <p:cNvPr id="5" name="Oval 4"/>
          <p:cNvSpPr/>
          <p:nvPr/>
        </p:nvSpPr>
        <p:spPr>
          <a:xfrm>
            <a:off x="6074450" y="4901097"/>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706150" y="5003156"/>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340350" y="5160931"/>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084975" y="5412014"/>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983918" y="5739215"/>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884960" y="6133431"/>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739462" y="2579205"/>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739462" y="2440560"/>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720412" y="2282000"/>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701362" y="2123521"/>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705600" y="2004051"/>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684050" y="1898134"/>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848600" y="5080316"/>
            <a:ext cx="1184940" cy="923330"/>
          </a:xfrm>
          <a:prstGeom prst="rect">
            <a:avLst/>
          </a:prstGeom>
          <a:noFill/>
        </p:spPr>
        <p:txBody>
          <a:bodyPr wrap="none" rtlCol="0">
            <a:spAutoFit/>
          </a:bodyPr>
          <a:lstStyle/>
          <a:p>
            <a:r>
              <a:rPr lang="en-US" dirty="0" smtClean="0"/>
              <a:t>Bunch</a:t>
            </a:r>
          </a:p>
          <a:p>
            <a:r>
              <a:rPr lang="en-US" dirty="0"/>
              <a:t>c</a:t>
            </a:r>
            <a:r>
              <a:rPr lang="en-US" dirty="0" smtClean="0"/>
              <a:t>ompress</a:t>
            </a:r>
          </a:p>
          <a:p>
            <a:r>
              <a:rPr lang="en-US" dirty="0" smtClean="0"/>
              <a:t>in arcs.</a:t>
            </a:r>
          </a:p>
        </p:txBody>
      </p:sp>
      <p:cxnSp>
        <p:nvCxnSpPr>
          <p:cNvPr id="16" name="Straight Arrow Connector 15"/>
          <p:cNvCxnSpPr/>
          <p:nvPr/>
        </p:nvCxnSpPr>
        <p:spPr>
          <a:xfrm flipV="1">
            <a:off x="8305800" y="4560332"/>
            <a:ext cx="0" cy="481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875331" y="5334000"/>
            <a:ext cx="880978" cy="5038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96930" y="1887035"/>
            <a:ext cx="304800" cy="197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987159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dirty="0" smtClean="0"/>
              <a:t>Design very similar to the SLAC SLC Arcs (1988-1998)</a:t>
            </a:r>
            <a:endParaRPr 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94504" y="1143000"/>
            <a:ext cx="3086582" cy="258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24409"/>
            <a:ext cx="2819400" cy="301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143000"/>
            <a:ext cx="2438400" cy="288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114800"/>
            <a:ext cx="2494578" cy="248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2286000" y="1524000"/>
            <a:ext cx="6096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77236" y="2215732"/>
            <a:ext cx="1518364" cy="369332"/>
          </a:xfrm>
          <a:prstGeom prst="rect">
            <a:avLst/>
          </a:prstGeom>
          <a:noFill/>
        </p:spPr>
        <p:txBody>
          <a:bodyPr wrap="none" rtlCol="0">
            <a:spAutoFit/>
          </a:bodyPr>
          <a:lstStyle/>
          <a:p>
            <a:r>
              <a:rPr lang="en-US" dirty="0" smtClean="0"/>
              <a:t>280 m radius</a:t>
            </a:r>
            <a:endParaRPr lang="en-US" dirty="0"/>
          </a:p>
        </p:txBody>
      </p:sp>
      <p:sp>
        <p:nvSpPr>
          <p:cNvPr id="4" name="Oval 3"/>
          <p:cNvSpPr/>
          <p:nvPr/>
        </p:nvSpPr>
        <p:spPr>
          <a:xfrm>
            <a:off x="6172200" y="53340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248400" y="4876800"/>
            <a:ext cx="1371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40256" y="4692134"/>
            <a:ext cx="787395" cy="369332"/>
          </a:xfrm>
          <a:prstGeom prst="rect">
            <a:avLst/>
          </a:prstGeom>
          <a:noFill/>
        </p:spPr>
        <p:txBody>
          <a:bodyPr wrap="none" rtlCol="0">
            <a:spAutoFit/>
          </a:bodyPr>
          <a:lstStyle/>
          <a:p>
            <a:r>
              <a:rPr lang="en-US" dirty="0" smtClean="0"/>
              <a:t>Beam</a:t>
            </a:r>
            <a:endParaRPr lang="en-US" dirty="0"/>
          </a:p>
        </p:txBody>
      </p:sp>
    </p:spTree>
    <p:extLst>
      <p:ext uri="{BB962C8B-B14F-4D97-AF65-F5344CB8AC3E}">
        <p14:creationId xmlns:p14="http://schemas.microsoft.com/office/powerpoint/2010/main" val="3138136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smtClean="0"/>
              <a:t>SLAC SLC Arc Installation</a:t>
            </a:r>
            <a:endParaRPr 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920555" y="1670051"/>
            <a:ext cx="7160016"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26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smtClean="0"/>
              <a:t>Topics</a:t>
            </a:r>
            <a:endParaRPr lang="en-US" dirty="0"/>
          </a:p>
        </p:txBody>
      </p:sp>
      <p:sp>
        <p:nvSpPr>
          <p:cNvPr id="4" name="Content Placeholder 3"/>
          <p:cNvSpPr>
            <a:spLocks noGrp="1"/>
          </p:cNvSpPr>
          <p:nvPr>
            <p:ph sz="quarter" idx="14"/>
          </p:nvPr>
        </p:nvSpPr>
        <p:spPr>
          <a:xfrm>
            <a:off x="838200" y="1670050"/>
            <a:ext cx="7716838" cy="4648200"/>
          </a:xfrm>
        </p:spPr>
        <p:txBody>
          <a:bodyPr/>
          <a:lstStyle/>
          <a:p>
            <a:r>
              <a:rPr lang="en-US" dirty="0" smtClean="0">
                <a:solidFill>
                  <a:srgbClr val="002060"/>
                </a:solidFill>
              </a:rPr>
              <a:t>Present CEPC and </a:t>
            </a:r>
            <a:r>
              <a:rPr lang="en-US" dirty="0" err="1" smtClean="0">
                <a:solidFill>
                  <a:srgbClr val="002060"/>
                </a:solidFill>
              </a:rPr>
              <a:t>FCCee</a:t>
            </a:r>
            <a:r>
              <a:rPr lang="en-US" dirty="0" smtClean="0">
                <a:solidFill>
                  <a:srgbClr val="002060"/>
                </a:solidFill>
              </a:rPr>
              <a:t> Injectors</a:t>
            </a:r>
          </a:p>
          <a:p>
            <a:r>
              <a:rPr lang="en-US" dirty="0">
                <a:solidFill>
                  <a:srgbClr val="002060"/>
                </a:solidFill>
              </a:rPr>
              <a:t>	</a:t>
            </a:r>
            <a:r>
              <a:rPr lang="en-US" dirty="0" smtClean="0">
                <a:solidFill>
                  <a:srgbClr val="002060"/>
                </a:solidFill>
              </a:rPr>
              <a:t>Layouts</a:t>
            </a:r>
          </a:p>
          <a:p>
            <a:r>
              <a:rPr lang="en-US" dirty="0" smtClean="0">
                <a:solidFill>
                  <a:srgbClr val="002060"/>
                </a:solidFill>
              </a:rPr>
              <a:t>	Generic injection requirements</a:t>
            </a:r>
          </a:p>
          <a:p>
            <a:r>
              <a:rPr lang="en-US" dirty="0" smtClean="0">
                <a:solidFill>
                  <a:srgbClr val="002060"/>
                </a:solidFill>
              </a:rPr>
              <a:t>Alternate Injection Possibilities</a:t>
            </a:r>
          </a:p>
          <a:p>
            <a:r>
              <a:rPr lang="en-US" dirty="0">
                <a:solidFill>
                  <a:srgbClr val="002060"/>
                </a:solidFill>
              </a:rPr>
              <a:t>	</a:t>
            </a:r>
            <a:r>
              <a:rPr lang="en-US" dirty="0" smtClean="0">
                <a:solidFill>
                  <a:srgbClr val="002060"/>
                </a:solidFill>
              </a:rPr>
              <a:t>Basic cost scaling</a:t>
            </a:r>
          </a:p>
          <a:p>
            <a:r>
              <a:rPr lang="en-US" dirty="0" smtClean="0">
                <a:solidFill>
                  <a:srgbClr val="002060"/>
                </a:solidFill>
              </a:rPr>
              <a:t>Design of a full energy PWFA or DWFA Injector</a:t>
            </a:r>
          </a:p>
          <a:p>
            <a:r>
              <a:rPr lang="en-US" dirty="0" smtClean="0">
                <a:solidFill>
                  <a:srgbClr val="002060"/>
                </a:solidFill>
              </a:rPr>
              <a:t>Proposed FACET-II two-stage Wakefield </a:t>
            </a:r>
            <a:r>
              <a:rPr lang="en-US" dirty="0">
                <a:solidFill>
                  <a:srgbClr val="002060"/>
                </a:solidFill>
              </a:rPr>
              <a:t>T</a:t>
            </a:r>
            <a:r>
              <a:rPr lang="en-US" dirty="0" smtClean="0">
                <a:solidFill>
                  <a:srgbClr val="002060"/>
                </a:solidFill>
              </a:rPr>
              <a:t>est </a:t>
            </a:r>
            <a:r>
              <a:rPr lang="en-US" dirty="0">
                <a:solidFill>
                  <a:srgbClr val="002060"/>
                </a:solidFill>
              </a:rPr>
              <a:t>M</a:t>
            </a:r>
            <a:r>
              <a:rPr lang="en-US" dirty="0" smtClean="0">
                <a:solidFill>
                  <a:srgbClr val="002060"/>
                </a:solidFill>
              </a:rPr>
              <a:t>odule</a:t>
            </a:r>
          </a:p>
        </p:txBody>
      </p:sp>
    </p:spTree>
    <p:extLst>
      <p:ext uri="{BB962C8B-B14F-4D97-AF65-F5344CB8AC3E}">
        <p14:creationId xmlns:p14="http://schemas.microsoft.com/office/powerpoint/2010/main" val="1754130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3" name="Title 2"/>
          <p:cNvSpPr>
            <a:spLocks noGrp="1"/>
          </p:cNvSpPr>
          <p:nvPr>
            <p:ph type="title"/>
          </p:nvPr>
        </p:nvSpPr>
        <p:spPr/>
        <p:txBody>
          <a:bodyPr/>
          <a:lstStyle/>
          <a:p>
            <a:r>
              <a:rPr lang="en-US" dirty="0" smtClean="0"/>
              <a:t>Optimum </a:t>
            </a:r>
            <a:r>
              <a:rPr lang="en-US" dirty="0"/>
              <a:t>N</a:t>
            </a:r>
            <a:r>
              <a:rPr lang="en-US" dirty="0" smtClean="0"/>
              <a:t>umber of Arcs (Bunches)</a:t>
            </a:r>
            <a:endParaRPr lang="en-US" dirty="0"/>
          </a:p>
        </p:txBody>
      </p:sp>
      <p:sp>
        <p:nvSpPr>
          <p:cNvPr id="4" name="Content Placeholder 3"/>
          <p:cNvSpPr>
            <a:spLocks noGrp="1"/>
          </p:cNvSpPr>
          <p:nvPr>
            <p:ph sz="quarter" idx="14"/>
          </p:nvPr>
        </p:nvSpPr>
        <p:spPr>
          <a:xfrm>
            <a:off x="446088" y="1670050"/>
            <a:ext cx="8108950" cy="615950"/>
          </a:xfrm>
        </p:spPr>
        <p:txBody>
          <a:bodyPr/>
          <a:lstStyle/>
          <a:p>
            <a:r>
              <a:rPr lang="en-US" sz="2400" dirty="0" smtClean="0"/>
              <a:t>	</a:t>
            </a:r>
            <a:r>
              <a:rPr lang="en-US" sz="2400" dirty="0" err="1" smtClean="0"/>
              <a:t>E</a:t>
            </a:r>
            <a:r>
              <a:rPr lang="en-US" sz="2400" baseline="-25000" dirty="0" err="1" smtClean="0"/>
              <a:t>f</a:t>
            </a:r>
            <a:r>
              <a:rPr lang="en-US" sz="2400" dirty="0" smtClean="0"/>
              <a:t> = E</a:t>
            </a:r>
            <a:r>
              <a:rPr lang="en-US" sz="2400" baseline="-25000" dirty="0" smtClean="0"/>
              <a:t>0</a:t>
            </a:r>
            <a:r>
              <a:rPr lang="en-US" sz="2400" dirty="0" smtClean="0"/>
              <a:t> + n </a:t>
            </a:r>
            <a:r>
              <a:rPr lang="en-US" sz="2400" dirty="0" err="1" smtClean="0">
                <a:latin typeface="Symbol" panose="05050102010706020507" pitchFamily="18" charset="2"/>
              </a:rPr>
              <a:t>D</a:t>
            </a:r>
            <a:r>
              <a:rPr lang="en-US" sz="2400" dirty="0" err="1" smtClean="0"/>
              <a:t>E</a:t>
            </a:r>
            <a:r>
              <a:rPr lang="en-US" sz="2400" baseline="-25000" dirty="0" err="1" smtClean="0"/>
              <a:t>c</a:t>
            </a:r>
            <a:endParaRPr lang="en-US" sz="2400" baseline="-25000" dirty="0" smtClean="0"/>
          </a:p>
        </p:txBody>
      </p:sp>
      <p:sp>
        <p:nvSpPr>
          <p:cNvPr id="5" name="TextBox 4"/>
          <p:cNvSpPr txBox="1"/>
          <p:nvPr/>
        </p:nvSpPr>
        <p:spPr>
          <a:xfrm>
            <a:off x="1066800" y="2667000"/>
            <a:ext cx="4980851" cy="1477328"/>
          </a:xfrm>
          <a:prstGeom prst="rect">
            <a:avLst/>
          </a:prstGeom>
          <a:noFill/>
        </p:spPr>
        <p:txBody>
          <a:bodyPr wrap="none" rtlCol="0">
            <a:spAutoFit/>
          </a:bodyPr>
          <a:lstStyle/>
          <a:p>
            <a:r>
              <a:rPr lang="en-US" dirty="0" err="1" smtClean="0"/>
              <a:t>E</a:t>
            </a:r>
            <a:r>
              <a:rPr lang="en-US" baseline="-25000" dirty="0" err="1" smtClean="0"/>
              <a:t>f</a:t>
            </a:r>
            <a:r>
              <a:rPr lang="en-US" dirty="0" smtClean="0"/>
              <a:t> = final energy = 175 to 180 GeV</a:t>
            </a:r>
          </a:p>
          <a:p>
            <a:r>
              <a:rPr lang="en-US" dirty="0" smtClean="0"/>
              <a:t>E</a:t>
            </a:r>
            <a:r>
              <a:rPr lang="en-US" baseline="-25000" dirty="0" smtClean="0"/>
              <a:t>0</a:t>
            </a:r>
            <a:r>
              <a:rPr lang="en-US" dirty="0" smtClean="0"/>
              <a:t> = linac energy</a:t>
            </a:r>
          </a:p>
          <a:p>
            <a:r>
              <a:rPr lang="en-US" dirty="0" err="1" smtClean="0">
                <a:latin typeface="Symbol" panose="05050102010706020507" pitchFamily="18" charset="2"/>
              </a:rPr>
              <a:t>D</a:t>
            </a:r>
            <a:r>
              <a:rPr lang="en-US" dirty="0" err="1" smtClean="0"/>
              <a:t>E</a:t>
            </a:r>
            <a:r>
              <a:rPr lang="en-US" baseline="-25000" dirty="0" err="1" smtClean="0"/>
              <a:t>c</a:t>
            </a:r>
            <a:r>
              <a:rPr lang="en-US" dirty="0" smtClean="0"/>
              <a:t> = PWFA cell incremental energy</a:t>
            </a:r>
          </a:p>
          <a:p>
            <a:r>
              <a:rPr lang="en-US" dirty="0"/>
              <a:t>n</a:t>
            </a:r>
            <a:r>
              <a:rPr lang="en-US" dirty="0" smtClean="0"/>
              <a:t> = number of PWFA cells</a:t>
            </a:r>
          </a:p>
          <a:p>
            <a:r>
              <a:rPr lang="en-US" dirty="0"/>
              <a:t>n</a:t>
            </a:r>
            <a:r>
              <a:rPr lang="en-US" dirty="0" smtClean="0"/>
              <a:t>+1 = number of arc transport lines (each side)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50981233"/>
              </p:ext>
            </p:extLst>
          </p:nvPr>
        </p:nvGraphicFramePr>
        <p:xfrm>
          <a:off x="1143000" y="4343400"/>
          <a:ext cx="6400800" cy="2225040"/>
        </p:xfrm>
        <a:graphic>
          <a:graphicData uri="http://schemas.openxmlformats.org/drawingml/2006/table">
            <a:tbl>
              <a:tblPr firstRow="1" bandRow="1">
                <a:tableStyleId>{7DF18680-E054-41AD-8BC1-D1AEF772440D}</a:tableStyleId>
              </a:tblPr>
              <a:tblGrid>
                <a:gridCol w="2133600"/>
                <a:gridCol w="2133600"/>
                <a:gridCol w="2133600"/>
              </a:tblGrid>
              <a:tr h="370840">
                <a:tc>
                  <a:txBody>
                    <a:bodyPr/>
                    <a:lstStyle/>
                    <a:p>
                      <a:r>
                        <a:rPr lang="en-US" dirty="0" smtClean="0"/>
                        <a:t>E</a:t>
                      </a:r>
                      <a:r>
                        <a:rPr lang="en-US" baseline="-25000" dirty="0" smtClean="0"/>
                        <a:t>0 </a:t>
                      </a:r>
                      <a:r>
                        <a:rPr lang="en-US" baseline="0" dirty="0" smtClean="0"/>
                        <a:t>(GeV) (Linac)</a:t>
                      </a:r>
                      <a:endParaRPr lang="en-US" baseline="0" dirty="0"/>
                    </a:p>
                  </a:txBody>
                  <a:tcPr/>
                </a:tc>
                <a:tc>
                  <a:txBody>
                    <a:bodyPr/>
                    <a:lstStyle/>
                    <a:p>
                      <a:r>
                        <a:rPr lang="en-US" dirty="0" smtClean="0"/>
                        <a:t>n</a:t>
                      </a:r>
                      <a:endParaRPr lang="en-US" dirty="0"/>
                    </a:p>
                  </a:txBody>
                  <a:tcPr/>
                </a:tc>
                <a:tc>
                  <a:txBody>
                    <a:bodyPr/>
                    <a:lstStyle/>
                    <a:p>
                      <a:r>
                        <a:rPr lang="en-US" dirty="0" err="1" smtClean="0">
                          <a:latin typeface="Symbol" panose="05050102010706020507" pitchFamily="18" charset="2"/>
                        </a:rPr>
                        <a:t>DE</a:t>
                      </a:r>
                      <a:r>
                        <a:rPr lang="en-US" baseline="-25000" dirty="0" err="1" smtClean="0"/>
                        <a:t>c</a:t>
                      </a:r>
                      <a:r>
                        <a:rPr lang="en-US" baseline="-25000" dirty="0" smtClean="0"/>
                        <a:t> </a:t>
                      </a:r>
                      <a:r>
                        <a:rPr lang="en-US" baseline="0" dirty="0" smtClean="0"/>
                        <a:t>(GeV) (PWFA)</a:t>
                      </a:r>
                      <a:endParaRPr lang="en-US" baseline="0" dirty="0"/>
                    </a:p>
                  </a:txBody>
                  <a:tcPr/>
                </a:tc>
              </a:tr>
              <a:tr h="370840">
                <a:tc>
                  <a:txBody>
                    <a:bodyPr/>
                    <a:lstStyle/>
                    <a:p>
                      <a:r>
                        <a:rPr lang="en-US" dirty="0" smtClean="0"/>
                        <a:t>44</a:t>
                      </a:r>
                      <a:endParaRPr lang="en-US" dirty="0"/>
                    </a:p>
                  </a:txBody>
                  <a:tcPr/>
                </a:tc>
                <a:tc>
                  <a:txBody>
                    <a:bodyPr/>
                    <a:lstStyle/>
                    <a:p>
                      <a:r>
                        <a:rPr lang="en-US" dirty="0" smtClean="0"/>
                        <a:t>3</a:t>
                      </a:r>
                      <a:endParaRPr lang="en-US" dirty="0"/>
                    </a:p>
                  </a:txBody>
                  <a:tcPr/>
                </a:tc>
                <a:tc>
                  <a:txBody>
                    <a:bodyPr/>
                    <a:lstStyle/>
                    <a:p>
                      <a:r>
                        <a:rPr lang="en-US" dirty="0" smtClean="0"/>
                        <a:t>44</a:t>
                      </a:r>
                      <a:endParaRPr lang="en-US" dirty="0"/>
                    </a:p>
                  </a:txBody>
                  <a:tcPr/>
                </a:tc>
              </a:tr>
              <a:tr h="370840">
                <a:tc>
                  <a:txBody>
                    <a:bodyPr/>
                    <a:lstStyle/>
                    <a:p>
                      <a:r>
                        <a:rPr lang="en-US" dirty="0" smtClean="0"/>
                        <a:t>35</a:t>
                      </a:r>
                      <a:endParaRPr lang="en-US" dirty="0"/>
                    </a:p>
                  </a:txBody>
                  <a:tcPr/>
                </a:tc>
                <a:tc>
                  <a:txBody>
                    <a:bodyPr/>
                    <a:lstStyle/>
                    <a:p>
                      <a:r>
                        <a:rPr lang="en-US" dirty="0" smtClean="0"/>
                        <a:t>4</a:t>
                      </a:r>
                      <a:endParaRPr lang="en-US" dirty="0"/>
                    </a:p>
                  </a:txBody>
                  <a:tcPr/>
                </a:tc>
                <a:tc>
                  <a:txBody>
                    <a:bodyPr/>
                    <a:lstStyle/>
                    <a:p>
                      <a:r>
                        <a:rPr lang="en-US" dirty="0" smtClean="0"/>
                        <a:t>35</a:t>
                      </a:r>
                      <a:endParaRPr lang="en-US" dirty="0"/>
                    </a:p>
                  </a:txBody>
                  <a:tcPr/>
                </a:tc>
              </a:tr>
              <a:tr h="370840">
                <a:tc>
                  <a:txBody>
                    <a:bodyPr/>
                    <a:lstStyle/>
                    <a:p>
                      <a:r>
                        <a:rPr lang="en-US" dirty="0" smtClean="0"/>
                        <a:t>30</a:t>
                      </a:r>
                      <a:endParaRPr lang="en-US" dirty="0"/>
                    </a:p>
                  </a:txBody>
                  <a:tcPr/>
                </a:tc>
                <a:tc>
                  <a:txBody>
                    <a:bodyPr/>
                    <a:lstStyle/>
                    <a:p>
                      <a:r>
                        <a:rPr lang="en-US" dirty="0" smtClean="0"/>
                        <a:t>5</a:t>
                      </a:r>
                      <a:endParaRPr lang="en-US" dirty="0"/>
                    </a:p>
                  </a:txBody>
                  <a:tcPr/>
                </a:tc>
                <a:tc>
                  <a:txBody>
                    <a:bodyPr/>
                    <a:lstStyle/>
                    <a:p>
                      <a:r>
                        <a:rPr lang="en-US" dirty="0" smtClean="0"/>
                        <a:t>30</a:t>
                      </a:r>
                      <a:endParaRPr lang="en-US" dirty="0"/>
                    </a:p>
                  </a:txBody>
                  <a:tcPr/>
                </a:tc>
              </a:tr>
              <a:tr h="370840">
                <a:tc>
                  <a:txBody>
                    <a:bodyPr/>
                    <a:lstStyle/>
                    <a:p>
                      <a:r>
                        <a:rPr lang="en-US" dirty="0" smtClean="0"/>
                        <a:t>25</a:t>
                      </a:r>
                      <a:endParaRPr lang="en-US" dirty="0"/>
                    </a:p>
                  </a:txBody>
                  <a:tcPr/>
                </a:tc>
                <a:tc>
                  <a:txBody>
                    <a:bodyPr/>
                    <a:lstStyle/>
                    <a:p>
                      <a:r>
                        <a:rPr lang="en-US" dirty="0" smtClean="0"/>
                        <a:t>6</a:t>
                      </a:r>
                      <a:endParaRPr lang="en-US" dirty="0"/>
                    </a:p>
                  </a:txBody>
                  <a:tcPr/>
                </a:tc>
                <a:tc>
                  <a:txBody>
                    <a:bodyPr/>
                    <a:lstStyle/>
                    <a:p>
                      <a:r>
                        <a:rPr lang="en-US" dirty="0" smtClean="0"/>
                        <a:t>25</a:t>
                      </a:r>
                      <a:endParaRPr lang="en-US" dirty="0"/>
                    </a:p>
                  </a:txBody>
                  <a:tcPr/>
                </a:tc>
              </a:tr>
              <a:tr h="370840">
                <a:tc>
                  <a:txBody>
                    <a:bodyPr/>
                    <a:lstStyle/>
                    <a:p>
                      <a:r>
                        <a:rPr lang="en-US" dirty="0" smtClean="0"/>
                        <a:t>22</a:t>
                      </a:r>
                      <a:endParaRPr lang="en-US" dirty="0"/>
                    </a:p>
                  </a:txBody>
                  <a:tcPr/>
                </a:tc>
                <a:tc>
                  <a:txBody>
                    <a:bodyPr/>
                    <a:lstStyle/>
                    <a:p>
                      <a:r>
                        <a:rPr lang="en-US" dirty="0" smtClean="0"/>
                        <a:t>7</a:t>
                      </a:r>
                      <a:endParaRPr lang="en-US" dirty="0"/>
                    </a:p>
                  </a:txBody>
                  <a:tcPr/>
                </a:tc>
                <a:tc>
                  <a:txBody>
                    <a:bodyPr/>
                    <a:lstStyle/>
                    <a:p>
                      <a:r>
                        <a:rPr lang="en-US" dirty="0" smtClean="0"/>
                        <a:t>22</a:t>
                      </a:r>
                      <a:endParaRPr lang="en-US" dirty="0"/>
                    </a:p>
                  </a:txBody>
                  <a:tcPr/>
                </a:tc>
              </a:tr>
            </a:tbl>
          </a:graphicData>
        </a:graphic>
      </p:graphicFrame>
    </p:spTree>
    <p:extLst>
      <p:ext uri="{BB962C8B-B14F-4D97-AF65-F5344CB8AC3E}">
        <p14:creationId xmlns:p14="http://schemas.microsoft.com/office/powerpoint/2010/main" val="144537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smtClean="0"/>
              <a:t>Accelerating Cells</a:t>
            </a:r>
            <a:endParaRPr lang="en-US" dirty="0"/>
          </a:p>
        </p:txBody>
      </p:sp>
      <p:sp>
        <p:nvSpPr>
          <p:cNvPr id="4" name="Content Placeholder 3"/>
          <p:cNvSpPr>
            <a:spLocks noGrp="1"/>
          </p:cNvSpPr>
          <p:nvPr>
            <p:ph sz="quarter" idx="14"/>
          </p:nvPr>
        </p:nvSpPr>
        <p:spPr/>
        <p:txBody>
          <a:bodyPr/>
          <a:lstStyle/>
          <a:p>
            <a:r>
              <a:rPr lang="en-US" sz="1800" dirty="0" smtClean="0"/>
              <a:t>For PWFA length: </a:t>
            </a:r>
          </a:p>
          <a:p>
            <a:r>
              <a:rPr lang="en-US" sz="1800" dirty="0" smtClean="0"/>
              <a:t>3x10</a:t>
            </a:r>
            <a:r>
              <a:rPr lang="en-US" sz="1800" baseline="30000" dirty="0" smtClean="0"/>
              <a:t>16</a:t>
            </a:r>
            <a:r>
              <a:rPr lang="en-US" sz="1800" dirty="0" smtClean="0"/>
              <a:t> </a:t>
            </a:r>
            <a:r>
              <a:rPr lang="en-US" sz="1800" dirty="0"/>
              <a:t>plasma density, </a:t>
            </a:r>
            <a:r>
              <a:rPr lang="en-US" sz="1800" dirty="0" smtClean="0"/>
              <a:t>3 m long </a:t>
            </a:r>
            <a:r>
              <a:rPr lang="en-US" sz="1800" dirty="0" smtClean="0">
                <a:sym typeface="Wingdings" panose="05000000000000000000" pitchFamily="2" charset="2"/>
              </a:rPr>
              <a:t></a:t>
            </a:r>
            <a:r>
              <a:rPr lang="en-US" sz="1800" dirty="0" smtClean="0"/>
              <a:t> 30 GeV each</a:t>
            </a:r>
          </a:p>
          <a:p>
            <a:endParaRPr lang="en-US" sz="1800" dirty="0" smtClean="0"/>
          </a:p>
          <a:p>
            <a:r>
              <a:rPr lang="en-US" sz="1800" dirty="0" smtClean="0"/>
              <a:t>For DWA: </a:t>
            </a:r>
          </a:p>
          <a:p>
            <a:r>
              <a:rPr lang="en-US" sz="1800" dirty="0" smtClean="0"/>
              <a:t>If </a:t>
            </a:r>
            <a:r>
              <a:rPr lang="en-US" sz="1800" dirty="0"/>
              <a:t>a= </a:t>
            </a:r>
            <a:r>
              <a:rPr lang="en-US" sz="1800" dirty="0" smtClean="0"/>
              <a:t>200 microns (radius) </a:t>
            </a:r>
            <a:r>
              <a:rPr lang="en-US" sz="1800" dirty="0"/>
              <a:t>and b = </a:t>
            </a:r>
            <a:r>
              <a:rPr lang="en-US" sz="1800" dirty="0" smtClean="0"/>
              <a:t>300</a:t>
            </a:r>
            <a:r>
              <a:rPr lang="en-US" sz="1800" dirty="0"/>
              <a:t>= microns = 1.0 </a:t>
            </a:r>
            <a:r>
              <a:rPr lang="en-US" sz="1800" dirty="0" smtClean="0"/>
              <a:t>GeV/m </a:t>
            </a:r>
            <a:r>
              <a:rPr lang="en-US" sz="1800" dirty="0" smtClean="0">
                <a:sym typeface="Wingdings" panose="05000000000000000000" pitchFamily="2" charset="2"/>
              </a:rPr>
              <a:t></a:t>
            </a:r>
            <a:r>
              <a:rPr lang="en-US" sz="1800" dirty="0" smtClean="0"/>
              <a:t>30 m </a:t>
            </a:r>
            <a:r>
              <a:rPr lang="en-US" sz="1800" dirty="0" smtClean="0">
                <a:sym typeface="Wingdings" panose="05000000000000000000" pitchFamily="2" charset="2"/>
              </a:rPr>
              <a:t> 30 GeV (It will be shorter if smaller diameter.)</a:t>
            </a:r>
          </a:p>
          <a:p>
            <a:r>
              <a:rPr lang="en-US" sz="1800" dirty="0" smtClean="0">
                <a:sym typeface="Wingdings" panose="05000000000000000000" pitchFamily="2" charset="2"/>
              </a:rPr>
              <a:t>Advantage: Beam sees no direct material.</a:t>
            </a:r>
          </a:p>
          <a:p>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2690674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dirty="0"/>
          </a:p>
        </p:txBody>
      </p:sp>
      <p:sp>
        <p:nvSpPr>
          <p:cNvPr id="3" name="Title 2"/>
          <p:cNvSpPr>
            <a:spLocks noGrp="1"/>
          </p:cNvSpPr>
          <p:nvPr>
            <p:ph type="title"/>
          </p:nvPr>
        </p:nvSpPr>
        <p:spPr>
          <a:xfrm>
            <a:off x="451822" y="129091"/>
            <a:ext cx="8433260" cy="753033"/>
          </a:xfrm>
        </p:spPr>
        <p:txBody>
          <a:bodyPr/>
          <a:lstStyle/>
          <a:p>
            <a:r>
              <a:rPr lang="en-US" dirty="0" smtClean="0"/>
              <a:t>Rough Hardware of a PWFA/DWFA Injector</a:t>
            </a:r>
            <a:endParaRPr lang="en-US" dirty="0"/>
          </a:p>
        </p:txBody>
      </p:sp>
      <p:sp>
        <p:nvSpPr>
          <p:cNvPr id="4" name="Content Placeholder 3"/>
          <p:cNvSpPr>
            <a:spLocks noGrp="1"/>
          </p:cNvSpPr>
          <p:nvPr>
            <p:ph sz="quarter" idx="14"/>
          </p:nvPr>
        </p:nvSpPr>
        <p:spPr/>
        <p:txBody>
          <a:bodyPr/>
          <a:lstStyle/>
          <a:p>
            <a:r>
              <a:rPr lang="en-US" dirty="0" smtClean="0"/>
              <a:t>Need more Cu linac over base linac = 24 GeV (30-6 </a:t>
            </a:r>
            <a:r>
              <a:rPr lang="en-US" dirty="0"/>
              <a:t>G</a:t>
            </a:r>
            <a:r>
              <a:rPr lang="en-US" dirty="0" smtClean="0"/>
              <a:t>eV):</a:t>
            </a:r>
          </a:p>
          <a:p>
            <a:endParaRPr lang="en-US" dirty="0" smtClean="0"/>
          </a:p>
          <a:p>
            <a:r>
              <a:rPr lang="en-US" dirty="0" smtClean="0"/>
              <a:t>Need to build 12 transport lines (six per side): 12 lines x 1100 m/line =13 km</a:t>
            </a:r>
          </a:p>
          <a:p>
            <a:endParaRPr lang="en-US" dirty="0"/>
          </a:p>
          <a:p>
            <a:r>
              <a:rPr lang="en-US" dirty="0" smtClean="0"/>
              <a:t>Need to build 10 Plasma or DWA cells (5 per side)</a:t>
            </a:r>
          </a:p>
          <a:p>
            <a:r>
              <a:rPr lang="en-US" dirty="0"/>
              <a:t>	</a:t>
            </a:r>
          </a:p>
        </p:txBody>
      </p:sp>
    </p:spTree>
    <p:extLst>
      <p:ext uri="{BB962C8B-B14F-4D97-AF65-F5344CB8AC3E}">
        <p14:creationId xmlns:p14="http://schemas.microsoft.com/office/powerpoint/2010/main" val="1833432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dirty="0"/>
          </a:p>
        </p:txBody>
      </p:sp>
      <p:sp>
        <p:nvSpPr>
          <p:cNvPr id="3" name="Title 2"/>
          <p:cNvSpPr>
            <a:spLocks noGrp="1"/>
          </p:cNvSpPr>
          <p:nvPr>
            <p:ph type="title"/>
          </p:nvPr>
        </p:nvSpPr>
        <p:spPr/>
        <p:txBody>
          <a:bodyPr/>
          <a:lstStyle/>
          <a:p>
            <a:r>
              <a:rPr lang="en-US" dirty="0" smtClean="0"/>
              <a:t>What is Next for [CEPC/</a:t>
            </a:r>
            <a:r>
              <a:rPr lang="en-US" dirty="0" err="1" smtClean="0"/>
              <a:t>FCCee</a:t>
            </a:r>
            <a:r>
              <a:rPr lang="en-US" dirty="0" smtClean="0"/>
              <a:t>] Injector Design </a:t>
            </a:r>
            <a:br>
              <a:rPr lang="en-US" dirty="0" smtClean="0"/>
            </a:br>
            <a:r>
              <a:rPr lang="en-US" dirty="0" smtClean="0"/>
              <a:t>using PWFA or DWA </a:t>
            </a:r>
            <a:endParaRPr lang="en-US" dirty="0"/>
          </a:p>
        </p:txBody>
      </p:sp>
      <p:sp>
        <p:nvSpPr>
          <p:cNvPr id="4" name="Content Placeholder 3"/>
          <p:cNvSpPr>
            <a:spLocks noGrp="1"/>
          </p:cNvSpPr>
          <p:nvPr>
            <p:ph sz="quarter" idx="14"/>
          </p:nvPr>
        </p:nvSpPr>
        <p:spPr/>
        <p:txBody>
          <a:bodyPr>
            <a:normAutofit/>
          </a:bodyPr>
          <a:lstStyle/>
          <a:p>
            <a:r>
              <a:rPr lang="en-US" sz="2000" dirty="0" smtClean="0"/>
              <a:t>Optimize number of cells.</a:t>
            </a:r>
          </a:p>
          <a:p>
            <a:r>
              <a:rPr lang="en-US" sz="2000" dirty="0" smtClean="0"/>
              <a:t>Linac parameters to make 6 (or n) good bunches.</a:t>
            </a:r>
          </a:p>
          <a:p>
            <a:r>
              <a:rPr lang="en-US" sz="2000" dirty="0" smtClean="0"/>
              <a:t>Bunch length manipulation.</a:t>
            </a:r>
          </a:p>
          <a:p>
            <a:r>
              <a:rPr lang="en-US" sz="2000" dirty="0"/>
              <a:t>Define arc layout.</a:t>
            </a:r>
          </a:p>
          <a:p>
            <a:r>
              <a:rPr lang="en-US" sz="2000" dirty="0" smtClean="0"/>
              <a:t>Define optics entering and leaving the plasma and dielectric cells.</a:t>
            </a:r>
          </a:p>
          <a:p>
            <a:r>
              <a:rPr lang="en-US" sz="2000" dirty="0" smtClean="0"/>
              <a:t>Beam tolerances in transport and accelerating cells.</a:t>
            </a:r>
            <a:endParaRPr lang="en-US" sz="2000" dirty="0"/>
          </a:p>
        </p:txBody>
      </p:sp>
    </p:spTree>
    <p:extLst>
      <p:ext uri="{BB962C8B-B14F-4D97-AF65-F5344CB8AC3E}">
        <p14:creationId xmlns:p14="http://schemas.microsoft.com/office/powerpoint/2010/main" val="384431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24</a:t>
            </a:fld>
            <a:endParaRPr lang="en-US" dirty="0"/>
          </a:p>
        </p:txBody>
      </p:sp>
      <p:sp>
        <p:nvSpPr>
          <p:cNvPr id="3" name="Title 2"/>
          <p:cNvSpPr>
            <a:spLocks noGrp="1"/>
          </p:cNvSpPr>
          <p:nvPr>
            <p:ph type="title"/>
          </p:nvPr>
        </p:nvSpPr>
        <p:spPr/>
        <p:txBody>
          <a:bodyPr/>
          <a:lstStyle/>
          <a:p>
            <a:r>
              <a:rPr lang="en-US" dirty="0" smtClean="0"/>
              <a:t>An Aside: Why a PWFA or DWA Injector?</a:t>
            </a:r>
            <a:endParaRPr lang="en-US" dirty="0"/>
          </a:p>
        </p:txBody>
      </p:sp>
      <p:sp>
        <p:nvSpPr>
          <p:cNvPr id="4" name="Content Placeholder 3"/>
          <p:cNvSpPr>
            <a:spLocks noGrp="1"/>
          </p:cNvSpPr>
          <p:nvPr>
            <p:ph sz="quarter" idx="14"/>
          </p:nvPr>
        </p:nvSpPr>
        <p:spPr/>
        <p:txBody>
          <a:bodyPr/>
          <a:lstStyle/>
          <a:p>
            <a:r>
              <a:rPr lang="en-US" dirty="0" smtClean="0">
                <a:solidFill>
                  <a:srgbClr val="FF0000"/>
                </a:solidFill>
              </a:rPr>
              <a:t>Large overall cost savings are expected for CEPC/</a:t>
            </a:r>
            <a:r>
              <a:rPr lang="en-US" dirty="0" err="1" smtClean="0">
                <a:solidFill>
                  <a:srgbClr val="FF0000"/>
                </a:solidFill>
              </a:rPr>
              <a:t>FCCee</a:t>
            </a:r>
            <a:r>
              <a:rPr lang="en-US" dirty="0" smtClean="0">
                <a:solidFill>
                  <a:srgbClr val="FF0000"/>
                </a:solidFill>
              </a:rPr>
              <a:t> if this injector works!</a:t>
            </a:r>
          </a:p>
          <a:p>
            <a:endParaRPr lang="en-US" dirty="0" smtClean="0"/>
          </a:p>
          <a:p>
            <a:r>
              <a:rPr lang="en-US" sz="2400" dirty="0" smtClean="0"/>
              <a:t>However, the big view:</a:t>
            </a:r>
          </a:p>
          <a:p>
            <a:endParaRPr lang="en-US" dirty="0"/>
          </a:p>
          <a:p>
            <a:r>
              <a:rPr lang="en-US" dirty="0" smtClean="0"/>
              <a:t>Jumping into a full 1 </a:t>
            </a:r>
            <a:r>
              <a:rPr lang="en-US" dirty="0" err="1" smtClean="0"/>
              <a:t>TeV</a:t>
            </a:r>
            <a:r>
              <a:rPr lang="en-US" dirty="0" smtClean="0"/>
              <a:t> scale linear collider using PWFA or DWA is a very big step from the present status. Many technologies have to work. Need to prove the basic technologies are viable and reliable.</a:t>
            </a:r>
          </a:p>
          <a:p>
            <a:endParaRPr lang="en-US" dirty="0"/>
          </a:p>
          <a:p>
            <a:r>
              <a:rPr lang="en-US" dirty="0" smtClean="0"/>
              <a:t>A 125-175 injector for CEPC/</a:t>
            </a:r>
            <a:r>
              <a:rPr lang="en-US" dirty="0" err="1" smtClean="0"/>
              <a:t>FCCee</a:t>
            </a:r>
            <a:r>
              <a:rPr lang="en-US" dirty="0" smtClean="0"/>
              <a:t> with less stringent parameters would be an excellent first step. Most of the technologies will then be proven for a high energy linac collider. </a:t>
            </a:r>
          </a:p>
          <a:p>
            <a:endParaRPr lang="en-US" dirty="0"/>
          </a:p>
          <a:p>
            <a:r>
              <a:rPr lang="en-US" dirty="0" smtClean="0">
                <a:sym typeface="Wingdings" panose="05000000000000000000" pitchFamily="2" charset="2"/>
              </a:rPr>
              <a:t>First Test at FACET-II!</a:t>
            </a:r>
            <a:endParaRPr lang="en-US" dirty="0"/>
          </a:p>
        </p:txBody>
      </p:sp>
    </p:spTree>
    <p:extLst>
      <p:ext uri="{BB962C8B-B14F-4D97-AF65-F5344CB8AC3E}">
        <p14:creationId xmlns:p14="http://schemas.microsoft.com/office/powerpoint/2010/main" val="407833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25</a:t>
            </a:fld>
            <a:endParaRPr lang="en-US" dirty="0"/>
          </a:p>
        </p:txBody>
      </p:sp>
      <p:sp>
        <p:nvSpPr>
          <p:cNvPr id="3" name="Title 2"/>
          <p:cNvSpPr>
            <a:spLocks noGrp="1"/>
          </p:cNvSpPr>
          <p:nvPr>
            <p:ph type="title"/>
          </p:nvPr>
        </p:nvSpPr>
        <p:spPr/>
        <p:txBody>
          <a:bodyPr/>
          <a:lstStyle/>
          <a:p>
            <a:r>
              <a:rPr lang="en-US" sz="2000" dirty="0" smtClean="0"/>
              <a:t>(New) Proposed Beam Test of a two stage PWFA (</a:t>
            </a:r>
            <a:r>
              <a:rPr lang="en-US" sz="2000" dirty="0"/>
              <a:t>+</a:t>
            </a:r>
            <a:r>
              <a:rPr lang="en-US" sz="2000" dirty="0" smtClean="0"/>
              <a:t>DWA) at SLAC</a:t>
            </a:r>
            <a:endParaRPr lang="en-US" sz="2000" dirty="0"/>
          </a:p>
        </p:txBody>
      </p:sp>
      <p:sp>
        <p:nvSpPr>
          <p:cNvPr id="4" name="Content Placeholder 3"/>
          <p:cNvSpPr>
            <a:spLocks noGrp="1"/>
          </p:cNvSpPr>
          <p:nvPr>
            <p:ph sz="quarter" idx="14"/>
          </p:nvPr>
        </p:nvSpPr>
        <p:spPr/>
        <p:txBody>
          <a:bodyPr>
            <a:normAutofit fontScale="92500" lnSpcReduction="20000"/>
          </a:bodyPr>
          <a:lstStyle/>
          <a:p>
            <a:r>
              <a:rPr lang="en-US" sz="1800" dirty="0" smtClean="0"/>
              <a:t>First:</a:t>
            </a:r>
          </a:p>
          <a:p>
            <a:r>
              <a:rPr lang="en-US" sz="1800" dirty="0" smtClean="0"/>
              <a:t>Complete FACET-II.</a:t>
            </a:r>
          </a:p>
          <a:p>
            <a:endParaRPr lang="en-US" sz="1800" dirty="0" smtClean="0"/>
          </a:p>
          <a:p>
            <a:r>
              <a:rPr lang="en-US" sz="1800" dirty="0" smtClean="0"/>
              <a:t>Next:</a:t>
            </a:r>
          </a:p>
          <a:p>
            <a:r>
              <a:rPr lang="en-US" sz="1800" dirty="0" smtClean="0"/>
              <a:t>Add a two stage PWFA (and/or DWA)  experiment module</a:t>
            </a:r>
            <a:r>
              <a:rPr lang="en-US" sz="1800" dirty="0"/>
              <a:t>s</a:t>
            </a:r>
            <a:r>
              <a:rPr lang="en-US" sz="1800" dirty="0" smtClean="0"/>
              <a:t>.</a:t>
            </a:r>
          </a:p>
          <a:p>
            <a:r>
              <a:rPr lang="en-US" sz="1800" dirty="0" smtClean="0"/>
              <a:t>Try for 30 GeV result starting from 10 GeV bunches at </a:t>
            </a:r>
            <a:r>
              <a:rPr lang="en-US" sz="1800" dirty="0"/>
              <a:t>3</a:t>
            </a:r>
            <a:r>
              <a:rPr lang="en-US" sz="1800" dirty="0" smtClean="0"/>
              <a:t>0 Hz.</a:t>
            </a:r>
          </a:p>
          <a:p>
            <a:endParaRPr lang="en-US" sz="1800" dirty="0" smtClean="0"/>
          </a:p>
          <a:p>
            <a:r>
              <a:rPr lang="en-US" sz="1800" dirty="0" smtClean="0"/>
              <a:t>Plan:</a:t>
            </a:r>
            <a:endParaRPr lang="en-US" sz="1800" dirty="0"/>
          </a:p>
          <a:p>
            <a:r>
              <a:rPr lang="en-US" sz="1800" dirty="0" smtClean="0"/>
              <a:t>Make two e- bunches (both with 3 x 10</a:t>
            </a:r>
            <a:r>
              <a:rPr lang="en-US" sz="1800" baseline="30000" dirty="0" smtClean="0"/>
              <a:t>10</a:t>
            </a:r>
            <a:r>
              <a:rPr lang="en-US" sz="1800" dirty="0" smtClean="0"/>
              <a:t>) in the linac spaced 5.7 </a:t>
            </a:r>
            <a:r>
              <a:rPr lang="en-US" sz="1800" dirty="0" err="1" smtClean="0"/>
              <a:t>nsec</a:t>
            </a:r>
            <a:r>
              <a:rPr lang="en-US" sz="1800" dirty="0" smtClean="0"/>
              <a:t> (1.76 m) apart.</a:t>
            </a:r>
          </a:p>
          <a:p>
            <a:r>
              <a:rPr lang="en-US" sz="1800" dirty="0" smtClean="0"/>
              <a:t>First bunch self accelerates its tail (witness) in first plasma cell (few x 10</a:t>
            </a:r>
            <a:r>
              <a:rPr lang="en-US" sz="1800" baseline="30000" dirty="0" smtClean="0"/>
              <a:t>9</a:t>
            </a:r>
            <a:r>
              <a:rPr lang="en-US" sz="1800" dirty="0" smtClean="0"/>
              <a:t>)  from 10 to 20 GeV.</a:t>
            </a:r>
          </a:p>
          <a:p>
            <a:r>
              <a:rPr lang="en-US" sz="1800" dirty="0" smtClean="0"/>
              <a:t>Second bunch accelerates the same witness bunch to 30 GeV in second plasma cell.</a:t>
            </a:r>
          </a:p>
          <a:p>
            <a:r>
              <a:rPr lang="en-US" sz="1800" dirty="0" smtClean="0"/>
              <a:t>Measure properties of 30 GeV final witness beam.</a:t>
            </a:r>
            <a:endParaRPr lang="en-US" sz="1800" dirty="0"/>
          </a:p>
        </p:txBody>
      </p:sp>
    </p:spTree>
    <p:extLst>
      <p:ext uri="{BB962C8B-B14F-4D97-AF65-F5344CB8AC3E}">
        <p14:creationId xmlns:p14="http://schemas.microsoft.com/office/powerpoint/2010/main" val="3897014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26</a:t>
            </a:fld>
            <a:endParaRPr lang="en-US" dirty="0"/>
          </a:p>
        </p:txBody>
      </p:sp>
      <p:sp>
        <p:nvSpPr>
          <p:cNvPr id="3" name="Title 2"/>
          <p:cNvSpPr>
            <a:spLocks noGrp="1"/>
          </p:cNvSpPr>
          <p:nvPr>
            <p:ph type="title"/>
          </p:nvPr>
        </p:nvSpPr>
        <p:spPr/>
        <p:txBody>
          <a:bodyPr/>
          <a:lstStyle/>
          <a:p>
            <a:r>
              <a:rPr lang="en-US" dirty="0" smtClean="0"/>
              <a:t>Goal: Test Beam Parameters similar to CEPC/</a:t>
            </a:r>
            <a:r>
              <a:rPr lang="en-US" dirty="0" err="1" smtClean="0"/>
              <a:t>FCCee</a:t>
            </a:r>
            <a:r>
              <a:rPr lang="en-US" dirty="0" smtClean="0"/>
              <a:t> </a:t>
            </a:r>
            <a:endParaRPr lang="en-US" dirty="0"/>
          </a:p>
        </p:txBody>
      </p:sp>
      <p:sp>
        <p:nvSpPr>
          <p:cNvPr id="4" name="Content Placeholder 3"/>
          <p:cNvSpPr>
            <a:spLocks noGrp="1"/>
          </p:cNvSpPr>
          <p:nvPr>
            <p:ph sz="quarter" idx="14"/>
          </p:nvPr>
        </p:nvSpPr>
        <p:spPr/>
        <p:txBody>
          <a:bodyPr/>
          <a:lstStyle/>
          <a:p>
            <a:r>
              <a:rPr lang="en-US" dirty="0" smtClean="0"/>
              <a:t>Two PWFA or DWA stages: 10GeV start + 2 x 10GeV cells = 30 GeV (final)</a:t>
            </a:r>
          </a:p>
          <a:p>
            <a:endParaRPr lang="en-US" dirty="0"/>
          </a:p>
          <a:p>
            <a:endParaRPr lang="en-US" dirty="0" smtClean="0"/>
          </a:p>
          <a:p>
            <a:r>
              <a:rPr lang="en-US" dirty="0" smtClean="0"/>
              <a:t>Goal for output beam parameters (needed for CEPC/</a:t>
            </a:r>
            <a:r>
              <a:rPr lang="en-US" dirty="0" err="1" smtClean="0"/>
              <a:t>FCCee</a:t>
            </a:r>
            <a:r>
              <a:rPr lang="en-US" dirty="0" smtClean="0"/>
              <a:t>):</a:t>
            </a:r>
          </a:p>
          <a:p>
            <a:r>
              <a:rPr lang="en-US" dirty="0" smtClean="0"/>
              <a:t>30 Hz</a:t>
            </a:r>
          </a:p>
          <a:p>
            <a:r>
              <a:rPr lang="en-US" dirty="0" smtClean="0"/>
              <a:t>30 GeV</a:t>
            </a:r>
            <a:endParaRPr lang="en-US" dirty="0"/>
          </a:p>
          <a:p>
            <a:r>
              <a:rPr lang="en-US" dirty="0" smtClean="0"/>
              <a:t>Charge </a:t>
            </a:r>
            <a:r>
              <a:rPr lang="en-US" dirty="0"/>
              <a:t>per </a:t>
            </a:r>
            <a:r>
              <a:rPr lang="en-US" dirty="0" smtClean="0"/>
              <a:t>exiting bunch </a:t>
            </a:r>
            <a:r>
              <a:rPr lang="en-US" dirty="0"/>
              <a:t>~ 6 x 10</a:t>
            </a:r>
            <a:r>
              <a:rPr lang="en-US" baseline="30000" dirty="0"/>
              <a:t>9</a:t>
            </a:r>
          </a:p>
          <a:p>
            <a:r>
              <a:rPr lang="en-US" dirty="0"/>
              <a:t>Charge stability &lt; </a:t>
            </a:r>
            <a:r>
              <a:rPr lang="en-US" dirty="0" smtClean="0"/>
              <a:t>2%</a:t>
            </a:r>
            <a:endParaRPr lang="en-US" dirty="0"/>
          </a:p>
          <a:p>
            <a:r>
              <a:rPr lang="en-US" dirty="0"/>
              <a:t>Bunch length &lt; 2 mm</a:t>
            </a:r>
          </a:p>
          <a:p>
            <a:r>
              <a:rPr lang="en-US" dirty="0"/>
              <a:t>Energy spread </a:t>
            </a:r>
            <a:r>
              <a:rPr lang="en-US" dirty="0" err="1"/>
              <a:t>rms</a:t>
            </a:r>
            <a:r>
              <a:rPr lang="en-US" dirty="0"/>
              <a:t> &lt; 0.5 %</a:t>
            </a:r>
          </a:p>
          <a:p>
            <a:r>
              <a:rPr lang="en-US" dirty="0"/>
              <a:t>Emittance (</a:t>
            </a:r>
            <a:r>
              <a:rPr lang="en-US" dirty="0" err="1"/>
              <a:t>x,y</a:t>
            </a:r>
            <a:r>
              <a:rPr lang="en-US" dirty="0"/>
              <a:t>) &lt; 10 nm-rad</a:t>
            </a:r>
          </a:p>
          <a:p>
            <a:r>
              <a:rPr lang="en-US" dirty="0"/>
              <a:t>Energy stability &lt; 1 </a:t>
            </a:r>
            <a:r>
              <a:rPr lang="en-US" dirty="0" smtClean="0"/>
              <a:t>%</a:t>
            </a:r>
          </a:p>
          <a:p>
            <a:r>
              <a:rPr lang="en-US" dirty="0" smtClean="0"/>
              <a:t>Transformer ratio =1.0+</a:t>
            </a:r>
            <a:endParaRPr lang="en-US" dirty="0"/>
          </a:p>
          <a:p>
            <a:endParaRPr lang="en-US" dirty="0"/>
          </a:p>
        </p:txBody>
      </p:sp>
    </p:spTree>
    <p:extLst>
      <p:ext uri="{BB962C8B-B14F-4D97-AF65-F5344CB8AC3E}">
        <p14:creationId xmlns:p14="http://schemas.microsoft.com/office/powerpoint/2010/main" val="846329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27</a:t>
            </a:fld>
            <a:endParaRPr lang="en-US" dirty="0"/>
          </a:p>
        </p:txBody>
      </p:sp>
      <p:sp>
        <p:nvSpPr>
          <p:cNvPr id="3" name="Title 2"/>
          <p:cNvSpPr>
            <a:spLocks noGrp="1"/>
          </p:cNvSpPr>
          <p:nvPr>
            <p:ph type="title"/>
          </p:nvPr>
        </p:nvSpPr>
        <p:spPr>
          <a:xfrm>
            <a:off x="451822" y="129091"/>
            <a:ext cx="8615978" cy="632909"/>
          </a:xfrm>
        </p:spPr>
        <p:txBody>
          <a:bodyPr/>
          <a:lstStyle/>
          <a:p>
            <a:r>
              <a:rPr lang="en-US" dirty="0" smtClean="0"/>
              <a:t>Transverse wakes in SLAC Cu linac for the two bunches</a:t>
            </a:r>
            <a:endParaRPr lang="en-US" dirty="0"/>
          </a:p>
        </p:txBody>
      </p:sp>
      <p:sp>
        <p:nvSpPr>
          <p:cNvPr id="4" name="Content Placeholder 3"/>
          <p:cNvSpPr>
            <a:spLocks noGrp="1"/>
          </p:cNvSpPr>
          <p:nvPr>
            <p:ph sz="quarter" idx="14"/>
          </p:nvPr>
        </p:nvSpPr>
        <p:spPr>
          <a:xfrm>
            <a:off x="446088" y="1066800"/>
            <a:ext cx="8108950" cy="5715000"/>
          </a:xfrm>
        </p:spPr>
        <p:txBody>
          <a:bodyPr>
            <a:normAutofit fontScale="77500" lnSpcReduction="20000"/>
          </a:bodyPr>
          <a:lstStyle/>
          <a:p>
            <a:r>
              <a:rPr lang="en-US" dirty="0" smtClean="0"/>
              <a:t>Longitudinal:</a:t>
            </a:r>
          </a:p>
          <a:p>
            <a:r>
              <a:rPr lang="en-US" dirty="0" smtClean="0"/>
              <a:t>The longitudinal wakes are compensated by running the bunches in the Cu </a:t>
            </a:r>
            <a:r>
              <a:rPr lang="en-US" dirty="0" err="1" smtClean="0"/>
              <a:t>linac</a:t>
            </a:r>
            <a:r>
              <a:rPr lang="en-US" dirty="0"/>
              <a:t> </a:t>
            </a:r>
            <a:r>
              <a:rPr lang="en-US" dirty="0" smtClean="0"/>
              <a:t>slightly off crest in the SLED pulse as was done in the SLC. Besides, if the three bunches have somewhat different energies in Sector 20 they can be compensated by adjusting the three transport lines. Different energies may help with transverse wakes.</a:t>
            </a:r>
          </a:p>
          <a:p>
            <a:endParaRPr lang="en-US" dirty="0" smtClean="0"/>
          </a:p>
          <a:p>
            <a:r>
              <a:rPr lang="en-US" dirty="0" err="1"/>
              <a:t>Tranverse</a:t>
            </a:r>
            <a:r>
              <a:rPr lang="en-US" dirty="0" smtClean="0"/>
              <a:t>:</a:t>
            </a:r>
          </a:p>
          <a:p>
            <a:r>
              <a:rPr lang="en-US" dirty="0" smtClean="0"/>
              <a:t>Karl Bane </a:t>
            </a:r>
            <a:r>
              <a:rPr lang="en-US" dirty="0"/>
              <a:t>has calculated the transverse wakes following a leading bunch. SLAC-PUB-14608 (Dec. 2011). Concluded that 5 </a:t>
            </a:r>
            <a:r>
              <a:rPr lang="en-US" dirty="0" err="1"/>
              <a:t>nsec</a:t>
            </a:r>
            <a:r>
              <a:rPr lang="en-US" dirty="0"/>
              <a:t> spacing is the best. 2.5 </a:t>
            </a:r>
            <a:r>
              <a:rPr lang="en-US" dirty="0" err="1"/>
              <a:t>nsec</a:t>
            </a:r>
            <a:r>
              <a:rPr lang="en-US" dirty="0"/>
              <a:t> worst.</a:t>
            </a:r>
          </a:p>
          <a:p>
            <a:endParaRPr lang="en-US" dirty="0" smtClean="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smtClean="0"/>
          </a:p>
          <a:p>
            <a:endParaRPr lang="en-US" dirty="0"/>
          </a:p>
          <a:p>
            <a:r>
              <a:rPr lang="en-US" dirty="0" smtClean="0"/>
              <a:t>Decker and Sheppard have been studying transverse wakes with two LCLS bunches at 150 </a:t>
            </a:r>
            <a:r>
              <a:rPr lang="en-US" dirty="0" err="1" smtClean="0"/>
              <a:t>pC</a:t>
            </a:r>
            <a:r>
              <a:rPr lang="en-US" dirty="0" smtClean="0"/>
              <a:t>. Concluded that with carefully adjusted </a:t>
            </a:r>
            <a:r>
              <a:rPr lang="en-US" dirty="0" err="1" smtClean="0"/>
              <a:t>linac</a:t>
            </a:r>
            <a:r>
              <a:rPr lang="en-US" dirty="0" smtClean="0"/>
              <a:t> transverse bumps, the </a:t>
            </a:r>
            <a:r>
              <a:rPr lang="en-US" dirty="0" err="1" smtClean="0"/>
              <a:t>linac</a:t>
            </a:r>
            <a:r>
              <a:rPr lang="en-US" dirty="0" smtClean="0"/>
              <a:t> transverse bunches can be compensated with any bunch spacing at 150 </a:t>
            </a:r>
            <a:r>
              <a:rPr lang="en-US" dirty="0" err="1" smtClean="0"/>
              <a:t>pC</a:t>
            </a:r>
            <a:r>
              <a:rPr lang="en-US" dirty="0" smtClean="0"/>
              <a:t>. (Similar to what Seeman and Decker did for the SLC in  ~1990.)</a:t>
            </a:r>
          </a:p>
          <a:p>
            <a:endParaRPr lang="en-US" dirty="0" smtClean="0"/>
          </a:p>
          <a:p>
            <a:r>
              <a:rPr lang="en-US" dirty="0" smtClean="0"/>
              <a:t>If these do not work then fall back to only 2 drive bunches spaced by 5 </a:t>
            </a:r>
            <a:r>
              <a:rPr lang="en-US" dirty="0" err="1" smtClean="0"/>
              <a:t>nsec</a:t>
            </a:r>
            <a:r>
              <a:rPr lang="en-US" dirty="0"/>
              <a:t> </a:t>
            </a:r>
            <a:r>
              <a:rPr lang="en-US" dirty="0" smtClean="0"/>
              <a:t>or reduce bunch charges.</a:t>
            </a:r>
          </a:p>
          <a:p>
            <a:endParaRPr lang="en-US" dirty="0"/>
          </a:p>
          <a:p>
            <a:r>
              <a:rPr lang="en-US" dirty="0" smtClean="0"/>
              <a:t>Plotted  (early) path difference is 1.76 m which is 5.86 </a:t>
            </a:r>
            <a:r>
              <a:rPr lang="en-US" dirty="0" err="1" smtClean="0"/>
              <a:t>nsec</a:t>
            </a:r>
            <a:r>
              <a:rPr lang="en-US" dirty="0" smtClean="0"/>
              <a:t>. </a:t>
            </a:r>
            <a:r>
              <a:rPr lang="en-US" dirty="0" smtClean="0">
                <a:sym typeface="Wingdings" panose="05000000000000000000" pitchFamily="2" charset="2"/>
              </a:rPr>
              <a:t> </a:t>
            </a:r>
            <a:r>
              <a:rPr lang="en-US" dirty="0">
                <a:sym typeface="Wingdings" panose="05000000000000000000" pitchFamily="2" charset="2"/>
              </a:rPr>
              <a:t>G</a:t>
            </a:r>
            <a:r>
              <a:rPr lang="en-US" dirty="0" smtClean="0">
                <a:sym typeface="Wingdings" panose="05000000000000000000" pitchFamily="2" charset="2"/>
              </a:rPr>
              <a:t>ood distance.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028" y="2743200"/>
            <a:ext cx="3048000" cy="217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7010400" y="3638407"/>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308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28</a:t>
            </a:fld>
            <a:endParaRPr lang="en-US" dirty="0"/>
          </a:p>
        </p:txBody>
      </p:sp>
      <p:sp>
        <p:nvSpPr>
          <p:cNvPr id="3" name="Title 2"/>
          <p:cNvSpPr>
            <a:spLocks noGrp="1"/>
          </p:cNvSpPr>
          <p:nvPr>
            <p:ph type="title"/>
          </p:nvPr>
        </p:nvSpPr>
        <p:spPr/>
        <p:txBody>
          <a:bodyPr/>
          <a:lstStyle/>
          <a:p>
            <a:r>
              <a:rPr lang="en-US" dirty="0" smtClean="0"/>
              <a:t>Rough Layout of SLAC Linac showing FACET-II Area</a:t>
            </a:r>
            <a:endParaRPr lang="en-US" dirty="0"/>
          </a:p>
        </p:txBody>
      </p:sp>
      <p:sp>
        <p:nvSpPr>
          <p:cNvPr id="4" name="Content Placeholder 3"/>
          <p:cNvSpPr>
            <a:spLocks noGrp="1"/>
          </p:cNvSpPr>
          <p:nvPr>
            <p:ph sz="quarter" idx="14"/>
          </p:nvPr>
        </p:nvSpPr>
        <p:spPr/>
        <p:txBody>
          <a:bodyPr>
            <a:normAutofit/>
          </a:bodyPr>
          <a:lstStyle/>
          <a:p>
            <a:endParaRPr lang="en-US" sz="2400" dirty="0" smtClean="0"/>
          </a:p>
          <a:p>
            <a:endParaRPr lang="en-US" sz="2400" dirty="0" smtClean="0"/>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87" y="1617505"/>
            <a:ext cx="8555038" cy="169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rot="1604070">
            <a:off x="4510223" y="1556631"/>
            <a:ext cx="428354" cy="11822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14600" y="1248173"/>
            <a:ext cx="4946739" cy="369332"/>
          </a:xfrm>
          <a:prstGeom prst="rect">
            <a:avLst/>
          </a:prstGeom>
          <a:noFill/>
        </p:spPr>
        <p:txBody>
          <a:bodyPr wrap="none" rtlCol="0">
            <a:spAutoFit/>
          </a:bodyPr>
          <a:lstStyle/>
          <a:p>
            <a:r>
              <a:rPr lang="en-US" dirty="0" smtClean="0"/>
              <a:t>PWFA-DWA test will happen here, if approved.</a:t>
            </a:r>
            <a:endParaRPr lang="en-US" dirty="0"/>
          </a:p>
        </p:txBody>
      </p:sp>
      <p:sp>
        <p:nvSpPr>
          <p:cNvPr id="5" name="TextBox 4"/>
          <p:cNvSpPr txBox="1"/>
          <p:nvPr/>
        </p:nvSpPr>
        <p:spPr>
          <a:xfrm>
            <a:off x="3306858" y="2971800"/>
            <a:ext cx="1120948" cy="369332"/>
          </a:xfrm>
          <a:prstGeom prst="rect">
            <a:avLst/>
          </a:prstGeom>
          <a:noFill/>
        </p:spPr>
        <p:txBody>
          <a:bodyPr wrap="none" rtlCol="0">
            <a:spAutoFit/>
          </a:bodyPr>
          <a:lstStyle/>
          <a:p>
            <a:r>
              <a:rPr lang="en-US" dirty="0" smtClean="0"/>
              <a:t>FACET-II</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97" y="3574556"/>
            <a:ext cx="8108950" cy="275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15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29</a:t>
            </a:fld>
            <a:endParaRPr lang="en-US" dirty="0"/>
          </a:p>
        </p:txBody>
      </p:sp>
      <p:sp>
        <p:nvSpPr>
          <p:cNvPr id="3" name="Title 2"/>
          <p:cNvSpPr>
            <a:spLocks noGrp="1"/>
          </p:cNvSpPr>
          <p:nvPr>
            <p:ph type="title"/>
          </p:nvPr>
        </p:nvSpPr>
        <p:spPr>
          <a:xfrm>
            <a:off x="222398" y="129091"/>
            <a:ext cx="8769202" cy="556709"/>
          </a:xfrm>
        </p:spPr>
        <p:txBody>
          <a:bodyPr/>
          <a:lstStyle/>
          <a:p>
            <a:r>
              <a:rPr lang="en-US" dirty="0" smtClean="0"/>
              <a:t>Schematic horizontal trajectories of two bunches (plan view)</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3966" y="1219199"/>
            <a:ext cx="8768291" cy="5486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1066800" y="5257800"/>
            <a:ext cx="1447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048000" y="3962400"/>
            <a:ext cx="2514600" cy="11855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562600" y="1905000"/>
            <a:ext cx="2057400" cy="1981199"/>
          </a:xfrm>
          <a:prstGeom prst="line">
            <a:avLst/>
          </a:prstGeom>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a:off x="2979606" y="5107172"/>
            <a:ext cx="762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5562600" y="3810000"/>
            <a:ext cx="762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152400" y="4876800"/>
            <a:ext cx="2667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819400" y="3657600"/>
            <a:ext cx="26670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48" idx="2"/>
          </p:cNvCxnSpPr>
          <p:nvPr/>
        </p:nvCxnSpPr>
        <p:spPr>
          <a:xfrm flipV="1">
            <a:off x="5526634" y="3093470"/>
            <a:ext cx="929641" cy="529206"/>
          </a:xfrm>
          <a:prstGeom prst="line">
            <a:avLst/>
          </a:prstGeom>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a:off x="6934200" y="2438400"/>
            <a:ext cx="762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5411086" y="3581400"/>
            <a:ext cx="762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2771553" y="4800600"/>
            <a:ext cx="762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999460" y="5259572"/>
            <a:ext cx="762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152400" y="5335772"/>
            <a:ext cx="84706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905000" y="5237864"/>
            <a:ext cx="381000" cy="116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8908191">
            <a:off x="6216803" y="2974841"/>
            <a:ext cx="381000" cy="138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flipV="1">
            <a:off x="7620000" y="15240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Isosceles Triangle 50"/>
          <p:cNvSpPr/>
          <p:nvPr/>
        </p:nvSpPr>
        <p:spPr>
          <a:xfrm>
            <a:off x="7620886" y="1752600"/>
            <a:ext cx="762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9662" y="4686300"/>
            <a:ext cx="312906" cy="923330"/>
          </a:xfrm>
          <a:prstGeom prst="rect">
            <a:avLst/>
          </a:prstGeom>
          <a:noFill/>
        </p:spPr>
        <p:txBody>
          <a:bodyPr wrap="none" rtlCol="0">
            <a:spAutoFit/>
          </a:bodyPr>
          <a:lstStyle/>
          <a:p>
            <a:endParaRPr lang="en-US" dirty="0" smtClean="0"/>
          </a:p>
          <a:p>
            <a:r>
              <a:rPr lang="en-US" dirty="0" smtClean="0"/>
              <a:t>2</a:t>
            </a:r>
          </a:p>
          <a:p>
            <a:r>
              <a:rPr lang="en-US" dirty="0"/>
              <a:t>1</a:t>
            </a:r>
          </a:p>
        </p:txBody>
      </p:sp>
      <p:sp>
        <p:nvSpPr>
          <p:cNvPr id="54" name="Rectangle 53"/>
          <p:cNvSpPr/>
          <p:nvPr/>
        </p:nvSpPr>
        <p:spPr>
          <a:xfrm>
            <a:off x="572666" y="1905000"/>
            <a:ext cx="233695"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037560" y="1771650"/>
            <a:ext cx="1537600" cy="369332"/>
          </a:xfrm>
          <a:prstGeom prst="rect">
            <a:avLst/>
          </a:prstGeom>
          <a:noFill/>
        </p:spPr>
        <p:txBody>
          <a:bodyPr wrap="none" rtlCol="0">
            <a:spAutoFit/>
          </a:bodyPr>
          <a:lstStyle/>
          <a:p>
            <a:r>
              <a:rPr lang="en-US" dirty="0" smtClean="0"/>
              <a:t>= plasma cell</a:t>
            </a:r>
            <a:endParaRPr lang="en-US" dirty="0"/>
          </a:p>
        </p:txBody>
      </p:sp>
      <p:sp>
        <p:nvSpPr>
          <p:cNvPr id="33" name="Isosceles Triangle 32"/>
          <p:cNvSpPr/>
          <p:nvPr/>
        </p:nvSpPr>
        <p:spPr>
          <a:xfrm>
            <a:off x="222398" y="5077878"/>
            <a:ext cx="762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2564609" y="5181600"/>
            <a:ext cx="3810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6349" y="1182469"/>
            <a:ext cx="2512226" cy="646331"/>
          </a:xfrm>
          <a:prstGeom prst="rect">
            <a:avLst/>
          </a:prstGeom>
          <a:noFill/>
        </p:spPr>
        <p:txBody>
          <a:bodyPr wrap="none" rtlCol="0">
            <a:spAutoFit/>
          </a:bodyPr>
          <a:lstStyle/>
          <a:p>
            <a:r>
              <a:rPr lang="en-US" dirty="0" smtClean="0"/>
              <a:t>1 = linac straight beam</a:t>
            </a:r>
          </a:p>
          <a:p>
            <a:r>
              <a:rPr lang="en-US" dirty="0" smtClean="0"/>
              <a:t>2 = second bunch</a:t>
            </a:r>
            <a:endParaRPr lang="en-US" dirty="0"/>
          </a:p>
        </p:txBody>
      </p:sp>
      <p:sp>
        <p:nvSpPr>
          <p:cNvPr id="4" name="TextBox 3"/>
          <p:cNvSpPr txBox="1"/>
          <p:nvPr/>
        </p:nvSpPr>
        <p:spPr>
          <a:xfrm>
            <a:off x="0" y="4615934"/>
            <a:ext cx="338554" cy="369332"/>
          </a:xfrm>
          <a:prstGeom prst="rect">
            <a:avLst/>
          </a:prstGeom>
          <a:noFill/>
        </p:spPr>
        <p:txBody>
          <a:bodyPr wrap="none" rtlCol="0">
            <a:spAutoFit/>
          </a:bodyPr>
          <a:lstStyle/>
          <a:p>
            <a:r>
              <a:rPr lang="en-US" dirty="0" smtClean="0"/>
              <a:t>A</a:t>
            </a:r>
            <a:endParaRPr lang="en-US" dirty="0"/>
          </a:p>
        </p:txBody>
      </p:sp>
      <p:sp>
        <p:nvSpPr>
          <p:cNvPr id="5" name="TextBox 4"/>
          <p:cNvSpPr txBox="1"/>
          <p:nvPr/>
        </p:nvSpPr>
        <p:spPr>
          <a:xfrm>
            <a:off x="3239947" y="4651187"/>
            <a:ext cx="338554" cy="369332"/>
          </a:xfrm>
          <a:prstGeom prst="rect">
            <a:avLst/>
          </a:prstGeom>
          <a:noFill/>
        </p:spPr>
        <p:txBody>
          <a:bodyPr wrap="none" rtlCol="0">
            <a:spAutoFit/>
          </a:bodyPr>
          <a:lstStyle/>
          <a:p>
            <a:r>
              <a:rPr lang="en-US" dirty="0"/>
              <a:t>B</a:t>
            </a:r>
          </a:p>
        </p:txBody>
      </p:sp>
      <p:sp>
        <p:nvSpPr>
          <p:cNvPr id="7" name="TextBox 6"/>
          <p:cNvSpPr txBox="1"/>
          <p:nvPr/>
        </p:nvSpPr>
        <p:spPr>
          <a:xfrm>
            <a:off x="1682462" y="5791200"/>
            <a:ext cx="1364476" cy="369332"/>
          </a:xfrm>
          <a:prstGeom prst="rect">
            <a:avLst/>
          </a:prstGeom>
          <a:noFill/>
        </p:spPr>
        <p:txBody>
          <a:bodyPr wrap="none" rtlCol="0">
            <a:spAutoFit/>
          </a:bodyPr>
          <a:lstStyle/>
          <a:p>
            <a:r>
              <a:rPr lang="en-US" dirty="0" smtClean="0"/>
              <a:t>Plasma cell</a:t>
            </a:r>
            <a:endParaRPr lang="en-US" dirty="0"/>
          </a:p>
        </p:txBody>
      </p:sp>
      <p:cxnSp>
        <p:nvCxnSpPr>
          <p:cNvPr id="13" name="Straight Arrow Connector 12"/>
          <p:cNvCxnSpPr/>
          <p:nvPr/>
        </p:nvCxnSpPr>
        <p:spPr>
          <a:xfrm flipV="1">
            <a:off x="2209800" y="5411972"/>
            <a:ext cx="0" cy="3792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74966" y="3472934"/>
            <a:ext cx="1364476" cy="369332"/>
          </a:xfrm>
          <a:prstGeom prst="rect">
            <a:avLst/>
          </a:prstGeom>
          <a:noFill/>
        </p:spPr>
        <p:txBody>
          <a:bodyPr wrap="none" rtlCol="0">
            <a:spAutoFit/>
          </a:bodyPr>
          <a:lstStyle/>
          <a:p>
            <a:r>
              <a:rPr lang="en-US" dirty="0" smtClean="0"/>
              <a:t>Plasma cell</a:t>
            </a:r>
            <a:endParaRPr lang="en-US" dirty="0"/>
          </a:p>
        </p:txBody>
      </p:sp>
      <p:cxnSp>
        <p:nvCxnSpPr>
          <p:cNvPr id="19" name="Straight Arrow Connector 18"/>
          <p:cNvCxnSpPr/>
          <p:nvPr/>
        </p:nvCxnSpPr>
        <p:spPr>
          <a:xfrm flipH="1" flipV="1">
            <a:off x="6591300" y="3093470"/>
            <a:ext cx="342900" cy="3794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572000" y="4953000"/>
            <a:ext cx="3200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526634" y="4615934"/>
            <a:ext cx="2181110" cy="369332"/>
          </a:xfrm>
          <a:prstGeom prst="rect">
            <a:avLst/>
          </a:prstGeom>
          <a:noFill/>
        </p:spPr>
        <p:txBody>
          <a:bodyPr wrap="none" rtlCol="0">
            <a:spAutoFit/>
          </a:bodyPr>
          <a:lstStyle/>
          <a:p>
            <a:r>
              <a:rPr lang="en-US" dirty="0" smtClean="0"/>
              <a:t>FACET Final Focus</a:t>
            </a:r>
            <a:endParaRPr lang="en-US" dirty="0"/>
          </a:p>
        </p:txBody>
      </p:sp>
    </p:spTree>
    <p:extLst>
      <p:ext uri="{BB962C8B-B14F-4D97-AF65-F5344CB8AC3E}">
        <p14:creationId xmlns:p14="http://schemas.microsoft.com/office/powerpoint/2010/main" val="229206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smtClean="0"/>
              <a:t>Part 1: CEPC Tunnel Layout Showing Booster Location</a:t>
            </a:r>
            <a:endParaRPr lang="en-US" dirty="0"/>
          </a:p>
        </p:txBody>
      </p:sp>
      <p:sp>
        <p:nvSpPr>
          <p:cNvPr id="4" name="Content Placeholder 3"/>
          <p:cNvSpPr>
            <a:spLocks noGrp="1"/>
          </p:cNvSpPr>
          <p:nvPr>
            <p:ph sz="quarter" idx="14"/>
          </p:nvPr>
        </p:nvSpPr>
        <p:spPr/>
        <p:txBody>
          <a:bodyPr/>
          <a:lstStyle/>
          <a:p>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77504"/>
            <a:ext cx="5747611" cy="380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25089" y="3120380"/>
            <a:ext cx="1659429" cy="369332"/>
          </a:xfrm>
          <a:prstGeom prst="rect">
            <a:avLst/>
          </a:prstGeom>
          <a:noFill/>
        </p:spPr>
        <p:txBody>
          <a:bodyPr wrap="none" rtlCol="0">
            <a:spAutoFit/>
          </a:bodyPr>
          <a:lstStyle/>
          <a:p>
            <a:r>
              <a:rPr lang="en-US" dirty="0" smtClean="0"/>
              <a:t>Injection Lines</a:t>
            </a:r>
            <a:endParaRPr lang="en-US" dirty="0"/>
          </a:p>
        </p:txBody>
      </p:sp>
      <p:cxnSp>
        <p:nvCxnSpPr>
          <p:cNvPr id="8" name="Straight Arrow Connector 7"/>
          <p:cNvCxnSpPr/>
          <p:nvPr/>
        </p:nvCxnSpPr>
        <p:spPr>
          <a:xfrm flipH="1" flipV="1">
            <a:off x="1600200" y="2244305"/>
            <a:ext cx="762000" cy="8363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62400" y="2018163"/>
            <a:ext cx="855171" cy="1097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866" y="4038600"/>
            <a:ext cx="3394276" cy="266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7924800" y="4953000"/>
            <a:ext cx="914400" cy="609600"/>
          </a:xfrm>
          <a:prstGeom prst="ellipse">
            <a:avLst/>
          </a:prstGeom>
          <a:noFill/>
          <a:ln>
            <a:solidFill>
              <a:srgbClr val="C75B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5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30</a:t>
            </a:fld>
            <a:endParaRPr lang="en-US" dirty="0"/>
          </a:p>
        </p:txBody>
      </p:sp>
      <p:sp>
        <p:nvSpPr>
          <p:cNvPr id="3" name="Title 2"/>
          <p:cNvSpPr>
            <a:spLocks noGrp="1"/>
          </p:cNvSpPr>
          <p:nvPr>
            <p:ph type="title"/>
          </p:nvPr>
        </p:nvSpPr>
        <p:spPr/>
        <p:txBody>
          <a:bodyPr/>
          <a:lstStyle/>
          <a:p>
            <a:r>
              <a:rPr lang="en-US" dirty="0" smtClean="0"/>
              <a:t>Six present beam lines in Sector 20 at “A”</a:t>
            </a:r>
            <a:endParaRPr 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5713089" cy="424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451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31</a:t>
            </a:fld>
            <a:endParaRPr lang="en-US" dirty="0"/>
          </a:p>
        </p:txBody>
      </p:sp>
      <p:sp>
        <p:nvSpPr>
          <p:cNvPr id="3" name="Title 2"/>
          <p:cNvSpPr>
            <a:spLocks noGrp="1"/>
          </p:cNvSpPr>
          <p:nvPr>
            <p:ph type="title"/>
          </p:nvPr>
        </p:nvSpPr>
        <p:spPr/>
        <p:txBody>
          <a:bodyPr/>
          <a:lstStyle/>
          <a:p>
            <a:r>
              <a:rPr lang="en-US" dirty="0" smtClean="0"/>
              <a:t>Sector 20 </a:t>
            </a:r>
            <a:r>
              <a:rPr lang="en-US" dirty="0" err="1" smtClean="0"/>
              <a:t>Adit</a:t>
            </a:r>
            <a:r>
              <a:rPr lang="en-US" dirty="0" smtClean="0"/>
              <a:t> in the tunnel at “B”</a:t>
            </a:r>
            <a:endParaRPr lang="en-US" dirty="0"/>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86514" y="2063751"/>
            <a:ext cx="4511272" cy="334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57259"/>
            <a:ext cx="4510314"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451822" y="2514600"/>
            <a:ext cx="919778"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62000" y="1676400"/>
            <a:ext cx="1221226" cy="1676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19400" y="1676400"/>
            <a:ext cx="1767114" cy="2362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57400" y="1328817"/>
            <a:ext cx="1120948" cy="369332"/>
          </a:xfrm>
          <a:prstGeom prst="rect">
            <a:avLst/>
          </a:prstGeom>
          <a:noFill/>
        </p:spPr>
        <p:txBody>
          <a:bodyPr wrap="none" rtlCol="0">
            <a:spAutoFit/>
          </a:bodyPr>
          <a:lstStyle/>
          <a:p>
            <a:r>
              <a:rPr lang="en-US" dirty="0" smtClean="0"/>
              <a:t>FACET-II</a:t>
            </a:r>
            <a:endParaRPr lang="en-US" dirty="0"/>
          </a:p>
        </p:txBody>
      </p:sp>
      <p:sp>
        <p:nvSpPr>
          <p:cNvPr id="16" name="TextBox 15"/>
          <p:cNvSpPr txBox="1"/>
          <p:nvPr/>
        </p:nvSpPr>
        <p:spPr>
          <a:xfrm>
            <a:off x="4724400" y="1307068"/>
            <a:ext cx="3531736" cy="369332"/>
          </a:xfrm>
          <a:prstGeom prst="rect">
            <a:avLst/>
          </a:prstGeom>
          <a:noFill/>
        </p:spPr>
        <p:txBody>
          <a:bodyPr wrap="none" rtlCol="0">
            <a:spAutoFit/>
          </a:bodyPr>
          <a:lstStyle/>
          <a:p>
            <a:r>
              <a:rPr lang="en-US" dirty="0" smtClean="0"/>
              <a:t>Extraction line to positron source</a:t>
            </a:r>
            <a:endParaRPr lang="en-US" dirty="0"/>
          </a:p>
        </p:txBody>
      </p:sp>
    </p:spTree>
    <p:extLst>
      <p:ext uri="{BB962C8B-B14F-4D97-AF65-F5344CB8AC3E}">
        <p14:creationId xmlns:p14="http://schemas.microsoft.com/office/powerpoint/2010/main" val="1034008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32</a:t>
            </a:fld>
            <a:endParaRPr lang="en-US" dirty="0"/>
          </a:p>
        </p:txBody>
      </p:sp>
      <p:sp>
        <p:nvSpPr>
          <p:cNvPr id="3" name="Title 2"/>
          <p:cNvSpPr>
            <a:spLocks noGrp="1"/>
          </p:cNvSpPr>
          <p:nvPr>
            <p:ph type="title"/>
          </p:nvPr>
        </p:nvSpPr>
        <p:spPr>
          <a:xfrm>
            <a:off x="451822" y="129091"/>
            <a:ext cx="8539778" cy="753033"/>
          </a:xfrm>
        </p:spPr>
        <p:txBody>
          <a:bodyPr/>
          <a:lstStyle/>
          <a:p>
            <a:r>
              <a:rPr lang="en-US" dirty="0" smtClean="0"/>
              <a:t>MATLAB: Exact FACET Area including Two Beam Lines</a:t>
            </a:r>
            <a:endParaRPr 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5854178"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1172" y="5732585"/>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7589842">
            <a:off x="6052319" y="3155934"/>
            <a:ext cx="304800" cy="106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87279" y="2401669"/>
            <a:ext cx="3599062" cy="1200329"/>
          </a:xfrm>
          <a:prstGeom prst="rect">
            <a:avLst/>
          </a:prstGeom>
          <a:noFill/>
        </p:spPr>
        <p:txBody>
          <a:bodyPr wrap="none" rtlCol="0">
            <a:spAutoFit/>
          </a:bodyPr>
          <a:lstStyle/>
          <a:p>
            <a:r>
              <a:rPr lang="en-US" dirty="0" smtClean="0"/>
              <a:t>Path difference in code = 1.76 m</a:t>
            </a:r>
          </a:p>
          <a:p>
            <a:r>
              <a:rPr lang="en-US" dirty="0" smtClean="0">
                <a:latin typeface="Symbol" panose="05050102010706020507" pitchFamily="18" charset="2"/>
              </a:rPr>
              <a:t>D</a:t>
            </a:r>
            <a:r>
              <a:rPr lang="en-US" dirty="0" smtClean="0"/>
              <a:t>L</a:t>
            </a:r>
            <a:r>
              <a:rPr lang="en-US" baseline="-25000" dirty="0" smtClean="0"/>
              <a:t>12</a:t>
            </a:r>
            <a:r>
              <a:rPr lang="en-US" dirty="0" smtClean="0"/>
              <a:t> can be adjusted precisely by</a:t>
            </a:r>
          </a:p>
          <a:p>
            <a:r>
              <a:rPr lang="en-US" dirty="0" smtClean="0"/>
              <a:t>        component placement.</a:t>
            </a:r>
          </a:p>
          <a:p>
            <a:r>
              <a:rPr lang="en-US" dirty="0" smtClean="0"/>
              <a:t> </a:t>
            </a:r>
            <a:endParaRPr lang="en-US" dirty="0"/>
          </a:p>
        </p:txBody>
      </p:sp>
      <p:sp>
        <p:nvSpPr>
          <p:cNvPr id="7" name="Isosceles Triangle 6"/>
          <p:cNvSpPr/>
          <p:nvPr/>
        </p:nvSpPr>
        <p:spPr>
          <a:xfrm>
            <a:off x="6553200" y="2401669"/>
            <a:ext cx="76200" cy="1129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6591300" y="2057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705600" y="1905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86600" y="1842700"/>
            <a:ext cx="976549" cy="276999"/>
          </a:xfrm>
          <a:prstGeom prst="rect">
            <a:avLst/>
          </a:prstGeom>
          <a:noFill/>
        </p:spPr>
        <p:txBody>
          <a:bodyPr wrap="none" rtlCol="0">
            <a:spAutoFit/>
          </a:bodyPr>
          <a:lstStyle/>
          <a:p>
            <a:r>
              <a:rPr lang="en-US" sz="1200" dirty="0" smtClean="0"/>
              <a:t>Diagnostics</a:t>
            </a:r>
            <a:endParaRPr lang="en-US" sz="1200" dirty="0"/>
          </a:p>
        </p:txBody>
      </p:sp>
    </p:spTree>
    <p:extLst>
      <p:ext uri="{BB962C8B-B14F-4D97-AF65-F5344CB8AC3E}">
        <p14:creationId xmlns:p14="http://schemas.microsoft.com/office/powerpoint/2010/main" val="938444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33</a:t>
            </a:fld>
            <a:endParaRPr lang="en-US" dirty="0"/>
          </a:p>
        </p:txBody>
      </p:sp>
      <p:sp>
        <p:nvSpPr>
          <p:cNvPr id="3" name="Title 2"/>
          <p:cNvSpPr>
            <a:spLocks noGrp="1"/>
          </p:cNvSpPr>
          <p:nvPr>
            <p:ph type="title"/>
          </p:nvPr>
        </p:nvSpPr>
        <p:spPr/>
        <p:txBody>
          <a:bodyPr/>
          <a:lstStyle/>
          <a:p>
            <a:r>
              <a:rPr lang="en-US" sz="2000" dirty="0" smtClean="0"/>
              <a:t>One kicker will change trajectories of second drive bunch</a:t>
            </a:r>
            <a:endParaRPr lang="en-US" sz="2000" dirty="0"/>
          </a:p>
        </p:txBody>
      </p:sp>
      <p:sp>
        <p:nvSpPr>
          <p:cNvPr id="5" name="Oval 4"/>
          <p:cNvSpPr/>
          <p:nvPr/>
        </p:nvSpPr>
        <p:spPr>
          <a:xfrm>
            <a:off x="2438400" y="2895600"/>
            <a:ext cx="121919"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2914207"/>
            <a:ext cx="121919"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p:cNvCxnSpPr/>
          <p:nvPr/>
        </p:nvCxnSpPr>
        <p:spPr>
          <a:xfrm>
            <a:off x="1447800" y="5550932"/>
            <a:ext cx="5486400" cy="3810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943600" y="3619500"/>
            <a:ext cx="1219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819400" y="2133600"/>
            <a:ext cx="1100467"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72200" y="5562600"/>
            <a:ext cx="2595582" cy="369332"/>
          </a:xfrm>
          <a:prstGeom prst="rect">
            <a:avLst/>
          </a:prstGeom>
          <a:noFill/>
        </p:spPr>
        <p:txBody>
          <a:bodyPr wrap="none" rtlCol="0">
            <a:spAutoFit/>
          </a:bodyPr>
          <a:lstStyle/>
          <a:p>
            <a:r>
              <a:rPr lang="en-US" dirty="0" smtClean="0"/>
              <a:t>Kicker for trailing bunch</a:t>
            </a:r>
            <a:endParaRPr lang="en-US" dirty="0"/>
          </a:p>
        </p:txBody>
      </p:sp>
      <p:cxnSp>
        <p:nvCxnSpPr>
          <p:cNvPr id="24" name="Straight Arrow Connector 23"/>
          <p:cNvCxnSpPr/>
          <p:nvPr/>
        </p:nvCxnSpPr>
        <p:spPr>
          <a:xfrm>
            <a:off x="2667000" y="3886200"/>
            <a:ext cx="2362200"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67000" y="3305103"/>
            <a:ext cx="1056700" cy="369332"/>
          </a:xfrm>
          <a:prstGeom prst="rect">
            <a:avLst/>
          </a:prstGeom>
          <a:noFill/>
        </p:spPr>
        <p:txBody>
          <a:bodyPr wrap="none" rtlCol="0">
            <a:spAutoFit/>
          </a:bodyPr>
          <a:lstStyle/>
          <a:p>
            <a:r>
              <a:rPr lang="en-US" dirty="0" smtClean="0"/>
              <a:t>5.7 </a:t>
            </a:r>
            <a:r>
              <a:rPr lang="en-US" dirty="0" err="1" smtClean="0"/>
              <a:t>nsec</a:t>
            </a:r>
            <a:endParaRPr lang="en-US" dirty="0"/>
          </a:p>
        </p:txBody>
      </p:sp>
      <p:sp>
        <p:nvSpPr>
          <p:cNvPr id="6" name="TextBox 5"/>
          <p:cNvSpPr txBox="1"/>
          <p:nvPr/>
        </p:nvSpPr>
        <p:spPr>
          <a:xfrm>
            <a:off x="1167632" y="6291162"/>
            <a:ext cx="4089581" cy="369332"/>
          </a:xfrm>
          <a:prstGeom prst="rect">
            <a:avLst/>
          </a:prstGeom>
          <a:noFill/>
        </p:spPr>
        <p:txBody>
          <a:bodyPr wrap="none" rtlCol="0">
            <a:spAutoFit/>
          </a:bodyPr>
          <a:lstStyle/>
          <a:p>
            <a:r>
              <a:rPr lang="en-US" dirty="0" smtClean="0"/>
              <a:t>Present kicker has ~25 </a:t>
            </a:r>
            <a:r>
              <a:rPr lang="en-US" dirty="0" err="1"/>
              <a:t>n</a:t>
            </a:r>
            <a:r>
              <a:rPr lang="en-US" dirty="0" err="1" smtClean="0"/>
              <a:t>sec</a:t>
            </a:r>
            <a:r>
              <a:rPr lang="en-US" dirty="0" smtClean="0"/>
              <a:t> rise time.</a:t>
            </a:r>
            <a:endParaRPr lang="en-US" dirty="0"/>
          </a:p>
        </p:txBody>
      </p:sp>
    </p:spTree>
    <p:extLst>
      <p:ext uri="{BB962C8B-B14F-4D97-AF65-F5344CB8AC3E}">
        <p14:creationId xmlns:p14="http://schemas.microsoft.com/office/powerpoint/2010/main" val="1457745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34</a:t>
            </a:fld>
            <a:endParaRPr lang="en-US" dirty="0"/>
          </a:p>
        </p:txBody>
      </p:sp>
      <p:sp>
        <p:nvSpPr>
          <p:cNvPr id="3" name="Title 2"/>
          <p:cNvSpPr>
            <a:spLocks noGrp="1"/>
          </p:cNvSpPr>
          <p:nvPr>
            <p:ph type="title"/>
          </p:nvPr>
        </p:nvSpPr>
        <p:spPr/>
        <p:txBody>
          <a:bodyPr/>
          <a:lstStyle/>
          <a:p>
            <a:r>
              <a:rPr lang="en-US" dirty="0" smtClean="0"/>
              <a:t>2 </a:t>
            </a:r>
            <a:r>
              <a:rPr lang="en-US" dirty="0" err="1" smtClean="0"/>
              <a:t>nsec</a:t>
            </a:r>
            <a:r>
              <a:rPr lang="en-US" dirty="0" smtClean="0"/>
              <a:t> Fast kicker (A. Krasnykh et al, SLAC)</a:t>
            </a:r>
            <a:endParaRPr 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2209800" y="3276600"/>
            <a:ext cx="4724400" cy="269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56007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943600" y="5486400"/>
            <a:ext cx="990600" cy="685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910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35</a:t>
            </a:fld>
            <a:endParaRPr lang="en-US" dirty="0"/>
          </a:p>
        </p:txBody>
      </p:sp>
      <p:sp>
        <p:nvSpPr>
          <p:cNvPr id="3" name="Title 2"/>
          <p:cNvSpPr>
            <a:spLocks noGrp="1"/>
          </p:cNvSpPr>
          <p:nvPr>
            <p:ph type="title"/>
          </p:nvPr>
        </p:nvSpPr>
        <p:spPr/>
        <p:txBody>
          <a:bodyPr/>
          <a:lstStyle/>
          <a:p>
            <a:r>
              <a:rPr lang="en-US" sz="2000" dirty="0" smtClean="0"/>
              <a:t>SLAC FACET-II PWFA/DWA Test: Future work if approved:</a:t>
            </a:r>
            <a:endParaRPr lang="en-US" sz="2000" dirty="0"/>
          </a:p>
        </p:txBody>
      </p:sp>
      <p:sp>
        <p:nvSpPr>
          <p:cNvPr id="4" name="Content Placeholder 3"/>
          <p:cNvSpPr>
            <a:spLocks noGrp="1"/>
          </p:cNvSpPr>
          <p:nvPr>
            <p:ph sz="quarter" idx="14"/>
          </p:nvPr>
        </p:nvSpPr>
        <p:spPr>
          <a:xfrm>
            <a:off x="446088" y="1371600"/>
            <a:ext cx="8108950" cy="4946650"/>
          </a:xfrm>
        </p:spPr>
        <p:txBody>
          <a:bodyPr>
            <a:normAutofit fontScale="70000" lnSpcReduction="20000"/>
          </a:bodyPr>
          <a:lstStyle/>
          <a:p>
            <a:r>
              <a:rPr lang="en-US" sz="2000" dirty="0" smtClean="0"/>
              <a:t>PWFA: </a:t>
            </a:r>
          </a:p>
          <a:p>
            <a:r>
              <a:rPr lang="en-US" sz="2000" dirty="0"/>
              <a:t>	</a:t>
            </a:r>
            <a:r>
              <a:rPr lang="en-US" sz="2000" dirty="0" smtClean="0"/>
              <a:t>Find </a:t>
            </a:r>
            <a:r>
              <a:rPr lang="en-US" sz="2000" dirty="0"/>
              <a:t>the optimum plasma cell parameters</a:t>
            </a:r>
            <a:r>
              <a:rPr lang="en-US" sz="2000" dirty="0" smtClean="0"/>
              <a:t>.</a:t>
            </a:r>
          </a:p>
          <a:p>
            <a:r>
              <a:rPr lang="en-US" sz="2000" dirty="0"/>
              <a:t>	</a:t>
            </a:r>
            <a:r>
              <a:rPr lang="en-US" sz="2000" dirty="0" smtClean="0"/>
              <a:t>Arrange plasma/drive parameters to make small witness energy spread.</a:t>
            </a:r>
          </a:p>
          <a:p>
            <a:endParaRPr lang="en-US" sz="2000" dirty="0" smtClean="0"/>
          </a:p>
          <a:p>
            <a:r>
              <a:rPr lang="en-US" sz="2000" dirty="0" smtClean="0"/>
              <a:t>Beams:</a:t>
            </a:r>
          </a:p>
          <a:p>
            <a:r>
              <a:rPr lang="en-US" sz="2000" dirty="0" smtClean="0"/>
              <a:t>	</a:t>
            </a:r>
            <a:r>
              <a:rPr lang="en-US" sz="2000" dirty="0"/>
              <a:t>Fine tune beam lines </a:t>
            </a:r>
            <a:r>
              <a:rPr lang="en-US" sz="2000" dirty="0" smtClean="0"/>
              <a:t>1 </a:t>
            </a:r>
            <a:r>
              <a:rPr lang="en-US" sz="2000" dirty="0"/>
              <a:t>and </a:t>
            </a:r>
            <a:r>
              <a:rPr lang="en-US" sz="2000" dirty="0" smtClean="0"/>
              <a:t>2 </a:t>
            </a:r>
            <a:r>
              <a:rPr lang="en-US" sz="2000" dirty="0"/>
              <a:t>for paths to the </a:t>
            </a:r>
            <a:r>
              <a:rPr lang="en-US" sz="2000" dirty="0" smtClean="0"/>
              <a:t>correct length to about 10</a:t>
            </a:r>
          </a:p>
          <a:p>
            <a:r>
              <a:rPr lang="en-US" sz="2000" dirty="0"/>
              <a:t>	</a:t>
            </a:r>
            <a:r>
              <a:rPr lang="en-US" sz="2000" dirty="0" smtClean="0"/>
              <a:t>microns and be able to tune to these values.</a:t>
            </a:r>
            <a:endParaRPr lang="en-US" sz="2000" dirty="0"/>
          </a:p>
          <a:p>
            <a:r>
              <a:rPr lang="en-US" sz="2000" dirty="0" smtClean="0"/>
              <a:t>	Make </a:t>
            </a:r>
            <a:r>
              <a:rPr lang="en-US" sz="2000" dirty="0"/>
              <a:t>beam optics for all beam line transitions to and from plasma cells</a:t>
            </a:r>
            <a:r>
              <a:rPr lang="en-US" sz="2000" dirty="0" smtClean="0"/>
              <a:t>.</a:t>
            </a:r>
          </a:p>
          <a:p>
            <a:r>
              <a:rPr lang="en-US" sz="2000" dirty="0"/>
              <a:t>	</a:t>
            </a:r>
            <a:r>
              <a:rPr lang="en-US" sz="2000" dirty="0" smtClean="0"/>
              <a:t>Determine if dipole bends (use segments of SLC arc magnets) can preserve emittances </a:t>
            </a:r>
          </a:p>
          <a:p>
            <a:r>
              <a:rPr lang="en-US" sz="2000" dirty="0"/>
              <a:t>	</a:t>
            </a:r>
            <a:r>
              <a:rPr lang="en-US" sz="2000" dirty="0" smtClean="0"/>
              <a:t>Investigate tolerance in beam transport (SR, CSR, …)</a:t>
            </a:r>
            <a:endParaRPr lang="en-US" sz="2000" dirty="0"/>
          </a:p>
          <a:p>
            <a:r>
              <a:rPr lang="en-US" sz="2000" dirty="0"/>
              <a:t>	Work out drive beam dumps</a:t>
            </a:r>
            <a:r>
              <a:rPr lang="en-US" sz="2000" dirty="0" smtClean="0"/>
              <a:t>.</a:t>
            </a:r>
          </a:p>
          <a:p>
            <a:r>
              <a:rPr lang="en-US" sz="2000" dirty="0"/>
              <a:t>	Work out the longitudinal beam </a:t>
            </a:r>
            <a:r>
              <a:rPr lang="en-US" sz="2000" dirty="0" smtClean="0"/>
              <a:t>loading and linac RF phases </a:t>
            </a:r>
            <a:r>
              <a:rPr lang="en-US" sz="2000" dirty="0"/>
              <a:t>in the Cu </a:t>
            </a:r>
            <a:endParaRPr lang="en-US" sz="2000" dirty="0" smtClean="0"/>
          </a:p>
          <a:p>
            <a:r>
              <a:rPr lang="en-US" sz="2000" dirty="0"/>
              <a:t>	</a:t>
            </a:r>
            <a:r>
              <a:rPr lang="en-US" sz="2000" dirty="0" smtClean="0"/>
              <a:t>linac.</a:t>
            </a:r>
          </a:p>
          <a:p>
            <a:r>
              <a:rPr lang="en-US" sz="2000" dirty="0" smtClean="0"/>
              <a:t>	Plasma cell parameters</a:t>
            </a:r>
            <a:endParaRPr lang="en-US" sz="2000" dirty="0"/>
          </a:p>
          <a:p>
            <a:r>
              <a:rPr lang="en-US" sz="2000" dirty="0" smtClean="0"/>
              <a:t>	</a:t>
            </a:r>
            <a:r>
              <a:rPr lang="en-US" sz="2000" dirty="0"/>
              <a:t>See if linac bumps can fix transverse wakes in Cu linac at </a:t>
            </a:r>
            <a:r>
              <a:rPr lang="en-US" sz="2000" dirty="0" smtClean="0"/>
              <a:t>5.6 </a:t>
            </a:r>
            <a:r>
              <a:rPr lang="en-US" sz="2000" dirty="0" err="1"/>
              <a:t>nsec</a:t>
            </a:r>
            <a:r>
              <a:rPr lang="en-US" sz="2000" dirty="0"/>
              <a:t>.</a:t>
            </a:r>
          </a:p>
          <a:p>
            <a:r>
              <a:rPr lang="en-US" sz="2000" dirty="0" smtClean="0"/>
              <a:t>	</a:t>
            </a:r>
            <a:r>
              <a:rPr lang="en-US" sz="2000" dirty="0"/>
              <a:t>Can the </a:t>
            </a:r>
            <a:r>
              <a:rPr lang="en-US" sz="2000" dirty="0" smtClean="0"/>
              <a:t>FACET-II </a:t>
            </a:r>
            <a:r>
              <a:rPr lang="en-US" sz="2000" dirty="0"/>
              <a:t>gun make </a:t>
            </a:r>
            <a:r>
              <a:rPr lang="en-US" sz="2000" dirty="0" smtClean="0"/>
              <a:t>two 2-4 </a:t>
            </a:r>
            <a:r>
              <a:rPr lang="en-US" sz="2000" dirty="0"/>
              <a:t>x 10</a:t>
            </a:r>
            <a:r>
              <a:rPr lang="en-US" sz="2000" baseline="30000" dirty="0"/>
              <a:t>10</a:t>
            </a:r>
            <a:r>
              <a:rPr lang="en-US" sz="2000" dirty="0"/>
              <a:t> bunches?</a:t>
            </a:r>
          </a:p>
          <a:p>
            <a:r>
              <a:rPr lang="en-US" sz="2000" dirty="0" smtClean="0"/>
              <a:t>	Make a full scale 4 </a:t>
            </a:r>
            <a:r>
              <a:rPr lang="en-US" sz="2000" dirty="0" err="1" smtClean="0"/>
              <a:t>nsec</a:t>
            </a:r>
            <a:r>
              <a:rPr lang="en-US" sz="2000" dirty="0" smtClean="0"/>
              <a:t> rise time fast kicker.</a:t>
            </a:r>
          </a:p>
          <a:p>
            <a:endParaRPr lang="en-US" sz="2000" dirty="0" smtClean="0"/>
          </a:p>
          <a:p>
            <a:endParaRPr lang="en-US" sz="2000" dirty="0" smtClean="0"/>
          </a:p>
          <a:p>
            <a:endParaRPr lang="en-US" dirty="0" smtClean="0"/>
          </a:p>
          <a:p>
            <a:endParaRPr lang="en-US" dirty="0"/>
          </a:p>
        </p:txBody>
      </p:sp>
    </p:spTree>
    <p:extLst>
      <p:ext uri="{BB962C8B-B14F-4D97-AF65-F5344CB8AC3E}">
        <p14:creationId xmlns:p14="http://schemas.microsoft.com/office/powerpoint/2010/main" val="3549328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36</a:t>
            </a:fld>
            <a:endParaRPr lang="en-US" dirty="0"/>
          </a:p>
        </p:txBody>
      </p:sp>
      <p:sp>
        <p:nvSpPr>
          <p:cNvPr id="3" name="Title 2"/>
          <p:cNvSpPr>
            <a:spLocks noGrp="1"/>
          </p:cNvSpPr>
          <p:nvPr>
            <p:ph type="title"/>
          </p:nvPr>
        </p:nvSpPr>
        <p:spPr/>
        <p:txBody>
          <a:bodyPr/>
          <a:lstStyle/>
          <a:p>
            <a:r>
              <a:rPr lang="en-US" dirty="0" smtClean="0"/>
              <a:t>Thanks for your </a:t>
            </a:r>
            <a:r>
              <a:rPr lang="en-US" dirty="0"/>
              <a:t>a</a:t>
            </a:r>
            <a:r>
              <a:rPr lang="en-US" dirty="0" smtClean="0"/>
              <a:t>ttention</a:t>
            </a:r>
            <a:endParaRPr lang="en-US" dirty="0"/>
          </a:p>
        </p:txBody>
      </p:sp>
      <p:sp>
        <p:nvSpPr>
          <p:cNvPr id="4" name="Content Placeholder 3"/>
          <p:cNvSpPr>
            <a:spLocks noGrp="1"/>
          </p:cNvSpPr>
          <p:nvPr>
            <p:ph sz="quarter" idx="14"/>
          </p:nvPr>
        </p:nvSpPr>
        <p:spPr>
          <a:xfrm>
            <a:off x="685800" y="1670050"/>
            <a:ext cx="7869238" cy="4959350"/>
          </a:xfrm>
        </p:spPr>
        <p:txBody>
          <a:bodyPr/>
          <a:lstStyle/>
          <a:p>
            <a:r>
              <a:rPr lang="en-US" sz="2000" dirty="0" smtClean="0">
                <a:solidFill>
                  <a:srgbClr val="002060"/>
                </a:solidFill>
              </a:rPr>
              <a:t>Inputs from:</a:t>
            </a:r>
          </a:p>
          <a:p>
            <a:endParaRPr lang="en-US" sz="2000" dirty="0" smtClean="0">
              <a:solidFill>
                <a:srgbClr val="002060"/>
              </a:solidFill>
            </a:endParaRPr>
          </a:p>
          <a:p>
            <a:r>
              <a:rPr lang="en-US" sz="2000" dirty="0" smtClean="0">
                <a:solidFill>
                  <a:srgbClr val="002060"/>
                </a:solidFill>
              </a:rPr>
              <a:t>	K. Bane, J. Sheppard, F-J. Decker (SLAC linac wakes)</a:t>
            </a:r>
          </a:p>
          <a:p>
            <a:r>
              <a:rPr lang="en-US" sz="2000" dirty="0" smtClean="0">
                <a:solidFill>
                  <a:srgbClr val="002060"/>
                </a:solidFill>
              </a:rPr>
              <a:t>	X. Cui (CEPC Injection)	</a:t>
            </a:r>
            <a:endParaRPr lang="en-US" sz="2000" dirty="0">
              <a:solidFill>
                <a:srgbClr val="002060"/>
              </a:solidFill>
            </a:endParaRPr>
          </a:p>
          <a:p>
            <a:r>
              <a:rPr lang="en-US" sz="2000" dirty="0" smtClean="0">
                <a:solidFill>
                  <a:srgbClr val="002060"/>
                </a:solidFill>
              </a:rPr>
              <a:t>	W. </a:t>
            </a:r>
            <a:r>
              <a:rPr lang="en-US" sz="2000" dirty="0">
                <a:solidFill>
                  <a:srgbClr val="002060"/>
                </a:solidFill>
              </a:rPr>
              <a:t>C</a:t>
            </a:r>
            <a:r>
              <a:rPr lang="en-US" sz="2000" dirty="0" smtClean="0">
                <a:solidFill>
                  <a:srgbClr val="002060"/>
                </a:solidFill>
              </a:rPr>
              <a:t>hou, J. Gao (CEPC)</a:t>
            </a:r>
          </a:p>
          <a:p>
            <a:r>
              <a:rPr lang="en-US" sz="2000" dirty="0">
                <a:solidFill>
                  <a:srgbClr val="002060"/>
                </a:solidFill>
              </a:rPr>
              <a:t>	</a:t>
            </a:r>
            <a:r>
              <a:rPr lang="en-US" sz="2000" dirty="0" smtClean="0">
                <a:solidFill>
                  <a:srgbClr val="002060"/>
                </a:solidFill>
              </a:rPr>
              <a:t>M. Hogan (PWFA)</a:t>
            </a:r>
          </a:p>
          <a:p>
            <a:r>
              <a:rPr lang="en-US" sz="2000" dirty="0" smtClean="0">
                <a:solidFill>
                  <a:srgbClr val="002060"/>
                </a:solidFill>
              </a:rPr>
              <a:t>	S. </a:t>
            </a:r>
            <a:r>
              <a:rPr lang="en-US" sz="2000" dirty="0" err="1" smtClean="0">
                <a:solidFill>
                  <a:srgbClr val="002060"/>
                </a:solidFill>
              </a:rPr>
              <a:t>Ogur</a:t>
            </a:r>
            <a:r>
              <a:rPr lang="en-US" sz="2000" dirty="0" smtClean="0">
                <a:solidFill>
                  <a:srgbClr val="002060"/>
                </a:solidFill>
              </a:rPr>
              <a:t>, K. </a:t>
            </a:r>
            <a:r>
              <a:rPr lang="en-US" sz="2000" dirty="0" err="1" smtClean="0">
                <a:solidFill>
                  <a:srgbClr val="002060"/>
                </a:solidFill>
              </a:rPr>
              <a:t>Oide</a:t>
            </a:r>
            <a:r>
              <a:rPr lang="en-US" sz="2000" dirty="0" smtClean="0">
                <a:solidFill>
                  <a:srgbClr val="002060"/>
                </a:solidFill>
              </a:rPr>
              <a:t>, F. Zimmermann (FCC, injection, costs)</a:t>
            </a:r>
          </a:p>
          <a:p>
            <a:r>
              <a:rPr lang="en-US" sz="2000" dirty="0" smtClean="0">
                <a:solidFill>
                  <a:srgbClr val="002060"/>
                </a:solidFill>
              </a:rPr>
              <a:t>	B. O’Shea (DWFA)</a:t>
            </a:r>
          </a:p>
          <a:p>
            <a:r>
              <a:rPr lang="en-US" sz="2000" dirty="0" smtClean="0">
                <a:solidFill>
                  <a:srgbClr val="002060"/>
                </a:solidFill>
              </a:rPr>
              <a:t>		</a:t>
            </a:r>
          </a:p>
          <a:p>
            <a:r>
              <a:rPr lang="en-US" sz="2000" dirty="0" smtClean="0">
                <a:solidFill>
                  <a:srgbClr val="002060"/>
                </a:solidFill>
              </a:rPr>
              <a:t>	</a:t>
            </a:r>
            <a:endParaRPr lang="en-US" dirty="0"/>
          </a:p>
        </p:txBody>
      </p:sp>
    </p:spTree>
    <p:extLst>
      <p:ext uri="{BB962C8B-B14F-4D97-AF65-F5344CB8AC3E}">
        <p14:creationId xmlns:p14="http://schemas.microsoft.com/office/powerpoint/2010/main" val="367395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sz="2000" dirty="0" smtClean="0"/>
              <a:t>CEPC CDR Parameters showing Main Injection Requirements</a:t>
            </a:r>
            <a:endParaRPr lang="en-US" sz="2000"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136644" y="1219199"/>
            <a:ext cx="6559556" cy="541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733800" y="4191000"/>
            <a:ext cx="914400" cy="457200"/>
          </a:xfrm>
          <a:prstGeom prst="ellipse">
            <a:avLst/>
          </a:prstGeom>
          <a:noFill/>
          <a:ln>
            <a:solidFill>
              <a:srgbClr val="C75B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53200" y="2743200"/>
            <a:ext cx="762000" cy="533400"/>
          </a:xfrm>
          <a:prstGeom prst="ellipse">
            <a:avLst/>
          </a:prstGeom>
          <a:noFill/>
          <a:ln>
            <a:solidFill>
              <a:srgbClr val="C75B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57800" y="1879600"/>
            <a:ext cx="685800" cy="457200"/>
          </a:xfrm>
          <a:prstGeom prst="ellipse">
            <a:avLst/>
          </a:prstGeom>
          <a:noFill/>
          <a:ln>
            <a:solidFill>
              <a:srgbClr val="C75B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38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err="1" smtClean="0"/>
              <a:t>FCCee</a:t>
            </a:r>
            <a:r>
              <a:rPr lang="en-US" dirty="0" smtClean="0"/>
              <a:t> Injector Complex</a:t>
            </a:r>
            <a:endParaRPr lang="en-US" dirty="0"/>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61006" y="1670050"/>
            <a:ext cx="747911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216502" y="61722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62800" y="6403602"/>
            <a:ext cx="518091" cy="369332"/>
          </a:xfrm>
          <a:prstGeom prst="rect">
            <a:avLst/>
          </a:prstGeom>
          <a:noFill/>
        </p:spPr>
        <p:txBody>
          <a:bodyPr wrap="none" rtlCol="0">
            <a:spAutoFit/>
          </a:bodyPr>
          <a:lstStyle/>
          <a:p>
            <a:r>
              <a:rPr lang="en-US" dirty="0" smtClean="0"/>
              <a:t>DR</a:t>
            </a:r>
            <a:endParaRPr lang="en-US" dirty="0"/>
          </a:p>
        </p:txBody>
      </p:sp>
      <p:sp>
        <p:nvSpPr>
          <p:cNvPr id="4" name="Rectangle 3"/>
          <p:cNvSpPr/>
          <p:nvPr/>
        </p:nvSpPr>
        <p:spPr>
          <a:xfrm>
            <a:off x="6172200" y="6096000"/>
            <a:ext cx="304800" cy="222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13384" y="6400800"/>
            <a:ext cx="1101584" cy="369332"/>
          </a:xfrm>
          <a:prstGeom prst="rect">
            <a:avLst/>
          </a:prstGeom>
          <a:noFill/>
        </p:spPr>
        <p:txBody>
          <a:bodyPr wrap="none" rtlCol="0">
            <a:spAutoFit/>
          </a:bodyPr>
          <a:lstStyle/>
          <a:p>
            <a:r>
              <a:rPr lang="en-US" dirty="0"/>
              <a:t>e</a:t>
            </a:r>
            <a:r>
              <a:rPr lang="en-US" dirty="0" smtClean="0"/>
              <a:t>+ target</a:t>
            </a:r>
            <a:endParaRPr lang="en-US" dirty="0"/>
          </a:p>
        </p:txBody>
      </p:sp>
    </p:spTree>
    <p:extLst>
      <p:ext uri="{BB962C8B-B14F-4D97-AF65-F5344CB8AC3E}">
        <p14:creationId xmlns:p14="http://schemas.microsoft.com/office/powerpoint/2010/main" val="29239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err="1" smtClean="0"/>
              <a:t>FCCee</a:t>
            </a:r>
            <a:r>
              <a:rPr lang="en-US" dirty="0" smtClean="0"/>
              <a:t> Collider Parameters (K. </a:t>
            </a:r>
            <a:r>
              <a:rPr lang="en-US" dirty="0" err="1" smtClean="0"/>
              <a:t>Oide</a:t>
            </a:r>
            <a:r>
              <a:rPr lang="en-US" dirty="0" smtClean="0"/>
              <a:t>, F. Zimmermann …)</a:t>
            </a:r>
            <a:endParaRPr 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624935" y="1219200"/>
            <a:ext cx="5606488"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1295400" y="3429000"/>
            <a:ext cx="6019800" cy="53340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371600" y="5486400"/>
            <a:ext cx="6400801"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7086600" y="3276600"/>
            <a:ext cx="685801" cy="2438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72000" y="2667000"/>
            <a:ext cx="30480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24800" y="2133600"/>
            <a:ext cx="1043876" cy="646331"/>
          </a:xfrm>
          <a:prstGeom prst="rect">
            <a:avLst/>
          </a:prstGeom>
          <a:noFill/>
        </p:spPr>
        <p:txBody>
          <a:bodyPr wrap="none" rtlCol="0">
            <a:spAutoFit/>
          </a:bodyPr>
          <a:lstStyle/>
          <a:p>
            <a:r>
              <a:rPr lang="en-US" dirty="0" smtClean="0"/>
              <a:t>Injection</a:t>
            </a:r>
          </a:p>
          <a:p>
            <a:r>
              <a:rPr lang="en-US" dirty="0" smtClean="0"/>
              <a:t>issues</a:t>
            </a:r>
            <a:endParaRPr lang="en-US" dirty="0"/>
          </a:p>
        </p:txBody>
      </p:sp>
    </p:spTree>
    <p:extLst>
      <p:ext uri="{BB962C8B-B14F-4D97-AF65-F5344CB8AC3E}">
        <p14:creationId xmlns:p14="http://schemas.microsoft.com/office/powerpoint/2010/main" val="315516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smtClean="0"/>
              <a:t>CEPC </a:t>
            </a:r>
            <a:r>
              <a:rPr lang="en-US" dirty="0"/>
              <a:t>Injection Requirements (Linac into </a:t>
            </a:r>
            <a:r>
              <a:rPr lang="en-US" dirty="0" smtClean="0"/>
              <a:t>Booster)</a:t>
            </a:r>
            <a:endParaRPr lang="en-US" dirty="0"/>
          </a:p>
        </p:txBody>
      </p:sp>
      <p:sp>
        <p:nvSpPr>
          <p:cNvPr id="4" name="Content Placeholder 3"/>
          <p:cNvSpPr>
            <a:spLocks noGrp="1"/>
          </p:cNvSpPr>
          <p:nvPr>
            <p:ph sz="quarter" idx="14"/>
          </p:nvPr>
        </p:nvSpPr>
        <p:spPr/>
        <p:txBody>
          <a:bodyPr/>
          <a:lstStyle/>
          <a:p>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98" y="1524000"/>
            <a:ext cx="859778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124200" y="2438400"/>
            <a:ext cx="9906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28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smtClean="0"/>
              <a:t>Booster Ring Injector is a Serious Accelerator!</a:t>
            </a:r>
            <a:endParaRPr lang="en-US" dirty="0"/>
          </a:p>
        </p:txBody>
      </p:sp>
      <p:sp>
        <p:nvSpPr>
          <p:cNvPr id="4" name="Content Placeholder 3"/>
          <p:cNvSpPr>
            <a:spLocks noGrp="1"/>
          </p:cNvSpPr>
          <p:nvPr>
            <p:ph sz="quarter" idx="14"/>
          </p:nvPr>
        </p:nvSpPr>
        <p:spPr>
          <a:xfrm>
            <a:off x="446088" y="1295400"/>
            <a:ext cx="8545512" cy="5022850"/>
          </a:xfrm>
        </p:spPr>
        <p:txBody>
          <a:bodyPr>
            <a:normAutofit fontScale="47500" lnSpcReduction="20000"/>
          </a:bodyPr>
          <a:lstStyle/>
          <a:p>
            <a:r>
              <a:rPr lang="en-US" sz="3300" dirty="0"/>
              <a:t>  </a:t>
            </a:r>
          </a:p>
          <a:p>
            <a:r>
              <a:rPr lang="en-US" sz="3300" dirty="0" smtClean="0">
                <a:solidFill>
                  <a:srgbClr val="FF0000"/>
                </a:solidFill>
              </a:rPr>
              <a:t>The 100 km booster is a large accelerator with some complicated technologies but overall is mostly conservative. </a:t>
            </a:r>
          </a:p>
          <a:p>
            <a:endParaRPr lang="en-US" sz="3300" dirty="0" smtClean="0">
              <a:solidFill>
                <a:srgbClr val="FF0000"/>
              </a:solidFill>
            </a:endParaRPr>
          </a:p>
          <a:p>
            <a:r>
              <a:rPr lang="en-US" sz="3300" dirty="0" smtClean="0">
                <a:solidFill>
                  <a:srgbClr val="FF0000"/>
                </a:solidFill>
              </a:rPr>
              <a:t>Issues include :</a:t>
            </a:r>
          </a:p>
          <a:p>
            <a:endParaRPr lang="en-US" sz="3300" dirty="0" smtClean="0"/>
          </a:p>
          <a:p>
            <a:r>
              <a:rPr lang="en-US" sz="3300" dirty="0" smtClean="0"/>
              <a:t>100 km of complex accelerator components</a:t>
            </a:r>
            <a:endParaRPr lang="en-US" sz="3300" dirty="0"/>
          </a:p>
          <a:p>
            <a:r>
              <a:rPr lang="en-US" sz="3300" dirty="0" smtClean="0"/>
              <a:t>The booster has more than 2.2  to 10 GeV of SC RF at high power with significant HOMs.</a:t>
            </a:r>
          </a:p>
          <a:p>
            <a:r>
              <a:rPr lang="en-US" sz="3300" dirty="0" smtClean="0"/>
              <a:t>Vacuum chamber issues are modest (SR, eddy currents, heat expansion).</a:t>
            </a:r>
          </a:p>
          <a:p>
            <a:r>
              <a:rPr lang="en-US" sz="3300" dirty="0" smtClean="0"/>
              <a:t>Low field dipole magnet strength (~60 gauss) has issues at 6-10 GeV but fewer at 20 GeV.</a:t>
            </a:r>
          </a:p>
          <a:p>
            <a:r>
              <a:rPr lang="en-US" sz="3300" dirty="0" smtClean="0"/>
              <a:t>Tunnel interferences with collider components (e.g. SCRF, detectors, </a:t>
            </a:r>
            <a:r>
              <a:rPr lang="en-US" sz="3300" dirty="0" err="1" smtClean="0"/>
              <a:t>cryo</a:t>
            </a:r>
            <a:r>
              <a:rPr lang="en-US" sz="3300" dirty="0" smtClean="0"/>
              <a:t>-distribution)</a:t>
            </a:r>
          </a:p>
          <a:p>
            <a:r>
              <a:rPr lang="en-US" sz="3300" dirty="0" smtClean="0"/>
              <a:t>Potential unintended cross talk to </a:t>
            </a:r>
            <a:r>
              <a:rPr lang="en-US" sz="3300" dirty="0" err="1" smtClean="0"/>
              <a:t>e+e</a:t>
            </a:r>
            <a:r>
              <a:rPr lang="en-US" sz="3300" dirty="0" smtClean="0"/>
              <a:t>- or pp colliders</a:t>
            </a:r>
            <a:r>
              <a:rPr lang="en-US" sz="3300" dirty="0"/>
              <a:t> </a:t>
            </a:r>
            <a:r>
              <a:rPr lang="en-US" sz="3300" dirty="0" smtClean="0"/>
              <a:t>including radiation.</a:t>
            </a:r>
          </a:p>
          <a:p>
            <a:r>
              <a:rPr lang="en-US" sz="3300" dirty="0" smtClean="0"/>
              <a:t>Beam instabilities at 6-10 GeV</a:t>
            </a:r>
            <a:r>
              <a:rPr lang="en-US" sz="3300" dirty="0"/>
              <a:t> </a:t>
            </a:r>
            <a:r>
              <a:rPr lang="en-US" sz="3300" dirty="0" smtClean="0"/>
              <a:t>could spray radiation on the other accelerators and hardware.</a:t>
            </a:r>
          </a:p>
          <a:p>
            <a:r>
              <a:rPr lang="en-US" sz="3300" dirty="0" smtClean="0">
                <a:sym typeface="Wingdings" panose="05000000000000000000" pitchFamily="2" charset="2"/>
              </a:rPr>
              <a:t></a:t>
            </a:r>
            <a:r>
              <a:rPr lang="en-US" sz="3300" dirty="0" smtClean="0"/>
              <a:t>High cost at 100 km.</a:t>
            </a:r>
            <a:endParaRPr lang="en-US" sz="3300" dirty="0"/>
          </a:p>
          <a:p>
            <a:endParaRPr lang="en-US" sz="2400" dirty="0"/>
          </a:p>
          <a:p>
            <a:endParaRPr lang="en-US" dirty="0"/>
          </a:p>
        </p:txBody>
      </p:sp>
    </p:spTree>
    <p:extLst>
      <p:ext uri="{BB962C8B-B14F-4D97-AF65-F5344CB8AC3E}">
        <p14:creationId xmlns:p14="http://schemas.microsoft.com/office/powerpoint/2010/main" val="1374166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a:xfrm>
            <a:off x="451822" y="129091"/>
            <a:ext cx="8539778" cy="753033"/>
          </a:xfrm>
        </p:spPr>
        <p:txBody>
          <a:bodyPr/>
          <a:lstStyle/>
          <a:p>
            <a:r>
              <a:rPr lang="en-US" dirty="0" smtClean="0"/>
              <a:t>Parametric Cost Analysis</a:t>
            </a:r>
            <a:endParaRPr lang="en-US" dirty="0"/>
          </a:p>
        </p:txBody>
      </p:sp>
      <p:sp>
        <p:nvSpPr>
          <p:cNvPr id="4" name="Content Placeholder 3"/>
          <p:cNvSpPr>
            <a:spLocks noGrp="1"/>
          </p:cNvSpPr>
          <p:nvPr>
            <p:ph sz="quarter" idx="14"/>
          </p:nvPr>
        </p:nvSpPr>
        <p:spPr>
          <a:xfrm>
            <a:off x="446088" y="1219200"/>
            <a:ext cx="8108950" cy="5099050"/>
          </a:xfrm>
        </p:spPr>
        <p:txBody>
          <a:bodyPr>
            <a:normAutofit fontScale="92500" lnSpcReduction="20000"/>
          </a:bodyPr>
          <a:lstStyle/>
          <a:p>
            <a:r>
              <a:rPr lang="en-US" dirty="0" smtClean="0"/>
              <a:t>The plan is to provide an average parametric cost value for each segment of the injector chain.</a:t>
            </a:r>
          </a:p>
          <a:p>
            <a:endParaRPr lang="en-US" dirty="0" smtClean="0"/>
          </a:p>
          <a:p>
            <a:r>
              <a:rPr lang="en-US" dirty="0" smtClean="0"/>
              <a:t>The costs are split into “tunnel” and “accelerator” costs.</a:t>
            </a:r>
          </a:p>
          <a:p>
            <a:endParaRPr lang="en-US" dirty="0" smtClean="0"/>
          </a:p>
          <a:p>
            <a:r>
              <a:rPr lang="en-US" dirty="0" smtClean="0"/>
              <a:t>A cost value per meter were be assigned depending on the difficulty of the technology.</a:t>
            </a:r>
          </a:p>
          <a:p>
            <a:endParaRPr lang="en-US" dirty="0" smtClean="0"/>
          </a:p>
          <a:p>
            <a:r>
              <a:rPr lang="en-US" dirty="0" smtClean="0"/>
              <a:t>For example, a linac costs more per meter than a transport line. Curved transport more than straight. SC linac is more than Cu.</a:t>
            </a:r>
          </a:p>
          <a:p>
            <a:endParaRPr lang="en-US" dirty="0"/>
          </a:p>
          <a:p>
            <a:r>
              <a:rPr lang="en-US" dirty="0" smtClean="0"/>
              <a:t>A linac tunnel cost more per meter than a transport line tunnel because of waveguides, klystrons, and modulators.</a:t>
            </a:r>
          </a:p>
          <a:p>
            <a:endParaRPr lang="en-US" dirty="0" smtClean="0"/>
          </a:p>
          <a:p>
            <a:r>
              <a:rPr lang="en-US" dirty="0" smtClean="0"/>
              <a:t>When an accelerator shares a tunnel with another accelerator, the main accelerator get the cost of the tunnel and only the incremental costs for the tunnel will be added to the lesser one.</a:t>
            </a:r>
          </a:p>
          <a:p>
            <a:endParaRPr lang="en-US" dirty="0" smtClean="0"/>
          </a:p>
          <a:p>
            <a:r>
              <a:rPr lang="en-US" dirty="0" smtClean="0"/>
              <a:t>The cost is then calculated by the cost per meter times the length of the accelerator segment.</a:t>
            </a:r>
            <a:endParaRPr lang="en-US" dirty="0"/>
          </a:p>
          <a:p>
            <a:endParaRPr lang="en-US" dirty="0" smtClean="0"/>
          </a:p>
          <a:p>
            <a:r>
              <a:rPr lang="en-US" dirty="0" smtClean="0">
                <a:solidFill>
                  <a:srgbClr val="FF0000"/>
                </a:solidFill>
                <a:sym typeface="Wingdings" panose="05000000000000000000" pitchFamily="2" charset="2"/>
              </a:rPr>
              <a:t> </a:t>
            </a:r>
            <a:r>
              <a:rPr lang="en-US" dirty="0" smtClean="0">
                <a:solidFill>
                  <a:srgbClr val="FF0000"/>
                </a:solidFill>
              </a:rPr>
              <a:t>The cost values are only for comparisons of different technologies and do not represent the actual real costs which is  more complicated to calculate.</a:t>
            </a:r>
            <a:endParaRPr lang="en-US" dirty="0">
              <a:solidFill>
                <a:srgbClr val="FF0000"/>
              </a:solidFill>
            </a:endParaRPr>
          </a:p>
        </p:txBody>
      </p:sp>
    </p:spTree>
    <p:extLst>
      <p:ext uri="{BB962C8B-B14F-4D97-AF65-F5344CB8AC3E}">
        <p14:creationId xmlns:p14="http://schemas.microsoft.com/office/powerpoint/2010/main" val="27843518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SLAC-ppt-template-white-1">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7709F57C22AF4C8D185745E3950065" ma:contentTypeVersion="1" ma:contentTypeDescription="Create a new document." ma:contentTypeScope="" ma:versionID="7d3a711b8110c7c07e19378b4cf52c2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B4C0B3F-983A-4B03-99A4-3E57D63EC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F8BFBAB-521D-4F09-B446-0F1634B67173}">
  <ds:schemaRefs>
    <ds:schemaRef ds:uri="http://schemas.microsoft.com/sharepoint/v3/contenttype/forms"/>
  </ds:schemaRefs>
</ds:datastoreItem>
</file>

<file path=customXml/itemProps3.xml><?xml version="1.0" encoding="utf-8"?>
<ds:datastoreItem xmlns:ds="http://schemas.openxmlformats.org/officeDocument/2006/customXml" ds:itemID="{41903D97-D4BB-480A-9FC7-782BC4B2785B}">
  <ds:schemaRefs>
    <ds:schemaRef ds:uri="http://purl.org/dc/elements/1.1/"/>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SLAC-ppt-template-white-1</Template>
  <TotalTime>3910</TotalTime>
  <Words>1663</Words>
  <Application>Microsoft Office PowerPoint</Application>
  <PresentationFormat>On-screen Show (4:3)</PresentationFormat>
  <Paragraphs>346</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SLAC-ppt-template-white-1</vt:lpstr>
      <vt:lpstr> Alternate Injectors for a Higgs Factory </vt:lpstr>
      <vt:lpstr>Topics</vt:lpstr>
      <vt:lpstr>Part 1: CEPC Tunnel Layout Showing Booster Location</vt:lpstr>
      <vt:lpstr>CEPC CDR Parameters showing Main Injection Requirements</vt:lpstr>
      <vt:lpstr>FCCee Injector Complex</vt:lpstr>
      <vt:lpstr>FCCee Collider Parameters (K. Oide, F. Zimmermann …)</vt:lpstr>
      <vt:lpstr>CEPC Injection Requirements (Linac into Booster)</vt:lpstr>
      <vt:lpstr>Booster Ring Injector is a Serious Accelerator!</vt:lpstr>
      <vt:lpstr>Parametric Cost Analysis</vt:lpstr>
      <vt:lpstr>Various 125-175 GeV Injector Types Compared (Parametric)</vt:lpstr>
      <vt:lpstr>Hogan: SLAC Linear Collider Concept in 2014 using PWFA</vt:lpstr>
      <vt:lpstr>SLAC FACET has accelerated both e- and e+</vt:lpstr>
      <vt:lpstr>Dielectric Wake Accelerator (O’Shea)</vt:lpstr>
      <vt:lpstr>DWA Parameters Achieved (~2005)</vt:lpstr>
      <vt:lpstr>PWFA and DWA Injector (Simplified)</vt:lpstr>
      <vt:lpstr>Schematic of Beam PWFA or DWA Injector (Not Optimized)</vt:lpstr>
      <vt:lpstr>PWFA  or DWA Overview</vt:lpstr>
      <vt:lpstr>Design very similar to the SLAC SLC Arcs (1988-1998)</vt:lpstr>
      <vt:lpstr>SLAC SLC Arc Installation</vt:lpstr>
      <vt:lpstr>Optimum Number of Arcs (Bunches)</vt:lpstr>
      <vt:lpstr>Accelerating Cells</vt:lpstr>
      <vt:lpstr>Rough Hardware of a PWFA/DWFA Injector</vt:lpstr>
      <vt:lpstr>What is Next for [CEPC/FCCee] Injector Design  using PWFA or DWA </vt:lpstr>
      <vt:lpstr>An Aside: Why a PWFA or DWA Injector?</vt:lpstr>
      <vt:lpstr>(New) Proposed Beam Test of a two stage PWFA (+DWA) at SLAC</vt:lpstr>
      <vt:lpstr>Goal: Test Beam Parameters similar to CEPC/FCCee </vt:lpstr>
      <vt:lpstr>Transverse wakes in SLAC Cu linac for the two bunches</vt:lpstr>
      <vt:lpstr>Rough Layout of SLAC Linac showing FACET-II Area</vt:lpstr>
      <vt:lpstr>Schematic horizontal trajectories of two bunches (plan view)</vt:lpstr>
      <vt:lpstr>Six present beam lines in Sector 20 at “A”</vt:lpstr>
      <vt:lpstr>Sector 20 Adit in the tunnel at “B”</vt:lpstr>
      <vt:lpstr>MATLAB: Exact FACET Area including Two Beam Lines</vt:lpstr>
      <vt:lpstr>One kicker will change trajectories of second drive bunch</vt:lpstr>
      <vt:lpstr>2 nsec Fast kicker (A. Krasnykh et al, SLAC)</vt:lpstr>
      <vt:lpstr>SLAC FACET-II PWFA/DWA Test: Future work if approved:</vt:lpstr>
      <vt:lpstr>Thanks for your attention</vt:lpstr>
    </vt:vector>
  </TitlesOfParts>
  <Company>SLAC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SAREC Charge</dc:title>
  <dc:creator>ecolby</dc:creator>
  <cp:lastModifiedBy>Seeman, John</cp:lastModifiedBy>
  <cp:revision>571</cp:revision>
  <cp:lastPrinted>2016-10-11T21:47:07Z</cp:lastPrinted>
  <dcterms:created xsi:type="dcterms:W3CDTF">2012-10-04T22:35:54Z</dcterms:created>
  <dcterms:modified xsi:type="dcterms:W3CDTF">2017-11-06T21:58:22Z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SLAC_PPT_032312</vt:lpwstr>
  </property>
  <property fmtid="{D5CDD505-2E9C-101B-9397-08002B2CF9AE}" pid="4" name="ArticulateGUID">
    <vt:lpwstr>4F2C0736-F769-41F4-8D23-03358470444A</vt:lpwstr>
  </property>
  <property fmtid="{D5CDD505-2E9C-101B-9397-08002B2CF9AE}" pid="5" name="ArticulateProjectFull">
    <vt:lpwstr>F:\PROJECTS\JohnsonBeesley\S+G\SLAC\SLAC_PPT_040212.ppta</vt:lpwstr>
  </property>
  <property fmtid="{D5CDD505-2E9C-101B-9397-08002B2CF9AE}" pid="6" name="ContentTypeId">
    <vt:lpwstr>0x010100797709F57C22AF4C8D185745E3950065</vt:lpwstr>
  </property>
</Properties>
</file>