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sldIdLst>
    <p:sldId id="256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9" r:id="rId20"/>
    <p:sldId id="267" r:id="rId21"/>
    <p:sldId id="268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70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00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98252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4864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1855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101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7835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6922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806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8383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7250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9247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4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92179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97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17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80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8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13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45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75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583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56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20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83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16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41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58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2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85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4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9333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60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58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90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92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753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270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631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89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876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3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3729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34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706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483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464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712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558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36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335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066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3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0531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959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230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001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418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793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792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68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639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097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4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4940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57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782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243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442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037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624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021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891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5581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9358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724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755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802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269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13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600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86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09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069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3760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273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330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946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419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945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517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995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6597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54596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0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4037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682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8730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991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4560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539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538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981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4090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9718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16A3B-22E4-4F36-9ACA-787BEB5295F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1790-2F85-40C9-B51B-1D527774BC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5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9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9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6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8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7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5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4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B32-4D8F-4F6E-988A-22E9DF71372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7EB7-F513-4012-9689-D0E0FBF257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5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Injection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Cui Xiaohao, </a:t>
            </a:r>
            <a:r>
              <a:rPr lang="en-US" altLang="zh-CN" dirty="0" err="1" smtClean="0"/>
              <a:t>Bian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, Zhang Chuang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2017/11/07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072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Acceptance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booster injection: </a:t>
            </a:r>
            <a:r>
              <a:rPr lang="en-US" altLang="zh-CN" dirty="0"/>
              <a:t>the beam </a:t>
            </a:r>
            <a:r>
              <a:rPr lang="en-US" altLang="zh-CN" dirty="0" err="1"/>
              <a:t>emittance</a:t>
            </a:r>
            <a:r>
              <a:rPr lang="en-US" altLang="zh-CN" dirty="0"/>
              <a:t> from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is 300 </a:t>
            </a:r>
            <a:r>
              <a:rPr lang="en-US" altLang="zh-CN" dirty="0" err="1" smtClean="0"/>
              <a:t>nm.rad</a:t>
            </a:r>
            <a:r>
              <a:rPr lang="en-US" altLang="zh-CN" dirty="0" smtClean="0"/>
              <a:t> in both x, and y direction. The booster physical aperture is </a:t>
            </a:r>
            <a:r>
              <a:rPr lang="en-US" altLang="zh-CN" dirty="0" smtClean="0">
                <a:solidFill>
                  <a:srgbClr val="FF0000"/>
                </a:solidFill>
              </a:rPr>
              <a:t>3 sigma + 5mm. </a:t>
            </a:r>
          </a:p>
          <a:p>
            <a:endParaRPr lang="en-US" altLang="zh-CN" dirty="0"/>
          </a:p>
          <a:p>
            <a:r>
              <a:rPr lang="en-US" altLang="zh-CN" dirty="0" smtClean="0"/>
              <a:t>For collider injection: the beam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 from booster is 3.1 </a:t>
            </a:r>
            <a:r>
              <a:rPr lang="en-US" altLang="zh-CN" dirty="0" err="1" smtClean="0"/>
              <a:t>nm.rad</a:t>
            </a:r>
            <a:r>
              <a:rPr lang="en-US" altLang="zh-CN" dirty="0" smtClean="0"/>
              <a:t> in x, and 1% coupling. The collider dynamic aperture is more than </a:t>
            </a:r>
            <a:r>
              <a:rPr lang="en-US" altLang="zh-CN" dirty="0" smtClean="0">
                <a:solidFill>
                  <a:srgbClr val="FF0000"/>
                </a:solidFill>
              </a:rPr>
              <a:t>16 sigma</a:t>
            </a:r>
            <a:r>
              <a:rPr lang="en-US" altLang="zh-CN" dirty="0" smtClean="0"/>
              <a:t> in x, and </a:t>
            </a:r>
            <a:r>
              <a:rPr lang="en-US" altLang="zh-CN" dirty="0" smtClean="0">
                <a:solidFill>
                  <a:srgbClr val="FF0000"/>
                </a:solidFill>
              </a:rPr>
              <a:t>6 sigma </a:t>
            </a:r>
            <a:r>
              <a:rPr lang="en-US" altLang="zh-CN" dirty="0" smtClean="0"/>
              <a:t>in y for </a:t>
            </a:r>
            <a:r>
              <a:rPr lang="en-US" altLang="zh-CN" dirty="0" err="1" smtClean="0"/>
              <a:t>higgs</a:t>
            </a:r>
            <a:r>
              <a:rPr lang="en-US" altLang="zh-CN" dirty="0" smtClean="0"/>
              <a:t> injection.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09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Beam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parameters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from</a:t>
            </a:r>
            <a:r>
              <a:rPr lang="en-US" altLang="zh-CN" dirty="0" smtClean="0"/>
              <a:t> 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Linac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1540294" y="2237918"/>
          <a:ext cx="8733765" cy="29724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11255"/>
                <a:gridCol w="2911255"/>
                <a:gridCol w="2911255"/>
              </a:tblGrid>
              <a:tr h="49540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Parameter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Unit</a:t>
                      </a:r>
                      <a:endParaRPr lang="zh-CN" altLang="en-US" dirty="0"/>
                    </a:p>
                  </a:txBody>
                  <a:tcPr/>
                </a:tc>
              </a:tr>
              <a:tr h="49540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Beam Energy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</a:tr>
              <a:tr h="49540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Repetition rate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Hz</a:t>
                      </a:r>
                      <a:endParaRPr lang="zh-CN" altLang="en-US" dirty="0"/>
                    </a:p>
                  </a:txBody>
                  <a:tcPr/>
                </a:tc>
              </a:tr>
              <a:tr h="49540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Charge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nC</a:t>
                      </a:r>
                      <a:endParaRPr lang="zh-CN" altLang="en-US" dirty="0"/>
                    </a:p>
                  </a:txBody>
                  <a:tcPr/>
                </a:tc>
              </a:tr>
              <a:tr h="49540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 Spread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&lt;2E-3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95406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Emittance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 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mm.rad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527048" y="554126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solidFill>
                  <a:prstClr val="black"/>
                </a:solidFill>
              </a:rPr>
              <a:t>Emittance</a:t>
            </a:r>
            <a:r>
              <a:rPr lang="en-US" altLang="zh-CN" dirty="0">
                <a:solidFill>
                  <a:prstClr val="black"/>
                </a:solidFill>
              </a:rPr>
              <a:t> is required by the vacuum chamber in the booster.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Bunch charge is required by the injection current in Higgs mode.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Beam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parameters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from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booster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539809"/>
              </p:ext>
            </p:extLst>
          </p:nvPr>
        </p:nvGraphicFramePr>
        <p:xfrm>
          <a:off x="1295022" y="2234567"/>
          <a:ext cx="8531365" cy="38265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06273"/>
                <a:gridCol w="1706273"/>
                <a:gridCol w="1706273"/>
                <a:gridCol w="1706273"/>
                <a:gridCol w="1706273"/>
              </a:tblGrid>
              <a:tr h="54664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Parameter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Unit</a:t>
                      </a:r>
                      <a:endParaRPr lang="zh-CN" altLang="en-US" dirty="0"/>
                    </a:p>
                  </a:txBody>
                  <a:tcPr/>
                </a:tc>
              </a:tr>
              <a:tr h="54664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Charge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nC</a:t>
                      </a:r>
                      <a:endParaRPr lang="zh-CN" altLang="en-US" dirty="0"/>
                    </a:p>
                  </a:txBody>
                  <a:tcPr/>
                </a:tc>
              </a:tr>
              <a:tr h="54664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Ramping</a:t>
                      </a:r>
                      <a:r>
                        <a:rPr lang="en-US" altLang="zh-CN" baseline="0" dirty="0" smtClean="0"/>
                        <a:t> Cycle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</a:t>
                      </a:r>
                      <a:endParaRPr lang="zh-CN" altLang="en-US" dirty="0"/>
                    </a:p>
                  </a:txBody>
                  <a:tcPr/>
                </a:tc>
              </a:tr>
              <a:tr h="546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Beam Current 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0.532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0.542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0.504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6644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Emittance</a:t>
                      </a:r>
                      <a:r>
                        <a:rPr lang="en-US" altLang="zh-CN" baseline="0" dirty="0" smtClean="0"/>
                        <a:t> 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nm.rad</a:t>
                      </a:r>
                      <a:endParaRPr lang="zh-CN" altLang="en-US" dirty="0"/>
                    </a:p>
                  </a:txBody>
                  <a:tcPr/>
                </a:tc>
              </a:tr>
              <a:tr h="54664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 Spread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0.0966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0.064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0.037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%</a:t>
                      </a:r>
                      <a:endParaRPr lang="zh-CN" altLang="en-US" dirty="0"/>
                    </a:p>
                  </a:txBody>
                  <a:tcPr/>
                </a:tc>
              </a:tr>
              <a:tr h="54664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Efficiency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92</a:t>
                      </a:r>
                      <a:r>
                        <a:rPr lang="en-US" altLang="zh-CN" baseline="0" dirty="0" smtClean="0"/>
                        <a:t> %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3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 Injection process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2807208" y="2002536"/>
            <a:ext cx="7755636" cy="4221480"/>
            <a:chOff x="1444752" y="2002536"/>
            <a:chExt cx="7755636" cy="4221480"/>
          </a:xfrm>
        </p:grpSpPr>
        <p:sp>
          <p:nvSpPr>
            <p:cNvPr id="5" name="矩形 4"/>
            <p:cNvSpPr/>
            <p:nvPr/>
          </p:nvSpPr>
          <p:spPr>
            <a:xfrm>
              <a:off x="1444752" y="2002536"/>
              <a:ext cx="2350008" cy="14173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Injection from </a:t>
              </a:r>
              <a:r>
                <a:rPr lang="en-US" altLang="zh-CN" dirty="0" err="1">
                  <a:solidFill>
                    <a:prstClr val="white"/>
                  </a:solidFill>
                </a:rPr>
                <a:t>Linac</a:t>
              </a:r>
              <a:r>
                <a:rPr lang="en-US" altLang="zh-CN" dirty="0">
                  <a:solidFill>
                    <a:prstClr val="white"/>
                  </a:solidFill>
                </a:rPr>
                <a:t> to booster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850380" y="2002536"/>
              <a:ext cx="2350008" cy="14173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Booster ramping to High Energy 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850380" y="4806696"/>
              <a:ext cx="2350008" cy="14173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Inject from booster to collider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444752" y="4806696"/>
              <a:ext cx="2350008" cy="14173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prstClr val="white"/>
                  </a:solidFill>
                </a:rPr>
                <a:t>Booster ramping to Low Energy</a:t>
              </a:r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右箭头 8"/>
            <p:cNvSpPr/>
            <p:nvPr/>
          </p:nvSpPr>
          <p:spPr>
            <a:xfrm>
              <a:off x="4641342" y="2523744"/>
              <a:ext cx="1362456" cy="374904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左箭头 9"/>
            <p:cNvSpPr/>
            <p:nvPr/>
          </p:nvSpPr>
          <p:spPr>
            <a:xfrm>
              <a:off x="4641342" y="5328666"/>
              <a:ext cx="1362456" cy="373380"/>
            </a:xfrm>
            <a:prstGeom prst="lef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下箭头 10"/>
            <p:cNvSpPr/>
            <p:nvPr/>
          </p:nvSpPr>
          <p:spPr>
            <a:xfrm>
              <a:off x="7854696" y="3566160"/>
              <a:ext cx="338328" cy="932688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4" name="上弧形箭头 13"/>
          <p:cNvSpPr/>
          <p:nvPr/>
        </p:nvSpPr>
        <p:spPr>
          <a:xfrm rot="16487141">
            <a:off x="945017" y="3843168"/>
            <a:ext cx="1480370" cy="685800"/>
          </a:xfrm>
          <a:prstGeom prst="curved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81328" y="4032504"/>
            <a:ext cx="348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repeat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Injection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Time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Structure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574576" y="1690688"/>
            <a:ext cx="4053544" cy="467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prstClr val="black"/>
                </a:solidFill>
              </a:rPr>
              <a:t>In W, and Z mode, It takes the booster 5 cycles to fill all bunches</a:t>
            </a: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For Z injection, the booster needs 8s at  the high energy for beam damping.</a:t>
            </a:r>
          </a:p>
          <a:p>
            <a:endParaRPr lang="en-US" altLang="zh-CN" sz="2000" dirty="0" smtClean="0">
              <a:solidFill>
                <a:prstClr val="black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984" y="1631652"/>
            <a:ext cx="5687306" cy="522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3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Booster injection and Extraction: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44968" y="1825625"/>
            <a:ext cx="3608832" cy="4351338"/>
          </a:xfrm>
        </p:spPr>
        <p:txBody>
          <a:bodyPr/>
          <a:lstStyle/>
          <a:p>
            <a:r>
              <a:rPr lang="en-US" altLang="zh-CN" dirty="0" smtClean="0"/>
              <a:t>On axis injection</a:t>
            </a:r>
          </a:p>
          <a:p>
            <a:r>
              <a:rPr lang="en-US" altLang="zh-CN" dirty="0" smtClean="0"/>
              <a:t>One septum and one kicker is needed </a:t>
            </a:r>
          </a:p>
          <a:p>
            <a:r>
              <a:rPr lang="en-US" altLang="zh-CN" dirty="0" smtClean="0"/>
              <a:t>Extraction is just the </a:t>
            </a:r>
            <a:r>
              <a:rPr lang="en-US" altLang="zh-CN" dirty="0" err="1" smtClean="0"/>
              <a:t>oppsite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5076055" y="2060848"/>
            <a:ext cx="432049" cy="3816424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4008" y="5733256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H="1">
            <a:off x="3760527" y="2275689"/>
            <a:ext cx="29640" cy="3901274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ysDot"/>
          </a:ln>
          <a:effectLst/>
        </p:spPr>
      </p:cxnSp>
      <p:cxnSp>
        <p:nvCxnSpPr>
          <p:cNvPr id="8" name="Straight Connector 13"/>
          <p:cNvCxnSpPr/>
          <p:nvPr/>
        </p:nvCxnSpPr>
        <p:spPr>
          <a:xfrm>
            <a:off x="6300192" y="2240868"/>
            <a:ext cx="0" cy="392443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ysDot"/>
          </a:ln>
          <a:effectLst/>
        </p:spPr>
      </p:cxnSp>
      <p:sp>
        <p:nvSpPr>
          <p:cNvPr id="10" name="Oval 17"/>
          <p:cNvSpPr/>
          <p:nvPr/>
        </p:nvSpPr>
        <p:spPr>
          <a:xfrm>
            <a:off x="5680595" y="3707133"/>
            <a:ext cx="1230694" cy="702510"/>
          </a:xfrm>
          <a:prstGeom prst="ellipse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1" name="Rectangle 21"/>
          <p:cNvSpPr/>
          <p:nvPr/>
        </p:nvSpPr>
        <p:spPr>
          <a:xfrm>
            <a:off x="2843808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689305" y="1844824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Injecting beam</a:t>
            </a:r>
            <a:endParaRPr lang="en-US" sz="1600" kern="0" dirty="0">
              <a:solidFill>
                <a:srgbClr val="FF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860032" y="1866310"/>
            <a:ext cx="829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Septum</a:t>
            </a:r>
          </a:p>
        </p:txBody>
      </p:sp>
      <p:cxnSp>
        <p:nvCxnSpPr>
          <p:cNvPr id="17" name="Straight Arrow Connector 6"/>
          <p:cNvCxnSpPr/>
          <p:nvPr/>
        </p:nvCxnSpPr>
        <p:spPr>
          <a:xfrm>
            <a:off x="3790167" y="6021288"/>
            <a:ext cx="2510025" cy="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Rectangle 29"/>
          <p:cNvSpPr/>
          <p:nvPr/>
        </p:nvSpPr>
        <p:spPr>
          <a:xfrm>
            <a:off x="6765480" y="30596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</a:p>
        </p:txBody>
      </p:sp>
      <p:grpSp>
        <p:nvGrpSpPr>
          <p:cNvPr id="20" name="Group 34"/>
          <p:cNvGrpSpPr/>
          <p:nvPr/>
        </p:nvGrpSpPr>
        <p:grpSpPr>
          <a:xfrm>
            <a:off x="494063" y="1639543"/>
            <a:ext cx="1206457" cy="1202650"/>
            <a:chOff x="6749919" y="4941168"/>
            <a:chExt cx="1206457" cy="1202650"/>
          </a:xfrm>
        </p:grpSpPr>
        <p:cxnSp>
          <p:nvCxnSpPr>
            <p:cNvPr id="21" name="Straight Arrow Connector 35"/>
            <p:cNvCxnSpPr/>
            <p:nvPr/>
          </p:nvCxnSpPr>
          <p:spPr>
            <a:xfrm flipV="1">
              <a:off x="6948264" y="5301208"/>
              <a:ext cx="0" cy="72008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" name="Straight Arrow Connector 36"/>
            <p:cNvCxnSpPr/>
            <p:nvPr/>
          </p:nvCxnSpPr>
          <p:spPr>
            <a:xfrm>
              <a:off x="6948264" y="6021288"/>
              <a:ext cx="71169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3" name="TextBox 23"/>
            <p:cNvSpPr txBox="1"/>
            <p:nvPr/>
          </p:nvSpPr>
          <p:spPr>
            <a:xfrm>
              <a:off x="6749919" y="4941168"/>
              <a:ext cx="342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X’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7665211" y="5805264"/>
              <a:ext cx="291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X</a:t>
              </a:r>
            </a:p>
          </p:txBody>
        </p:sp>
      </p:grpSp>
      <p:sp>
        <p:nvSpPr>
          <p:cNvPr id="28" name="椭圆 27"/>
          <p:cNvSpPr/>
          <p:nvPr/>
        </p:nvSpPr>
        <p:spPr>
          <a:xfrm>
            <a:off x="484163" y="2509293"/>
            <a:ext cx="6552729" cy="309634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</a:endParaRPr>
          </a:p>
        </p:txBody>
      </p:sp>
      <p:sp>
        <p:nvSpPr>
          <p:cNvPr id="30" name="Oval 17"/>
          <p:cNvSpPr/>
          <p:nvPr/>
        </p:nvSpPr>
        <p:spPr>
          <a:xfrm>
            <a:off x="3137285" y="3707133"/>
            <a:ext cx="1230694" cy="702510"/>
          </a:xfrm>
          <a:prstGeom prst="ellipse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32" name="TextBox 14"/>
          <p:cNvSpPr txBox="1"/>
          <p:nvPr/>
        </p:nvSpPr>
        <p:spPr>
          <a:xfrm>
            <a:off x="3156669" y="1840895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Injected beam</a:t>
            </a:r>
            <a:endParaRPr lang="en-US" sz="1600" kern="0" dirty="0">
              <a:solidFill>
                <a:srgbClr val="FF0000"/>
              </a:solidFill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 flipH="1">
            <a:off x="4644008" y="4057465"/>
            <a:ext cx="936104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0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Kickers and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Septums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54792"/>
              </p:ext>
            </p:extLst>
          </p:nvPr>
        </p:nvGraphicFramePr>
        <p:xfrm>
          <a:off x="1816328" y="1875354"/>
          <a:ext cx="7641571" cy="180586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272828"/>
                <a:gridCol w="1272828"/>
                <a:gridCol w="1273749"/>
                <a:gridCol w="1273749"/>
                <a:gridCol w="1273749"/>
                <a:gridCol w="637334"/>
                <a:gridCol w="637334"/>
              </a:tblGrid>
              <a:tr h="52864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Component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Length (m)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Waveform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Deflection angle (</a:t>
                      </a:r>
                      <a:r>
                        <a:rPr lang="en-US" sz="1600" kern="0" dirty="0" err="1">
                          <a:effectLst/>
                        </a:rPr>
                        <a:t>mrad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Field (T)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Beam-Stay-clear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36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H(mm)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V(mm)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7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Septum</a:t>
                      </a:r>
                      <a:endParaRPr lang="zh-CN" sz="1600" b="1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DC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9.1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0.152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63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63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7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Kicker</a:t>
                      </a:r>
                      <a:endParaRPr lang="zh-CN" sz="1600" b="1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0.5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Half_sin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0.034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63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63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23699"/>
              </p:ext>
            </p:extLst>
          </p:nvPr>
        </p:nvGraphicFramePr>
        <p:xfrm>
          <a:off x="1775246" y="4322434"/>
          <a:ext cx="7669004" cy="196435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277396"/>
                <a:gridCol w="1277396"/>
                <a:gridCol w="1278322"/>
                <a:gridCol w="1278322"/>
                <a:gridCol w="1278322"/>
                <a:gridCol w="639623"/>
                <a:gridCol w="639623"/>
              </a:tblGrid>
              <a:tr h="54828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Component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Length (m)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Waveform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Deflection angle (mrad)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Field (T)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Beam-Stay-clear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41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H(mm)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V(mm)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Septum</a:t>
                      </a:r>
                      <a:endParaRPr lang="zh-CN" sz="1600" b="1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DC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10.4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0.41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20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20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Kicker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Half_sin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0.2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0.04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20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20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697645" y="1506022"/>
            <a:ext cx="416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Booster Injection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97645" y="3781613"/>
            <a:ext cx="416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Booster Extraction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4823018" y="2060848"/>
            <a:ext cx="432049" cy="3816424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4462978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390970" y="5733256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cxnSp>
        <p:nvCxnSpPr>
          <p:cNvPr id="8" name="Straight Connector 9"/>
          <p:cNvCxnSpPr/>
          <p:nvPr/>
        </p:nvCxnSpPr>
        <p:spPr>
          <a:xfrm>
            <a:off x="1870690" y="2204864"/>
            <a:ext cx="0" cy="352839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ysDot"/>
          </a:ln>
          <a:effectLst/>
        </p:spPr>
      </p:cxnSp>
      <p:cxnSp>
        <p:nvCxnSpPr>
          <p:cNvPr id="9" name="Straight Connector 13"/>
          <p:cNvCxnSpPr/>
          <p:nvPr/>
        </p:nvCxnSpPr>
        <p:spPr>
          <a:xfrm>
            <a:off x="6630183" y="2317777"/>
            <a:ext cx="0" cy="392443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ysDot"/>
          </a:ln>
          <a:effectLst/>
        </p:spPr>
      </p:cxnSp>
      <p:sp>
        <p:nvSpPr>
          <p:cNvPr id="10" name="Oval 14"/>
          <p:cNvSpPr/>
          <p:nvPr/>
        </p:nvSpPr>
        <p:spPr>
          <a:xfrm>
            <a:off x="3255786" y="3567420"/>
            <a:ext cx="1460734" cy="803278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1" name="Oval 17"/>
          <p:cNvSpPr/>
          <p:nvPr/>
        </p:nvSpPr>
        <p:spPr>
          <a:xfrm>
            <a:off x="5471090" y="3329547"/>
            <a:ext cx="995116" cy="127902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2" name="Rectangle 21"/>
          <p:cNvSpPr/>
          <p:nvPr/>
        </p:nvSpPr>
        <p:spPr>
          <a:xfrm>
            <a:off x="2590770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2589561" y="5733256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7040" y="1322103"/>
            <a:ext cx="125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Bumped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Stored beam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71090" y="1428268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Injected beam</a:t>
            </a:r>
            <a:endParaRPr lang="en-US" sz="1600" kern="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1817" y="1428268"/>
            <a:ext cx="829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Septum</a:t>
            </a:r>
          </a:p>
          <a:p>
            <a:pPr>
              <a:defRPr/>
            </a:pPr>
            <a:endParaRPr lang="en-US" sz="1600" kern="0" dirty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  2mm</a:t>
            </a:r>
          </a:p>
        </p:txBody>
      </p:sp>
      <p:cxnSp>
        <p:nvCxnSpPr>
          <p:cNvPr id="18" name="Straight Arrow Connector 6"/>
          <p:cNvCxnSpPr/>
          <p:nvPr/>
        </p:nvCxnSpPr>
        <p:spPr>
          <a:xfrm>
            <a:off x="3808408" y="6021288"/>
            <a:ext cx="2814811" cy="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21" name="Group 34"/>
          <p:cNvGrpSpPr/>
          <p:nvPr/>
        </p:nvGrpSpPr>
        <p:grpSpPr>
          <a:xfrm>
            <a:off x="349038" y="1322103"/>
            <a:ext cx="1206457" cy="1202650"/>
            <a:chOff x="6749919" y="4941168"/>
            <a:chExt cx="1206457" cy="1202650"/>
          </a:xfrm>
        </p:grpSpPr>
        <p:cxnSp>
          <p:nvCxnSpPr>
            <p:cNvPr id="22" name="Straight Arrow Connector 35"/>
            <p:cNvCxnSpPr/>
            <p:nvPr/>
          </p:nvCxnSpPr>
          <p:spPr>
            <a:xfrm flipV="1">
              <a:off x="6948264" y="5301208"/>
              <a:ext cx="0" cy="72008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3" name="Straight Arrow Connector 36"/>
            <p:cNvCxnSpPr/>
            <p:nvPr/>
          </p:nvCxnSpPr>
          <p:spPr>
            <a:xfrm>
              <a:off x="6948264" y="6021288"/>
              <a:ext cx="71169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4" name="TextBox 23"/>
            <p:cNvSpPr txBox="1"/>
            <p:nvPr/>
          </p:nvSpPr>
          <p:spPr>
            <a:xfrm>
              <a:off x="6749919" y="4941168"/>
              <a:ext cx="342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X’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65211" y="5805264"/>
              <a:ext cx="291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X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739086" y="6141239"/>
            <a:ext cx="3071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Acceptance &gt;4</a:t>
            </a:r>
            <a:r>
              <a:rPr lang="en-US" sz="2000" kern="0" dirty="0">
                <a:solidFill>
                  <a:sysClr val="windowText" lastClr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000" kern="0" baseline="-25000" dirty="0">
                <a:solidFill>
                  <a:sysClr val="windowText" lastClr="000000"/>
                </a:solidFill>
              </a:rPr>
              <a:t>xc</a:t>
            </a:r>
            <a:r>
              <a:rPr lang="en-US" sz="2000" kern="0" dirty="0">
                <a:solidFill>
                  <a:sysClr val="windowText" lastClr="000000"/>
                </a:solidFill>
              </a:rPr>
              <a:t> + 8</a:t>
            </a:r>
            <a:r>
              <a:rPr lang="en-US" sz="2000" kern="0" dirty="0">
                <a:solidFill>
                  <a:sysClr val="windowText" lastClr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000" kern="0" baseline="-25000" dirty="0">
                <a:solidFill>
                  <a:sysClr val="windowText" lastClr="000000"/>
                </a:solidFill>
              </a:rPr>
              <a:t>xi</a:t>
            </a:r>
            <a:r>
              <a:rPr lang="en-US" sz="2000" kern="0" dirty="0">
                <a:solidFill>
                  <a:sysClr val="windowText" lastClr="000000"/>
                </a:solidFill>
              </a:rPr>
              <a:t> + S </a:t>
            </a:r>
          </a:p>
        </p:txBody>
      </p:sp>
      <p:cxnSp>
        <p:nvCxnSpPr>
          <p:cNvPr id="27" name="Straight Arrow Connector 40"/>
          <p:cNvCxnSpPr/>
          <p:nvPr/>
        </p:nvCxnSpPr>
        <p:spPr>
          <a:xfrm>
            <a:off x="1870690" y="5733256"/>
            <a:ext cx="2016224" cy="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1971603" y="5842103"/>
            <a:ext cx="1907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Bump Height</a:t>
            </a:r>
          </a:p>
        </p:txBody>
      </p:sp>
      <p:sp>
        <p:nvSpPr>
          <p:cNvPr id="29" name="椭圆 28"/>
          <p:cNvSpPr/>
          <p:nvPr/>
        </p:nvSpPr>
        <p:spPr>
          <a:xfrm>
            <a:off x="502538" y="2492896"/>
            <a:ext cx="6120681" cy="29523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1" name="Oval 14"/>
          <p:cNvSpPr/>
          <p:nvPr/>
        </p:nvSpPr>
        <p:spPr>
          <a:xfrm>
            <a:off x="1148795" y="3567420"/>
            <a:ext cx="1460734" cy="803278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32" name="标题 1"/>
          <p:cNvSpPr txBox="1">
            <a:spLocks/>
          </p:cNvSpPr>
          <p:nvPr/>
        </p:nvSpPr>
        <p:spPr>
          <a:xfrm>
            <a:off x="803694" y="2792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3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Collider Injection</a:t>
            </a:r>
            <a:r>
              <a:rPr lang="en-US" altLang="zh-CN" dirty="0" smtClean="0">
                <a:solidFill>
                  <a:prstClr val="black"/>
                </a:solidFill>
                <a:latin typeface="Calibri Light" panose="020F0302020204030204"/>
              </a:rPr>
              <a:t>:</a:t>
            </a:r>
            <a:endParaRPr lang="zh-CN" altLang="en-US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73992" y="1745902"/>
            <a:ext cx="4071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For Higgs:</a:t>
            </a:r>
          </a:p>
          <a:p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_</a:t>
            </a:r>
            <a:r>
              <a:rPr lang="en-US" altLang="zh-CN" dirty="0" err="1">
                <a:solidFill>
                  <a:prstClr val="black"/>
                </a:solidFill>
              </a:rPr>
              <a:t>x</a:t>
            </a:r>
            <a:r>
              <a:rPr lang="en-US" altLang="zh-CN" dirty="0">
                <a:solidFill>
                  <a:prstClr val="black"/>
                </a:solidFill>
              </a:rPr>
              <a:t> = 1.21 </a:t>
            </a:r>
            <a:r>
              <a:rPr lang="en-US" altLang="zh-CN" dirty="0" err="1">
                <a:solidFill>
                  <a:prstClr val="black"/>
                </a:solidFill>
              </a:rPr>
              <a:t>nm.rad</a:t>
            </a:r>
            <a:r>
              <a:rPr lang="en-US" altLang="zh-CN" dirty="0">
                <a:solidFill>
                  <a:prstClr val="black"/>
                </a:solidFill>
              </a:rPr>
              <a:t>; 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_</a:t>
            </a:r>
            <a:r>
              <a:rPr lang="en-US" altLang="zh-CN" dirty="0" err="1">
                <a:solidFill>
                  <a:prstClr val="black"/>
                </a:solidFill>
              </a:rPr>
              <a:t>inject</a:t>
            </a:r>
            <a:r>
              <a:rPr lang="en-US" altLang="zh-CN" dirty="0">
                <a:solidFill>
                  <a:prstClr val="black"/>
                </a:solidFill>
              </a:rPr>
              <a:t> = 3.1 </a:t>
            </a:r>
            <a:r>
              <a:rPr lang="en-US" altLang="zh-CN" dirty="0" err="1">
                <a:solidFill>
                  <a:prstClr val="black"/>
                </a:solidFill>
              </a:rPr>
              <a:t>nm.rad</a:t>
            </a:r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en-US" altLang="zh-CN" dirty="0" err="1">
                <a:solidFill>
                  <a:prstClr val="black"/>
                </a:solidFill>
              </a:rPr>
              <a:t>x</a:t>
            </a:r>
            <a:r>
              <a:rPr lang="en-US" altLang="zh-CN" dirty="0">
                <a:solidFill>
                  <a:prstClr val="black"/>
                </a:solidFill>
              </a:rPr>
              <a:t> = 0.47 mm, 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en-US" altLang="zh-CN" dirty="0" err="1">
                <a:solidFill>
                  <a:prstClr val="black"/>
                </a:solidFill>
              </a:rPr>
              <a:t>_inject</a:t>
            </a:r>
            <a:r>
              <a:rPr lang="en-US" altLang="zh-CN" dirty="0">
                <a:solidFill>
                  <a:prstClr val="black"/>
                </a:solidFill>
              </a:rPr>
              <a:t> = 0.45 mm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Septum = 2 mm</a:t>
            </a:r>
          </a:p>
          <a:p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Acceptance &gt; 16 </a:t>
            </a:r>
            <a:r>
              <a:rPr lang="en-US" altLang="zh-CN" dirty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206153" y="1733001"/>
            <a:ext cx="4313207" cy="189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269476" y="3969058"/>
            <a:ext cx="43308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For Z:</a:t>
            </a:r>
          </a:p>
          <a:p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_</a:t>
            </a:r>
            <a:r>
              <a:rPr lang="en-US" altLang="zh-CN" dirty="0" err="1">
                <a:solidFill>
                  <a:prstClr val="black"/>
                </a:solidFill>
              </a:rPr>
              <a:t>x</a:t>
            </a:r>
            <a:r>
              <a:rPr lang="en-US" altLang="zh-CN" dirty="0">
                <a:solidFill>
                  <a:prstClr val="black"/>
                </a:solidFill>
              </a:rPr>
              <a:t> = 0.17 </a:t>
            </a:r>
            <a:r>
              <a:rPr lang="en-US" altLang="zh-CN" dirty="0" err="1">
                <a:solidFill>
                  <a:prstClr val="black"/>
                </a:solidFill>
              </a:rPr>
              <a:t>nm.rad</a:t>
            </a:r>
            <a:r>
              <a:rPr lang="en-US" altLang="zh-CN" dirty="0">
                <a:solidFill>
                  <a:prstClr val="black"/>
                </a:solidFill>
              </a:rPr>
              <a:t>; 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_</a:t>
            </a:r>
            <a:r>
              <a:rPr lang="en-US" altLang="zh-CN" dirty="0" err="1">
                <a:solidFill>
                  <a:prstClr val="black"/>
                </a:solidFill>
              </a:rPr>
              <a:t>inject</a:t>
            </a:r>
            <a:r>
              <a:rPr lang="en-US" altLang="zh-CN" dirty="0">
                <a:solidFill>
                  <a:prstClr val="black"/>
                </a:solidFill>
              </a:rPr>
              <a:t> = 0.51 </a:t>
            </a:r>
            <a:r>
              <a:rPr lang="en-US" altLang="zh-CN" dirty="0" err="1">
                <a:solidFill>
                  <a:prstClr val="black"/>
                </a:solidFill>
              </a:rPr>
              <a:t>nm.rad</a:t>
            </a:r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en-US" altLang="zh-CN" dirty="0" err="1">
                <a:solidFill>
                  <a:prstClr val="black"/>
                </a:solidFill>
              </a:rPr>
              <a:t>x</a:t>
            </a:r>
            <a:r>
              <a:rPr lang="en-US" altLang="zh-CN" dirty="0">
                <a:solidFill>
                  <a:prstClr val="black"/>
                </a:solidFill>
              </a:rPr>
              <a:t> = 0.18 mm, </a:t>
            </a:r>
            <a:r>
              <a:rPr lang="en-US" altLang="zh-CN" dirty="0" err="1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en-US" altLang="zh-CN" dirty="0" err="1">
                <a:solidFill>
                  <a:prstClr val="black"/>
                </a:solidFill>
              </a:rPr>
              <a:t>_inject</a:t>
            </a:r>
            <a:r>
              <a:rPr lang="en-US" altLang="zh-CN" dirty="0">
                <a:solidFill>
                  <a:prstClr val="black"/>
                </a:solidFill>
              </a:rPr>
              <a:t> = 0.16 mm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Septum = 2 mm</a:t>
            </a:r>
          </a:p>
          <a:p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Acceptance &gt; 23 </a:t>
            </a:r>
            <a:r>
              <a:rPr lang="en-US" altLang="zh-CN" dirty="0">
                <a:solidFill>
                  <a:srgbClr val="FF0000"/>
                </a:solidFill>
                <a:latin typeface="Symbol" panose="05050102010706020507" pitchFamily="18" charset="2"/>
              </a:rPr>
              <a:t>s 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09949" y="3969058"/>
            <a:ext cx="4313207" cy="189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Injection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Simulation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pic>
        <p:nvPicPr>
          <p:cNvPr id="4" name="内容占位符 3" descr="H:\CEPC\booster\inject.em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1960562"/>
            <a:ext cx="5085962" cy="38087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5949696" y="1716692"/>
            <a:ext cx="5251704" cy="467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prstClr val="black"/>
                </a:solidFill>
              </a:rPr>
              <a:t>Performed simulations of the injected beam dynamics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Beam distribution in X-X’ phase-space is tracked after injection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Blue distribution:  Beam before injection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Green distribution: Beam of the first 10 turns after injection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Dotted line is the acceptance</a:t>
            </a:r>
            <a:endParaRPr lang="en-US" altLang="zh-CN" dirty="0">
              <a:solidFill>
                <a:prstClr val="black"/>
              </a:solidFill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070080" y="427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Kickers and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Septums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5" name="TextBox 13"/>
          <p:cNvSpPr txBox="1"/>
          <p:nvPr/>
        </p:nvSpPr>
        <p:spPr>
          <a:xfrm>
            <a:off x="523985" y="2244685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</a:rPr>
              <a:t>Bump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>
                <a:solidFill>
                  <a:prstClr val="black"/>
                </a:solidFill>
              </a:rPr>
              <a:t>height 20mm,kicker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>
                <a:solidFill>
                  <a:prstClr val="black"/>
                </a:solidFill>
              </a:rPr>
              <a:t>length 2m,then the strength of the kickers are about </a:t>
            </a:r>
            <a:r>
              <a:rPr lang="en-US" altLang="zh-CN" sz="2400" b="1" dirty="0">
                <a:solidFill>
                  <a:srgbClr val="FF0000"/>
                </a:solidFill>
              </a:rPr>
              <a:t>200 Gauss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513259" y="1508299"/>
            <a:ext cx="557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prstClr val="black"/>
                </a:solidFill>
              </a:rPr>
              <a:t>Kicker strength</a:t>
            </a:r>
            <a:endParaRPr lang="zh-CN" alt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523985" y="3348156"/>
            <a:ext cx="2904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prstClr val="black"/>
                </a:solidFill>
              </a:rPr>
              <a:t>Septum strength</a:t>
            </a:r>
            <a:endParaRPr lang="zh-CN" alt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TextBox 16"/>
          <p:cNvSpPr txBox="1"/>
          <p:nvPr/>
        </p:nvSpPr>
        <p:spPr>
          <a:xfrm>
            <a:off x="523985" y="4082295"/>
            <a:ext cx="7839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</a:rPr>
              <a:t>If the Septum is 35m, the strength needed is much higher.</a:t>
            </a:r>
          </a:p>
          <a:p>
            <a:r>
              <a:rPr lang="en-US" altLang="zh-CN" sz="2400" dirty="0">
                <a:solidFill>
                  <a:prstClr val="black"/>
                </a:solidFill>
              </a:rPr>
              <a:t>As a result, we tried to use 4 separate septum instead of a single one.</a:t>
            </a:r>
          </a:p>
          <a:p>
            <a:r>
              <a:rPr lang="en-US" altLang="zh-CN" sz="2400" dirty="0">
                <a:solidFill>
                  <a:prstClr val="black"/>
                </a:solidFill>
              </a:rPr>
              <a:t>Their magnet strength are</a:t>
            </a:r>
            <a:r>
              <a:rPr lang="en-US" altLang="zh-CN" sz="2400" dirty="0">
                <a:solidFill>
                  <a:srgbClr val="FF0000"/>
                </a:solidFill>
              </a:rPr>
              <a:t>: 0.64T, 0.32T, 0.16T, 0.08T </a:t>
            </a:r>
            <a:r>
              <a:rPr lang="en-US" altLang="zh-CN" sz="2400" dirty="0">
                <a:solidFill>
                  <a:prstClr val="black"/>
                </a:solidFill>
              </a:rPr>
              <a:t>and their thickness are </a:t>
            </a:r>
            <a:r>
              <a:rPr lang="en-US" altLang="zh-CN" sz="2400" dirty="0">
                <a:solidFill>
                  <a:srgbClr val="FF0000"/>
                </a:solidFill>
              </a:rPr>
              <a:t>16mm,8mm,4mm,2mm</a:t>
            </a:r>
            <a:r>
              <a:rPr lang="en-US" altLang="zh-CN" sz="2400" dirty="0">
                <a:solidFill>
                  <a:prstClr val="black"/>
                </a:solidFill>
              </a:rPr>
              <a:t> separately.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Contents</a:t>
            </a:r>
            <a:endParaRPr lang="zh-CN" altLang="en-US" sz="3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en-US" altLang="zh-CN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Injection Systems</a:t>
            </a:r>
            <a:endParaRPr lang="en-US" altLang="zh-CN" sz="36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requirement </a:t>
            </a:r>
          </a:p>
          <a:p>
            <a:r>
              <a:rPr lang="en-US" altLang="zh-CN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en-US" altLang="zh-CN" sz="3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Injection </a:t>
            </a:r>
            <a:r>
              <a:rPr lang="en-US" altLang="zh-CN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Process</a:t>
            </a:r>
          </a:p>
          <a:p>
            <a:r>
              <a:rPr lang="en-US" altLang="zh-CN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sz="3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Summary</a:t>
            </a:r>
            <a:endParaRPr lang="zh-CN" altLang="en-US" sz="36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8704" y="351056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Booster parameters and filling time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1463033" y="1510580"/>
          <a:ext cx="8476223" cy="473372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747416"/>
                <a:gridCol w="2027101"/>
                <a:gridCol w="1883037"/>
                <a:gridCol w="1818669"/>
              </a:tblGrid>
              <a:tr h="45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Mode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Higgs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W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Z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Injection Energy (GeV)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45.5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Bunch number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286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1044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2180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Bunch Charge (nC)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0.62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0.173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0.077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Beam Current (mA)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0.532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0.542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0.504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Current threshold</a:t>
                      </a:r>
                      <a:r>
                        <a:rPr lang="en-US" altLang="zh-CN" sz="1600" kern="100" baseline="0" dirty="0" smtClean="0">
                          <a:effectLst/>
                        </a:rPr>
                        <a:t> due to TMCI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0.803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0.803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0.803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Number of Cycles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477">
                <a:tc>
                  <a:txBody>
                    <a:bodyPr/>
                    <a:lstStyle/>
                    <a:p>
                      <a:pPr marL="27305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Current decay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3%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3%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3%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94477">
                <a:tc>
                  <a:txBody>
                    <a:bodyPr/>
                    <a:lstStyle/>
                    <a:p>
                      <a:pPr marL="27305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Ramping Cycle (sec)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 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 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 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94477">
                <a:tc>
                  <a:txBody>
                    <a:bodyPr/>
                    <a:lstStyle/>
                    <a:p>
                      <a:pPr marL="27305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Filling time (sec)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28 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185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318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94477">
                <a:tc>
                  <a:txBody>
                    <a:bodyPr/>
                    <a:lstStyle/>
                    <a:p>
                      <a:pPr marL="27305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Injection frequency (sec)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37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383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811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358704" y="5430129"/>
            <a:ext cx="8868508" cy="9425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1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 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baseline design of the injection systems of CEPC is presented in this talk</a:t>
            </a:r>
          </a:p>
          <a:p>
            <a:r>
              <a:rPr lang="en-US" altLang="zh-CN" dirty="0" smtClean="0"/>
              <a:t>The total transmission efficiency of the system is larger than 90% (99%*92%*99%)</a:t>
            </a:r>
          </a:p>
          <a:p>
            <a:r>
              <a:rPr lang="en-US" altLang="zh-CN" dirty="0" smtClean="0"/>
              <a:t>It satisfies the Top-Up injection requirements for both Higgs, W, and Z mode.</a:t>
            </a:r>
          </a:p>
          <a:p>
            <a:r>
              <a:rPr lang="en-US" altLang="zh-CN" dirty="0" smtClean="0"/>
              <a:t>It also has the ability to fill the collider from empty in a reasonable time.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06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69191" y="2855106"/>
            <a:ext cx="10515600" cy="1325563"/>
          </a:xfrm>
        </p:spPr>
        <p:txBody>
          <a:bodyPr/>
          <a:lstStyle/>
          <a:p>
            <a:r>
              <a:rPr lang="en-US" altLang="zh-CN" b="1" dirty="0" smtClean="0"/>
              <a:t>Thank you!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9176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sz="3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Injection Systems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941832" y="2157984"/>
            <a:ext cx="2048256" cy="2468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5532120" y="1780794"/>
            <a:ext cx="4032504" cy="1001268"/>
          </a:xfrm>
          <a:prstGeom prst="ellipse">
            <a:avLst/>
          </a:pr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3163824" y="1984248"/>
            <a:ext cx="1828800" cy="173736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3163824" y="2451544"/>
            <a:ext cx="1828800" cy="1737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9808464" y="1984248"/>
            <a:ext cx="1828800" cy="173736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9808464" y="2451544"/>
            <a:ext cx="1828800" cy="1737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38200" y="3163824"/>
            <a:ext cx="2151888" cy="1947672"/>
            <a:chOff x="838200" y="3163824"/>
            <a:chExt cx="2151888" cy="1947672"/>
          </a:xfrm>
        </p:grpSpPr>
        <p:sp>
          <p:nvSpPr>
            <p:cNvPr id="11" name="文本框 10"/>
            <p:cNvSpPr txBox="1"/>
            <p:nvPr/>
          </p:nvSpPr>
          <p:spPr>
            <a:xfrm>
              <a:off x="941832" y="3776472"/>
              <a:ext cx="2048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prstClr val="black"/>
                  </a:solidFill>
                </a:rPr>
                <a:t>10 </a:t>
              </a:r>
              <a:r>
                <a:rPr lang="en-US" altLang="zh-CN" dirty="0" err="1">
                  <a:solidFill>
                    <a:prstClr val="black"/>
                  </a:solidFill>
                </a:rPr>
                <a:t>GeV</a:t>
              </a:r>
              <a:endParaRPr lang="en-US" altLang="zh-CN" dirty="0">
                <a:solidFill>
                  <a:prstClr val="black"/>
                </a:solidFill>
              </a:endParaRPr>
            </a:p>
            <a:p>
              <a:r>
                <a:rPr lang="en-US" altLang="zh-CN" dirty="0" err="1">
                  <a:solidFill>
                    <a:prstClr val="black"/>
                  </a:solidFill>
                </a:rPr>
                <a:t>Linac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38200" y="3776472"/>
              <a:ext cx="1950720" cy="13350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上箭头 12"/>
            <p:cNvSpPr/>
            <p:nvPr/>
          </p:nvSpPr>
          <p:spPr>
            <a:xfrm>
              <a:off x="1545336" y="3163824"/>
              <a:ext cx="268224" cy="502920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093720" y="3163824"/>
            <a:ext cx="2151888" cy="1947672"/>
            <a:chOff x="838200" y="3163824"/>
            <a:chExt cx="2151888" cy="1947672"/>
          </a:xfrm>
        </p:grpSpPr>
        <p:sp>
          <p:nvSpPr>
            <p:cNvPr id="16" name="文本框 15"/>
            <p:cNvSpPr txBox="1"/>
            <p:nvPr/>
          </p:nvSpPr>
          <p:spPr>
            <a:xfrm>
              <a:off x="941832" y="3776472"/>
              <a:ext cx="20482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prstClr val="black"/>
                  </a:solidFill>
                </a:rPr>
                <a:t>Transport line</a:t>
              </a:r>
            </a:p>
            <a:p>
              <a:r>
                <a:rPr lang="en-US" altLang="zh-CN" dirty="0">
                  <a:solidFill>
                    <a:prstClr val="black"/>
                  </a:solidFill>
                </a:rPr>
                <a:t>From </a:t>
              </a:r>
              <a:r>
                <a:rPr lang="en-US" altLang="zh-CN" dirty="0" err="1">
                  <a:solidFill>
                    <a:prstClr val="black"/>
                  </a:solidFill>
                </a:rPr>
                <a:t>Linac</a:t>
              </a:r>
              <a:endParaRPr lang="en-US" altLang="zh-CN" dirty="0">
                <a:solidFill>
                  <a:prstClr val="black"/>
                </a:solidFill>
              </a:endParaRPr>
            </a:p>
            <a:p>
              <a:r>
                <a:rPr lang="en-US" altLang="zh-CN" dirty="0">
                  <a:solidFill>
                    <a:prstClr val="black"/>
                  </a:solidFill>
                </a:rPr>
                <a:t>To booster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38200" y="3776472"/>
              <a:ext cx="1950720" cy="13350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上箭头 17"/>
            <p:cNvSpPr/>
            <p:nvPr/>
          </p:nvSpPr>
          <p:spPr>
            <a:xfrm>
              <a:off x="1545336" y="3163824"/>
              <a:ext cx="268224" cy="502920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409944" y="3163824"/>
            <a:ext cx="2142744" cy="1947672"/>
            <a:chOff x="646176" y="3163824"/>
            <a:chExt cx="2142744" cy="1947672"/>
          </a:xfrm>
        </p:grpSpPr>
        <p:sp>
          <p:nvSpPr>
            <p:cNvPr id="20" name="文本框 19"/>
            <p:cNvSpPr txBox="1"/>
            <p:nvPr/>
          </p:nvSpPr>
          <p:spPr>
            <a:xfrm>
              <a:off x="693420" y="3776472"/>
              <a:ext cx="2048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prstClr val="black"/>
                  </a:solidFill>
                </a:rPr>
                <a:t>100 </a:t>
              </a:r>
              <a:r>
                <a:rPr lang="en-US" altLang="zh-CN" dirty="0" smtClean="0">
                  <a:solidFill>
                    <a:prstClr val="black"/>
                  </a:solidFill>
                </a:rPr>
                <a:t>km booster</a:t>
              </a:r>
              <a:endParaRPr lang="en-US" altLang="zh-CN" dirty="0">
                <a:solidFill>
                  <a:prstClr val="black"/>
                </a:solidFill>
              </a:endParaRPr>
            </a:p>
            <a:p>
              <a:r>
                <a:rPr lang="en-US" altLang="zh-CN" dirty="0">
                  <a:solidFill>
                    <a:prstClr val="black"/>
                  </a:solidFill>
                </a:rPr>
                <a:t>10 </a:t>
              </a:r>
              <a:r>
                <a:rPr lang="en-US" altLang="zh-CN" dirty="0" err="1">
                  <a:solidFill>
                    <a:prstClr val="black"/>
                  </a:solidFill>
                </a:rPr>
                <a:t>GeV</a:t>
              </a:r>
              <a:r>
                <a:rPr lang="en-US" altLang="zh-CN" dirty="0">
                  <a:solidFill>
                    <a:prstClr val="black"/>
                  </a:solidFill>
                </a:rPr>
                <a:t>  -&gt; 120 </a:t>
              </a:r>
              <a:r>
                <a:rPr lang="en-US" altLang="zh-CN" dirty="0" err="1">
                  <a:solidFill>
                    <a:prstClr val="black"/>
                  </a:solidFill>
                </a:rPr>
                <a:t>GeV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46176" y="3776472"/>
              <a:ext cx="2142744" cy="13350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上箭头 21"/>
            <p:cNvSpPr/>
            <p:nvPr/>
          </p:nvSpPr>
          <p:spPr>
            <a:xfrm>
              <a:off x="1545336" y="3163824"/>
              <a:ext cx="268224" cy="502920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564624" y="3163824"/>
            <a:ext cx="2142744" cy="1947672"/>
            <a:chOff x="646176" y="3163824"/>
            <a:chExt cx="2142744" cy="1947672"/>
          </a:xfrm>
        </p:grpSpPr>
        <p:sp>
          <p:nvSpPr>
            <p:cNvPr id="24" name="文本框 23"/>
            <p:cNvSpPr txBox="1"/>
            <p:nvPr/>
          </p:nvSpPr>
          <p:spPr>
            <a:xfrm>
              <a:off x="693420" y="3776472"/>
              <a:ext cx="20482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prstClr val="black"/>
                  </a:solidFill>
                </a:rPr>
                <a:t>Transport line</a:t>
              </a:r>
            </a:p>
            <a:p>
              <a:r>
                <a:rPr lang="en-US" altLang="zh-CN" dirty="0">
                  <a:solidFill>
                    <a:prstClr val="black"/>
                  </a:solidFill>
                </a:rPr>
                <a:t>From booster</a:t>
              </a:r>
            </a:p>
            <a:p>
              <a:r>
                <a:rPr lang="en-US" altLang="zh-CN" dirty="0">
                  <a:solidFill>
                    <a:prstClr val="black"/>
                  </a:solidFill>
                </a:rPr>
                <a:t>To collider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46176" y="3776472"/>
              <a:ext cx="2142744" cy="13350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上箭头 25"/>
            <p:cNvSpPr/>
            <p:nvPr/>
          </p:nvSpPr>
          <p:spPr>
            <a:xfrm>
              <a:off x="1545336" y="3163824"/>
              <a:ext cx="268224" cy="502920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838200" y="5445457"/>
            <a:ext cx="10799064" cy="11054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38199" y="5573995"/>
            <a:ext cx="1099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Booster Dipole field at low energy is only 30 Gauss, Low field Magnet R&amp;D is needed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198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Geometrical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Arrangement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41344" y="2140222"/>
            <a:ext cx="4927015" cy="3868169"/>
            <a:chOff x="611558" y="1916832"/>
            <a:chExt cx="6768754" cy="4547557"/>
          </a:xfrm>
        </p:grpSpPr>
        <p:sp>
          <p:nvSpPr>
            <p:cNvPr id="5" name="椭圆 4"/>
            <p:cNvSpPr/>
            <p:nvPr/>
          </p:nvSpPr>
          <p:spPr>
            <a:xfrm>
              <a:off x="2123728" y="3857741"/>
              <a:ext cx="5256584" cy="11521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3995936" y="1916832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prstClr val="black"/>
                  </a:solidFill>
                </a:rPr>
                <a:t>Booster</a:t>
              </a:r>
              <a:endParaRPr lang="zh-CN" altLang="en-US" sz="2800" dirty="0">
                <a:solidFill>
                  <a:prstClr val="black"/>
                </a:solidFill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3525281" y="5849273"/>
              <a:ext cx="2160240" cy="615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prstClr val="black"/>
                  </a:solidFill>
                </a:rPr>
                <a:t>Collider</a:t>
              </a:r>
              <a:endParaRPr lang="zh-CN" altLang="en-US" sz="2800" dirty="0">
                <a:solidFill>
                  <a:prstClr val="black"/>
                </a:solidFill>
              </a:endParaRPr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4572000" y="2440052"/>
              <a:ext cx="0" cy="4848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>
              <a:stCxn id="7" idx="0"/>
            </p:cNvCxnSpPr>
            <p:nvPr/>
          </p:nvCxnSpPr>
          <p:spPr>
            <a:xfrm flipV="1">
              <a:off x="4605402" y="5229200"/>
              <a:ext cx="0" cy="6200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2123728" y="3717032"/>
              <a:ext cx="0" cy="7920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1"/>
            <p:cNvSpPr txBox="1"/>
            <p:nvPr/>
          </p:nvSpPr>
          <p:spPr>
            <a:xfrm>
              <a:off x="611558" y="3857740"/>
              <a:ext cx="1512168" cy="615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prstClr val="black"/>
                  </a:solidFill>
                </a:rPr>
                <a:t>1.5 m</a:t>
              </a:r>
              <a:endParaRPr lang="zh-CN" altLang="en-US" sz="2800" dirty="0">
                <a:solidFill>
                  <a:prstClr val="black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23728" y="2924944"/>
              <a:ext cx="5256584" cy="11521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6503562" y="1690687"/>
            <a:ext cx="4850238" cy="4764703"/>
          </a:xfrm>
        </p:spPr>
        <p:txBody>
          <a:bodyPr>
            <a:normAutofit/>
          </a:bodyPr>
          <a:lstStyle/>
          <a:p>
            <a:r>
              <a:rPr lang="en-US" altLang="zh-CN" sz="2400" dirty="0" err="1" smtClean="0"/>
              <a:t>Linac</a:t>
            </a:r>
            <a:r>
              <a:rPr lang="en-US" altLang="zh-CN" sz="2400" dirty="0" smtClean="0"/>
              <a:t> on the ground level</a:t>
            </a:r>
          </a:p>
          <a:p>
            <a:r>
              <a:rPr lang="en-US" altLang="zh-CN" sz="2400" dirty="0" smtClean="0"/>
              <a:t>Booster and collider in the same tunnel about 100 m deep</a:t>
            </a:r>
          </a:p>
          <a:p>
            <a:r>
              <a:rPr lang="en-US" altLang="zh-CN" sz="2400" dirty="0" smtClean="0"/>
              <a:t>Booster is 1.5 m above the collider</a:t>
            </a:r>
          </a:p>
          <a:p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1758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Transport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lines</a:t>
            </a:r>
            <a:r>
              <a:rPr lang="en-US" altLang="zh-CN" dirty="0" smtClean="0"/>
              <a:t>: </a:t>
            </a:r>
            <a:r>
              <a:rPr lang="en-US" altLang="zh-CN" sz="36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Linac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booster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09344" y="5799423"/>
            <a:ext cx="815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Geometry of the Transport line</a:t>
            </a:r>
            <a:endParaRPr lang="zh-CN" altLang="en-US" dirty="0">
              <a:solidFill>
                <a:prstClr val="black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207008" y="5330952"/>
            <a:ext cx="3474720" cy="3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内容占位符 2"/>
          <p:cNvSpPr txBox="1">
            <a:spLocks/>
          </p:cNvSpPr>
          <p:nvPr/>
        </p:nvSpPr>
        <p:spPr>
          <a:xfrm>
            <a:off x="6279155" y="1690688"/>
            <a:ext cx="5251704" cy="467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prstClr val="black"/>
                </a:solidFill>
              </a:rPr>
              <a:t>Guiding the beam from </a:t>
            </a:r>
            <a:r>
              <a:rPr lang="en-US" altLang="zh-CN" dirty="0" err="1" smtClean="0">
                <a:solidFill>
                  <a:prstClr val="black"/>
                </a:solidFill>
              </a:rPr>
              <a:t>Linac</a:t>
            </a:r>
            <a:r>
              <a:rPr lang="en-US" altLang="zh-CN" dirty="0" smtClean="0">
                <a:solidFill>
                  <a:prstClr val="black"/>
                </a:solidFill>
              </a:rPr>
              <a:t> to the booster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Beam Energy: 10 </a:t>
            </a:r>
            <a:r>
              <a:rPr lang="en-US" altLang="zh-CN" dirty="0" err="1" smtClean="0">
                <a:solidFill>
                  <a:prstClr val="black"/>
                </a:solidFill>
              </a:rPr>
              <a:t>GeV</a:t>
            </a:r>
            <a:endParaRPr lang="en-US" altLang="zh-CN" dirty="0" smtClean="0">
              <a:solidFill>
                <a:prstClr val="black"/>
              </a:solidFill>
            </a:endParaRPr>
          </a:p>
          <a:p>
            <a:r>
              <a:rPr lang="en-US" altLang="zh-CN" dirty="0" smtClean="0">
                <a:solidFill>
                  <a:prstClr val="black"/>
                </a:solidFill>
              </a:rPr>
              <a:t>Beam </a:t>
            </a:r>
            <a:r>
              <a:rPr lang="en-US" altLang="zh-CN" dirty="0" err="1" smtClean="0">
                <a:solidFill>
                  <a:prstClr val="black"/>
                </a:solidFill>
              </a:rPr>
              <a:t>emittance</a:t>
            </a:r>
            <a:r>
              <a:rPr lang="en-US" altLang="zh-CN" dirty="0" smtClean="0">
                <a:solidFill>
                  <a:prstClr val="black"/>
                </a:solidFill>
              </a:rPr>
              <a:t>: 300 </a:t>
            </a:r>
            <a:r>
              <a:rPr lang="en-US" altLang="zh-CN" dirty="0" err="1" smtClean="0">
                <a:solidFill>
                  <a:prstClr val="black"/>
                </a:solidFill>
              </a:rPr>
              <a:t>nm.rad</a:t>
            </a:r>
            <a:endParaRPr lang="en-US" altLang="zh-CN" dirty="0" smtClean="0">
              <a:solidFill>
                <a:prstClr val="black"/>
              </a:solidFill>
            </a:endParaRPr>
          </a:p>
          <a:p>
            <a:r>
              <a:rPr lang="en-US" altLang="zh-CN" dirty="0" smtClean="0">
                <a:solidFill>
                  <a:prstClr val="black"/>
                </a:solidFill>
              </a:rPr>
              <a:t>horizontal </a:t>
            </a:r>
            <a:r>
              <a:rPr lang="en-US" altLang="zh-CN" dirty="0">
                <a:solidFill>
                  <a:prstClr val="black"/>
                </a:solidFill>
              </a:rPr>
              <a:t>bending section and one vertical bending </a:t>
            </a:r>
            <a:r>
              <a:rPr lang="en-US" altLang="zh-CN" dirty="0" smtClean="0">
                <a:solidFill>
                  <a:prstClr val="black"/>
                </a:solidFill>
              </a:rPr>
              <a:t>section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Vertical bending section matches the 100m height 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Efficiency: &gt; </a:t>
            </a:r>
            <a:r>
              <a:rPr lang="en-US" altLang="zh-CN" dirty="0" smtClean="0">
                <a:solidFill>
                  <a:prstClr val="black"/>
                </a:solidFill>
              </a:rPr>
              <a:t>99%</a:t>
            </a: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 smtClean="0">
              <a:solidFill>
                <a:prstClr val="black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1141" y="1825624"/>
            <a:ext cx="5538491" cy="4142340"/>
            <a:chOff x="6984000" y="445227"/>
            <a:chExt cx="4280341" cy="3291433"/>
          </a:xfrm>
        </p:grpSpPr>
        <p:sp>
          <p:nvSpPr>
            <p:cNvPr id="10" name="矩形 9"/>
            <p:cNvSpPr/>
            <p:nvPr/>
          </p:nvSpPr>
          <p:spPr>
            <a:xfrm>
              <a:off x="8686800" y="786384"/>
              <a:ext cx="274320" cy="484632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8823960" y="445227"/>
              <a:ext cx="1865115" cy="2235865"/>
              <a:chOff x="8638111" y="2249643"/>
              <a:chExt cx="1865115" cy="2235865"/>
            </a:xfrm>
          </p:grpSpPr>
          <p:sp>
            <p:nvSpPr>
              <p:cNvPr id="23" name="空心弧 22"/>
              <p:cNvSpPr/>
              <p:nvPr/>
            </p:nvSpPr>
            <p:spPr>
              <a:xfrm rot="19490439">
                <a:off x="8638111" y="2249643"/>
                <a:ext cx="1800000" cy="1800000"/>
              </a:xfrm>
              <a:prstGeom prst="blockArc">
                <a:avLst>
                  <a:gd name="adj1" fmla="val 11529444"/>
                  <a:gd name="adj2" fmla="val 13250992"/>
                  <a:gd name="adj3" fmla="val 4480"/>
                </a:avLst>
              </a:prstGeom>
              <a:solidFill>
                <a:srgbClr val="00B050"/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空心弧 23"/>
              <p:cNvSpPr/>
              <p:nvPr/>
            </p:nvSpPr>
            <p:spPr>
              <a:xfrm rot="19490439">
                <a:off x="8703226" y="2685508"/>
                <a:ext cx="1800000" cy="1800000"/>
              </a:xfrm>
              <a:prstGeom prst="blockArc">
                <a:avLst>
                  <a:gd name="adj1" fmla="val 11529444"/>
                  <a:gd name="adj2" fmla="val 13250992"/>
                  <a:gd name="adj3" fmla="val 4480"/>
                </a:avLst>
              </a:prstGeom>
              <a:solidFill>
                <a:srgbClr val="00B050"/>
              </a:solidFill>
              <a:ln>
                <a:noFill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6984000" y="474443"/>
              <a:ext cx="1861639" cy="2206648"/>
              <a:chOff x="6984000" y="474443"/>
              <a:chExt cx="1861639" cy="2206648"/>
            </a:xfrm>
          </p:grpSpPr>
          <p:sp>
            <p:nvSpPr>
              <p:cNvPr id="21" name="空心弧 20"/>
              <p:cNvSpPr/>
              <p:nvPr/>
            </p:nvSpPr>
            <p:spPr>
              <a:xfrm rot="9534911">
                <a:off x="7045639" y="474443"/>
                <a:ext cx="1800000" cy="1800000"/>
              </a:xfrm>
              <a:prstGeom prst="blockArc">
                <a:avLst>
                  <a:gd name="adj1" fmla="val 11529444"/>
                  <a:gd name="adj2" fmla="val 13250992"/>
                  <a:gd name="adj3" fmla="val 4480"/>
                </a:avLst>
              </a:prstGeom>
              <a:solidFill>
                <a:srgbClr val="FF0000"/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空心弧 21"/>
              <p:cNvSpPr/>
              <p:nvPr/>
            </p:nvSpPr>
            <p:spPr>
              <a:xfrm rot="9534911">
                <a:off x="6984000" y="881091"/>
                <a:ext cx="1800000" cy="1800000"/>
              </a:xfrm>
              <a:prstGeom prst="blockArc">
                <a:avLst>
                  <a:gd name="adj1" fmla="val 11529444"/>
                  <a:gd name="adj2" fmla="val 13250992"/>
                  <a:gd name="adj3" fmla="val 4480"/>
                </a:avLst>
              </a:prstGeom>
              <a:solidFill>
                <a:srgbClr val="FF0000"/>
              </a:solidFill>
              <a:ln>
                <a:noFill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8934748" y="2095770"/>
              <a:ext cx="89031" cy="5669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空心弧 14"/>
            <p:cNvSpPr/>
            <p:nvPr/>
          </p:nvSpPr>
          <p:spPr>
            <a:xfrm>
              <a:off x="8213769" y="2656660"/>
              <a:ext cx="1080000" cy="1080000"/>
            </a:xfrm>
            <a:prstGeom prst="blockArc">
              <a:avLst>
                <a:gd name="adj1" fmla="val 10800000"/>
                <a:gd name="adj2" fmla="val 16094579"/>
                <a:gd name="adj3" fmla="val 934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空心弧 15"/>
            <p:cNvSpPr/>
            <p:nvPr/>
          </p:nvSpPr>
          <p:spPr>
            <a:xfrm>
              <a:off x="8934748" y="2650209"/>
              <a:ext cx="1080000" cy="1080000"/>
            </a:xfrm>
            <a:prstGeom prst="blockArc">
              <a:avLst>
                <a:gd name="adj1" fmla="val 10800000"/>
                <a:gd name="adj2" fmla="val 16094579"/>
                <a:gd name="adj3" fmla="val 9340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246815" y="841248"/>
              <a:ext cx="694051" cy="374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>
                  <a:solidFill>
                    <a:prstClr val="black"/>
                  </a:solidFill>
                </a:rPr>
                <a:t>Linac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246814" y="1541469"/>
              <a:ext cx="1200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prstClr val="black"/>
                  </a:solidFill>
                </a:rPr>
                <a:t>Separation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246814" y="2117184"/>
              <a:ext cx="1487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prstClr val="black"/>
                  </a:solidFill>
                </a:rPr>
                <a:t>Vertical slope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83658" y="2705898"/>
              <a:ext cx="2080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prstClr val="black"/>
                  </a:solidFill>
                </a:rPr>
                <a:t>Horizontal bending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2823481" y="3899331"/>
            <a:ext cx="115200" cy="7134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Transport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lines</a:t>
            </a:r>
            <a:r>
              <a:rPr lang="en-US" altLang="zh-CN" dirty="0" smtClean="0"/>
              <a:t>: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booster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altLang="zh-CN" dirty="0" smtClean="0"/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collider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219279" y="1443186"/>
            <a:ext cx="3195905" cy="5136080"/>
            <a:chOff x="716359" y="967698"/>
            <a:chExt cx="3195905" cy="5136080"/>
          </a:xfrm>
        </p:grpSpPr>
        <p:grpSp>
          <p:nvGrpSpPr>
            <p:cNvPr id="8" name="组合 7"/>
            <p:cNvGrpSpPr/>
            <p:nvPr/>
          </p:nvGrpSpPr>
          <p:grpSpPr>
            <a:xfrm>
              <a:off x="719328" y="3300984"/>
              <a:ext cx="3192936" cy="2802794"/>
              <a:chOff x="774192" y="2185416"/>
              <a:chExt cx="3192936" cy="2802794"/>
            </a:xfrm>
            <a:solidFill>
              <a:srgbClr val="00B050"/>
            </a:solidFill>
            <a:scene3d>
              <a:camera prst="orthographicFront">
                <a:rot lat="10800000" lon="0" rev="0"/>
              </a:camera>
              <a:lightRig rig="threePt" dir="t"/>
            </a:scene3d>
          </p:grpSpPr>
          <p:sp>
            <p:nvSpPr>
              <p:cNvPr id="6" name="空心弧 5"/>
              <p:cNvSpPr/>
              <p:nvPr/>
            </p:nvSpPr>
            <p:spPr>
              <a:xfrm rot="19490439">
                <a:off x="2167128" y="2185416"/>
                <a:ext cx="1800000" cy="1800000"/>
              </a:xfrm>
              <a:prstGeom prst="blockArc">
                <a:avLst>
                  <a:gd name="adj1" fmla="val 10800000"/>
                  <a:gd name="adj2" fmla="val 13250992"/>
                  <a:gd name="adj3" fmla="val 448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空心弧 6"/>
              <p:cNvSpPr/>
              <p:nvPr/>
            </p:nvSpPr>
            <p:spPr>
              <a:xfrm rot="8558246">
                <a:off x="774192" y="3188210"/>
                <a:ext cx="1800000" cy="1800000"/>
              </a:xfrm>
              <a:prstGeom prst="blockArc">
                <a:avLst>
                  <a:gd name="adj1" fmla="val 10800000"/>
                  <a:gd name="adj2" fmla="val 13250992"/>
                  <a:gd name="adj3" fmla="val 448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716359" y="967698"/>
              <a:ext cx="3192936" cy="2802794"/>
              <a:chOff x="774192" y="2185416"/>
              <a:chExt cx="3192936" cy="2802794"/>
            </a:xfrm>
            <a:solidFill>
              <a:srgbClr val="00B050"/>
            </a:solidFill>
            <a:scene3d>
              <a:camera prst="orthographicFront">
                <a:rot lat="0" lon="0" rev="0"/>
              </a:camera>
              <a:lightRig rig="threePt" dir="t"/>
            </a:scene3d>
          </p:grpSpPr>
          <p:sp>
            <p:nvSpPr>
              <p:cNvPr id="14" name="空心弧 13"/>
              <p:cNvSpPr/>
              <p:nvPr/>
            </p:nvSpPr>
            <p:spPr>
              <a:xfrm rot="19490439">
                <a:off x="2167128" y="2185416"/>
                <a:ext cx="1800000" cy="1800000"/>
              </a:xfrm>
              <a:prstGeom prst="blockArc">
                <a:avLst>
                  <a:gd name="adj1" fmla="val 10800000"/>
                  <a:gd name="adj2" fmla="val 13250992"/>
                  <a:gd name="adj3" fmla="val 448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空心弧 14"/>
              <p:cNvSpPr/>
              <p:nvPr/>
            </p:nvSpPr>
            <p:spPr>
              <a:xfrm rot="8558246">
                <a:off x="774192" y="3188210"/>
                <a:ext cx="1800000" cy="1800000"/>
              </a:xfrm>
              <a:prstGeom prst="blockArc">
                <a:avLst>
                  <a:gd name="adj1" fmla="val 10800000"/>
                  <a:gd name="adj2" fmla="val 13250992"/>
                  <a:gd name="adj3" fmla="val 448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2441448" y="2916936"/>
              <a:ext cx="82296" cy="11967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380780" y="2281625"/>
            <a:ext cx="22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Horizontal Extraction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380780" y="5194265"/>
            <a:ext cx="22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Horizontal Injection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512215" y="3737945"/>
            <a:ext cx="22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Vertical Slope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45335" y="6147989"/>
            <a:ext cx="815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Geometry of the Transport line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6279155" y="1690688"/>
            <a:ext cx="5251704" cy="467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prstClr val="black"/>
                </a:solidFill>
              </a:rPr>
              <a:t>Guiding the beam from the booster to collider ring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Beam Energy: 120/80/45 </a:t>
            </a:r>
            <a:r>
              <a:rPr lang="en-US" altLang="zh-CN" dirty="0" err="1" smtClean="0">
                <a:solidFill>
                  <a:prstClr val="black"/>
                </a:solidFill>
              </a:rPr>
              <a:t>GeV</a:t>
            </a:r>
            <a:endParaRPr lang="en-US" altLang="zh-CN" dirty="0" smtClean="0">
              <a:solidFill>
                <a:prstClr val="black"/>
              </a:solidFill>
            </a:endParaRPr>
          </a:p>
          <a:p>
            <a:r>
              <a:rPr lang="en-US" altLang="zh-CN" dirty="0" smtClean="0">
                <a:solidFill>
                  <a:prstClr val="black"/>
                </a:solidFill>
              </a:rPr>
              <a:t>Beam </a:t>
            </a:r>
            <a:r>
              <a:rPr lang="en-US" altLang="zh-CN" dirty="0" err="1" smtClean="0">
                <a:solidFill>
                  <a:prstClr val="black"/>
                </a:solidFill>
              </a:rPr>
              <a:t>emittance</a:t>
            </a:r>
            <a:r>
              <a:rPr lang="en-US" altLang="zh-CN" dirty="0" smtClean="0">
                <a:solidFill>
                  <a:prstClr val="black"/>
                </a:solidFill>
              </a:rPr>
              <a:t>: 3.1/1.56/0.51 </a:t>
            </a:r>
            <a:r>
              <a:rPr lang="en-US" altLang="zh-CN" dirty="0" err="1" smtClean="0">
                <a:solidFill>
                  <a:prstClr val="black"/>
                </a:solidFill>
              </a:rPr>
              <a:t>nm.rad</a:t>
            </a:r>
            <a:endParaRPr lang="en-US" altLang="zh-CN" dirty="0" smtClean="0">
              <a:solidFill>
                <a:prstClr val="black"/>
              </a:solidFill>
            </a:endParaRPr>
          </a:p>
          <a:p>
            <a:r>
              <a:rPr lang="en-US" altLang="zh-CN" dirty="0" smtClean="0">
                <a:solidFill>
                  <a:prstClr val="black"/>
                </a:solidFill>
              </a:rPr>
              <a:t>horizontal </a:t>
            </a:r>
            <a:r>
              <a:rPr lang="en-US" altLang="zh-CN" dirty="0">
                <a:solidFill>
                  <a:prstClr val="black"/>
                </a:solidFill>
              </a:rPr>
              <a:t>bending section and one vertical bending </a:t>
            </a:r>
            <a:r>
              <a:rPr lang="en-US" altLang="zh-CN" dirty="0" smtClean="0">
                <a:solidFill>
                  <a:prstClr val="black"/>
                </a:solidFill>
              </a:rPr>
              <a:t>section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Vertical bending section matches the </a:t>
            </a:r>
            <a:r>
              <a:rPr lang="en-US" altLang="zh-CN" dirty="0" smtClean="0">
                <a:solidFill>
                  <a:prstClr val="black"/>
                </a:solidFill>
              </a:rPr>
              <a:t>1.5 m </a:t>
            </a:r>
            <a:r>
              <a:rPr lang="en-US" altLang="zh-CN" dirty="0">
                <a:solidFill>
                  <a:prstClr val="black"/>
                </a:solidFill>
              </a:rPr>
              <a:t>height </a:t>
            </a:r>
            <a:endParaRPr lang="en-US" altLang="zh-CN" dirty="0" smtClean="0">
              <a:solidFill>
                <a:prstClr val="black"/>
              </a:solidFill>
            </a:endParaRPr>
          </a:p>
          <a:p>
            <a:r>
              <a:rPr lang="en-US" altLang="zh-CN" dirty="0" smtClean="0">
                <a:solidFill>
                  <a:prstClr val="black"/>
                </a:solidFill>
              </a:rPr>
              <a:t>Efficiency: &gt; 99%</a:t>
            </a:r>
            <a:endParaRPr lang="en-US" altLang="zh-CN" dirty="0">
              <a:solidFill>
                <a:prstClr val="black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Machine Functions of Two Transport lines</a:t>
            </a:r>
            <a:endParaRPr lang="zh-CN" altLang="en-US" dirty="0"/>
          </a:p>
        </p:txBody>
      </p:sp>
      <p:pic>
        <p:nvPicPr>
          <p:cNvPr id="4" name="内容占位符 3" descr="C:\Users\cuixh\Desktop\Linac2booste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188" y="2133647"/>
            <a:ext cx="6966342" cy="4325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内容占位符 3" descr="C:\Users\cuixh\Desktop\booster2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19" y="2133646"/>
            <a:ext cx="6486235" cy="4325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3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 requirement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773208" y="2362519"/>
          <a:ext cx="8128000" cy="2590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Higgs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45.5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Bunch number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40" marR="4304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286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40" marR="430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5220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40" marR="4304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10900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 current (mA)</a:t>
                      </a:r>
                      <a:endParaRPr lang="zh-CN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40" marR="4304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40" marR="430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90.3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40" marR="430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83.8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305"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Collider</a:t>
                      </a:r>
                      <a:r>
                        <a:rPr lang="en-US" altLang="zh-CN" sz="1600" kern="100" baseline="0" dirty="0" smtClean="0">
                          <a:effectLst/>
                        </a:rPr>
                        <a:t> Lifetime 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20 min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3.5 </a:t>
                      </a:r>
                      <a:r>
                        <a:rPr lang="en-US" altLang="zh-CN" sz="1600" kern="100" dirty="0" err="1" smtClean="0">
                          <a:effectLst/>
                        </a:rPr>
                        <a:t>Hr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7.4 </a:t>
                      </a:r>
                      <a:r>
                        <a:rPr lang="en-US" altLang="zh-CN" sz="1600" kern="100" dirty="0" err="1" smtClean="0">
                          <a:effectLst/>
                        </a:rPr>
                        <a:t>Hr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305"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3%</a:t>
                      </a:r>
                      <a:r>
                        <a:rPr lang="en-US" altLang="zh-CN" sz="16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decay time (sec)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37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383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811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305"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3%</a:t>
                      </a:r>
                      <a:r>
                        <a:rPr lang="en-US" altLang="zh-CN" sz="16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current (mA)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0.531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2.709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2.514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609344" y="4215384"/>
            <a:ext cx="8403336" cy="3749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50208" y="1792224"/>
            <a:ext cx="5879592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Some parameters of the Collider ring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80744" y="5294376"/>
            <a:ext cx="8714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Due to the short lifetime, a Top-up injection is </a:t>
            </a:r>
            <a:r>
              <a:rPr lang="en-US" altLang="zh-CN" dirty="0" smtClean="0">
                <a:solidFill>
                  <a:prstClr val="black"/>
                </a:solidFill>
              </a:rPr>
              <a:t>needed </a:t>
            </a:r>
            <a:r>
              <a:rPr lang="en-US" altLang="zh-CN" dirty="0">
                <a:solidFill>
                  <a:prstClr val="black"/>
                </a:solidFill>
              </a:rPr>
              <a:t>and the injection time must be less than that listed above.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Booster current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05840" y="1690688"/>
            <a:ext cx="10021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</a:rPr>
              <a:t>The current in the booster is limited by the instabilities. For </a:t>
            </a:r>
            <a:r>
              <a:rPr lang="en-US" altLang="zh-CN" sz="2400" dirty="0" err="1">
                <a:solidFill>
                  <a:prstClr val="black"/>
                </a:solidFill>
              </a:rPr>
              <a:t>aluminium</a:t>
            </a:r>
            <a:r>
              <a:rPr lang="en-US" altLang="zh-CN" sz="2400" dirty="0">
                <a:solidFill>
                  <a:prstClr val="black"/>
                </a:solidFill>
              </a:rPr>
              <a:t> vacuum chamber, the TMCI current threshold  is </a:t>
            </a:r>
            <a:r>
              <a:rPr lang="en-US" altLang="zh-CN" sz="2400" dirty="0">
                <a:solidFill>
                  <a:srgbClr val="FF0000"/>
                </a:solidFill>
              </a:rPr>
              <a:t>0.803 mA. </a:t>
            </a:r>
            <a:r>
              <a:rPr lang="en-US" altLang="zh-CN" sz="2400" dirty="0" smtClean="0"/>
              <a:t>In W, and Z mode, It takes the booster 5 cycles to fill all bunches</a:t>
            </a:r>
            <a:r>
              <a:rPr lang="en-US" altLang="zh-CN" sz="2400" dirty="0"/>
              <a:t>.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1307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1021</Words>
  <Application>Microsoft Office PowerPoint</Application>
  <PresentationFormat>宽屏</PresentationFormat>
  <Paragraphs>300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10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宋体</vt:lpstr>
      <vt:lpstr>微软雅黑</vt:lpstr>
      <vt:lpstr>Arial</vt:lpstr>
      <vt:lpstr>Calibri</vt:lpstr>
      <vt:lpstr>Calibri Light</vt:lpstr>
      <vt:lpstr>Ebrima</vt:lpstr>
      <vt:lpstr>Symbol</vt:lpstr>
      <vt:lpstr>Times New Roman</vt:lpstr>
      <vt:lpstr>Office 主题</vt:lpstr>
      <vt:lpstr>1_Office 主题</vt:lpstr>
      <vt:lpstr>2_Office 主题</vt:lpstr>
      <vt:lpstr>3_Office 主题</vt:lpstr>
      <vt:lpstr>4_Office 主题</vt:lpstr>
      <vt:lpstr>5_Office 主题</vt:lpstr>
      <vt:lpstr>6_Office 主题</vt:lpstr>
      <vt:lpstr>7_Office 主题</vt:lpstr>
      <vt:lpstr>8_Office 主题</vt:lpstr>
      <vt:lpstr>9_Office 主题</vt:lpstr>
      <vt:lpstr>CEPC Injection </vt:lpstr>
      <vt:lpstr>Contents</vt:lpstr>
      <vt:lpstr>1. Injection Systems</vt:lpstr>
      <vt:lpstr>Geometrical Arrangement</vt:lpstr>
      <vt:lpstr>Transport lines: Linac to booster</vt:lpstr>
      <vt:lpstr>Transport lines: booster to collider</vt:lpstr>
      <vt:lpstr>Machine Functions of Two Transport lines</vt:lpstr>
      <vt:lpstr>2. requirement</vt:lpstr>
      <vt:lpstr>Booster current</vt:lpstr>
      <vt:lpstr>Acceptance</vt:lpstr>
      <vt:lpstr>Beam parameters from Linac</vt:lpstr>
      <vt:lpstr>Beam parameters from booster</vt:lpstr>
      <vt:lpstr>3. Injection process</vt:lpstr>
      <vt:lpstr>Injection Time Structure:</vt:lpstr>
      <vt:lpstr>Booster injection and Extraction:</vt:lpstr>
      <vt:lpstr>Kickers and Septums:</vt:lpstr>
      <vt:lpstr>PowerPoint 演示文稿</vt:lpstr>
      <vt:lpstr>Injection Simulation:</vt:lpstr>
      <vt:lpstr>Kickers and Septums:</vt:lpstr>
      <vt:lpstr>Booster parameters and filling time</vt:lpstr>
      <vt:lpstr>4. 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Injection </dc:title>
  <dc:creator>xiaohao cui</dc:creator>
  <cp:lastModifiedBy>xiaohao cui</cp:lastModifiedBy>
  <cp:revision>37</cp:revision>
  <dcterms:created xsi:type="dcterms:W3CDTF">2017-11-06T16:20:23Z</dcterms:created>
  <dcterms:modified xsi:type="dcterms:W3CDTF">2017-11-06T17:06:59Z</dcterms:modified>
</cp:coreProperties>
</file>