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359" r:id="rId3"/>
    <p:sldId id="261" r:id="rId4"/>
    <p:sldId id="341" r:id="rId5"/>
    <p:sldId id="342" r:id="rId6"/>
    <p:sldId id="343" r:id="rId7"/>
    <p:sldId id="350" r:id="rId8"/>
    <p:sldId id="351" r:id="rId9"/>
    <p:sldId id="344" r:id="rId10"/>
    <p:sldId id="345" r:id="rId11"/>
    <p:sldId id="361" r:id="rId12"/>
    <p:sldId id="346" r:id="rId13"/>
    <p:sldId id="347" r:id="rId14"/>
    <p:sldId id="348" r:id="rId15"/>
    <p:sldId id="365" r:id="rId16"/>
    <p:sldId id="349" r:id="rId17"/>
    <p:sldId id="366" r:id="rId18"/>
    <p:sldId id="352" r:id="rId19"/>
    <p:sldId id="353" r:id="rId20"/>
    <p:sldId id="354" r:id="rId21"/>
    <p:sldId id="355" r:id="rId22"/>
    <p:sldId id="356" r:id="rId23"/>
    <p:sldId id="364" r:id="rId24"/>
    <p:sldId id="357" r:id="rId25"/>
    <p:sldId id="358" r:id="rId26"/>
    <p:sldId id="360" r:id="rId27"/>
    <p:sldId id="290" r:id="rId28"/>
    <p:sldId id="296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6B990-17DE-49A5-9A7A-80C011626519}" type="datetimeFigureOut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BFCC8-EAFA-4882-B2A8-77E1435323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88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FCC8-EAFA-4882-B2A8-77E1435323B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92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FCC8-EAFA-4882-B2A8-77E1435323B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950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909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FCC8-EAFA-4882-B2A8-77E1435323B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736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FCC8-EAFA-4882-B2A8-77E1435323B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2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2F75-EBAA-41B1-B344-CDC5B7C23C49}" type="datetime1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27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685C-EE28-417A-AFD4-BED4CA0F6C08}" type="datetime1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50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735D-7636-4665-8D6D-59C30067CEE0}" type="datetime1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224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0" y="30482"/>
            <a:ext cx="3623310" cy="8940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4297681" y="243840"/>
            <a:ext cx="4610576" cy="69088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651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B5E6-FE86-48CF-8223-31882315C4B3}" type="datetime1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4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7A90-5052-4876-A1CC-C243AA61B6E2}" type="datetime1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92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4CD1-9424-4AF7-93B1-30D88506CA19}" type="datetime1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77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D562-B809-4D0C-AE6E-64CFC72A2AF2}" type="datetime1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66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D915-912F-455E-93B1-F560735EE65E}" type="datetime1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216F-E6B9-4455-B792-02D345ABC173}" type="datetime1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92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ABCA-697A-412B-9927-BD24A82D86AC}" type="datetime1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18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58B0-D4B4-4F2F-A220-E8674B578EBA}" type="datetime1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45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7BC75-BD7B-40BF-AD34-E7B8FD5477E4}" type="datetime1">
              <a:rPr lang="zh-CN" altLang="en-US" smtClean="0"/>
              <a:t>2017-11-5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42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SPPC CDR - Status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9592" y="4077072"/>
            <a:ext cx="7488832" cy="18002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Jingyu Tang</a:t>
            </a:r>
          </a:p>
          <a:p>
            <a:r>
              <a:rPr lang="en-US" altLang="zh-CN" dirty="0" smtClean="0"/>
              <a:t>for the SPPC study group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International Workshop </a:t>
            </a:r>
            <a:r>
              <a:rPr lang="en-US" altLang="zh-CN" dirty="0" smtClean="0"/>
              <a:t>on </a:t>
            </a:r>
            <a:r>
              <a:rPr lang="en-US" altLang="zh-CN" dirty="0" smtClean="0"/>
              <a:t>CEPC, </a:t>
            </a:r>
            <a:r>
              <a:rPr lang="en-US" altLang="zh-CN" dirty="0" smtClean="0"/>
              <a:t>Nov. </a:t>
            </a:r>
            <a:r>
              <a:rPr lang="en-US" altLang="zh-CN" dirty="0" smtClean="0"/>
              <a:t>6-8, </a:t>
            </a:r>
            <a:r>
              <a:rPr lang="en-US" altLang="zh-CN" dirty="0" smtClean="0"/>
              <a:t>2017, IHEP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49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4" y="4941168"/>
            <a:ext cx="2069182" cy="177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419056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Dynamic aperture study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455" y="1181318"/>
            <a:ext cx="3384376" cy="1728192"/>
          </a:xfrm>
        </p:spPr>
        <p:txBody>
          <a:bodyPr>
            <a:noAutofit/>
          </a:bodyPr>
          <a:lstStyle/>
          <a:p>
            <a:r>
              <a:rPr lang="en-US" altLang="zh-CN" sz="2000" dirty="0" smtClean="0"/>
              <a:t>At collision energy</a:t>
            </a:r>
          </a:p>
          <a:p>
            <a:r>
              <a:rPr lang="en-US" altLang="zh-CN" sz="2000" dirty="0" smtClean="0"/>
              <a:t>At injection energy</a:t>
            </a:r>
          </a:p>
          <a:p>
            <a:pPr marL="0" indent="0" algn="ctr">
              <a:buNone/>
            </a:pPr>
            <a:r>
              <a:rPr lang="en-US" altLang="zh-CN" sz="2000" dirty="0" smtClean="0"/>
              <a:t>(</a:t>
            </a:r>
            <a:r>
              <a:rPr lang="en-US" altLang="zh-CN" sz="2000" dirty="0" err="1" smtClean="0"/>
              <a:t>Sixtrack</a:t>
            </a:r>
            <a:r>
              <a:rPr lang="en-US" altLang="zh-CN" sz="2000" dirty="0" smtClean="0"/>
              <a:t> code)</a:t>
            </a:r>
          </a:p>
          <a:p>
            <a:pPr marL="0" indent="0">
              <a:buNone/>
            </a:pPr>
            <a:r>
              <a:rPr lang="en-US" altLang="zh-CN" sz="2000" dirty="0" smtClean="0"/>
              <a:t>For the moment, it is ok, with iterations with magnet design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31" y="1124744"/>
            <a:ext cx="534264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31" y="3876671"/>
            <a:ext cx="5342641" cy="263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32" y="3277647"/>
            <a:ext cx="2150740" cy="18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16216" y="116632"/>
            <a:ext cx="2448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B050"/>
                </a:solidFill>
              </a:rPr>
              <a:t>Yukai Chen, Feng Su, collaborating with F. Schmidt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Longitudinal beam dynamics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412776"/>
            <a:ext cx="5400600" cy="4392488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Concerns: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Bunch filling schemes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Luminosity leveling schemes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Instabilities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Requirement to the RF systems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Global study with the injector accelerators</a:t>
            </a:r>
          </a:p>
          <a:p>
            <a:r>
              <a:rPr lang="en-US" altLang="zh-CN" dirty="0" smtClean="0"/>
              <a:t>Different factors: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IBS effect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Emittance control (shrinking and blow-up)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Bunch preparation in the injector chain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1304585"/>
            <a:ext cx="2448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err="1" smtClean="0">
                <a:solidFill>
                  <a:srgbClr val="00B050"/>
                </a:solidFill>
              </a:rPr>
              <a:t>Linhao</a:t>
            </a:r>
            <a:r>
              <a:rPr lang="en-US" altLang="zh-CN" sz="2000" dirty="0" smtClean="0">
                <a:solidFill>
                  <a:srgbClr val="00B050"/>
                </a:solidFill>
              </a:rPr>
              <a:t> Zhang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062653"/>
              </p:ext>
            </p:extLst>
          </p:nvPr>
        </p:nvGraphicFramePr>
        <p:xfrm>
          <a:off x="5580113" y="1628800"/>
          <a:ext cx="3394896" cy="24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3" imgW="4276440" imgH="3022560" progId="Origin50.Graph">
                  <p:embed/>
                </p:oleObj>
              </mc:Choice>
              <mc:Fallback>
                <p:oleObj r:id="rId3" imgW="4276440" imgH="3022560" progId="Origin50.Graph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3" y="1628800"/>
                        <a:ext cx="3394896" cy="249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037629"/>
              </p:ext>
            </p:extLst>
          </p:nvPr>
        </p:nvGraphicFramePr>
        <p:xfrm>
          <a:off x="5481064" y="3717032"/>
          <a:ext cx="3530600" cy="24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5" imgW="4276440" imgH="3022560" progId="Origin50.Graph">
                  <p:embed/>
                </p:oleObj>
              </mc:Choice>
              <mc:Fallback>
                <p:oleObj r:id="rId5" imgW="4276440" imgH="3022560" progId="Origin50.Graph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064" y="3717032"/>
                        <a:ext cx="3530600" cy="249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52120" y="602128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Limitation by Transverse </a:t>
            </a:r>
            <a:r>
              <a:rPr lang="en-US" altLang="zh-CN" dirty="0">
                <a:solidFill>
                  <a:srgbClr val="0000FF"/>
                </a:solidFill>
              </a:rPr>
              <a:t>Mode </a:t>
            </a:r>
            <a:r>
              <a:rPr lang="en-US" altLang="zh-CN" dirty="0" smtClean="0">
                <a:solidFill>
                  <a:srgbClr val="0000FF"/>
                </a:solidFill>
              </a:rPr>
              <a:t>Coupling </a:t>
            </a:r>
            <a:r>
              <a:rPr lang="en-US" altLang="zh-CN" dirty="0">
                <a:solidFill>
                  <a:srgbClr val="0000FF"/>
                </a:solidFill>
              </a:rPr>
              <a:t>I</a:t>
            </a:r>
            <a:r>
              <a:rPr lang="en-US" altLang="zh-CN" dirty="0" smtClean="0">
                <a:solidFill>
                  <a:srgbClr val="0000FF"/>
                </a:solidFill>
              </a:rPr>
              <a:t>nstability</a:t>
            </a:r>
            <a:endParaRPr lang="en-US" altLang="zh-CN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32129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@Injection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16688" y="53639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@Extraction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6237312"/>
            <a:ext cx="34740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Details by L.H. Zhang on SPPC IV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7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Bunch filling schemes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656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100 km - 75 TeV -25 ns (also for different SPPC designs)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6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87" y="1772816"/>
            <a:ext cx="7247779" cy="47375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04248" y="1916832"/>
            <a:ext cx="223224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Bunching filling factor: ~76%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083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276310"/>
            <a:ext cx="8640960" cy="2944777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800" dirty="0"/>
              <a:t>Beam-beam effect has direct impact to the </a:t>
            </a:r>
            <a:r>
              <a:rPr lang="en-US" altLang="zh-CN" sz="2800" dirty="0" smtClean="0"/>
              <a:t>luminosity</a:t>
            </a:r>
          </a:p>
          <a:p>
            <a:r>
              <a:rPr lang="en-US" altLang="zh-CN" sz="2800" dirty="0" smtClean="0"/>
              <a:t>Studying different effects (ongoing)</a:t>
            </a:r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</a:rPr>
              <a:t>Head-on interaction</a:t>
            </a:r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</a:rPr>
              <a:t>Long-range interaction</a:t>
            </a:r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</a:rPr>
              <a:t>Pacman effects</a:t>
            </a:r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</a:rPr>
              <a:t>Orbit effects</a:t>
            </a:r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</a:rPr>
              <a:t>Coherent beam effects</a:t>
            </a:r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</a:rPr>
              <a:t>BB compensation methods (Electron lens, Compensation wires)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25" y="4149080"/>
            <a:ext cx="818978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390767" cy="7200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Beam-beam effects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260648"/>
            <a:ext cx="2231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B050"/>
                </a:solidFill>
              </a:rPr>
              <a:t>Lijiao Wang, collaborating with K. Ohmi and T. Sen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pic>
        <p:nvPicPr>
          <p:cNvPr id="7" name="Picture 12" descr="p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060" y="1628800"/>
            <a:ext cx="2413387" cy="9703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6372036"/>
            <a:ext cx="604867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New results will be presented by K. Ohmi on SPPC IV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46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Luminosity Leveling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200" dirty="0" smtClean="0"/>
              <a:t>Increasing </a:t>
            </a:r>
            <a:r>
              <a:rPr lang="en-US" altLang="zh-CN" sz="2200" dirty="0"/>
              <a:t>the average luminosity by programing the beam collision scenario (controlled emittance shrinking, turnaround time, beta*, B-B </a:t>
            </a:r>
            <a:r>
              <a:rPr lang="en-US" altLang="zh-CN" sz="2200" dirty="0" smtClean="0"/>
              <a:t>parameter, bunch spacing)</a:t>
            </a:r>
            <a:endParaRPr lang="en-US" altLang="zh-CN" sz="2200" dirty="0"/>
          </a:p>
          <a:p>
            <a:endParaRPr lang="zh-CN" altLang="en-US" sz="2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6878149" cy="45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2132856"/>
            <a:ext cx="2267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70C0"/>
                </a:solidFill>
              </a:rPr>
              <a:t>Turnaround: </a:t>
            </a: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       0.8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hrs</a:t>
            </a:r>
            <a:r>
              <a:rPr lang="en-US" altLang="zh-CN" sz="2000" dirty="0" smtClean="0">
                <a:solidFill>
                  <a:srgbClr val="0070C0"/>
                </a:solidFill>
              </a:rPr>
              <a:t> (min), </a:t>
            </a:r>
          </a:p>
          <a:p>
            <a:r>
              <a:rPr lang="en-US" altLang="zh-CN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</a:rPr>
              <a:t>      2.4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hrs</a:t>
            </a:r>
            <a:r>
              <a:rPr lang="en-US" altLang="zh-CN" sz="2000" dirty="0" smtClean="0">
                <a:solidFill>
                  <a:srgbClr val="0070C0"/>
                </a:solidFill>
              </a:rPr>
              <a:t> (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ave</a:t>
            </a:r>
            <a:r>
              <a:rPr lang="en-US" altLang="zh-CN" sz="2000" dirty="0" smtClean="0">
                <a:solidFill>
                  <a:srgbClr val="0070C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70C0"/>
                </a:solidFill>
                <a:sym typeface="Symbol"/>
              </a:rPr>
              <a:t>Q: 0.03 (max)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70C0"/>
                </a:solidFill>
                <a:sym typeface="Symbol"/>
              </a:rPr>
              <a:t>Spacing: </a:t>
            </a:r>
          </a:p>
          <a:p>
            <a:r>
              <a:rPr lang="en-US" altLang="zh-CN" sz="2000" dirty="0">
                <a:solidFill>
                  <a:srgbClr val="0070C0"/>
                </a:solidFill>
                <a:sym typeface="Symbol"/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  <a:sym typeface="Symbol"/>
              </a:rPr>
              <a:t>       25, 10, 5 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70C0"/>
                </a:solidFill>
                <a:sym typeface="Symbol"/>
              </a:rPr>
              <a:t>Beta*: </a:t>
            </a:r>
          </a:p>
          <a:p>
            <a:r>
              <a:rPr lang="en-US" altLang="zh-CN" sz="2000" dirty="0">
                <a:solidFill>
                  <a:srgbClr val="0070C0"/>
                </a:solidFill>
                <a:sym typeface="Symbol"/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  <a:sym typeface="Symbol"/>
              </a:rPr>
              <a:t>        0.75 m</a:t>
            </a:r>
          </a:p>
          <a:p>
            <a:r>
              <a:rPr lang="en-US" altLang="zh-CN" sz="2000" dirty="0">
                <a:solidFill>
                  <a:srgbClr val="0070C0"/>
                </a:solidFill>
                <a:sym typeface="Symbol"/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  <a:sym typeface="Symbol"/>
              </a:rPr>
              <a:t>        0.75-&gt;0.25m 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C:\Users\sanhuxiaozi\Desktop\微信截图_2016071516380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4869160"/>
            <a:ext cx="3351368" cy="18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Goals</a:t>
            </a:r>
            <a:endParaRPr lang="zh-CN" altLang="en-US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323528" y="1281103"/>
            <a:ext cx="8568953" cy="4740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3200" i="1" dirty="0" smtClean="0">
                <a:solidFill>
                  <a:srgbClr val="0070C0"/>
                </a:solidFill>
              </a:rPr>
              <a:t>Requirements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2200" dirty="0" smtClean="0"/>
              <a:t>SC magnet quench prevention: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altLang="zh-CN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2200" dirty="0" smtClean="0"/>
              <a:t>Halo particles cleaning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2200" dirty="0" smtClean="0"/>
              <a:t>Machine protection: prevent damaging radiation-sensitive devices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2200" dirty="0" smtClean="0"/>
              <a:t>Radiation losses concentration: hands-on maintenance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2200" dirty="0" smtClean="0"/>
              <a:t>Cleaning physics debris: collision products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2200" dirty="0" smtClean="0"/>
              <a:t>Optimizing background: in the experiments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2200" dirty="0"/>
              <a:t>halo diagnostics</a:t>
            </a:r>
            <a:endParaRPr lang="en-US" altLang="ko-KR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990294" y="2354026"/>
                <a:ext cx="2807238" cy="847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acc>
                        </m:e>
                        <m:sub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zh-CN" altLang="en-US" sz="2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sz="2200" i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  <m:r>
                            <a:rPr lang="zh-CN" altLang="en-US" sz="2200" i="0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zh-CN" alt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zh-CN" altLang="en-US" sz="2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  <m:sup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294" y="2354026"/>
                <a:ext cx="2807238" cy="8470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>
            <a:off x="1" y="36114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9" name="右箭头 18"/>
          <p:cNvSpPr/>
          <p:nvPr/>
        </p:nvSpPr>
        <p:spPr>
          <a:xfrm>
            <a:off x="3484418" y="2789382"/>
            <a:ext cx="2348346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3563888" y="2438795"/>
                <a:ext cx="2736304" cy="1134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err="1" smtClean="0"/>
                  <a:t>Rq</a:t>
                </a:r>
                <a:r>
                  <a:rPr lang="en-US" altLang="zh-CN" dirty="0" smtClean="0"/>
                  <a:t>: ~</a:t>
                </a:r>
                <a:r>
                  <a:rPr lang="en-US" altLang="zh-CN" dirty="0"/>
                  <a:t>10</a:t>
                </a:r>
                <a:r>
                  <a:rPr lang="en-US" altLang="zh-CN" baseline="30000" dirty="0"/>
                  <a:t>6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protons/m/s</a:t>
                </a:r>
              </a:p>
              <a:p>
                <a:endParaRPr lang="en-US" altLang="zh-CN" baseline="300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bSup>
                    <m:r>
                      <a:rPr lang="zh-CN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>
                    <a:ea typeface="Cambria Math" panose="02040503050406030204" pitchFamily="18" charset="0"/>
                  </a:rPr>
                  <a:t>： </a:t>
                </a:r>
                <a:r>
                  <a:rPr lang="en-US" altLang="zh-CN" dirty="0" smtClean="0">
                    <a:ea typeface="Cambria Math" panose="02040503050406030204" pitchFamily="18" charset="0"/>
                  </a:rPr>
                  <a:t>1.5×10</a:t>
                </a:r>
                <a:r>
                  <a:rPr lang="en-US" altLang="zh-CN" baseline="30000" dirty="0" smtClean="0">
                    <a:ea typeface="Cambria Math" panose="02040503050406030204" pitchFamily="18" charset="0"/>
                  </a:rPr>
                  <a:t>15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CN" altLang="en-US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zh-CN" altLang="en-US" dirty="0" smtClean="0"/>
                  <a:t>：  </a:t>
                </a:r>
                <a:r>
                  <a:rPr lang="en-US" altLang="zh-CN" dirty="0" smtClean="0"/>
                  <a:t>0.2 h (10s) /5 h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438795"/>
                <a:ext cx="2736304" cy="1134221"/>
              </a:xfrm>
              <a:prstGeom prst="rect">
                <a:avLst/>
              </a:prstGeom>
              <a:blipFill rotWithShape="1">
                <a:blip r:embed="rId5"/>
                <a:stretch>
                  <a:fillRect l="-2009" t="-3226" b="-8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5902535" y="2615823"/>
                <a:ext cx="2693064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zh-CN" altLang="en-US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acc>
                        </m:e>
                        <m:sub>
                          <m:r>
                            <a:rPr lang="zh-CN" alt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&lt;4.5</m:t>
                      </m:r>
                      <m:r>
                        <m:rPr>
                          <m:nor/>
                        </m:rPr>
                        <a:rPr lang="en-US" altLang="zh-CN" sz="2400">
                          <a:solidFill>
                            <a:srgbClr val="FF0000"/>
                          </a:solidFill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</a:rPr>
                        <m:t>10</m:t>
                      </m:r>
                      <m:r>
                        <m:rPr>
                          <m:nor/>
                        </m:rPr>
                        <a:rPr lang="en-US" altLang="zh-CN" sz="2400" b="0" i="0" baseline="30000" smtClean="0">
                          <a:solidFill>
                            <a:srgbClr val="FF0000"/>
                          </a:solidFill>
                        </a:rPr>
                        <m:t>−7 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altLang="zh-CN" sz="2400" b="0" i="0" baseline="30000" smtClean="0">
                          <a:solidFill>
                            <a:srgbClr val="FF0000"/>
                          </a:solidFill>
                        </a:rPr>
                        <m:t>−1</m:t>
                      </m:r>
                    </m:oMath>
                  </m:oMathPara>
                </a14:m>
                <a:endParaRPr lang="zh-CN" altLang="en-US" sz="24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535" y="2615823"/>
                <a:ext cx="2693064" cy="453137"/>
              </a:xfrm>
              <a:prstGeom prst="rect">
                <a:avLst/>
              </a:prstGeom>
              <a:blipFill rotWithShape="1">
                <a:blip r:embed="rId6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1"/>
          <p:cNvSpPr txBox="1">
            <a:spLocks/>
          </p:cNvSpPr>
          <p:nvPr/>
        </p:nvSpPr>
        <p:spPr>
          <a:xfrm>
            <a:off x="457200" y="260648"/>
            <a:ext cx="764319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sz="4000" smtClean="0">
                <a:solidFill>
                  <a:srgbClr val="FF0000"/>
                </a:solidFill>
              </a:rPr>
              <a:t>Collimation study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9" y="541129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B050"/>
                </a:solidFill>
              </a:rPr>
              <a:t>Ye Zou, Jianquan Yang, collaborating with LAL and LHC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1628800"/>
            <a:ext cx="4176464" cy="430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Huge stored energy: 9.1 GJ/beam</a:t>
            </a:r>
            <a:endParaRPr lang="zh-CN" altLang="en-US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6237312"/>
            <a:ext cx="34740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Details by J.Q. Yang on SPPC IV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36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260648"/>
            <a:ext cx="8364859" cy="29451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CN" sz="2600" dirty="0" smtClean="0"/>
              <a:t>Further developing the concept of combining betatron and momentum collimations in a same long straight section (4.3km)</a:t>
            </a:r>
          </a:p>
          <a:p>
            <a:pPr>
              <a:lnSpc>
                <a:spcPct val="110000"/>
              </a:lnSpc>
            </a:pPr>
            <a:r>
              <a:rPr lang="en-US" altLang="zh-CN" sz="2600" dirty="0" smtClean="0"/>
              <a:t>Recently a new design for the transverse collimation section, by introducing protected large-aperture superconducting magnets and add an additional collimation stage</a:t>
            </a:r>
            <a:endParaRPr lang="en-US" altLang="zh-CN" sz="2600" dirty="0"/>
          </a:p>
          <a:p>
            <a:pPr lvl="1">
              <a:lnSpc>
                <a:spcPct val="110000"/>
              </a:lnSpc>
            </a:pPr>
            <a:r>
              <a:rPr lang="en-US" altLang="zh-CN" sz="2400" dirty="0" smtClean="0">
                <a:solidFill>
                  <a:srgbClr val="0070C0"/>
                </a:solidFill>
              </a:rPr>
              <a:t>Simulations show good effect in collimation efficiency</a:t>
            </a:r>
          </a:p>
          <a:p>
            <a:pPr lvl="1">
              <a:lnSpc>
                <a:spcPct val="110000"/>
              </a:lnSpc>
            </a:pPr>
            <a:r>
              <a:rPr lang="en-US" altLang="zh-CN" sz="2400" dirty="0" smtClean="0">
                <a:solidFill>
                  <a:srgbClr val="0070C0"/>
                </a:solidFill>
              </a:rPr>
              <a:t>Protection-aid low-field SC quadrupoles workable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8" name="内容占位符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473575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165304"/>
            <a:ext cx="417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With RT magnets in beta-collimation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3587" y="6165304"/>
            <a:ext cx="417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With SC magnets in beta-collimation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764" y="3205773"/>
            <a:ext cx="4539732" cy="295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4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68052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Other undergoing studies</a:t>
            </a:r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</a:rPr>
              <a:t>Instabilities</a:t>
            </a:r>
            <a:r>
              <a:rPr lang="en-US" altLang="zh-CN" sz="2400" dirty="0" smtClean="0">
                <a:solidFill>
                  <a:srgbClr val="0070C0"/>
                </a:solidFill>
              </a:rPr>
              <a:t>:</a:t>
            </a:r>
            <a:r>
              <a:rPr lang="en-US" altLang="zh-CN" sz="2400" dirty="0" smtClean="0"/>
              <a:t> Liu </a:t>
            </a:r>
            <a:r>
              <a:rPr lang="en-US" altLang="zh-CN" sz="2400" dirty="0" err="1" smtClean="0"/>
              <a:t>Yudong</a:t>
            </a:r>
            <a:r>
              <a:rPr lang="en-US" altLang="zh-CN" sz="2400" dirty="0" smtClean="0"/>
              <a:t> continues to work on different </a:t>
            </a:r>
            <a:r>
              <a:rPr lang="en-US" altLang="zh-CN" sz="2400" dirty="0" smtClean="0"/>
              <a:t>instabilities, especially EC effects </a:t>
            </a:r>
            <a:endParaRPr lang="en-US" altLang="zh-CN" sz="2400" dirty="0" smtClean="0"/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</a:rPr>
              <a:t>Injection/extraction: </a:t>
            </a:r>
            <a:r>
              <a:rPr lang="en-US" altLang="zh-CN" sz="2400" dirty="0"/>
              <a:t>Yang Ye and Li </a:t>
            </a:r>
            <a:r>
              <a:rPr lang="en-US" altLang="zh-CN" sz="2400" dirty="0" err="1"/>
              <a:t>Guangrui</a:t>
            </a:r>
            <a:r>
              <a:rPr lang="en-US" altLang="zh-CN" sz="2400" dirty="0"/>
              <a:t> </a:t>
            </a:r>
            <a:r>
              <a:rPr lang="en-US" altLang="zh-CN" sz="2400" dirty="0"/>
              <a:t>continues to work on the topic</a:t>
            </a:r>
          </a:p>
          <a:p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7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210146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altLang="zh-CN" sz="3600" dirty="0" smtClean="0">
                <a:solidFill>
                  <a:srgbClr val="FF0000"/>
                </a:solidFill>
              </a:rPr>
              <a:t>Technical challenges and R&amp;D requirements</a:t>
            </a:r>
            <a:br>
              <a:rPr lang="en-US" altLang="zh-CN" sz="3600" dirty="0" smtClean="0">
                <a:solidFill>
                  <a:srgbClr val="FF0000"/>
                </a:solidFill>
              </a:rPr>
            </a:br>
            <a:r>
              <a:rPr lang="en-US" altLang="zh-CN" sz="3200" b="1" dirty="0" smtClean="0"/>
              <a:t>-</a:t>
            </a:r>
            <a:r>
              <a:rPr lang="en-US" altLang="zh-CN" sz="3200" b="1" dirty="0"/>
              <a:t>High field </a:t>
            </a:r>
            <a:r>
              <a:rPr lang="en-US" altLang="zh-CN" sz="3200" b="1" dirty="0" smtClean="0"/>
              <a:t>SC magnets</a:t>
            </a:r>
            <a:endParaRPr lang="zh-CN" altLang="en-US" sz="32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50903"/>
          </a:xfrm>
        </p:spPr>
        <p:txBody>
          <a:bodyPr>
            <a:normAutofit lnSpcReduction="10000"/>
          </a:bodyPr>
          <a:lstStyle/>
          <a:p>
            <a:r>
              <a:rPr lang="en-US" altLang="zh-CN" sz="2600" dirty="0" smtClean="0"/>
              <a:t>Following the new SPPC design scope</a:t>
            </a:r>
          </a:p>
          <a:p>
            <a:pPr lvl="1"/>
            <a:r>
              <a:rPr lang="en-US" altLang="zh-CN" sz="2200" dirty="0" smtClean="0">
                <a:solidFill>
                  <a:srgbClr val="0070C0"/>
                </a:solidFill>
              </a:rPr>
              <a:t>Phase I: 12 T, all-HTS (iron-based conductors)</a:t>
            </a:r>
          </a:p>
          <a:p>
            <a:pPr lvl="1"/>
            <a:r>
              <a:rPr lang="en-US" altLang="zh-CN" sz="2200" dirty="0" smtClean="0">
                <a:solidFill>
                  <a:srgbClr val="0070C0"/>
                </a:solidFill>
              </a:rPr>
              <a:t>Phase II: 20-24 T, all-HTS</a:t>
            </a:r>
          </a:p>
          <a:p>
            <a:r>
              <a:rPr lang="en-US" altLang="zh-CN" sz="2600" dirty="0"/>
              <a:t>New magnet design for 12-T </a:t>
            </a:r>
            <a:r>
              <a:rPr lang="en-US" altLang="zh-CN" sz="2600" dirty="0" smtClean="0"/>
              <a:t>dipoles</a:t>
            </a:r>
          </a:p>
          <a:p>
            <a:r>
              <a:rPr lang="en-US" altLang="zh-CN" sz="2600" dirty="0" smtClean="0"/>
              <a:t>R&amp;D effort in 2016-2018</a:t>
            </a:r>
          </a:p>
          <a:p>
            <a:pPr lvl="1"/>
            <a:r>
              <a:rPr lang="en-US" altLang="zh-CN" sz="2200" dirty="0" smtClean="0">
                <a:solidFill>
                  <a:srgbClr val="0070C0"/>
                </a:solidFill>
              </a:rPr>
              <a:t>Cables, infrastructure</a:t>
            </a:r>
          </a:p>
          <a:p>
            <a:pPr lvl="1"/>
            <a:r>
              <a:rPr lang="en-US" altLang="zh-CN" sz="2200" dirty="0" smtClean="0">
                <a:solidFill>
                  <a:srgbClr val="0070C0"/>
                </a:solidFill>
              </a:rPr>
              <a:t>Development </a:t>
            </a:r>
            <a:r>
              <a:rPr lang="en-US" altLang="zh-CN" sz="2200" dirty="0">
                <a:solidFill>
                  <a:srgbClr val="0070C0"/>
                </a:solidFill>
              </a:rPr>
              <a:t>of a </a:t>
            </a:r>
            <a:r>
              <a:rPr lang="en-US" altLang="zh-CN" sz="2200" dirty="0" smtClean="0">
                <a:solidFill>
                  <a:srgbClr val="0070C0"/>
                </a:solidFill>
              </a:rPr>
              <a:t>12-T</a:t>
            </a:r>
            <a:r>
              <a:rPr lang="zh-CN" altLang="en-US" sz="2200" dirty="0" smtClean="0">
                <a:solidFill>
                  <a:srgbClr val="0070C0"/>
                </a:solidFill>
              </a:rPr>
              <a:t> </a:t>
            </a:r>
            <a:r>
              <a:rPr lang="en-US" altLang="zh-CN" sz="2200" dirty="0" smtClean="0">
                <a:solidFill>
                  <a:srgbClr val="0070C0"/>
                </a:solidFill>
              </a:rPr>
              <a:t>Nb3Sn-based</a:t>
            </a:r>
            <a:r>
              <a:rPr lang="zh-CN" altLang="en-US" sz="2200" dirty="0" smtClean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twin-aperture </a:t>
            </a:r>
            <a:r>
              <a:rPr lang="en-US" altLang="zh-CN" sz="2200" dirty="0" smtClean="0">
                <a:solidFill>
                  <a:srgbClr val="0070C0"/>
                </a:solidFill>
              </a:rPr>
              <a:t>magnets (alone, with </a:t>
            </a:r>
            <a:r>
              <a:rPr lang="en-US" altLang="zh-CN" sz="2200" dirty="0" err="1" smtClean="0">
                <a:solidFill>
                  <a:srgbClr val="0070C0"/>
                </a:solidFill>
              </a:rPr>
              <a:t>NbTi</a:t>
            </a:r>
            <a:r>
              <a:rPr lang="en-US" altLang="zh-CN" sz="2200" dirty="0" smtClean="0">
                <a:solidFill>
                  <a:srgbClr val="0070C0"/>
                </a:solidFill>
              </a:rPr>
              <a:t>, with HTS)</a:t>
            </a:r>
          </a:p>
          <a:p>
            <a:r>
              <a:rPr lang="en-US" altLang="zh-CN" sz="2600" dirty="0"/>
              <a:t>Collaboration</a:t>
            </a:r>
          </a:p>
          <a:p>
            <a:pPr lvl="1"/>
            <a:r>
              <a:rPr lang="en-US" altLang="zh-CN" sz="2200" dirty="0" smtClean="0">
                <a:solidFill>
                  <a:srgbClr val="0070C0"/>
                </a:solidFill>
              </a:rPr>
              <a:t>Domestic collaboration frame on HTS (material and applications) formed in October 2016</a:t>
            </a:r>
          </a:p>
          <a:p>
            <a:pPr lvl="1"/>
            <a:r>
              <a:rPr lang="en-US" altLang="zh-CN" sz="2200" dirty="0" smtClean="0">
                <a:solidFill>
                  <a:srgbClr val="0070C0"/>
                </a:solidFill>
              </a:rPr>
              <a:t>CERN-IHEP collaboration on </a:t>
            </a:r>
            <a:r>
              <a:rPr lang="en-US" altLang="zh-CN" sz="2200" dirty="0" err="1" smtClean="0">
                <a:solidFill>
                  <a:srgbClr val="0070C0"/>
                </a:solidFill>
              </a:rPr>
              <a:t>HiLumi</a:t>
            </a:r>
            <a:r>
              <a:rPr lang="en-US" altLang="zh-CN" sz="2200" dirty="0" smtClean="0">
                <a:solidFill>
                  <a:srgbClr val="0070C0"/>
                </a:solidFill>
              </a:rPr>
              <a:t> LHC magnets</a:t>
            </a:r>
          </a:p>
          <a:p>
            <a:pPr lvl="1"/>
            <a:endParaRPr lang="zh-CN" altLang="en-US" sz="2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6372036"/>
            <a:ext cx="504056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Details by Q.J. Xu in plenary and also  on SPPC II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70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4315" y="763115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2"/>
          <p:cNvSpPr txBox="1">
            <a:spLocks/>
          </p:cNvSpPr>
          <p:nvPr/>
        </p:nvSpPr>
        <p:spPr>
          <a:xfrm>
            <a:off x="0" y="-77079"/>
            <a:ext cx="9156789" cy="618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000"/>
              </a:lnSpc>
            </a:pPr>
            <a:r>
              <a:rPr lang="en-US" altLang="zh-CN" sz="3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Design of 12-T Fe-based Dipole Magnet</a:t>
            </a:r>
            <a:endParaRPr lang="en-US" altLang="zh-CN" sz="3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31" y="862157"/>
            <a:ext cx="4251152" cy="3072534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508" y="981202"/>
            <a:ext cx="4122549" cy="3237566"/>
          </a:xfrm>
          <a:prstGeom prst="rect">
            <a:avLst/>
          </a:prstGeom>
        </p:spPr>
      </p:pic>
      <p:sp>
        <p:nvSpPr>
          <p:cNvPr id="66" name="文本框 9"/>
          <p:cNvSpPr txBox="1">
            <a:spLocks noChangeArrowheads="1"/>
          </p:cNvSpPr>
          <p:nvPr/>
        </p:nvSpPr>
        <p:spPr bwMode="auto">
          <a:xfrm>
            <a:off x="8115293" y="1042042"/>
            <a:ext cx="823636" cy="52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</a:rPr>
              <a:t>Y</a:t>
            </a:r>
            <a:r>
              <a:rPr lang="en-US" altLang="zh-CN" sz="1400" dirty="0" smtClean="0">
                <a:solidFill>
                  <a:srgbClr val="000000"/>
                </a:solidFill>
              </a:rPr>
              <a:t>oke OD </a:t>
            </a:r>
            <a:endParaRPr lang="en-US" altLang="zh-CN" sz="1400" dirty="0">
              <a:solidFill>
                <a:srgbClr val="000000"/>
              </a:solidFill>
            </a:endParaRPr>
          </a:p>
          <a:p>
            <a:r>
              <a:rPr lang="en-US" altLang="zh-CN" sz="1400" dirty="0" smtClean="0">
                <a:solidFill>
                  <a:srgbClr val="000000"/>
                </a:solidFill>
              </a:rPr>
              <a:t>500mm</a:t>
            </a:r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7" name="文本框 31"/>
          <p:cNvSpPr txBox="1">
            <a:spLocks noChangeArrowheads="1"/>
          </p:cNvSpPr>
          <p:nvPr/>
        </p:nvSpPr>
        <p:spPr bwMode="auto">
          <a:xfrm>
            <a:off x="5055515" y="4251217"/>
            <a:ext cx="2895223" cy="27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</a:rPr>
              <a:t>Table 1: Main parameters of the cables</a:t>
            </a:r>
            <a:endParaRPr lang="zh-CN" altLang="en-US" sz="1200" dirty="0">
              <a:solidFill>
                <a:srgbClr val="000000"/>
              </a:solidFill>
            </a:endParaRPr>
          </a:p>
        </p:txBody>
      </p:sp>
      <p:sp>
        <p:nvSpPr>
          <p:cNvPr id="68" name="文本框 31"/>
          <p:cNvSpPr txBox="1">
            <a:spLocks noChangeArrowheads="1"/>
          </p:cNvSpPr>
          <p:nvPr/>
        </p:nvSpPr>
        <p:spPr bwMode="auto">
          <a:xfrm>
            <a:off x="5107024" y="5546981"/>
            <a:ext cx="2895223" cy="27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</a:rPr>
              <a:t>Table 2: Main parameters of the </a:t>
            </a:r>
            <a:r>
              <a:rPr lang="en-US" altLang="zh-CN" sz="1200" dirty="0" smtClean="0">
                <a:solidFill>
                  <a:srgbClr val="000000"/>
                </a:solidFill>
              </a:rPr>
              <a:t>strand</a:t>
            </a:r>
            <a:endParaRPr lang="zh-CN" alt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69" name="表格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825915"/>
              </p:ext>
            </p:extLst>
          </p:nvPr>
        </p:nvGraphicFramePr>
        <p:xfrm>
          <a:off x="3949709" y="4578192"/>
          <a:ext cx="4961059" cy="908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9511"/>
                <a:gridCol w="405219"/>
                <a:gridCol w="694976"/>
                <a:gridCol w="577365"/>
                <a:gridCol w="509561"/>
                <a:gridCol w="752086"/>
                <a:gridCol w="577365"/>
                <a:gridCol w="694976"/>
              </a:tblGrid>
              <a:tr h="134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Cable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Hight 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Width-</a:t>
                      </a:r>
                      <a:r>
                        <a:rPr lang="en-US" sz="900" kern="100" dirty="0" err="1">
                          <a:effectLst/>
                        </a:rPr>
                        <a:t>i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Width-o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Ns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Strand 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Filament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Insulation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</a:tr>
              <a:tr h="218969"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rgbClr val="000000"/>
                          </a:solidFill>
                        </a:rPr>
                        <a:t>IRONBASED1</a:t>
                      </a:r>
                      <a:endParaRPr lang="zh-CN" alt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1.5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1.5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IRON-BASED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FE-BASED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0.15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</a:tr>
              <a:tr h="271674"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rgbClr val="000000"/>
                          </a:solidFill>
                        </a:rPr>
                        <a:t>IRONBASED2</a:t>
                      </a:r>
                      <a:endParaRPr lang="zh-CN" alt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IRON-BASED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FE-BASED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effectLst/>
                        </a:rPr>
                        <a:t>0.15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</a:tr>
              <a:tr h="271674"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rgbClr val="000000"/>
                          </a:solidFill>
                        </a:rPr>
                        <a:t>IRONBASED3</a:t>
                      </a:r>
                      <a:endParaRPr lang="zh-CN" alt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IRON-BASED</a:t>
                      </a:r>
                      <a:endParaRPr lang="zh-CN" altLang="zh-CN" sz="9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FE-BASED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0.15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/>
                </a:tc>
              </a:tr>
            </a:tbl>
          </a:graphicData>
        </a:graphic>
      </p:graphicFrame>
      <p:graphicFrame>
        <p:nvGraphicFramePr>
          <p:cNvPr id="70" name="表格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10497"/>
              </p:ext>
            </p:extLst>
          </p:nvPr>
        </p:nvGraphicFramePr>
        <p:xfrm>
          <a:off x="3949709" y="5843989"/>
          <a:ext cx="4961057" cy="440982"/>
        </p:xfrm>
        <a:graphic>
          <a:graphicData uri="http://schemas.openxmlformats.org/drawingml/2006/table">
            <a:tbl>
              <a:tblPr/>
              <a:tblGrid>
                <a:gridCol w="637197"/>
                <a:gridCol w="517543"/>
                <a:gridCol w="694370"/>
                <a:gridCol w="577370"/>
                <a:gridCol w="630783"/>
                <a:gridCol w="630783"/>
                <a:gridCol w="660540"/>
                <a:gridCol w="612471"/>
              </a:tblGrid>
              <a:tr h="2204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Strand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diam.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cu/sc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RRR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Tref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Bref</a:t>
                      </a:r>
                      <a:endParaRPr kumimoji="0" lang="en-US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Jc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@ </a:t>
                      </a:r>
                      <a:r>
                        <a:rPr kumimoji="0" lang="en-US" altLang="zh-CN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BrTr</a:t>
                      </a:r>
                      <a:endParaRPr kumimoji="0" lang="en-US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dJc/dB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</a:tr>
              <a:tr h="2204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IRON-BASED</a:t>
                      </a:r>
                      <a:endParaRPr lang="zh-CN" alt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0.802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4.2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4000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111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</a:tr>
            </a:tbl>
          </a:graphicData>
        </a:graphic>
      </p:graphicFrame>
      <p:sp>
        <p:nvSpPr>
          <p:cNvPr id="71" name="文本框 20"/>
          <p:cNvSpPr txBox="1">
            <a:spLocks noChangeArrowheads="1"/>
          </p:cNvSpPr>
          <p:nvPr/>
        </p:nvSpPr>
        <p:spPr bwMode="auto">
          <a:xfrm>
            <a:off x="3949708" y="6297847"/>
            <a:ext cx="49610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</a:rPr>
              <a:t>For per meter of such magnet,</a:t>
            </a:r>
            <a:r>
              <a:rPr lang="en-US" altLang="zh-CN" sz="1400" dirty="0">
                <a:solidFill>
                  <a:srgbClr val="FFFFFF"/>
                </a:solidFill>
              </a:rPr>
              <a:t> </a:t>
            </a:r>
            <a:r>
              <a:rPr lang="en-US" altLang="zh-CN" sz="1400" dirty="0">
                <a:solidFill>
                  <a:srgbClr val="000000"/>
                </a:solidFill>
              </a:rPr>
              <a:t>the required length of the </a:t>
            </a:r>
            <a:r>
              <a:rPr lang="en-US" altLang="zh-CN" sz="1400" dirty="0" smtClean="0">
                <a:solidFill>
                  <a:srgbClr val="000000"/>
                </a:solidFill>
              </a:rPr>
              <a:t>iron-based strand</a:t>
            </a:r>
            <a:r>
              <a:rPr lang="en-US" altLang="zh-CN" sz="1400" dirty="0">
                <a:solidFill>
                  <a:srgbClr val="000000"/>
                </a:solidFill>
              </a:rPr>
              <a:t>: </a:t>
            </a:r>
            <a:r>
              <a:rPr lang="en-US" altLang="zh-CN" sz="1400" dirty="0" smtClean="0">
                <a:solidFill>
                  <a:srgbClr val="000000"/>
                </a:solidFill>
              </a:rPr>
              <a:t>6.08 Km</a:t>
            </a:r>
            <a:endParaRPr lang="zh-CN" altLang="en-US" sz="1400" dirty="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15" y="3966593"/>
            <a:ext cx="3329089" cy="2854474"/>
          </a:xfrm>
          <a:prstGeom prst="rect">
            <a:avLst/>
          </a:prstGeom>
        </p:spPr>
      </p:pic>
      <p:sp>
        <p:nvSpPr>
          <p:cNvPr id="92" name="矩形 91"/>
          <p:cNvSpPr/>
          <p:nvPr/>
        </p:nvSpPr>
        <p:spPr>
          <a:xfrm>
            <a:off x="6345356" y="757476"/>
            <a:ext cx="25136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i="1" dirty="0" smtClean="0"/>
              <a:t>C. Wang, E. Kong</a:t>
            </a:r>
            <a:r>
              <a:rPr lang="en-US" altLang="zh-CN" sz="1200" b="1" i="1" dirty="0">
                <a:solidFill>
                  <a:prstClr val="black"/>
                </a:solidFill>
              </a:rPr>
              <a:t> (USTC)</a:t>
            </a:r>
            <a:r>
              <a:rPr lang="en-US" altLang="zh-CN" sz="1200" b="1" i="1" dirty="0" smtClean="0"/>
              <a:t>, Q. Xu et </a:t>
            </a:r>
            <a:r>
              <a:rPr lang="en-US" altLang="zh-CN" sz="1200" b="1" i="1" dirty="0"/>
              <a:t>al.</a:t>
            </a:r>
            <a:endParaRPr lang="zh-CN" alt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0969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Main topics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600200"/>
            <a:ext cx="7848872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About the SPPC </a:t>
            </a:r>
            <a:r>
              <a:rPr lang="en-US" altLang="zh-CN" dirty="0" smtClean="0"/>
              <a:t>CDR study</a:t>
            </a:r>
            <a:endParaRPr lang="en-US" altLang="zh-CN" dirty="0"/>
          </a:p>
          <a:p>
            <a:r>
              <a:rPr lang="en-US" altLang="zh-CN" dirty="0"/>
              <a:t>Collider accelerator physics</a:t>
            </a:r>
          </a:p>
          <a:p>
            <a:r>
              <a:rPr lang="en-US" altLang="zh-CN" dirty="0" smtClean="0"/>
              <a:t>Technical issues</a:t>
            </a:r>
          </a:p>
          <a:p>
            <a:r>
              <a:rPr lang="en-US" altLang="zh-CN" dirty="0"/>
              <a:t>Design concepts on the injector chain</a:t>
            </a:r>
          </a:p>
          <a:p>
            <a:r>
              <a:rPr lang="en-US" altLang="zh-CN" dirty="0" smtClean="0"/>
              <a:t>Plan for CDR writing</a:t>
            </a:r>
            <a:endParaRPr lang="en-US" altLang="zh-CN" dirty="0"/>
          </a:p>
          <a:p>
            <a:r>
              <a:rPr lang="en-US" altLang="zh-CN" dirty="0"/>
              <a:t>Summary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7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Beam screen study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808312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With the new design scope, SR power decreases from 45 W/m to 12.8 W/m, but still very important, and beam screen still a critical issue</a:t>
            </a:r>
          </a:p>
          <a:p>
            <a:r>
              <a:rPr lang="en-US" altLang="zh-CN" sz="2400" dirty="0" smtClean="0"/>
              <a:t>Different effects combined: impedance, electron cloud, vacuum, magnet quenches, cooling etc.</a:t>
            </a:r>
          </a:p>
          <a:p>
            <a:r>
              <a:rPr lang="en-US" altLang="zh-CN" sz="2400" dirty="0" smtClean="0"/>
              <a:t>Recent work focused on: structure, HTS coating, working temperature, impedance, cooling method 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347EBD07-150D-4699-82E9-2F14A6A9C917}" type="slidenum">
              <a:rPr lang="zh-CN" altLang="en-US" smtClean="0"/>
              <a:t>20</a:t>
            </a:fld>
            <a:endParaRPr lang="zh-CN" altLang="en-US" dirty="0"/>
          </a:p>
        </p:txBody>
      </p:sp>
      <p:pic>
        <p:nvPicPr>
          <p:cNvPr id="7" name="图片 6" descr="F:\My Work\Beam screen 投稿\picture\FIG1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27557"/>
            <a:ext cx="3224063" cy="2597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内容占位符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996521"/>
            <a:ext cx="2968625" cy="245681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图片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91" y="4140537"/>
            <a:ext cx="2645097" cy="2096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01428" y="272842"/>
            <a:ext cx="2091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00B050"/>
                </a:solidFill>
              </a:rPr>
              <a:t>Kun Zhu, </a:t>
            </a:r>
            <a:r>
              <a:rPr lang="en-US" altLang="zh-CN" sz="2000" dirty="0" err="1" smtClean="0">
                <a:solidFill>
                  <a:srgbClr val="00B050"/>
                </a:solidFill>
              </a:rPr>
              <a:t>Pingping</a:t>
            </a:r>
            <a:r>
              <a:rPr lang="en-US" altLang="zh-CN" sz="2000" dirty="0" smtClean="0">
                <a:solidFill>
                  <a:srgbClr val="00B050"/>
                </a:solidFill>
              </a:rPr>
              <a:t> Gan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16632"/>
            <a:ext cx="196121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Details by K. Zhu on SPPC III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08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</a:rPr>
              <a:t>Collimation </a:t>
            </a:r>
            <a:r>
              <a:rPr lang="en-US" altLang="zh-CN" sz="2800" dirty="0">
                <a:solidFill>
                  <a:srgbClr val="0070C0"/>
                </a:solidFill>
              </a:rPr>
              <a:t>system</a:t>
            </a:r>
            <a:r>
              <a:rPr lang="en-US" altLang="zh-CN" sz="2800" dirty="0"/>
              <a:t>: </a:t>
            </a:r>
            <a:r>
              <a:rPr lang="en-US" altLang="zh-CN" sz="2800" dirty="0" smtClean="0"/>
              <a:t>new materials to reduce impedance and tolerate more heat deposit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</a:rPr>
              <a:t>Very </a:t>
            </a:r>
            <a:r>
              <a:rPr lang="en-US" altLang="zh-CN" sz="2800" dirty="0">
                <a:solidFill>
                  <a:srgbClr val="0070C0"/>
                </a:solidFill>
              </a:rPr>
              <a:t>large scale cryogenics system</a:t>
            </a:r>
            <a:r>
              <a:rPr lang="en-US" altLang="zh-CN" sz="2800" dirty="0" smtClean="0"/>
              <a:t>: SC magnets, SRF, beam screens</a:t>
            </a:r>
          </a:p>
          <a:p>
            <a:r>
              <a:rPr lang="en-US" altLang="zh-CN" sz="2800" dirty="0">
                <a:solidFill>
                  <a:srgbClr val="0070C0"/>
                </a:solidFill>
              </a:rPr>
              <a:t>Sophisticated beam feedback system</a:t>
            </a:r>
            <a:r>
              <a:rPr lang="en-US" altLang="zh-CN" sz="2800" dirty="0" smtClean="0"/>
              <a:t>: to control the emittance heat-up and suppress beam instabilities</a:t>
            </a:r>
          </a:p>
          <a:p>
            <a:r>
              <a:rPr lang="en-US" altLang="zh-CN" sz="2800" dirty="0">
                <a:solidFill>
                  <a:srgbClr val="0070C0"/>
                </a:solidFill>
              </a:rPr>
              <a:t>Machine protection system</a:t>
            </a:r>
            <a:r>
              <a:rPr lang="en-US" altLang="zh-CN" sz="2800" dirty="0" smtClean="0"/>
              <a:t>: fast detection of abnormal function, </a:t>
            </a:r>
            <a:r>
              <a:rPr lang="en-US" altLang="zh-CN" sz="2800" dirty="0"/>
              <a:t>reliable beam </a:t>
            </a:r>
            <a:r>
              <a:rPr lang="en-US" altLang="zh-CN" sz="2800" dirty="0" smtClean="0"/>
              <a:t>abort (kickers and septa)</a:t>
            </a:r>
            <a:endParaRPr lang="en-US" altLang="zh-CN" sz="2800" dirty="0"/>
          </a:p>
          <a:p>
            <a:r>
              <a:rPr lang="en-US" altLang="zh-CN" sz="2800" dirty="0">
                <a:solidFill>
                  <a:srgbClr val="7030A0"/>
                </a:solidFill>
              </a:rPr>
              <a:t>There are also </a:t>
            </a:r>
            <a:r>
              <a:rPr lang="en-US" altLang="zh-CN" sz="2800" dirty="0" smtClean="0">
                <a:solidFill>
                  <a:srgbClr val="7030A0"/>
                </a:solidFill>
              </a:rPr>
              <a:t>many technical </a:t>
            </a:r>
            <a:r>
              <a:rPr lang="en-US" altLang="zh-CN" sz="2800" dirty="0">
                <a:solidFill>
                  <a:srgbClr val="7030A0"/>
                </a:solidFill>
              </a:rPr>
              <a:t>challenges in building high-power injector </a:t>
            </a:r>
            <a:r>
              <a:rPr lang="en-US" altLang="zh-CN" sz="2800" dirty="0" smtClean="0">
                <a:solidFill>
                  <a:srgbClr val="7030A0"/>
                </a:solidFill>
              </a:rPr>
              <a:t>chain: e.g. RF systems for </a:t>
            </a:r>
            <a:r>
              <a:rPr lang="en-US" altLang="zh-CN" sz="2800" dirty="0">
                <a:solidFill>
                  <a:srgbClr val="7030A0"/>
                </a:solidFill>
              </a:rPr>
              <a:t>p-RCS </a:t>
            </a:r>
            <a:r>
              <a:rPr lang="en-US" altLang="zh-CN" sz="2800" dirty="0" smtClean="0">
                <a:solidFill>
                  <a:srgbClr val="7030A0"/>
                </a:solidFill>
              </a:rPr>
              <a:t>and MSS, fast ramping for SS</a:t>
            </a:r>
            <a:endParaRPr lang="zh-CN" altLang="en-US" sz="2800" dirty="0">
              <a:solidFill>
                <a:srgbClr val="7030A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27584" y="344850"/>
            <a:ext cx="7889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Other important technical challenges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12776"/>
            <a:ext cx="7620000" cy="3905250"/>
          </a:xfrm>
        </p:spPr>
      </p:pic>
      <p:sp>
        <p:nvSpPr>
          <p:cNvPr id="5" name="TextBox 4"/>
          <p:cNvSpPr txBox="1"/>
          <p:nvPr/>
        </p:nvSpPr>
        <p:spPr>
          <a:xfrm>
            <a:off x="323528" y="4725144"/>
            <a:ext cx="4896544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p-Linac: proton superconducting linac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p-RCS: proton rapid cycling synchrotron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MSS: Medium-Stage Synchrotron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SS: Super Synchrotron</a:t>
            </a:r>
            <a:endParaRPr lang="zh-CN" altLang="en-US" sz="2000" dirty="0">
              <a:solidFill>
                <a:srgbClr val="FF0000"/>
              </a:solidFill>
              <a:latin typeface="Tahoma" panose="020B0604030504040204" pitchFamily="34" charset="0"/>
              <a:ea typeface="Arial Unicode MS" panose="020B0604020202020204" pitchFamily="34" charset="-122"/>
              <a:cs typeface="Tahoma" panose="020B060403050404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Injector chain</a:t>
            </a:r>
            <a:br>
              <a:rPr lang="en-US" altLang="zh-CN" sz="4000" b="1" dirty="0" smtClean="0">
                <a:solidFill>
                  <a:srgbClr val="FF0000"/>
                </a:solidFill>
              </a:rPr>
            </a:br>
            <a:r>
              <a:rPr lang="en-US" altLang="zh-CN" sz="3600" dirty="0" smtClean="0"/>
              <a:t>(for proton beam)</a:t>
            </a:r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652120" y="5373216"/>
            <a:ext cx="324036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Ion beams have dedicated linac (I-Linac) and RCS (I-RCS)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7504" y="116632"/>
            <a:ext cx="196121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Details by Y.R. Lu on SPPC III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80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35280" cy="70609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Preliminary design of the injector chain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sz="2600" dirty="0" smtClean="0"/>
              <a:t>Accelerator schemes and parameter lists</a:t>
            </a:r>
          </a:p>
          <a:p>
            <a:r>
              <a:rPr lang="en-US" altLang="zh-CN" sz="2600" dirty="0" smtClean="0"/>
              <a:t>Preparation of the beam for injection into SPPC: energy, intensity, emittance, bunch pattern, turnaround time</a:t>
            </a:r>
          </a:p>
          <a:p>
            <a:r>
              <a:rPr lang="en-US" altLang="zh-CN" sz="2600" dirty="0" smtClean="0"/>
              <a:t>Maximize the performance with modest cost for each accelerator (different settings from service to SPPC)</a:t>
            </a:r>
          </a:p>
          <a:p>
            <a:r>
              <a:rPr lang="en-US" altLang="zh-CN" sz="2600" dirty="0" smtClean="0"/>
              <a:t>Pre-conceptual design on each stage:  </a:t>
            </a:r>
          </a:p>
          <a:p>
            <a:pPr lvl="1"/>
            <a:r>
              <a:rPr lang="en-US" altLang="zh-CN" sz="2200" dirty="0" smtClean="0">
                <a:solidFill>
                  <a:srgbClr val="0070C0"/>
                </a:solidFill>
              </a:rPr>
              <a:t>p-Linac/i-Linac: </a:t>
            </a:r>
            <a:r>
              <a:rPr lang="en-US" altLang="zh-CN" sz="2200" dirty="0" err="1" smtClean="0">
                <a:solidFill>
                  <a:srgbClr val="0070C0"/>
                </a:solidFill>
              </a:rPr>
              <a:t>Yuanrong</a:t>
            </a:r>
            <a:r>
              <a:rPr lang="en-US" altLang="zh-CN" sz="2200" dirty="0" smtClean="0">
                <a:solidFill>
                  <a:srgbClr val="0070C0"/>
                </a:solidFill>
              </a:rPr>
              <a:t> Lu,  </a:t>
            </a:r>
            <a:r>
              <a:rPr lang="en-US" altLang="zh-CN" sz="2200" dirty="0" err="1" smtClean="0">
                <a:solidFill>
                  <a:srgbClr val="0070C0"/>
                </a:solidFill>
              </a:rPr>
              <a:t>Haifeng</a:t>
            </a:r>
            <a:r>
              <a:rPr lang="en-US" altLang="zh-CN" sz="2200" dirty="0" smtClean="0">
                <a:solidFill>
                  <a:srgbClr val="0070C0"/>
                </a:solidFill>
              </a:rPr>
              <a:t> Li (RFQ, DTL, SC cavities)</a:t>
            </a:r>
          </a:p>
          <a:p>
            <a:pPr lvl="1"/>
            <a:r>
              <a:rPr lang="en-US" altLang="zh-CN" sz="2200" dirty="0" smtClean="0">
                <a:solidFill>
                  <a:srgbClr val="0070C0"/>
                </a:solidFill>
              </a:rPr>
              <a:t>p-RCS/i-RCS: </a:t>
            </a:r>
            <a:r>
              <a:rPr lang="en-US" altLang="zh-CN" sz="2200" dirty="0" err="1" smtClean="0">
                <a:solidFill>
                  <a:srgbClr val="0070C0"/>
                </a:solidFill>
              </a:rPr>
              <a:t>Linhao</a:t>
            </a:r>
            <a:r>
              <a:rPr lang="en-US" altLang="zh-CN" sz="2200" dirty="0" smtClean="0">
                <a:solidFill>
                  <a:srgbClr val="0070C0"/>
                </a:solidFill>
              </a:rPr>
              <a:t> Zhang, Jingyu Tang   (parameter design)</a:t>
            </a:r>
          </a:p>
          <a:p>
            <a:pPr lvl="1"/>
            <a:r>
              <a:rPr lang="en-US" altLang="zh-CN" sz="2200" dirty="0">
                <a:solidFill>
                  <a:srgbClr val="0070C0"/>
                </a:solidFill>
              </a:rPr>
              <a:t>MSS: </a:t>
            </a:r>
            <a:r>
              <a:rPr lang="en-US" altLang="zh-CN" sz="2200" dirty="0" smtClean="0">
                <a:solidFill>
                  <a:srgbClr val="0070C0"/>
                </a:solidFill>
              </a:rPr>
              <a:t>Yang </a:t>
            </a:r>
            <a:r>
              <a:rPr lang="en-US" altLang="zh-CN" sz="2200" dirty="0">
                <a:solidFill>
                  <a:srgbClr val="0070C0"/>
                </a:solidFill>
              </a:rPr>
              <a:t>Hong </a:t>
            </a:r>
            <a:r>
              <a:rPr lang="en-US" altLang="zh-CN" sz="2200" dirty="0" smtClean="0">
                <a:solidFill>
                  <a:srgbClr val="0070C0"/>
                </a:solidFill>
              </a:rPr>
              <a:t>(parameter design, lattice)</a:t>
            </a:r>
          </a:p>
          <a:p>
            <a:pPr lvl="1"/>
            <a:r>
              <a:rPr lang="en-US" altLang="zh-CN" sz="2200" dirty="0" smtClean="0">
                <a:solidFill>
                  <a:srgbClr val="0070C0"/>
                </a:solidFill>
              </a:rPr>
              <a:t>SS: </a:t>
            </a:r>
            <a:r>
              <a:rPr lang="en-US" altLang="zh-CN" sz="2200" dirty="0" err="1" smtClean="0">
                <a:solidFill>
                  <a:srgbClr val="0070C0"/>
                </a:solidFill>
              </a:rPr>
              <a:t>Xiangqi</a:t>
            </a:r>
            <a:r>
              <a:rPr lang="en-US" altLang="zh-CN" sz="2200" dirty="0" smtClean="0">
                <a:solidFill>
                  <a:srgbClr val="0070C0"/>
                </a:solidFill>
              </a:rPr>
              <a:t> Wang, Tao Liu (parameters, lattice, injection/extraction, acceleration)   </a:t>
            </a:r>
            <a:endParaRPr lang="zh-CN" altLang="en-US" sz="2200" dirty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67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Major parameters for the injector chain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768548"/>
              </p:ext>
            </p:extLst>
          </p:nvPr>
        </p:nvGraphicFramePr>
        <p:xfrm>
          <a:off x="539552" y="980728"/>
          <a:ext cx="8229600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015008"/>
                <a:gridCol w="1371600"/>
                <a:gridCol w="1933872"/>
                <a:gridCol w="1152128"/>
                <a:gridCol w="1028800"/>
              </a:tblGrid>
              <a:tr h="342038">
                <a:tc>
                  <a:txBody>
                    <a:bodyPr/>
                    <a:lstStyle/>
                    <a:p>
                      <a:endParaRPr lang="zh-CN" sz="1800" kern="100" dirty="0">
                        <a:effectLst/>
                        <a:latin typeface="Calibri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Value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Unit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Value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Unit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p-Linac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endParaRPr lang="zh-CN" sz="1800" kern="100">
                        <a:effectLst/>
                        <a:latin typeface="Calibri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endParaRPr lang="zh-CN" sz="1800" kern="100">
                        <a:effectLst/>
                        <a:latin typeface="Calibri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indent="76200"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MSS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Energy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GeV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indent="76200"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Energy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GeV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Average current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indent="76200"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Average current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uA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Length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~300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indent="76200"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Circumference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3500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RF frequency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325/650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MHz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indent="76200"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RF frequency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MHz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Repetition rate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Hz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indent="76200"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Repetition rate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Hz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Beam power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1.6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MW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indent="76200"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Beam power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3.7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MW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p-RCS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endParaRPr lang="zh-CN" sz="1800" kern="100">
                        <a:effectLst/>
                        <a:latin typeface="Calibri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endParaRPr lang="zh-CN" sz="1800" kern="100">
                        <a:effectLst/>
                        <a:latin typeface="Calibri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indent="76200"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SS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Energy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GeV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indent="76200"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Energy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TeV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Average current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0.34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indent="76200" algn="just">
                        <a:spcAft>
                          <a:spcPts val="0"/>
                        </a:spcAft>
                      </a:pPr>
                      <a:r>
                        <a:rPr lang="en-US" sz="1800" kern="1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Accum</a:t>
                      </a:r>
                      <a:r>
                        <a:rPr lang="en-US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protons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1.0E14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Circumference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970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indent="76200"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Circumference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7200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203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RF frequency</a:t>
                      </a:r>
                      <a:endParaRPr lang="zh-CN" altLang="zh-CN" sz="1800" kern="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36-40</a:t>
                      </a:r>
                      <a:endParaRPr lang="zh-CN" sz="18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MHz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indent="76200"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RF frequency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MHz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Repetition rate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Hz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indent="76200"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Repetition period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Beam power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3.4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MW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indent="76200"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Protons per bunch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1.5E11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7780" marB="17780" anchor="ctr"/>
                </a:tc>
                <a:tc>
                  <a:txBody>
                    <a:bodyPr/>
                    <a:lstStyle/>
                    <a:p>
                      <a:pPr indent="76200"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Dipole field</a:t>
                      </a:r>
                      <a:endParaRPr lang="zh-CN" sz="18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8.3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zh-CN" sz="18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8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More about the Injector Chain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35285"/>
            <a:ext cx="8435280" cy="546206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800" dirty="0"/>
              <a:t>Injector chain by itself is a very complicated and powerful accelerator system, large enough by a single </a:t>
            </a:r>
            <a:r>
              <a:rPr lang="en-US" altLang="zh-CN" sz="2800" dirty="0" smtClean="0"/>
              <a:t>stage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400" dirty="0">
                <a:solidFill>
                  <a:srgbClr val="FF0000"/>
                </a:solidFill>
              </a:rPr>
              <a:t>Totally new, different from LHC or </a:t>
            </a:r>
            <a:r>
              <a:rPr lang="en-US" altLang="zh-CN" sz="2400" dirty="0" err="1">
                <a:solidFill>
                  <a:srgbClr val="FF0000"/>
                </a:solidFill>
              </a:rPr>
              <a:t>Tevatron</a:t>
            </a:r>
            <a:r>
              <a:rPr lang="en-US" altLang="zh-CN" sz="2400" dirty="0">
                <a:solidFill>
                  <a:srgbClr val="FF0000"/>
                </a:solidFill>
              </a:rPr>
              <a:t> (building-up by steps)</a:t>
            </a:r>
            <a:r>
              <a:rPr lang="en-US" altLang="zh-CN" sz="2400" dirty="0"/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400" dirty="0" smtClean="0">
                <a:solidFill>
                  <a:srgbClr val="0070C0"/>
                </a:solidFill>
              </a:rPr>
              <a:t>No </a:t>
            </a:r>
            <a:r>
              <a:rPr lang="en-US" altLang="zh-CN" sz="2400" dirty="0">
                <a:solidFill>
                  <a:srgbClr val="0070C0"/>
                </a:solidFill>
              </a:rPr>
              <a:t>close reference accelerators (scaled up by large factors)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400" dirty="0" smtClean="0">
                <a:solidFill>
                  <a:srgbClr val="0070C0"/>
                </a:solidFill>
              </a:rPr>
              <a:t>Should </a:t>
            </a:r>
            <a:r>
              <a:rPr lang="en-US" altLang="zh-CN" sz="2400" dirty="0">
                <a:solidFill>
                  <a:srgbClr val="0070C0"/>
                </a:solidFill>
              </a:rPr>
              <a:t>be built earlier than SPPC by a few years to allow relatively long-time commissioning stage by </a:t>
            </a:r>
            <a:r>
              <a:rPr lang="en-US" altLang="zh-CN" sz="2400" dirty="0" smtClean="0">
                <a:solidFill>
                  <a:srgbClr val="0070C0"/>
                </a:solidFill>
              </a:rPr>
              <a:t>stage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800" dirty="0" smtClean="0"/>
              <a:t>Rich </a:t>
            </a:r>
            <a:r>
              <a:rPr lang="en-US" altLang="zh-CN" sz="2800" dirty="0"/>
              <a:t>physics programs </a:t>
            </a:r>
            <a:r>
              <a:rPr lang="en-US" altLang="zh-CN" sz="2800" dirty="0" smtClean="0"/>
              <a:t>for </a:t>
            </a:r>
            <a:r>
              <a:rPr lang="en-US" altLang="zh-CN" sz="2800" dirty="0"/>
              <a:t>each </a:t>
            </a:r>
            <a:r>
              <a:rPr lang="en-US" altLang="zh-CN" sz="2800" dirty="0" smtClean="0"/>
              <a:t>stage, e.g.: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400" dirty="0">
                <a:solidFill>
                  <a:srgbClr val="0070C0"/>
                </a:solidFill>
              </a:rPr>
              <a:t>p-</a:t>
            </a:r>
            <a:r>
              <a:rPr lang="en-US" altLang="zh-CN" sz="2400" dirty="0" err="1">
                <a:solidFill>
                  <a:srgbClr val="0070C0"/>
                </a:solidFill>
              </a:rPr>
              <a:t>Linac</a:t>
            </a:r>
            <a:r>
              <a:rPr lang="en-US" altLang="zh-CN" sz="2400" dirty="0">
                <a:solidFill>
                  <a:srgbClr val="0070C0"/>
                </a:solidFill>
              </a:rPr>
              <a:t>: producing intense neutrons and muons and rare isotopes for wide research areas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400" dirty="0">
                <a:solidFill>
                  <a:srgbClr val="0070C0"/>
                </a:solidFill>
              </a:rPr>
              <a:t>p-RCS and MSS: producing very powerful neutrino beams for neutrino oscillation experiments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800" dirty="0" smtClean="0"/>
              <a:t>Key </a:t>
            </a:r>
            <a:r>
              <a:rPr lang="en-US" altLang="zh-CN" sz="2800" dirty="0"/>
              <a:t>technical challenges should be identified, so </a:t>
            </a:r>
            <a:r>
              <a:rPr lang="en-US" altLang="zh-CN" sz="2800" dirty="0" smtClean="0"/>
              <a:t>needed </a:t>
            </a:r>
            <a:r>
              <a:rPr lang="en-US" altLang="zh-CN" sz="2800" dirty="0"/>
              <a:t>R&amp;D program can be </a:t>
            </a:r>
            <a:r>
              <a:rPr lang="en-US" altLang="zh-CN" sz="2800" dirty="0" smtClean="0"/>
              <a:t>pursued (e.g. high-Q ferrite-loaded RF cavities)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34462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Plan on the SPPC chapter in the CDR</a:t>
            </a:r>
            <a:endParaRPr lang="zh-CN" altLang="en-US" sz="40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600" dirty="0" smtClean="0">
                <a:solidFill>
                  <a:srgbClr val="0070C0"/>
                </a:solidFill>
              </a:rPr>
              <a:t>Subsection material preparation assignment: November 2017</a:t>
            </a:r>
          </a:p>
          <a:p>
            <a:r>
              <a:rPr lang="en-US" altLang="zh-CN" sz="2600" dirty="0" smtClean="0">
                <a:solidFill>
                  <a:srgbClr val="0070C0"/>
                </a:solidFill>
              </a:rPr>
              <a:t>Material </a:t>
            </a:r>
            <a:r>
              <a:rPr lang="en-US" altLang="zh-CN" sz="2600" dirty="0">
                <a:solidFill>
                  <a:srgbClr val="0070C0"/>
                </a:solidFill>
              </a:rPr>
              <a:t>collection will be finished by December 2017 (Jingyu Tang)</a:t>
            </a:r>
          </a:p>
          <a:p>
            <a:r>
              <a:rPr lang="en-US" altLang="zh-CN" sz="2600" dirty="0">
                <a:solidFill>
                  <a:srgbClr val="0070C0"/>
                </a:solidFill>
              </a:rPr>
              <a:t>First version to the editor: mid-January 2018</a:t>
            </a:r>
          </a:p>
          <a:p>
            <a:r>
              <a:rPr lang="en-US" altLang="zh-CN" sz="2600" dirty="0">
                <a:solidFill>
                  <a:srgbClr val="0070C0"/>
                </a:solidFill>
              </a:rPr>
              <a:t>Second version to the editor : end-January 2018</a:t>
            </a:r>
          </a:p>
          <a:p>
            <a:r>
              <a:rPr lang="en-US" altLang="zh-CN" sz="2600" dirty="0">
                <a:solidFill>
                  <a:srgbClr val="0070C0"/>
                </a:solidFill>
              </a:rPr>
              <a:t>Final version to the editor: </a:t>
            </a:r>
            <a:r>
              <a:rPr lang="en-US" altLang="zh-CN" sz="2600" dirty="0" smtClean="0">
                <a:solidFill>
                  <a:srgbClr val="0070C0"/>
                </a:solidFill>
              </a:rPr>
              <a:t>mid-February </a:t>
            </a:r>
          </a:p>
          <a:p>
            <a:endParaRPr lang="en-US" altLang="zh-CN" sz="2600" dirty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964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Summary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968552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SPPC - the second phase of CEPC-SPPC, a pre-conceptual design for a 75-TeV pp collider is ongoing, to explore new physics in energy frontier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SPPC will provide wide physics programs, including the collider and the beams from the injector accelerators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Study focusing on a few key accelerator physics issues: lattice, collimation, b-b effects, longitudinal dynamics, instabilities, injection/extraction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Identifying </a:t>
            </a:r>
            <a:r>
              <a:rPr lang="en-US" altLang="zh-CN" sz="2400" dirty="0">
                <a:solidFill>
                  <a:srgbClr val="0070C0"/>
                </a:solidFill>
              </a:rPr>
              <a:t>t</a:t>
            </a:r>
            <a:r>
              <a:rPr lang="en-US" altLang="zh-CN" sz="2400" dirty="0" smtClean="0">
                <a:solidFill>
                  <a:srgbClr val="0070C0"/>
                </a:solidFill>
              </a:rPr>
              <a:t>echnical challenges to be solved in the next two decades, besides high-field SC magnets and beam screen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Pre-conceptual study on the injector chain is also under </a:t>
            </a:r>
            <a:r>
              <a:rPr lang="en-US" altLang="zh-CN" sz="2400" dirty="0" smtClean="0">
                <a:solidFill>
                  <a:srgbClr val="0070C0"/>
                </a:solidFill>
              </a:rPr>
              <a:t>way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SPPC chapter writing in the CDR is in progress, first version in January 2018</a:t>
            </a:r>
            <a:endParaRPr lang="en-US" altLang="zh-CN" sz="2400" dirty="0" smtClean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863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3573016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dirty="0" smtClean="0">
                <a:solidFill>
                  <a:srgbClr val="7030A0"/>
                </a:solidFill>
              </a:rPr>
              <a:t>Thank </a:t>
            </a:r>
            <a:r>
              <a:rPr lang="en-US" altLang="zh-CN" sz="4400" dirty="0" smtClean="0">
                <a:solidFill>
                  <a:srgbClr val="7030A0"/>
                </a:solidFill>
              </a:rPr>
              <a:t>you for attention!</a:t>
            </a:r>
            <a:endParaRPr lang="zh-CN" altLang="en-US" sz="4400" dirty="0">
              <a:solidFill>
                <a:srgbClr val="7030A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2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From CEPC to SPPC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SPPC is the second phase of the project, differing by 10-15 years</a:t>
            </a:r>
          </a:p>
          <a:p>
            <a:r>
              <a:rPr lang="en-US" altLang="zh-CN" sz="2600" dirty="0" smtClean="0"/>
              <a:t>Use the same CEPC tunnel to build SPPC, exploring new physics beyond SM and also precision Higgs</a:t>
            </a:r>
          </a:p>
          <a:p>
            <a:r>
              <a:rPr lang="en-US" altLang="zh-CN" sz="2600" dirty="0" smtClean="0"/>
              <a:t>Center-of-Mass energy larger than 70 TeV with possible energy upgrade</a:t>
            </a:r>
          </a:p>
          <a:p>
            <a:r>
              <a:rPr lang="en-US" altLang="zh-CN" sz="2600" dirty="0" smtClean="0"/>
              <a:t>Keep the e-/e+ rings when adding the SPPC</a:t>
            </a:r>
          </a:p>
          <a:p>
            <a:r>
              <a:rPr lang="en-US" altLang="zh-CN" sz="2600" dirty="0" smtClean="0"/>
              <a:t>Collisions possible:  pp, e-/e+, </a:t>
            </a:r>
            <a:r>
              <a:rPr lang="en-US" altLang="zh-CN" sz="2600" dirty="0" err="1" smtClean="0"/>
              <a:t>ep</a:t>
            </a:r>
            <a:r>
              <a:rPr lang="en-US" altLang="zh-CN" sz="2600" dirty="0" smtClean="0"/>
              <a:t>, </a:t>
            </a:r>
            <a:r>
              <a:rPr lang="en-US" altLang="zh-CN" sz="2600" dirty="0" err="1" smtClean="0"/>
              <a:t>pA</a:t>
            </a:r>
            <a:r>
              <a:rPr lang="en-US" altLang="zh-CN" sz="2600" dirty="0" smtClean="0"/>
              <a:t>, </a:t>
            </a:r>
            <a:r>
              <a:rPr lang="en-US" altLang="zh-CN" sz="2600" dirty="0" err="1" smtClean="0"/>
              <a:t>eA</a:t>
            </a:r>
            <a:r>
              <a:rPr lang="en-US" altLang="zh-CN" sz="2600" dirty="0" smtClean="0"/>
              <a:t>, AA</a:t>
            </a:r>
          </a:p>
          <a:p>
            <a:r>
              <a:rPr lang="en-US" altLang="zh-CN" sz="2600" dirty="0" smtClean="0"/>
              <a:t>Build a new injector chain for SPPC (proton and ions)</a:t>
            </a:r>
          </a:p>
          <a:p>
            <a:r>
              <a:rPr lang="en-US" altLang="zh-CN" sz="2600" dirty="0" smtClean="0"/>
              <a:t>Independent physics programs for the accelerators of the injector chain</a:t>
            </a:r>
            <a:endParaRPr lang="zh-CN" altLang="en-US" sz="2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3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344270"/>
              </p:ext>
            </p:extLst>
          </p:nvPr>
        </p:nvGraphicFramePr>
        <p:xfrm>
          <a:off x="323527" y="908720"/>
          <a:ext cx="8640961" cy="555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881"/>
                <a:gridCol w="1443417"/>
                <a:gridCol w="1105478"/>
                <a:gridCol w="1105479"/>
                <a:gridCol w="1178706"/>
              </a:tblGrid>
              <a:tr h="40124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Parameter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Unit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Value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PreCDR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CDR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Ultimate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km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54.4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C.M. </a:t>
                      </a: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TeV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70.6 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75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125-150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Dipole field</a:t>
                      </a:r>
                      <a:endParaRPr lang="zh-CN" sz="2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12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20-24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Injection energy 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TeV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 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2.1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4.2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CN" sz="2200" kern="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Nominal </a:t>
                      </a: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luminosity per IP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2200" kern="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2200" kern="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1.2e35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1.0e35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Beta function at collision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0.75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0.75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Circulating beam current </a:t>
                      </a:r>
                      <a:endParaRPr lang="zh-CN" sz="2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1.0 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0.7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separation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ns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25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25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population</a:t>
                      </a:r>
                      <a:endParaRPr lang="zh-CN" sz="2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CN" sz="2200" kern="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2.0e11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1.5e11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960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SR power per beam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MW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2.1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1.1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960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</a:t>
                      </a: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heat </a:t>
                      </a:r>
                      <a:r>
                        <a:rPr lang="en-US" sz="22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load per aperture </a:t>
                      </a:r>
                      <a:r>
                        <a:rPr lang="en-US" altLang="zh-CN" sz="22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@arc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W/m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45 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13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31640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SPPC main parameters (updated)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5400600" cy="5400600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43" y="1052736"/>
            <a:ext cx="3672408" cy="30035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13471" y="44705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Tunnel cross-section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4365104"/>
            <a:ext cx="3096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More space required for CEPC double-ring scheme</a:t>
            </a:r>
            <a:endParaRPr lang="zh-CN" altLang="en-US" sz="2200" dirty="0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7452320" y="3212976"/>
            <a:ext cx="216024" cy="115212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0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CDR Study </a:t>
            </a:r>
            <a:r>
              <a:rPr lang="en-US" altLang="zh-CN" dirty="0" smtClean="0">
                <a:solidFill>
                  <a:srgbClr val="FF0000"/>
                </a:solidFill>
              </a:rPr>
              <a:t>objectives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SPPC study is focusing on 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Describing what a future proton-proton collider looks like, physics performance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Following the CEPC project, try to avoid what will hinder the future upgrading to SPPC, e.g. tunnel circumference and layout 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Studying key accelerator </a:t>
            </a:r>
            <a:r>
              <a:rPr lang="en-US" altLang="zh-CN" dirty="0">
                <a:solidFill>
                  <a:srgbClr val="0070C0"/>
                </a:solidFill>
              </a:rPr>
              <a:t>physics </a:t>
            </a:r>
            <a:r>
              <a:rPr lang="en-US" altLang="zh-CN" dirty="0" smtClean="0">
                <a:solidFill>
                  <a:srgbClr val="0070C0"/>
                </a:solidFill>
              </a:rPr>
              <a:t>issues of that scale accelerators, which is also a contribution to the accelerator community, e.g. collimation, beam-beam effects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Identifying key technical challenges, for some of them needing long-term R&amp;D efforts, we should start them as early as possible, e.g. high-field superconducting magnets, beam screen 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56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Considerations on layout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lnSpcReduction="10000"/>
          </a:bodyPr>
          <a:lstStyle/>
          <a:p>
            <a:r>
              <a:rPr lang="en-US" altLang="zh-CN" sz="2600" dirty="0" smtClean="0"/>
              <a:t>Layout consideration</a:t>
            </a:r>
          </a:p>
          <a:p>
            <a:pPr lvl="1"/>
            <a:r>
              <a:rPr lang="en-US" altLang="zh-CN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 arcs and long straight sections (accepted by CEPC)</a:t>
            </a:r>
          </a:p>
          <a:p>
            <a:pPr lvl="1"/>
            <a:r>
              <a:rPr lang="en-US" altLang="zh-CN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Arcs will be traditional FODO based, 6-8 long SC dipoles per half cell, missing dipoles for dispersion suppression</a:t>
            </a:r>
          </a:p>
          <a:p>
            <a:pPr lvl="1"/>
            <a:r>
              <a:rPr lang="en-US" altLang="zh-CN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Long straight sections (LSS) are important for pp colliders, here, two IPs, injection, extraction, collimation and RF stations</a:t>
            </a:r>
          </a:p>
          <a:p>
            <a:pPr marL="457200" lvl="1" indent="0">
              <a:buNone/>
            </a:pPr>
            <a:r>
              <a:rPr lang="en-US" altLang="zh-CN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[Two very long LSSs for collimation and extraction</a:t>
            </a:r>
          </a:p>
          <a:p>
            <a:pPr marL="457200" lvl="1" indent="0">
              <a:buNone/>
            </a:pPr>
            <a:r>
              <a:rPr lang="en-US" altLang="zh-CN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Perhaps one IP more for A-A and one for e-p] </a:t>
            </a:r>
          </a:p>
          <a:p>
            <a:r>
              <a:rPr lang="en-US" altLang="zh-CN" sz="2600" dirty="0"/>
              <a:t>Detouring detectors: quite challenging, CEPC rings and </a:t>
            </a:r>
            <a:r>
              <a:rPr lang="en-US" altLang="zh-CN" sz="2600" dirty="0" err="1" smtClean="0"/>
              <a:t>ee</a:t>
            </a:r>
            <a:r>
              <a:rPr lang="en-US" altLang="zh-CN" sz="2600" dirty="0" smtClean="0"/>
              <a:t> </a:t>
            </a:r>
            <a:r>
              <a:rPr lang="en-US" altLang="zh-CN" sz="2600" dirty="0"/>
              <a:t>detectors to bypass the SPPC rings and </a:t>
            </a:r>
            <a:r>
              <a:rPr lang="en-US" altLang="zh-CN" sz="2600" dirty="0" smtClean="0"/>
              <a:t>pp detectors, how about AA and ep detectors </a:t>
            </a:r>
            <a:endParaRPr lang="en-US" altLang="zh-CN" sz="2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80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Compatibility between CEPC and SPPC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3"/>
            <a:ext cx="8435280" cy="2232247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2600" dirty="0" smtClean="0"/>
              <a:t>CEPC first to be built, with potential to add SPPC later</a:t>
            </a:r>
          </a:p>
          <a:p>
            <a:r>
              <a:rPr lang="en-US" altLang="zh-CN" sz="2600" dirty="0" smtClean="0"/>
              <a:t>Three machines in one tunnel: e booster, </a:t>
            </a:r>
            <a:r>
              <a:rPr lang="en-US" altLang="zh-CN" sz="2600" dirty="0" err="1" smtClean="0"/>
              <a:t>ee</a:t>
            </a:r>
            <a:r>
              <a:rPr lang="en-US" altLang="zh-CN" sz="2600" dirty="0" smtClean="0"/>
              <a:t> double-ring collider, pp double-ring collider</a:t>
            </a:r>
          </a:p>
          <a:p>
            <a:r>
              <a:rPr lang="en-US" altLang="zh-CN" sz="2600" dirty="0"/>
              <a:t>Allow ep collision in the future</a:t>
            </a:r>
            <a:r>
              <a:rPr lang="en-US" altLang="zh-CN" sz="2600" dirty="0" smtClean="0"/>
              <a:t>, to solve the problem in circumference difference (CEPC outside of SPPC) </a:t>
            </a:r>
          </a:p>
          <a:p>
            <a:r>
              <a:rPr lang="en-US" altLang="zh-CN" sz="2600" dirty="0" smtClean="0"/>
              <a:t>Layout: 8 long straights and arcs, LHC-like DS lattice, lengths for LSSs</a:t>
            </a:r>
          </a:p>
          <a:p>
            <a:r>
              <a:rPr lang="en-US" altLang="zh-CN" sz="2600" dirty="0" smtClean="0"/>
              <a:t>Several </a:t>
            </a:r>
            <a:r>
              <a:rPr lang="en-US" altLang="zh-CN" sz="2600" dirty="0"/>
              <a:t>rounds of interactions between CEPC and SPPC design </a:t>
            </a:r>
            <a:r>
              <a:rPr lang="en-US" altLang="zh-CN" sz="2600" dirty="0" smtClean="0"/>
              <a:t>teams, tbc</a:t>
            </a:r>
            <a:endParaRPr lang="en-US" altLang="zh-CN" sz="2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2"/>
          <a:stretch/>
        </p:blipFill>
        <p:spPr bwMode="auto">
          <a:xfrm>
            <a:off x="323529" y="3625035"/>
            <a:ext cx="4320480" cy="294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3" b="5012"/>
          <a:stretch/>
        </p:blipFill>
        <p:spPr bwMode="auto">
          <a:xfrm>
            <a:off x="5078914" y="3625035"/>
            <a:ext cx="3237502" cy="31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0072" y="335894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SPPC layout- 100km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33477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CEPC double-ring layout- 100km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74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Lattice design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7" y="1052736"/>
            <a:ext cx="8563227" cy="247622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altLang="zh-CN" sz="2600" dirty="0" smtClean="0"/>
              <a:t>Different lattice designs</a:t>
            </a:r>
          </a:p>
          <a:p>
            <a:pPr lvl="1">
              <a:spcBef>
                <a:spcPts val="0"/>
              </a:spcBef>
            </a:pPr>
            <a:r>
              <a:rPr lang="en-US" altLang="zh-CN" sz="2200" dirty="0" smtClean="0">
                <a:solidFill>
                  <a:srgbClr val="0070C0"/>
                </a:solidFill>
              </a:rPr>
              <a:t>Different schemes (100 TeV and 75 TeV @100 km)</a:t>
            </a:r>
          </a:p>
          <a:p>
            <a:pPr lvl="1">
              <a:spcBef>
                <a:spcPts val="0"/>
              </a:spcBef>
            </a:pPr>
            <a:r>
              <a:rPr lang="en-US" altLang="zh-CN" sz="2200" dirty="0" smtClean="0">
                <a:solidFill>
                  <a:srgbClr val="0070C0"/>
                </a:solidFill>
              </a:rPr>
              <a:t>Lattice at injection and collision</a:t>
            </a:r>
          </a:p>
          <a:p>
            <a:pPr lvl="1">
              <a:spcBef>
                <a:spcPts val="0"/>
              </a:spcBef>
            </a:pPr>
            <a:r>
              <a:rPr lang="en-US" altLang="zh-CN" sz="2200" dirty="0" smtClean="0">
                <a:solidFill>
                  <a:srgbClr val="0070C0"/>
                </a:solidFill>
              </a:rPr>
              <a:t>Compatibility between CEPC and SPPC</a:t>
            </a:r>
          </a:p>
          <a:p>
            <a:pPr lvl="1">
              <a:spcBef>
                <a:spcPts val="0"/>
              </a:spcBef>
            </a:pPr>
            <a:r>
              <a:rPr lang="en-US" altLang="zh-CN" sz="2200" dirty="0" smtClean="0">
                <a:solidFill>
                  <a:srgbClr val="0070C0"/>
                </a:solidFill>
              </a:rPr>
              <a:t>Arc cells, Dispersion suppressors, insertions</a:t>
            </a:r>
          </a:p>
          <a:p>
            <a:pPr>
              <a:spcBef>
                <a:spcPts val="0"/>
              </a:spcBef>
            </a:pPr>
            <a:r>
              <a:rPr lang="en-US" altLang="zh-CN" sz="2600" dirty="0"/>
              <a:t>For supporting other studies, e.g. magnets, collimation, dynamic aperture, 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57" y="3573152"/>
            <a:ext cx="3732659" cy="244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7" y="3600970"/>
            <a:ext cx="4062639" cy="242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594928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IP: at collision</a:t>
            </a:r>
            <a:endParaRPr lang="zh-CN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594928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IP: at injection</a:t>
            </a:r>
            <a:endParaRPr lang="zh-CN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98530" y="316687"/>
            <a:ext cx="2448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B050"/>
                </a:solidFill>
              </a:rPr>
              <a:t>Yukai Chen, Feng Su, </a:t>
            </a:r>
            <a:r>
              <a:rPr lang="en-US" altLang="zh-CN" sz="2000" dirty="0" err="1" smtClean="0">
                <a:solidFill>
                  <a:srgbClr val="00B050"/>
                </a:solidFill>
              </a:rPr>
              <a:t>Linhao</a:t>
            </a:r>
            <a:r>
              <a:rPr lang="en-US" altLang="zh-CN" sz="2000" dirty="0" smtClean="0">
                <a:solidFill>
                  <a:srgbClr val="00B050"/>
                </a:solidFill>
              </a:rPr>
              <a:t> Zhang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372036"/>
            <a:ext cx="34740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Details by Y.K. Chen on SPPC IV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15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6862</TotalTime>
  <Words>2023</Words>
  <Application>Microsoft Office PowerPoint</Application>
  <PresentationFormat>全屏显示(4:3)</PresentationFormat>
  <Paragraphs>439</Paragraphs>
  <Slides>28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0" baseType="lpstr">
      <vt:lpstr>Office 主题​​</vt:lpstr>
      <vt:lpstr>Origin50.Graph</vt:lpstr>
      <vt:lpstr>SPPC CDR - Status</vt:lpstr>
      <vt:lpstr>Main topics</vt:lpstr>
      <vt:lpstr>From CEPC to SPPC</vt:lpstr>
      <vt:lpstr>PowerPoint 演示文稿</vt:lpstr>
      <vt:lpstr>PowerPoint 演示文稿</vt:lpstr>
      <vt:lpstr>CDR Study objectives</vt:lpstr>
      <vt:lpstr>Considerations on layout</vt:lpstr>
      <vt:lpstr>Compatibility between CEPC and SPPC</vt:lpstr>
      <vt:lpstr>Lattice design</vt:lpstr>
      <vt:lpstr>Dynamic aperture study</vt:lpstr>
      <vt:lpstr>Longitudinal beam dynamics</vt:lpstr>
      <vt:lpstr>Bunch filling schemes</vt:lpstr>
      <vt:lpstr>Beam-beam effects</vt:lpstr>
      <vt:lpstr>Luminosity Leveling</vt:lpstr>
      <vt:lpstr>Goals</vt:lpstr>
      <vt:lpstr>PowerPoint 演示文稿</vt:lpstr>
      <vt:lpstr>PowerPoint 演示文稿</vt:lpstr>
      <vt:lpstr>Technical challenges and R&amp;D requirements -High field SC magnets</vt:lpstr>
      <vt:lpstr>PowerPoint 演示文稿</vt:lpstr>
      <vt:lpstr>Beam screen study</vt:lpstr>
      <vt:lpstr>PowerPoint 演示文稿</vt:lpstr>
      <vt:lpstr>Injector chain (for proton beam)</vt:lpstr>
      <vt:lpstr>Preliminary design of the injector chain</vt:lpstr>
      <vt:lpstr>Major parameters for the injector chain</vt:lpstr>
      <vt:lpstr>More about the Injector Chain</vt:lpstr>
      <vt:lpstr>Plan on the SPPC chapter in the CDR</vt:lpstr>
      <vt:lpstr>Summary</vt:lpstr>
      <vt:lpstr>Thank you for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SppC组会报告</dc:title>
  <dc:creator>J.Y.Tang</dc:creator>
  <cp:lastModifiedBy>[唐靖宇]</cp:lastModifiedBy>
  <cp:revision>125</cp:revision>
  <dcterms:created xsi:type="dcterms:W3CDTF">2014-06-04T01:38:39Z</dcterms:created>
  <dcterms:modified xsi:type="dcterms:W3CDTF">2017-11-05T14:40:44Z</dcterms:modified>
</cp:coreProperties>
</file>