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306" r:id="rId2"/>
    <p:sldId id="308" r:id="rId3"/>
    <p:sldId id="309" r:id="rId4"/>
    <p:sldId id="313" r:id="rId5"/>
    <p:sldId id="314" r:id="rId6"/>
    <p:sldId id="319" r:id="rId7"/>
    <p:sldId id="334" r:id="rId8"/>
    <p:sldId id="336" r:id="rId9"/>
    <p:sldId id="323" r:id="rId10"/>
    <p:sldId id="322" r:id="rId11"/>
    <p:sldId id="324" r:id="rId12"/>
    <p:sldId id="331" r:id="rId13"/>
    <p:sldId id="326" r:id="rId14"/>
    <p:sldId id="327" r:id="rId15"/>
    <p:sldId id="328" r:id="rId16"/>
    <p:sldId id="329" r:id="rId17"/>
    <p:sldId id="330" r:id="rId18"/>
    <p:sldId id="332" r:id="rId19"/>
    <p:sldId id="333" r:id="rId20"/>
    <p:sldId id="337" r:id="rId21"/>
    <p:sldId id="325" r:id="rId22"/>
    <p:sldId id="351" r:id="rId23"/>
    <p:sldId id="352" r:id="rId24"/>
    <p:sldId id="353" r:id="rId25"/>
    <p:sldId id="315" r:id="rId26"/>
    <p:sldId id="340" r:id="rId27"/>
    <p:sldId id="318" r:id="rId28"/>
    <p:sldId id="321" r:id="rId29"/>
    <p:sldId id="342" r:id="rId30"/>
    <p:sldId id="350" r:id="rId31"/>
    <p:sldId id="344" r:id="rId32"/>
    <p:sldId id="349" r:id="rId33"/>
    <p:sldId id="348" r:id="rId34"/>
    <p:sldId id="345" r:id="rId35"/>
    <p:sldId id="346" r:id="rId36"/>
    <p:sldId id="338" r:id="rId37"/>
    <p:sldId id="339" r:id="rId38"/>
    <p:sldId id="335"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12" autoAdjust="0"/>
    <p:restoredTop sz="94343" autoAdjust="0"/>
  </p:normalViewPr>
  <p:slideViewPr>
    <p:cSldViewPr snapToGrid="0" snapToObjects="1">
      <p:cViewPr>
        <p:scale>
          <a:sx n="110" d="100"/>
          <a:sy n="110" d="100"/>
        </p:scale>
        <p:origin x="-108" y="-16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file:///E:\SW\MEIC\LEIC_RF\e_v2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1" Type="http://schemas.openxmlformats.org/officeDocument/2006/relationships/oleObject" Target="file:///E:\SW\MEIC\LEIC_RF\e_v2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SW\MEIC\LEIC_RF\e_v2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b="1" i="0" kern="1200" baseline="0">
                <a:solidFill>
                  <a:srgbClr val="000000"/>
                </a:solidFill>
                <a:effectLst/>
                <a:latin typeface="Times New Roman"/>
                <a:cs typeface="Times New Roman"/>
              </a:rPr>
              <a:t>Cavity Number</a:t>
            </a:r>
            <a:endParaRPr lang="en-US" sz="2000">
              <a:effectLst/>
            </a:endParaRPr>
          </a:p>
        </c:rich>
      </c:tx>
      <c:layout/>
      <c:overlay val="1"/>
    </c:title>
    <c:autoTitleDeleted val="0"/>
    <c:plotArea>
      <c:layout>
        <c:manualLayout>
          <c:layoutTarget val="inner"/>
          <c:xMode val="edge"/>
          <c:yMode val="edge"/>
          <c:x val="8.9982374061066114E-2"/>
          <c:y val="0.11080545699350763"/>
          <c:w val="0.87009298618356001"/>
          <c:h val="0.70654084300865472"/>
        </c:manualLayout>
      </c:layout>
      <c:scatterChart>
        <c:scatterStyle val="lineMarker"/>
        <c:varyColors val="0"/>
        <c:ser>
          <c:idx val="3"/>
          <c:order val="0"/>
          <c:tx>
            <c:v>Total</c:v>
          </c:tx>
          <c:spPr>
            <a:ln w="34925">
              <a:solidFill>
                <a:srgbClr val="FF0000"/>
              </a:solidFill>
              <a:prstDash val="solid"/>
            </a:ln>
          </c:spPr>
          <c:marker>
            <c:symbol val="circle"/>
            <c:size val="10"/>
            <c:spPr>
              <a:solidFill>
                <a:srgbClr val="FF0000"/>
              </a:solidFill>
              <a:ln>
                <a:noFill/>
              </a:ln>
            </c:spPr>
          </c:marker>
          <c:xVal>
            <c:numRef>
              <c:f>Parameters!$C$43:$L$43</c:f>
              <c:numCache>
                <c:formatCode>General</c:formatCode>
                <c:ptCount val="10"/>
                <c:pt idx="0">
                  <c:v>3</c:v>
                </c:pt>
                <c:pt idx="1">
                  <c:v>4</c:v>
                </c:pt>
                <c:pt idx="2">
                  <c:v>5</c:v>
                </c:pt>
                <c:pt idx="3">
                  <c:v>6</c:v>
                </c:pt>
                <c:pt idx="4">
                  <c:v>7</c:v>
                </c:pt>
                <c:pt idx="5">
                  <c:v>8</c:v>
                </c:pt>
                <c:pt idx="6">
                  <c:v>9</c:v>
                </c:pt>
                <c:pt idx="7">
                  <c:v>10</c:v>
                </c:pt>
                <c:pt idx="8">
                  <c:v>11</c:v>
                </c:pt>
                <c:pt idx="9">
                  <c:v>12</c:v>
                </c:pt>
              </c:numCache>
            </c:numRef>
          </c:xVal>
          <c:yVal>
            <c:numRef>
              <c:f>Parameters!$C$70:$L$70</c:f>
              <c:numCache>
                <c:formatCode>General</c:formatCode>
                <c:ptCount val="10"/>
                <c:pt idx="0">
                  <c:v>2</c:v>
                </c:pt>
                <c:pt idx="1">
                  <c:v>4</c:v>
                </c:pt>
                <c:pt idx="2">
                  <c:v>8</c:v>
                </c:pt>
                <c:pt idx="3">
                  <c:v>10</c:v>
                </c:pt>
                <c:pt idx="4">
                  <c:v>16</c:v>
                </c:pt>
                <c:pt idx="5">
                  <c:v>24</c:v>
                </c:pt>
                <c:pt idx="6">
                  <c:v>34</c:v>
                </c:pt>
                <c:pt idx="7">
                  <c:v>34</c:v>
                </c:pt>
                <c:pt idx="8">
                  <c:v>34</c:v>
                </c:pt>
                <c:pt idx="9">
                  <c:v>34</c:v>
                </c:pt>
              </c:numCache>
            </c:numRef>
          </c:yVal>
          <c:smooth val="0"/>
          <c:extLst>
            <c:ext xmlns:c16="http://schemas.microsoft.com/office/drawing/2014/chart" uri="{C3380CC4-5D6E-409C-BE32-E72D297353CC}">
              <c16:uniqueId val="{00000000-7CF7-438C-A549-D723B359F32F}"/>
            </c:ext>
          </c:extLst>
        </c:ser>
        <c:ser>
          <c:idx val="0"/>
          <c:order val="1"/>
          <c:tx>
            <c:v>1K2C</c:v>
          </c:tx>
          <c:spPr>
            <a:ln w="47625">
              <a:prstDash val="sysDot"/>
            </a:ln>
          </c:spPr>
          <c:marker>
            <c:symbol val="circle"/>
            <c:size val="8"/>
            <c:spPr>
              <a:ln>
                <a:noFill/>
              </a:ln>
            </c:spPr>
          </c:marker>
          <c:xVal>
            <c:numRef>
              <c:f>Parameters!$C$43:$L$43</c:f>
              <c:numCache>
                <c:formatCode>General</c:formatCode>
                <c:ptCount val="10"/>
                <c:pt idx="0">
                  <c:v>3</c:v>
                </c:pt>
                <c:pt idx="1">
                  <c:v>4</c:v>
                </c:pt>
                <c:pt idx="2">
                  <c:v>5</c:v>
                </c:pt>
                <c:pt idx="3">
                  <c:v>6</c:v>
                </c:pt>
                <c:pt idx="4">
                  <c:v>7</c:v>
                </c:pt>
                <c:pt idx="5">
                  <c:v>8</c:v>
                </c:pt>
                <c:pt idx="6">
                  <c:v>9</c:v>
                </c:pt>
                <c:pt idx="7">
                  <c:v>10</c:v>
                </c:pt>
                <c:pt idx="8">
                  <c:v>11</c:v>
                </c:pt>
                <c:pt idx="9">
                  <c:v>12</c:v>
                </c:pt>
              </c:numCache>
            </c:numRef>
          </c:xVal>
          <c:yVal>
            <c:numRef>
              <c:f>Parameters!$C$68:$J$68</c:f>
              <c:numCache>
                <c:formatCode>General</c:formatCode>
                <c:ptCount val="8"/>
                <c:pt idx="0">
                  <c:v>2</c:v>
                </c:pt>
                <c:pt idx="1">
                  <c:v>4</c:v>
                </c:pt>
                <c:pt idx="2">
                  <c:v>8</c:v>
                </c:pt>
                <c:pt idx="3">
                  <c:v>10</c:v>
                </c:pt>
                <c:pt idx="4">
                  <c:v>16</c:v>
                </c:pt>
                <c:pt idx="5">
                  <c:v>16</c:v>
                </c:pt>
                <c:pt idx="6">
                  <c:v>18</c:v>
                </c:pt>
                <c:pt idx="7">
                  <c:v>18</c:v>
                </c:pt>
              </c:numCache>
            </c:numRef>
          </c:yVal>
          <c:smooth val="0"/>
          <c:extLst>
            <c:ext xmlns:c16="http://schemas.microsoft.com/office/drawing/2014/chart" uri="{C3380CC4-5D6E-409C-BE32-E72D297353CC}">
              <c16:uniqueId val="{00000001-7CF7-438C-A549-D723B359F32F}"/>
            </c:ext>
          </c:extLst>
        </c:ser>
        <c:ser>
          <c:idx val="1"/>
          <c:order val="2"/>
          <c:tx>
            <c:v>1K4C</c:v>
          </c:tx>
          <c:spPr>
            <a:ln w="47625">
              <a:solidFill>
                <a:srgbClr val="00B050"/>
              </a:solidFill>
              <a:prstDash val="sysDot"/>
            </a:ln>
          </c:spPr>
          <c:marker>
            <c:symbol val="circle"/>
            <c:size val="8"/>
            <c:spPr>
              <a:solidFill>
                <a:srgbClr val="00B050"/>
              </a:solidFill>
              <a:ln>
                <a:noFill/>
              </a:ln>
            </c:spPr>
          </c:marker>
          <c:xVal>
            <c:numRef>
              <c:f>Parameters!$C$43:$L$43</c:f>
              <c:numCache>
                <c:formatCode>General</c:formatCode>
                <c:ptCount val="10"/>
                <c:pt idx="0">
                  <c:v>3</c:v>
                </c:pt>
                <c:pt idx="1">
                  <c:v>4</c:v>
                </c:pt>
                <c:pt idx="2">
                  <c:v>5</c:v>
                </c:pt>
                <c:pt idx="3">
                  <c:v>6</c:v>
                </c:pt>
                <c:pt idx="4">
                  <c:v>7</c:v>
                </c:pt>
                <c:pt idx="5">
                  <c:v>8</c:v>
                </c:pt>
                <c:pt idx="6">
                  <c:v>9</c:v>
                </c:pt>
                <c:pt idx="7">
                  <c:v>10</c:v>
                </c:pt>
                <c:pt idx="8">
                  <c:v>11</c:v>
                </c:pt>
                <c:pt idx="9">
                  <c:v>12</c:v>
                </c:pt>
              </c:numCache>
            </c:numRef>
          </c:xVal>
          <c:yVal>
            <c:numRef>
              <c:f>Parameters!$C$69:$L$69</c:f>
              <c:numCache>
                <c:formatCode>General</c:formatCode>
                <c:ptCount val="10"/>
                <c:pt idx="0">
                  <c:v>0</c:v>
                </c:pt>
                <c:pt idx="1">
                  <c:v>0</c:v>
                </c:pt>
                <c:pt idx="2">
                  <c:v>0</c:v>
                </c:pt>
                <c:pt idx="3">
                  <c:v>0</c:v>
                </c:pt>
                <c:pt idx="4">
                  <c:v>0</c:v>
                </c:pt>
                <c:pt idx="5">
                  <c:v>8</c:v>
                </c:pt>
                <c:pt idx="6">
                  <c:v>16</c:v>
                </c:pt>
                <c:pt idx="7">
                  <c:v>16</c:v>
                </c:pt>
                <c:pt idx="8">
                  <c:v>34</c:v>
                </c:pt>
                <c:pt idx="9">
                  <c:v>34</c:v>
                </c:pt>
              </c:numCache>
            </c:numRef>
          </c:yVal>
          <c:smooth val="0"/>
          <c:extLst>
            <c:ext xmlns:c16="http://schemas.microsoft.com/office/drawing/2014/chart" uri="{C3380CC4-5D6E-409C-BE32-E72D297353CC}">
              <c16:uniqueId val="{00000002-7CF7-438C-A549-D723B359F32F}"/>
            </c:ext>
          </c:extLst>
        </c:ser>
        <c:dLbls>
          <c:showLegendKey val="0"/>
          <c:showVal val="0"/>
          <c:showCatName val="0"/>
          <c:showSerName val="0"/>
          <c:showPercent val="0"/>
          <c:showBubbleSize val="0"/>
        </c:dLbls>
        <c:axId val="182929280"/>
        <c:axId val="237352448"/>
      </c:scatterChart>
      <c:valAx>
        <c:axId val="182929280"/>
        <c:scaling>
          <c:orientation val="minMax"/>
          <c:max val="10"/>
          <c:min val="3"/>
        </c:scaling>
        <c:delete val="0"/>
        <c:axPos val="b"/>
        <c:title>
          <c:tx>
            <c:rich>
              <a:bodyPr/>
              <a:lstStyle/>
              <a:p>
                <a:pPr>
                  <a:defRPr sz="2000">
                    <a:latin typeface="Garamond" panose="02020404030301010803" pitchFamily="18" charset="0"/>
                  </a:defRPr>
                </a:pPr>
                <a:r>
                  <a:rPr lang="en-US" sz="2000">
                    <a:latin typeface="Garamond" panose="02020404030301010803" pitchFamily="18" charset="0"/>
                  </a:rPr>
                  <a:t>E (GeV)</a:t>
                </a:r>
              </a:p>
            </c:rich>
          </c:tx>
          <c:layout/>
          <c:overlay val="0"/>
        </c:title>
        <c:numFmt formatCode="0" sourceLinked="0"/>
        <c:majorTickMark val="out"/>
        <c:minorTickMark val="none"/>
        <c:tickLblPos val="nextTo"/>
        <c:txPr>
          <a:bodyPr/>
          <a:lstStyle/>
          <a:p>
            <a:pPr>
              <a:defRPr sz="1800">
                <a:latin typeface="Garamond" panose="02020404030301010803" pitchFamily="18" charset="0"/>
              </a:defRPr>
            </a:pPr>
            <a:endParaRPr lang="en-US"/>
          </a:p>
        </c:txPr>
        <c:crossAx val="237352448"/>
        <c:crosses val="autoZero"/>
        <c:crossBetween val="midCat"/>
        <c:majorUnit val="1"/>
      </c:valAx>
      <c:valAx>
        <c:axId val="237352448"/>
        <c:scaling>
          <c:orientation val="minMax"/>
          <c:min val="0"/>
        </c:scaling>
        <c:delete val="0"/>
        <c:axPos val="l"/>
        <c:numFmt formatCode="#,##0" sourceLinked="0"/>
        <c:majorTickMark val="out"/>
        <c:minorTickMark val="in"/>
        <c:tickLblPos val="nextTo"/>
        <c:txPr>
          <a:bodyPr/>
          <a:lstStyle/>
          <a:p>
            <a:pPr>
              <a:defRPr sz="1800">
                <a:latin typeface="Garamond" panose="02020404030301010803" pitchFamily="18" charset="0"/>
              </a:defRPr>
            </a:pPr>
            <a:endParaRPr lang="en-US"/>
          </a:p>
        </c:txPr>
        <c:crossAx val="182929280"/>
        <c:crosses val="autoZero"/>
        <c:crossBetween val="midCat"/>
      </c:valAx>
    </c:plotArea>
    <c:legend>
      <c:legendPos val="r"/>
      <c:layout>
        <c:manualLayout>
          <c:xMode val="edge"/>
          <c:yMode val="edge"/>
          <c:x val="0.21571082518328849"/>
          <c:y val="0.19454282797058584"/>
          <c:w val="0.15196785867097926"/>
          <c:h val="0.22200964041802981"/>
        </c:manualLayout>
      </c:layout>
      <c:overlay val="1"/>
      <c:txPr>
        <a:bodyPr/>
        <a:lstStyle/>
        <a:p>
          <a:pPr>
            <a:defRPr sz="14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latin typeface="Times New Roman" panose="02020603050405020304" pitchFamily="18" charset="0"/>
                <a:cs typeface="Times New Roman" panose="02020603050405020304" pitchFamily="18" charset="0"/>
              </a:rPr>
              <a:t>Electron Beam Current (A)</a:t>
            </a:r>
          </a:p>
        </c:rich>
      </c:tx>
      <c:overlay val="1"/>
    </c:title>
    <c:autoTitleDeleted val="0"/>
    <c:plotArea>
      <c:layout>
        <c:manualLayout>
          <c:layoutTarget val="inner"/>
          <c:xMode val="edge"/>
          <c:yMode val="edge"/>
          <c:x val="8.9982374061066114E-2"/>
          <c:y val="0.11080545699350763"/>
          <c:w val="0.87009298618356001"/>
          <c:h val="0.70654084300865472"/>
        </c:manualLayout>
      </c:layout>
      <c:scatterChart>
        <c:scatterStyle val="lineMarker"/>
        <c:varyColors val="0"/>
        <c:ser>
          <c:idx val="3"/>
          <c:order val="0"/>
          <c:spPr>
            <a:ln w="25400">
              <a:solidFill>
                <a:srgbClr val="FF0000"/>
              </a:solidFill>
              <a:prstDash val="sysDot"/>
            </a:ln>
          </c:spPr>
          <c:marker>
            <c:symbol val="circle"/>
            <c:size val="7"/>
            <c:spPr>
              <a:solidFill>
                <a:srgbClr val="FF0000"/>
              </a:solidFill>
              <a:ln>
                <a:noFill/>
              </a:ln>
            </c:spPr>
          </c:marker>
          <c:dPt>
            <c:idx val="4"/>
            <c:bubble3D val="0"/>
            <c:spPr>
              <a:ln w="44450">
                <a:solidFill>
                  <a:srgbClr val="FF0000"/>
                </a:solidFill>
                <a:prstDash val="sysDot"/>
              </a:ln>
            </c:spPr>
            <c:extLst>
              <c:ext xmlns:c16="http://schemas.microsoft.com/office/drawing/2014/chart" uri="{C3380CC4-5D6E-409C-BE32-E72D297353CC}">
                <c16:uniqueId val="{00000001-BA66-4DDD-87CD-F9C9BE12E177}"/>
              </c:ext>
            </c:extLst>
          </c:dPt>
          <c:xVal>
            <c:numRef>
              <c:f>Parameters!$C$43:$L$43</c:f>
              <c:numCache>
                <c:formatCode>General</c:formatCode>
                <c:ptCount val="10"/>
                <c:pt idx="0">
                  <c:v>3</c:v>
                </c:pt>
                <c:pt idx="1">
                  <c:v>4</c:v>
                </c:pt>
                <c:pt idx="2">
                  <c:v>5</c:v>
                </c:pt>
                <c:pt idx="3">
                  <c:v>6</c:v>
                </c:pt>
                <c:pt idx="4">
                  <c:v>7</c:v>
                </c:pt>
                <c:pt idx="5">
                  <c:v>8</c:v>
                </c:pt>
                <c:pt idx="6">
                  <c:v>9</c:v>
                </c:pt>
                <c:pt idx="7">
                  <c:v>10</c:v>
                </c:pt>
                <c:pt idx="8">
                  <c:v>11</c:v>
                </c:pt>
                <c:pt idx="9">
                  <c:v>12</c:v>
                </c:pt>
              </c:numCache>
            </c:numRef>
          </c:xVal>
          <c:yVal>
            <c:numRef>
              <c:f>Parameters!$C$55:$L$55</c:f>
              <c:numCache>
                <c:formatCode>0.000</c:formatCode>
                <c:ptCount val="10"/>
                <c:pt idx="0">
                  <c:v>3</c:v>
                </c:pt>
                <c:pt idx="1">
                  <c:v>3</c:v>
                </c:pt>
                <c:pt idx="2">
                  <c:v>3</c:v>
                </c:pt>
                <c:pt idx="3">
                  <c:v>2.35</c:v>
                </c:pt>
                <c:pt idx="4">
                  <c:v>1.8185790593265241</c:v>
                </c:pt>
                <c:pt idx="5">
                  <c:v>1.4115396018453448</c:v>
                </c:pt>
                <c:pt idx="6">
                  <c:v>1.0791313090434722</c:v>
                </c:pt>
                <c:pt idx="7">
                  <c:v>0.70801805186342226</c:v>
                </c:pt>
                <c:pt idx="8">
                  <c:v>0.47</c:v>
                </c:pt>
                <c:pt idx="9">
                  <c:v>1E-3</c:v>
                </c:pt>
              </c:numCache>
            </c:numRef>
          </c:yVal>
          <c:smooth val="0"/>
          <c:extLst>
            <c:ext xmlns:c16="http://schemas.microsoft.com/office/drawing/2014/chart" uri="{C3380CC4-5D6E-409C-BE32-E72D297353CC}">
              <c16:uniqueId val="{00000002-BA66-4DDD-87CD-F9C9BE12E177}"/>
            </c:ext>
          </c:extLst>
        </c:ser>
        <c:dLbls>
          <c:showLegendKey val="0"/>
          <c:showVal val="0"/>
          <c:showCatName val="0"/>
          <c:showSerName val="0"/>
          <c:showPercent val="0"/>
          <c:showBubbleSize val="0"/>
        </c:dLbls>
        <c:axId val="46514176"/>
        <c:axId val="46517248"/>
      </c:scatterChart>
      <c:valAx>
        <c:axId val="46514176"/>
        <c:scaling>
          <c:orientation val="minMax"/>
          <c:max val="10"/>
          <c:min val="3"/>
        </c:scaling>
        <c:delete val="0"/>
        <c:axPos val="b"/>
        <c:title>
          <c:tx>
            <c:rich>
              <a:bodyPr/>
              <a:lstStyle/>
              <a:p>
                <a:pPr>
                  <a:defRPr sz="2000">
                    <a:latin typeface="Garamond" panose="02020404030301010803" pitchFamily="18" charset="0"/>
                  </a:defRPr>
                </a:pPr>
                <a:r>
                  <a:rPr lang="en-US" sz="2000">
                    <a:latin typeface="Garamond" panose="02020404030301010803" pitchFamily="18" charset="0"/>
                  </a:rPr>
                  <a:t>E (GeV)</a:t>
                </a:r>
              </a:p>
            </c:rich>
          </c:tx>
          <c:overlay val="0"/>
        </c:title>
        <c:numFmt formatCode="0" sourceLinked="0"/>
        <c:majorTickMark val="out"/>
        <c:minorTickMark val="none"/>
        <c:tickLblPos val="nextTo"/>
        <c:txPr>
          <a:bodyPr/>
          <a:lstStyle/>
          <a:p>
            <a:pPr>
              <a:defRPr sz="1800">
                <a:latin typeface="Garamond" panose="02020404030301010803" pitchFamily="18" charset="0"/>
              </a:defRPr>
            </a:pPr>
            <a:endParaRPr lang="en-US"/>
          </a:p>
        </c:txPr>
        <c:crossAx val="46517248"/>
        <c:crosses val="autoZero"/>
        <c:crossBetween val="midCat"/>
        <c:majorUnit val="1"/>
      </c:valAx>
      <c:valAx>
        <c:axId val="46517248"/>
        <c:scaling>
          <c:orientation val="minMax"/>
          <c:max val="3.1"/>
          <c:min val="0"/>
        </c:scaling>
        <c:delete val="0"/>
        <c:axPos val="l"/>
        <c:numFmt formatCode="0.0" sourceLinked="0"/>
        <c:majorTickMark val="out"/>
        <c:minorTickMark val="in"/>
        <c:tickLblPos val="nextTo"/>
        <c:txPr>
          <a:bodyPr/>
          <a:lstStyle/>
          <a:p>
            <a:pPr>
              <a:defRPr sz="1800">
                <a:latin typeface="Garamond" panose="02020404030301010803" pitchFamily="18" charset="0"/>
              </a:defRPr>
            </a:pPr>
            <a:endParaRPr lang="en-US"/>
          </a:p>
        </c:txPr>
        <c:crossAx val="46514176"/>
        <c:crosses val="autoZero"/>
        <c:crossBetween val="midCat"/>
        <c:majorUnit val="1"/>
        <c:minorUnit val="1"/>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kern="1200" baseline="0">
                <a:solidFill>
                  <a:srgbClr val="000000"/>
                </a:solidFill>
                <a:effectLst/>
                <a:latin typeface="Times New Roman"/>
                <a:cs typeface="Times New Roman"/>
              </a:rPr>
              <a:t>Forward Power per Cavity (kW)</a:t>
            </a:r>
            <a:endParaRPr lang="en-US">
              <a:effectLst/>
            </a:endParaRPr>
          </a:p>
        </c:rich>
      </c:tx>
      <c:layout/>
      <c:overlay val="1"/>
    </c:title>
    <c:autoTitleDeleted val="0"/>
    <c:plotArea>
      <c:layout>
        <c:manualLayout>
          <c:layoutTarget val="inner"/>
          <c:xMode val="edge"/>
          <c:yMode val="edge"/>
          <c:x val="7.7156711921120572E-2"/>
          <c:y val="0.16626477810429233"/>
          <c:w val="0.87009298618356001"/>
          <c:h val="0.70654084300865472"/>
        </c:manualLayout>
      </c:layout>
      <c:scatterChart>
        <c:scatterStyle val="lineMarker"/>
        <c:varyColors val="0"/>
        <c:ser>
          <c:idx val="3"/>
          <c:order val="0"/>
          <c:tx>
            <c:v>1K2C</c:v>
          </c:tx>
          <c:spPr>
            <a:ln w="25400">
              <a:solidFill>
                <a:srgbClr val="FF0000"/>
              </a:solidFill>
              <a:prstDash val="sysDot"/>
            </a:ln>
          </c:spPr>
          <c:marker>
            <c:symbol val="circle"/>
            <c:size val="6"/>
            <c:spPr>
              <a:solidFill>
                <a:srgbClr val="FF0000"/>
              </a:solidFill>
              <a:ln>
                <a:noFill/>
              </a:ln>
            </c:spPr>
          </c:marker>
          <c:xVal>
            <c:numRef>
              <c:f>Parameters!$C$43:$L$43</c:f>
              <c:numCache>
                <c:formatCode>General</c:formatCode>
                <c:ptCount val="10"/>
                <c:pt idx="0">
                  <c:v>3</c:v>
                </c:pt>
                <c:pt idx="1">
                  <c:v>4</c:v>
                </c:pt>
                <c:pt idx="2">
                  <c:v>5</c:v>
                </c:pt>
                <c:pt idx="3">
                  <c:v>6</c:v>
                </c:pt>
                <c:pt idx="4">
                  <c:v>7</c:v>
                </c:pt>
                <c:pt idx="5">
                  <c:v>8</c:v>
                </c:pt>
                <c:pt idx="6">
                  <c:v>9</c:v>
                </c:pt>
                <c:pt idx="7">
                  <c:v>10</c:v>
                </c:pt>
                <c:pt idx="8">
                  <c:v>11</c:v>
                </c:pt>
                <c:pt idx="9">
                  <c:v>12</c:v>
                </c:pt>
              </c:numCache>
            </c:numRef>
          </c:xVal>
          <c:yVal>
            <c:numRef>
              <c:f>Parameters!$C$76:$L$76</c:f>
              <c:numCache>
                <c:formatCode>0.00</c:formatCode>
                <c:ptCount val="10"/>
                <c:pt idx="0">
                  <c:v>198.53290821370584</c:v>
                </c:pt>
                <c:pt idx="1">
                  <c:v>316.15152221290668</c:v>
                </c:pt>
                <c:pt idx="2">
                  <c:v>399.7590442067052</c:v>
                </c:pt>
                <c:pt idx="3">
                  <c:v>496.37088622108132</c:v>
                </c:pt>
                <c:pt idx="4">
                  <c:v>446.03779582791321</c:v>
                </c:pt>
                <c:pt idx="5">
                  <c:v>489.19855121256927</c:v>
                </c:pt>
                <c:pt idx="6">
                  <c:v>460.01623034701981</c:v>
                </c:pt>
                <c:pt idx="7">
                  <c:v>459.76253428906222</c:v>
                </c:pt>
                <c:pt idx="8">
                  <c:v>0</c:v>
                </c:pt>
                <c:pt idx="9">
                  <c:v>0</c:v>
                </c:pt>
              </c:numCache>
            </c:numRef>
          </c:yVal>
          <c:smooth val="0"/>
          <c:extLst>
            <c:ext xmlns:c16="http://schemas.microsoft.com/office/drawing/2014/chart" uri="{C3380CC4-5D6E-409C-BE32-E72D297353CC}">
              <c16:uniqueId val="{00000000-3BD4-4F41-9E89-FB8424FBACB0}"/>
            </c:ext>
          </c:extLst>
        </c:ser>
        <c:ser>
          <c:idx val="0"/>
          <c:order val="1"/>
          <c:tx>
            <c:v>1K4C</c:v>
          </c:tx>
          <c:spPr>
            <a:ln w="25400">
              <a:solidFill>
                <a:srgbClr val="00B0F0"/>
              </a:solidFill>
              <a:prstDash val="sysDot"/>
            </a:ln>
          </c:spPr>
          <c:marker>
            <c:symbol val="circle"/>
            <c:size val="7"/>
            <c:spPr>
              <a:solidFill>
                <a:srgbClr val="00B0F0"/>
              </a:solidFill>
              <a:ln>
                <a:noFill/>
              </a:ln>
            </c:spPr>
          </c:marker>
          <c:xVal>
            <c:numRef>
              <c:f>Parameters!$C$43:$L$43</c:f>
              <c:numCache>
                <c:formatCode>General</c:formatCode>
                <c:ptCount val="10"/>
                <c:pt idx="0">
                  <c:v>3</c:v>
                </c:pt>
                <c:pt idx="1">
                  <c:v>4</c:v>
                </c:pt>
                <c:pt idx="2">
                  <c:v>5</c:v>
                </c:pt>
                <c:pt idx="3">
                  <c:v>6</c:v>
                </c:pt>
                <c:pt idx="4">
                  <c:v>7</c:v>
                </c:pt>
                <c:pt idx="5">
                  <c:v>8</c:v>
                </c:pt>
                <c:pt idx="6">
                  <c:v>9</c:v>
                </c:pt>
                <c:pt idx="7">
                  <c:v>10</c:v>
                </c:pt>
                <c:pt idx="8">
                  <c:v>11</c:v>
                </c:pt>
                <c:pt idx="9">
                  <c:v>12</c:v>
                </c:pt>
              </c:numCache>
            </c:numRef>
          </c:xVal>
          <c:yVal>
            <c:numRef>
              <c:f>Parameters!$C$77:$M$77</c:f>
              <c:numCache>
                <c:formatCode>0.00</c:formatCode>
                <c:ptCount val="11"/>
                <c:pt idx="0">
                  <c:v>0</c:v>
                </c:pt>
                <c:pt idx="1">
                  <c:v>0</c:v>
                </c:pt>
                <c:pt idx="2">
                  <c:v>0</c:v>
                </c:pt>
                <c:pt idx="3">
                  <c:v>0</c:v>
                </c:pt>
                <c:pt idx="4">
                  <c:v>0</c:v>
                </c:pt>
                <c:pt idx="5">
                  <c:v>246.40796618560719</c:v>
                </c:pt>
                <c:pt idx="6">
                  <c:v>249.1387718441803</c:v>
                </c:pt>
                <c:pt idx="7">
                  <c:v>249.22382370349598</c:v>
                </c:pt>
                <c:pt idx="8">
                  <c:v>0</c:v>
                </c:pt>
                <c:pt idx="9">
                  <c:v>0</c:v>
                </c:pt>
                <c:pt idx="10">
                  <c:v>0</c:v>
                </c:pt>
              </c:numCache>
            </c:numRef>
          </c:yVal>
          <c:smooth val="0"/>
          <c:extLst>
            <c:ext xmlns:c16="http://schemas.microsoft.com/office/drawing/2014/chart" uri="{C3380CC4-5D6E-409C-BE32-E72D297353CC}">
              <c16:uniqueId val="{00000001-3BD4-4F41-9E89-FB8424FBACB0}"/>
            </c:ext>
          </c:extLst>
        </c:ser>
        <c:dLbls>
          <c:showLegendKey val="0"/>
          <c:showVal val="0"/>
          <c:showCatName val="0"/>
          <c:showSerName val="0"/>
          <c:showPercent val="0"/>
          <c:showBubbleSize val="0"/>
        </c:dLbls>
        <c:axId val="95637888"/>
        <c:axId val="120725504"/>
      </c:scatterChart>
      <c:valAx>
        <c:axId val="95637888"/>
        <c:scaling>
          <c:orientation val="minMax"/>
          <c:max val="10"/>
          <c:min val="3"/>
        </c:scaling>
        <c:delete val="0"/>
        <c:axPos val="b"/>
        <c:title>
          <c:tx>
            <c:rich>
              <a:bodyPr/>
              <a:lstStyle/>
              <a:p>
                <a:pPr>
                  <a:defRPr sz="1800">
                    <a:latin typeface="Garamond" panose="02020404030301010803" pitchFamily="18" charset="0"/>
                  </a:defRPr>
                </a:pPr>
                <a:r>
                  <a:rPr lang="en-US" sz="1800">
                    <a:latin typeface="Garamond" panose="02020404030301010803" pitchFamily="18" charset="0"/>
                  </a:rPr>
                  <a:t>E (GeV)</a:t>
                </a:r>
              </a:p>
            </c:rich>
          </c:tx>
          <c:layout/>
          <c:overlay val="0"/>
        </c:title>
        <c:numFmt formatCode="0" sourceLinked="0"/>
        <c:majorTickMark val="out"/>
        <c:minorTickMark val="none"/>
        <c:tickLblPos val="nextTo"/>
        <c:txPr>
          <a:bodyPr/>
          <a:lstStyle/>
          <a:p>
            <a:pPr>
              <a:defRPr sz="1400">
                <a:latin typeface="Garamond" panose="02020404030301010803" pitchFamily="18" charset="0"/>
              </a:defRPr>
            </a:pPr>
            <a:endParaRPr lang="en-US"/>
          </a:p>
        </c:txPr>
        <c:crossAx val="120725504"/>
        <c:crosses val="autoZero"/>
        <c:crossBetween val="midCat"/>
        <c:majorUnit val="1"/>
      </c:valAx>
      <c:valAx>
        <c:axId val="120725504"/>
        <c:scaling>
          <c:orientation val="minMax"/>
          <c:max val="500"/>
          <c:min val="0"/>
        </c:scaling>
        <c:delete val="0"/>
        <c:axPos val="l"/>
        <c:numFmt formatCode="#,##0" sourceLinked="0"/>
        <c:majorTickMark val="out"/>
        <c:minorTickMark val="in"/>
        <c:tickLblPos val="nextTo"/>
        <c:txPr>
          <a:bodyPr/>
          <a:lstStyle/>
          <a:p>
            <a:pPr>
              <a:defRPr sz="1400">
                <a:latin typeface="Garamond" panose="02020404030301010803" pitchFamily="18" charset="0"/>
              </a:defRPr>
            </a:pPr>
            <a:endParaRPr lang="en-US"/>
          </a:p>
        </c:txPr>
        <c:crossAx val="95637888"/>
        <c:crosses val="autoZero"/>
        <c:crossBetween val="midCat"/>
      </c:valAx>
    </c:plotArea>
    <c:legend>
      <c:legendPos val="r"/>
      <c:layout>
        <c:manualLayout>
          <c:xMode val="edge"/>
          <c:yMode val="edge"/>
          <c:x val="0.18308091604081317"/>
          <c:y val="0.45465182258168846"/>
          <c:w val="0.15166329474417711"/>
          <c:h val="0.14800634615473843"/>
        </c:manualLayout>
      </c:layout>
      <c:overlay val="1"/>
      <c:txPr>
        <a:bodyPr/>
        <a:lstStyle/>
        <a:p>
          <a:pPr>
            <a:defRPr sz="14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kern="1200" baseline="0">
                <a:solidFill>
                  <a:srgbClr val="000000"/>
                </a:solidFill>
                <a:effectLst/>
                <a:latin typeface="Times New Roman"/>
                <a:cs typeface="Times New Roman"/>
              </a:rPr>
              <a:t>Bunch Length (mm)</a:t>
            </a:r>
            <a:endParaRPr lang="en-US">
              <a:effectLst/>
            </a:endParaRPr>
          </a:p>
        </c:rich>
      </c:tx>
      <c:overlay val="1"/>
    </c:title>
    <c:autoTitleDeleted val="0"/>
    <c:plotArea>
      <c:layout>
        <c:manualLayout>
          <c:layoutTarget val="inner"/>
          <c:xMode val="edge"/>
          <c:yMode val="edge"/>
          <c:x val="8.9982374061066114E-2"/>
          <c:y val="0.11080545699350763"/>
          <c:w val="0.87009298618356001"/>
          <c:h val="0.70654084300865472"/>
        </c:manualLayout>
      </c:layout>
      <c:scatterChart>
        <c:scatterStyle val="lineMarker"/>
        <c:varyColors val="0"/>
        <c:ser>
          <c:idx val="3"/>
          <c:order val="0"/>
          <c:spPr>
            <a:ln w="25400">
              <a:solidFill>
                <a:schemeClr val="tx1"/>
              </a:solidFill>
              <a:prstDash val="sysDot"/>
            </a:ln>
          </c:spPr>
          <c:marker>
            <c:symbol val="circle"/>
            <c:size val="6"/>
            <c:spPr>
              <a:solidFill>
                <a:srgbClr val="FF0000"/>
              </a:solidFill>
              <a:ln>
                <a:noFill/>
              </a:ln>
            </c:spPr>
          </c:marker>
          <c:xVal>
            <c:numRef>
              <c:f>Parameters!$C$43:$L$43</c:f>
              <c:numCache>
                <c:formatCode>General</c:formatCode>
                <c:ptCount val="10"/>
                <c:pt idx="0">
                  <c:v>3</c:v>
                </c:pt>
                <c:pt idx="1">
                  <c:v>4</c:v>
                </c:pt>
                <c:pt idx="2">
                  <c:v>5</c:v>
                </c:pt>
                <c:pt idx="3">
                  <c:v>6</c:v>
                </c:pt>
                <c:pt idx="4">
                  <c:v>7</c:v>
                </c:pt>
                <c:pt idx="5">
                  <c:v>8</c:v>
                </c:pt>
                <c:pt idx="6">
                  <c:v>9</c:v>
                </c:pt>
                <c:pt idx="7">
                  <c:v>10</c:v>
                </c:pt>
                <c:pt idx="8">
                  <c:v>11</c:v>
                </c:pt>
                <c:pt idx="9">
                  <c:v>12</c:v>
                </c:pt>
              </c:numCache>
            </c:numRef>
          </c:xVal>
          <c:yVal>
            <c:numRef>
              <c:f>Parameters!$C$56:$L$56</c:f>
              <c:numCache>
                <c:formatCode>General</c:formatCode>
                <c:ptCount val="10"/>
                <c:pt idx="0">
                  <c:v>12</c:v>
                </c:pt>
                <c:pt idx="1">
                  <c:v>12</c:v>
                </c:pt>
                <c:pt idx="2">
                  <c:v>12</c:v>
                </c:pt>
                <c:pt idx="3">
                  <c:v>12</c:v>
                </c:pt>
                <c:pt idx="4">
                  <c:v>12</c:v>
                </c:pt>
                <c:pt idx="5">
                  <c:v>12</c:v>
                </c:pt>
                <c:pt idx="6">
                  <c:v>12.2</c:v>
                </c:pt>
                <c:pt idx="7">
                  <c:v>15.6</c:v>
                </c:pt>
                <c:pt idx="8">
                  <c:v>30</c:v>
                </c:pt>
                <c:pt idx="9">
                  <c:v>30</c:v>
                </c:pt>
              </c:numCache>
            </c:numRef>
          </c:yVal>
          <c:smooth val="0"/>
          <c:extLst>
            <c:ext xmlns:c16="http://schemas.microsoft.com/office/drawing/2014/chart" uri="{C3380CC4-5D6E-409C-BE32-E72D297353CC}">
              <c16:uniqueId val="{00000000-C887-4FA8-A73A-600DEAFA4D15}"/>
            </c:ext>
          </c:extLst>
        </c:ser>
        <c:dLbls>
          <c:showLegendKey val="0"/>
          <c:showVal val="0"/>
          <c:showCatName val="0"/>
          <c:showSerName val="0"/>
          <c:showPercent val="0"/>
          <c:showBubbleSize val="0"/>
        </c:dLbls>
        <c:axId val="154368640"/>
        <c:axId val="154862720"/>
      </c:scatterChart>
      <c:valAx>
        <c:axId val="154368640"/>
        <c:scaling>
          <c:orientation val="minMax"/>
          <c:max val="10"/>
          <c:min val="3"/>
        </c:scaling>
        <c:delete val="0"/>
        <c:axPos val="b"/>
        <c:title>
          <c:tx>
            <c:rich>
              <a:bodyPr/>
              <a:lstStyle/>
              <a:p>
                <a:pPr>
                  <a:defRPr sz="1800">
                    <a:latin typeface="Garamond" panose="02020404030301010803" pitchFamily="18" charset="0"/>
                  </a:defRPr>
                </a:pPr>
                <a:r>
                  <a:rPr lang="en-US" sz="1800">
                    <a:latin typeface="Garamond" panose="02020404030301010803" pitchFamily="18" charset="0"/>
                  </a:rPr>
                  <a:t>E (GeV)</a:t>
                </a:r>
              </a:p>
            </c:rich>
          </c:tx>
          <c:overlay val="0"/>
        </c:title>
        <c:numFmt formatCode="0" sourceLinked="0"/>
        <c:majorTickMark val="out"/>
        <c:minorTickMark val="none"/>
        <c:tickLblPos val="nextTo"/>
        <c:txPr>
          <a:bodyPr/>
          <a:lstStyle/>
          <a:p>
            <a:pPr>
              <a:defRPr sz="1400">
                <a:latin typeface="Garamond" panose="02020404030301010803" pitchFamily="18" charset="0"/>
              </a:defRPr>
            </a:pPr>
            <a:endParaRPr lang="en-US"/>
          </a:p>
        </c:txPr>
        <c:crossAx val="154862720"/>
        <c:crosses val="autoZero"/>
        <c:crossBetween val="midCat"/>
        <c:majorUnit val="1"/>
      </c:valAx>
      <c:valAx>
        <c:axId val="154862720"/>
        <c:scaling>
          <c:orientation val="minMax"/>
          <c:max val="18"/>
          <c:min val="10"/>
        </c:scaling>
        <c:delete val="0"/>
        <c:axPos val="l"/>
        <c:numFmt formatCode="#,##0" sourceLinked="0"/>
        <c:majorTickMark val="out"/>
        <c:minorTickMark val="in"/>
        <c:tickLblPos val="nextTo"/>
        <c:txPr>
          <a:bodyPr/>
          <a:lstStyle/>
          <a:p>
            <a:pPr>
              <a:defRPr sz="1400">
                <a:latin typeface="Garamond" panose="02020404030301010803" pitchFamily="18" charset="0"/>
              </a:defRPr>
            </a:pPr>
            <a:endParaRPr lang="en-US"/>
          </a:p>
        </c:txPr>
        <c:crossAx val="154368640"/>
        <c:crosses val="autoZero"/>
        <c:crossBetween val="midCat"/>
        <c:minorUnit val="1"/>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kern="1200" baseline="0">
                <a:solidFill>
                  <a:srgbClr val="000000"/>
                </a:solidFill>
                <a:effectLst/>
                <a:latin typeface="Times New Roman"/>
                <a:cs typeface="Times New Roman"/>
              </a:rPr>
              <a:t>RF Power to Beam per Cavity (kW)</a:t>
            </a:r>
            <a:endParaRPr lang="en-US">
              <a:effectLst/>
            </a:endParaRPr>
          </a:p>
        </c:rich>
      </c:tx>
      <c:overlay val="1"/>
    </c:title>
    <c:autoTitleDeleted val="0"/>
    <c:plotArea>
      <c:layout>
        <c:manualLayout>
          <c:layoutTarget val="inner"/>
          <c:xMode val="edge"/>
          <c:yMode val="edge"/>
          <c:x val="8.9982374061066114E-2"/>
          <c:y val="0.11080545699350763"/>
          <c:w val="0.87009298618356001"/>
          <c:h val="0.70654084300865472"/>
        </c:manualLayout>
      </c:layout>
      <c:scatterChart>
        <c:scatterStyle val="lineMarker"/>
        <c:varyColors val="0"/>
        <c:ser>
          <c:idx val="3"/>
          <c:order val="0"/>
          <c:tx>
            <c:v>1K2C</c:v>
          </c:tx>
          <c:spPr>
            <a:ln w="25400">
              <a:solidFill>
                <a:srgbClr val="FF0000"/>
              </a:solidFill>
              <a:prstDash val="sysDot"/>
            </a:ln>
          </c:spPr>
          <c:marker>
            <c:symbol val="circle"/>
            <c:size val="6"/>
            <c:spPr>
              <a:solidFill>
                <a:srgbClr val="FF0000"/>
              </a:solidFill>
              <a:ln>
                <a:noFill/>
              </a:ln>
            </c:spPr>
          </c:marker>
          <c:xVal>
            <c:numRef>
              <c:f>Parameters!$C$43:$L$43</c:f>
              <c:numCache>
                <c:formatCode>General</c:formatCode>
                <c:ptCount val="10"/>
                <c:pt idx="0">
                  <c:v>3</c:v>
                </c:pt>
                <c:pt idx="1">
                  <c:v>4</c:v>
                </c:pt>
                <c:pt idx="2">
                  <c:v>5</c:v>
                </c:pt>
                <c:pt idx="3">
                  <c:v>6</c:v>
                </c:pt>
                <c:pt idx="4">
                  <c:v>7</c:v>
                </c:pt>
                <c:pt idx="5">
                  <c:v>8</c:v>
                </c:pt>
                <c:pt idx="6">
                  <c:v>9</c:v>
                </c:pt>
                <c:pt idx="7">
                  <c:v>10</c:v>
                </c:pt>
                <c:pt idx="8">
                  <c:v>11</c:v>
                </c:pt>
                <c:pt idx="9">
                  <c:v>12</c:v>
                </c:pt>
              </c:numCache>
            </c:numRef>
          </c:xVal>
          <c:yVal>
            <c:numRef>
              <c:f>Parameters!$C$72:$L$72</c:f>
              <c:numCache>
                <c:formatCode>0.0</c:formatCode>
                <c:ptCount val="10"/>
                <c:pt idx="0">
                  <c:v>171.60579406164283</c:v>
                </c:pt>
                <c:pt idx="1">
                  <c:v>271.17952641839861</c:v>
                </c:pt>
                <c:pt idx="2">
                  <c:v>331.02969533495917</c:v>
                </c:pt>
                <c:pt idx="3">
                  <c:v>430.15852378118473</c:v>
                </c:pt>
                <c:pt idx="4">
                  <c:v>385.43697896289336</c:v>
                </c:pt>
                <c:pt idx="5">
                  <c:v>404.89187674828673</c:v>
                </c:pt>
                <c:pt idx="6">
                  <c:v>363.96708508047197</c:v>
                </c:pt>
                <c:pt idx="7">
                  <c:v>363.89645034850599</c:v>
                </c:pt>
                <c:pt idx="8">
                  <c:v>0</c:v>
                </c:pt>
                <c:pt idx="9">
                  <c:v>0</c:v>
                </c:pt>
              </c:numCache>
            </c:numRef>
          </c:yVal>
          <c:smooth val="0"/>
          <c:extLst>
            <c:ext xmlns:c16="http://schemas.microsoft.com/office/drawing/2014/chart" uri="{C3380CC4-5D6E-409C-BE32-E72D297353CC}">
              <c16:uniqueId val="{00000000-9572-4CAE-B1EC-A52A59E75326}"/>
            </c:ext>
          </c:extLst>
        </c:ser>
        <c:ser>
          <c:idx val="0"/>
          <c:order val="1"/>
          <c:tx>
            <c:v>1K4C</c:v>
          </c:tx>
          <c:spPr>
            <a:ln w="25400">
              <a:solidFill>
                <a:srgbClr val="00B0F0"/>
              </a:solidFill>
              <a:prstDash val="sysDot"/>
            </a:ln>
          </c:spPr>
          <c:marker>
            <c:symbol val="circle"/>
            <c:size val="7"/>
            <c:spPr>
              <a:solidFill>
                <a:srgbClr val="00B0F0"/>
              </a:solidFill>
              <a:ln>
                <a:noFill/>
              </a:ln>
            </c:spPr>
          </c:marker>
          <c:xVal>
            <c:numRef>
              <c:f>Parameters!$C$43:$L$43</c:f>
              <c:numCache>
                <c:formatCode>General</c:formatCode>
                <c:ptCount val="10"/>
                <c:pt idx="0">
                  <c:v>3</c:v>
                </c:pt>
                <c:pt idx="1">
                  <c:v>4</c:v>
                </c:pt>
                <c:pt idx="2">
                  <c:v>5</c:v>
                </c:pt>
                <c:pt idx="3">
                  <c:v>6</c:v>
                </c:pt>
                <c:pt idx="4">
                  <c:v>7</c:v>
                </c:pt>
                <c:pt idx="5">
                  <c:v>8</c:v>
                </c:pt>
                <c:pt idx="6">
                  <c:v>9</c:v>
                </c:pt>
                <c:pt idx="7">
                  <c:v>10</c:v>
                </c:pt>
                <c:pt idx="8">
                  <c:v>11</c:v>
                </c:pt>
                <c:pt idx="9">
                  <c:v>12</c:v>
                </c:pt>
              </c:numCache>
            </c:numRef>
          </c:xVal>
          <c:yVal>
            <c:numRef>
              <c:f>Parameters!$C$73:$M$73</c:f>
              <c:numCache>
                <c:formatCode>0.0</c:formatCode>
                <c:ptCount val="11"/>
                <c:pt idx="0">
                  <c:v>0</c:v>
                </c:pt>
                <c:pt idx="1">
                  <c:v>0</c:v>
                </c:pt>
                <c:pt idx="2">
                  <c:v>0</c:v>
                </c:pt>
                <c:pt idx="3">
                  <c:v>0</c:v>
                </c:pt>
                <c:pt idx="4">
                  <c:v>0</c:v>
                </c:pt>
                <c:pt idx="5">
                  <c:v>210.9646218347209</c:v>
                </c:pt>
                <c:pt idx="6">
                  <c:v>215.53702928446887</c:v>
                </c:pt>
                <c:pt idx="7">
                  <c:v>215.61649335793086</c:v>
                </c:pt>
                <c:pt idx="8">
                  <c:v>0</c:v>
                </c:pt>
                <c:pt idx="9">
                  <c:v>0</c:v>
                </c:pt>
                <c:pt idx="10">
                  <c:v>0</c:v>
                </c:pt>
              </c:numCache>
            </c:numRef>
          </c:yVal>
          <c:smooth val="0"/>
          <c:extLst>
            <c:ext xmlns:c16="http://schemas.microsoft.com/office/drawing/2014/chart" uri="{C3380CC4-5D6E-409C-BE32-E72D297353CC}">
              <c16:uniqueId val="{00000001-9572-4CAE-B1EC-A52A59E75326}"/>
            </c:ext>
          </c:extLst>
        </c:ser>
        <c:dLbls>
          <c:showLegendKey val="0"/>
          <c:showVal val="0"/>
          <c:showCatName val="0"/>
          <c:showSerName val="0"/>
          <c:showPercent val="0"/>
          <c:showBubbleSize val="0"/>
        </c:dLbls>
        <c:axId val="47174016"/>
        <c:axId val="47229568"/>
      </c:scatterChart>
      <c:valAx>
        <c:axId val="47174016"/>
        <c:scaling>
          <c:orientation val="minMax"/>
          <c:max val="10"/>
          <c:min val="3"/>
        </c:scaling>
        <c:delete val="0"/>
        <c:axPos val="b"/>
        <c:title>
          <c:tx>
            <c:rich>
              <a:bodyPr/>
              <a:lstStyle/>
              <a:p>
                <a:pPr>
                  <a:defRPr sz="1800">
                    <a:latin typeface="Garamond" panose="02020404030301010803" pitchFamily="18" charset="0"/>
                  </a:defRPr>
                </a:pPr>
                <a:r>
                  <a:rPr lang="en-US" sz="1800">
                    <a:latin typeface="Garamond" panose="02020404030301010803" pitchFamily="18" charset="0"/>
                  </a:rPr>
                  <a:t>E (GeV)</a:t>
                </a:r>
              </a:p>
            </c:rich>
          </c:tx>
          <c:overlay val="0"/>
        </c:title>
        <c:numFmt formatCode="0" sourceLinked="0"/>
        <c:majorTickMark val="out"/>
        <c:minorTickMark val="none"/>
        <c:tickLblPos val="nextTo"/>
        <c:txPr>
          <a:bodyPr/>
          <a:lstStyle/>
          <a:p>
            <a:pPr>
              <a:defRPr sz="1400">
                <a:latin typeface="Garamond" panose="02020404030301010803" pitchFamily="18" charset="0"/>
              </a:defRPr>
            </a:pPr>
            <a:endParaRPr lang="en-US"/>
          </a:p>
        </c:txPr>
        <c:crossAx val="47229568"/>
        <c:crosses val="autoZero"/>
        <c:crossBetween val="midCat"/>
        <c:majorUnit val="1"/>
      </c:valAx>
      <c:valAx>
        <c:axId val="47229568"/>
        <c:scaling>
          <c:orientation val="minMax"/>
          <c:min val="0"/>
        </c:scaling>
        <c:delete val="0"/>
        <c:axPos val="l"/>
        <c:numFmt formatCode="#,##0" sourceLinked="0"/>
        <c:majorTickMark val="out"/>
        <c:minorTickMark val="in"/>
        <c:tickLblPos val="nextTo"/>
        <c:txPr>
          <a:bodyPr/>
          <a:lstStyle/>
          <a:p>
            <a:pPr>
              <a:defRPr sz="1400">
                <a:latin typeface="Garamond" panose="02020404030301010803" pitchFamily="18" charset="0"/>
              </a:defRPr>
            </a:pPr>
            <a:endParaRPr lang="en-US"/>
          </a:p>
        </c:txPr>
        <c:crossAx val="47174016"/>
        <c:crosses val="autoZero"/>
        <c:crossBetween val="midCat"/>
      </c:valAx>
    </c:plotArea>
    <c:legend>
      <c:legendPos val="r"/>
      <c:layout>
        <c:manualLayout>
          <c:xMode val="edge"/>
          <c:yMode val="edge"/>
          <c:x val="0.18308091604081317"/>
          <c:y val="0.45465182258168846"/>
          <c:w val="0.15166329474417711"/>
          <c:h val="0.14800634615473843"/>
        </c:manualLayout>
      </c:layout>
      <c:overlay val="1"/>
      <c:txPr>
        <a:bodyPr/>
        <a:lstStyle/>
        <a:p>
          <a:pPr>
            <a:defRPr sz="14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6</a:t>
            </a:fld>
            <a:endParaRPr lang="en-US"/>
          </a:p>
        </p:txBody>
      </p:sp>
    </p:spTree>
    <p:extLst>
      <p:ext uri="{BB962C8B-B14F-4D97-AF65-F5344CB8AC3E}">
        <p14:creationId xmlns:p14="http://schemas.microsoft.com/office/powerpoint/2010/main" val="4277642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ctr">
              <a:defRPr sz="2400" b="1" cap="none" baseline="0">
                <a:latin typeface="Arial" charset="0"/>
              </a:defRPr>
            </a:lvl1pPr>
          </a:lstStyle>
          <a:p>
            <a:r>
              <a:rPr lang="en-US" dirty="0" smtClean="0"/>
              <a:t>Steady State Analysis for the Beam Loading Transient Stability in the Storage Ring RF System</a:t>
            </a:r>
            <a:endParaRPr lang="en-US" dirty="0"/>
          </a:p>
        </p:txBody>
      </p:sp>
      <p:sp>
        <p:nvSpPr>
          <p:cNvPr id="3" name="Subtitle 2"/>
          <p:cNvSpPr>
            <a:spLocks noGrp="1"/>
          </p:cNvSpPr>
          <p:nvPr>
            <p:ph type="subTitle" idx="1" hasCustomPrompt="1"/>
          </p:nvPr>
        </p:nvSpPr>
        <p:spPr>
          <a:xfrm>
            <a:off x="517515" y="1541262"/>
            <a:ext cx="8108970" cy="2847858"/>
          </a:xfrm>
        </p:spPr>
        <p:txBody>
          <a:bodyPr>
            <a:noAutofit/>
          </a:bodyPr>
          <a:lstStyle>
            <a:lvl1pPr marL="0" indent="0" algn="just">
              <a:lnSpc>
                <a:spcPct val="100000"/>
              </a:lnSpc>
              <a:buNone/>
              <a:defRPr sz="18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Abstract: </a:t>
            </a:r>
          </a:p>
          <a:p>
            <a:r>
              <a:rPr lang="en-US" dirty="0" smtClean="0"/>
              <a:t>The beam aborting, ion clearing gaps or uneven filling bunch train can cause large beam phase transients in the RF cavity control systems and even beam loss due to the Robinson instability. We have first analyzed the beam stability criteria in the steady state and estimated the transient effects in the Feedback RF controls with a given klystron overhead power. This analytical model combing with other instability criteria has been applied to the RF system design parameters for the JLEIC e-ring, CEPC and the Robinson instability analysis for existing storage rings like BECP-II, PEP-II and ALS.</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666380"/>
            <a:ext cx="2406093" cy="365125"/>
          </a:xfrm>
        </p:spPr>
        <p:txBody>
          <a:bodyPr/>
          <a:lstStyle>
            <a:lvl1pPr algn="l">
              <a:defRPr baseline="0">
                <a:solidFill>
                  <a:schemeClr val="tx1"/>
                </a:solidFill>
                <a:latin typeface="Arial" charset="0"/>
              </a:defRPr>
            </a:lvl1pPr>
          </a:lstStyle>
          <a:p>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15" name="Text Placeholder 14"/>
          <p:cNvSpPr>
            <a:spLocks noGrp="1"/>
          </p:cNvSpPr>
          <p:nvPr>
            <p:ph type="body" sz="quarter" idx="14" hasCustomPrompt="1"/>
          </p:nvPr>
        </p:nvSpPr>
        <p:spPr>
          <a:xfrm>
            <a:off x="517515" y="4711958"/>
            <a:ext cx="8301475" cy="420862"/>
          </a:xfrm>
        </p:spPr>
        <p:txBody>
          <a:bodyPr>
            <a:normAutofit/>
          </a:bodyPr>
          <a:lstStyle>
            <a:lvl1pPr marL="0" indent="0" algn="ctr">
              <a:buFontTx/>
              <a:buNone/>
              <a:defRPr sz="2200" baseline="0">
                <a:solidFill>
                  <a:schemeClr val="accent6"/>
                </a:solidFill>
              </a:defRPr>
            </a:lvl1pPr>
          </a:lstStyle>
          <a:p>
            <a:pPr lvl="0"/>
            <a:r>
              <a:rPr lang="en-US" dirty="0" err="1" smtClean="0"/>
              <a:t>Haipeng</a:t>
            </a:r>
            <a:r>
              <a:rPr lang="en-US" dirty="0" smtClean="0"/>
              <a:t> Wang</a:t>
            </a:r>
          </a:p>
          <a:p>
            <a:pPr lvl="0"/>
            <a:r>
              <a:rPr lang="en-US" dirty="0" smtClean="0"/>
              <a:t>Thomas Jefferson Lab, Newport News, VA USA</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Transient Beam Loading</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11" name="Picture 10"/>
          <p:cNvPicPr>
            <a:picLocks noChangeAspect="1"/>
          </p:cNvPicPr>
          <p:nvPr userDrawn="1"/>
        </p:nvPicPr>
        <p:blipFill>
          <a:blip r:embed="rId3"/>
          <a:stretch>
            <a:fillRect/>
          </a:stretch>
        </p:blipFill>
        <p:spPr>
          <a:xfrm>
            <a:off x="0" y="0"/>
            <a:ext cx="9144000" cy="12827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smtClean="0"/>
              <a:t>Click icon to add picture</a:t>
            </a:r>
            <a:endParaRPr lang="en-US"/>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Click to 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Click to edit Master text styles</a:t>
            </a:r>
          </a:p>
        </p:txBody>
      </p:sp>
    </p:spTree>
    <p:extLst>
      <p:ext uri="{BB962C8B-B14F-4D97-AF65-F5344CB8AC3E}">
        <p14:creationId xmlns:p14="http://schemas.microsoft.com/office/powerpoint/2010/main" val="37978980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smtClean="0"/>
              <a:t>Transient Beam Loading</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1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1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als.lbl.gov/index.php/beamlines/storage-ring-parameters.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png"/><Relationship Id="rId5" Type="http://schemas.openxmlformats.org/officeDocument/2006/relationships/image" Target="../media/image10.emf"/><Relationship Id="rId10" Type="http://schemas.openxmlformats.org/officeDocument/2006/relationships/image" Target="../media/image15.png"/><Relationship Id="rId4" Type="http://schemas.openxmlformats.org/officeDocument/2006/relationships/image" Target="../media/image9.emf"/><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emf"/><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emf"/></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46480" y="1720793"/>
            <a:ext cx="7223760" cy="1378007"/>
          </a:xfrm>
        </p:spPr>
        <p:txBody>
          <a:bodyPr>
            <a:noAutofit/>
          </a:bodyPr>
          <a:lstStyle/>
          <a:p>
            <a:pPr algn="ctr"/>
            <a:r>
              <a:rPr lang="en-US" sz="2800" b="1" dirty="0" smtClean="0">
                <a:solidFill>
                  <a:schemeClr val="tx1"/>
                </a:solidFill>
              </a:rPr>
              <a:t>Steady </a:t>
            </a:r>
            <a:r>
              <a:rPr lang="en-US" sz="2800" b="1" dirty="0">
                <a:solidFill>
                  <a:schemeClr val="tx1"/>
                </a:solidFill>
              </a:rPr>
              <a:t>State Analysis for the Beam Loading Transient Stability in the Storage Ring RF </a:t>
            </a:r>
            <a:r>
              <a:rPr lang="en-US" sz="2800" b="1" dirty="0" smtClean="0">
                <a:solidFill>
                  <a:schemeClr val="tx1"/>
                </a:solidFill>
              </a:rPr>
              <a:t>System</a:t>
            </a:r>
            <a:endParaRPr lang="en-US" sz="2800" b="1" dirty="0">
              <a:solidFill>
                <a:schemeClr val="tx1"/>
              </a:solidFill>
            </a:endParaRPr>
          </a:p>
        </p:txBody>
      </p:sp>
      <p:sp>
        <p:nvSpPr>
          <p:cNvPr id="6" name="Text Placeholder 5"/>
          <p:cNvSpPr>
            <a:spLocks noGrp="1"/>
          </p:cNvSpPr>
          <p:nvPr>
            <p:ph type="body" sz="quarter" idx="14"/>
          </p:nvPr>
        </p:nvSpPr>
        <p:spPr>
          <a:xfrm>
            <a:off x="332385" y="3390202"/>
            <a:ext cx="8630745" cy="1000928"/>
          </a:xfrm>
        </p:spPr>
        <p:txBody>
          <a:bodyPr>
            <a:normAutofit fontScale="77500" lnSpcReduction="20000"/>
          </a:bodyPr>
          <a:lstStyle/>
          <a:p>
            <a:r>
              <a:rPr lang="en-US" sz="2400" dirty="0" err="1" smtClean="0"/>
              <a:t>Haipeng</a:t>
            </a:r>
            <a:r>
              <a:rPr lang="en-US" sz="2400" dirty="0" smtClean="0"/>
              <a:t> </a:t>
            </a:r>
            <a:r>
              <a:rPr lang="en-US" sz="2400" dirty="0" smtClean="0"/>
              <a:t>Wang</a:t>
            </a:r>
          </a:p>
          <a:p>
            <a:r>
              <a:rPr lang="en-US" sz="2400" dirty="0" smtClean="0"/>
              <a:t>Robert </a:t>
            </a:r>
            <a:r>
              <a:rPr lang="en-US" sz="2400" dirty="0" err="1" smtClean="0"/>
              <a:t>Rimmer</a:t>
            </a:r>
            <a:r>
              <a:rPr lang="en-US" sz="2400" dirty="0" smtClean="0"/>
              <a:t>, </a:t>
            </a:r>
            <a:r>
              <a:rPr lang="en-US" sz="2400" dirty="0" err="1" smtClean="0"/>
              <a:t>Shaoheng</a:t>
            </a:r>
            <a:r>
              <a:rPr lang="en-US" sz="2400" dirty="0" smtClean="0"/>
              <a:t> Wang and </a:t>
            </a:r>
            <a:r>
              <a:rPr lang="en-US" sz="2400" dirty="0" err="1" smtClean="0"/>
              <a:t>Jiquan</a:t>
            </a:r>
            <a:r>
              <a:rPr lang="en-US" sz="2400" dirty="0" smtClean="0"/>
              <a:t> </a:t>
            </a:r>
            <a:r>
              <a:rPr lang="en-US" sz="2400" dirty="0" err="1" smtClean="0"/>
              <a:t>Guo</a:t>
            </a:r>
            <a:endParaRPr lang="en-US" sz="2400" dirty="0" smtClean="0"/>
          </a:p>
          <a:p>
            <a:r>
              <a:rPr lang="en-US" sz="2800" dirty="0" smtClean="0"/>
              <a:t>Thomas Jefferson Lab, Newport News Virginia, USA</a:t>
            </a:r>
            <a:endParaRPr lang="en-US" sz="2800" dirty="0"/>
          </a:p>
        </p:txBody>
      </p:sp>
    </p:spTree>
    <p:extLst>
      <p:ext uri="{BB962C8B-B14F-4D97-AF65-F5344CB8AC3E}">
        <p14:creationId xmlns:p14="http://schemas.microsoft.com/office/powerpoint/2010/main" val="1367059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563562"/>
          </a:xfrm>
        </p:spPr>
        <p:txBody>
          <a:bodyPr>
            <a:normAutofit fontScale="90000"/>
          </a:bodyPr>
          <a:lstStyle/>
          <a:p>
            <a:r>
              <a:rPr lang="en-US" sz="2400" b="1" smtClean="0"/>
              <a:t>Beam Transient Analysis in Steady State (H. Wang etc [25])</a:t>
            </a:r>
            <a:endParaRPr lang="en-US" sz="2400" b="1" dirty="0"/>
          </a:p>
        </p:txBody>
      </p:sp>
      <p:sp>
        <p:nvSpPr>
          <p:cNvPr id="5" name="TextBox 4"/>
          <p:cNvSpPr txBox="1"/>
          <p:nvPr/>
        </p:nvSpPr>
        <p:spPr>
          <a:xfrm>
            <a:off x="457200" y="838200"/>
            <a:ext cx="5669885" cy="369332"/>
          </a:xfrm>
          <a:prstGeom prst="rect">
            <a:avLst/>
          </a:prstGeom>
          <a:noFill/>
        </p:spPr>
        <p:txBody>
          <a:bodyPr wrap="none" rtlCol="0">
            <a:spAutoFit/>
          </a:bodyPr>
          <a:lstStyle/>
          <a:p>
            <a:r>
              <a:rPr lang="en-US" dirty="0" smtClean="0"/>
              <a:t>Data example of BEPC-II run at 1.89GeV on April 05, 2016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12573"/>
            <a:ext cx="4572000" cy="4353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394718"/>
            <a:ext cx="3657600" cy="251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913897"/>
            <a:ext cx="3657600" cy="266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7"/>
          <p:cNvSpPr>
            <a:spLocks noGrp="1"/>
          </p:cNvSpPr>
          <p:nvPr>
            <p:ph type="ftr" sz="quarter" idx="11"/>
          </p:nvPr>
        </p:nvSpPr>
        <p:spPr/>
        <p:txBody>
          <a:bodyPr/>
          <a:lstStyle/>
          <a:p>
            <a:r>
              <a:rPr lang="en-US" smtClean="0"/>
              <a:t>Transient Beam Loading</a:t>
            </a:r>
            <a:endParaRPr lang="en-US" dirty="0"/>
          </a:p>
        </p:txBody>
      </p:sp>
      <p:sp>
        <p:nvSpPr>
          <p:cNvPr id="9" name="Slide Number Placeholder 8"/>
          <p:cNvSpPr>
            <a:spLocks noGrp="1"/>
          </p:cNvSpPr>
          <p:nvPr>
            <p:ph type="sldNum" sz="quarter" idx="12"/>
          </p:nvPr>
        </p:nvSpPr>
        <p:spPr/>
        <p:txBody>
          <a:bodyPr/>
          <a:lstStyle/>
          <a:p>
            <a:fld id="{07E1C93C-5050-FC42-8F10-D22D4F119D13}" type="slidenum">
              <a:rPr lang="en-US" smtClean="0"/>
              <a:pPr/>
              <a:t>10</a:t>
            </a:fld>
            <a:endParaRPr lang="en-US" dirty="0"/>
          </a:p>
        </p:txBody>
      </p:sp>
    </p:spTree>
    <p:extLst>
      <p:ext uri="{BB962C8B-B14F-4D97-AF65-F5344CB8AC3E}">
        <p14:creationId xmlns:p14="http://schemas.microsoft.com/office/powerpoint/2010/main" val="3664402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563562"/>
          </a:xfrm>
        </p:spPr>
        <p:txBody>
          <a:bodyPr>
            <a:normAutofit fontScale="90000"/>
          </a:bodyPr>
          <a:lstStyle/>
          <a:p>
            <a:r>
              <a:rPr lang="en-US" sz="2400" b="1" dirty="0" smtClean="0"/>
              <a:t>Beam Transient Analysis in Steady State (H. Wang </a:t>
            </a:r>
            <a:r>
              <a:rPr lang="en-US" sz="2400" b="1" dirty="0" err="1" smtClean="0"/>
              <a:t>etc</a:t>
            </a:r>
            <a:r>
              <a:rPr lang="en-US" sz="2400" b="1" dirty="0" smtClean="0"/>
              <a:t> [25])</a:t>
            </a:r>
            <a:endParaRPr lang="en-US" sz="2400" b="1" dirty="0"/>
          </a:p>
        </p:txBody>
      </p:sp>
      <p:sp>
        <p:nvSpPr>
          <p:cNvPr id="5" name="TextBox 4"/>
          <p:cNvSpPr txBox="1"/>
          <p:nvPr/>
        </p:nvSpPr>
        <p:spPr>
          <a:xfrm>
            <a:off x="533400" y="968188"/>
            <a:ext cx="5669885" cy="369332"/>
          </a:xfrm>
          <a:prstGeom prst="rect">
            <a:avLst/>
          </a:prstGeom>
          <a:noFill/>
        </p:spPr>
        <p:txBody>
          <a:bodyPr wrap="none" rtlCol="0">
            <a:spAutoFit/>
          </a:bodyPr>
          <a:lstStyle/>
          <a:p>
            <a:r>
              <a:rPr lang="en-US" dirty="0" smtClean="0"/>
              <a:t>Data example of BEPC-II run at 1.89GeV on April 05, 2016 :</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37520"/>
            <a:ext cx="554355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3334870" y="2662515"/>
            <a:ext cx="0" cy="685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128245" y="2619933"/>
            <a:ext cx="0" cy="7283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34870" y="3119715"/>
            <a:ext cx="793375"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32919" y="3320534"/>
            <a:ext cx="675185" cy="369332"/>
          </a:xfrm>
          <a:prstGeom prst="rect">
            <a:avLst/>
          </a:prstGeom>
          <a:noFill/>
        </p:spPr>
        <p:txBody>
          <a:bodyPr wrap="none" rtlCol="0">
            <a:spAutoFit/>
          </a:bodyPr>
          <a:lstStyle/>
          <a:p>
            <a:r>
              <a:rPr lang="en-US" dirty="0" smtClean="0">
                <a:solidFill>
                  <a:srgbClr val="FF0000"/>
                </a:solidFill>
              </a:rPr>
              <a:t>1.65</a:t>
            </a:r>
            <a:r>
              <a:rPr lang="en-US" baseline="30000" dirty="0" smtClean="0">
                <a:solidFill>
                  <a:srgbClr val="FF0000"/>
                </a:solidFill>
              </a:rPr>
              <a:t>o</a:t>
            </a:r>
            <a:endParaRPr lang="en-US" baseline="30000" dirty="0">
              <a:solidFill>
                <a:srgbClr val="FF0000"/>
              </a:solidFill>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379691"/>
            <a:ext cx="3657600" cy="342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943600" y="1410639"/>
            <a:ext cx="3048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Could we open up the gap to see the loading angle transient?</a:t>
            </a:r>
          </a:p>
          <a:p>
            <a:pPr marL="285750" indent="-285750">
              <a:buFont typeface="Arial" panose="020B0604020202020204" pitchFamily="34" charset="0"/>
              <a:buChar char="•"/>
            </a:pPr>
            <a:r>
              <a:rPr lang="en-US" dirty="0" smtClean="0"/>
              <a:t>Robinson stability or power limits?</a:t>
            </a:r>
          </a:p>
          <a:p>
            <a:pPr marL="285750" indent="-285750">
              <a:buFont typeface="Arial" panose="020B0604020202020204" pitchFamily="34" charset="0"/>
              <a:buChar char="•"/>
            </a:pPr>
            <a:r>
              <a:rPr lang="en-US" dirty="0" smtClean="0"/>
              <a:t>Increase the DFB gain?</a:t>
            </a:r>
            <a:endParaRPr lang="en-US" dirty="0"/>
          </a:p>
        </p:txBody>
      </p:sp>
      <p:sp>
        <p:nvSpPr>
          <p:cNvPr id="2" name="Footer Placeholder 1"/>
          <p:cNvSpPr>
            <a:spLocks noGrp="1"/>
          </p:cNvSpPr>
          <p:nvPr>
            <p:ph type="ftr" sz="quarter" idx="11"/>
          </p:nvPr>
        </p:nvSpPr>
        <p:spPr/>
        <p:txBody>
          <a:bodyPr/>
          <a:lstStyle/>
          <a:p>
            <a:r>
              <a:rPr lang="en-US" smtClean="0"/>
              <a:t>Transient Beam Loading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11</a:t>
            </a:fld>
            <a:endParaRPr lang="en-US" dirty="0"/>
          </a:p>
        </p:txBody>
      </p:sp>
    </p:spTree>
    <p:extLst>
      <p:ext uri="{BB962C8B-B14F-4D97-AF65-F5344CB8AC3E}">
        <p14:creationId xmlns:p14="http://schemas.microsoft.com/office/powerpoint/2010/main" val="2097263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043565" y="761012"/>
            <a:ext cx="2743200" cy="27432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43565" y="3590242"/>
            <a:ext cx="2743200" cy="27432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666" b="834"/>
          <a:stretch/>
        </p:blipFill>
        <p:spPr>
          <a:xfrm>
            <a:off x="3097935" y="3795982"/>
            <a:ext cx="2743200" cy="2537460"/>
          </a:xfrm>
          <a:prstGeom prst="rect">
            <a:avLst/>
          </a:prstGeom>
        </p:spPr>
      </p:pic>
      <p:sp>
        <p:nvSpPr>
          <p:cNvPr id="2" name="TextBox 1"/>
          <p:cNvSpPr txBox="1"/>
          <p:nvPr/>
        </p:nvSpPr>
        <p:spPr>
          <a:xfrm>
            <a:off x="391697" y="4976111"/>
            <a:ext cx="2663403"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Experiment log pages  </a:t>
            </a:r>
          </a:p>
          <a:p>
            <a:pPr marL="285750" indent="-285750">
              <a:buFont typeface="Arial" panose="020B0604020202020204" pitchFamily="34" charset="0"/>
              <a:buChar char="•"/>
            </a:pPr>
            <a:r>
              <a:rPr lang="en-US" sz="1600" dirty="0" smtClean="0"/>
              <a:t>White board  discussion at IHEP for transient beam load experiment schemes</a:t>
            </a:r>
            <a:endParaRPr lang="en-US" sz="1600"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891" y="761012"/>
            <a:ext cx="2743200" cy="364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2414" y="4389343"/>
            <a:ext cx="2167260" cy="369332"/>
          </a:xfrm>
          <a:prstGeom prst="rect">
            <a:avLst/>
          </a:prstGeom>
          <a:solidFill>
            <a:schemeClr val="bg1"/>
          </a:solidFill>
        </p:spPr>
        <p:txBody>
          <a:bodyPr wrap="none" rtlCol="0">
            <a:spAutoFit/>
          </a:bodyPr>
          <a:lstStyle/>
          <a:p>
            <a:r>
              <a:rPr lang="en-US" dirty="0" smtClean="0"/>
              <a:t>J. Byrd , 2001 REF. [7]</a:t>
            </a:r>
            <a:endParaRPr lang="en-US" dirty="0"/>
          </a:p>
        </p:txBody>
      </p:sp>
      <p:pic>
        <p:nvPicPr>
          <p:cNvPr id="6147" name="Picture 3" descr="G:\CASA_Talk_March2nd_2017\Beam_fill_pattern_Exp_IHEP\IMG_14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2864" y="852570"/>
            <a:ext cx="2743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69929" y="2943911"/>
            <a:ext cx="2308132" cy="646331"/>
          </a:xfrm>
          <a:prstGeom prst="rect">
            <a:avLst/>
          </a:prstGeom>
          <a:noFill/>
        </p:spPr>
        <p:txBody>
          <a:bodyPr wrap="none" rtlCol="0">
            <a:spAutoFit/>
          </a:bodyPr>
          <a:lstStyle/>
          <a:p>
            <a:r>
              <a:rPr lang="en-US" dirty="0" smtClean="0"/>
              <a:t>Proposal by R. </a:t>
            </a:r>
            <a:r>
              <a:rPr lang="en-US" dirty="0" err="1" smtClean="0"/>
              <a:t>Rimmer</a:t>
            </a:r>
            <a:endParaRPr lang="en-US" dirty="0" smtClean="0"/>
          </a:p>
          <a:p>
            <a:r>
              <a:rPr lang="en-US" dirty="0" smtClean="0"/>
              <a:t>On 11/23/2016</a:t>
            </a:r>
            <a:endParaRPr lang="en-US" dirty="0"/>
          </a:p>
        </p:txBody>
      </p:sp>
      <p:sp>
        <p:nvSpPr>
          <p:cNvPr id="8" name="Footer Placeholder 7"/>
          <p:cNvSpPr>
            <a:spLocks noGrp="1"/>
          </p:cNvSpPr>
          <p:nvPr>
            <p:ph type="ftr" sz="quarter" idx="11"/>
          </p:nvPr>
        </p:nvSpPr>
        <p:spPr/>
        <p:txBody>
          <a:bodyPr/>
          <a:lstStyle/>
          <a:p>
            <a:r>
              <a:rPr lang="en-US" smtClean="0"/>
              <a:t>Transient Beam Loading</a:t>
            </a:r>
            <a:endParaRPr lang="en-US" dirty="0"/>
          </a:p>
        </p:txBody>
      </p:sp>
      <p:sp>
        <p:nvSpPr>
          <p:cNvPr id="9" name="Slide Number Placeholder 8"/>
          <p:cNvSpPr>
            <a:spLocks noGrp="1"/>
          </p:cNvSpPr>
          <p:nvPr>
            <p:ph type="sldNum" sz="quarter" idx="12"/>
          </p:nvPr>
        </p:nvSpPr>
        <p:spPr/>
        <p:txBody>
          <a:bodyPr/>
          <a:lstStyle/>
          <a:p>
            <a:fld id="{07E1C93C-5050-FC42-8F10-D22D4F119D13}" type="slidenum">
              <a:rPr lang="en-US" smtClean="0"/>
              <a:pPr/>
              <a:t>12</a:t>
            </a:fld>
            <a:endParaRPr lang="en-US" dirty="0"/>
          </a:p>
        </p:txBody>
      </p:sp>
      <p:sp>
        <p:nvSpPr>
          <p:cNvPr id="10" name="TextBox 9"/>
          <p:cNvSpPr txBox="1"/>
          <p:nvPr/>
        </p:nvSpPr>
        <p:spPr>
          <a:xfrm>
            <a:off x="1005148" y="5983020"/>
            <a:ext cx="1119217" cy="369332"/>
          </a:xfrm>
          <a:prstGeom prst="rect">
            <a:avLst/>
          </a:prstGeom>
          <a:noFill/>
        </p:spPr>
        <p:txBody>
          <a:bodyPr wrap="none" rtlCol="0">
            <a:spAutoFit/>
          </a:bodyPr>
          <a:lstStyle/>
          <a:p>
            <a:r>
              <a:rPr lang="en-US" dirty="0" smtClean="0"/>
              <a:t>Dec. 2016</a:t>
            </a:r>
            <a:endParaRPr lang="en-US" dirty="0"/>
          </a:p>
        </p:txBody>
      </p:sp>
      <p:sp>
        <p:nvSpPr>
          <p:cNvPr id="11" name="TextBox 10"/>
          <p:cNvSpPr txBox="1"/>
          <p:nvPr/>
        </p:nvSpPr>
        <p:spPr>
          <a:xfrm>
            <a:off x="1005148" y="256054"/>
            <a:ext cx="7413889" cy="369332"/>
          </a:xfrm>
          <a:prstGeom prst="rect">
            <a:avLst/>
          </a:prstGeom>
          <a:noFill/>
        </p:spPr>
        <p:txBody>
          <a:bodyPr wrap="none" rtlCol="0">
            <a:spAutoFit/>
          </a:bodyPr>
          <a:lstStyle/>
          <a:p>
            <a:r>
              <a:rPr lang="en-US" dirty="0" smtClean="0"/>
              <a:t>Beam Transient Beam Loading: from Concept, Proposal to Actual Experiment </a:t>
            </a:r>
            <a:endParaRPr lang="en-US" dirty="0"/>
          </a:p>
        </p:txBody>
      </p:sp>
    </p:spTree>
    <p:extLst>
      <p:ext uri="{BB962C8B-B14F-4D97-AF65-F5344CB8AC3E}">
        <p14:creationId xmlns:p14="http://schemas.microsoft.com/office/powerpoint/2010/main" val="16063866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28600"/>
            <a:ext cx="3200400" cy="3200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22738"/>
            <a:ext cx="3200400" cy="3200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569677"/>
            <a:ext cx="3200400" cy="3200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3976" y="3569677"/>
            <a:ext cx="3200400" cy="3200400"/>
          </a:xfrm>
          <a:prstGeom prst="rect">
            <a:avLst/>
          </a:prstGeom>
        </p:spPr>
      </p:pic>
      <p:sp>
        <p:nvSpPr>
          <p:cNvPr id="2" name="TextBox 1"/>
          <p:cNvSpPr txBox="1"/>
          <p:nvPr/>
        </p:nvSpPr>
        <p:spPr>
          <a:xfrm>
            <a:off x="2880763" y="381000"/>
            <a:ext cx="301686" cy="369332"/>
          </a:xfrm>
          <a:prstGeom prst="rect">
            <a:avLst/>
          </a:prstGeom>
          <a:solidFill>
            <a:schemeClr val="bg1"/>
          </a:solidFill>
        </p:spPr>
        <p:txBody>
          <a:bodyPr wrap="none" rtlCol="0">
            <a:spAutoFit/>
          </a:bodyPr>
          <a:lstStyle/>
          <a:p>
            <a:r>
              <a:rPr lang="en-US" dirty="0" smtClean="0"/>
              <a:t>1</a:t>
            </a:r>
            <a:endParaRPr lang="en-US" dirty="0"/>
          </a:p>
        </p:txBody>
      </p:sp>
      <p:sp>
        <p:nvSpPr>
          <p:cNvPr id="7" name="TextBox 6"/>
          <p:cNvSpPr txBox="1"/>
          <p:nvPr/>
        </p:nvSpPr>
        <p:spPr>
          <a:xfrm>
            <a:off x="6340628" y="392778"/>
            <a:ext cx="301686" cy="369332"/>
          </a:xfrm>
          <a:prstGeom prst="rect">
            <a:avLst/>
          </a:prstGeom>
          <a:solidFill>
            <a:schemeClr val="bg1"/>
          </a:solidFill>
        </p:spPr>
        <p:txBody>
          <a:bodyPr wrap="none" rtlCol="0">
            <a:spAutoFit/>
          </a:bodyPr>
          <a:lstStyle/>
          <a:p>
            <a:r>
              <a:rPr lang="en-US" dirty="0" smtClean="0"/>
              <a:t>2</a:t>
            </a:r>
            <a:endParaRPr lang="en-US" dirty="0"/>
          </a:p>
        </p:txBody>
      </p:sp>
      <p:sp>
        <p:nvSpPr>
          <p:cNvPr id="8" name="TextBox 7"/>
          <p:cNvSpPr txBox="1"/>
          <p:nvPr/>
        </p:nvSpPr>
        <p:spPr>
          <a:xfrm>
            <a:off x="2882320" y="3733800"/>
            <a:ext cx="301686" cy="369332"/>
          </a:xfrm>
          <a:prstGeom prst="rect">
            <a:avLst/>
          </a:prstGeom>
          <a:solidFill>
            <a:schemeClr val="bg1"/>
          </a:solidFill>
        </p:spPr>
        <p:txBody>
          <a:bodyPr wrap="none" rtlCol="0">
            <a:spAutoFit/>
          </a:bodyPr>
          <a:lstStyle/>
          <a:p>
            <a:r>
              <a:rPr lang="en-US" dirty="0" smtClean="0"/>
              <a:t>3</a:t>
            </a:r>
            <a:endParaRPr lang="en-US" dirty="0"/>
          </a:p>
        </p:txBody>
      </p:sp>
      <p:sp>
        <p:nvSpPr>
          <p:cNvPr id="9" name="TextBox 8"/>
          <p:cNvSpPr txBox="1"/>
          <p:nvPr/>
        </p:nvSpPr>
        <p:spPr>
          <a:xfrm>
            <a:off x="6289065" y="3733800"/>
            <a:ext cx="301686" cy="369332"/>
          </a:xfrm>
          <a:prstGeom prst="rect">
            <a:avLst/>
          </a:prstGeom>
          <a:solidFill>
            <a:schemeClr val="bg1"/>
          </a:solidFill>
        </p:spPr>
        <p:txBody>
          <a:bodyPr wrap="none" rtlCol="0">
            <a:spAutoFit/>
          </a:bodyPr>
          <a:lstStyle/>
          <a:p>
            <a:r>
              <a:rPr lang="en-US" dirty="0" smtClean="0"/>
              <a:t>4</a:t>
            </a:r>
            <a:endParaRPr lang="en-US" dirty="0"/>
          </a:p>
        </p:txBody>
      </p:sp>
      <p:sp>
        <p:nvSpPr>
          <p:cNvPr id="10" name="TextBox 9"/>
          <p:cNvSpPr txBox="1"/>
          <p:nvPr/>
        </p:nvSpPr>
        <p:spPr>
          <a:xfrm>
            <a:off x="6858000" y="1289934"/>
            <a:ext cx="2016064" cy="4524315"/>
          </a:xfrm>
          <a:prstGeom prst="rect">
            <a:avLst/>
          </a:prstGeom>
          <a:noFill/>
        </p:spPr>
        <p:txBody>
          <a:bodyPr wrap="square" rtlCol="0">
            <a:spAutoFit/>
          </a:bodyPr>
          <a:lstStyle/>
          <a:p>
            <a:pPr marL="342900" indent="-342900">
              <a:buFont typeface="+mj-lt"/>
              <a:buAutoNum type="arabicPeriod"/>
            </a:pPr>
            <a:r>
              <a:rPr lang="en-US" dirty="0" smtClean="0"/>
              <a:t>BEPC Machine Control Center at IHEP</a:t>
            </a:r>
          </a:p>
          <a:p>
            <a:pPr marL="342900" indent="-342900">
              <a:buFont typeface="+mj-lt"/>
              <a:buAutoNum type="arabicPeriod"/>
            </a:pPr>
            <a:r>
              <a:rPr lang="en-US" dirty="0" smtClean="0"/>
              <a:t>Major machine parameters display screens</a:t>
            </a:r>
          </a:p>
          <a:p>
            <a:pPr marL="342900" indent="-342900">
              <a:buFont typeface="+mj-lt"/>
              <a:buAutoNum type="arabicPeriod"/>
            </a:pPr>
            <a:r>
              <a:rPr lang="en-US" dirty="0" err="1" smtClean="0"/>
              <a:t>Dimtel</a:t>
            </a:r>
            <a:r>
              <a:rPr lang="en-US" dirty="0" smtClean="0"/>
              <a:t> digital controllers for bunch-by-bunch feedback system</a:t>
            </a:r>
          </a:p>
          <a:p>
            <a:pPr marL="342900" indent="-342900">
              <a:buFont typeface="+mj-lt"/>
              <a:buAutoNum type="arabicPeriod"/>
            </a:pPr>
            <a:r>
              <a:rPr lang="en-US" dirty="0"/>
              <a:t>B</a:t>
            </a:r>
            <a:r>
              <a:rPr lang="en-US" dirty="0" smtClean="0"/>
              <a:t>unch train signal picked up on BPM and displayed at MCC.</a:t>
            </a:r>
            <a:endParaRPr lang="en-US" dirty="0"/>
          </a:p>
        </p:txBody>
      </p:sp>
      <p:sp>
        <p:nvSpPr>
          <p:cNvPr id="11" name="Footer Placeholder 10"/>
          <p:cNvSpPr>
            <a:spLocks noGrp="1"/>
          </p:cNvSpPr>
          <p:nvPr>
            <p:ph type="ftr" sz="quarter" idx="11"/>
          </p:nvPr>
        </p:nvSpPr>
        <p:spPr/>
        <p:txBody>
          <a:bodyPr/>
          <a:lstStyle/>
          <a:p>
            <a:r>
              <a:rPr lang="en-US" smtClean="0"/>
              <a:t>Transient Beam Loading</a:t>
            </a:r>
            <a:endParaRPr lang="en-US" dirty="0"/>
          </a:p>
        </p:txBody>
      </p:sp>
      <p:sp>
        <p:nvSpPr>
          <p:cNvPr id="12" name="Slide Number Placeholder 11"/>
          <p:cNvSpPr>
            <a:spLocks noGrp="1"/>
          </p:cNvSpPr>
          <p:nvPr>
            <p:ph type="sldNum" sz="quarter" idx="12"/>
          </p:nvPr>
        </p:nvSpPr>
        <p:spPr/>
        <p:txBody>
          <a:bodyPr/>
          <a:lstStyle/>
          <a:p>
            <a:fld id="{07E1C93C-5050-FC42-8F10-D22D4F119D13}" type="slidenum">
              <a:rPr lang="en-US" smtClean="0"/>
              <a:pPr/>
              <a:t>13</a:t>
            </a:fld>
            <a:endParaRPr lang="en-US" dirty="0"/>
          </a:p>
        </p:txBody>
      </p:sp>
    </p:spTree>
    <p:extLst>
      <p:ext uri="{BB962C8B-B14F-4D97-AF65-F5344CB8AC3E}">
        <p14:creationId xmlns:p14="http://schemas.microsoft.com/office/powerpoint/2010/main" val="1008147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3200400" cy="32004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1393" b="2890"/>
          <a:stretch/>
        </p:blipFill>
        <p:spPr>
          <a:xfrm>
            <a:off x="422031" y="3657600"/>
            <a:ext cx="3200400" cy="2743200"/>
          </a:xfrm>
          <a:prstGeom prst="rect">
            <a:avLst/>
          </a:prstGeom>
        </p:spPr>
      </p:pic>
      <p:sp>
        <p:nvSpPr>
          <p:cNvPr id="3" name="TextBox 2"/>
          <p:cNvSpPr txBox="1"/>
          <p:nvPr/>
        </p:nvSpPr>
        <p:spPr>
          <a:xfrm>
            <a:off x="4724400" y="762000"/>
            <a:ext cx="1964127" cy="369332"/>
          </a:xfrm>
          <a:prstGeom prst="rect">
            <a:avLst/>
          </a:prstGeom>
          <a:noFill/>
        </p:spPr>
        <p:txBody>
          <a:bodyPr wrap="none" rtlCol="0">
            <a:spAutoFit/>
          </a:bodyPr>
          <a:lstStyle/>
          <a:p>
            <a:r>
              <a:rPr lang="en-US" dirty="0" smtClean="0"/>
              <a:t>BECP-II layout here</a:t>
            </a:r>
            <a:endParaRPr lang="en-US" dirty="0"/>
          </a:p>
        </p:txBody>
      </p:sp>
      <p:sp>
        <p:nvSpPr>
          <p:cNvPr id="6" name="TextBox 5"/>
          <p:cNvSpPr txBox="1"/>
          <p:nvPr/>
        </p:nvSpPr>
        <p:spPr>
          <a:xfrm>
            <a:off x="2880763" y="381000"/>
            <a:ext cx="301686" cy="369332"/>
          </a:xfrm>
          <a:prstGeom prst="rect">
            <a:avLst/>
          </a:prstGeom>
          <a:solidFill>
            <a:schemeClr val="bg1"/>
          </a:solidFill>
        </p:spPr>
        <p:txBody>
          <a:bodyPr wrap="none" rtlCol="0">
            <a:spAutoFit/>
          </a:bodyPr>
          <a:lstStyle/>
          <a:p>
            <a:r>
              <a:rPr lang="en-US" dirty="0" smtClean="0"/>
              <a:t>1</a:t>
            </a:r>
            <a:endParaRPr lang="en-US" dirty="0"/>
          </a:p>
        </p:txBody>
      </p:sp>
      <p:sp>
        <p:nvSpPr>
          <p:cNvPr id="7" name="TextBox 6"/>
          <p:cNvSpPr txBox="1"/>
          <p:nvPr/>
        </p:nvSpPr>
        <p:spPr>
          <a:xfrm>
            <a:off x="3130886" y="3810000"/>
            <a:ext cx="301686" cy="369332"/>
          </a:xfrm>
          <a:prstGeom prst="rect">
            <a:avLst/>
          </a:prstGeom>
          <a:solidFill>
            <a:schemeClr val="bg1"/>
          </a:solidFill>
        </p:spPr>
        <p:txBody>
          <a:bodyPr wrap="none" rtlCol="0">
            <a:spAutoFit/>
          </a:bodyPr>
          <a:lstStyle/>
          <a:p>
            <a:r>
              <a:rPr lang="en-US" dirty="0" smtClean="0"/>
              <a:t>2</a:t>
            </a:r>
            <a:endParaRPr lang="en-US" dirty="0"/>
          </a:p>
        </p:txBody>
      </p:sp>
      <p:sp>
        <p:nvSpPr>
          <p:cNvPr id="8" name="TextBox 7"/>
          <p:cNvSpPr txBox="1"/>
          <p:nvPr/>
        </p:nvSpPr>
        <p:spPr>
          <a:xfrm>
            <a:off x="3657600" y="4339713"/>
            <a:ext cx="5334000" cy="2585323"/>
          </a:xfrm>
          <a:prstGeom prst="rect">
            <a:avLst/>
          </a:prstGeom>
          <a:noFill/>
        </p:spPr>
        <p:txBody>
          <a:bodyPr wrap="square" rtlCol="0">
            <a:spAutoFit/>
          </a:bodyPr>
          <a:lstStyle/>
          <a:p>
            <a:pPr marL="342900" indent="-342900">
              <a:buFont typeface="+mj-lt"/>
              <a:buAutoNum type="arabicPeriod"/>
            </a:pPr>
            <a:r>
              <a:rPr lang="en-US" dirty="0" smtClean="0"/>
              <a:t>Dmitry’s feedback system control and transient analysis screens</a:t>
            </a:r>
          </a:p>
          <a:p>
            <a:pPr marL="342900" indent="-342900">
              <a:buFont typeface="+mj-lt"/>
              <a:buAutoNum type="arabicPeriod"/>
            </a:pPr>
            <a:r>
              <a:rPr lang="en-US" dirty="0" smtClean="0"/>
              <a:t>Button BPM pickup location in the BECP ring</a:t>
            </a:r>
          </a:p>
          <a:p>
            <a:pPr marL="342900" indent="-342900">
              <a:buFont typeface="+mj-lt"/>
              <a:buAutoNum type="arabicPeriod"/>
            </a:pPr>
            <a:r>
              <a:rPr lang="en-US" dirty="0" smtClean="0"/>
              <a:t>Bunch-by-bunch Pickup/Kicker system triggering signal for beam abort</a:t>
            </a:r>
          </a:p>
          <a:p>
            <a:r>
              <a:rPr lang="en-US" dirty="0" smtClean="0"/>
              <a:t>iGp8: BPM sum for amp. detection DAC with</a:t>
            </a:r>
          </a:p>
          <a:p>
            <a:r>
              <a:rPr lang="en-US" dirty="0" smtClean="0"/>
              <a:t>Long. feedback delay 105 turns to trigger iGp12 for phase detection. Threshold adjustable for the beam aborting</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3401" y="0"/>
            <a:ext cx="4572000" cy="434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924800" y="1371600"/>
            <a:ext cx="301686" cy="369332"/>
          </a:xfrm>
          <a:prstGeom prst="rect">
            <a:avLst/>
          </a:prstGeom>
          <a:solidFill>
            <a:schemeClr val="bg1"/>
          </a:solidFill>
        </p:spPr>
        <p:txBody>
          <a:bodyPr wrap="none" rtlCol="0">
            <a:spAutoFit/>
          </a:bodyPr>
          <a:lstStyle/>
          <a:p>
            <a:r>
              <a:rPr lang="en-US" dirty="0" smtClean="0"/>
              <a:t>3</a:t>
            </a:r>
            <a:endParaRPr lang="en-US" dirty="0"/>
          </a:p>
        </p:txBody>
      </p:sp>
      <p:sp>
        <p:nvSpPr>
          <p:cNvPr id="2" name="TextBox 1"/>
          <p:cNvSpPr txBox="1"/>
          <p:nvPr/>
        </p:nvSpPr>
        <p:spPr>
          <a:xfrm>
            <a:off x="6685785" y="366889"/>
            <a:ext cx="739305" cy="369332"/>
          </a:xfrm>
          <a:prstGeom prst="rect">
            <a:avLst/>
          </a:prstGeom>
          <a:noFill/>
        </p:spPr>
        <p:txBody>
          <a:bodyPr wrap="none" rtlCol="0">
            <a:spAutoFit/>
          </a:bodyPr>
          <a:lstStyle/>
          <a:p>
            <a:r>
              <a:rPr lang="en-US" dirty="0" smtClean="0"/>
              <a:t>iGp12</a:t>
            </a:r>
            <a:endParaRPr lang="en-US" dirty="0"/>
          </a:p>
        </p:txBody>
      </p:sp>
      <p:sp>
        <p:nvSpPr>
          <p:cNvPr id="12" name="TextBox 11"/>
          <p:cNvSpPr txBox="1"/>
          <p:nvPr/>
        </p:nvSpPr>
        <p:spPr>
          <a:xfrm>
            <a:off x="4670660" y="3059668"/>
            <a:ext cx="622286" cy="369332"/>
          </a:xfrm>
          <a:prstGeom prst="rect">
            <a:avLst/>
          </a:prstGeom>
          <a:noFill/>
        </p:spPr>
        <p:txBody>
          <a:bodyPr wrap="none" rtlCol="0">
            <a:spAutoFit/>
          </a:bodyPr>
          <a:lstStyle/>
          <a:p>
            <a:r>
              <a:rPr lang="en-US" dirty="0" smtClean="0"/>
              <a:t>iGp8</a:t>
            </a:r>
            <a:endParaRPr lang="en-US" dirty="0"/>
          </a:p>
        </p:txBody>
      </p:sp>
      <p:sp>
        <p:nvSpPr>
          <p:cNvPr id="9" name="Footer Placeholder 8"/>
          <p:cNvSpPr>
            <a:spLocks noGrp="1"/>
          </p:cNvSpPr>
          <p:nvPr>
            <p:ph type="ftr" sz="quarter" idx="11"/>
          </p:nvPr>
        </p:nvSpPr>
        <p:spPr/>
        <p:txBody>
          <a:bodyPr/>
          <a:lstStyle/>
          <a:p>
            <a:r>
              <a:rPr lang="en-US" smtClean="0"/>
              <a:t>Transient Beam Loading</a:t>
            </a:r>
            <a:endParaRPr lang="en-US" dirty="0"/>
          </a:p>
        </p:txBody>
      </p:sp>
      <p:sp>
        <p:nvSpPr>
          <p:cNvPr id="11" name="Slide Number Placeholder 10"/>
          <p:cNvSpPr>
            <a:spLocks noGrp="1"/>
          </p:cNvSpPr>
          <p:nvPr>
            <p:ph type="sldNum" sz="quarter" idx="12"/>
          </p:nvPr>
        </p:nvSpPr>
        <p:spPr/>
        <p:txBody>
          <a:bodyPr/>
          <a:lstStyle/>
          <a:p>
            <a:fld id="{07E1C93C-5050-FC42-8F10-D22D4F119D13}" type="slidenum">
              <a:rPr lang="en-US" smtClean="0"/>
              <a:pPr/>
              <a:t>14</a:t>
            </a:fld>
            <a:endParaRPr lang="en-US" dirty="0"/>
          </a:p>
        </p:txBody>
      </p:sp>
    </p:spTree>
    <p:extLst>
      <p:ext uri="{BB962C8B-B14F-4D97-AF65-F5344CB8AC3E}">
        <p14:creationId xmlns:p14="http://schemas.microsoft.com/office/powerpoint/2010/main" val="3906111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725" y="957454"/>
            <a:ext cx="8412480"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5620894"/>
            <a:ext cx="5878789"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BECP-II Direct Feedback analog system from KEK-B</a:t>
            </a:r>
          </a:p>
          <a:p>
            <a:pPr marL="285750" indent="-285750">
              <a:buFont typeface="Arial" panose="020B0604020202020204" pitchFamily="34" charset="0"/>
              <a:buChar char="•"/>
            </a:pPr>
            <a:r>
              <a:rPr lang="en-US" sz="2000" dirty="0" smtClean="0"/>
              <a:t>Measured open and close loop transfer functions</a:t>
            </a:r>
          </a:p>
          <a:p>
            <a:pPr marL="285750" indent="-285750">
              <a:buFont typeface="Arial" panose="020B0604020202020204" pitchFamily="34" charset="0"/>
              <a:buChar char="•"/>
            </a:pPr>
            <a:r>
              <a:rPr lang="en-US" sz="2000" dirty="0" smtClean="0"/>
              <a:t>Measured direct loop gain by fitting S21 parameters</a:t>
            </a:r>
          </a:p>
        </p:txBody>
      </p:sp>
      <p:sp>
        <p:nvSpPr>
          <p:cNvPr id="2" name="Footer Placeholder 1"/>
          <p:cNvSpPr>
            <a:spLocks noGrp="1"/>
          </p:cNvSpPr>
          <p:nvPr>
            <p:ph type="ftr" sz="quarter" idx="11"/>
          </p:nvPr>
        </p:nvSpPr>
        <p:spPr/>
        <p:txBody>
          <a:bodyPr/>
          <a:lstStyle/>
          <a:p>
            <a:r>
              <a:rPr lang="en-US" smtClean="0"/>
              <a:t>Transient Beam Loading</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mtClean="0"/>
              <a:pPr/>
              <a:t>15</a:t>
            </a:fld>
            <a:endParaRPr lang="en-US" dirty="0"/>
          </a:p>
        </p:txBody>
      </p:sp>
      <p:sp>
        <p:nvSpPr>
          <p:cNvPr id="5" name="TextBox 4"/>
          <p:cNvSpPr txBox="1"/>
          <p:nvPr/>
        </p:nvSpPr>
        <p:spPr>
          <a:xfrm>
            <a:off x="1953029" y="208715"/>
            <a:ext cx="5619872" cy="461665"/>
          </a:xfrm>
          <a:prstGeom prst="rect">
            <a:avLst/>
          </a:prstGeom>
          <a:noFill/>
        </p:spPr>
        <p:txBody>
          <a:bodyPr wrap="none" rtlCol="0">
            <a:spAutoFit/>
          </a:bodyPr>
          <a:lstStyle/>
          <a:p>
            <a:r>
              <a:rPr lang="en-US" sz="2400" b="1" dirty="0" smtClean="0"/>
              <a:t>BEPC-II Analog Direct Feedback Loop Setup</a:t>
            </a:r>
            <a:endParaRPr lang="en-US" sz="2400" b="1" dirty="0"/>
          </a:p>
        </p:txBody>
      </p:sp>
    </p:spTree>
    <p:extLst>
      <p:ext uri="{BB962C8B-B14F-4D97-AF65-F5344CB8AC3E}">
        <p14:creationId xmlns:p14="http://schemas.microsoft.com/office/powerpoint/2010/main" val="3439493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7772400" cy="474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300335"/>
            <a:ext cx="6375079" cy="461665"/>
          </a:xfrm>
          <a:prstGeom prst="rect">
            <a:avLst/>
          </a:prstGeom>
          <a:noFill/>
        </p:spPr>
        <p:txBody>
          <a:bodyPr wrap="none" rtlCol="0">
            <a:spAutoFit/>
          </a:bodyPr>
          <a:lstStyle/>
          <a:p>
            <a:r>
              <a:rPr lang="en-US" sz="2400" b="1" dirty="0" smtClean="0"/>
              <a:t>System model  to measure the DF gain and delay</a:t>
            </a:r>
            <a:endParaRPr lang="en-US" sz="2400" b="1" dirty="0"/>
          </a:p>
        </p:txBody>
      </p:sp>
      <p:sp>
        <p:nvSpPr>
          <p:cNvPr id="2" name="Footer Placeholder 1"/>
          <p:cNvSpPr>
            <a:spLocks noGrp="1"/>
          </p:cNvSpPr>
          <p:nvPr>
            <p:ph type="ftr" sz="quarter" idx="11"/>
          </p:nvPr>
        </p:nvSpPr>
        <p:spPr/>
        <p:txBody>
          <a:bodyPr/>
          <a:lstStyle/>
          <a:p>
            <a:r>
              <a:rPr lang="en-US" smtClean="0"/>
              <a:t>Transient Beam Loading</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mtClean="0"/>
              <a:pPr/>
              <a:t>16</a:t>
            </a:fld>
            <a:endParaRPr lang="en-US" dirty="0"/>
          </a:p>
        </p:txBody>
      </p:sp>
    </p:spTree>
    <p:extLst>
      <p:ext uri="{BB962C8B-B14F-4D97-AF65-F5344CB8AC3E}">
        <p14:creationId xmlns:p14="http://schemas.microsoft.com/office/powerpoint/2010/main" val="4155471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54" y="805543"/>
            <a:ext cx="3724275"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05543"/>
            <a:ext cx="354330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49284" y="2466270"/>
            <a:ext cx="1167307" cy="369332"/>
          </a:xfrm>
          <a:prstGeom prst="rect">
            <a:avLst/>
          </a:prstGeom>
          <a:noFill/>
        </p:spPr>
        <p:txBody>
          <a:bodyPr wrap="none" rtlCol="0">
            <a:spAutoFit/>
          </a:bodyPr>
          <a:lstStyle/>
          <a:p>
            <a:r>
              <a:rPr lang="en-US" dirty="0" smtClean="0">
                <a:solidFill>
                  <a:srgbClr val="FF0000"/>
                </a:solidFill>
              </a:rPr>
              <a:t>Open loop</a:t>
            </a:r>
            <a:endParaRPr lang="en-US" dirty="0">
              <a:solidFill>
                <a:srgbClr val="FF0000"/>
              </a:solidFill>
            </a:endParaRPr>
          </a:p>
        </p:txBody>
      </p:sp>
      <p:sp>
        <p:nvSpPr>
          <p:cNvPr id="7" name="TextBox 6"/>
          <p:cNvSpPr txBox="1"/>
          <p:nvPr/>
        </p:nvSpPr>
        <p:spPr>
          <a:xfrm>
            <a:off x="4800600" y="2263259"/>
            <a:ext cx="1159292" cy="369332"/>
          </a:xfrm>
          <a:prstGeom prst="rect">
            <a:avLst/>
          </a:prstGeom>
          <a:noFill/>
        </p:spPr>
        <p:txBody>
          <a:bodyPr wrap="none" rtlCol="0">
            <a:spAutoFit/>
          </a:bodyPr>
          <a:lstStyle/>
          <a:p>
            <a:r>
              <a:rPr lang="en-US" dirty="0" smtClean="0">
                <a:solidFill>
                  <a:srgbClr val="FF0000"/>
                </a:solidFill>
              </a:rPr>
              <a:t>Close loop</a:t>
            </a:r>
            <a:endParaRPr lang="en-US" dirty="0">
              <a:solidFill>
                <a:srgbClr val="FF0000"/>
              </a:solidFill>
            </a:endParaRP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864" y="5268721"/>
            <a:ext cx="2286000" cy="197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85764" y="5673609"/>
            <a:ext cx="4314836"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Q</a:t>
            </a:r>
            <a:r>
              <a:rPr lang="en-US" baseline="-25000" dirty="0" smtClean="0"/>
              <a:t>L</a:t>
            </a:r>
            <a:r>
              <a:rPr lang="en-US" dirty="0" smtClean="0"/>
              <a:t>=251414, nominal </a:t>
            </a:r>
            <a:r>
              <a:rPr lang="en-US" dirty="0" smtClean="0">
                <a:latin typeface="Symbol" panose="05050102010706020507" pitchFamily="18" charset="2"/>
              </a:rPr>
              <a:t>F</a:t>
            </a:r>
            <a:r>
              <a:rPr lang="en-US" baseline="-25000" dirty="0" smtClean="0"/>
              <a:t>L</a:t>
            </a:r>
            <a:r>
              <a:rPr lang="en-US" dirty="0" smtClean="0"/>
              <a:t>=-21</a:t>
            </a:r>
            <a:r>
              <a:rPr lang="en-US" baseline="30000" dirty="0" smtClean="0"/>
              <a:t>o</a:t>
            </a:r>
            <a:r>
              <a:rPr lang="en-US" dirty="0"/>
              <a:t> </a:t>
            </a:r>
            <a:r>
              <a:rPr lang="en-US" dirty="0" smtClean="0"/>
              <a:t>(not -10</a:t>
            </a:r>
            <a:r>
              <a:rPr lang="en-US" baseline="30000" dirty="0" smtClean="0"/>
              <a:t>o</a:t>
            </a:r>
            <a:r>
              <a:rPr lang="en-US" dirty="0" smtClean="0"/>
              <a:t>)</a:t>
            </a:r>
          </a:p>
          <a:p>
            <a:pPr marL="285750" indent="-285750">
              <a:buFont typeface="Arial" panose="020B0604020202020204" pitchFamily="34" charset="0"/>
              <a:buChar char="•"/>
            </a:pPr>
            <a:r>
              <a:rPr lang="en-US" dirty="0" smtClean="0"/>
              <a:t>Nominal  loop gain 0.5 at gain setting=4V</a:t>
            </a:r>
          </a:p>
          <a:p>
            <a:pPr marL="285750" indent="-285750">
              <a:buFont typeface="Arial" panose="020B0604020202020204" pitchFamily="34" charset="0"/>
              <a:buChar char="•"/>
            </a:pPr>
            <a:endParaRPr lang="en-US" dirty="0"/>
          </a:p>
        </p:txBody>
      </p:sp>
      <p:sp>
        <p:nvSpPr>
          <p:cNvPr id="2" name="Footer Placeholder 1"/>
          <p:cNvSpPr>
            <a:spLocks noGrp="1"/>
          </p:cNvSpPr>
          <p:nvPr>
            <p:ph type="ftr" sz="quarter" idx="11"/>
          </p:nvPr>
        </p:nvSpPr>
        <p:spPr/>
        <p:txBody>
          <a:bodyPr/>
          <a:lstStyle/>
          <a:p>
            <a:r>
              <a:rPr lang="en-US" smtClean="0"/>
              <a:t>Transient Beam Loading</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mtClean="0"/>
              <a:pPr/>
              <a:t>17</a:t>
            </a:fld>
            <a:endParaRPr lang="en-US" dirty="0"/>
          </a:p>
        </p:txBody>
      </p:sp>
      <p:sp>
        <p:nvSpPr>
          <p:cNvPr id="5" name="TextBox 4"/>
          <p:cNvSpPr txBox="1"/>
          <p:nvPr/>
        </p:nvSpPr>
        <p:spPr>
          <a:xfrm>
            <a:off x="760968" y="252697"/>
            <a:ext cx="8264955" cy="461665"/>
          </a:xfrm>
          <a:prstGeom prst="rect">
            <a:avLst/>
          </a:prstGeom>
          <a:noFill/>
        </p:spPr>
        <p:txBody>
          <a:bodyPr wrap="none" rtlCol="0">
            <a:spAutoFit/>
          </a:bodyPr>
          <a:lstStyle/>
          <a:p>
            <a:r>
              <a:rPr lang="en-US" sz="2400" b="1" dirty="0" smtClean="0"/>
              <a:t>Feedback system calibration for the beam transient experiment</a:t>
            </a:r>
            <a:endParaRPr lang="en-US" sz="2400" b="1" dirty="0"/>
          </a:p>
        </p:txBody>
      </p:sp>
    </p:spTree>
    <p:extLst>
      <p:ext uri="{BB962C8B-B14F-4D97-AF65-F5344CB8AC3E}">
        <p14:creationId xmlns:p14="http://schemas.microsoft.com/office/powerpoint/2010/main" val="439610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85800"/>
          </a:xfrm>
        </p:spPr>
        <p:txBody>
          <a:bodyPr>
            <a:normAutofit/>
          </a:bodyPr>
          <a:lstStyle/>
          <a:p>
            <a:r>
              <a:rPr lang="en-US" sz="2400" dirty="0" smtClean="0"/>
              <a:t>Uniform Fill Pattern with Half Ring </a:t>
            </a:r>
            <a:r>
              <a:rPr lang="en-US" sz="2400" dirty="0"/>
              <a:t>E</a:t>
            </a:r>
            <a:r>
              <a:rPr lang="en-US" sz="2400" dirty="0" smtClean="0"/>
              <a:t>mpty</a:t>
            </a:r>
            <a:endParaRPr lang="en-US" sz="24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799"/>
            <a:ext cx="8686800" cy="535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78867" y="1068650"/>
            <a:ext cx="4038600" cy="646331"/>
          </a:xfrm>
          <a:prstGeom prst="rect">
            <a:avLst/>
          </a:prstGeom>
          <a:noFill/>
        </p:spPr>
        <p:txBody>
          <a:bodyPr wrap="square" rtlCol="0">
            <a:spAutoFit/>
          </a:bodyPr>
          <a:lstStyle/>
          <a:p>
            <a:r>
              <a:rPr lang="en-US" dirty="0" smtClean="0">
                <a:solidFill>
                  <a:srgbClr val="FF0000"/>
                </a:solidFill>
              </a:rPr>
              <a:t>Simulation (red) </a:t>
            </a:r>
            <a:r>
              <a:rPr lang="en-US" dirty="0" smtClean="0"/>
              <a:t>vs bunch-by-bunch </a:t>
            </a:r>
            <a:r>
              <a:rPr lang="en-US" dirty="0" smtClean="0">
                <a:solidFill>
                  <a:srgbClr val="0066FF"/>
                </a:solidFill>
              </a:rPr>
              <a:t>Measurement (blue)</a:t>
            </a:r>
            <a:endParaRPr lang="en-US" dirty="0">
              <a:solidFill>
                <a:srgbClr val="0066FF"/>
              </a:solidFill>
            </a:endParaRPr>
          </a:p>
        </p:txBody>
      </p:sp>
      <p:sp>
        <p:nvSpPr>
          <p:cNvPr id="3" name="Footer Placeholder 2"/>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Tree>
    <p:extLst>
      <p:ext uri="{BB962C8B-B14F-4D97-AF65-F5344CB8AC3E}">
        <p14:creationId xmlns:p14="http://schemas.microsoft.com/office/powerpoint/2010/main" val="2060278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67" y="914400"/>
            <a:ext cx="8686800" cy="534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7319" y="126453"/>
            <a:ext cx="8475133" cy="685800"/>
          </a:xfrm>
        </p:spPr>
        <p:txBody>
          <a:bodyPr>
            <a:normAutofit fontScale="90000"/>
          </a:bodyPr>
          <a:lstStyle/>
          <a:p>
            <a:r>
              <a:rPr lang="en-US" sz="2400" dirty="0" smtClean="0"/>
              <a:t>Modulated Train Fill Pattern with Double Charge between Gap</a:t>
            </a:r>
            <a:endParaRPr lang="en-US" sz="2400" dirty="0"/>
          </a:p>
        </p:txBody>
      </p:sp>
      <p:sp>
        <p:nvSpPr>
          <p:cNvPr id="4" name="TextBox 3"/>
          <p:cNvSpPr txBox="1"/>
          <p:nvPr/>
        </p:nvSpPr>
        <p:spPr>
          <a:xfrm>
            <a:off x="4478867" y="1068650"/>
            <a:ext cx="4038600" cy="646331"/>
          </a:xfrm>
          <a:prstGeom prst="rect">
            <a:avLst/>
          </a:prstGeom>
          <a:noFill/>
        </p:spPr>
        <p:txBody>
          <a:bodyPr wrap="square" rtlCol="0">
            <a:spAutoFit/>
          </a:bodyPr>
          <a:lstStyle/>
          <a:p>
            <a:r>
              <a:rPr lang="en-US" dirty="0" smtClean="0">
                <a:solidFill>
                  <a:srgbClr val="FF0000"/>
                </a:solidFill>
              </a:rPr>
              <a:t>Simulation (red) </a:t>
            </a:r>
            <a:r>
              <a:rPr lang="en-US" dirty="0" smtClean="0"/>
              <a:t>vs bunch-by-bunch </a:t>
            </a:r>
            <a:r>
              <a:rPr lang="en-US" dirty="0" smtClean="0">
                <a:solidFill>
                  <a:srgbClr val="0066FF"/>
                </a:solidFill>
              </a:rPr>
              <a:t>Measurement (blue)</a:t>
            </a:r>
            <a:endParaRPr lang="en-US" dirty="0">
              <a:solidFill>
                <a:srgbClr val="0066FF"/>
              </a:solidFill>
            </a:endParaRPr>
          </a:p>
        </p:txBody>
      </p:sp>
      <p:sp>
        <p:nvSpPr>
          <p:cNvPr id="3" name="Footer Placeholder 2"/>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Tree>
    <p:extLst>
      <p:ext uri="{BB962C8B-B14F-4D97-AF65-F5344CB8AC3E}">
        <p14:creationId xmlns:p14="http://schemas.microsoft.com/office/powerpoint/2010/main" val="3403745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 and Outline</a:t>
            </a:r>
            <a:endParaRPr lang="en-US" dirty="0"/>
          </a:p>
        </p:txBody>
      </p:sp>
      <p:sp>
        <p:nvSpPr>
          <p:cNvPr id="3" name="Content Placeholder 2"/>
          <p:cNvSpPr>
            <a:spLocks noGrp="1"/>
          </p:cNvSpPr>
          <p:nvPr>
            <p:ph idx="1"/>
          </p:nvPr>
        </p:nvSpPr>
        <p:spPr/>
        <p:txBody>
          <a:bodyPr>
            <a:noAutofit/>
          </a:bodyPr>
          <a:lstStyle/>
          <a:p>
            <a:r>
              <a:rPr lang="en-US" sz="2000" dirty="0" smtClean="0"/>
              <a:t>The </a:t>
            </a:r>
            <a:r>
              <a:rPr lang="en-US" sz="2000" dirty="0"/>
              <a:t>beam aborting, ion clearing gaps or uneven filling bunch train can cause large beam phase transients in the RF cavity control systems </a:t>
            </a:r>
            <a:r>
              <a:rPr lang="en-US" sz="2000" dirty="0" smtClean="0"/>
              <a:t>such transient can cause luminosity loss for the colliders  like EICs (JLEIC or </a:t>
            </a:r>
            <a:r>
              <a:rPr lang="en-US" sz="2000" dirty="0" err="1" smtClean="0"/>
              <a:t>eRHIC</a:t>
            </a:r>
            <a:r>
              <a:rPr lang="en-US" sz="2000" dirty="0"/>
              <a:t>) CEPC </a:t>
            </a:r>
            <a:r>
              <a:rPr lang="en-US" sz="2000" dirty="0" err="1" smtClean="0"/>
              <a:t>SppC</a:t>
            </a:r>
            <a:r>
              <a:rPr lang="en-US" sz="2000" dirty="0" smtClean="0"/>
              <a:t>. Severity of such transient can even cause the beam </a:t>
            </a:r>
            <a:r>
              <a:rPr lang="en-US" sz="2000" dirty="0"/>
              <a:t>loss due to the Robinson </a:t>
            </a:r>
            <a:r>
              <a:rPr lang="en-US" sz="2000" dirty="0" smtClean="0"/>
              <a:t>instability</a:t>
            </a:r>
          </a:p>
          <a:p>
            <a:r>
              <a:rPr lang="en-US" sz="2000" dirty="0" smtClean="0"/>
              <a:t>We </a:t>
            </a:r>
            <a:r>
              <a:rPr lang="en-US" sz="2000" dirty="0"/>
              <a:t>have first analyzed the beam stability criteria in the steady state and estimated the transient effects in the Feedback RF controls with a given klystron overhead </a:t>
            </a:r>
            <a:r>
              <a:rPr lang="en-US" sz="2000" dirty="0" smtClean="0"/>
              <a:t>power</a:t>
            </a:r>
          </a:p>
          <a:p>
            <a:r>
              <a:rPr lang="en-US" sz="2000" dirty="0" smtClean="0"/>
              <a:t>This </a:t>
            </a:r>
            <a:r>
              <a:rPr lang="en-US" sz="2000" dirty="0"/>
              <a:t>analytical model combing with other instability criteria has been applied to the RF system design parameters for the JLEIC e-ring, </a:t>
            </a:r>
            <a:r>
              <a:rPr lang="en-US" sz="2000" dirty="0" smtClean="0"/>
              <a:t>CEPC</a:t>
            </a:r>
          </a:p>
          <a:p>
            <a:r>
              <a:rPr lang="en-US" sz="2000" dirty="0" smtClean="0"/>
              <a:t>Robinson </a:t>
            </a:r>
            <a:r>
              <a:rPr lang="en-US" sz="2000" dirty="0"/>
              <a:t>instability </a:t>
            </a:r>
            <a:r>
              <a:rPr lang="en-US" sz="2000" dirty="0" smtClean="0"/>
              <a:t>analysis for </a:t>
            </a:r>
            <a:r>
              <a:rPr lang="en-US" sz="2000" dirty="0"/>
              <a:t>existing  storage rings like BECP-II, PEP-II and </a:t>
            </a:r>
            <a:r>
              <a:rPr lang="en-US" sz="2000" dirty="0" smtClean="0"/>
              <a:t>ALS will be discussed</a:t>
            </a:r>
          </a:p>
          <a:p>
            <a:r>
              <a:rPr lang="en-US" sz="2000" dirty="0" smtClean="0"/>
              <a:t>Beam transient compensation experiment result carried out at BEPC-II </a:t>
            </a:r>
            <a:r>
              <a:rPr lang="en-US" sz="2000" dirty="0"/>
              <a:t>in December 6-10, </a:t>
            </a:r>
            <a:r>
              <a:rPr lang="en-US" sz="2000" dirty="0" smtClean="0"/>
              <a:t>2016. </a:t>
            </a:r>
          </a:p>
          <a:p>
            <a:endParaRPr lang="en-US" sz="2000" dirty="0" smtClean="0"/>
          </a:p>
          <a:p>
            <a:endParaRPr lang="en-US" sz="2000" dirty="0"/>
          </a:p>
          <a:p>
            <a:endParaRPr lang="en-US" sz="2000" dirty="0" smtClean="0"/>
          </a:p>
        </p:txBody>
      </p:sp>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5797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mitry_ALS_result.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248" t="21200" r="16109" b="16127"/>
          <a:stretch/>
        </p:blipFill>
        <p:spPr>
          <a:xfrm>
            <a:off x="141312" y="816825"/>
            <a:ext cx="8450028" cy="5496540"/>
          </a:xfrm>
        </p:spPr>
      </p:pic>
      <p:sp>
        <p:nvSpPr>
          <p:cNvPr id="2" name="Title 1"/>
          <p:cNvSpPr>
            <a:spLocks noGrp="1"/>
          </p:cNvSpPr>
          <p:nvPr>
            <p:ph type="title"/>
          </p:nvPr>
        </p:nvSpPr>
        <p:spPr>
          <a:xfrm>
            <a:off x="588160" y="62247"/>
            <a:ext cx="8249204" cy="760397"/>
          </a:xfrm>
        </p:spPr>
        <p:txBody>
          <a:bodyPr>
            <a:normAutofit/>
          </a:bodyPr>
          <a:lstStyle/>
          <a:p>
            <a:r>
              <a:rPr lang="en-US" sz="2800" b="1" dirty="0" smtClean="0">
                <a:latin typeface="Arial"/>
                <a:cs typeface="Arial"/>
              </a:rPr>
              <a:t>Does Fill Pattern Modulation Work? </a:t>
            </a:r>
            <a:r>
              <a:rPr lang="en-US" sz="2800" b="1" dirty="0" smtClean="0">
                <a:solidFill>
                  <a:srgbClr val="FF0000"/>
                </a:solidFill>
                <a:latin typeface="Arial"/>
                <a:cs typeface="Arial"/>
              </a:rPr>
              <a:t>Yes!</a:t>
            </a:r>
            <a:endParaRPr lang="en-US" sz="2800" b="1" dirty="0">
              <a:solidFill>
                <a:srgbClr val="FF0000"/>
              </a:solidFill>
              <a:latin typeface="Arial"/>
              <a:cs typeface="Arial"/>
            </a:endParaRPr>
          </a:p>
        </p:txBody>
      </p:sp>
      <p:sp>
        <p:nvSpPr>
          <p:cNvPr id="6" name="Content Placeholder 2"/>
          <p:cNvSpPr txBox="1">
            <a:spLocks/>
          </p:cNvSpPr>
          <p:nvPr/>
        </p:nvSpPr>
        <p:spPr>
          <a:xfrm>
            <a:off x="288636" y="891924"/>
            <a:ext cx="8705274" cy="5262563"/>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Aft>
                <a:spcPct val="0"/>
              </a:spcAft>
              <a:buFont typeface="Arial" panose="020B0604020202020204" pitchFamily="34" charset="0"/>
              <a:buNone/>
            </a:pPr>
            <a:endParaRPr lang="en-US" sz="2400" dirty="0" smtClean="0">
              <a:solidFill>
                <a:prstClr val="black"/>
              </a:solidFill>
            </a:endParaRPr>
          </a:p>
        </p:txBody>
      </p:sp>
      <p:sp>
        <p:nvSpPr>
          <p:cNvPr id="23" name="TextBox 22"/>
          <p:cNvSpPr txBox="1"/>
          <p:nvPr/>
        </p:nvSpPr>
        <p:spPr>
          <a:xfrm>
            <a:off x="857305" y="862924"/>
            <a:ext cx="2061655" cy="369332"/>
          </a:xfrm>
          <a:prstGeom prst="rect">
            <a:avLst/>
          </a:prstGeom>
          <a:noFill/>
        </p:spPr>
        <p:txBody>
          <a:bodyPr wrap="none" rtlCol="0">
            <a:spAutoFit/>
          </a:bodyPr>
          <a:lstStyle/>
          <a:p>
            <a:pPr defTabSz="457200" fontAlgn="base">
              <a:spcBef>
                <a:spcPct val="0"/>
              </a:spcBef>
              <a:spcAft>
                <a:spcPct val="0"/>
              </a:spcAft>
            </a:pPr>
            <a:r>
              <a:rPr lang="en-US" dirty="0" smtClean="0">
                <a:solidFill>
                  <a:prstClr val="black"/>
                </a:solidFill>
                <a:latin typeface="Calibri" pitchFamily="34" charset="0"/>
                <a:cs typeface="Arial" charset="0"/>
              </a:rPr>
              <a:t>ALS data, April 2017</a:t>
            </a:r>
            <a:endParaRPr lang="en-US" dirty="0">
              <a:solidFill>
                <a:prstClr val="black"/>
              </a:solidFill>
              <a:latin typeface="Calibri" pitchFamily="34" charset="0"/>
              <a:cs typeface="Arial" charset="0"/>
            </a:endParaRPr>
          </a:p>
        </p:txBody>
      </p:sp>
      <p:sp>
        <p:nvSpPr>
          <p:cNvPr id="27" name="Text Box 17"/>
          <p:cNvSpPr txBox="1"/>
          <p:nvPr/>
        </p:nvSpPr>
        <p:spPr>
          <a:xfrm>
            <a:off x="1263400" y="1725114"/>
            <a:ext cx="1087157" cy="276999"/>
          </a:xfrm>
          <a:prstGeom prst="rect">
            <a:avLst/>
          </a:prstGeom>
          <a:noFill/>
        </p:spPr>
        <p:txBody>
          <a:bodyPr wrap="none" rtlCol="0">
            <a:spAutoFit/>
          </a:bodyPr>
          <a:lstStyle/>
          <a:p>
            <a:pPr defTabSz="457200" eaLnBrk="0" fontAlgn="base" hangingPunct="0"/>
            <a:r>
              <a:rPr lang="en-US" sz="1200" dirty="0">
                <a:solidFill>
                  <a:srgbClr val="FF0000"/>
                </a:solidFill>
                <a:latin typeface="Arial"/>
                <a:ea typeface="ＭＳ Ｐゴシック"/>
                <a:cs typeface="ＭＳ Ｐゴシック"/>
              </a:rPr>
              <a:t>Modulated fill</a:t>
            </a:r>
            <a:endParaRPr lang="en-US" sz="1000" dirty="0">
              <a:solidFill>
                <a:srgbClr val="FF0000"/>
              </a:solidFill>
              <a:latin typeface="Times"/>
              <a:ea typeface="ＭＳ 明朝"/>
              <a:cs typeface="Times New Roman"/>
            </a:endParaRPr>
          </a:p>
        </p:txBody>
      </p:sp>
      <p:sp>
        <p:nvSpPr>
          <p:cNvPr id="28" name="Text Box 16"/>
          <p:cNvSpPr txBox="1"/>
          <p:nvPr/>
        </p:nvSpPr>
        <p:spPr>
          <a:xfrm>
            <a:off x="1446715" y="2474408"/>
            <a:ext cx="721672" cy="276999"/>
          </a:xfrm>
          <a:prstGeom prst="rect">
            <a:avLst/>
          </a:prstGeom>
          <a:noFill/>
        </p:spPr>
        <p:txBody>
          <a:bodyPr wrap="none" rtlCol="0">
            <a:spAutoFit/>
          </a:bodyPr>
          <a:lstStyle/>
          <a:p>
            <a:pPr defTabSz="457200" eaLnBrk="0" fontAlgn="base" hangingPunct="0"/>
            <a:r>
              <a:rPr lang="en-US" sz="1200" dirty="0">
                <a:solidFill>
                  <a:srgbClr val="0066FF"/>
                </a:solidFill>
                <a:latin typeface="Arial"/>
                <a:ea typeface="ＭＳ Ｐゴシック"/>
                <a:cs typeface="ＭＳ Ｐゴシック"/>
              </a:rPr>
              <a:t>Even fill</a:t>
            </a:r>
            <a:endParaRPr lang="en-US" sz="1000" dirty="0">
              <a:solidFill>
                <a:srgbClr val="0066FF"/>
              </a:solidFill>
              <a:latin typeface="Times"/>
              <a:ea typeface="ＭＳ 明朝"/>
              <a:cs typeface="Times New Roman"/>
            </a:endParaRPr>
          </a:p>
        </p:txBody>
      </p:sp>
      <p:sp>
        <p:nvSpPr>
          <p:cNvPr id="29" name="Text Box 18"/>
          <p:cNvSpPr txBox="1"/>
          <p:nvPr/>
        </p:nvSpPr>
        <p:spPr>
          <a:xfrm>
            <a:off x="857305" y="4196907"/>
            <a:ext cx="1311082" cy="276999"/>
          </a:xfrm>
          <a:prstGeom prst="rect">
            <a:avLst/>
          </a:prstGeom>
          <a:noFill/>
        </p:spPr>
        <p:txBody>
          <a:bodyPr wrap="square" rtlCol="0">
            <a:spAutoFit/>
          </a:bodyPr>
          <a:lstStyle/>
          <a:p>
            <a:pPr defTabSz="457200" eaLnBrk="0" fontAlgn="base" hangingPunct="0"/>
            <a:r>
              <a:rPr lang="en-US" sz="1200" dirty="0" smtClean="0">
                <a:solidFill>
                  <a:srgbClr val="0066FF"/>
                </a:solidFill>
                <a:latin typeface="Arial"/>
                <a:ea typeface="ＭＳ Ｐゴシック"/>
                <a:cs typeface="ＭＳ Ｐゴシック"/>
              </a:rPr>
              <a:t>Phase</a:t>
            </a:r>
            <a:r>
              <a:rPr lang="en-US" sz="1000" dirty="0">
                <a:solidFill>
                  <a:srgbClr val="0066FF"/>
                </a:solidFill>
                <a:latin typeface="Times"/>
                <a:ea typeface="ＭＳ 明朝"/>
                <a:cs typeface="Times New Roman"/>
              </a:rPr>
              <a:t> </a:t>
            </a:r>
            <a:r>
              <a:rPr lang="en-US" sz="1200" dirty="0" smtClean="0">
                <a:solidFill>
                  <a:srgbClr val="0066FF"/>
                </a:solidFill>
                <a:latin typeface="Arial"/>
                <a:ea typeface="ＭＳ Ｐゴシック"/>
                <a:cs typeface="ＭＳ Ｐゴシック"/>
              </a:rPr>
              <a:t>transient</a:t>
            </a:r>
            <a:endParaRPr lang="en-US" sz="1000" dirty="0">
              <a:solidFill>
                <a:srgbClr val="0066FF"/>
              </a:solidFill>
              <a:latin typeface="Times"/>
              <a:ea typeface="ＭＳ 明朝"/>
              <a:cs typeface="Times New Roman"/>
            </a:endParaRPr>
          </a:p>
        </p:txBody>
      </p:sp>
      <p:sp>
        <p:nvSpPr>
          <p:cNvPr id="30" name="Text Box 19"/>
          <p:cNvSpPr txBox="1"/>
          <p:nvPr/>
        </p:nvSpPr>
        <p:spPr>
          <a:xfrm>
            <a:off x="1142799" y="4851195"/>
            <a:ext cx="1479322" cy="276999"/>
          </a:xfrm>
          <a:prstGeom prst="rect">
            <a:avLst/>
          </a:prstGeom>
          <a:noFill/>
        </p:spPr>
        <p:txBody>
          <a:bodyPr wrap="square" rtlCol="0">
            <a:spAutoFit/>
          </a:bodyPr>
          <a:lstStyle/>
          <a:p>
            <a:pPr defTabSz="457200" eaLnBrk="0" fontAlgn="base" hangingPunct="0"/>
            <a:r>
              <a:rPr lang="en-US" sz="1200" dirty="0" smtClean="0">
                <a:solidFill>
                  <a:srgbClr val="FF0000"/>
                </a:solidFill>
                <a:latin typeface="Arial"/>
                <a:ea typeface="ＭＳ Ｐゴシック"/>
                <a:cs typeface="ＭＳ Ｐゴシック"/>
              </a:rPr>
              <a:t>Reduced transient</a:t>
            </a:r>
            <a:endParaRPr lang="en-US" sz="1000" dirty="0">
              <a:solidFill>
                <a:srgbClr val="FF0000"/>
              </a:solidFill>
              <a:latin typeface="Times"/>
              <a:ea typeface="ＭＳ 明朝"/>
              <a:cs typeface="Times New Roman"/>
            </a:endParaRPr>
          </a:p>
        </p:txBody>
      </p:sp>
      <p:sp>
        <p:nvSpPr>
          <p:cNvPr id="31" name="TextBox 30"/>
          <p:cNvSpPr txBox="1"/>
          <p:nvPr/>
        </p:nvSpPr>
        <p:spPr>
          <a:xfrm>
            <a:off x="4953837" y="4572000"/>
            <a:ext cx="2329548" cy="369332"/>
          </a:xfrm>
          <a:prstGeom prst="rect">
            <a:avLst/>
          </a:prstGeom>
          <a:noFill/>
        </p:spPr>
        <p:txBody>
          <a:bodyPr wrap="none" rtlCol="0">
            <a:spAutoFit/>
          </a:bodyPr>
          <a:lstStyle/>
          <a:p>
            <a:r>
              <a:rPr lang="en-US" dirty="0" smtClean="0"/>
              <a:t>See </a:t>
            </a:r>
            <a:r>
              <a:rPr lang="en-US" dirty="0" err="1" smtClean="0"/>
              <a:t>Dimetry’s</a:t>
            </a:r>
            <a:r>
              <a:rPr lang="en-US" dirty="0" smtClean="0"/>
              <a:t> talk next</a:t>
            </a:r>
            <a:endParaRPr lang="en-US" dirty="0"/>
          </a:p>
        </p:txBody>
      </p:sp>
      <p:sp>
        <p:nvSpPr>
          <p:cNvPr id="32" name="Footer Placeholder 31"/>
          <p:cNvSpPr>
            <a:spLocks noGrp="1"/>
          </p:cNvSpPr>
          <p:nvPr>
            <p:ph type="ftr" sz="quarter" idx="11"/>
          </p:nvPr>
        </p:nvSpPr>
        <p:spPr/>
        <p:txBody>
          <a:bodyPr/>
          <a:lstStyle/>
          <a:p>
            <a:r>
              <a:rPr lang="en-US" smtClean="0"/>
              <a:t>Transient Beam Loading</a:t>
            </a:r>
            <a:endParaRPr lang="en-US" dirty="0"/>
          </a:p>
        </p:txBody>
      </p:sp>
      <p:sp>
        <p:nvSpPr>
          <p:cNvPr id="33" name="Slide Number Placeholder 32"/>
          <p:cNvSpPr>
            <a:spLocks noGrp="1"/>
          </p:cNvSpPr>
          <p:nvPr>
            <p:ph type="sldNum" sz="quarter" idx="12"/>
          </p:nvPr>
        </p:nvSpPr>
        <p:spPr/>
        <p:txBody>
          <a:bodyPr/>
          <a:lstStyle/>
          <a:p>
            <a:fld id="{07E1C93C-5050-FC42-8F10-D22D4F119D13}" type="slidenum">
              <a:rPr lang="en-US" smtClean="0"/>
              <a:pPr/>
              <a:t>20</a:t>
            </a:fld>
            <a:endParaRPr lang="en-US" dirty="0"/>
          </a:p>
        </p:txBody>
      </p:sp>
    </p:spTree>
    <p:extLst>
      <p:ext uri="{BB962C8B-B14F-4D97-AF65-F5344CB8AC3E}">
        <p14:creationId xmlns:p14="http://schemas.microsoft.com/office/powerpoint/2010/main" val="18920705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90830"/>
            <a:ext cx="9144000" cy="5309112"/>
          </a:xfrm>
          <a:prstGeom prst="rect">
            <a:avLst/>
          </a:prstGeom>
        </p:spPr>
      </p:pic>
      <p:sp>
        <p:nvSpPr>
          <p:cNvPr id="4" name="TextBox 3"/>
          <p:cNvSpPr txBox="1"/>
          <p:nvPr/>
        </p:nvSpPr>
        <p:spPr>
          <a:xfrm>
            <a:off x="993658" y="152400"/>
            <a:ext cx="7366953" cy="369332"/>
          </a:xfrm>
          <a:prstGeom prst="rect">
            <a:avLst/>
          </a:prstGeom>
          <a:noFill/>
        </p:spPr>
        <p:txBody>
          <a:bodyPr wrap="none" rtlCol="0">
            <a:spAutoFit/>
          </a:bodyPr>
          <a:lstStyle/>
          <a:p>
            <a:r>
              <a:rPr lang="en-US" b="1" dirty="0" smtClean="0"/>
              <a:t>Beam Loading Transient Parameters Comparison between Design Machines</a:t>
            </a:r>
            <a:endParaRPr lang="en-US" b="1" dirty="0"/>
          </a:p>
        </p:txBody>
      </p:sp>
      <p:sp>
        <p:nvSpPr>
          <p:cNvPr id="5" name="Rectangle 4"/>
          <p:cNvSpPr/>
          <p:nvPr/>
        </p:nvSpPr>
        <p:spPr>
          <a:xfrm>
            <a:off x="207222" y="2637692"/>
            <a:ext cx="8673541"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Transient Beam Loading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21</a:t>
            </a:fld>
            <a:endParaRPr lang="en-US" dirty="0"/>
          </a:p>
        </p:txBody>
      </p:sp>
    </p:spTree>
    <p:extLst>
      <p:ext uri="{BB962C8B-B14F-4D97-AF65-F5344CB8AC3E}">
        <p14:creationId xmlns:p14="http://schemas.microsoft.com/office/powerpoint/2010/main" val="3557003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725" y="820156"/>
            <a:ext cx="9144000" cy="5647180"/>
          </a:xfrm>
          <a:prstGeom prst="rect">
            <a:avLst/>
          </a:prstGeom>
        </p:spPr>
      </p:pic>
      <p:sp>
        <p:nvSpPr>
          <p:cNvPr id="4" name="TextBox 3"/>
          <p:cNvSpPr txBox="1"/>
          <p:nvPr/>
        </p:nvSpPr>
        <p:spPr>
          <a:xfrm>
            <a:off x="993658" y="152400"/>
            <a:ext cx="7547066" cy="369332"/>
          </a:xfrm>
          <a:prstGeom prst="rect">
            <a:avLst/>
          </a:prstGeom>
          <a:noFill/>
        </p:spPr>
        <p:txBody>
          <a:bodyPr wrap="none" rtlCol="0">
            <a:spAutoFit/>
          </a:bodyPr>
          <a:lstStyle/>
          <a:p>
            <a:r>
              <a:rPr lang="en-US" b="1" dirty="0" smtClean="0"/>
              <a:t>Beam Loading Transient Parameters Comparison between </a:t>
            </a:r>
            <a:r>
              <a:rPr lang="en-US" b="1" dirty="0" smtClean="0"/>
              <a:t>Existing </a:t>
            </a:r>
            <a:r>
              <a:rPr lang="en-US" b="1" dirty="0" smtClean="0"/>
              <a:t>Machines</a:t>
            </a:r>
            <a:endParaRPr lang="en-US" b="1" dirty="0"/>
          </a:p>
        </p:txBody>
      </p:sp>
      <p:sp>
        <p:nvSpPr>
          <p:cNvPr id="5" name="Rectangle 4"/>
          <p:cNvSpPr/>
          <p:nvPr/>
        </p:nvSpPr>
        <p:spPr>
          <a:xfrm>
            <a:off x="109077" y="2964873"/>
            <a:ext cx="8716268" cy="3325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Transient Beam Loading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22</a:t>
            </a:fld>
            <a:endParaRPr lang="en-US" dirty="0"/>
          </a:p>
        </p:txBody>
      </p:sp>
    </p:spTree>
    <p:extLst>
      <p:ext uri="{BB962C8B-B14F-4D97-AF65-F5344CB8AC3E}">
        <p14:creationId xmlns:p14="http://schemas.microsoft.com/office/powerpoint/2010/main" val="31120111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JLEIC E-ring (Upgrade from PEP-II) SRF Cavity for 3GeV Run</a:t>
            </a:r>
            <a:endParaRPr lang="en-US" dirty="0"/>
          </a:p>
        </p:txBody>
      </p:sp>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6" name="Picture 2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96786"/>
            <a:ext cx="4572000" cy="4272971"/>
          </a:xfrm>
          <a:prstGeom prst="rect">
            <a:avLst/>
          </a:prstGeom>
          <a:noFill/>
          <a:ln w="1905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207"/>
            <a:ext cx="4572000" cy="427355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90255" y="1801766"/>
            <a:ext cx="1810111" cy="1631216"/>
          </a:xfrm>
          <a:prstGeom prst="rect">
            <a:avLst/>
          </a:prstGeom>
          <a:noFill/>
        </p:spPr>
        <p:txBody>
          <a:bodyPr wrap="none" rtlCol="0">
            <a:spAutoFit/>
          </a:bodyPr>
          <a:lstStyle/>
          <a:p>
            <a:r>
              <a:rPr lang="en-US" sz="2000" dirty="0" smtClean="0"/>
              <a:t>3GeV</a:t>
            </a:r>
          </a:p>
          <a:p>
            <a:r>
              <a:rPr lang="en-US" sz="2000" dirty="0" smtClean="0"/>
              <a:t>952.6MHz SRF</a:t>
            </a:r>
          </a:p>
          <a:p>
            <a:r>
              <a:rPr lang="en-US" sz="2000" dirty="0" smtClean="0"/>
              <a:t>0.38MV</a:t>
            </a:r>
          </a:p>
          <a:p>
            <a:r>
              <a:rPr lang="en-US" sz="2000" dirty="0" smtClean="0">
                <a:sym typeface="Symbol"/>
              </a:rPr>
              <a:t></a:t>
            </a:r>
            <a:r>
              <a:rPr lang="en-US" sz="2000" baseline="-25000" dirty="0" smtClean="0">
                <a:sym typeface="Symbol"/>
              </a:rPr>
              <a:t>s</a:t>
            </a:r>
            <a:r>
              <a:rPr lang="en-US" sz="2000" dirty="0" smtClean="0">
                <a:sym typeface="Symbol"/>
              </a:rPr>
              <a:t>=17.7</a:t>
            </a:r>
            <a:r>
              <a:rPr lang="en-US" sz="2000" baseline="30000" dirty="0" smtClean="0">
                <a:sym typeface="Symbol"/>
              </a:rPr>
              <a:t>o</a:t>
            </a:r>
          </a:p>
          <a:p>
            <a:r>
              <a:rPr lang="en-US" sz="2000" dirty="0" err="1" smtClean="0">
                <a:sym typeface="Symbol"/>
              </a:rPr>
              <a:t>I</a:t>
            </a:r>
            <a:r>
              <a:rPr lang="en-US" sz="2000" baseline="-25000" dirty="0" err="1" smtClean="0">
                <a:sym typeface="Symbol"/>
              </a:rPr>
              <a:t>b</a:t>
            </a:r>
            <a:r>
              <a:rPr lang="en-US" sz="2000" dirty="0" smtClean="0">
                <a:sym typeface="Symbol"/>
              </a:rPr>
              <a:t>=1.944A</a:t>
            </a:r>
            <a:endParaRPr lang="en-US" sz="2000" dirty="0"/>
          </a:p>
        </p:txBody>
      </p:sp>
    </p:spTree>
    <p:extLst>
      <p:ext uri="{BB962C8B-B14F-4D97-AF65-F5344CB8AC3E}">
        <p14:creationId xmlns:p14="http://schemas.microsoft.com/office/powerpoint/2010/main" val="2489093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Transient beam loadings in an open bunch train gap or a short bunch train a large gap can create a large beam phase transient and voltage variation. Without a fast feedback (or feed forward) or extra stored energy from overhead klystron power or coupling cavity, beam could become unstable in large energy spread or even loss by Robinson instability</a:t>
            </a:r>
          </a:p>
          <a:p>
            <a:r>
              <a:rPr lang="en-US" dirty="0" smtClean="0"/>
              <a:t>Count measures by large fast direct feedback, bunch-by-bunch feedback, feedforward in pulse mode, more klystron overhead (with linear response) power have been analyzed in steady state boundary conditions for the stable region. This tool also provides the RF control system designs for the future storage rings</a:t>
            </a:r>
          </a:p>
          <a:p>
            <a:r>
              <a:rPr lang="en-US" dirty="0" smtClean="0"/>
              <a:t>Enhanced charge densities around the large gap or uneven bunch bucket fillings around short bunch train can mitigate these transient beam loading problems</a:t>
            </a:r>
          </a:p>
          <a:p>
            <a:r>
              <a:rPr lang="en-US" dirty="0" smtClean="0"/>
              <a:t>BEPC-II transient beam loading experiment has provided an excellent test bed for the transient beam loading compensation technique and a benchmark for the steady-state analysis and bunch-by-bunch tracking simulations.</a:t>
            </a:r>
            <a:endParaRPr lang="en-US" dirty="0"/>
          </a:p>
        </p:txBody>
      </p:sp>
      <p:sp>
        <p:nvSpPr>
          <p:cNvPr id="4" name="Footer Placeholder 3"/>
          <p:cNvSpPr>
            <a:spLocks noGrp="1"/>
          </p:cNvSpPr>
          <p:nvPr>
            <p:ph type="ftr" sz="quarter" idx="11"/>
          </p:nvPr>
        </p:nvSpPr>
        <p:spPr/>
        <p:txBody>
          <a:bodyPr/>
          <a:lstStyle/>
          <a:p>
            <a:r>
              <a:rPr lang="en-US" dirty="0"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spTree>
    <p:extLst>
      <p:ext uri="{BB962C8B-B14F-4D97-AF65-F5344CB8AC3E}">
        <p14:creationId xmlns:p14="http://schemas.microsoft.com/office/powerpoint/2010/main" val="3948632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a:t>
            </a:r>
          </a:p>
        </p:txBody>
      </p:sp>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sp>
        <p:nvSpPr>
          <p:cNvPr id="6" name="Title 1"/>
          <p:cNvSpPr txBox="1">
            <a:spLocks/>
          </p:cNvSpPr>
          <p:nvPr/>
        </p:nvSpPr>
        <p:spPr>
          <a:xfrm>
            <a:off x="685800" y="1295400"/>
            <a:ext cx="8056266" cy="381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2000" dirty="0" smtClean="0"/>
              <a:t>Great thanks to the Institute of High Energy Physics, Beijing for the high priority arrangement of BECP-II’s beam time, particularly Dr. Qin Qing and his </a:t>
            </a:r>
            <a:r>
              <a:rPr lang="en-US" sz="2000" dirty="0"/>
              <a:t>staff Yuan Zhang, </a:t>
            </a:r>
            <a:r>
              <a:rPr lang="en-US" sz="2000" dirty="0" err="1"/>
              <a:t>Junhui</a:t>
            </a:r>
            <a:r>
              <a:rPr lang="en-US" sz="2000" dirty="0"/>
              <a:t> Yue, </a:t>
            </a:r>
            <a:r>
              <a:rPr lang="en-US" sz="2000" dirty="0" err="1"/>
              <a:t>Jianping</a:t>
            </a:r>
            <a:r>
              <a:rPr lang="en-US" sz="2000" dirty="0"/>
              <a:t> Dai, Jun Xing </a:t>
            </a:r>
            <a:r>
              <a:rPr lang="en-US" sz="2000" dirty="0" smtClean="0"/>
              <a:t>and all technical supports to get this experiment running smoothly and efficiently.</a:t>
            </a:r>
            <a:br>
              <a:rPr lang="en-US" sz="2000" dirty="0" smtClean="0"/>
            </a:br>
            <a:r>
              <a:rPr lang="en-US" sz="2000" dirty="0" smtClean="0"/>
              <a:t/>
            </a:r>
            <a:br>
              <a:rPr lang="en-US" sz="2000" dirty="0" smtClean="0"/>
            </a:br>
            <a:r>
              <a:rPr lang="en-US" sz="2000" dirty="0" smtClean="0"/>
              <a:t>Thanks also go to Dr. Dmitry </a:t>
            </a:r>
            <a:r>
              <a:rPr lang="en-US" sz="2000" dirty="0" err="1" smtClean="0"/>
              <a:t>Teytelman</a:t>
            </a:r>
            <a:r>
              <a:rPr lang="en-US" sz="2000" dirty="0" smtClean="0"/>
              <a:t> for his talent design on his company’s bunch-by-bunch feedback system, instrumentation support and on-line software simulation and analysis to quickly get our experiment results</a:t>
            </a:r>
            <a:endParaRPr lang="en-US" sz="2000" dirty="0"/>
          </a:p>
        </p:txBody>
      </p:sp>
    </p:spTree>
    <p:extLst>
      <p:ext uri="{BB962C8B-B14F-4D97-AF65-F5344CB8AC3E}">
        <p14:creationId xmlns:p14="http://schemas.microsoft.com/office/powerpoint/2010/main" val="804871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0110" y="3146547"/>
            <a:ext cx="3529552" cy="591440"/>
          </a:xfrm>
        </p:spPr>
        <p:txBody>
          <a:bodyPr>
            <a:noAutofit/>
          </a:bodyPr>
          <a:lstStyle/>
          <a:p>
            <a:pPr marL="0" indent="0">
              <a:buNone/>
            </a:pPr>
            <a:r>
              <a:rPr lang="en-US" sz="4000" dirty="0" smtClean="0">
                <a:latin typeface="Arial" panose="020B0604020202020204" pitchFamily="34" charset="0"/>
              </a:rPr>
              <a:t>Backup Slides</a:t>
            </a:r>
            <a:endParaRPr lang="en-US" sz="4000" dirty="0">
              <a:latin typeface="Arial" panose="020B0604020202020204" pitchFamily="34" charset="0"/>
            </a:endParaRPr>
          </a:p>
        </p:txBody>
      </p:sp>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spTree>
    <p:extLst>
      <p:ext uri="{BB962C8B-B14F-4D97-AF65-F5344CB8AC3E}">
        <p14:creationId xmlns:p14="http://schemas.microsoft.com/office/powerpoint/2010/main" val="41984757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4171"/>
            <a:ext cx="5181600" cy="563562"/>
          </a:xfrm>
        </p:spPr>
        <p:txBody>
          <a:bodyPr>
            <a:normAutofit fontScale="90000"/>
          </a:bodyPr>
          <a:lstStyle/>
          <a:p>
            <a:r>
              <a:rPr lang="en-US" sz="3600" b="1" dirty="0" smtClean="0"/>
              <a:t>References</a:t>
            </a:r>
            <a:endParaRPr lang="en-US" sz="3600" b="1" dirty="0"/>
          </a:p>
        </p:txBody>
      </p:sp>
      <p:sp>
        <p:nvSpPr>
          <p:cNvPr id="4" name="TextBox 3"/>
          <p:cNvSpPr txBox="1"/>
          <p:nvPr/>
        </p:nvSpPr>
        <p:spPr>
          <a:xfrm>
            <a:off x="659130" y="914400"/>
            <a:ext cx="7924800" cy="5693866"/>
          </a:xfrm>
          <a:prstGeom prst="rect">
            <a:avLst/>
          </a:prstGeom>
          <a:noFill/>
        </p:spPr>
        <p:txBody>
          <a:bodyPr wrap="square" rtlCol="0">
            <a:spAutoFit/>
          </a:bodyPr>
          <a:lstStyle/>
          <a:p>
            <a:endParaRPr lang="en-US" sz="1400" dirty="0" smtClean="0">
              <a:solidFill>
                <a:srgbClr val="FF0000"/>
              </a:solidFill>
            </a:endParaRPr>
          </a:p>
          <a:p>
            <a:pPr marL="342900" indent="-342900">
              <a:buAutoNum type="arabicPeriod"/>
            </a:pPr>
            <a:r>
              <a:rPr lang="en-US" sz="1400" dirty="0" smtClean="0"/>
              <a:t>K. L. F. Bane, K. Kubo, P. B. Wilson, SLAC, Stanford, CA 94309, USA, Compensating the Unequal Bunch </a:t>
            </a:r>
            <a:r>
              <a:rPr lang="en-US" sz="1400" dirty="0" err="1" smtClean="0"/>
              <a:t>Spacings</a:t>
            </a:r>
            <a:r>
              <a:rPr lang="en-US" sz="1400" dirty="0" smtClean="0"/>
              <a:t> in the NLC Damping Rings, Proceedings of EPAC 1993.</a:t>
            </a:r>
          </a:p>
          <a:p>
            <a:pPr marL="342900" indent="-342900">
              <a:buAutoNum type="arabicPeriod"/>
            </a:pPr>
            <a:r>
              <a:rPr lang="en-US" sz="1400" dirty="0" smtClean="0"/>
              <a:t>J. </a:t>
            </a:r>
            <a:r>
              <a:rPr lang="en-US" sz="1400" dirty="0"/>
              <a:t>M. Byrd etc., Transient Bean loading Effects in Harmonic RF Systems for Light Sources, </a:t>
            </a:r>
            <a:r>
              <a:rPr lang="de-DE" sz="1400" dirty="0"/>
              <a:t>PRST-AB, Vol 5, 092001 (2002).</a:t>
            </a:r>
          </a:p>
          <a:p>
            <a:pPr marL="342900" indent="-342900">
              <a:buAutoNum type="arabicPeriod"/>
            </a:pPr>
            <a:r>
              <a:rPr lang="en-US" sz="1400" dirty="0"/>
              <a:t>D. Briggs, etc., Computer Modelling of Bunch-by-bunch Feedback for the SLAC B-Factory Design, Proceedings of PAC 1991.</a:t>
            </a:r>
          </a:p>
          <a:p>
            <a:pPr marL="342900" indent="-342900">
              <a:buAutoNum type="arabicPeriod"/>
            </a:pPr>
            <a:r>
              <a:rPr lang="en-US" sz="1400" dirty="0">
                <a:hlinkClick r:id="rId2"/>
              </a:rPr>
              <a:t>http://www-als.lbl.gov/index.php/beamlines/storage-ring-parameters.html</a:t>
            </a:r>
            <a:r>
              <a:rPr lang="en-US" sz="1400" dirty="0"/>
              <a:t> Webpage of Advanced Light Source at Berkeley Lab</a:t>
            </a:r>
          </a:p>
          <a:p>
            <a:pPr marL="342900" indent="-342900">
              <a:buFont typeface="+mj-lt"/>
              <a:buAutoNum type="arabicPeriod" startAt="5"/>
            </a:pPr>
            <a:r>
              <a:rPr lang="en-US" sz="1400" dirty="0" smtClean="0"/>
              <a:t>J. </a:t>
            </a:r>
            <a:r>
              <a:rPr lang="en-US" sz="1400" dirty="0"/>
              <a:t>Byrd, Simulation of the ALS </a:t>
            </a:r>
            <a:r>
              <a:rPr lang="en-US" sz="1400" dirty="0" err="1"/>
              <a:t>Longitudimal</a:t>
            </a:r>
            <a:r>
              <a:rPr lang="en-US" sz="1400" dirty="0"/>
              <a:t> </a:t>
            </a:r>
            <a:r>
              <a:rPr lang="en-US" sz="1400" dirty="0" err="1"/>
              <a:t>Multibunch</a:t>
            </a:r>
            <a:r>
              <a:rPr lang="en-US" sz="1400" dirty="0"/>
              <a:t> Feedback System, Proceedings of PAC 1993.</a:t>
            </a:r>
          </a:p>
          <a:p>
            <a:pPr marL="342900" indent="-342900">
              <a:buAutoNum type="arabicPeriod" startAt="5"/>
            </a:pPr>
            <a:r>
              <a:rPr lang="en-US" sz="1400" dirty="0"/>
              <a:t>B. Taylor etc., The ALS Storage Ring RF System, Report of LBL-33291/UC-410/LGSGN-125, May 1993.</a:t>
            </a:r>
          </a:p>
          <a:p>
            <a:pPr marL="342900" indent="-342900">
              <a:buAutoNum type="arabicPeriod" startAt="5"/>
            </a:pPr>
            <a:r>
              <a:rPr lang="de-DE" sz="1400" dirty="0"/>
              <a:t>J. M. Byrd etc., Lifetime Increase Using Passive Harmonic Cavities in Synchrotron Light Sources, PRST-AB, Vol 4, 030701 (2001).</a:t>
            </a:r>
          </a:p>
          <a:p>
            <a:pPr marL="342900" indent="-342900">
              <a:buFont typeface="+mj-lt"/>
              <a:buAutoNum type="arabicPeriod" startAt="8"/>
            </a:pPr>
            <a:r>
              <a:rPr lang="en-US" sz="1400" dirty="0" smtClean="0"/>
              <a:t>J</a:t>
            </a:r>
            <a:r>
              <a:rPr lang="en-US" sz="1400" dirty="0"/>
              <a:t>. Byrd etc., Transient Beam Loading in the ALS Harmonic RF System, Proceedings of EPAC2000, SLAC-PUB-9719.</a:t>
            </a:r>
          </a:p>
          <a:p>
            <a:pPr marL="342900" indent="-342900">
              <a:buAutoNum type="arabicPeriod" startAt="8"/>
            </a:pPr>
            <a:r>
              <a:rPr lang="en-US" sz="1400" dirty="0"/>
              <a:t>J. M. Byrd, etc., Commissioning of a Higher Harmonic RF System for the Advanced Light Source, </a:t>
            </a:r>
            <a:r>
              <a:rPr lang="en-US" sz="1400" dirty="0" err="1"/>
              <a:t>eScholarship</a:t>
            </a:r>
            <a:r>
              <a:rPr lang="en-US" sz="1400" dirty="0"/>
              <a:t>  of University of California, and LBNL, March 31, 2000.</a:t>
            </a:r>
          </a:p>
          <a:p>
            <a:pPr marL="342900" indent="-342900">
              <a:buAutoNum type="arabicPeriod" startAt="8"/>
            </a:pPr>
            <a:r>
              <a:rPr lang="en-US" sz="1400" dirty="0"/>
              <a:t>F. Pederson, A Novel RF Cavity Tuning Feedback Scheme for Heavy Beam Loading, IEEE Trans. on Nuclear Science, Vol. NS-32, No. 5, Oct. 1985.</a:t>
            </a:r>
          </a:p>
          <a:p>
            <a:pPr marL="342900" indent="-342900">
              <a:buAutoNum type="arabicPeriod" startAt="8"/>
            </a:pPr>
            <a:r>
              <a:rPr lang="en-US" sz="1400" dirty="0"/>
              <a:t>F. Pederson, IEEE Trans. Nuclear Science, Vol. NS-22, No. 3, June 1975, Proceedings of PAC 1975.</a:t>
            </a:r>
          </a:p>
          <a:p>
            <a:pPr marL="342900" indent="-342900">
              <a:buFont typeface="+mj-lt"/>
              <a:buAutoNum type="arabicPeriod" startAt="12"/>
            </a:pPr>
            <a:r>
              <a:rPr lang="en-US" sz="1400" dirty="0" smtClean="0"/>
              <a:t>P. </a:t>
            </a:r>
            <a:r>
              <a:rPr lang="en-US" sz="1400" dirty="0" err="1" smtClean="0"/>
              <a:t>Krejcik</a:t>
            </a:r>
            <a:r>
              <a:rPr lang="en-US" sz="1400" dirty="0"/>
              <a:t> </a:t>
            </a:r>
            <a:r>
              <a:rPr lang="en-US" sz="1400" dirty="0" smtClean="0"/>
              <a:t>and F. Pederson etc., RF Feedback for beam Loading Compensation in the SLC Damping Rings, Proceedings of PAC 1993.</a:t>
            </a:r>
          </a:p>
          <a:p>
            <a:pPr marL="342900" indent="-342900">
              <a:buFont typeface="+mj-lt"/>
              <a:buAutoNum type="arabicPeriod" startAt="12"/>
            </a:pPr>
            <a:r>
              <a:rPr lang="en-US" sz="1400" dirty="0" smtClean="0"/>
              <a:t>R. W. Robinson, CEA, Report No. CEAL-1010, 1964.</a:t>
            </a:r>
          </a:p>
          <a:p>
            <a:pPr marL="342900" indent="-342900">
              <a:buFont typeface="+mj-lt"/>
              <a:buAutoNum type="arabicPeriod" startAt="12"/>
            </a:pPr>
            <a:r>
              <a:rPr lang="de-DE" sz="1400" dirty="0" smtClean="0"/>
              <a:t>G. Krafft etc., Beam Loading Studies at CEBAF, Proceeding of LINAC 1990, Albuquerque, New Mexico, USA</a:t>
            </a:r>
          </a:p>
          <a:p>
            <a:pPr marL="342900" indent="-342900">
              <a:buFont typeface="+mj-lt"/>
              <a:buAutoNum type="arabicPeriod" startAt="12"/>
            </a:pPr>
            <a:endParaRPr lang="de-DE" sz="1400" dirty="0" smtClean="0"/>
          </a:p>
        </p:txBody>
      </p:sp>
      <p:sp>
        <p:nvSpPr>
          <p:cNvPr id="3" name="Footer Placeholder 2"/>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spTree>
    <p:extLst>
      <p:ext uri="{BB962C8B-B14F-4D97-AF65-F5344CB8AC3E}">
        <p14:creationId xmlns:p14="http://schemas.microsoft.com/office/powerpoint/2010/main" val="1015057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p:sp>
        <p:nvSpPr>
          <p:cNvPr id="6" name="Title 1"/>
          <p:cNvSpPr>
            <a:spLocks noGrp="1"/>
          </p:cNvSpPr>
          <p:nvPr>
            <p:ph type="title"/>
          </p:nvPr>
        </p:nvSpPr>
        <p:spPr/>
        <p:txBody>
          <a:bodyPr>
            <a:normAutofit fontScale="90000"/>
          </a:bodyPr>
          <a:lstStyle/>
          <a:p>
            <a:r>
              <a:rPr lang="en-US" sz="3600" b="1" dirty="0" smtClean="0"/>
              <a:t>References</a:t>
            </a:r>
            <a:endParaRPr lang="en-US" sz="3600" b="1" dirty="0"/>
          </a:p>
        </p:txBody>
      </p:sp>
      <p:sp>
        <p:nvSpPr>
          <p:cNvPr id="7" name="Content Placeholder 6"/>
          <p:cNvSpPr txBox="1">
            <a:spLocks noGrp="1"/>
          </p:cNvSpPr>
          <p:nvPr>
            <p:ph idx="1"/>
          </p:nvPr>
        </p:nvSpPr>
        <p:spPr>
          <a:xfrm>
            <a:off x="308919" y="835427"/>
            <a:ext cx="8464378" cy="5377882"/>
          </a:xfrm>
          <a:prstGeom prst="rect">
            <a:avLst/>
          </a:prstGeom>
          <a:noFill/>
        </p:spPr>
        <p:txBody>
          <a:bodyPr wrap="square" rtlCol="0">
            <a:spAutoFit/>
          </a:bodyPr>
          <a:lstStyle/>
          <a:p>
            <a:pPr marL="342900" indent="-342900">
              <a:buAutoNum type="arabicPeriod"/>
            </a:pPr>
            <a:endParaRPr lang="en-US" sz="1400" dirty="0" smtClean="0">
              <a:solidFill>
                <a:srgbClr val="FF0000"/>
              </a:solidFill>
            </a:endParaRPr>
          </a:p>
          <a:p>
            <a:pPr marL="342900" indent="-342900">
              <a:buFont typeface="+mj-lt"/>
              <a:buAutoNum type="arabicPeriod" startAt="15"/>
            </a:pPr>
            <a:r>
              <a:rPr lang="en-US" sz="1400" dirty="0"/>
              <a:t>D. </a:t>
            </a:r>
            <a:r>
              <a:rPr lang="en-US" sz="1400" dirty="0" err="1"/>
              <a:t>Boussard</a:t>
            </a:r>
            <a:r>
              <a:rPr lang="en-US" sz="1400" dirty="0"/>
              <a:t>, PAC 1991, p2447</a:t>
            </a:r>
          </a:p>
          <a:p>
            <a:pPr marL="342900" indent="-342900">
              <a:buAutoNum type="arabicPeriod" startAt="15"/>
            </a:pPr>
            <a:r>
              <a:rPr lang="en-US" sz="1400" dirty="0" err="1"/>
              <a:t>Shaoheng</a:t>
            </a:r>
            <a:r>
              <a:rPr lang="en-US" sz="1400" dirty="0"/>
              <a:t> Wang, Direct Feedback, unpublished, April, 2015.</a:t>
            </a:r>
          </a:p>
          <a:p>
            <a:pPr marL="342900" indent="-342900">
              <a:buAutoNum type="arabicPeriod" startAt="15"/>
            </a:pPr>
            <a:r>
              <a:rPr lang="en-US" sz="1400" dirty="0"/>
              <a:t>S. </a:t>
            </a:r>
            <a:r>
              <a:rPr lang="en-US" sz="1400" dirty="0" err="1"/>
              <a:t>Heifets</a:t>
            </a:r>
            <a:r>
              <a:rPr lang="en-US" sz="1400" dirty="0"/>
              <a:t> and D. </a:t>
            </a:r>
            <a:r>
              <a:rPr lang="en-US" sz="1400" dirty="0" err="1"/>
              <a:t>Teytelman</a:t>
            </a:r>
            <a:r>
              <a:rPr lang="en-US" sz="1400" dirty="0"/>
              <a:t>, PRST-AB 10, 012804 (2007)</a:t>
            </a:r>
          </a:p>
          <a:p>
            <a:pPr marL="342900" indent="-342900">
              <a:buAutoNum type="arabicPeriod" startAt="15"/>
            </a:pPr>
            <a:r>
              <a:rPr lang="en-US" sz="1400" dirty="0"/>
              <a:t>H. Wang, S. Wang, Derivation of the constant power contour lines in Robinson stability diagram, Note rewritten on January 13, 2016</a:t>
            </a:r>
          </a:p>
          <a:p>
            <a:pPr marL="342900" indent="-342900">
              <a:buAutoNum type="arabicPeriod" startAt="15"/>
            </a:pPr>
            <a:r>
              <a:rPr lang="en-US" sz="1400" dirty="0"/>
              <a:t>P. B. Wilson, SLAC-PUB-6062, March 1993</a:t>
            </a:r>
          </a:p>
          <a:p>
            <a:pPr marL="342900" indent="-342900">
              <a:buAutoNum type="arabicPeriod" startAt="15"/>
            </a:pPr>
            <a:r>
              <a:rPr lang="en-US" sz="1400" dirty="0"/>
              <a:t>J. M. Byrd, etc., PRST-AB 5, 092001 (2002)</a:t>
            </a:r>
          </a:p>
          <a:p>
            <a:pPr marL="342900" indent="-342900">
              <a:buAutoNum type="arabicPeriod" startAt="15"/>
            </a:pPr>
            <a:r>
              <a:rPr lang="en-US" sz="1400" dirty="0"/>
              <a:t>S. </a:t>
            </a:r>
            <a:r>
              <a:rPr lang="en-US" sz="1400" dirty="0" err="1"/>
              <a:t>Koscielniak</a:t>
            </a:r>
            <a:r>
              <a:rPr lang="en-US" sz="1400" dirty="0"/>
              <a:t>, Robinson-Type Stability Criteria for Beam and Cavity with Delayed, Voltage-proportional Feedback, Particle Accelerators, Vol. 62, pp. 179-214, 1999</a:t>
            </a:r>
          </a:p>
          <a:p>
            <a:pPr marL="342900" indent="-342900">
              <a:buAutoNum type="arabicPeriod" startAt="15"/>
            </a:pPr>
            <a:r>
              <a:rPr lang="en-US" sz="1400" dirty="0"/>
              <a:t>J. T. </a:t>
            </a:r>
            <a:r>
              <a:rPr lang="en-US" sz="1400" dirty="0" err="1"/>
              <a:t>Seeman</a:t>
            </a:r>
            <a:r>
              <a:rPr lang="en-US" sz="1400" dirty="0"/>
              <a:t>, SLAC, PAC1999</a:t>
            </a:r>
          </a:p>
          <a:p>
            <a:pPr marL="342900" indent="-342900">
              <a:buAutoNum type="arabicPeriod" startAt="15"/>
            </a:pPr>
            <a:r>
              <a:rPr lang="en-US" sz="1400" dirty="0"/>
              <a:t>J. T. </a:t>
            </a:r>
            <a:r>
              <a:rPr lang="en-US" sz="1400" dirty="0" err="1"/>
              <a:t>Seeman</a:t>
            </a:r>
            <a:r>
              <a:rPr lang="en-US" sz="1400" dirty="0"/>
              <a:t>, SLAC, SLAC-PUB-14677, 2008</a:t>
            </a:r>
          </a:p>
          <a:p>
            <a:pPr marL="342900" indent="-342900">
              <a:buAutoNum type="arabicPeriod" startAt="15"/>
            </a:pPr>
            <a:r>
              <a:rPr lang="en-US" sz="1400" dirty="0"/>
              <a:t>M. McIntosh, etc. SLAC, SLAC-PUB-10984, July, 2004</a:t>
            </a:r>
          </a:p>
          <a:p>
            <a:pPr marL="342900" indent="-342900">
              <a:buAutoNum type="arabicPeriod" startAt="15"/>
            </a:pPr>
            <a:r>
              <a:rPr lang="en-US" sz="1400" dirty="0"/>
              <a:t>H. Wang, etc. Proceedings of IPAC 2016, </a:t>
            </a:r>
            <a:r>
              <a:rPr lang="en-US" sz="1400" dirty="0" smtClean="0"/>
              <a:t>MOPMY003</a:t>
            </a:r>
          </a:p>
          <a:p>
            <a:pPr marL="342900" indent="-342900">
              <a:buAutoNum type="arabicPeriod" startAt="15"/>
            </a:pPr>
            <a:r>
              <a:rPr lang="en-US" sz="1400" dirty="0"/>
              <a:t>D. </a:t>
            </a:r>
            <a:r>
              <a:rPr lang="en-US" sz="1400" dirty="0" err="1"/>
              <a:t>Teytelman</a:t>
            </a:r>
            <a:r>
              <a:rPr lang="en-US" sz="1400" dirty="0"/>
              <a:t>, </a:t>
            </a:r>
            <a:r>
              <a:rPr lang="en-US" sz="1400" dirty="0" err="1"/>
              <a:t>Dimtel</a:t>
            </a:r>
            <a:r>
              <a:rPr lang="en-US" sz="1400" dirty="0"/>
              <a:t>, Inc., San Jose, CA, USA</a:t>
            </a:r>
            <a:r>
              <a:rPr lang="en-US" sz="1400" dirty="0" smtClean="0"/>
              <a:t>. “</a:t>
            </a:r>
            <a:r>
              <a:rPr lang="en-US" sz="1400" dirty="0"/>
              <a:t>Transient beam loading in FCC-</a:t>
            </a:r>
            <a:r>
              <a:rPr lang="en-US" sz="1400" dirty="0" err="1"/>
              <a:t>ee</a:t>
            </a:r>
            <a:r>
              <a:rPr lang="en-US" sz="1400" dirty="0"/>
              <a:t> (Z)”, FCC Week </a:t>
            </a:r>
            <a:r>
              <a:rPr lang="en-US" sz="1400" dirty="0" smtClean="0"/>
              <a:t>2017</a:t>
            </a:r>
          </a:p>
          <a:p>
            <a:pPr marL="342900" indent="-342900">
              <a:buAutoNum type="arabicPeriod" startAt="15"/>
            </a:pPr>
            <a:r>
              <a:rPr lang="en-US" sz="1400" dirty="0"/>
              <a:t>P. McIntosh, et. al., EPAC </a:t>
            </a:r>
            <a:r>
              <a:rPr lang="en-US" sz="1400" dirty="0" smtClean="0"/>
              <a:t>2004, PEP-II </a:t>
            </a:r>
            <a:r>
              <a:rPr lang="en-US" sz="1400" dirty="0"/>
              <a:t>RF SYSTEM OPERATION AND </a:t>
            </a:r>
            <a:r>
              <a:rPr lang="en-US" sz="1400" dirty="0" smtClean="0"/>
              <a:t>PERFORMANCE</a:t>
            </a:r>
          </a:p>
          <a:p>
            <a:pPr marL="342900" indent="-342900">
              <a:buAutoNum type="arabicPeriod" startAt="15"/>
            </a:pPr>
            <a:r>
              <a:rPr lang="en-US" sz="1400" dirty="0"/>
              <a:t>Dmitry </a:t>
            </a:r>
            <a:r>
              <a:rPr lang="en-US" sz="1400" dirty="0" err="1"/>
              <a:t>Teytelman</a:t>
            </a:r>
            <a:r>
              <a:rPr lang="en-US" sz="1400" dirty="0"/>
              <a:t>, PAC05, Beam loading compensation for Super B-factories, </a:t>
            </a:r>
          </a:p>
        </p:txBody>
      </p:sp>
    </p:spTree>
    <p:extLst>
      <p:ext uri="{BB962C8B-B14F-4D97-AF65-F5344CB8AC3E}">
        <p14:creationId xmlns:p14="http://schemas.microsoft.com/office/powerpoint/2010/main" val="2459561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29</a:t>
            </a:fld>
            <a:endParaRPr lang="en-US" dirty="0"/>
          </a:p>
        </p:txBody>
      </p:sp>
      <p:sp>
        <p:nvSpPr>
          <p:cNvPr id="7" name="TextBox 6"/>
          <p:cNvSpPr txBox="1"/>
          <p:nvPr/>
        </p:nvSpPr>
        <p:spPr>
          <a:xfrm>
            <a:off x="3190219" y="210920"/>
            <a:ext cx="2667000" cy="461665"/>
          </a:xfrm>
          <a:prstGeom prst="rect">
            <a:avLst/>
          </a:prstGeom>
          <a:noFill/>
        </p:spPr>
        <p:txBody>
          <a:bodyPr wrap="square" rtlCol="0">
            <a:spAutoFit/>
          </a:bodyPr>
          <a:lstStyle/>
          <a:p>
            <a:pPr algn="ctr"/>
            <a:r>
              <a:rPr lang="en-US" sz="2400" b="1" dirty="0" smtClean="0"/>
              <a:t>JLEIC Electron Ring</a:t>
            </a:r>
            <a:endParaRPr lang="en-US" sz="2400" b="1" dirty="0"/>
          </a:p>
        </p:txBody>
      </p:sp>
      <p:graphicFrame>
        <p:nvGraphicFramePr>
          <p:cNvPr id="9" name="Table 8"/>
          <p:cNvGraphicFramePr>
            <a:graphicFrameLocks noGrp="1"/>
          </p:cNvGraphicFramePr>
          <p:nvPr>
            <p:extLst>
              <p:ext uri="{D42A27DB-BD31-4B8C-83A1-F6EECF244321}">
                <p14:modId xmlns:p14="http://schemas.microsoft.com/office/powerpoint/2010/main" val="2096212171"/>
              </p:ext>
            </p:extLst>
          </p:nvPr>
        </p:nvGraphicFramePr>
        <p:xfrm>
          <a:off x="68181" y="586808"/>
          <a:ext cx="2658978" cy="2788557"/>
        </p:xfrm>
        <a:graphic>
          <a:graphicData uri="http://schemas.openxmlformats.org/drawingml/2006/table">
            <a:tbl>
              <a:tblPr/>
              <a:tblGrid>
                <a:gridCol w="1456303">
                  <a:extLst>
                    <a:ext uri="{9D8B030D-6E8A-4147-A177-3AD203B41FA5}">
                      <a16:colId xmlns:a16="http://schemas.microsoft.com/office/drawing/2014/main" val="20000"/>
                    </a:ext>
                  </a:extLst>
                </a:gridCol>
                <a:gridCol w="81814">
                  <a:extLst>
                    <a:ext uri="{9D8B030D-6E8A-4147-A177-3AD203B41FA5}">
                      <a16:colId xmlns:a16="http://schemas.microsoft.com/office/drawing/2014/main" val="20001"/>
                    </a:ext>
                  </a:extLst>
                </a:gridCol>
                <a:gridCol w="605429">
                  <a:extLst>
                    <a:ext uri="{9D8B030D-6E8A-4147-A177-3AD203B41FA5}">
                      <a16:colId xmlns:a16="http://schemas.microsoft.com/office/drawing/2014/main" val="20002"/>
                    </a:ext>
                  </a:extLst>
                </a:gridCol>
                <a:gridCol w="57270">
                  <a:extLst>
                    <a:ext uri="{9D8B030D-6E8A-4147-A177-3AD203B41FA5}">
                      <a16:colId xmlns:a16="http://schemas.microsoft.com/office/drawing/2014/main" val="20003"/>
                    </a:ext>
                  </a:extLst>
                </a:gridCol>
                <a:gridCol w="458162">
                  <a:extLst>
                    <a:ext uri="{9D8B030D-6E8A-4147-A177-3AD203B41FA5}">
                      <a16:colId xmlns:a16="http://schemas.microsoft.com/office/drawing/2014/main" val="20004"/>
                    </a:ext>
                  </a:extLst>
                </a:gridCol>
              </a:tblGrid>
              <a:tr h="192919">
                <a:tc gridSpan="5">
                  <a:txBody>
                    <a:bodyPr/>
                    <a:lstStyle/>
                    <a:p>
                      <a:pPr algn="ctr" fontAlgn="b"/>
                      <a:r>
                        <a:rPr lang="en-US" sz="900" b="1" i="0" u="none" strike="noStrike">
                          <a:effectLst/>
                          <a:latin typeface="Times New Roman"/>
                        </a:rPr>
                        <a:t>Electron Ring Parameters</a:t>
                      </a:r>
                    </a:p>
                  </a:txBody>
                  <a:tcPr marL="0" marR="0" marT="0" marB="0" anchor="b">
                    <a:lnL>
                      <a:noFill/>
                    </a:lnL>
                    <a:lnR>
                      <a:noFill/>
                    </a:lnR>
                    <a:lnT>
                      <a:noFill/>
                    </a:lnT>
                    <a:lnB w="19050" cap="flat" cmpd="sng" algn="ctr">
                      <a:solidFill>
                        <a:srgbClr val="00FF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1688">
                <a:tc>
                  <a:txBody>
                    <a:bodyPr/>
                    <a:lstStyle/>
                    <a:p>
                      <a:pPr algn="r" fontAlgn="b"/>
                      <a:r>
                        <a:rPr lang="en-US" sz="900" b="1" i="0" u="none" strike="noStrike">
                          <a:effectLst/>
                          <a:latin typeface="Times New Roman"/>
                        </a:rPr>
                        <a:t>Norminal Circumference</a:t>
                      </a: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tc>
                  <a:txBody>
                    <a:bodyPr/>
                    <a:lstStyle/>
                    <a:p>
                      <a:pPr algn="r" fontAlgn="b"/>
                      <a:r>
                        <a:rPr lang="en-US" sz="900" b="0" i="0" u="none" strike="noStrike">
                          <a:effectLst/>
                          <a:latin typeface="Times New Roman"/>
                        </a:rPr>
                        <a:t>2255.753</a:t>
                      </a: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tc>
                  <a:txBody>
                    <a:bodyPr/>
                    <a:lstStyle/>
                    <a:p>
                      <a:pPr algn="l" fontAlgn="b"/>
                      <a:r>
                        <a:rPr lang="en-US" sz="900" b="0" i="0" u="none" strike="noStrike">
                          <a:solidFill>
                            <a:srgbClr val="808080"/>
                          </a:solidFill>
                          <a:effectLst/>
                          <a:latin typeface="Times New Roman"/>
                        </a:rPr>
                        <a:t>m</a:t>
                      </a: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extLst>
                  <a:ext uri="{0D108BD9-81ED-4DB2-BD59-A6C34878D82A}">
                    <a16:rowId xmlns:a16="http://schemas.microsoft.com/office/drawing/2014/main" val="10001"/>
                  </a:ext>
                </a:extLst>
              </a:tr>
              <a:tr h="184150">
                <a:tc>
                  <a:txBody>
                    <a:bodyPr/>
                    <a:lstStyle/>
                    <a:p>
                      <a:pPr algn="r" fontAlgn="b"/>
                      <a:r>
                        <a:rPr lang="en-US" sz="900" b="1" i="0" u="none" strike="noStrike">
                          <a:effectLst/>
                          <a:latin typeface="Times New Roman"/>
                        </a:rPr>
                        <a:t>Minimum Circumference</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2255.438</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a:solidFill>
                            <a:srgbClr val="808080"/>
                          </a:solidFill>
                          <a:effectLst/>
                          <a:latin typeface="Times New Roman"/>
                        </a:rPr>
                        <a:t>m</a:t>
                      </a:r>
                    </a:p>
                  </a:txBody>
                  <a:tcPr marL="0" marR="0" marT="0" marB="0" anchor="b">
                    <a:lnL>
                      <a:noFill/>
                    </a:lnL>
                    <a:lnR>
                      <a:noFill/>
                    </a:lnR>
                    <a:lnT>
                      <a:noFill/>
                    </a:lnT>
                    <a:lnB>
                      <a:noFill/>
                    </a:lnB>
                  </a:tcPr>
                </a:tc>
                <a:extLst>
                  <a:ext uri="{0D108BD9-81ED-4DB2-BD59-A6C34878D82A}">
                    <a16:rowId xmlns:a16="http://schemas.microsoft.com/office/drawing/2014/main" val="10002"/>
                  </a:ext>
                </a:extLst>
              </a:tr>
              <a:tr h="184150">
                <a:tc>
                  <a:txBody>
                    <a:bodyPr/>
                    <a:lstStyle/>
                    <a:p>
                      <a:pPr algn="r" fontAlgn="b"/>
                      <a:r>
                        <a:rPr lang="en-US" sz="900" b="1" i="0" u="none" strike="noStrike">
                          <a:effectLst/>
                          <a:latin typeface="Times New Roman"/>
                        </a:rPr>
                        <a:t>Maxmum Circumference</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2256.068</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a:solidFill>
                            <a:srgbClr val="808080"/>
                          </a:solidFill>
                          <a:effectLst/>
                          <a:latin typeface="Times New Roman"/>
                        </a:rPr>
                        <a:t>m</a:t>
                      </a:r>
                    </a:p>
                  </a:txBody>
                  <a:tcPr marL="0" marR="0" marT="0" marB="0" anchor="b">
                    <a:lnL>
                      <a:noFill/>
                    </a:lnL>
                    <a:lnR>
                      <a:noFill/>
                    </a:lnR>
                    <a:lnT>
                      <a:noFill/>
                    </a:lnT>
                    <a:lnB>
                      <a:noFill/>
                    </a:lnB>
                  </a:tcPr>
                </a:tc>
                <a:extLst>
                  <a:ext uri="{0D108BD9-81ED-4DB2-BD59-A6C34878D82A}">
                    <a16:rowId xmlns:a16="http://schemas.microsoft.com/office/drawing/2014/main" val="10003"/>
                  </a:ext>
                </a:extLst>
              </a:tr>
              <a:tr h="184150">
                <a:tc>
                  <a:txBody>
                    <a:bodyPr/>
                    <a:lstStyle/>
                    <a:p>
                      <a:pPr algn="r" fontAlgn="b"/>
                      <a:r>
                        <a:rPr lang="en-US" sz="900" b="1" i="0" u="none" strike="noStrike">
                          <a:effectLst/>
                          <a:latin typeface="Times New Roman"/>
                        </a:rPr>
                        <a:t>Rev Frequency</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0.133</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a:solidFill>
                            <a:srgbClr val="808080"/>
                          </a:solidFill>
                          <a:effectLst/>
                          <a:latin typeface="Times New Roman"/>
                        </a:rPr>
                        <a:t>MHz</a:t>
                      </a:r>
                    </a:p>
                  </a:txBody>
                  <a:tcPr marL="0" marR="0" marT="0" marB="0" anchor="b">
                    <a:lnL>
                      <a:noFill/>
                    </a:lnL>
                    <a:lnR>
                      <a:noFill/>
                    </a:lnR>
                    <a:lnT>
                      <a:noFill/>
                    </a:lnT>
                    <a:lnB>
                      <a:noFill/>
                    </a:lnB>
                  </a:tcPr>
                </a:tc>
                <a:extLst>
                  <a:ext uri="{0D108BD9-81ED-4DB2-BD59-A6C34878D82A}">
                    <a16:rowId xmlns:a16="http://schemas.microsoft.com/office/drawing/2014/main" val="10004"/>
                  </a:ext>
                </a:extLst>
              </a:tr>
              <a:tr h="184150">
                <a:tc>
                  <a:txBody>
                    <a:bodyPr/>
                    <a:lstStyle/>
                    <a:p>
                      <a:pPr algn="r" fontAlgn="b"/>
                      <a:r>
                        <a:rPr lang="en-US" sz="900" b="1" i="0" u="none" strike="noStrike">
                          <a:effectLst/>
                          <a:latin typeface="Times New Roman"/>
                        </a:rPr>
                        <a:t>RF frequency</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476.3</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a:solidFill>
                            <a:srgbClr val="808080"/>
                          </a:solidFill>
                          <a:effectLst/>
                          <a:latin typeface="Times New Roman"/>
                        </a:rPr>
                        <a:t>MHz</a:t>
                      </a:r>
                    </a:p>
                  </a:txBody>
                  <a:tcPr marL="0" marR="0" marT="0" marB="0" anchor="b">
                    <a:lnL>
                      <a:noFill/>
                    </a:lnL>
                    <a:lnR>
                      <a:noFill/>
                    </a:lnR>
                    <a:lnT>
                      <a:noFill/>
                    </a:lnT>
                    <a:lnB>
                      <a:noFill/>
                    </a:lnB>
                  </a:tcPr>
                </a:tc>
                <a:extLst>
                  <a:ext uri="{0D108BD9-81ED-4DB2-BD59-A6C34878D82A}">
                    <a16:rowId xmlns:a16="http://schemas.microsoft.com/office/drawing/2014/main" val="10005"/>
                  </a:ext>
                </a:extLst>
              </a:tr>
              <a:tr h="184150">
                <a:tc>
                  <a:txBody>
                    <a:bodyPr/>
                    <a:lstStyle/>
                    <a:p>
                      <a:pPr algn="r" fontAlgn="b"/>
                      <a:r>
                        <a:rPr lang="en-US" sz="900" b="1" i="0" u="none" strike="noStrike">
                          <a:effectLst/>
                          <a:latin typeface="Times New Roman"/>
                        </a:rPr>
                        <a:t>Harmonic Number</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3584</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184150">
                <a:tc>
                  <a:txBody>
                    <a:bodyPr/>
                    <a:lstStyle/>
                    <a:p>
                      <a:pPr algn="r" fontAlgn="b"/>
                      <a:r>
                        <a:rPr lang="en-US" sz="900" b="1" i="0" u="none" strike="noStrike">
                          <a:effectLst/>
                          <a:latin typeface="Times New Roman"/>
                        </a:rPr>
                        <a:t>Radius of Dipole</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110.452</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a:solidFill>
                            <a:srgbClr val="808080"/>
                          </a:solidFill>
                          <a:effectLst/>
                          <a:latin typeface="Times New Roman"/>
                        </a:rPr>
                        <a:t>m</a:t>
                      </a:r>
                    </a:p>
                  </a:txBody>
                  <a:tcPr marL="0" marR="0" marT="0" marB="0" anchor="b">
                    <a:lnL>
                      <a:noFill/>
                    </a:lnL>
                    <a:lnR>
                      <a:noFill/>
                    </a:lnR>
                    <a:lnT>
                      <a:noFill/>
                    </a:lnT>
                    <a:lnB>
                      <a:noFill/>
                    </a:lnB>
                  </a:tcPr>
                </a:tc>
                <a:extLst>
                  <a:ext uri="{0D108BD9-81ED-4DB2-BD59-A6C34878D82A}">
                    <a16:rowId xmlns:a16="http://schemas.microsoft.com/office/drawing/2014/main" val="10007"/>
                  </a:ext>
                </a:extLst>
              </a:tr>
              <a:tr h="184150">
                <a:tc>
                  <a:txBody>
                    <a:bodyPr/>
                    <a:lstStyle/>
                    <a:p>
                      <a:pPr algn="r" fontAlgn="b"/>
                      <a:r>
                        <a:rPr lang="en-US" sz="900" b="1" i="0" u="none" strike="noStrike">
                          <a:effectLst/>
                          <a:latin typeface="Times New Roman"/>
                        </a:rPr>
                        <a:t>Dipole Bend Angle</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2.801</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a:solidFill>
                            <a:srgbClr val="808080"/>
                          </a:solidFill>
                          <a:effectLst/>
                          <a:latin typeface="Times New Roman"/>
                        </a:rPr>
                        <a:t>degree</a:t>
                      </a:r>
                    </a:p>
                  </a:txBody>
                  <a:tcPr marL="0" marR="0" marT="0" marB="0" anchor="b">
                    <a:lnL>
                      <a:noFill/>
                    </a:lnL>
                    <a:lnR>
                      <a:noFill/>
                    </a:lnR>
                    <a:lnT>
                      <a:noFill/>
                    </a:lnT>
                    <a:lnB>
                      <a:noFill/>
                    </a:lnB>
                  </a:tcPr>
                </a:tc>
                <a:extLst>
                  <a:ext uri="{0D108BD9-81ED-4DB2-BD59-A6C34878D82A}">
                    <a16:rowId xmlns:a16="http://schemas.microsoft.com/office/drawing/2014/main" val="10008"/>
                  </a:ext>
                </a:extLst>
              </a:tr>
              <a:tr h="184150">
                <a:tc>
                  <a:txBody>
                    <a:bodyPr/>
                    <a:lstStyle/>
                    <a:p>
                      <a:pPr algn="r" fontAlgn="b"/>
                      <a:r>
                        <a:rPr lang="en-US" sz="900" b="1" i="0" u="none" strike="noStrike">
                          <a:effectLst/>
                          <a:latin typeface="Times New Roman"/>
                        </a:rPr>
                        <a:t>Crossing Angle</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81.700</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a:solidFill>
                            <a:srgbClr val="808080"/>
                          </a:solidFill>
                          <a:effectLst/>
                          <a:latin typeface="Times New Roman"/>
                        </a:rPr>
                        <a:t>degree</a:t>
                      </a:r>
                    </a:p>
                  </a:txBody>
                  <a:tcPr marL="0" marR="0" marT="0" marB="0" anchor="b">
                    <a:lnL>
                      <a:noFill/>
                    </a:lnL>
                    <a:lnR>
                      <a:noFill/>
                    </a:lnR>
                    <a:lnT>
                      <a:noFill/>
                    </a:lnT>
                    <a:lnB>
                      <a:noFill/>
                    </a:lnB>
                  </a:tcPr>
                </a:tc>
                <a:extLst>
                  <a:ext uri="{0D108BD9-81ED-4DB2-BD59-A6C34878D82A}">
                    <a16:rowId xmlns:a16="http://schemas.microsoft.com/office/drawing/2014/main" val="10009"/>
                  </a:ext>
                </a:extLst>
              </a:tr>
              <a:tr h="184150">
                <a:tc>
                  <a:txBody>
                    <a:bodyPr/>
                    <a:lstStyle/>
                    <a:p>
                      <a:pPr algn="r" fontAlgn="b"/>
                      <a:r>
                        <a:rPr lang="en-US" sz="900" b="1" i="0" u="none" strike="noStrike">
                          <a:effectLst/>
                          <a:latin typeface="Times New Roman"/>
                        </a:rPr>
                        <a:t>Angle Factor</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1.454</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10"/>
                  </a:ext>
                </a:extLst>
              </a:tr>
              <a:tr h="184150">
                <a:tc>
                  <a:txBody>
                    <a:bodyPr/>
                    <a:lstStyle/>
                    <a:p>
                      <a:pPr algn="r" fontAlgn="b"/>
                      <a:r>
                        <a:rPr lang="en-US" sz="900" b="1" i="0" u="none" strike="noStrike">
                          <a:effectLst/>
                          <a:latin typeface="Times New Roman"/>
                        </a:rPr>
                        <a:t>Beta Function at RF Cav</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25.000</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a:solidFill>
                            <a:srgbClr val="808080"/>
                          </a:solidFill>
                          <a:effectLst/>
                          <a:latin typeface="Times New Roman"/>
                        </a:rPr>
                        <a:t>m</a:t>
                      </a:r>
                    </a:p>
                  </a:txBody>
                  <a:tcPr marL="0" marR="0" marT="0" marB="0" anchor="b">
                    <a:lnL>
                      <a:noFill/>
                    </a:lnL>
                    <a:lnR>
                      <a:noFill/>
                    </a:lnR>
                    <a:lnT>
                      <a:noFill/>
                    </a:lnT>
                    <a:lnB>
                      <a:noFill/>
                    </a:lnB>
                  </a:tcPr>
                </a:tc>
                <a:extLst>
                  <a:ext uri="{0D108BD9-81ED-4DB2-BD59-A6C34878D82A}">
                    <a16:rowId xmlns:a16="http://schemas.microsoft.com/office/drawing/2014/main" val="10011"/>
                  </a:ext>
                </a:extLst>
              </a:tr>
              <a:tr h="184150">
                <a:tc>
                  <a:txBody>
                    <a:bodyPr/>
                    <a:lstStyle/>
                    <a:p>
                      <a:pPr algn="r" fontAlgn="b"/>
                      <a:r>
                        <a:rPr lang="en-US" sz="900" b="1" i="0" u="none" strike="noStrike">
                          <a:effectLst/>
                          <a:latin typeface="Times New Roman"/>
                        </a:rPr>
                        <a:t>Momentum Compaction </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2.142E-03</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12"/>
                  </a:ext>
                </a:extLst>
              </a:tr>
              <a:tr h="184150">
                <a:tc>
                  <a:txBody>
                    <a:bodyPr/>
                    <a:lstStyle/>
                    <a:p>
                      <a:pPr algn="r" fontAlgn="b"/>
                      <a:r>
                        <a:rPr lang="en-US" sz="900" b="1" i="0" u="none" strike="noStrike">
                          <a:effectLst/>
                          <a:latin typeface="Times New Roman"/>
                        </a:rPr>
                        <a:t>Linear SR Power Limit</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10</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a:solidFill>
                            <a:srgbClr val="808080"/>
                          </a:solidFill>
                          <a:effectLst/>
                          <a:latin typeface="Times New Roman"/>
                        </a:rPr>
                        <a:t>kW/m</a:t>
                      </a:r>
                    </a:p>
                  </a:txBody>
                  <a:tcPr marL="0" marR="0" marT="0" marB="0" anchor="b">
                    <a:lnL>
                      <a:noFill/>
                    </a:lnL>
                    <a:lnR>
                      <a:noFill/>
                    </a:lnR>
                    <a:lnT>
                      <a:noFill/>
                    </a:lnT>
                    <a:lnB>
                      <a:noFill/>
                    </a:lnB>
                  </a:tcPr>
                </a:tc>
                <a:extLst>
                  <a:ext uri="{0D108BD9-81ED-4DB2-BD59-A6C34878D82A}">
                    <a16:rowId xmlns:a16="http://schemas.microsoft.com/office/drawing/2014/main" val="10013"/>
                  </a:ext>
                </a:extLst>
              </a:tr>
              <a:tr h="184150">
                <a:tc>
                  <a:txBody>
                    <a:bodyPr/>
                    <a:lstStyle/>
                    <a:p>
                      <a:pPr algn="r" fontAlgn="b"/>
                      <a:r>
                        <a:rPr lang="en-US" sz="900" b="1" i="0" u="none" strike="noStrike">
                          <a:effectLst/>
                          <a:latin typeface="Times New Roman"/>
                        </a:rPr>
                        <a:t>Total SR Power Limit</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10</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dirty="0">
                          <a:solidFill>
                            <a:srgbClr val="808080"/>
                          </a:solidFill>
                          <a:effectLst/>
                          <a:latin typeface="Times New Roman"/>
                        </a:rPr>
                        <a:t>MW</a:t>
                      </a:r>
                    </a:p>
                  </a:txBody>
                  <a:tcPr marL="0" marR="0" marT="0" marB="0" anchor="b">
                    <a:lnL>
                      <a:noFill/>
                    </a:lnL>
                    <a:lnR>
                      <a:noFill/>
                    </a:lnR>
                    <a:lnT>
                      <a:noFill/>
                    </a:lnT>
                    <a:lnB>
                      <a:noFill/>
                    </a:lnB>
                  </a:tcPr>
                </a:tc>
                <a:extLst>
                  <a:ext uri="{0D108BD9-81ED-4DB2-BD59-A6C34878D82A}">
                    <a16:rowId xmlns:a16="http://schemas.microsoft.com/office/drawing/2014/main" val="1001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600863543"/>
              </p:ext>
            </p:extLst>
          </p:nvPr>
        </p:nvGraphicFramePr>
        <p:xfrm>
          <a:off x="17646" y="3962400"/>
          <a:ext cx="2573155" cy="1295400"/>
        </p:xfrm>
        <a:graphic>
          <a:graphicData uri="http://schemas.openxmlformats.org/drawingml/2006/table">
            <a:tbl>
              <a:tblPr/>
              <a:tblGrid>
                <a:gridCol w="1409297">
                  <a:extLst>
                    <a:ext uri="{9D8B030D-6E8A-4147-A177-3AD203B41FA5}">
                      <a16:colId xmlns:a16="http://schemas.microsoft.com/office/drawing/2014/main" val="20000"/>
                    </a:ext>
                  </a:extLst>
                </a:gridCol>
                <a:gridCol w="79174">
                  <a:extLst>
                    <a:ext uri="{9D8B030D-6E8A-4147-A177-3AD203B41FA5}">
                      <a16:colId xmlns:a16="http://schemas.microsoft.com/office/drawing/2014/main" val="20001"/>
                    </a:ext>
                  </a:extLst>
                </a:gridCol>
                <a:gridCol w="585888">
                  <a:extLst>
                    <a:ext uri="{9D8B030D-6E8A-4147-A177-3AD203B41FA5}">
                      <a16:colId xmlns:a16="http://schemas.microsoft.com/office/drawing/2014/main" val="20002"/>
                    </a:ext>
                  </a:extLst>
                </a:gridCol>
                <a:gridCol w="55422">
                  <a:extLst>
                    <a:ext uri="{9D8B030D-6E8A-4147-A177-3AD203B41FA5}">
                      <a16:colId xmlns:a16="http://schemas.microsoft.com/office/drawing/2014/main" val="20003"/>
                    </a:ext>
                  </a:extLst>
                </a:gridCol>
                <a:gridCol w="443374">
                  <a:extLst>
                    <a:ext uri="{9D8B030D-6E8A-4147-A177-3AD203B41FA5}">
                      <a16:colId xmlns:a16="http://schemas.microsoft.com/office/drawing/2014/main" val="20004"/>
                    </a:ext>
                  </a:extLst>
                </a:gridCol>
              </a:tblGrid>
              <a:tr h="167640">
                <a:tc gridSpan="5">
                  <a:txBody>
                    <a:bodyPr/>
                    <a:lstStyle/>
                    <a:p>
                      <a:pPr algn="ctr" fontAlgn="b"/>
                      <a:r>
                        <a:rPr lang="en-US" sz="900" b="1" i="0" u="none" strike="noStrike">
                          <a:effectLst/>
                          <a:latin typeface="Times New Roman"/>
                        </a:rPr>
                        <a:t>Cavity Parameters</a:t>
                      </a:r>
                    </a:p>
                  </a:txBody>
                  <a:tcPr marL="0" marR="0" marT="0" marB="0" anchor="b">
                    <a:lnL>
                      <a:noFill/>
                    </a:lnL>
                    <a:lnR>
                      <a:noFill/>
                    </a:lnR>
                    <a:lnT>
                      <a:noFill/>
                    </a:lnT>
                    <a:lnB w="19050" cap="flat" cmpd="sng" algn="ctr">
                      <a:solidFill>
                        <a:srgbClr val="00FF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7640">
                <a:tc>
                  <a:txBody>
                    <a:bodyPr/>
                    <a:lstStyle/>
                    <a:p>
                      <a:pPr algn="r" fontAlgn="b"/>
                      <a:r>
                        <a:rPr lang="en-US" sz="900" b="1" i="0" u="none" strike="noStrike">
                          <a:effectLst/>
                          <a:latin typeface="Times New Roman"/>
                        </a:rPr>
                        <a:t>CavityActiveLength</a:t>
                      </a: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tc>
                  <a:txBody>
                    <a:bodyPr/>
                    <a:lstStyle/>
                    <a:p>
                      <a:pPr algn="r" fontAlgn="b"/>
                      <a:r>
                        <a:rPr lang="en-US" sz="900" b="0" i="0" u="none" strike="noStrike">
                          <a:effectLst/>
                          <a:latin typeface="Times New Roman"/>
                        </a:rPr>
                        <a:t>0.31</a:t>
                      </a: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tc>
                  <a:txBody>
                    <a:bodyPr/>
                    <a:lstStyle/>
                    <a:p>
                      <a:pPr algn="l" fontAlgn="b"/>
                      <a:r>
                        <a:rPr lang="en-US" sz="900" b="0" i="0" u="none" strike="noStrike">
                          <a:solidFill>
                            <a:srgbClr val="808080"/>
                          </a:solidFill>
                          <a:effectLst/>
                          <a:latin typeface="Times New Roman"/>
                        </a:rPr>
                        <a:t>m</a:t>
                      </a: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extLst>
                  <a:ext uri="{0D108BD9-81ED-4DB2-BD59-A6C34878D82A}">
                    <a16:rowId xmlns:a16="http://schemas.microsoft.com/office/drawing/2014/main" val="10001"/>
                  </a:ext>
                </a:extLst>
              </a:tr>
              <a:tr h="160020">
                <a:tc>
                  <a:txBody>
                    <a:bodyPr/>
                    <a:lstStyle/>
                    <a:p>
                      <a:pPr algn="r" fontAlgn="b"/>
                      <a:r>
                        <a:rPr lang="en-US" sz="900" b="1" i="0" u="none" strike="noStrike">
                          <a:effectLst/>
                          <a:latin typeface="Times New Roman"/>
                        </a:rPr>
                        <a:t>Cavity Insertion Length</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1.125</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a:solidFill>
                            <a:srgbClr val="808080"/>
                          </a:solidFill>
                          <a:effectLst/>
                          <a:latin typeface="Times New Roman"/>
                        </a:rPr>
                        <a:t>m</a:t>
                      </a:r>
                    </a:p>
                  </a:txBody>
                  <a:tcPr marL="0" marR="0" marT="0" marB="0" anchor="b">
                    <a:lnL>
                      <a:noFill/>
                    </a:lnL>
                    <a:lnR>
                      <a:noFill/>
                    </a:lnR>
                    <a:lnT>
                      <a:noFill/>
                    </a:lnT>
                    <a:lnB>
                      <a:noFill/>
                    </a:lnB>
                  </a:tcPr>
                </a:tc>
                <a:extLst>
                  <a:ext uri="{0D108BD9-81ED-4DB2-BD59-A6C34878D82A}">
                    <a16:rowId xmlns:a16="http://schemas.microsoft.com/office/drawing/2014/main" val="10002"/>
                  </a:ext>
                </a:extLst>
              </a:tr>
              <a:tr h="160020">
                <a:tc>
                  <a:txBody>
                    <a:bodyPr/>
                    <a:lstStyle/>
                    <a:p>
                      <a:pPr algn="r" fontAlgn="b"/>
                      <a:r>
                        <a:rPr lang="en-US" sz="900" b="1" i="0" u="none" strike="noStrike">
                          <a:effectLst/>
                          <a:latin typeface="Times New Roman"/>
                        </a:rPr>
                        <a:t>Geometric Factor</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170.8</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160020">
                <a:tc>
                  <a:txBody>
                    <a:bodyPr/>
                    <a:lstStyle/>
                    <a:p>
                      <a:pPr algn="r" fontAlgn="b"/>
                      <a:r>
                        <a:rPr lang="en-US" sz="900" b="1" i="0" u="none" strike="noStrike">
                          <a:effectLst/>
                          <a:latin typeface="Times New Roman"/>
                        </a:rPr>
                        <a:t>R/Q</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233.3</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160020">
                <a:tc>
                  <a:txBody>
                    <a:bodyPr/>
                    <a:lstStyle/>
                    <a:p>
                      <a:pPr algn="r" fontAlgn="b"/>
                      <a:r>
                        <a:rPr lang="en-US" sz="900" b="1" i="0" u="none" strike="noStrike">
                          <a:effectLst/>
                          <a:latin typeface="Times New Roman"/>
                        </a:rPr>
                        <a:t>Qzero</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3.00E+04</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160020">
                <a:tc>
                  <a:txBody>
                    <a:bodyPr/>
                    <a:lstStyle/>
                    <a:p>
                      <a:pPr algn="r" fontAlgn="b"/>
                      <a:r>
                        <a:rPr lang="en-US" sz="900" b="1" i="0" u="none" strike="noStrike">
                          <a:effectLst/>
                          <a:latin typeface="Times New Roman"/>
                        </a:rPr>
                        <a:t>Shunt Impedance</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7.00E+00</a:t>
                      </a:r>
                    </a:p>
                  </a:txBody>
                  <a:tcPr marL="0" marR="0" marT="0" marB="0" anchor="b">
                    <a:lnL>
                      <a:noFill/>
                    </a:lnL>
                    <a:lnR>
                      <a:noFill/>
                    </a:lnR>
                    <a:lnT>
                      <a:noFill/>
                    </a:lnT>
                    <a:lnB>
                      <a:noFill/>
                    </a:lnB>
                  </a:tcPr>
                </a:tc>
                <a:tc>
                  <a:txBody>
                    <a:bodyPr/>
                    <a:lstStyle/>
                    <a:p>
                      <a:pPr algn="r"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0" i="0" u="none" strike="noStrike">
                          <a:solidFill>
                            <a:srgbClr val="808080"/>
                          </a:solidFill>
                          <a:effectLst/>
                          <a:latin typeface="Times New Roman"/>
                        </a:rPr>
                        <a:t>M</a:t>
                      </a:r>
                      <a:r>
                        <a:rPr lang="el-GR" sz="900" b="0" i="0" u="none" strike="noStrike">
                          <a:solidFill>
                            <a:srgbClr val="808080"/>
                          </a:solidFill>
                          <a:effectLst/>
                          <a:latin typeface="Times New Roman"/>
                        </a:rPr>
                        <a:t>Ω</a:t>
                      </a:r>
                    </a:p>
                  </a:txBody>
                  <a:tcPr marL="0" marR="0" marT="0" marB="0" anchor="b">
                    <a:lnL>
                      <a:noFill/>
                    </a:lnL>
                    <a:lnR>
                      <a:noFill/>
                    </a:lnR>
                    <a:lnT>
                      <a:noFill/>
                    </a:lnT>
                    <a:lnB>
                      <a:noFill/>
                    </a:lnB>
                  </a:tcPr>
                </a:tc>
                <a:extLst>
                  <a:ext uri="{0D108BD9-81ED-4DB2-BD59-A6C34878D82A}">
                    <a16:rowId xmlns:a16="http://schemas.microsoft.com/office/drawing/2014/main" val="10006"/>
                  </a:ext>
                </a:extLst>
              </a:tr>
              <a:tr h="160020">
                <a:tc>
                  <a:txBody>
                    <a:bodyPr/>
                    <a:lstStyle/>
                    <a:p>
                      <a:pPr algn="r" fontAlgn="b"/>
                      <a:r>
                        <a:rPr lang="en-US" sz="900" b="1" i="0" u="none" strike="noStrike">
                          <a:effectLst/>
                          <a:latin typeface="Times New Roman"/>
                        </a:rPr>
                        <a:t>Coupling Beta</a:t>
                      </a:r>
                    </a:p>
                  </a:txBody>
                  <a:tcPr marL="0" marR="0" marT="0" marB="0" anchor="b">
                    <a:lnL>
                      <a:noFill/>
                    </a:lnL>
                    <a:lnR>
                      <a:noFill/>
                    </a:lnR>
                    <a:lnT>
                      <a:noFill/>
                    </a:lnT>
                    <a:lnB>
                      <a:noFill/>
                    </a:lnB>
                  </a:tcPr>
                </a:tc>
                <a:tc>
                  <a:txBody>
                    <a:bodyPr/>
                    <a:lstStyle/>
                    <a:p>
                      <a:pPr algn="r" fontAlgn="b"/>
                      <a:endParaRPr lang="en-US" sz="9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6.5</a:t>
                      </a:r>
                    </a:p>
                  </a:txBody>
                  <a:tcPr marL="0" marR="0" marT="0" marB="0" anchor="b">
                    <a:lnL>
                      <a:noFill/>
                    </a:lnL>
                    <a:lnR>
                      <a:noFill/>
                    </a:lnR>
                    <a:lnT>
                      <a:noFill/>
                    </a:lnT>
                    <a:lnB>
                      <a:noFill/>
                    </a:lnB>
                  </a:tcPr>
                </a:tc>
                <a:tc>
                  <a:txBody>
                    <a:bodyPr/>
                    <a:lstStyle/>
                    <a:p>
                      <a:pPr algn="l" fontAlgn="b"/>
                      <a:endParaRPr lang="en-US" sz="900" b="0" i="0" u="none" strike="noStrike">
                        <a:solidFill>
                          <a:srgbClr val="FF0000"/>
                        </a:solidFill>
                        <a:effectLst/>
                        <a:latin typeface="Times New Roman"/>
                      </a:endParaRP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751749171"/>
              </p:ext>
            </p:extLst>
          </p:nvPr>
        </p:nvGraphicFramePr>
        <p:xfrm>
          <a:off x="2727159" y="609600"/>
          <a:ext cx="6400799" cy="5706437"/>
        </p:xfrm>
        <a:graphic>
          <a:graphicData uri="http://schemas.openxmlformats.org/drawingml/2006/table">
            <a:tbl>
              <a:tblPr/>
              <a:tblGrid>
                <a:gridCol w="1660277">
                  <a:extLst>
                    <a:ext uri="{9D8B030D-6E8A-4147-A177-3AD203B41FA5}">
                      <a16:colId xmlns:a16="http://schemas.microsoft.com/office/drawing/2014/main" val="20000"/>
                    </a:ext>
                  </a:extLst>
                </a:gridCol>
                <a:gridCol w="509733">
                  <a:extLst>
                    <a:ext uri="{9D8B030D-6E8A-4147-A177-3AD203B41FA5}">
                      <a16:colId xmlns:a16="http://schemas.microsoft.com/office/drawing/2014/main" val="20001"/>
                    </a:ext>
                  </a:extLst>
                </a:gridCol>
                <a:gridCol w="509733">
                  <a:extLst>
                    <a:ext uri="{9D8B030D-6E8A-4147-A177-3AD203B41FA5}">
                      <a16:colId xmlns:a16="http://schemas.microsoft.com/office/drawing/2014/main" val="20002"/>
                    </a:ext>
                  </a:extLst>
                </a:gridCol>
                <a:gridCol w="509733">
                  <a:extLst>
                    <a:ext uri="{9D8B030D-6E8A-4147-A177-3AD203B41FA5}">
                      <a16:colId xmlns:a16="http://schemas.microsoft.com/office/drawing/2014/main" val="20003"/>
                    </a:ext>
                  </a:extLst>
                </a:gridCol>
                <a:gridCol w="509733">
                  <a:extLst>
                    <a:ext uri="{9D8B030D-6E8A-4147-A177-3AD203B41FA5}">
                      <a16:colId xmlns:a16="http://schemas.microsoft.com/office/drawing/2014/main" val="20004"/>
                    </a:ext>
                  </a:extLst>
                </a:gridCol>
                <a:gridCol w="502452">
                  <a:extLst>
                    <a:ext uri="{9D8B030D-6E8A-4147-A177-3AD203B41FA5}">
                      <a16:colId xmlns:a16="http://schemas.microsoft.com/office/drawing/2014/main" val="20005"/>
                    </a:ext>
                  </a:extLst>
                </a:gridCol>
                <a:gridCol w="538861">
                  <a:extLst>
                    <a:ext uri="{9D8B030D-6E8A-4147-A177-3AD203B41FA5}">
                      <a16:colId xmlns:a16="http://schemas.microsoft.com/office/drawing/2014/main" val="20006"/>
                    </a:ext>
                  </a:extLst>
                </a:gridCol>
                <a:gridCol w="524298">
                  <a:extLst>
                    <a:ext uri="{9D8B030D-6E8A-4147-A177-3AD203B41FA5}">
                      <a16:colId xmlns:a16="http://schemas.microsoft.com/office/drawing/2014/main" val="20007"/>
                    </a:ext>
                  </a:extLst>
                </a:gridCol>
                <a:gridCol w="524298">
                  <a:extLst>
                    <a:ext uri="{9D8B030D-6E8A-4147-A177-3AD203B41FA5}">
                      <a16:colId xmlns:a16="http://schemas.microsoft.com/office/drawing/2014/main" val="20008"/>
                    </a:ext>
                  </a:extLst>
                </a:gridCol>
                <a:gridCol w="80101">
                  <a:extLst>
                    <a:ext uri="{9D8B030D-6E8A-4147-A177-3AD203B41FA5}">
                      <a16:colId xmlns:a16="http://schemas.microsoft.com/office/drawing/2014/main" val="20009"/>
                    </a:ext>
                  </a:extLst>
                </a:gridCol>
                <a:gridCol w="531580">
                  <a:extLst>
                    <a:ext uri="{9D8B030D-6E8A-4147-A177-3AD203B41FA5}">
                      <a16:colId xmlns:a16="http://schemas.microsoft.com/office/drawing/2014/main" val="20010"/>
                    </a:ext>
                  </a:extLst>
                </a:gridCol>
              </a:tblGrid>
              <a:tr h="153621">
                <a:tc gridSpan="11">
                  <a:txBody>
                    <a:bodyPr/>
                    <a:lstStyle/>
                    <a:p>
                      <a:pPr algn="ctr" fontAlgn="b"/>
                      <a:r>
                        <a:rPr lang="en-US" sz="900" b="1" i="0" u="none" strike="noStrike">
                          <a:effectLst/>
                          <a:latin typeface="Times New Roman"/>
                        </a:rPr>
                        <a:t>Electron Ring Operation Parameters</a:t>
                      </a:r>
                    </a:p>
                  </a:txBody>
                  <a:tcPr marL="0" marR="0" marT="0" marB="0" anchor="b">
                    <a:lnL>
                      <a:noFill/>
                    </a:lnL>
                    <a:lnR>
                      <a:noFill/>
                    </a:lnR>
                    <a:lnT>
                      <a:noFill/>
                    </a:lnT>
                    <a:lnB w="19050" cap="flat" cmpd="sng" algn="ctr">
                      <a:solidFill>
                        <a:srgbClr val="00FF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0604">
                <a:tc>
                  <a:txBody>
                    <a:bodyPr/>
                    <a:lstStyle/>
                    <a:p>
                      <a:pPr algn="r" fontAlgn="b"/>
                      <a:r>
                        <a:rPr lang="en-US" sz="900" b="1" i="0" u="none" strike="noStrike">
                          <a:effectLst/>
                          <a:latin typeface="Times New Roman"/>
                        </a:rPr>
                        <a:t>Energy</a:t>
                      </a: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tc>
                  <a:txBody>
                    <a:bodyPr/>
                    <a:lstStyle/>
                    <a:p>
                      <a:pPr algn="r" fontAlgn="b"/>
                      <a:r>
                        <a:rPr lang="en-US" sz="900" b="0" i="0" u="none" strike="noStrike">
                          <a:effectLst/>
                          <a:latin typeface="Times New Roman"/>
                        </a:rPr>
                        <a:t>3</a:t>
                      </a:r>
                    </a:p>
                  </a:txBody>
                  <a:tcPr marL="0" marR="0" marT="0" marB="0" anchor="b">
                    <a:lnL>
                      <a:noFill/>
                    </a:lnL>
                    <a:lnR>
                      <a:noFill/>
                    </a:lnR>
                    <a:lnT w="19050" cap="flat" cmpd="sng" algn="ctr">
                      <a:solidFill>
                        <a:srgbClr val="00FF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r" fontAlgn="b"/>
                      <a:r>
                        <a:rPr lang="en-US" sz="900" b="0" i="0" u="none" strike="noStrike">
                          <a:effectLst/>
                          <a:latin typeface="Times New Roman"/>
                        </a:rPr>
                        <a:t>4</a:t>
                      </a:r>
                    </a:p>
                  </a:txBody>
                  <a:tcPr marL="0" marR="0" marT="0" marB="0" anchor="b">
                    <a:lnL>
                      <a:noFill/>
                    </a:lnL>
                    <a:lnR>
                      <a:noFill/>
                    </a:lnR>
                    <a:lnT w="19050" cap="flat" cmpd="sng" algn="ctr">
                      <a:solidFill>
                        <a:srgbClr val="00FF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r" fontAlgn="b"/>
                      <a:r>
                        <a:rPr lang="en-US" sz="900" b="0" i="0" u="none" strike="noStrike">
                          <a:effectLst/>
                          <a:latin typeface="Times New Roman"/>
                        </a:rPr>
                        <a:t>5</a:t>
                      </a:r>
                    </a:p>
                  </a:txBody>
                  <a:tcPr marL="0" marR="0" marT="0" marB="0" anchor="b">
                    <a:lnL>
                      <a:noFill/>
                    </a:lnL>
                    <a:lnR>
                      <a:noFill/>
                    </a:lnR>
                    <a:lnT w="19050" cap="flat" cmpd="sng" algn="ctr">
                      <a:solidFill>
                        <a:srgbClr val="00FF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r" fontAlgn="b"/>
                      <a:r>
                        <a:rPr lang="en-US" sz="900" b="0" i="0" u="none" strike="noStrike">
                          <a:effectLst/>
                          <a:latin typeface="Times New Roman"/>
                        </a:rPr>
                        <a:t>6</a:t>
                      </a:r>
                    </a:p>
                  </a:txBody>
                  <a:tcPr marL="0" marR="0" marT="0" marB="0" anchor="b">
                    <a:lnL>
                      <a:noFill/>
                    </a:lnL>
                    <a:lnR>
                      <a:noFill/>
                    </a:lnR>
                    <a:lnT w="19050" cap="flat" cmpd="sng" algn="ctr">
                      <a:solidFill>
                        <a:srgbClr val="00FF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r" fontAlgn="b"/>
                      <a:r>
                        <a:rPr lang="en-US" sz="900" b="0" i="0" u="none" strike="noStrike">
                          <a:effectLst/>
                          <a:latin typeface="Times New Roman"/>
                        </a:rPr>
                        <a:t>7</a:t>
                      </a:r>
                    </a:p>
                  </a:txBody>
                  <a:tcPr marL="0" marR="0" marT="0" marB="0" anchor="b">
                    <a:lnL>
                      <a:noFill/>
                    </a:lnL>
                    <a:lnR>
                      <a:noFill/>
                    </a:lnR>
                    <a:lnT w="19050" cap="flat" cmpd="sng" algn="ctr">
                      <a:solidFill>
                        <a:srgbClr val="00FF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r" fontAlgn="b"/>
                      <a:r>
                        <a:rPr lang="en-US" sz="900" b="0" i="0" u="none" strike="noStrike">
                          <a:effectLst/>
                          <a:latin typeface="Times New Roman"/>
                        </a:rPr>
                        <a:t>8</a:t>
                      </a:r>
                    </a:p>
                  </a:txBody>
                  <a:tcPr marL="0" marR="0" marT="0" marB="0" anchor="b">
                    <a:lnL>
                      <a:noFill/>
                    </a:lnL>
                    <a:lnR>
                      <a:noFill/>
                    </a:lnR>
                    <a:lnT w="19050" cap="flat" cmpd="sng" algn="ctr">
                      <a:solidFill>
                        <a:srgbClr val="00FF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r" fontAlgn="b"/>
                      <a:r>
                        <a:rPr lang="en-US" sz="900" b="0" i="0" u="none" strike="noStrike">
                          <a:effectLst/>
                          <a:latin typeface="Times New Roman"/>
                        </a:rPr>
                        <a:t>9</a:t>
                      </a:r>
                    </a:p>
                  </a:txBody>
                  <a:tcPr marL="0" marR="0" marT="0" marB="0" anchor="b">
                    <a:lnL>
                      <a:noFill/>
                    </a:lnL>
                    <a:lnR>
                      <a:noFill/>
                    </a:lnR>
                    <a:lnT w="19050" cap="flat" cmpd="sng" algn="ctr">
                      <a:solidFill>
                        <a:srgbClr val="00FF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r" fontAlgn="b"/>
                      <a:r>
                        <a:rPr lang="en-US" sz="900" b="0" i="0" u="none" strike="noStrike">
                          <a:effectLst/>
                          <a:latin typeface="Times New Roman"/>
                        </a:rPr>
                        <a:t>10</a:t>
                      </a:r>
                    </a:p>
                  </a:txBody>
                  <a:tcPr marL="0" marR="0" marT="0" marB="0" anchor="b">
                    <a:lnL>
                      <a:noFill/>
                    </a:lnL>
                    <a:lnR>
                      <a:noFill/>
                    </a:lnR>
                    <a:lnT w="19050" cap="flat" cmpd="sng" algn="ctr">
                      <a:solidFill>
                        <a:srgbClr val="00FF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l" fontAlgn="b"/>
                      <a:endParaRPr lang="en-US" sz="900" b="0" i="0" u="none" strike="noStrike">
                        <a:effectLst/>
                        <a:latin typeface="Times New Roman"/>
                      </a:endParaRP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tc>
                  <a:txBody>
                    <a:bodyPr/>
                    <a:lstStyle/>
                    <a:p>
                      <a:pPr algn="l" fontAlgn="b"/>
                      <a:r>
                        <a:rPr lang="en-US" sz="900" b="1" i="0" u="none" strike="noStrike">
                          <a:effectLst/>
                          <a:latin typeface="Times New Roman"/>
                        </a:rPr>
                        <a:t>GeV</a:t>
                      </a:r>
                    </a:p>
                  </a:txBody>
                  <a:tcPr marL="0" marR="0" marT="0" marB="0" anchor="b">
                    <a:lnL>
                      <a:noFill/>
                    </a:lnL>
                    <a:lnR>
                      <a:noFill/>
                    </a:lnR>
                    <a:lnT w="19050" cap="flat" cmpd="sng" algn="ctr">
                      <a:solidFill>
                        <a:srgbClr val="00FF00"/>
                      </a:solidFill>
                      <a:prstDash val="solid"/>
                      <a:round/>
                      <a:headEnd type="none" w="med" len="med"/>
                      <a:tailEnd type="none" w="med" len="med"/>
                    </a:lnT>
                    <a:lnB>
                      <a:noFill/>
                    </a:lnB>
                  </a:tcPr>
                </a:tc>
                <a:extLst>
                  <a:ext uri="{0D108BD9-81ED-4DB2-BD59-A6C34878D82A}">
                    <a16:rowId xmlns:a16="http://schemas.microsoft.com/office/drawing/2014/main" val="10001"/>
                  </a:ext>
                </a:extLst>
              </a:tr>
              <a:tr h="146639">
                <a:tc>
                  <a:txBody>
                    <a:bodyPr/>
                    <a:lstStyle/>
                    <a:p>
                      <a:pPr algn="r" fontAlgn="b"/>
                      <a:r>
                        <a:rPr lang="en-US" sz="900" b="1" i="0" u="none" strike="noStrike">
                          <a:effectLst/>
                          <a:latin typeface="Times New Roman"/>
                        </a:rPr>
                        <a:t>Energy Loss per Turn</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0.114</a:t>
                      </a:r>
                    </a:p>
                  </a:txBody>
                  <a:tcPr marL="0" marR="0" marT="0" marB="0" anchor="b">
                    <a:lnL w="12700" cap="flat" cmpd="sng" algn="ctr">
                      <a:solidFill>
                        <a:srgbClr val="C00000"/>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a:noFill/>
                    </a:lnB>
                  </a:tcPr>
                </a:tc>
                <a:tc>
                  <a:txBody>
                    <a:bodyPr/>
                    <a:lstStyle/>
                    <a:p>
                      <a:pPr algn="r" fontAlgn="b"/>
                      <a:r>
                        <a:rPr lang="en-US" sz="900" b="0" i="0" u="none" strike="noStrike">
                          <a:effectLst/>
                          <a:latin typeface="Times New Roman"/>
                        </a:rPr>
                        <a:t>0.362</a:t>
                      </a:r>
                    </a:p>
                  </a:txBody>
                  <a:tcPr marL="0" marR="0" marT="0" marB="0" anchor="b">
                    <a:lnL>
                      <a:noFill/>
                    </a:lnL>
                    <a:lnR>
                      <a:noFill/>
                    </a:lnR>
                    <a:lnT w="12700" cap="flat" cmpd="sng" algn="ctr">
                      <a:solidFill>
                        <a:srgbClr val="C00000"/>
                      </a:solidFill>
                      <a:prstDash val="solid"/>
                      <a:round/>
                      <a:headEnd type="none" w="med" len="med"/>
                      <a:tailEnd type="none" w="med" len="med"/>
                    </a:lnT>
                    <a:lnB>
                      <a:noFill/>
                    </a:lnB>
                  </a:tcPr>
                </a:tc>
                <a:tc>
                  <a:txBody>
                    <a:bodyPr/>
                    <a:lstStyle/>
                    <a:p>
                      <a:pPr algn="r" fontAlgn="b"/>
                      <a:r>
                        <a:rPr lang="en-US" sz="900" b="0" i="0" u="none" strike="noStrike">
                          <a:effectLst/>
                          <a:latin typeface="Times New Roman"/>
                        </a:rPr>
                        <a:t>0.883</a:t>
                      </a:r>
                    </a:p>
                  </a:txBody>
                  <a:tcPr marL="0" marR="0" marT="0" marB="0" anchor="b">
                    <a:lnL>
                      <a:noFill/>
                    </a:lnL>
                    <a:lnR>
                      <a:noFill/>
                    </a:lnR>
                    <a:lnT w="12700" cap="flat" cmpd="sng" algn="ctr">
                      <a:solidFill>
                        <a:srgbClr val="C00000"/>
                      </a:solidFill>
                      <a:prstDash val="solid"/>
                      <a:round/>
                      <a:headEnd type="none" w="med" len="med"/>
                      <a:tailEnd type="none" w="med" len="med"/>
                    </a:lnT>
                    <a:lnB>
                      <a:noFill/>
                    </a:lnB>
                  </a:tcPr>
                </a:tc>
                <a:tc>
                  <a:txBody>
                    <a:bodyPr/>
                    <a:lstStyle/>
                    <a:p>
                      <a:pPr algn="r" fontAlgn="b"/>
                      <a:r>
                        <a:rPr lang="en-US" sz="900" b="0" i="0" u="none" strike="noStrike">
                          <a:effectLst/>
                          <a:latin typeface="Times New Roman"/>
                        </a:rPr>
                        <a:t>1.830</a:t>
                      </a:r>
                    </a:p>
                  </a:txBody>
                  <a:tcPr marL="0" marR="0" marT="0" marB="0" anchor="b">
                    <a:lnL>
                      <a:noFill/>
                    </a:lnL>
                    <a:lnR>
                      <a:noFill/>
                    </a:lnR>
                    <a:lnT w="12700" cap="flat" cmpd="sng" algn="ctr">
                      <a:solidFill>
                        <a:srgbClr val="C00000"/>
                      </a:solidFill>
                      <a:prstDash val="solid"/>
                      <a:round/>
                      <a:headEnd type="none" w="med" len="med"/>
                      <a:tailEnd type="none" w="med" len="med"/>
                    </a:lnT>
                    <a:lnB>
                      <a:noFill/>
                    </a:lnB>
                  </a:tcPr>
                </a:tc>
                <a:tc>
                  <a:txBody>
                    <a:bodyPr/>
                    <a:lstStyle/>
                    <a:p>
                      <a:pPr algn="r" fontAlgn="b"/>
                      <a:r>
                        <a:rPr lang="en-US" sz="900" b="0" i="0" u="none" strike="noStrike">
                          <a:effectLst/>
                          <a:latin typeface="Times New Roman"/>
                        </a:rPr>
                        <a:t>3.391</a:t>
                      </a:r>
                    </a:p>
                  </a:txBody>
                  <a:tcPr marL="0" marR="0" marT="0" marB="0" anchor="b">
                    <a:lnL>
                      <a:noFill/>
                    </a:lnL>
                    <a:lnR>
                      <a:noFill/>
                    </a:lnR>
                    <a:lnT w="12700" cap="flat" cmpd="sng" algn="ctr">
                      <a:solidFill>
                        <a:srgbClr val="C00000"/>
                      </a:solidFill>
                      <a:prstDash val="solid"/>
                      <a:round/>
                      <a:headEnd type="none" w="med" len="med"/>
                      <a:tailEnd type="none" w="med" len="med"/>
                    </a:lnT>
                    <a:lnB>
                      <a:noFill/>
                    </a:lnB>
                  </a:tcPr>
                </a:tc>
                <a:tc>
                  <a:txBody>
                    <a:bodyPr/>
                    <a:lstStyle/>
                    <a:p>
                      <a:pPr algn="r" fontAlgn="b"/>
                      <a:r>
                        <a:rPr lang="en-US" sz="900" b="0" i="0" u="none" strike="noStrike">
                          <a:effectLst/>
                          <a:latin typeface="Times New Roman"/>
                        </a:rPr>
                        <a:t>5.785</a:t>
                      </a:r>
                    </a:p>
                  </a:txBody>
                  <a:tcPr marL="0" marR="0" marT="0" marB="0" anchor="b">
                    <a:lnL>
                      <a:noFill/>
                    </a:lnL>
                    <a:lnR>
                      <a:noFill/>
                    </a:lnR>
                    <a:lnT w="12700" cap="flat" cmpd="sng" algn="ctr">
                      <a:solidFill>
                        <a:srgbClr val="C00000"/>
                      </a:solidFill>
                      <a:prstDash val="solid"/>
                      <a:round/>
                      <a:headEnd type="none" w="med" len="med"/>
                      <a:tailEnd type="none" w="med" len="med"/>
                    </a:lnT>
                    <a:lnB>
                      <a:noFill/>
                    </a:lnB>
                  </a:tcPr>
                </a:tc>
                <a:tc>
                  <a:txBody>
                    <a:bodyPr/>
                    <a:lstStyle/>
                    <a:p>
                      <a:pPr algn="r" fontAlgn="b"/>
                      <a:r>
                        <a:rPr lang="en-US" sz="900" b="0" i="0" u="none" strike="noStrike">
                          <a:effectLst/>
                          <a:latin typeface="Times New Roman"/>
                        </a:rPr>
                        <a:t>9.267</a:t>
                      </a:r>
                    </a:p>
                  </a:txBody>
                  <a:tcPr marL="0" marR="0" marT="0" marB="0" anchor="b">
                    <a:lnL>
                      <a:noFill/>
                    </a:lnL>
                    <a:lnR>
                      <a:noFill/>
                    </a:lnR>
                    <a:lnT w="12700" cap="flat" cmpd="sng" algn="ctr">
                      <a:solidFill>
                        <a:srgbClr val="C00000"/>
                      </a:solidFill>
                      <a:prstDash val="solid"/>
                      <a:round/>
                      <a:headEnd type="none" w="med" len="med"/>
                      <a:tailEnd type="none" w="med" len="med"/>
                    </a:lnT>
                    <a:lnB>
                      <a:noFill/>
                    </a:lnB>
                  </a:tcPr>
                </a:tc>
                <a:tc>
                  <a:txBody>
                    <a:bodyPr/>
                    <a:lstStyle/>
                    <a:p>
                      <a:pPr algn="r" fontAlgn="b"/>
                      <a:r>
                        <a:rPr lang="en-US" sz="900" b="0" i="0" u="none" strike="noStrike">
                          <a:effectLst/>
                          <a:latin typeface="Times New Roman"/>
                        </a:rPr>
                        <a:t>14.124</a:t>
                      </a:r>
                    </a:p>
                  </a:txBody>
                  <a:tcPr marL="0" marR="0" marT="0" marB="0" anchor="b">
                    <a:lnL>
                      <a:noFill/>
                    </a:lnL>
                    <a:lnR>
                      <a:noFill/>
                    </a:lnR>
                    <a:lnT w="12700" cap="flat" cmpd="sng" algn="ctr">
                      <a:solidFill>
                        <a:srgbClr val="C00000"/>
                      </a:solidFill>
                      <a:prstDash val="solid"/>
                      <a:round/>
                      <a:headEnd type="none" w="med" len="med"/>
                      <a:tailEnd type="none" w="med" len="med"/>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MeV</a:t>
                      </a:r>
                    </a:p>
                  </a:txBody>
                  <a:tcPr marL="0" marR="0" marT="0" marB="0" anchor="b">
                    <a:lnL>
                      <a:noFill/>
                    </a:lnL>
                    <a:lnR>
                      <a:noFill/>
                    </a:lnR>
                    <a:lnT>
                      <a:noFill/>
                    </a:lnT>
                    <a:lnB>
                      <a:noFill/>
                    </a:lnB>
                  </a:tcPr>
                </a:tc>
                <a:extLst>
                  <a:ext uri="{0D108BD9-81ED-4DB2-BD59-A6C34878D82A}">
                    <a16:rowId xmlns:a16="http://schemas.microsoft.com/office/drawing/2014/main" val="10002"/>
                  </a:ext>
                </a:extLst>
              </a:tr>
              <a:tr h="146639">
                <a:tc>
                  <a:txBody>
                    <a:bodyPr/>
                    <a:lstStyle/>
                    <a:p>
                      <a:pPr algn="r" fontAlgn="b"/>
                      <a:r>
                        <a:rPr lang="en-US" sz="900" b="1" i="0" u="none" strike="noStrike">
                          <a:effectLst/>
                          <a:latin typeface="Times New Roman"/>
                        </a:rPr>
                        <a:t>SRpower/ring (= power to beam)</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0.34</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1.08</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2.65</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4.30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6.17</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8.17</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10.00</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MW</a:t>
                      </a:r>
                    </a:p>
                  </a:txBody>
                  <a:tcPr marL="0" marR="0" marT="0" marB="0" anchor="b">
                    <a:lnL>
                      <a:noFill/>
                    </a:lnL>
                    <a:lnR>
                      <a:noFill/>
                    </a:lnR>
                    <a:lnT>
                      <a:noFill/>
                    </a:lnT>
                    <a:lnB>
                      <a:noFill/>
                    </a:lnB>
                  </a:tcPr>
                </a:tc>
                <a:extLst>
                  <a:ext uri="{0D108BD9-81ED-4DB2-BD59-A6C34878D82A}">
                    <a16:rowId xmlns:a16="http://schemas.microsoft.com/office/drawing/2014/main" val="10003"/>
                  </a:ext>
                </a:extLst>
              </a:tr>
              <a:tr h="146639">
                <a:tc>
                  <a:txBody>
                    <a:bodyPr/>
                    <a:lstStyle/>
                    <a:p>
                      <a:pPr algn="r" fontAlgn="b"/>
                      <a:r>
                        <a:rPr lang="en-US" sz="900" b="1" i="0" u="none" strike="noStrike">
                          <a:effectLst/>
                          <a:latin typeface="Times New Roman"/>
                        </a:rPr>
                        <a:t>SR power per unit length</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0.34</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1.08</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2.62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4.26</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6.11</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8.09</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9.91</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9.91</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kW/m</a:t>
                      </a:r>
                    </a:p>
                  </a:txBody>
                  <a:tcPr marL="0" marR="0" marT="0" marB="0" anchor="b">
                    <a:lnL>
                      <a:noFill/>
                    </a:lnL>
                    <a:lnR>
                      <a:noFill/>
                    </a:lnR>
                    <a:lnT>
                      <a:noFill/>
                    </a:lnT>
                    <a:lnB>
                      <a:noFill/>
                    </a:lnB>
                  </a:tcPr>
                </a:tc>
                <a:extLst>
                  <a:ext uri="{0D108BD9-81ED-4DB2-BD59-A6C34878D82A}">
                    <a16:rowId xmlns:a16="http://schemas.microsoft.com/office/drawing/2014/main" val="10004"/>
                  </a:ext>
                </a:extLst>
              </a:tr>
              <a:tr h="146639">
                <a:tc>
                  <a:txBody>
                    <a:bodyPr/>
                    <a:lstStyle/>
                    <a:p>
                      <a:pPr algn="r" fontAlgn="b"/>
                      <a:r>
                        <a:rPr lang="en-US" sz="900" b="1" i="0" u="none" strike="noStrike">
                          <a:effectLst/>
                          <a:latin typeface="Times New Roman"/>
                        </a:rPr>
                        <a:t>Energy Spread</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2.73E-04</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3.64E-04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4.55E-04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5.46E-04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6.37E-04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7.28E-04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8.19E-04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9.10E-04</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1" i="0" u="none" strike="noStrike">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146639">
                <a:tc>
                  <a:txBody>
                    <a:bodyPr/>
                    <a:lstStyle/>
                    <a:p>
                      <a:pPr algn="r" fontAlgn="b"/>
                      <a:r>
                        <a:rPr lang="en-US" sz="900" b="1" i="0" u="none" strike="noStrike">
                          <a:effectLst/>
                          <a:latin typeface="Times New Roman"/>
                        </a:rPr>
                        <a:t>Trans. SR Damping Time</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394.62</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166.48</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85.24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49.33</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31.06</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20.81</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14.62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10.65</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mSec</a:t>
                      </a:r>
                    </a:p>
                  </a:txBody>
                  <a:tcPr marL="0" marR="0" marT="0" marB="0" anchor="b">
                    <a:lnL>
                      <a:noFill/>
                    </a:lnL>
                    <a:lnR>
                      <a:noFill/>
                    </a:lnR>
                    <a:lnT>
                      <a:noFill/>
                    </a:lnT>
                    <a:lnB>
                      <a:noFill/>
                    </a:lnB>
                  </a:tcPr>
                </a:tc>
                <a:extLst>
                  <a:ext uri="{0D108BD9-81ED-4DB2-BD59-A6C34878D82A}">
                    <a16:rowId xmlns:a16="http://schemas.microsoft.com/office/drawing/2014/main" val="10006"/>
                  </a:ext>
                </a:extLst>
              </a:tr>
              <a:tr h="146639">
                <a:tc>
                  <a:txBody>
                    <a:bodyPr/>
                    <a:lstStyle/>
                    <a:p>
                      <a:pPr algn="r" fontAlgn="b"/>
                      <a:r>
                        <a:rPr lang="en-US" sz="900" b="1" i="0" u="none" strike="noStrike">
                          <a:effectLst/>
                          <a:latin typeface="Times New Roman"/>
                        </a:rPr>
                        <a:t>Long. SR Damping Time</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197.31</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83.24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42.62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24.66</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15.53</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10.41</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7.31</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5.33</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mSec</a:t>
                      </a:r>
                    </a:p>
                  </a:txBody>
                  <a:tcPr marL="0" marR="0" marT="0" marB="0" anchor="b">
                    <a:lnL>
                      <a:noFill/>
                    </a:lnL>
                    <a:lnR>
                      <a:noFill/>
                    </a:lnR>
                    <a:lnT>
                      <a:noFill/>
                    </a:lnT>
                    <a:lnB>
                      <a:noFill/>
                    </a:lnB>
                  </a:tcPr>
                </a:tc>
                <a:extLst>
                  <a:ext uri="{0D108BD9-81ED-4DB2-BD59-A6C34878D82A}">
                    <a16:rowId xmlns:a16="http://schemas.microsoft.com/office/drawing/2014/main" val="10007"/>
                  </a:ext>
                </a:extLst>
              </a:tr>
              <a:tr h="146639">
                <a:tc>
                  <a:txBody>
                    <a:bodyPr/>
                    <a:lstStyle/>
                    <a:p>
                      <a:pPr algn="r" fontAlgn="b"/>
                      <a:r>
                        <a:rPr lang="en-US" sz="900" b="1" i="0" u="none" strike="noStrike">
                          <a:effectLst/>
                          <a:latin typeface="Times New Roman"/>
                        </a:rPr>
                        <a:t>Beam Average Current</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3.000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3.000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2.350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1.819</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1.412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1.079</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0.708</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A</a:t>
                      </a:r>
                    </a:p>
                  </a:txBody>
                  <a:tcPr marL="0" marR="0" marT="0" marB="0" anchor="b">
                    <a:lnL>
                      <a:noFill/>
                    </a:lnL>
                    <a:lnR>
                      <a:noFill/>
                    </a:lnR>
                    <a:lnT>
                      <a:noFill/>
                    </a:lnT>
                    <a:lnB>
                      <a:noFill/>
                    </a:lnB>
                  </a:tcPr>
                </a:tc>
                <a:extLst>
                  <a:ext uri="{0D108BD9-81ED-4DB2-BD59-A6C34878D82A}">
                    <a16:rowId xmlns:a16="http://schemas.microsoft.com/office/drawing/2014/main" val="10008"/>
                  </a:ext>
                </a:extLst>
              </a:tr>
              <a:tr h="146639">
                <a:tc>
                  <a:txBody>
                    <a:bodyPr/>
                    <a:lstStyle/>
                    <a:p>
                      <a:pPr algn="r" fontAlgn="b"/>
                      <a:r>
                        <a:rPr lang="en-US" sz="900" b="1" i="0" u="none" strike="noStrike">
                          <a:effectLst/>
                          <a:latin typeface="Times New Roman"/>
                        </a:rPr>
                        <a:t>Bunch Length</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12.0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12.0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12.0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12.0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12.0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12.0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12.2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15.6</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mm</a:t>
                      </a:r>
                    </a:p>
                  </a:txBody>
                  <a:tcPr marL="0" marR="0" marT="0" marB="0" anchor="b">
                    <a:lnL>
                      <a:noFill/>
                    </a:lnL>
                    <a:lnR>
                      <a:noFill/>
                    </a:lnR>
                    <a:lnT>
                      <a:noFill/>
                    </a:lnT>
                    <a:lnB>
                      <a:noFill/>
                    </a:lnB>
                  </a:tcPr>
                </a:tc>
                <a:extLst>
                  <a:ext uri="{0D108BD9-81ED-4DB2-BD59-A6C34878D82A}">
                    <a16:rowId xmlns:a16="http://schemas.microsoft.com/office/drawing/2014/main" val="10009"/>
                  </a:ext>
                </a:extLst>
              </a:tr>
              <a:tr h="146639">
                <a:tc>
                  <a:txBody>
                    <a:bodyPr/>
                    <a:lstStyle/>
                    <a:p>
                      <a:pPr algn="r" fontAlgn="b"/>
                      <a:r>
                        <a:rPr lang="en-US" sz="900" b="1" i="0" u="none" strike="noStrike">
                          <a:effectLst/>
                          <a:latin typeface="Times New Roman"/>
                        </a:rPr>
                        <a:t>Vpeak, Total</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0.76</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1.82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3.59</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6.28</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10.13</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15.38</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21.71</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21.69</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MV</a:t>
                      </a:r>
                    </a:p>
                  </a:txBody>
                  <a:tcPr marL="0" marR="0" marT="0" marB="0" anchor="b">
                    <a:lnL>
                      <a:noFill/>
                    </a:lnL>
                    <a:lnR>
                      <a:noFill/>
                    </a:lnR>
                    <a:lnT>
                      <a:noFill/>
                    </a:lnT>
                    <a:lnB>
                      <a:noFill/>
                    </a:lnB>
                  </a:tcPr>
                </a:tc>
                <a:extLst>
                  <a:ext uri="{0D108BD9-81ED-4DB2-BD59-A6C34878D82A}">
                    <a16:rowId xmlns:a16="http://schemas.microsoft.com/office/drawing/2014/main" val="10010"/>
                  </a:ext>
                </a:extLst>
              </a:tr>
              <a:tr h="146639">
                <a:tc>
                  <a:txBody>
                    <a:bodyPr/>
                    <a:lstStyle/>
                    <a:p>
                      <a:pPr algn="r" fontAlgn="b"/>
                      <a:r>
                        <a:rPr lang="en-US" sz="900" b="1" i="0" u="none" strike="noStrike">
                          <a:effectLst/>
                          <a:latin typeface="Times New Roman"/>
                        </a:rPr>
                        <a:t>Vgap, 1K2C</a:t>
                      </a:r>
                    </a:p>
                  </a:txBody>
                  <a:tcPr marL="0" marR="0" marT="0" marB="0" anchor="b">
                    <a:lnL>
                      <a:noFill/>
                    </a:lnL>
                    <a:lnR w="12700" cap="flat" cmpd="sng" algn="ctr">
                      <a:solidFill>
                        <a:srgbClr val="C00000"/>
                      </a:solidFill>
                      <a:prstDash val="solid"/>
                      <a:round/>
                      <a:headEnd type="none" w="med" len="med"/>
                      <a:tailEnd type="none" w="med" len="med"/>
                    </a:lnR>
                    <a:lnT>
                      <a:noFill/>
                    </a:lnT>
                    <a:lnB>
                      <a:noFill/>
                    </a:lnB>
                    <a:solidFill>
                      <a:srgbClr val="DAEEF3"/>
                    </a:solidFill>
                  </a:tcPr>
                </a:tc>
                <a:tc>
                  <a:txBody>
                    <a:bodyPr/>
                    <a:lstStyle/>
                    <a:p>
                      <a:pPr algn="r" fontAlgn="b"/>
                      <a:r>
                        <a:rPr lang="en-US" sz="900" b="0" i="0" u="none" strike="noStrike">
                          <a:effectLst/>
                          <a:latin typeface="Times New Roman"/>
                        </a:rPr>
                        <a:t>0.38</a:t>
                      </a:r>
                    </a:p>
                  </a:txBody>
                  <a:tcPr marL="0" marR="0" marT="0" marB="0" anchor="b">
                    <a:lnL w="12700" cap="flat" cmpd="sng" algn="ctr">
                      <a:solidFill>
                        <a:srgbClr val="C00000"/>
                      </a:solidFill>
                      <a:prstDash val="solid"/>
                      <a:round/>
                      <a:headEnd type="none" w="med" len="med"/>
                      <a:tailEnd type="none" w="med" len="med"/>
                    </a:lnL>
                    <a:lnR>
                      <a:noFill/>
                    </a:lnR>
                    <a:lnT>
                      <a:noFill/>
                    </a:lnT>
                    <a:lnB>
                      <a:noFill/>
                    </a:lnB>
                    <a:solidFill>
                      <a:srgbClr val="DAEEF3"/>
                    </a:solidFill>
                  </a:tcPr>
                </a:tc>
                <a:tc>
                  <a:txBody>
                    <a:bodyPr/>
                    <a:lstStyle/>
                    <a:p>
                      <a:pPr algn="r" fontAlgn="b"/>
                      <a:r>
                        <a:rPr lang="en-US" sz="900" b="0" i="0" u="none" strike="noStrike">
                          <a:effectLst/>
                          <a:latin typeface="Times New Roman"/>
                        </a:rPr>
                        <a:t>0.45</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0.45</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0.63</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0.63</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0.76</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0.79</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0.79</a:t>
                      </a:r>
                    </a:p>
                  </a:txBody>
                  <a:tcPr marL="0" marR="0" marT="0" marB="0" anchor="b">
                    <a:lnL>
                      <a:noFill/>
                    </a:lnL>
                    <a:lnR>
                      <a:noFill/>
                    </a:lnR>
                    <a:lnT>
                      <a:noFill/>
                    </a:lnT>
                    <a:lnB>
                      <a:noFill/>
                    </a:lnB>
                    <a:solidFill>
                      <a:srgbClr val="DAEEF3"/>
                    </a:solidFill>
                  </a:tcPr>
                </a:tc>
                <a:tc>
                  <a:txBody>
                    <a:bodyPr/>
                    <a:lstStyle/>
                    <a:p>
                      <a:pPr algn="l" fontAlgn="b"/>
                      <a:r>
                        <a:rPr lang="en-US" sz="900" b="0" i="0" u="none" strike="noStrike">
                          <a:effectLst/>
                          <a:latin typeface="Times New Roman"/>
                        </a:rPr>
                        <a:t> </a:t>
                      </a:r>
                    </a:p>
                  </a:txBody>
                  <a:tcPr marL="0" marR="0" marT="0" marB="0" anchor="b">
                    <a:lnL>
                      <a:noFill/>
                    </a:lnL>
                    <a:lnR>
                      <a:noFill/>
                    </a:lnR>
                    <a:lnT>
                      <a:noFill/>
                    </a:lnT>
                    <a:lnB>
                      <a:noFill/>
                    </a:lnB>
                    <a:solidFill>
                      <a:srgbClr val="DAEEF3"/>
                    </a:solidFill>
                  </a:tcPr>
                </a:tc>
                <a:tc>
                  <a:txBody>
                    <a:bodyPr/>
                    <a:lstStyle/>
                    <a:p>
                      <a:pPr algn="l" fontAlgn="b"/>
                      <a:r>
                        <a:rPr lang="en-US" sz="900" b="1" i="0" u="none" strike="noStrike">
                          <a:effectLst/>
                          <a:latin typeface="Times New Roman"/>
                        </a:rPr>
                        <a:t>MV</a:t>
                      </a:r>
                    </a:p>
                  </a:txBody>
                  <a:tcPr marL="0" marR="0" marT="0" marB="0" anchor="b">
                    <a:lnL>
                      <a:noFill/>
                    </a:lnL>
                    <a:lnR>
                      <a:noFill/>
                    </a:lnR>
                    <a:lnT>
                      <a:noFill/>
                    </a:lnT>
                    <a:lnB>
                      <a:noFill/>
                    </a:lnB>
                    <a:solidFill>
                      <a:srgbClr val="DAEEF3"/>
                    </a:solidFill>
                  </a:tcPr>
                </a:tc>
                <a:extLst>
                  <a:ext uri="{0D108BD9-81ED-4DB2-BD59-A6C34878D82A}">
                    <a16:rowId xmlns:a16="http://schemas.microsoft.com/office/drawing/2014/main" val="10011"/>
                  </a:ext>
                </a:extLst>
              </a:tr>
              <a:tr h="146639">
                <a:tc>
                  <a:txBody>
                    <a:bodyPr/>
                    <a:lstStyle/>
                    <a:p>
                      <a:pPr algn="r" fontAlgn="b"/>
                      <a:r>
                        <a:rPr lang="en-US" sz="900" b="1" i="0" u="none" strike="noStrike">
                          <a:effectLst/>
                          <a:latin typeface="Times New Roman"/>
                        </a:rPr>
                        <a:t>Vgap, 1K4C</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0.40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0.47</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0.47</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MV</a:t>
                      </a:r>
                    </a:p>
                  </a:txBody>
                  <a:tcPr marL="0" marR="0" marT="0" marB="0" anchor="b">
                    <a:lnL>
                      <a:noFill/>
                    </a:lnL>
                    <a:lnR>
                      <a:noFill/>
                    </a:lnR>
                    <a:lnT>
                      <a:noFill/>
                    </a:lnT>
                    <a:lnB>
                      <a:noFill/>
                    </a:lnB>
                  </a:tcPr>
                </a:tc>
                <a:extLst>
                  <a:ext uri="{0D108BD9-81ED-4DB2-BD59-A6C34878D82A}">
                    <a16:rowId xmlns:a16="http://schemas.microsoft.com/office/drawing/2014/main" val="10012"/>
                  </a:ext>
                </a:extLst>
              </a:tr>
              <a:tr h="146639">
                <a:tc>
                  <a:txBody>
                    <a:bodyPr/>
                    <a:lstStyle/>
                    <a:p>
                      <a:pPr algn="r" fontAlgn="b"/>
                      <a:r>
                        <a:rPr lang="en-US" sz="900" b="1" i="0" u="none" strike="noStrike">
                          <a:effectLst/>
                          <a:latin typeface="Times New Roman"/>
                        </a:rPr>
                        <a:t>Gradient, 1K2C</a:t>
                      </a:r>
                    </a:p>
                  </a:txBody>
                  <a:tcPr marL="0" marR="0" marT="0" marB="0" anchor="b">
                    <a:lnL>
                      <a:noFill/>
                    </a:lnL>
                    <a:lnR w="12700" cap="flat" cmpd="sng" algn="ctr">
                      <a:solidFill>
                        <a:srgbClr val="C00000"/>
                      </a:solidFill>
                      <a:prstDash val="solid"/>
                      <a:round/>
                      <a:headEnd type="none" w="med" len="med"/>
                      <a:tailEnd type="none" w="med" len="med"/>
                    </a:lnR>
                    <a:lnT>
                      <a:noFill/>
                    </a:lnT>
                    <a:lnB>
                      <a:noFill/>
                    </a:lnB>
                    <a:solidFill>
                      <a:srgbClr val="DAEEF3"/>
                    </a:solidFill>
                  </a:tcPr>
                </a:tc>
                <a:tc>
                  <a:txBody>
                    <a:bodyPr/>
                    <a:lstStyle/>
                    <a:p>
                      <a:pPr algn="r" fontAlgn="b"/>
                      <a:r>
                        <a:rPr lang="en-US" sz="900" b="0" i="0" u="none" strike="noStrike">
                          <a:effectLst/>
                          <a:latin typeface="Times New Roman"/>
                        </a:rPr>
                        <a:t>1.21</a:t>
                      </a:r>
                    </a:p>
                  </a:txBody>
                  <a:tcPr marL="0" marR="0" marT="0" marB="0" anchor="b">
                    <a:lnL w="12700" cap="flat" cmpd="sng" algn="ctr">
                      <a:solidFill>
                        <a:srgbClr val="C00000"/>
                      </a:solidFill>
                      <a:prstDash val="solid"/>
                      <a:round/>
                      <a:headEnd type="none" w="med" len="med"/>
                      <a:tailEnd type="none" w="med" len="med"/>
                    </a:lnL>
                    <a:lnR>
                      <a:noFill/>
                    </a:lnR>
                    <a:lnT>
                      <a:noFill/>
                    </a:lnT>
                    <a:lnB>
                      <a:noFill/>
                    </a:lnB>
                    <a:solidFill>
                      <a:srgbClr val="DAEEF3"/>
                    </a:solidFill>
                  </a:tcPr>
                </a:tc>
                <a:tc>
                  <a:txBody>
                    <a:bodyPr/>
                    <a:lstStyle/>
                    <a:p>
                      <a:pPr algn="r" fontAlgn="b"/>
                      <a:r>
                        <a:rPr lang="en-US" sz="900" b="0" i="0" u="none" strike="noStrike">
                          <a:effectLst/>
                          <a:latin typeface="Times New Roman"/>
                        </a:rPr>
                        <a:t>1.44</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1.43</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2.00</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2.01</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2.42</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2.51</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2.51</a:t>
                      </a:r>
                    </a:p>
                  </a:txBody>
                  <a:tcPr marL="0" marR="0" marT="0" marB="0" anchor="b">
                    <a:lnL>
                      <a:noFill/>
                    </a:lnL>
                    <a:lnR>
                      <a:noFill/>
                    </a:lnR>
                    <a:lnT>
                      <a:noFill/>
                    </a:lnT>
                    <a:lnB>
                      <a:noFill/>
                    </a:lnB>
                    <a:solidFill>
                      <a:srgbClr val="DAEEF3"/>
                    </a:solidFill>
                  </a:tcPr>
                </a:tc>
                <a:tc>
                  <a:txBody>
                    <a:bodyPr/>
                    <a:lstStyle/>
                    <a:p>
                      <a:pPr algn="l" fontAlgn="b"/>
                      <a:r>
                        <a:rPr lang="en-US" sz="900" b="0" i="0" u="none" strike="noStrike">
                          <a:effectLst/>
                          <a:latin typeface="Times New Roman"/>
                        </a:rPr>
                        <a:t> </a:t>
                      </a:r>
                    </a:p>
                  </a:txBody>
                  <a:tcPr marL="0" marR="0" marT="0" marB="0" anchor="b">
                    <a:lnL>
                      <a:noFill/>
                    </a:lnL>
                    <a:lnR>
                      <a:noFill/>
                    </a:lnR>
                    <a:lnT>
                      <a:noFill/>
                    </a:lnT>
                    <a:lnB>
                      <a:noFill/>
                    </a:lnB>
                    <a:solidFill>
                      <a:srgbClr val="DAEEF3"/>
                    </a:solidFill>
                  </a:tcPr>
                </a:tc>
                <a:tc>
                  <a:txBody>
                    <a:bodyPr/>
                    <a:lstStyle/>
                    <a:p>
                      <a:pPr algn="l" fontAlgn="b"/>
                      <a:r>
                        <a:rPr lang="en-US" sz="900" b="1" i="0" u="none" strike="noStrike">
                          <a:effectLst/>
                          <a:latin typeface="Times New Roman"/>
                        </a:rPr>
                        <a:t>MV/m</a:t>
                      </a:r>
                    </a:p>
                  </a:txBody>
                  <a:tcPr marL="0" marR="0" marT="0" marB="0" anchor="b">
                    <a:lnL>
                      <a:noFill/>
                    </a:lnL>
                    <a:lnR>
                      <a:noFill/>
                    </a:lnR>
                    <a:lnT>
                      <a:noFill/>
                    </a:lnT>
                    <a:lnB>
                      <a:noFill/>
                    </a:lnB>
                    <a:solidFill>
                      <a:srgbClr val="DAEEF3"/>
                    </a:solidFill>
                  </a:tcPr>
                </a:tc>
                <a:extLst>
                  <a:ext uri="{0D108BD9-81ED-4DB2-BD59-A6C34878D82A}">
                    <a16:rowId xmlns:a16="http://schemas.microsoft.com/office/drawing/2014/main" val="10013"/>
                  </a:ext>
                </a:extLst>
              </a:tr>
              <a:tr h="146639">
                <a:tc>
                  <a:txBody>
                    <a:bodyPr/>
                    <a:lstStyle/>
                    <a:p>
                      <a:pPr algn="r" fontAlgn="b"/>
                      <a:r>
                        <a:rPr lang="en-US" sz="900" b="1" i="0" u="none" strike="noStrike">
                          <a:effectLst/>
                          <a:latin typeface="Times New Roman"/>
                        </a:rPr>
                        <a:t>Gradient, 1K4C</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1.26</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1.49</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1.49</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MV/m</a:t>
                      </a:r>
                    </a:p>
                  </a:txBody>
                  <a:tcPr marL="0" marR="0" marT="0" marB="0" anchor="b">
                    <a:lnL>
                      <a:noFill/>
                    </a:lnL>
                    <a:lnR>
                      <a:noFill/>
                    </a:lnR>
                    <a:lnT>
                      <a:noFill/>
                    </a:lnT>
                    <a:lnB>
                      <a:noFill/>
                    </a:lnB>
                  </a:tcPr>
                </a:tc>
                <a:extLst>
                  <a:ext uri="{0D108BD9-81ED-4DB2-BD59-A6C34878D82A}">
                    <a16:rowId xmlns:a16="http://schemas.microsoft.com/office/drawing/2014/main" val="10014"/>
                  </a:ext>
                </a:extLst>
              </a:tr>
              <a:tr h="146639">
                <a:tc>
                  <a:txBody>
                    <a:bodyPr/>
                    <a:lstStyle/>
                    <a:p>
                      <a:pPr algn="r" fontAlgn="b"/>
                      <a:r>
                        <a:rPr lang="en-US" sz="900" b="1" i="0" u="none" strike="noStrike">
                          <a:effectLst/>
                          <a:latin typeface="Times New Roman"/>
                        </a:rPr>
                        <a:t>Syn. Phase</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8.7</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11.5</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14.2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16.9</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19.6</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22.1</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25.3</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40.6</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degree</a:t>
                      </a:r>
                    </a:p>
                  </a:txBody>
                  <a:tcPr marL="0" marR="0" marT="0" marB="0" anchor="b">
                    <a:lnL>
                      <a:noFill/>
                    </a:lnL>
                    <a:lnR>
                      <a:noFill/>
                    </a:lnR>
                    <a:lnT>
                      <a:noFill/>
                    </a:lnT>
                    <a:lnB>
                      <a:noFill/>
                    </a:lnB>
                  </a:tcPr>
                </a:tc>
                <a:extLst>
                  <a:ext uri="{0D108BD9-81ED-4DB2-BD59-A6C34878D82A}">
                    <a16:rowId xmlns:a16="http://schemas.microsoft.com/office/drawing/2014/main" val="10015"/>
                  </a:ext>
                </a:extLst>
              </a:tr>
              <a:tr h="146639">
                <a:tc>
                  <a:txBody>
                    <a:bodyPr/>
                    <a:lstStyle/>
                    <a:p>
                      <a:pPr algn="r" fontAlgn="b"/>
                      <a:r>
                        <a:rPr lang="en-US" sz="900" b="1" i="0" u="none" strike="noStrike">
                          <a:effectLst/>
                          <a:latin typeface="Times New Roman"/>
                        </a:rPr>
                        <a:t>Syn. Tune</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0.017</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0.023</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0.029</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0.035</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0.041</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0.047</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0.052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0.045</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1" i="0" u="none" strike="noStrike">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16"/>
                  </a:ext>
                </a:extLst>
              </a:tr>
              <a:tr h="146639">
                <a:tc>
                  <a:txBody>
                    <a:bodyPr/>
                    <a:lstStyle/>
                    <a:p>
                      <a:pPr algn="r" fontAlgn="b"/>
                      <a:r>
                        <a:rPr lang="en-US" sz="900" b="1" i="0" u="none" strike="noStrike">
                          <a:effectLst/>
                          <a:latin typeface="Times New Roman"/>
                        </a:rPr>
                        <a:t>Cavity Number, Total</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2</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8</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16</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34</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1" i="0" u="none" strike="noStrike">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17"/>
                  </a:ext>
                </a:extLst>
              </a:tr>
              <a:tr h="153621">
                <a:tc>
                  <a:txBody>
                    <a:bodyPr/>
                    <a:lstStyle/>
                    <a:p>
                      <a:pPr algn="r" fontAlgn="b"/>
                      <a:r>
                        <a:rPr lang="en-US" sz="900" b="1" i="0" u="none" strike="noStrike">
                          <a:effectLst/>
                          <a:latin typeface="Times New Roman"/>
                        </a:rPr>
                        <a:t>Klystron Number</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1</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5</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8</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13</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13</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1" i="0" u="none" strike="noStrike">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18"/>
                  </a:ext>
                </a:extLst>
              </a:tr>
              <a:tr h="153621">
                <a:tc>
                  <a:txBody>
                    <a:bodyPr/>
                    <a:lstStyle/>
                    <a:p>
                      <a:pPr algn="r" fontAlgn="b"/>
                      <a:r>
                        <a:rPr lang="en-US" sz="900" b="1" i="0" u="none" strike="noStrike">
                          <a:effectLst/>
                          <a:latin typeface="Times New Roman"/>
                        </a:rPr>
                        <a:t>Loading Angle </a:t>
                      </a:r>
                      <a:r>
                        <a:rPr lang="el-GR" sz="900" b="1" i="0" u="none" strike="noStrike">
                          <a:effectLst/>
                          <a:latin typeface="Times New Roman"/>
                        </a:rPr>
                        <a:t>ψ</a:t>
                      </a:r>
                      <a:r>
                        <a:rPr lang="en-US" sz="900" b="1" i="0" u="none" strike="noStrike">
                          <a:effectLst/>
                          <a:latin typeface="Times New Roman"/>
                        </a:rPr>
                        <a:t>L</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degree</a:t>
                      </a:r>
                    </a:p>
                  </a:txBody>
                  <a:tcPr marL="0" marR="0" marT="0" marB="0" anchor="b">
                    <a:lnL>
                      <a:noFill/>
                    </a:lnL>
                    <a:lnR>
                      <a:noFill/>
                    </a:lnR>
                    <a:lnT>
                      <a:noFill/>
                    </a:lnT>
                    <a:lnB>
                      <a:noFill/>
                    </a:lnB>
                  </a:tcPr>
                </a:tc>
                <a:extLst>
                  <a:ext uri="{0D108BD9-81ED-4DB2-BD59-A6C34878D82A}">
                    <a16:rowId xmlns:a16="http://schemas.microsoft.com/office/drawing/2014/main" val="10019"/>
                  </a:ext>
                </a:extLst>
              </a:tr>
              <a:tr h="146639">
                <a:tc>
                  <a:txBody>
                    <a:bodyPr/>
                    <a:lstStyle/>
                    <a:p>
                      <a:pPr algn="r" fontAlgn="b"/>
                      <a:r>
                        <a:rPr lang="en-US" sz="900" b="1" i="0" u="none" strike="noStrike">
                          <a:effectLst/>
                          <a:latin typeface="Times New Roman"/>
                        </a:rPr>
                        <a:t>PowerToBeam per Cavity, 1K2C</a:t>
                      </a:r>
                    </a:p>
                  </a:txBody>
                  <a:tcPr marL="0" marR="0" marT="0" marB="0" anchor="b">
                    <a:lnL>
                      <a:noFill/>
                    </a:lnL>
                    <a:lnR w="12700" cap="flat" cmpd="sng" algn="ctr">
                      <a:solidFill>
                        <a:srgbClr val="C00000"/>
                      </a:solidFill>
                      <a:prstDash val="solid"/>
                      <a:round/>
                      <a:headEnd type="none" w="med" len="med"/>
                      <a:tailEnd type="none" w="med" len="med"/>
                    </a:lnR>
                    <a:lnT>
                      <a:noFill/>
                    </a:lnT>
                    <a:lnB>
                      <a:noFill/>
                    </a:lnB>
                    <a:solidFill>
                      <a:srgbClr val="DAEEF3"/>
                    </a:solidFill>
                  </a:tcPr>
                </a:tc>
                <a:tc>
                  <a:txBody>
                    <a:bodyPr/>
                    <a:lstStyle/>
                    <a:p>
                      <a:pPr algn="r" fontAlgn="b"/>
                      <a:r>
                        <a:rPr lang="en-US" sz="900" b="0" i="0" u="none" strike="noStrike">
                          <a:effectLst/>
                          <a:latin typeface="Times New Roman"/>
                        </a:rPr>
                        <a:t>171.61</a:t>
                      </a:r>
                    </a:p>
                  </a:txBody>
                  <a:tcPr marL="0" marR="0" marT="0" marB="0" anchor="b">
                    <a:lnL w="12700" cap="flat" cmpd="sng" algn="ctr">
                      <a:solidFill>
                        <a:srgbClr val="C00000"/>
                      </a:solidFill>
                      <a:prstDash val="solid"/>
                      <a:round/>
                      <a:headEnd type="none" w="med" len="med"/>
                      <a:tailEnd type="none" w="med" len="med"/>
                    </a:lnL>
                    <a:lnR>
                      <a:noFill/>
                    </a:lnR>
                    <a:lnT>
                      <a:noFill/>
                    </a:lnT>
                    <a:lnB>
                      <a:noFill/>
                    </a:lnB>
                    <a:solidFill>
                      <a:srgbClr val="DAEEF3"/>
                    </a:solidFill>
                  </a:tcPr>
                </a:tc>
                <a:tc>
                  <a:txBody>
                    <a:bodyPr/>
                    <a:lstStyle/>
                    <a:p>
                      <a:pPr algn="r" fontAlgn="b"/>
                      <a:r>
                        <a:rPr lang="en-US" sz="900" b="0" i="0" u="none" strike="noStrike">
                          <a:effectLst/>
                          <a:latin typeface="Times New Roman"/>
                        </a:rPr>
                        <a:t>271.18</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331.03</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430.16</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385.44</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404.89</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363.97</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363.90</a:t>
                      </a:r>
                    </a:p>
                  </a:txBody>
                  <a:tcPr marL="0" marR="0" marT="0" marB="0" anchor="b">
                    <a:lnL>
                      <a:noFill/>
                    </a:lnL>
                    <a:lnR>
                      <a:noFill/>
                    </a:lnR>
                    <a:lnT>
                      <a:noFill/>
                    </a:lnT>
                    <a:lnB>
                      <a:noFill/>
                    </a:lnB>
                    <a:solidFill>
                      <a:srgbClr val="DAEEF3"/>
                    </a:solidFill>
                  </a:tcPr>
                </a:tc>
                <a:tc>
                  <a:txBody>
                    <a:bodyPr/>
                    <a:lstStyle/>
                    <a:p>
                      <a:pPr algn="l" fontAlgn="b"/>
                      <a:r>
                        <a:rPr lang="en-US" sz="900" b="0" i="0" u="none" strike="noStrike">
                          <a:effectLst/>
                          <a:latin typeface="Times New Roman"/>
                        </a:rPr>
                        <a:t> </a:t>
                      </a:r>
                    </a:p>
                  </a:txBody>
                  <a:tcPr marL="0" marR="0" marT="0" marB="0" anchor="b">
                    <a:lnL>
                      <a:noFill/>
                    </a:lnL>
                    <a:lnR>
                      <a:noFill/>
                    </a:lnR>
                    <a:lnT>
                      <a:noFill/>
                    </a:lnT>
                    <a:lnB>
                      <a:noFill/>
                    </a:lnB>
                    <a:solidFill>
                      <a:srgbClr val="DAEEF3"/>
                    </a:solidFill>
                  </a:tcPr>
                </a:tc>
                <a:tc>
                  <a:txBody>
                    <a:bodyPr/>
                    <a:lstStyle/>
                    <a:p>
                      <a:pPr algn="l" fontAlgn="b"/>
                      <a:r>
                        <a:rPr lang="en-US" sz="900" b="1" i="0" u="none" strike="noStrike">
                          <a:effectLst/>
                          <a:latin typeface="Times New Roman"/>
                        </a:rPr>
                        <a:t>kW</a:t>
                      </a:r>
                    </a:p>
                  </a:txBody>
                  <a:tcPr marL="0" marR="0" marT="0" marB="0" anchor="b">
                    <a:lnL>
                      <a:noFill/>
                    </a:lnL>
                    <a:lnR>
                      <a:noFill/>
                    </a:lnR>
                    <a:lnT>
                      <a:noFill/>
                    </a:lnT>
                    <a:lnB>
                      <a:noFill/>
                    </a:lnB>
                    <a:solidFill>
                      <a:srgbClr val="DAEEF3"/>
                    </a:solidFill>
                  </a:tcPr>
                </a:tc>
                <a:extLst>
                  <a:ext uri="{0D108BD9-81ED-4DB2-BD59-A6C34878D82A}">
                    <a16:rowId xmlns:a16="http://schemas.microsoft.com/office/drawing/2014/main" val="10020"/>
                  </a:ext>
                </a:extLst>
              </a:tr>
              <a:tr h="146639">
                <a:tc>
                  <a:txBody>
                    <a:bodyPr/>
                    <a:lstStyle/>
                    <a:p>
                      <a:pPr algn="r" fontAlgn="b"/>
                      <a:r>
                        <a:rPr lang="en-US" sz="900" b="1" i="0" u="none" strike="noStrike">
                          <a:effectLst/>
                          <a:latin typeface="Times New Roman"/>
                        </a:rPr>
                        <a:t>PowerToBeam per Cavity, 1K4C</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210.96</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215.54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215.62</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kW</a:t>
                      </a:r>
                    </a:p>
                  </a:txBody>
                  <a:tcPr marL="0" marR="0" marT="0" marB="0" anchor="b">
                    <a:lnL>
                      <a:noFill/>
                    </a:lnL>
                    <a:lnR>
                      <a:noFill/>
                    </a:lnR>
                    <a:lnT>
                      <a:noFill/>
                    </a:lnT>
                    <a:lnB>
                      <a:noFill/>
                    </a:lnB>
                  </a:tcPr>
                </a:tc>
                <a:extLst>
                  <a:ext uri="{0D108BD9-81ED-4DB2-BD59-A6C34878D82A}">
                    <a16:rowId xmlns:a16="http://schemas.microsoft.com/office/drawing/2014/main" val="10021"/>
                  </a:ext>
                </a:extLst>
              </a:tr>
              <a:tr h="146639">
                <a:tc>
                  <a:txBody>
                    <a:bodyPr/>
                    <a:lstStyle/>
                    <a:p>
                      <a:pPr algn="r" fontAlgn="b"/>
                      <a:r>
                        <a:rPr lang="en-US" sz="900" b="1" i="0" u="none" strike="noStrike">
                          <a:effectLst/>
                          <a:latin typeface="Times New Roman"/>
                        </a:rPr>
                        <a:t>Cavity Wall Loss Power, 1K2C</a:t>
                      </a:r>
                    </a:p>
                  </a:txBody>
                  <a:tcPr marL="0" marR="0" marT="0" marB="0" anchor="b">
                    <a:lnL>
                      <a:noFill/>
                    </a:lnL>
                    <a:lnR w="12700" cap="flat" cmpd="sng" algn="ctr">
                      <a:solidFill>
                        <a:srgbClr val="C00000"/>
                      </a:solidFill>
                      <a:prstDash val="solid"/>
                      <a:round/>
                      <a:headEnd type="none" w="med" len="med"/>
                      <a:tailEnd type="none" w="med" len="med"/>
                    </a:lnR>
                    <a:lnT>
                      <a:noFill/>
                    </a:lnT>
                    <a:lnB>
                      <a:noFill/>
                    </a:lnB>
                    <a:solidFill>
                      <a:srgbClr val="DAEEF3"/>
                    </a:solidFill>
                  </a:tcPr>
                </a:tc>
                <a:tc>
                  <a:txBody>
                    <a:bodyPr/>
                    <a:lstStyle/>
                    <a:p>
                      <a:pPr algn="r" fontAlgn="b"/>
                      <a:r>
                        <a:rPr lang="en-US" sz="900" b="0" i="0" u="none" strike="noStrike">
                          <a:effectLst/>
                          <a:latin typeface="Times New Roman"/>
                        </a:rPr>
                        <a:t>20.64</a:t>
                      </a:r>
                    </a:p>
                  </a:txBody>
                  <a:tcPr marL="0" marR="0" marT="0" marB="0" anchor="b">
                    <a:lnL w="12700" cap="flat" cmpd="sng" algn="ctr">
                      <a:solidFill>
                        <a:srgbClr val="C00000"/>
                      </a:solidFill>
                      <a:prstDash val="solid"/>
                      <a:round/>
                      <a:headEnd type="none" w="med" len="med"/>
                      <a:tailEnd type="none" w="med" len="med"/>
                    </a:lnL>
                    <a:lnR>
                      <a:noFill/>
                    </a:lnR>
                    <a:lnT>
                      <a:noFill/>
                    </a:lnT>
                    <a:lnB>
                      <a:noFill/>
                    </a:lnB>
                    <a:solidFill>
                      <a:srgbClr val="DAEEF3"/>
                    </a:solidFill>
                  </a:tcPr>
                </a:tc>
                <a:tc>
                  <a:txBody>
                    <a:bodyPr/>
                    <a:lstStyle/>
                    <a:p>
                      <a:pPr algn="r" fontAlgn="b"/>
                      <a:r>
                        <a:rPr lang="en-US" sz="900" b="0" i="0" u="none" strike="noStrike">
                          <a:effectLst/>
                          <a:latin typeface="Times New Roman"/>
                        </a:rPr>
                        <a:t>29.50</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28.76</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56.41</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57.26</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83.06</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89.16</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89.03</a:t>
                      </a:r>
                    </a:p>
                  </a:txBody>
                  <a:tcPr marL="0" marR="0" marT="0" marB="0" anchor="b">
                    <a:lnL>
                      <a:noFill/>
                    </a:lnL>
                    <a:lnR>
                      <a:noFill/>
                    </a:lnR>
                    <a:lnT>
                      <a:noFill/>
                    </a:lnT>
                    <a:lnB>
                      <a:noFill/>
                    </a:lnB>
                    <a:solidFill>
                      <a:srgbClr val="DAEEF3"/>
                    </a:solidFill>
                  </a:tcPr>
                </a:tc>
                <a:tc>
                  <a:txBody>
                    <a:bodyPr/>
                    <a:lstStyle/>
                    <a:p>
                      <a:pPr algn="l" fontAlgn="b"/>
                      <a:r>
                        <a:rPr lang="en-US" sz="900" b="0" i="0" u="none" strike="noStrike">
                          <a:effectLst/>
                          <a:latin typeface="Times New Roman"/>
                        </a:rPr>
                        <a:t> </a:t>
                      </a:r>
                    </a:p>
                  </a:txBody>
                  <a:tcPr marL="0" marR="0" marT="0" marB="0" anchor="b">
                    <a:lnL>
                      <a:noFill/>
                    </a:lnL>
                    <a:lnR>
                      <a:noFill/>
                    </a:lnR>
                    <a:lnT>
                      <a:noFill/>
                    </a:lnT>
                    <a:lnB>
                      <a:noFill/>
                    </a:lnB>
                    <a:solidFill>
                      <a:srgbClr val="DAEEF3"/>
                    </a:solidFill>
                  </a:tcPr>
                </a:tc>
                <a:tc>
                  <a:txBody>
                    <a:bodyPr/>
                    <a:lstStyle/>
                    <a:p>
                      <a:pPr algn="l" fontAlgn="b"/>
                      <a:r>
                        <a:rPr lang="en-US" sz="900" b="1" i="0" u="none" strike="noStrike">
                          <a:effectLst/>
                          <a:latin typeface="Times New Roman"/>
                        </a:rPr>
                        <a:t>kW</a:t>
                      </a:r>
                    </a:p>
                  </a:txBody>
                  <a:tcPr marL="0" marR="0" marT="0" marB="0" anchor="b">
                    <a:lnL>
                      <a:noFill/>
                    </a:lnL>
                    <a:lnR>
                      <a:noFill/>
                    </a:lnR>
                    <a:lnT>
                      <a:noFill/>
                    </a:lnT>
                    <a:lnB>
                      <a:noFill/>
                    </a:lnB>
                    <a:solidFill>
                      <a:srgbClr val="DAEEF3"/>
                    </a:solidFill>
                  </a:tcPr>
                </a:tc>
                <a:extLst>
                  <a:ext uri="{0D108BD9-81ED-4DB2-BD59-A6C34878D82A}">
                    <a16:rowId xmlns:a16="http://schemas.microsoft.com/office/drawing/2014/main" val="10022"/>
                  </a:ext>
                </a:extLst>
              </a:tr>
              <a:tr h="146639">
                <a:tc>
                  <a:txBody>
                    <a:bodyPr/>
                    <a:lstStyle/>
                    <a:p>
                      <a:pPr algn="r" fontAlgn="b"/>
                      <a:r>
                        <a:rPr lang="en-US" sz="900" b="1" i="0" u="none" strike="noStrike">
                          <a:effectLst/>
                          <a:latin typeface="Times New Roman"/>
                        </a:rPr>
                        <a:t>Cavity Wall Loss Power, 1K4C</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22.55</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31.27</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31.26</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kW</a:t>
                      </a:r>
                    </a:p>
                  </a:txBody>
                  <a:tcPr marL="0" marR="0" marT="0" marB="0" anchor="b">
                    <a:lnL>
                      <a:noFill/>
                    </a:lnL>
                    <a:lnR>
                      <a:noFill/>
                    </a:lnR>
                    <a:lnT>
                      <a:noFill/>
                    </a:lnT>
                    <a:lnB>
                      <a:noFill/>
                    </a:lnB>
                  </a:tcPr>
                </a:tc>
                <a:extLst>
                  <a:ext uri="{0D108BD9-81ED-4DB2-BD59-A6C34878D82A}">
                    <a16:rowId xmlns:a16="http://schemas.microsoft.com/office/drawing/2014/main" val="10023"/>
                  </a:ext>
                </a:extLst>
              </a:tr>
              <a:tr h="146639">
                <a:tc>
                  <a:txBody>
                    <a:bodyPr/>
                    <a:lstStyle/>
                    <a:p>
                      <a:pPr algn="r" fontAlgn="b"/>
                      <a:r>
                        <a:rPr lang="en-US" sz="900" b="1" i="0" u="none" strike="noStrike">
                          <a:effectLst/>
                          <a:latin typeface="Times New Roman"/>
                        </a:rPr>
                        <a:t>Reflected Power, 1K2C</a:t>
                      </a:r>
                    </a:p>
                  </a:txBody>
                  <a:tcPr marL="0" marR="0" marT="0" marB="0" anchor="b">
                    <a:lnL>
                      <a:noFill/>
                    </a:lnL>
                    <a:lnR w="12700" cap="flat" cmpd="sng" algn="ctr">
                      <a:solidFill>
                        <a:srgbClr val="C00000"/>
                      </a:solidFill>
                      <a:prstDash val="solid"/>
                      <a:round/>
                      <a:headEnd type="none" w="med" len="med"/>
                      <a:tailEnd type="none" w="med" len="med"/>
                    </a:lnR>
                    <a:lnT>
                      <a:noFill/>
                    </a:lnT>
                    <a:lnB>
                      <a:noFill/>
                    </a:lnB>
                    <a:solidFill>
                      <a:srgbClr val="DAEEF3"/>
                    </a:solidFill>
                  </a:tcPr>
                </a:tc>
                <a:tc>
                  <a:txBody>
                    <a:bodyPr/>
                    <a:lstStyle/>
                    <a:p>
                      <a:pPr algn="r" fontAlgn="b"/>
                      <a:r>
                        <a:rPr lang="en-US" sz="900" b="0" i="0" u="none" strike="noStrike">
                          <a:effectLst/>
                          <a:latin typeface="Times New Roman"/>
                        </a:rPr>
                        <a:t>6.29</a:t>
                      </a:r>
                    </a:p>
                  </a:txBody>
                  <a:tcPr marL="0" marR="0" marT="0" marB="0" anchor="b">
                    <a:lnL w="12700" cap="flat" cmpd="sng" algn="ctr">
                      <a:solidFill>
                        <a:srgbClr val="C00000"/>
                      </a:solidFill>
                      <a:prstDash val="solid"/>
                      <a:round/>
                      <a:headEnd type="none" w="med" len="med"/>
                      <a:tailEnd type="none" w="med" len="med"/>
                    </a:lnL>
                    <a:lnR>
                      <a:noFill/>
                    </a:lnR>
                    <a:lnT>
                      <a:noFill/>
                    </a:lnT>
                    <a:lnB>
                      <a:noFill/>
                    </a:lnB>
                    <a:solidFill>
                      <a:srgbClr val="DAEEF3"/>
                    </a:solidFill>
                  </a:tcPr>
                </a:tc>
                <a:tc>
                  <a:txBody>
                    <a:bodyPr/>
                    <a:lstStyle/>
                    <a:p>
                      <a:pPr algn="r" fontAlgn="b"/>
                      <a:r>
                        <a:rPr lang="en-US" sz="900" b="0" i="0" u="none" strike="noStrike">
                          <a:effectLst/>
                          <a:latin typeface="Times New Roman"/>
                        </a:rPr>
                        <a:t>15.47</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39.97</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9.80</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3.34</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1.25</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6.89</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6.83</a:t>
                      </a:r>
                    </a:p>
                  </a:txBody>
                  <a:tcPr marL="0" marR="0" marT="0" marB="0" anchor="b">
                    <a:lnL>
                      <a:noFill/>
                    </a:lnL>
                    <a:lnR>
                      <a:noFill/>
                    </a:lnR>
                    <a:lnT>
                      <a:noFill/>
                    </a:lnT>
                    <a:lnB>
                      <a:noFill/>
                    </a:lnB>
                    <a:solidFill>
                      <a:srgbClr val="DAEEF3"/>
                    </a:solidFill>
                  </a:tcPr>
                </a:tc>
                <a:tc>
                  <a:txBody>
                    <a:bodyPr/>
                    <a:lstStyle/>
                    <a:p>
                      <a:pPr algn="l" fontAlgn="b"/>
                      <a:r>
                        <a:rPr lang="en-US" sz="900" b="0" i="0" u="none" strike="noStrike">
                          <a:effectLst/>
                          <a:latin typeface="Times New Roman"/>
                        </a:rPr>
                        <a:t> </a:t>
                      </a:r>
                    </a:p>
                  </a:txBody>
                  <a:tcPr marL="0" marR="0" marT="0" marB="0" anchor="b">
                    <a:lnL>
                      <a:noFill/>
                    </a:lnL>
                    <a:lnR>
                      <a:noFill/>
                    </a:lnR>
                    <a:lnT>
                      <a:noFill/>
                    </a:lnT>
                    <a:lnB>
                      <a:noFill/>
                    </a:lnB>
                    <a:solidFill>
                      <a:srgbClr val="DAEEF3"/>
                    </a:solidFill>
                  </a:tcPr>
                </a:tc>
                <a:tc>
                  <a:txBody>
                    <a:bodyPr/>
                    <a:lstStyle/>
                    <a:p>
                      <a:pPr algn="l" fontAlgn="b"/>
                      <a:r>
                        <a:rPr lang="en-US" sz="900" b="1" i="0" u="none" strike="noStrike">
                          <a:effectLst/>
                          <a:latin typeface="Times New Roman"/>
                        </a:rPr>
                        <a:t>kW</a:t>
                      </a:r>
                    </a:p>
                  </a:txBody>
                  <a:tcPr marL="0" marR="0" marT="0" marB="0" anchor="b">
                    <a:lnL>
                      <a:noFill/>
                    </a:lnL>
                    <a:lnR>
                      <a:noFill/>
                    </a:lnR>
                    <a:lnT>
                      <a:noFill/>
                    </a:lnT>
                    <a:lnB>
                      <a:noFill/>
                    </a:lnB>
                    <a:solidFill>
                      <a:srgbClr val="DAEEF3"/>
                    </a:solidFill>
                  </a:tcPr>
                </a:tc>
                <a:extLst>
                  <a:ext uri="{0D108BD9-81ED-4DB2-BD59-A6C34878D82A}">
                    <a16:rowId xmlns:a16="http://schemas.microsoft.com/office/drawing/2014/main" val="10024"/>
                  </a:ext>
                </a:extLst>
              </a:tr>
              <a:tr h="146639">
                <a:tc>
                  <a:txBody>
                    <a:bodyPr/>
                    <a:lstStyle/>
                    <a:p>
                      <a:pPr algn="r" fontAlgn="b"/>
                      <a:r>
                        <a:rPr lang="en-US" sz="900" b="1" i="0" u="none" strike="noStrike">
                          <a:effectLst/>
                          <a:latin typeface="Times New Roman"/>
                        </a:rPr>
                        <a:t>Reflected Power, 1K4C</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12.89</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2.34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2.35</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kW</a:t>
                      </a:r>
                    </a:p>
                  </a:txBody>
                  <a:tcPr marL="0" marR="0" marT="0" marB="0" anchor="b">
                    <a:lnL>
                      <a:noFill/>
                    </a:lnL>
                    <a:lnR>
                      <a:noFill/>
                    </a:lnR>
                    <a:lnT>
                      <a:noFill/>
                    </a:lnT>
                    <a:lnB>
                      <a:noFill/>
                    </a:lnB>
                  </a:tcPr>
                </a:tc>
                <a:extLst>
                  <a:ext uri="{0D108BD9-81ED-4DB2-BD59-A6C34878D82A}">
                    <a16:rowId xmlns:a16="http://schemas.microsoft.com/office/drawing/2014/main" val="10025"/>
                  </a:ext>
                </a:extLst>
              </a:tr>
              <a:tr h="268873">
                <a:tc>
                  <a:txBody>
                    <a:bodyPr/>
                    <a:lstStyle/>
                    <a:p>
                      <a:pPr algn="r" fontAlgn="b"/>
                      <a:r>
                        <a:rPr lang="en-US" sz="900" b="1" i="0" u="none" strike="noStrike">
                          <a:effectLst/>
                          <a:latin typeface="Times New Roman"/>
                        </a:rPr>
                        <a:t>Forward Power Per Cavity, 1K2C</a:t>
                      </a:r>
                    </a:p>
                  </a:txBody>
                  <a:tcPr marL="0" marR="0" marT="0" marB="0" anchor="b">
                    <a:lnL>
                      <a:noFill/>
                    </a:lnL>
                    <a:lnR w="12700" cap="flat" cmpd="sng" algn="ctr">
                      <a:solidFill>
                        <a:srgbClr val="C00000"/>
                      </a:solidFill>
                      <a:prstDash val="solid"/>
                      <a:round/>
                      <a:headEnd type="none" w="med" len="med"/>
                      <a:tailEnd type="none" w="med" len="med"/>
                    </a:lnR>
                    <a:lnT>
                      <a:noFill/>
                    </a:lnT>
                    <a:lnB>
                      <a:noFill/>
                    </a:lnB>
                    <a:solidFill>
                      <a:srgbClr val="DAEEF3"/>
                    </a:solidFill>
                  </a:tcPr>
                </a:tc>
                <a:tc>
                  <a:txBody>
                    <a:bodyPr/>
                    <a:lstStyle/>
                    <a:p>
                      <a:pPr algn="r" fontAlgn="b"/>
                      <a:r>
                        <a:rPr lang="en-US" sz="900" b="0" i="0" u="none" strike="noStrike">
                          <a:effectLst/>
                          <a:latin typeface="Times New Roman"/>
                        </a:rPr>
                        <a:t>198.53</a:t>
                      </a:r>
                    </a:p>
                  </a:txBody>
                  <a:tcPr marL="0" marR="0" marT="0" marB="0" anchor="b">
                    <a:lnL w="12700" cap="flat" cmpd="sng" algn="ctr">
                      <a:solidFill>
                        <a:srgbClr val="C00000"/>
                      </a:solidFill>
                      <a:prstDash val="solid"/>
                      <a:round/>
                      <a:headEnd type="none" w="med" len="med"/>
                      <a:tailEnd type="none" w="med" len="med"/>
                    </a:lnL>
                    <a:lnR>
                      <a:noFill/>
                    </a:lnR>
                    <a:lnT>
                      <a:noFill/>
                    </a:lnT>
                    <a:lnB>
                      <a:noFill/>
                    </a:lnB>
                    <a:solidFill>
                      <a:srgbClr val="DAEEF3"/>
                    </a:solidFill>
                  </a:tcPr>
                </a:tc>
                <a:tc>
                  <a:txBody>
                    <a:bodyPr/>
                    <a:lstStyle/>
                    <a:p>
                      <a:pPr algn="r" fontAlgn="b"/>
                      <a:r>
                        <a:rPr lang="en-US" sz="900" b="0" i="0" u="none" strike="noStrike">
                          <a:effectLst/>
                          <a:latin typeface="Times New Roman"/>
                        </a:rPr>
                        <a:t>316.15</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399.76</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496.37</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446.04</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489.20</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460.02</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459.76</a:t>
                      </a:r>
                    </a:p>
                  </a:txBody>
                  <a:tcPr marL="0" marR="0" marT="0" marB="0" anchor="b">
                    <a:lnL>
                      <a:noFill/>
                    </a:lnL>
                    <a:lnR>
                      <a:noFill/>
                    </a:lnR>
                    <a:lnT>
                      <a:noFill/>
                    </a:lnT>
                    <a:lnB>
                      <a:noFill/>
                    </a:lnB>
                    <a:solidFill>
                      <a:srgbClr val="DAEEF3"/>
                    </a:solidFill>
                  </a:tcPr>
                </a:tc>
                <a:tc>
                  <a:txBody>
                    <a:bodyPr/>
                    <a:lstStyle/>
                    <a:p>
                      <a:pPr algn="l" fontAlgn="b"/>
                      <a:r>
                        <a:rPr lang="en-US" sz="900" b="0" i="0" u="none" strike="noStrike">
                          <a:effectLst/>
                          <a:latin typeface="Times New Roman"/>
                        </a:rPr>
                        <a:t> </a:t>
                      </a:r>
                    </a:p>
                  </a:txBody>
                  <a:tcPr marL="0" marR="0" marT="0" marB="0" anchor="b">
                    <a:lnL>
                      <a:noFill/>
                    </a:lnL>
                    <a:lnR>
                      <a:noFill/>
                    </a:lnR>
                    <a:lnT>
                      <a:noFill/>
                    </a:lnT>
                    <a:lnB>
                      <a:noFill/>
                    </a:lnB>
                    <a:solidFill>
                      <a:srgbClr val="DAEEF3"/>
                    </a:solidFill>
                  </a:tcPr>
                </a:tc>
                <a:tc>
                  <a:txBody>
                    <a:bodyPr/>
                    <a:lstStyle/>
                    <a:p>
                      <a:pPr algn="l" fontAlgn="b"/>
                      <a:r>
                        <a:rPr lang="en-US" sz="900" b="1" i="0" u="none" strike="noStrike">
                          <a:effectLst/>
                          <a:latin typeface="Times New Roman"/>
                        </a:rPr>
                        <a:t>kW</a:t>
                      </a:r>
                    </a:p>
                  </a:txBody>
                  <a:tcPr marL="0" marR="0" marT="0" marB="0" anchor="b">
                    <a:lnL>
                      <a:noFill/>
                    </a:lnL>
                    <a:lnR>
                      <a:noFill/>
                    </a:lnR>
                    <a:lnT>
                      <a:noFill/>
                    </a:lnT>
                    <a:lnB>
                      <a:noFill/>
                    </a:lnB>
                    <a:solidFill>
                      <a:srgbClr val="DAEEF3"/>
                    </a:solidFill>
                  </a:tcPr>
                </a:tc>
                <a:extLst>
                  <a:ext uri="{0D108BD9-81ED-4DB2-BD59-A6C34878D82A}">
                    <a16:rowId xmlns:a16="http://schemas.microsoft.com/office/drawing/2014/main" val="10026"/>
                  </a:ext>
                </a:extLst>
              </a:tr>
              <a:tr h="268873">
                <a:tc>
                  <a:txBody>
                    <a:bodyPr/>
                    <a:lstStyle/>
                    <a:p>
                      <a:pPr algn="r" fontAlgn="b"/>
                      <a:r>
                        <a:rPr lang="en-US" sz="900" b="1" i="0" u="none" strike="noStrike">
                          <a:effectLst/>
                          <a:latin typeface="Times New Roman"/>
                        </a:rPr>
                        <a:t>Forward Power Per Cavity, 1K4C</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246.41</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249.14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249.22</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kW</a:t>
                      </a:r>
                    </a:p>
                  </a:txBody>
                  <a:tcPr marL="0" marR="0" marT="0" marB="0" anchor="b">
                    <a:lnL>
                      <a:noFill/>
                    </a:lnL>
                    <a:lnR>
                      <a:noFill/>
                    </a:lnR>
                    <a:lnT>
                      <a:noFill/>
                    </a:lnT>
                    <a:lnB>
                      <a:noFill/>
                    </a:lnB>
                  </a:tcPr>
                </a:tc>
                <a:extLst>
                  <a:ext uri="{0D108BD9-81ED-4DB2-BD59-A6C34878D82A}">
                    <a16:rowId xmlns:a16="http://schemas.microsoft.com/office/drawing/2014/main" val="10027"/>
                  </a:ext>
                </a:extLst>
              </a:tr>
              <a:tr h="146639">
                <a:tc>
                  <a:txBody>
                    <a:bodyPr/>
                    <a:lstStyle/>
                    <a:p>
                      <a:pPr algn="r" fontAlgn="b"/>
                      <a:r>
                        <a:rPr lang="en-US" sz="900" b="1" i="0" u="none" strike="noStrike">
                          <a:effectLst/>
                          <a:latin typeface="Times New Roman"/>
                        </a:rPr>
                        <a:t>Total RF Power</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0.397</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1.265</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3.198</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4.964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7.137</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9.798</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12.267</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12.263</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MW</a:t>
                      </a:r>
                    </a:p>
                  </a:txBody>
                  <a:tcPr marL="0" marR="0" marT="0" marB="0" anchor="b">
                    <a:lnL>
                      <a:noFill/>
                    </a:lnL>
                    <a:lnR>
                      <a:noFill/>
                    </a:lnR>
                    <a:lnT>
                      <a:noFill/>
                    </a:lnT>
                    <a:lnB>
                      <a:noFill/>
                    </a:lnB>
                  </a:tcPr>
                </a:tc>
                <a:extLst>
                  <a:ext uri="{0D108BD9-81ED-4DB2-BD59-A6C34878D82A}">
                    <a16:rowId xmlns:a16="http://schemas.microsoft.com/office/drawing/2014/main" val="10028"/>
                  </a:ext>
                </a:extLst>
              </a:tr>
              <a:tr h="146639">
                <a:tc>
                  <a:txBody>
                    <a:bodyPr/>
                    <a:lstStyle/>
                    <a:p>
                      <a:pPr algn="r" fontAlgn="b"/>
                      <a:r>
                        <a:rPr lang="en-US" sz="900" b="1" i="0" u="none" strike="noStrike">
                          <a:effectLst/>
                          <a:latin typeface="Times New Roman"/>
                        </a:rPr>
                        <a:t>Robinson Instability Y, 1K2C</a:t>
                      </a:r>
                    </a:p>
                  </a:txBody>
                  <a:tcPr marL="0" marR="0" marT="0" marB="0" anchor="b">
                    <a:lnL>
                      <a:noFill/>
                    </a:lnL>
                    <a:lnR w="12700" cap="flat" cmpd="sng" algn="ctr">
                      <a:solidFill>
                        <a:srgbClr val="C00000"/>
                      </a:solidFill>
                      <a:prstDash val="solid"/>
                      <a:round/>
                      <a:headEnd type="none" w="med" len="med"/>
                      <a:tailEnd type="none" w="med" len="med"/>
                    </a:lnR>
                    <a:lnT>
                      <a:noFill/>
                    </a:lnT>
                    <a:lnB>
                      <a:noFill/>
                    </a:lnB>
                    <a:solidFill>
                      <a:srgbClr val="DAEEF3"/>
                    </a:solidFill>
                  </a:tcPr>
                </a:tc>
                <a:tc>
                  <a:txBody>
                    <a:bodyPr/>
                    <a:lstStyle/>
                    <a:p>
                      <a:pPr algn="r" fontAlgn="b"/>
                      <a:r>
                        <a:rPr lang="en-US" sz="900" b="0" i="0" u="none" strike="noStrike">
                          <a:effectLst/>
                          <a:latin typeface="Times New Roman"/>
                        </a:rPr>
                        <a:t>1.47</a:t>
                      </a:r>
                    </a:p>
                  </a:txBody>
                  <a:tcPr marL="0" marR="0" marT="0" marB="0" anchor="b">
                    <a:lnL w="12700" cap="flat" cmpd="sng" algn="ctr">
                      <a:solidFill>
                        <a:srgbClr val="C00000"/>
                      </a:solidFill>
                      <a:prstDash val="solid"/>
                      <a:round/>
                      <a:headEnd type="none" w="med" len="med"/>
                      <a:tailEnd type="none" w="med" len="med"/>
                    </a:lnL>
                    <a:lnR>
                      <a:noFill/>
                    </a:lnR>
                    <a:lnT>
                      <a:noFill/>
                    </a:lnT>
                    <a:lnB>
                      <a:noFill/>
                    </a:lnB>
                    <a:solidFill>
                      <a:srgbClr val="DAEEF3"/>
                    </a:solidFill>
                  </a:tcPr>
                </a:tc>
                <a:tc>
                  <a:txBody>
                    <a:bodyPr/>
                    <a:lstStyle/>
                    <a:p>
                      <a:pPr algn="r" fontAlgn="b"/>
                      <a:r>
                        <a:rPr lang="en-US" sz="900" b="0" i="0" u="none" strike="noStrike">
                          <a:effectLst/>
                          <a:latin typeface="Times New Roman"/>
                        </a:rPr>
                        <a:t>1.54</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1.56</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0.87</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0.56</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0.43</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0.42</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0.28</a:t>
                      </a:r>
                    </a:p>
                  </a:txBody>
                  <a:tcPr marL="0" marR="0" marT="0" marB="0" anchor="b">
                    <a:lnL>
                      <a:noFill/>
                    </a:lnL>
                    <a:lnR>
                      <a:noFill/>
                    </a:lnR>
                    <a:lnT>
                      <a:noFill/>
                    </a:lnT>
                    <a:lnB>
                      <a:noFill/>
                    </a:lnB>
                    <a:solidFill>
                      <a:srgbClr val="DAEEF3"/>
                    </a:solidFill>
                  </a:tcPr>
                </a:tc>
                <a:tc>
                  <a:txBody>
                    <a:bodyPr/>
                    <a:lstStyle/>
                    <a:p>
                      <a:pPr algn="l" fontAlgn="b"/>
                      <a:r>
                        <a:rPr lang="en-US" sz="900" b="0" i="0" u="none" strike="noStrike">
                          <a:effectLst/>
                          <a:latin typeface="Times New Roman"/>
                        </a:rPr>
                        <a:t> </a:t>
                      </a:r>
                    </a:p>
                  </a:txBody>
                  <a:tcPr marL="0" marR="0" marT="0" marB="0" anchor="b">
                    <a:lnL>
                      <a:noFill/>
                    </a:lnL>
                    <a:lnR>
                      <a:noFill/>
                    </a:lnR>
                    <a:lnT>
                      <a:noFill/>
                    </a:lnT>
                    <a:lnB>
                      <a:noFill/>
                    </a:lnB>
                    <a:solidFill>
                      <a:srgbClr val="DAEEF3"/>
                    </a:solidFill>
                  </a:tcPr>
                </a:tc>
                <a:tc>
                  <a:txBody>
                    <a:bodyPr/>
                    <a:lstStyle/>
                    <a:p>
                      <a:pPr algn="l" fontAlgn="b"/>
                      <a:r>
                        <a:rPr lang="en-US" sz="900" b="1" i="0" u="none" strike="noStrike">
                          <a:effectLst/>
                          <a:latin typeface="Times New Roman"/>
                        </a:rPr>
                        <a:t> </a:t>
                      </a:r>
                    </a:p>
                  </a:txBody>
                  <a:tcPr marL="0" marR="0" marT="0" marB="0" anchor="b">
                    <a:lnL>
                      <a:noFill/>
                    </a:lnL>
                    <a:lnR>
                      <a:noFill/>
                    </a:lnR>
                    <a:lnT>
                      <a:noFill/>
                    </a:lnT>
                    <a:lnB>
                      <a:noFill/>
                    </a:lnB>
                    <a:solidFill>
                      <a:srgbClr val="DAEEF3"/>
                    </a:solidFill>
                  </a:tcPr>
                </a:tc>
                <a:extLst>
                  <a:ext uri="{0D108BD9-81ED-4DB2-BD59-A6C34878D82A}">
                    <a16:rowId xmlns:a16="http://schemas.microsoft.com/office/drawing/2014/main" val="10029"/>
                  </a:ext>
                </a:extLst>
              </a:tr>
              <a:tr h="0">
                <a:tc>
                  <a:txBody>
                    <a:bodyPr/>
                    <a:lstStyle/>
                    <a:p>
                      <a:pPr algn="r" fontAlgn="b"/>
                      <a:r>
                        <a:rPr lang="en-US" sz="900" b="1" i="0" u="none" strike="noStrike">
                          <a:effectLst/>
                          <a:latin typeface="Times New Roman"/>
                        </a:rPr>
                        <a:t>Robinson Instability Y, 1K4C</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0.83</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0.72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0.47</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1" i="0" u="none" strike="noStrike">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30"/>
                  </a:ext>
                </a:extLst>
              </a:tr>
              <a:tr h="146639">
                <a:tc>
                  <a:txBody>
                    <a:bodyPr/>
                    <a:lstStyle/>
                    <a:p>
                      <a:pPr algn="r" fontAlgn="b"/>
                      <a:r>
                        <a:rPr lang="en-US" sz="900" b="1" i="0" u="none" strike="noStrike">
                          <a:effectLst/>
                          <a:latin typeface="Times New Roman"/>
                        </a:rPr>
                        <a:t>Tuning Angle </a:t>
                      </a:r>
                      <a:r>
                        <a:rPr lang="el-GR" sz="900" b="1" i="0" u="none" strike="noStrike">
                          <a:effectLst/>
                          <a:latin typeface="Times New Roman"/>
                        </a:rPr>
                        <a:t>ψ, 1</a:t>
                      </a:r>
                      <a:r>
                        <a:rPr lang="en-US" sz="900" b="1" i="0" u="none" strike="noStrike">
                          <a:effectLst/>
                          <a:latin typeface="Times New Roman"/>
                        </a:rPr>
                        <a:t>K2C</a:t>
                      </a:r>
                    </a:p>
                  </a:txBody>
                  <a:tcPr marL="0" marR="0" marT="0" marB="0" anchor="b">
                    <a:lnL>
                      <a:noFill/>
                    </a:lnL>
                    <a:lnR w="12700" cap="flat" cmpd="sng" algn="ctr">
                      <a:solidFill>
                        <a:srgbClr val="C00000"/>
                      </a:solidFill>
                      <a:prstDash val="solid"/>
                      <a:round/>
                      <a:headEnd type="none" w="med" len="med"/>
                      <a:tailEnd type="none" w="med" len="med"/>
                    </a:lnR>
                    <a:lnT>
                      <a:noFill/>
                    </a:lnT>
                    <a:lnB>
                      <a:noFill/>
                    </a:lnB>
                    <a:solidFill>
                      <a:srgbClr val="DAEEF3"/>
                    </a:solidFill>
                  </a:tcPr>
                </a:tc>
                <a:tc>
                  <a:txBody>
                    <a:bodyPr/>
                    <a:lstStyle/>
                    <a:p>
                      <a:pPr algn="r" fontAlgn="b"/>
                      <a:r>
                        <a:rPr lang="en-US" sz="900" b="0" i="0" u="none" strike="noStrike">
                          <a:effectLst/>
                          <a:latin typeface="Times New Roman"/>
                        </a:rPr>
                        <a:t>-55.5</a:t>
                      </a:r>
                    </a:p>
                  </a:txBody>
                  <a:tcPr marL="0" marR="0" marT="0" marB="0" anchor="b">
                    <a:lnL w="12700" cap="flat" cmpd="sng" algn="ctr">
                      <a:solidFill>
                        <a:srgbClr val="C00000"/>
                      </a:solidFill>
                      <a:prstDash val="solid"/>
                      <a:round/>
                      <a:headEnd type="none" w="med" len="med"/>
                      <a:tailEnd type="none" w="med" len="med"/>
                    </a:lnL>
                    <a:lnR>
                      <a:noFill/>
                    </a:lnR>
                    <a:lnT>
                      <a:noFill/>
                    </a:lnT>
                    <a:lnB>
                      <a:noFill/>
                    </a:lnB>
                    <a:solidFill>
                      <a:srgbClr val="DAEEF3"/>
                    </a:solidFill>
                  </a:tcPr>
                </a:tc>
                <a:tc>
                  <a:txBody>
                    <a:bodyPr/>
                    <a:lstStyle/>
                    <a:p>
                      <a:pPr algn="r" fontAlgn="b"/>
                      <a:r>
                        <a:rPr lang="en-US" sz="900" b="0" i="0" u="none" strike="noStrike">
                          <a:effectLst/>
                          <a:latin typeface="Times New Roman"/>
                        </a:rPr>
                        <a:t>-56.5</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-56.5</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-39.9</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-27.8</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-21.8</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-21.0</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-12.0</a:t>
                      </a:r>
                    </a:p>
                  </a:txBody>
                  <a:tcPr marL="0" marR="0" marT="0" marB="0" anchor="b">
                    <a:lnL>
                      <a:noFill/>
                    </a:lnL>
                    <a:lnR>
                      <a:noFill/>
                    </a:lnR>
                    <a:lnT>
                      <a:noFill/>
                    </a:lnT>
                    <a:lnB>
                      <a:noFill/>
                    </a:lnB>
                    <a:solidFill>
                      <a:srgbClr val="DAEEF3"/>
                    </a:solidFill>
                  </a:tcPr>
                </a:tc>
                <a:tc>
                  <a:txBody>
                    <a:bodyPr/>
                    <a:lstStyle/>
                    <a:p>
                      <a:pPr algn="l" fontAlgn="b"/>
                      <a:r>
                        <a:rPr lang="en-US" sz="900" b="0" i="0" u="none" strike="noStrike">
                          <a:effectLst/>
                          <a:latin typeface="Times New Roman"/>
                        </a:rPr>
                        <a:t> </a:t>
                      </a:r>
                    </a:p>
                  </a:txBody>
                  <a:tcPr marL="0" marR="0" marT="0" marB="0" anchor="b">
                    <a:lnL>
                      <a:noFill/>
                    </a:lnL>
                    <a:lnR>
                      <a:noFill/>
                    </a:lnR>
                    <a:lnT>
                      <a:noFill/>
                    </a:lnT>
                    <a:lnB>
                      <a:noFill/>
                    </a:lnB>
                    <a:solidFill>
                      <a:srgbClr val="DAEEF3"/>
                    </a:solidFill>
                  </a:tcPr>
                </a:tc>
                <a:tc>
                  <a:txBody>
                    <a:bodyPr/>
                    <a:lstStyle/>
                    <a:p>
                      <a:pPr algn="l" fontAlgn="b"/>
                      <a:r>
                        <a:rPr lang="en-US" sz="900" b="1" i="0" u="none" strike="noStrike">
                          <a:effectLst/>
                          <a:latin typeface="Times New Roman"/>
                        </a:rPr>
                        <a:t>degree</a:t>
                      </a:r>
                    </a:p>
                  </a:txBody>
                  <a:tcPr marL="0" marR="0" marT="0" marB="0" anchor="b">
                    <a:lnL>
                      <a:noFill/>
                    </a:lnL>
                    <a:lnR>
                      <a:noFill/>
                    </a:lnR>
                    <a:lnT>
                      <a:noFill/>
                    </a:lnT>
                    <a:lnB>
                      <a:noFill/>
                    </a:lnB>
                    <a:solidFill>
                      <a:srgbClr val="DAEEF3"/>
                    </a:solidFill>
                  </a:tcPr>
                </a:tc>
                <a:extLst>
                  <a:ext uri="{0D108BD9-81ED-4DB2-BD59-A6C34878D82A}">
                    <a16:rowId xmlns:a16="http://schemas.microsoft.com/office/drawing/2014/main" val="10031"/>
                  </a:ext>
                </a:extLst>
              </a:tr>
              <a:tr h="146639">
                <a:tc>
                  <a:txBody>
                    <a:bodyPr/>
                    <a:lstStyle/>
                    <a:p>
                      <a:pPr algn="r" fontAlgn="b"/>
                      <a:r>
                        <a:rPr lang="en-US" sz="900" b="1" i="0" u="none" strike="noStrike">
                          <a:effectLst/>
                          <a:latin typeface="Times New Roman"/>
                        </a:rPr>
                        <a:t>Tuning Angle </a:t>
                      </a:r>
                      <a:r>
                        <a:rPr lang="el-GR" sz="900" b="1" i="0" u="none" strike="noStrike">
                          <a:effectLst/>
                          <a:latin typeface="Times New Roman"/>
                        </a:rPr>
                        <a:t>ψ, 1</a:t>
                      </a:r>
                      <a:r>
                        <a:rPr lang="en-US" sz="900" b="1" i="0" u="none" strike="noStrike">
                          <a:effectLst/>
                          <a:latin typeface="Times New Roman"/>
                        </a:rPr>
                        <a:t>K4C</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-37.5</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-33.0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-19.7</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degree</a:t>
                      </a:r>
                    </a:p>
                  </a:txBody>
                  <a:tcPr marL="0" marR="0" marT="0" marB="0" anchor="b">
                    <a:lnL>
                      <a:noFill/>
                    </a:lnL>
                    <a:lnR>
                      <a:noFill/>
                    </a:lnR>
                    <a:lnT>
                      <a:noFill/>
                    </a:lnT>
                    <a:lnB>
                      <a:noFill/>
                    </a:lnB>
                  </a:tcPr>
                </a:tc>
                <a:extLst>
                  <a:ext uri="{0D108BD9-81ED-4DB2-BD59-A6C34878D82A}">
                    <a16:rowId xmlns:a16="http://schemas.microsoft.com/office/drawing/2014/main" val="10032"/>
                  </a:ext>
                </a:extLst>
              </a:tr>
              <a:tr h="146639">
                <a:tc>
                  <a:txBody>
                    <a:bodyPr/>
                    <a:lstStyle/>
                    <a:p>
                      <a:pPr algn="r" fontAlgn="b"/>
                      <a:r>
                        <a:rPr lang="el-GR" sz="900" b="1" i="0" u="none" strike="noStrike">
                          <a:effectLst/>
                          <a:latin typeface="Times New Roman"/>
                        </a:rPr>
                        <a:t>δ</a:t>
                      </a:r>
                      <a:r>
                        <a:rPr lang="en-US" sz="900" b="1" i="0" u="none" strike="noStrike">
                          <a:effectLst/>
                          <a:latin typeface="Times New Roman"/>
                        </a:rPr>
                        <a:t>f 1K2C</a:t>
                      </a:r>
                    </a:p>
                  </a:txBody>
                  <a:tcPr marL="0" marR="0" marT="0" marB="0" anchor="b">
                    <a:lnL>
                      <a:noFill/>
                    </a:lnL>
                    <a:lnR w="12700" cap="flat" cmpd="sng" algn="ctr">
                      <a:solidFill>
                        <a:srgbClr val="C00000"/>
                      </a:solidFill>
                      <a:prstDash val="solid"/>
                      <a:round/>
                      <a:headEnd type="none" w="med" len="med"/>
                      <a:tailEnd type="none" w="med" len="med"/>
                    </a:lnR>
                    <a:lnT>
                      <a:noFill/>
                    </a:lnT>
                    <a:lnB>
                      <a:noFill/>
                    </a:lnB>
                    <a:solidFill>
                      <a:srgbClr val="DAEEF3"/>
                    </a:solidFill>
                  </a:tcPr>
                </a:tc>
                <a:tc>
                  <a:txBody>
                    <a:bodyPr/>
                    <a:lstStyle/>
                    <a:p>
                      <a:pPr algn="r" fontAlgn="b"/>
                      <a:r>
                        <a:rPr lang="en-US" sz="900" b="0" i="0" u="none" strike="noStrike">
                          <a:effectLst/>
                          <a:latin typeface="Times New Roman"/>
                        </a:rPr>
                        <a:t>-86.72</a:t>
                      </a:r>
                    </a:p>
                  </a:txBody>
                  <a:tcPr marL="0" marR="0" marT="0" marB="0" anchor="b">
                    <a:lnL w="12700" cap="flat" cmpd="sng" algn="ctr">
                      <a:solidFill>
                        <a:srgbClr val="C00000"/>
                      </a:solidFill>
                      <a:prstDash val="solid"/>
                      <a:round/>
                      <a:headEnd type="none" w="med" len="med"/>
                      <a:tailEnd type="none" w="med" len="med"/>
                    </a:lnL>
                    <a:lnR>
                      <a:noFill/>
                    </a:lnR>
                    <a:lnT>
                      <a:noFill/>
                    </a:lnT>
                    <a:lnB>
                      <a:noFill/>
                    </a:lnB>
                    <a:solidFill>
                      <a:srgbClr val="DAEEF3"/>
                    </a:solidFill>
                  </a:tcPr>
                </a:tc>
                <a:tc>
                  <a:txBody>
                    <a:bodyPr/>
                    <a:lstStyle/>
                    <a:p>
                      <a:pPr algn="r" fontAlgn="b"/>
                      <a:r>
                        <a:rPr lang="en-US" sz="900" b="0" i="0" u="none" strike="noStrike">
                          <a:effectLst/>
                          <a:latin typeface="Times New Roman"/>
                        </a:rPr>
                        <a:t>-89.89</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-90.04</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-49.70</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-31.34</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-23.83</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-22.88</a:t>
                      </a:r>
                    </a:p>
                  </a:txBody>
                  <a:tcPr marL="0" marR="0" marT="0" marB="0" anchor="b">
                    <a:lnL>
                      <a:noFill/>
                    </a:lnL>
                    <a:lnR>
                      <a:noFill/>
                    </a:lnR>
                    <a:lnT>
                      <a:noFill/>
                    </a:lnT>
                    <a:lnB>
                      <a:noFill/>
                    </a:lnB>
                    <a:solidFill>
                      <a:srgbClr val="DAEEF3"/>
                    </a:solidFill>
                  </a:tcPr>
                </a:tc>
                <a:tc>
                  <a:txBody>
                    <a:bodyPr/>
                    <a:lstStyle/>
                    <a:p>
                      <a:pPr algn="r" fontAlgn="b"/>
                      <a:r>
                        <a:rPr lang="en-US" sz="900" b="0" i="0" u="none" strike="noStrike">
                          <a:effectLst/>
                          <a:latin typeface="Times New Roman"/>
                        </a:rPr>
                        <a:t>-12.61</a:t>
                      </a:r>
                    </a:p>
                  </a:txBody>
                  <a:tcPr marL="0" marR="0" marT="0" marB="0" anchor="b">
                    <a:lnL>
                      <a:noFill/>
                    </a:lnL>
                    <a:lnR>
                      <a:noFill/>
                    </a:lnR>
                    <a:lnT>
                      <a:noFill/>
                    </a:lnT>
                    <a:lnB>
                      <a:noFill/>
                    </a:lnB>
                    <a:solidFill>
                      <a:srgbClr val="DAEEF3"/>
                    </a:solidFill>
                  </a:tcPr>
                </a:tc>
                <a:tc>
                  <a:txBody>
                    <a:bodyPr/>
                    <a:lstStyle/>
                    <a:p>
                      <a:pPr algn="l" fontAlgn="b"/>
                      <a:r>
                        <a:rPr lang="en-US" sz="900" b="0" i="0" u="none" strike="noStrike">
                          <a:effectLst/>
                          <a:latin typeface="Times New Roman"/>
                        </a:rPr>
                        <a:t> </a:t>
                      </a:r>
                    </a:p>
                  </a:txBody>
                  <a:tcPr marL="0" marR="0" marT="0" marB="0" anchor="b">
                    <a:lnL>
                      <a:noFill/>
                    </a:lnL>
                    <a:lnR>
                      <a:noFill/>
                    </a:lnR>
                    <a:lnT>
                      <a:noFill/>
                    </a:lnT>
                    <a:lnB>
                      <a:noFill/>
                    </a:lnB>
                    <a:solidFill>
                      <a:srgbClr val="DAEEF3"/>
                    </a:solidFill>
                  </a:tcPr>
                </a:tc>
                <a:tc>
                  <a:txBody>
                    <a:bodyPr/>
                    <a:lstStyle/>
                    <a:p>
                      <a:pPr algn="l" fontAlgn="b"/>
                      <a:r>
                        <a:rPr lang="en-US" sz="900" b="1" i="0" u="none" strike="noStrike">
                          <a:effectLst/>
                          <a:latin typeface="Times New Roman"/>
                        </a:rPr>
                        <a:t>kHz</a:t>
                      </a:r>
                    </a:p>
                  </a:txBody>
                  <a:tcPr marL="0" marR="0" marT="0" marB="0" anchor="b">
                    <a:lnL>
                      <a:noFill/>
                    </a:lnL>
                    <a:lnR>
                      <a:noFill/>
                    </a:lnR>
                    <a:lnT>
                      <a:noFill/>
                    </a:lnT>
                    <a:lnB>
                      <a:noFill/>
                    </a:lnB>
                    <a:solidFill>
                      <a:srgbClr val="DAEEF3"/>
                    </a:solidFill>
                  </a:tcPr>
                </a:tc>
                <a:extLst>
                  <a:ext uri="{0D108BD9-81ED-4DB2-BD59-A6C34878D82A}">
                    <a16:rowId xmlns:a16="http://schemas.microsoft.com/office/drawing/2014/main" val="10033"/>
                  </a:ext>
                </a:extLst>
              </a:tr>
              <a:tr h="146639">
                <a:tc>
                  <a:txBody>
                    <a:bodyPr/>
                    <a:lstStyle/>
                    <a:p>
                      <a:pPr algn="r" fontAlgn="b"/>
                      <a:r>
                        <a:rPr lang="el-GR" sz="900" b="1" i="0" u="none" strike="noStrike">
                          <a:effectLst/>
                          <a:latin typeface="Times New Roman"/>
                        </a:rPr>
                        <a:t>δ</a:t>
                      </a:r>
                      <a:r>
                        <a:rPr lang="en-US" sz="900" b="1" i="0" u="none" strike="noStrike">
                          <a:effectLst/>
                          <a:latin typeface="Times New Roman"/>
                        </a:rPr>
                        <a:t>f 1K4C</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0.00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-45.73</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-38.64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-21.28</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kHz</a:t>
                      </a:r>
                    </a:p>
                  </a:txBody>
                  <a:tcPr marL="0" marR="0" marT="0" marB="0" anchor="b">
                    <a:lnL>
                      <a:noFill/>
                    </a:lnL>
                    <a:lnR>
                      <a:noFill/>
                    </a:lnR>
                    <a:lnT>
                      <a:noFill/>
                    </a:lnT>
                    <a:lnB>
                      <a:noFill/>
                    </a:lnB>
                  </a:tcPr>
                </a:tc>
                <a:extLst>
                  <a:ext uri="{0D108BD9-81ED-4DB2-BD59-A6C34878D82A}">
                    <a16:rowId xmlns:a16="http://schemas.microsoft.com/office/drawing/2014/main" val="10034"/>
                  </a:ext>
                </a:extLst>
              </a:tr>
              <a:tr h="146639">
                <a:tc>
                  <a:txBody>
                    <a:bodyPr/>
                    <a:lstStyle/>
                    <a:p>
                      <a:pPr algn="r" fontAlgn="b"/>
                      <a:r>
                        <a:rPr lang="en-US" sz="900" b="1" i="0" u="none" strike="noStrike">
                          <a:effectLst/>
                          <a:latin typeface="Times New Roman"/>
                        </a:rPr>
                        <a:t>Injection Time with 2 ts</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a:effectLst/>
                          <a:latin typeface="Times New Roman"/>
                        </a:rPr>
                        <a:t>23.68</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13.32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8.52</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4.64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2.64</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1.57</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0.95</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0.50</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900" b="1" i="0" u="none" strike="noStrike">
                          <a:effectLst/>
                          <a:latin typeface="Times New Roman"/>
                        </a:rPr>
                        <a:t>min</a:t>
                      </a:r>
                    </a:p>
                  </a:txBody>
                  <a:tcPr marL="0" marR="0" marT="0" marB="0" anchor="b">
                    <a:lnL>
                      <a:noFill/>
                    </a:lnL>
                    <a:lnR>
                      <a:noFill/>
                    </a:lnR>
                    <a:lnT>
                      <a:noFill/>
                    </a:lnT>
                    <a:lnB>
                      <a:noFill/>
                    </a:lnB>
                  </a:tcPr>
                </a:tc>
                <a:extLst>
                  <a:ext uri="{0D108BD9-81ED-4DB2-BD59-A6C34878D82A}">
                    <a16:rowId xmlns:a16="http://schemas.microsoft.com/office/drawing/2014/main" val="10035"/>
                  </a:ext>
                </a:extLst>
              </a:tr>
              <a:tr h="146639">
                <a:tc>
                  <a:txBody>
                    <a:bodyPr/>
                    <a:lstStyle/>
                    <a:p>
                      <a:pPr algn="r" fontAlgn="b"/>
                      <a:r>
                        <a:rPr lang="en-US" sz="900" b="1" i="0" u="none" strike="noStrike">
                          <a:effectLst/>
                          <a:latin typeface="Times New Roman"/>
                        </a:rPr>
                        <a:t>Loop Gain of Direct Feedback</a:t>
                      </a:r>
                    </a:p>
                  </a:txBody>
                  <a:tcPr marL="0" marR="0" marT="0" marB="0" anchor="b">
                    <a:lnL>
                      <a:noFill/>
                    </a:lnL>
                    <a:lnR w="12700" cap="flat" cmpd="sng" algn="ctr">
                      <a:solidFill>
                        <a:srgbClr val="C00000"/>
                      </a:solidFill>
                      <a:prstDash val="solid"/>
                      <a:round/>
                      <a:headEnd type="none" w="med" len="med"/>
                      <a:tailEnd type="none" w="med" len="med"/>
                    </a:lnR>
                    <a:lnT>
                      <a:noFill/>
                    </a:lnT>
                    <a:lnB>
                      <a:noFill/>
                    </a:lnB>
                  </a:tcPr>
                </a:tc>
                <a:tc>
                  <a:txBody>
                    <a:bodyPr/>
                    <a:lstStyle/>
                    <a:p>
                      <a:pPr algn="r" fontAlgn="b"/>
                      <a:r>
                        <a:rPr lang="en-US" sz="900" b="0" i="0" u="none" strike="noStrike" dirty="0">
                          <a:effectLst/>
                          <a:latin typeface="Times New Roman"/>
                        </a:rPr>
                        <a:t>4.00</a:t>
                      </a:r>
                    </a:p>
                  </a:txBody>
                  <a:tcPr marL="0" marR="0" marT="0" marB="0" anchor="b">
                    <a:lnL w="12700" cap="flat" cmpd="sng" algn="ctr">
                      <a:solidFill>
                        <a:srgbClr val="C00000"/>
                      </a:solidFill>
                      <a:prstDash val="solid"/>
                      <a:round/>
                      <a:headEnd type="none" w="med" len="med"/>
                      <a:tailEnd type="none" w="med" len="med"/>
                    </a:lnL>
                    <a:lnR>
                      <a:noFill/>
                    </a:lnR>
                    <a:lnT>
                      <a:noFill/>
                    </a:lnT>
                    <a:lnB>
                      <a:noFill/>
                    </a:lnB>
                  </a:tcPr>
                </a:tc>
                <a:tc>
                  <a:txBody>
                    <a:bodyPr/>
                    <a:lstStyle/>
                    <a:p>
                      <a:pPr algn="r" fontAlgn="b"/>
                      <a:r>
                        <a:rPr lang="en-US" sz="900" b="0" i="0" u="none" strike="noStrike">
                          <a:effectLst/>
                          <a:latin typeface="Times New Roman"/>
                        </a:rPr>
                        <a:t>3.00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3.80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3.00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2.00</a:t>
                      </a:r>
                    </a:p>
                  </a:txBody>
                  <a:tcPr marL="0" marR="0" marT="0" marB="0" anchor="b">
                    <a:lnL>
                      <a:noFill/>
                    </a:lnL>
                    <a:lnR>
                      <a:noFill/>
                    </a:lnR>
                    <a:lnT>
                      <a:noFill/>
                    </a:lnT>
                    <a:lnB>
                      <a:noFill/>
                    </a:lnB>
                  </a:tcPr>
                </a:tc>
                <a:tc>
                  <a:txBody>
                    <a:bodyPr/>
                    <a:lstStyle/>
                    <a:p>
                      <a:pPr algn="r" fontAlgn="b"/>
                      <a:r>
                        <a:rPr lang="en-US" sz="900" b="0" i="0" u="none" strike="noStrike">
                          <a:effectLst/>
                          <a:latin typeface="Times New Roman"/>
                        </a:rPr>
                        <a:t>2.00</a:t>
                      </a:r>
                    </a:p>
                  </a:txBody>
                  <a:tcPr marL="0" marR="0" marT="0" marB="0" anchor="b">
                    <a:lnL>
                      <a:noFill/>
                    </a:lnL>
                    <a:lnR>
                      <a:noFill/>
                    </a:lnR>
                    <a:lnT>
                      <a:noFill/>
                    </a:lnT>
                    <a:lnB>
                      <a:noFill/>
                    </a:lnB>
                  </a:tcPr>
                </a:tc>
                <a:tc>
                  <a:txBody>
                    <a:bodyPr/>
                    <a:lstStyle/>
                    <a:p>
                      <a:pPr algn="l" fontAlgn="b"/>
                      <a:endParaRPr lang="en-US" sz="9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900" b="1" i="0" u="none" strike="noStrike" dirty="0">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36"/>
                  </a:ext>
                </a:extLst>
              </a:tr>
            </a:tbl>
          </a:graphicData>
        </a:graphic>
      </p:graphicFrame>
    </p:spTree>
    <p:extLst>
      <p:ext uri="{BB962C8B-B14F-4D97-AF65-F5344CB8AC3E}">
        <p14:creationId xmlns:p14="http://schemas.microsoft.com/office/powerpoint/2010/main" val="1917353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
        <p:nvSpPr>
          <p:cNvPr id="6" name="Title 1"/>
          <p:cNvSpPr>
            <a:spLocks noGrp="1"/>
          </p:cNvSpPr>
          <p:nvPr>
            <p:ph type="title"/>
          </p:nvPr>
        </p:nvSpPr>
        <p:spPr/>
        <p:txBody>
          <a:bodyPr>
            <a:normAutofit/>
          </a:bodyPr>
          <a:lstStyle/>
          <a:p>
            <a:r>
              <a:rPr lang="en-US" sz="2400" b="1" dirty="0" smtClean="0"/>
              <a:t>Beam Cavity Interaction (D. </a:t>
            </a:r>
            <a:r>
              <a:rPr lang="en-US" sz="2400" b="1" dirty="0" err="1" smtClean="0"/>
              <a:t>Teytelman</a:t>
            </a:r>
            <a:r>
              <a:rPr lang="en-US" sz="2400" b="1" dirty="0" smtClean="0"/>
              <a:t> and F. Pederson)</a:t>
            </a:r>
            <a:endParaRPr lang="en-US" sz="2400" b="1"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137" b="6147"/>
          <a:stretch/>
        </p:blipFill>
        <p:spPr bwMode="auto">
          <a:xfrm>
            <a:off x="4570618" y="756324"/>
            <a:ext cx="43719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076" y="3093968"/>
            <a:ext cx="4181475"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666" y="895547"/>
            <a:ext cx="189547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911" y="1497812"/>
            <a:ext cx="39909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244" y="3685619"/>
            <a:ext cx="345757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74244" y="2284568"/>
            <a:ext cx="4572000" cy="523220"/>
          </a:xfrm>
          <a:prstGeom prst="rect">
            <a:avLst/>
          </a:prstGeom>
          <a:noFill/>
        </p:spPr>
        <p:txBody>
          <a:bodyPr wrap="square" rtlCol="0">
            <a:spAutoFit/>
          </a:bodyPr>
          <a:lstStyle/>
          <a:p>
            <a:r>
              <a:rPr lang="en-US" sz="1400" dirty="0" smtClean="0"/>
              <a:t>Cavity optimum detuning for steady beam current loading without a gap, when loading angle </a:t>
            </a:r>
            <a:r>
              <a:rPr lang="en-US" sz="1400" i="1" dirty="0" err="1" smtClean="0"/>
              <a:t>tan</a:t>
            </a:r>
            <a:r>
              <a:rPr lang="en-US" sz="1400" i="1" dirty="0" err="1" smtClean="0">
                <a:latin typeface="Symbol" panose="05050102010706020507" pitchFamily="18" charset="2"/>
              </a:rPr>
              <a:t>f</a:t>
            </a:r>
            <a:r>
              <a:rPr lang="en-US" sz="1400" i="1" baseline="-25000" dirty="0" err="1" smtClean="0"/>
              <a:t>L</a:t>
            </a:r>
            <a:r>
              <a:rPr lang="en-US" sz="1400" dirty="0" smtClean="0"/>
              <a:t>=0:</a:t>
            </a:r>
            <a:endParaRPr lang="en-US" sz="1400" dirty="0"/>
          </a:p>
        </p:txBody>
      </p:sp>
      <mc:AlternateContent xmlns:mc="http://schemas.openxmlformats.org/markup-compatibility/2006" xmlns:a14="http://schemas.microsoft.com/office/drawing/2010/main">
        <mc:Choice Requires="a14">
          <p:sp>
            <p:nvSpPr>
              <p:cNvPr id="13" name="TextBox 12"/>
              <p:cNvSpPr txBox="1"/>
              <p:nvPr/>
            </p:nvSpPr>
            <p:spPr>
              <a:xfrm>
                <a:off x="163813" y="2870438"/>
                <a:ext cx="3277179" cy="6127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a:ea typeface="Cambria Math"/>
                            </a:rPr>
                            <m:t>𝜔</m:t>
                          </m:r>
                        </m:e>
                        <m:sub>
                          <m:r>
                            <a:rPr lang="en-US" b="0" i="1" smtClean="0">
                              <a:latin typeface="Cambria Math"/>
                            </a:rPr>
                            <m:t>𝐷</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ea typeface="Cambria Math"/>
                            </a:rPr>
                            <m:t>𝜔</m:t>
                          </m:r>
                        </m:e>
                        <m:sub>
                          <m:r>
                            <a:rPr lang="en-US" b="0" i="1" smtClean="0">
                              <a:latin typeface="Cambria Math"/>
                            </a:rPr>
                            <m:t>𝑟</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ea typeface="Cambria Math"/>
                            </a:rPr>
                            <m:t>𝜔</m:t>
                          </m:r>
                        </m:e>
                        <m:sub>
                          <m:r>
                            <a:rPr lang="en-US" b="0" i="1" smtClean="0">
                              <a:latin typeface="Cambria Math"/>
                            </a:rPr>
                            <m:t>𝑟𝑓</m:t>
                          </m:r>
                        </m:sub>
                      </m:sSub>
                      <m:r>
                        <a:rPr lang="en-US" i="1" smtClean="0">
                          <a:latin typeface="Cambria Math"/>
                        </a:rPr>
                        <m:t>=</m:t>
                      </m:r>
                      <m:f>
                        <m:fPr>
                          <m:ctrlPr>
                            <a:rPr lang="en-US" i="1" smtClean="0">
                              <a:latin typeface="Cambria Math" panose="02040503050406030204" pitchFamily="18" charset="0"/>
                            </a:rPr>
                          </m:ctrlPr>
                        </m:fPr>
                        <m:num>
                          <m:r>
                            <a:rPr lang="en-US" b="0" i="1" smtClean="0">
                              <a:latin typeface="Cambria Math"/>
                            </a:rPr>
                            <m:t>1</m:t>
                          </m:r>
                        </m:num>
                        <m:den>
                          <m:r>
                            <a:rPr lang="en-US" i="1" smtClean="0">
                              <a:latin typeface="Cambria Math"/>
                              <a:ea typeface="Cambria Math"/>
                              <a:sym typeface="Symbol"/>
                            </a:rPr>
                            <m:t></m:t>
                          </m:r>
                        </m:den>
                      </m:f>
                      <m:r>
                        <a:rPr lang="en-US" b="0" i="1" smtClean="0">
                          <a:latin typeface="Cambria Math"/>
                        </a:rPr>
                        <m:t>𝑡𝑎𝑛</m:t>
                      </m:r>
                      <m:sSub>
                        <m:sSubPr>
                          <m:ctrlPr>
                            <a:rPr lang="en-US" b="0" i="1" smtClean="0">
                              <a:latin typeface="Cambria Math" panose="02040503050406030204" pitchFamily="18" charset="0"/>
                            </a:rPr>
                          </m:ctrlPr>
                        </m:sSubPr>
                        <m:e>
                          <m:r>
                            <a:rPr lang="en-US" b="0" i="1" smtClean="0">
                              <a:latin typeface="Cambria Math"/>
                              <a:ea typeface="Cambria Math"/>
                            </a:rPr>
                            <m:t>∅</m:t>
                          </m:r>
                        </m:e>
                        <m:sub>
                          <m:r>
                            <a:rPr lang="en-US" b="0" i="1" smtClean="0">
                              <a:latin typeface="Cambria Math"/>
                            </a:rPr>
                            <m:t>𝑍</m:t>
                          </m:r>
                        </m:sub>
                      </m:sSub>
                      <m:r>
                        <a:rPr lang="en-US" b="0" i="1" smtClean="0">
                          <a:latin typeface="Cambria Math"/>
                          <a:ea typeface="Cambria Math"/>
                        </a:rPr>
                        <m:t>≤0</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63813" y="2870438"/>
                <a:ext cx="3277179" cy="61279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611517" y="2915892"/>
                <a:ext cx="1021754" cy="6580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sym typeface="Symbol"/>
                        </a:rPr>
                        <m:t></m:t>
                      </m:r>
                      <m:r>
                        <a:rPr lang="en-US" i="1" smtClean="0">
                          <a:latin typeface="Cambria Math"/>
                        </a:rPr>
                        <m:t>=</m:t>
                      </m:r>
                      <m:f>
                        <m:fPr>
                          <m:ctrlPr>
                            <a:rPr lang="en-US" i="1" smtClean="0">
                              <a:latin typeface="Cambria Math" panose="02040503050406030204" pitchFamily="18" charset="0"/>
                            </a:rPr>
                          </m:ctrlPr>
                        </m:fPr>
                        <m:num>
                          <m:r>
                            <a:rPr lang="en-US" b="0" i="1" smtClean="0">
                              <a:latin typeface="Cambria Math"/>
                            </a:rPr>
                            <m:t>2</m:t>
                          </m:r>
                          <m:sSub>
                            <m:sSubPr>
                              <m:ctrlPr>
                                <a:rPr lang="en-US" b="0" i="1" smtClean="0">
                                  <a:latin typeface="Cambria Math" panose="02040503050406030204" pitchFamily="18" charset="0"/>
                                </a:rPr>
                              </m:ctrlPr>
                            </m:sSubPr>
                            <m:e>
                              <m:r>
                                <a:rPr lang="en-US" b="0" i="1" smtClean="0">
                                  <a:latin typeface="Cambria Math"/>
                                </a:rPr>
                                <m:t>𝑄</m:t>
                              </m:r>
                            </m:e>
                            <m:sub>
                              <m:r>
                                <a:rPr lang="en-US" b="0" i="1" smtClean="0">
                                  <a:latin typeface="Cambria Math"/>
                                </a:rPr>
                                <m:t>𝐿</m:t>
                              </m:r>
                            </m:sub>
                          </m:sSub>
                        </m:num>
                        <m:den>
                          <m:sSub>
                            <m:sSubPr>
                              <m:ctrlPr>
                                <a:rPr lang="en-US" i="1" smtClean="0">
                                  <a:latin typeface="Cambria Math" panose="02040503050406030204" pitchFamily="18" charset="0"/>
                                </a:rPr>
                              </m:ctrlPr>
                            </m:sSubPr>
                            <m:e>
                              <m:r>
                                <a:rPr lang="en-US" i="1" smtClean="0">
                                  <a:latin typeface="Cambria Math"/>
                                  <a:ea typeface="Cambria Math"/>
                                </a:rPr>
                                <m:t>𝜔</m:t>
                              </m:r>
                            </m:e>
                            <m:sub>
                              <m:r>
                                <a:rPr lang="en-US" b="0" i="1" smtClean="0">
                                  <a:latin typeface="Cambria Math"/>
                                </a:rPr>
                                <m:t>𝑟</m:t>
                              </m:r>
                            </m:sub>
                          </m:sSub>
                        </m:den>
                      </m:f>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3611517" y="2915892"/>
                <a:ext cx="1021754" cy="658065"/>
              </a:xfrm>
              <a:prstGeom prst="rect">
                <a:avLst/>
              </a:prstGeom>
              <a:blipFill>
                <a:blip r:embed="rId8"/>
                <a:stretch>
                  <a:fillRect/>
                </a:stretch>
              </a:blipFill>
            </p:spPr>
            <p:txBody>
              <a:bodyPr/>
              <a:lstStyle/>
              <a:p>
                <a:r>
                  <a:rPr lang="en-US">
                    <a:noFill/>
                  </a:rPr>
                  <a:t> </a:t>
                </a:r>
              </a:p>
            </p:txBody>
          </p:sp>
        </mc:Fallback>
      </mc:AlternateContent>
      <p:sp>
        <p:nvSpPr>
          <p:cNvPr id="15" name="TextBox 14"/>
          <p:cNvSpPr txBox="1"/>
          <p:nvPr/>
        </p:nvSpPr>
        <p:spPr>
          <a:xfrm>
            <a:off x="3285239" y="3545877"/>
            <a:ext cx="1815305" cy="307777"/>
          </a:xfrm>
          <a:prstGeom prst="rect">
            <a:avLst/>
          </a:prstGeom>
          <a:noFill/>
        </p:spPr>
        <p:txBody>
          <a:bodyPr wrap="none" rtlCol="0">
            <a:spAutoFit/>
          </a:bodyPr>
          <a:lstStyle/>
          <a:p>
            <a:r>
              <a:rPr lang="en-US" sz="1400" dirty="0" smtClean="0"/>
              <a:t>is cavity damping time</a:t>
            </a:r>
            <a:endParaRPr lang="en-US" sz="1400" dirty="0"/>
          </a:p>
        </p:txBody>
      </p:sp>
      <p:sp>
        <p:nvSpPr>
          <p:cNvPr id="16" name="TextBox 15"/>
          <p:cNvSpPr txBox="1"/>
          <p:nvPr/>
        </p:nvSpPr>
        <p:spPr>
          <a:xfrm>
            <a:off x="274426" y="4395454"/>
            <a:ext cx="1508746" cy="369332"/>
          </a:xfrm>
          <a:prstGeom prst="rect">
            <a:avLst/>
          </a:prstGeom>
          <a:noFill/>
        </p:spPr>
        <p:txBody>
          <a:bodyPr wrap="none" rtlCol="0">
            <a:spAutoFit/>
          </a:bodyPr>
          <a:lstStyle/>
          <a:p>
            <a:r>
              <a:rPr lang="en-US" dirty="0" smtClean="0"/>
              <a:t>Beam Loading</a:t>
            </a:r>
            <a:endParaRPr lang="en-US" dirty="0"/>
          </a:p>
        </p:txBody>
      </p:sp>
      <mc:AlternateContent xmlns:mc="http://schemas.openxmlformats.org/markup-compatibility/2006" xmlns:a14="http://schemas.microsoft.com/office/drawing/2010/main">
        <mc:Choice Requires="a14">
          <p:sp>
            <p:nvSpPr>
              <p:cNvPr id="17" name="TextBox 16"/>
              <p:cNvSpPr txBox="1"/>
              <p:nvPr/>
            </p:nvSpPr>
            <p:spPr>
              <a:xfrm>
                <a:off x="2519698" y="4345818"/>
                <a:ext cx="1497398" cy="4912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en-US" b="0" i="1" smtClean="0">
                                  <a:latin typeface="Cambria Math"/>
                                </a:rPr>
                                <m:t>𝐼</m:t>
                              </m:r>
                            </m:e>
                            <m:sub>
                              <m:r>
                                <a:rPr lang="en-US" b="0" i="1" smtClean="0">
                                  <a:latin typeface="Cambria Math"/>
                                </a:rPr>
                                <m:t>𝐵</m:t>
                              </m:r>
                            </m:sub>
                          </m:sSub>
                        </m:e>
                      </m:acc>
                      <m:groupChr>
                        <m:groupChrPr>
                          <m:chr m:val="⇔"/>
                          <m:pos m:val="top"/>
                          <m:ctrlPr>
                            <a:rPr lang="en-US" i="1" smtClean="0">
                              <a:latin typeface="Cambria Math" panose="02040503050406030204" pitchFamily="18" charset="0"/>
                            </a:rPr>
                          </m:ctrlPr>
                        </m:groupChrPr>
                        <m:e>
                          <m:r>
                            <m:rPr>
                              <m:brk m:alnAt="1"/>
                            </m:rPr>
                            <a:rPr lang="en-US" b="0" i="1" smtClean="0">
                              <a:latin typeface="Cambria Math"/>
                            </a:rPr>
                            <m:t>𝑓</m:t>
                          </m:r>
                          <m:r>
                            <a:rPr lang="en-US" b="0" i="1" smtClean="0">
                              <a:latin typeface="Cambria Math"/>
                            </a:rPr>
                            <m:t>𝑒𝑒𝑑𝑏𝑎𝑐𝑘</m:t>
                          </m:r>
                        </m:e>
                      </m:groupChr>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en-US" b="0" i="1" smtClean="0">
                                  <a:latin typeface="Cambria Math"/>
                                </a:rPr>
                                <m:t>𝑉</m:t>
                              </m:r>
                            </m:e>
                            <m:sub>
                              <m:r>
                                <a:rPr lang="en-US" b="0" i="1" smtClean="0">
                                  <a:latin typeface="Cambria Math"/>
                                </a:rPr>
                                <m:t>𝑐</m:t>
                              </m:r>
                            </m:sub>
                          </m:sSub>
                        </m:e>
                      </m:acc>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2519698" y="4345818"/>
                <a:ext cx="1497398" cy="491225"/>
              </a:xfrm>
              <a:prstGeom prst="rect">
                <a:avLst/>
              </a:prstGeom>
              <a:blipFill>
                <a:blip r:embed="rId9"/>
                <a:stretch>
                  <a:fillRect r="-19919"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35611" y="4939200"/>
                <a:ext cx="4003980" cy="376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en-US" b="0" i="1" smtClean="0">
                                  <a:latin typeface="Cambria Math"/>
                                </a:rPr>
                                <m:t>𝐼</m:t>
                              </m:r>
                            </m:e>
                            <m:sub>
                              <m:r>
                                <a:rPr lang="en-US" b="0" i="1" smtClean="0">
                                  <a:latin typeface="Cambria Math"/>
                                </a:rPr>
                                <m:t>𝐵</m:t>
                              </m:r>
                            </m:sub>
                          </m:sSub>
                        </m:e>
                      </m:acc>
                      <m:r>
                        <a:rPr lang="en-US" i="1" smtClean="0">
                          <a:latin typeface="Cambria Math"/>
                          <a:ea typeface="Cambria Math"/>
                        </a:rPr>
                        <m:t>↑→</m:t>
                      </m:r>
                      <m:d>
                        <m:dPr>
                          <m:begChr m:val="|"/>
                          <m:endChr m:val="|"/>
                          <m:ctrlPr>
                            <a:rPr lang="en-US" i="1" smtClean="0">
                              <a:latin typeface="Cambria Math" panose="02040503050406030204" pitchFamily="18" charset="0"/>
                              <a:ea typeface="Cambria Math"/>
                            </a:rPr>
                          </m:ctrlPr>
                        </m:dPr>
                        <m:e>
                          <m:sSub>
                            <m:sSubPr>
                              <m:ctrlPr>
                                <a:rPr lang="en-US" i="1">
                                  <a:latin typeface="Cambria Math" panose="02040503050406030204" pitchFamily="18" charset="0"/>
                                  <a:ea typeface="Cambria Math"/>
                                </a:rPr>
                              </m:ctrlPr>
                            </m:sSubPr>
                            <m:e>
                              <m:r>
                                <a:rPr lang="en-US" i="1">
                                  <a:latin typeface="Cambria Math"/>
                                  <a:ea typeface="Cambria Math"/>
                                </a:rPr>
                                <m:t>𝜔</m:t>
                              </m:r>
                            </m:e>
                            <m:sub>
                              <m:r>
                                <a:rPr lang="en-US" i="1">
                                  <a:latin typeface="Cambria Math"/>
                                  <a:ea typeface="Cambria Math"/>
                                </a:rPr>
                                <m:t>𝐷</m:t>
                              </m:r>
                            </m:sub>
                          </m:sSub>
                        </m:e>
                      </m:d>
                      <m:r>
                        <a:rPr lang="el-GR" i="1" smtClean="0">
                          <a:latin typeface="Cambria Math"/>
                          <a:ea typeface="Cambria Math"/>
                        </a:rPr>
                        <m:t>↑</m:t>
                      </m:r>
                      <m:r>
                        <a:rPr lang="en-US" b="0" i="1" smtClean="0">
                          <a:latin typeface="Cambria Math"/>
                          <a:ea typeface="Cambria Math"/>
                        </a:rPr>
                        <m:t>~ </m:t>
                      </m:r>
                      <m:r>
                        <a:rPr lang="en-US" b="0" i="1" smtClean="0">
                          <a:latin typeface="Cambria Math"/>
                          <a:ea typeface="Cambria Math"/>
                        </a:rPr>
                        <m:t>𝑜𝑟</m:t>
                      </m:r>
                      <m:r>
                        <a:rPr lang="en-US" b="0" i="1" smtClean="0">
                          <a:latin typeface="Cambria Math"/>
                          <a:ea typeface="Cambria Math"/>
                        </a:rPr>
                        <m:t>&gt; </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𝑛</m:t>
                          </m:r>
                          <m:r>
                            <a:rPr lang="en-US" b="0" i="1" smtClean="0">
                              <a:latin typeface="Cambria Math"/>
                              <a:ea typeface="Cambria Math"/>
                            </a:rPr>
                            <m:t>𝜔</m:t>
                          </m:r>
                        </m:e>
                        <m:sub>
                          <m:r>
                            <a:rPr lang="en-US" b="0" i="1" smtClean="0">
                              <a:latin typeface="Cambria Math"/>
                              <a:ea typeface="Cambria Math"/>
                            </a:rPr>
                            <m:t>0</m:t>
                          </m:r>
                        </m:sub>
                      </m:sSub>
                      <m:r>
                        <a:rPr lang="en-US" b="0" i="1" smtClean="0">
                          <a:latin typeface="Cambria Math"/>
                          <a:ea typeface="Cambria Math"/>
                        </a:rPr>
                        <m:t>~</m:t>
                      </m:r>
                      <m:d>
                        <m:dPr>
                          <m:ctrlPr>
                            <a:rPr lang="en-US" b="0" i="1" smtClean="0">
                              <a:latin typeface="Cambria Math" panose="02040503050406030204" pitchFamily="18" charset="0"/>
                              <a:ea typeface="Cambria Math"/>
                            </a:rPr>
                          </m:ctrlPr>
                        </m:dPr>
                        <m:e>
                          <m:r>
                            <a:rPr lang="en-US" i="1">
                              <a:latin typeface="Cambria Math"/>
                              <a:ea typeface="Cambria Math"/>
                            </a:rPr>
                            <m:t>𝑙</m:t>
                          </m:r>
                          <m:sSub>
                            <m:sSubPr>
                              <m:ctrlPr>
                                <a:rPr lang="en-US" i="1">
                                  <a:latin typeface="Cambria Math" panose="02040503050406030204" pitchFamily="18" charset="0"/>
                                  <a:ea typeface="Cambria Math"/>
                                </a:rPr>
                              </m:ctrlPr>
                            </m:sSubPr>
                            <m:e>
                              <m:r>
                                <a:rPr lang="en-US" i="1">
                                  <a:latin typeface="Cambria Math"/>
                                  <a:ea typeface="Cambria Math"/>
                                </a:rPr>
                                <m:t>𝜔</m:t>
                              </m:r>
                            </m:e>
                            <m:sub>
                              <m:r>
                                <a:rPr lang="en-US" i="1">
                                  <a:latin typeface="Cambria Math"/>
                                  <a:ea typeface="Cambria Math"/>
                                </a:rPr>
                                <m:t>0</m:t>
                              </m:r>
                            </m:sub>
                          </m:sSub>
                          <m:r>
                            <a:rPr lang="en-US">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𝜔</m:t>
                              </m:r>
                            </m:e>
                            <m:sub>
                              <m:r>
                                <a:rPr lang="en-US" i="1">
                                  <a:latin typeface="Cambria Math"/>
                                  <a:ea typeface="Cambria Math"/>
                                </a:rPr>
                                <m:t>𝑠</m:t>
                              </m:r>
                            </m:sub>
                          </m:sSub>
                        </m:e>
                      </m:d>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335611" y="4939200"/>
                <a:ext cx="4003980" cy="376770"/>
              </a:xfrm>
              <a:prstGeom prst="rect">
                <a:avLst/>
              </a:prstGeom>
              <a:blipFill>
                <a:blip r:embed="rId10"/>
                <a:stretch>
                  <a:fillRect t="-1613"/>
                </a:stretch>
              </a:blipFill>
            </p:spPr>
            <p:txBody>
              <a:bodyPr/>
              <a:lstStyle/>
              <a:p>
                <a:r>
                  <a:rPr lang="en-US">
                    <a:noFill/>
                  </a:rPr>
                  <a:t> </a:t>
                </a:r>
              </a:p>
            </p:txBody>
          </p:sp>
        </mc:Fallback>
      </mc:AlternateContent>
      <p:sp>
        <p:nvSpPr>
          <p:cNvPr id="19" name="TextBox 18"/>
          <p:cNvSpPr txBox="1"/>
          <p:nvPr/>
        </p:nvSpPr>
        <p:spPr>
          <a:xfrm>
            <a:off x="382512" y="5891118"/>
            <a:ext cx="3810379"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un-even filling patterns</a:t>
            </a:r>
          </a:p>
          <a:p>
            <a:pPr marL="285750" indent="-285750">
              <a:buFont typeface="Arial" panose="020B0604020202020204" pitchFamily="34" charset="0"/>
              <a:buChar char="•"/>
            </a:pPr>
            <a:r>
              <a:rPr lang="en-US" dirty="0" smtClean="0"/>
              <a:t>Long. coupled-bunch instability</a:t>
            </a:r>
          </a:p>
        </p:txBody>
      </p:sp>
      <mc:AlternateContent xmlns:mc="http://schemas.openxmlformats.org/markup-compatibility/2006" xmlns:a14="http://schemas.microsoft.com/office/drawing/2010/main">
        <mc:Choice Requires="a14">
          <p:sp>
            <p:nvSpPr>
              <p:cNvPr id="20" name="Rectangle 19"/>
              <p:cNvSpPr/>
              <p:nvPr/>
            </p:nvSpPr>
            <p:spPr>
              <a:xfrm>
                <a:off x="371907" y="5358116"/>
                <a:ext cx="3854901" cy="50270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a:rPr>
                          <m:t>𝑍</m:t>
                        </m:r>
                      </m:e>
                      <m:sub>
                        <m:r>
                          <a:rPr lang="en-US" i="1">
                            <a:latin typeface="Cambria Math"/>
                          </a:rPr>
                          <m:t>𝑐</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ea typeface="Cambria Math"/>
                              </a:rPr>
                              <m:t>𝜔</m:t>
                            </m:r>
                          </m:e>
                          <m:sub>
                            <m:r>
                              <a:rPr lang="en-US" i="1">
                                <a:latin typeface="Cambria Math"/>
                              </a:rPr>
                              <m:t>𝑟𝑓</m:t>
                            </m:r>
                          </m:sub>
                        </m:sSub>
                        <m:r>
                          <a:rPr lang="en-US" i="1">
                            <a:latin typeface="Cambria Math"/>
                          </a:rPr>
                          <m:t>+</m:t>
                        </m:r>
                        <m:sSub>
                          <m:sSubPr>
                            <m:ctrlPr>
                              <a:rPr lang="en-US" i="1">
                                <a:latin typeface="Cambria Math" panose="02040503050406030204" pitchFamily="18" charset="0"/>
                              </a:rPr>
                            </m:ctrlPr>
                          </m:sSubPr>
                          <m:e>
                            <m:r>
                              <a:rPr lang="en-US" i="1">
                                <a:latin typeface="Cambria Math"/>
                              </a:rPr>
                              <m:t>𝑛</m:t>
                            </m:r>
                            <m:r>
                              <a:rPr lang="en-US" i="1">
                                <a:latin typeface="Cambria Math"/>
                                <a:ea typeface="Cambria Math"/>
                              </a:rPr>
                              <m:t>𝜔</m:t>
                            </m:r>
                          </m:e>
                          <m:sub>
                            <m:r>
                              <a:rPr lang="en-US" i="1">
                                <a:latin typeface="Cambria Math"/>
                              </a:rPr>
                              <m:t>0</m:t>
                            </m:r>
                          </m:sub>
                        </m:sSub>
                      </m:e>
                    </m:d>
                    <m:groupChr>
                      <m:groupChrPr>
                        <m:chr m:val="⇔"/>
                        <m:vertJc m:val="bot"/>
                        <m:ctrlPr>
                          <a:rPr lang="en-US" i="1">
                            <a:latin typeface="Cambria Math" panose="02040503050406030204" pitchFamily="18" charset="0"/>
                          </a:rPr>
                        </m:ctrlPr>
                      </m:groupChrPr>
                      <m:e>
                        <m:r>
                          <m:rPr>
                            <m:brk m:alnAt="2"/>
                          </m:rPr>
                          <a:rPr lang="en-US" i="1">
                            <a:latin typeface="Cambria Math"/>
                          </a:rPr>
                          <m:t>𝑖</m:t>
                        </m:r>
                        <m:r>
                          <a:rPr lang="en-US" i="1">
                            <a:latin typeface="Cambria Math"/>
                          </a:rPr>
                          <m:t>𝑛𝑡𝑒𝑟𝑎𝑐𝑡</m:t>
                        </m:r>
                      </m:e>
                    </m:groupChr>
                    <m:r>
                      <a:rPr lang="en-US" i="1">
                        <a:latin typeface="Cambria Math"/>
                      </a:rPr>
                      <m:t>𝐼</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ea typeface="Cambria Math"/>
                              </a:rPr>
                              <m:t>𝜔</m:t>
                            </m:r>
                          </m:e>
                          <m:sub>
                            <m:r>
                              <a:rPr lang="en-US" i="1">
                                <a:latin typeface="Cambria Math"/>
                              </a:rPr>
                              <m:t>𝑟𝑓</m:t>
                            </m:r>
                          </m:sub>
                        </m:sSub>
                        <m:r>
                          <a:rPr lang="en-US" i="1">
                            <a:latin typeface="Cambria Math"/>
                          </a:rPr>
                          <m:t>+</m:t>
                        </m:r>
                        <m:sSub>
                          <m:sSubPr>
                            <m:ctrlPr>
                              <a:rPr lang="en-US" i="1">
                                <a:latin typeface="Cambria Math" panose="02040503050406030204" pitchFamily="18" charset="0"/>
                              </a:rPr>
                            </m:ctrlPr>
                          </m:sSubPr>
                          <m:e>
                            <m:r>
                              <a:rPr lang="en-US" i="1">
                                <a:latin typeface="Cambria Math"/>
                              </a:rPr>
                              <m:t>𝑛</m:t>
                            </m:r>
                            <m:r>
                              <a:rPr lang="en-US" i="1">
                                <a:latin typeface="Cambria Math"/>
                                <a:ea typeface="Cambria Math"/>
                              </a:rPr>
                              <m:t>𝜔</m:t>
                            </m:r>
                          </m:e>
                          <m:sub>
                            <m:r>
                              <a:rPr lang="en-US" i="1">
                                <a:latin typeface="Cambria Math"/>
                              </a:rPr>
                              <m:t>0</m:t>
                            </m:r>
                          </m:sub>
                        </m:sSub>
                      </m:e>
                    </m:d>
                  </m:oMath>
                </a14:m>
                <a:r>
                  <a:rPr lang="en-US" dirty="0"/>
                  <a:t> </a:t>
                </a:r>
              </a:p>
            </p:txBody>
          </p:sp>
        </mc:Choice>
        <mc:Fallback xmlns="">
          <p:sp>
            <p:nvSpPr>
              <p:cNvPr id="20" name="Rectangle 19"/>
              <p:cNvSpPr>
                <a:spLocks noRot="1" noChangeAspect="1" noMove="1" noResize="1" noEditPoints="1" noAdjustHandles="1" noChangeArrowheads="1" noChangeShapeType="1" noTextEdit="1"/>
              </p:cNvSpPr>
              <p:nvPr/>
            </p:nvSpPr>
            <p:spPr>
              <a:xfrm>
                <a:off x="371907" y="5358116"/>
                <a:ext cx="3854901" cy="50270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4936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7905" y="176190"/>
            <a:ext cx="2667000" cy="461665"/>
          </a:xfrm>
          <a:prstGeom prst="rect">
            <a:avLst/>
          </a:prstGeom>
          <a:noFill/>
        </p:spPr>
        <p:txBody>
          <a:bodyPr wrap="square" rtlCol="0">
            <a:spAutoFit/>
          </a:bodyPr>
          <a:lstStyle/>
          <a:p>
            <a:pPr algn="ctr"/>
            <a:r>
              <a:rPr lang="en-US" sz="2400" b="1" dirty="0" smtClean="0"/>
              <a:t>JLEIC Ion Ring</a:t>
            </a:r>
            <a:endParaRPr lang="en-US" sz="2400" b="1" dirty="0"/>
          </a:p>
        </p:txBody>
      </p:sp>
      <p:graphicFrame>
        <p:nvGraphicFramePr>
          <p:cNvPr id="2" name="Table 1"/>
          <p:cNvGraphicFramePr>
            <a:graphicFrameLocks noGrp="1"/>
          </p:cNvGraphicFramePr>
          <p:nvPr>
            <p:extLst>
              <p:ext uri="{D42A27DB-BD31-4B8C-83A1-F6EECF244321}">
                <p14:modId xmlns:p14="http://schemas.microsoft.com/office/powerpoint/2010/main" val="3358505433"/>
              </p:ext>
            </p:extLst>
          </p:nvPr>
        </p:nvGraphicFramePr>
        <p:xfrm>
          <a:off x="245566" y="360856"/>
          <a:ext cx="3111499" cy="2253734"/>
        </p:xfrm>
        <a:graphic>
          <a:graphicData uri="http://schemas.openxmlformats.org/drawingml/2006/table">
            <a:tbl>
              <a:tblPr/>
              <a:tblGrid>
                <a:gridCol w="1700065">
                  <a:extLst>
                    <a:ext uri="{9D8B030D-6E8A-4147-A177-3AD203B41FA5}">
                      <a16:colId xmlns:a16="http://schemas.microsoft.com/office/drawing/2014/main" val="20000"/>
                    </a:ext>
                  </a:extLst>
                </a:gridCol>
                <a:gridCol w="25400">
                  <a:extLst>
                    <a:ext uri="{9D8B030D-6E8A-4147-A177-3AD203B41FA5}">
                      <a16:colId xmlns:a16="http://schemas.microsoft.com/office/drawing/2014/main" val="20001"/>
                    </a:ext>
                  </a:extLst>
                </a:gridCol>
                <a:gridCol w="786571">
                  <a:extLst>
                    <a:ext uri="{9D8B030D-6E8A-4147-A177-3AD203B41FA5}">
                      <a16:colId xmlns:a16="http://schemas.microsoft.com/office/drawing/2014/main" val="20002"/>
                    </a:ext>
                  </a:extLst>
                </a:gridCol>
                <a:gridCol w="66607">
                  <a:extLst>
                    <a:ext uri="{9D8B030D-6E8A-4147-A177-3AD203B41FA5}">
                      <a16:colId xmlns:a16="http://schemas.microsoft.com/office/drawing/2014/main" val="20003"/>
                    </a:ext>
                  </a:extLst>
                </a:gridCol>
                <a:gridCol w="532856">
                  <a:extLst>
                    <a:ext uri="{9D8B030D-6E8A-4147-A177-3AD203B41FA5}">
                      <a16:colId xmlns:a16="http://schemas.microsoft.com/office/drawing/2014/main" val="20004"/>
                    </a:ext>
                  </a:extLst>
                </a:gridCol>
              </a:tblGrid>
              <a:tr h="160981">
                <a:tc>
                  <a:txBody>
                    <a:bodyPr/>
                    <a:lstStyle/>
                    <a:p>
                      <a:pPr algn="r" fontAlgn="b"/>
                      <a:r>
                        <a:rPr lang="en-US" sz="1000" b="1" i="0" u="none" strike="noStrike">
                          <a:effectLst/>
                          <a:latin typeface="Times New Roman"/>
                        </a:rPr>
                        <a:t>Momentum Compaction </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6.413E-03</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160981">
                <a:tc>
                  <a:txBody>
                    <a:bodyPr/>
                    <a:lstStyle/>
                    <a:p>
                      <a:pPr algn="r" fontAlgn="b"/>
                      <a:r>
                        <a:rPr lang="en-US" sz="1000" b="1" i="0" u="none" strike="noStrike">
                          <a:effectLst/>
                          <a:latin typeface="Times New Roman"/>
                        </a:rPr>
                        <a:t>Bunch Length</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12</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mm</a:t>
                      </a:r>
                    </a:p>
                  </a:txBody>
                  <a:tcPr marL="0" marR="0" marT="0" marB="0" anchor="b">
                    <a:lnL>
                      <a:noFill/>
                    </a:lnL>
                    <a:lnR>
                      <a:noFill/>
                    </a:lnR>
                    <a:lnT>
                      <a:noFill/>
                    </a:lnT>
                    <a:lnB>
                      <a:noFill/>
                    </a:lnB>
                  </a:tcPr>
                </a:tc>
                <a:extLst>
                  <a:ext uri="{0D108BD9-81ED-4DB2-BD59-A6C34878D82A}">
                    <a16:rowId xmlns:a16="http://schemas.microsoft.com/office/drawing/2014/main" val="10001"/>
                  </a:ext>
                </a:extLst>
              </a:tr>
              <a:tr h="160981">
                <a:tc>
                  <a:txBody>
                    <a:bodyPr/>
                    <a:lstStyle/>
                    <a:p>
                      <a:pPr algn="r" fontAlgn="b"/>
                      <a:r>
                        <a:rPr lang="en-US" sz="1000" b="1" i="0" u="none" strike="noStrike">
                          <a:effectLst/>
                          <a:latin typeface="Times New Roman"/>
                        </a:rPr>
                        <a:t>CavityActiveLength</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0.157</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a:t>
                      </a:r>
                    </a:p>
                  </a:txBody>
                  <a:tcPr marL="0" marR="0" marT="0" marB="0" anchor="b">
                    <a:lnL>
                      <a:noFill/>
                    </a:lnL>
                    <a:lnR>
                      <a:noFill/>
                    </a:lnR>
                    <a:lnT>
                      <a:noFill/>
                    </a:lnT>
                    <a:lnB>
                      <a:noFill/>
                    </a:lnB>
                  </a:tcPr>
                </a:tc>
                <a:extLst>
                  <a:ext uri="{0D108BD9-81ED-4DB2-BD59-A6C34878D82A}">
                    <a16:rowId xmlns:a16="http://schemas.microsoft.com/office/drawing/2014/main" val="10002"/>
                  </a:ext>
                </a:extLst>
              </a:tr>
              <a:tr h="160981">
                <a:tc>
                  <a:txBody>
                    <a:bodyPr/>
                    <a:lstStyle/>
                    <a:p>
                      <a:pPr algn="r" fontAlgn="b"/>
                      <a:r>
                        <a:rPr lang="en-US" sz="1000" b="1" i="0" u="none" strike="noStrike">
                          <a:effectLst/>
                          <a:latin typeface="Times New Roman"/>
                        </a:rPr>
                        <a:t>Cavity Insertion Length</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1.91</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a:t>
                      </a:r>
                    </a:p>
                  </a:txBody>
                  <a:tcPr marL="0" marR="0" marT="0" marB="0" anchor="b">
                    <a:lnL>
                      <a:noFill/>
                    </a:lnL>
                    <a:lnR>
                      <a:noFill/>
                    </a:lnR>
                    <a:lnT>
                      <a:noFill/>
                    </a:lnT>
                    <a:lnB>
                      <a:noFill/>
                    </a:lnB>
                  </a:tcPr>
                </a:tc>
                <a:extLst>
                  <a:ext uri="{0D108BD9-81ED-4DB2-BD59-A6C34878D82A}">
                    <a16:rowId xmlns:a16="http://schemas.microsoft.com/office/drawing/2014/main" val="10003"/>
                  </a:ext>
                </a:extLst>
              </a:tr>
              <a:tr h="160981">
                <a:tc>
                  <a:txBody>
                    <a:bodyPr/>
                    <a:lstStyle/>
                    <a:p>
                      <a:pPr algn="r" fontAlgn="b"/>
                      <a:r>
                        <a:rPr lang="en-US" sz="1000" b="1" i="0" u="none" strike="noStrike">
                          <a:effectLst/>
                          <a:latin typeface="Times New Roman"/>
                        </a:rPr>
                        <a:t>temperature</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2</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K</a:t>
                      </a:r>
                    </a:p>
                  </a:txBody>
                  <a:tcPr marL="0" marR="0" marT="0" marB="0" anchor="b">
                    <a:lnL>
                      <a:noFill/>
                    </a:lnL>
                    <a:lnR>
                      <a:noFill/>
                    </a:lnR>
                    <a:lnT>
                      <a:noFill/>
                    </a:lnT>
                    <a:lnB>
                      <a:noFill/>
                    </a:lnB>
                  </a:tcPr>
                </a:tc>
                <a:extLst>
                  <a:ext uri="{0D108BD9-81ED-4DB2-BD59-A6C34878D82A}">
                    <a16:rowId xmlns:a16="http://schemas.microsoft.com/office/drawing/2014/main" val="10004"/>
                  </a:ext>
                </a:extLst>
              </a:tr>
              <a:tr h="160981">
                <a:tc>
                  <a:txBody>
                    <a:bodyPr/>
                    <a:lstStyle/>
                    <a:p>
                      <a:pPr algn="r" fontAlgn="b"/>
                      <a:r>
                        <a:rPr lang="en-US" sz="1000" b="1" i="0" u="none" strike="noStrike">
                          <a:effectLst/>
                          <a:latin typeface="Times New Roman"/>
                        </a:rPr>
                        <a:t>BCS Resistance</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8.91</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n</a:t>
                      </a:r>
                      <a:r>
                        <a:rPr lang="el-GR" sz="1000" b="0" i="0" u="none" strike="noStrike">
                          <a:solidFill>
                            <a:srgbClr val="808080"/>
                          </a:solidFill>
                          <a:effectLst/>
                          <a:latin typeface="Times New Roman"/>
                        </a:rPr>
                        <a:t>Ω</a:t>
                      </a:r>
                    </a:p>
                  </a:txBody>
                  <a:tcPr marL="0" marR="0" marT="0" marB="0" anchor="b">
                    <a:lnL>
                      <a:noFill/>
                    </a:lnL>
                    <a:lnR>
                      <a:noFill/>
                    </a:lnR>
                    <a:lnT>
                      <a:noFill/>
                    </a:lnT>
                    <a:lnB>
                      <a:noFill/>
                    </a:lnB>
                  </a:tcPr>
                </a:tc>
                <a:extLst>
                  <a:ext uri="{0D108BD9-81ED-4DB2-BD59-A6C34878D82A}">
                    <a16:rowId xmlns:a16="http://schemas.microsoft.com/office/drawing/2014/main" val="10005"/>
                  </a:ext>
                </a:extLst>
              </a:tr>
              <a:tr h="160981">
                <a:tc>
                  <a:txBody>
                    <a:bodyPr/>
                    <a:lstStyle/>
                    <a:p>
                      <a:pPr algn="r" fontAlgn="b"/>
                      <a:r>
                        <a:rPr lang="en-US" sz="1000" b="1" i="0" u="none" strike="noStrike">
                          <a:effectLst/>
                          <a:latin typeface="Times New Roman"/>
                        </a:rPr>
                        <a:t>Residual Resistance</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4.39</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n</a:t>
                      </a:r>
                      <a:r>
                        <a:rPr lang="el-GR" sz="1000" b="0" i="0" u="none" strike="noStrike">
                          <a:solidFill>
                            <a:srgbClr val="808080"/>
                          </a:solidFill>
                          <a:effectLst/>
                          <a:latin typeface="Times New Roman"/>
                        </a:rPr>
                        <a:t>Ω</a:t>
                      </a:r>
                    </a:p>
                  </a:txBody>
                  <a:tcPr marL="0" marR="0" marT="0" marB="0" anchor="b">
                    <a:lnL>
                      <a:noFill/>
                    </a:lnL>
                    <a:lnR>
                      <a:noFill/>
                    </a:lnR>
                    <a:lnT>
                      <a:noFill/>
                    </a:lnT>
                    <a:lnB>
                      <a:noFill/>
                    </a:lnB>
                  </a:tcPr>
                </a:tc>
                <a:extLst>
                  <a:ext uri="{0D108BD9-81ED-4DB2-BD59-A6C34878D82A}">
                    <a16:rowId xmlns:a16="http://schemas.microsoft.com/office/drawing/2014/main" val="10006"/>
                  </a:ext>
                </a:extLst>
              </a:tr>
              <a:tr h="160981">
                <a:tc>
                  <a:txBody>
                    <a:bodyPr/>
                    <a:lstStyle/>
                    <a:p>
                      <a:pPr algn="r" fontAlgn="b"/>
                      <a:r>
                        <a:rPr lang="en-US" sz="1000" b="1" i="0" u="none" strike="noStrike">
                          <a:effectLst/>
                          <a:latin typeface="Times New Roman"/>
                        </a:rPr>
                        <a:t>Surface Resistance</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13.3</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n</a:t>
                      </a:r>
                      <a:r>
                        <a:rPr lang="el-GR" sz="1000" b="0" i="0" u="none" strike="noStrike">
                          <a:solidFill>
                            <a:srgbClr val="808080"/>
                          </a:solidFill>
                          <a:effectLst/>
                          <a:latin typeface="Times New Roman"/>
                        </a:rPr>
                        <a:t>Ω</a:t>
                      </a:r>
                    </a:p>
                  </a:txBody>
                  <a:tcPr marL="0" marR="0" marT="0" marB="0" anchor="b">
                    <a:lnL>
                      <a:noFill/>
                    </a:lnL>
                    <a:lnR>
                      <a:noFill/>
                    </a:lnR>
                    <a:lnT>
                      <a:noFill/>
                    </a:lnT>
                    <a:lnB>
                      <a:noFill/>
                    </a:lnB>
                  </a:tcPr>
                </a:tc>
                <a:extLst>
                  <a:ext uri="{0D108BD9-81ED-4DB2-BD59-A6C34878D82A}">
                    <a16:rowId xmlns:a16="http://schemas.microsoft.com/office/drawing/2014/main" val="10007"/>
                  </a:ext>
                </a:extLst>
              </a:tr>
              <a:tr h="160981">
                <a:tc>
                  <a:txBody>
                    <a:bodyPr/>
                    <a:lstStyle/>
                    <a:p>
                      <a:pPr algn="r" fontAlgn="b"/>
                      <a:r>
                        <a:rPr lang="en-US" sz="1000" b="1" i="0" u="none" strike="noStrike">
                          <a:effectLst/>
                          <a:latin typeface="Times New Roman"/>
                        </a:rPr>
                        <a:t>Geometric Factor</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217.02</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r h="160981">
                <a:tc>
                  <a:txBody>
                    <a:bodyPr/>
                    <a:lstStyle/>
                    <a:p>
                      <a:pPr algn="r" fontAlgn="b"/>
                      <a:r>
                        <a:rPr lang="en-US" sz="1000" b="1" i="0" u="none" strike="noStrike">
                          <a:effectLst/>
                          <a:latin typeface="Times New Roman"/>
                        </a:rPr>
                        <a:t>R/Q</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105.2</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9"/>
                  </a:ext>
                </a:extLst>
              </a:tr>
              <a:tr h="160981">
                <a:tc>
                  <a:txBody>
                    <a:bodyPr/>
                    <a:lstStyle/>
                    <a:p>
                      <a:pPr algn="r" fontAlgn="b"/>
                      <a:r>
                        <a:rPr lang="en-US" sz="1000" b="1" i="0" u="none" strike="noStrike">
                          <a:effectLst/>
                          <a:latin typeface="Times New Roman"/>
                        </a:rPr>
                        <a:t>Qzero</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1.63E+10</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10"/>
                  </a:ext>
                </a:extLst>
              </a:tr>
              <a:tr h="160981">
                <a:tc>
                  <a:txBody>
                    <a:bodyPr/>
                    <a:lstStyle/>
                    <a:p>
                      <a:pPr algn="r" fontAlgn="b"/>
                      <a:r>
                        <a:rPr lang="en-US" sz="1000" b="1" i="0" u="none" strike="noStrike">
                          <a:effectLst/>
                          <a:latin typeface="Times New Roman"/>
                        </a:rPr>
                        <a:t>Shunt Impedance</a:t>
                      </a:r>
                    </a:p>
                  </a:txBody>
                  <a:tcPr marL="0" marR="0" marT="0" marB="0" anchor="b">
                    <a:lnL>
                      <a:noFill/>
                    </a:lnL>
                    <a:lnR>
                      <a:noFill/>
                    </a:lnR>
                    <a:lnT>
                      <a:noFill/>
                    </a:lnT>
                    <a:lnB>
                      <a:noFill/>
                    </a:lnB>
                  </a:tcPr>
                </a:tc>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1.72E+06</a:t>
                      </a:r>
                    </a:p>
                  </a:txBody>
                  <a:tcPr marL="0" marR="0" marT="0" marB="0" anchor="b">
                    <a:lnL>
                      <a:noFill/>
                    </a:lnL>
                    <a:lnR>
                      <a:noFill/>
                    </a:lnR>
                    <a:lnT>
                      <a:noFill/>
                    </a:lnT>
                    <a:lnB>
                      <a:noFill/>
                    </a:lnB>
                  </a:tcPr>
                </a:tc>
                <a:tc>
                  <a:txBody>
                    <a:bodyPr/>
                    <a:lstStyle/>
                    <a:p>
                      <a:pPr algn="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a:t>
                      </a:r>
                      <a:r>
                        <a:rPr lang="el-GR" sz="1000" b="0" i="0" u="none" strike="noStrike">
                          <a:solidFill>
                            <a:srgbClr val="808080"/>
                          </a:solidFill>
                          <a:effectLst/>
                          <a:latin typeface="Times New Roman"/>
                        </a:rPr>
                        <a:t>Ω</a:t>
                      </a:r>
                    </a:p>
                  </a:txBody>
                  <a:tcPr marL="0" marR="0" marT="0" marB="0" anchor="b">
                    <a:lnL>
                      <a:noFill/>
                    </a:lnL>
                    <a:lnR>
                      <a:noFill/>
                    </a:lnR>
                    <a:lnT>
                      <a:noFill/>
                    </a:lnT>
                    <a:lnB>
                      <a:noFill/>
                    </a:lnB>
                  </a:tcPr>
                </a:tc>
                <a:extLst>
                  <a:ext uri="{0D108BD9-81ED-4DB2-BD59-A6C34878D82A}">
                    <a16:rowId xmlns:a16="http://schemas.microsoft.com/office/drawing/2014/main" val="10011"/>
                  </a:ext>
                </a:extLst>
              </a:tr>
              <a:tr h="160981">
                <a:tc>
                  <a:txBody>
                    <a:bodyPr/>
                    <a:lstStyle/>
                    <a:p>
                      <a:pPr algn="r" fontAlgn="b"/>
                      <a:r>
                        <a:rPr lang="en-US" sz="1000" b="1" i="0" u="none" strike="noStrike">
                          <a:effectLst/>
                          <a:latin typeface="Times New Roman"/>
                        </a:rPr>
                        <a:t>Cavity Gradient Limit</a:t>
                      </a:r>
                    </a:p>
                  </a:txBody>
                  <a:tcPr marL="0" marR="0" marT="0" marB="0" anchor="b">
                    <a:lnL>
                      <a:noFill/>
                    </a:lnL>
                    <a:lnR>
                      <a:noFill/>
                    </a:lnR>
                    <a:lnT>
                      <a:noFill/>
                    </a:lnT>
                    <a:lnB>
                      <a:noFill/>
                    </a:lnB>
                  </a:tcPr>
                </a:tc>
                <a:tc>
                  <a:txBody>
                    <a:bodyPr/>
                    <a:lstStyle/>
                    <a:p>
                      <a:pPr algn="l"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8</a:t>
                      </a:r>
                    </a:p>
                  </a:txBody>
                  <a:tcPr marL="0" marR="0" marT="0" marB="0" anchor="b">
                    <a:lnL>
                      <a:noFill/>
                    </a:lnL>
                    <a:lnR>
                      <a:noFill/>
                    </a:lnR>
                    <a:lnT>
                      <a:noFill/>
                    </a:lnT>
                    <a:lnB>
                      <a:noFill/>
                    </a:lnB>
                  </a:tcPr>
                </a:tc>
                <a:tc>
                  <a:txBody>
                    <a:bodyPr/>
                    <a:lstStyle/>
                    <a:p>
                      <a:pPr algn="l"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MV/m</a:t>
                      </a:r>
                    </a:p>
                  </a:txBody>
                  <a:tcPr marL="0" marR="0" marT="0" marB="0" anchor="b">
                    <a:lnL>
                      <a:noFill/>
                    </a:lnL>
                    <a:lnR>
                      <a:noFill/>
                    </a:lnR>
                    <a:lnT>
                      <a:noFill/>
                    </a:lnT>
                    <a:lnB>
                      <a:noFill/>
                    </a:lnB>
                  </a:tcPr>
                </a:tc>
                <a:extLst>
                  <a:ext uri="{0D108BD9-81ED-4DB2-BD59-A6C34878D82A}">
                    <a16:rowId xmlns:a16="http://schemas.microsoft.com/office/drawing/2014/main" val="10012"/>
                  </a:ext>
                </a:extLst>
              </a:tr>
              <a:tr h="160981">
                <a:tc>
                  <a:txBody>
                    <a:bodyPr/>
                    <a:lstStyle/>
                    <a:p>
                      <a:pPr algn="r" fontAlgn="b"/>
                      <a:r>
                        <a:rPr lang="en-US" sz="1000" b="1" i="0" u="none" strike="noStrike">
                          <a:effectLst/>
                          <a:latin typeface="Times New Roman"/>
                        </a:rPr>
                        <a:t>Cavity Klystron Ratio</a:t>
                      </a:r>
                    </a:p>
                  </a:txBody>
                  <a:tcPr marL="0" marR="0" marT="0" marB="0" anchor="b">
                    <a:lnL>
                      <a:noFill/>
                    </a:lnL>
                    <a:lnR>
                      <a:noFill/>
                    </a:lnR>
                    <a:lnT>
                      <a:noFill/>
                    </a:lnT>
                    <a:lnB>
                      <a:noFill/>
                    </a:lnB>
                  </a:tcPr>
                </a:tc>
                <a:tc>
                  <a:txBody>
                    <a:bodyPr/>
                    <a:lstStyle/>
                    <a:p>
                      <a:pPr algn="l"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r" fontAlgn="b"/>
                      <a:r>
                        <a:rPr lang="en-US" sz="1000" b="0" i="0" u="none" strike="noStrike">
                          <a:effectLst/>
                          <a:latin typeface="Times New Roman"/>
                        </a:rPr>
                        <a:t>8</a:t>
                      </a:r>
                    </a:p>
                  </a:txBody>
                  <a:tcPr marL="0" marR="0" marT="0" marB="0" anchor="b">
                    <a:lnL>
                      <a:noFill/>
                    </a:lnL>
                    <a:lnR>
                      <a:noFill/>
                    </a:lnR>
                    <a:lnT>
                      <a:noFill/>
                    </a:lnT>
                    <a:lnB>
                      <a:noFill/>
                    </a:lnB>
                  </a:tcPr>
                </a:tc>
                <a:tc>
                  <a:txBody>
                    <a:bodyPr/>
                    <a:lstStyle/>
                    <a:p>
                      <a:pPr algn="l"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1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101252178"/>
              </p:ext>
            </p:extLst>
          </p:nvPr>
        </p:nvGraphicFramePr>
        <p:xfrm>
          <a:off x="381000" y="2614590"/>
          <a:ext cx="8229602" cy="3796038"/>
        </p:xfrm>
        <a:graphic>
          <a:graphicData uri="http://schemas.openxmlformats.org/drawingml/2006/table">
            <a:tbl>
              <a:tblPr/>
              <a:tblGrid>
                <a:gridCol w="1268916">
                  <a:extLst>
                    <a:ext uri="{9D8B030D-6E8A-4147-A177-3AD203B41FA5}">
                      <a16:colId xmlns:a16="http://schemas.microsoft.com/office/drawing/2014/main" val="20000"/>
                    </a:ext>
                  </a:extLst>
                </a:gridCol>
                <a:gridCol w="550563">
                  <a:extLst>
                    <a:ext uri="{9D8B030D-6E8A-4147-A177-3AD203B41FA5}">
                      <a16:colId xmlns:a16="http://schemas.microsoft.com/office/drawing/2014/main" val="20001"/>
                    </a:ext>
                  </a:extLst>
                </a:gridCol>
                <a:gridCol w="550563">
                  <a:extLst>
                    <a:ext uri="{9D8B030D-6E8A-4147-A177-3AD203B41FA5}">
                      <a16:colId xmlns:a16="http://schemas.microsoft.com/office/drawing/2014/main" val="20002"/>
                    </a:ext>
                  </a:extLst>
                </a:gridCol>
                <a:gridCol w="566293">
                  <a:extLst>
                    <a:ext uri="{9D8B030D-6E8A-4147-A177-3AD203B41FA5}">
                      <a16:colId xmlns:a16="http://schemas.microsoft.com/office/drawing/2014/main" val="20003"/>
                    </a:ext>
                  </a:extLst>
                </a:gridCol>
                <a:gridCol w="684271">
                  <a:extLst>
                    <a:ext uri="{9D8B030D-6E8A-4147-A177-3AD203B41FA5}">
                      <a16:colId xmlns:a16="http://schemas.microsoft.com/office/drawing/2014/main" val="20004"/>
                    </a:ext>
                  </a:extLst>
                </a:gridCol>
                <a:gridCol w="652810">
                  <a:extLst>
                    <a:ext uri="{9D8B030D-6E8A-4147-A177-3AD203B41FA5}">
                      <a16:colId xmlns:a16="http://schemas.microsoft.com/office/drawing/2014/main" val="20005"/>
                    </a:ext>
                  </a:extLst>
                </a:gridCol>
                <a:gridCol w="566293">
                  <a:extLst>
                    <a:ext uri="{9D8B030D-6E8A-4147-A177-3AD203B41FA5}">
                      <a16:colId xmlns:a16="http://schemas.microsoft.com/office/drawing/2014/main" val="20006"/>
                    </a:ext>
                  </a:extLst>
                </a:gridCol>
                <a:gridCol w="621350">
                  <a:extLst>
                    <a:ext uri="{9D8B030D-6E8A-4147-A177-3AD203B41FA5}">
                      <a16:colId xmlns:a16="http://schemas.microsoft.com/office/drawing/2014/main" val="20007"/>
                    </a:ext>
                  </a:extLst>
                </a:gridCol>
                <a:gridCol w="574158">
                  <a:extLst>
                    <a:ext uri="{9D8B030D-6E8A-4147-A177-3AD203B41FA5}">
                      <a16:colId xmlns:a16="http://schemas.microsoft.com/office/drawing/2014/main" val="20008"/>
                    </a:ext>
                  </a:extLst>
                </a:gridCol>
                <a:gridCol w="707866">
                  <a:extLst>
                    <a:ext uri="{9D8B030D-6E8A-4147-A177-3AD203B41FA5}">
                      <a16:colId xmlns:a16="http://schemas.microsoft.com/office/drawing/2014/main" val="20009"/>
                    </a:ext>
                  </a:extLst>
                </a:gridCol>
                <a:gridCol w="464045">
                  <a:extLst>
                    <a:ext uri="{9D8B030D-6E8A-4147-A177-3AD203B41FA5}">
                      <a16:colId xmlns:a16="http://schemas.microsoft.com/office/drawing/2014/main" val="20010"/>
                    </a:ext>
                  </a:extLst>
                </a:gridCol>
                <a:gridCol w="582024">
                  <a:extLst>
                    <a:ext uri="{9D8B030D-6E8A-4147-A177-3AD203B41FA5}">
                      <a16:colId xmlns:a16="http://schemas.microsoft.com/office/drawing/2014/main" val="20011"/>
                    </a:ext>
                  </a:extLst>
                </a:gridCol>
                <a:gridCol w="440450">
                  <a:extLst>
                    <a:ext uri="{9D8B030D-6E8A-4147-A177-3AD203B41FA5}">
                      <a16:colId xmlns:a16="http://schemas.microsoft.com/office/drawing/2014/main" val="20012"/>
                    </a:ext>
                  </a:extLst>
                </a:gridCol>
              </a:tblGrid>
              <a:tr h="172759">
                <a:tc>
                  <a:txBody>
                    <a:bodyPr/>
                    <a:lstStyle/>
                    <a:p>
                      <a:pPr algn="r" fontAlgn="b"/>
                      <a:endParaRPr lang="en-US" sz="1000" b="1" i="0" u="none" strike="noStrike">
                        <a:effectLst/>
                        <a:latin typeface="Times New Roman"/>
                      </a:endParaRPr>
                    </a:p>
                  </a:txBody>
                  <a:tcPr marL="0" marR="0" marT="0" marB="0" anchor="b">
                    <a:lnL>
                      <a:noFill/>
                    </a:lnL>
                    <a:lnR>
                      <a:noFill/>
                    </a:lnR>
                    <a:lnT>
                      <a:noFill/>
                    </a:lnT>
                    <a:lnB>
                      <a:noFill/>
                    </a:lnB>
                  </a:tcPr>
                </a:tc>
                <a:tc gridSpan="10">
                  <a:txBody>
                    <a:bodyPr/>
                    <a:lstStyle/>
                    <a:p>
                      <a:pPr algn="ctr" fontAlgn="b"/>
                      <a:r>
                        <a:rPr lang="en-US" sz="1000" b="1" i="0" u="none" strike="noStrike">
                          <a:effectLst/>
                          <a:latin typeface="Times New Roman"/>
                        </a:rPr>
                        <a:t>Proton Ring Operation Parameters</a:t>
                      </a:r>
                    </a:p>
                  </a:txBody>
                  <a:tcPr marL="0" marR="0" marT="0" marB="0" anchor="b">
                    <a:lnL>
                      <a:noFill/>
                    </a:lnL>
                    <a:lnR>
                      <a:noFill/>
                    </a:lnR>
                    <a:lnT>
                      <a:noFill/>
                    </a:lnT>
                    <a:lnB w="19050" cap="flat" cmpd="sng" algn="ctr">
                      <a:solidFill>
                        <a:srgbClr val="00B05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000" b="1" i="0" u="none" strike="noStrike">
                          <a:effectLst/>
                          <a:latin typeface="Times New Roman"/>
                        </a:rPr>
                        <a:t>Lead ion</a:t>
                      </a:r>
                    </a:p>
                  </a:txBody>
                  <a:tcPr marL="0" marR="0" marT="0" marB="0" anchor="b">
                    <a:lnL>
                      <a:noFill/>
                    </a:lnL>
                    <a:lnR>
                      <a:noFill/>
                    </a:lnR>
                    <a:lnT>
                      <a:noFill/>
                    </a:lnT>
                    <a:lnB w="19050" cap="flat" cmpd="sng" algn="ctr">
                      <a:solidFill>
                        <a:srgbClr val="C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72759">
                <a:tc>
                  <a:txBody>
                    <a:bodyPr/>
                    <a:lstStyle/>
                    <a:p>
                      <a:pPr algn="r" fontAlgn="b"/>
                      <a:r>
                        <a:rPr lang="en-US" sz="1000" b="1" i="0" u="none" strike="noStrike">
                          <a:effectLst/>
                          <a:latin typeface="Times New Roman"/>
                        </a:rPr>
                        <a:t>Energy</a:t>
                      </a:r>
                    </a:p>
                  </a:txBody>
                  <a:tcPr marL="0" marR="0" marT="0" marB="0" anchor="b">
                    <a:lnL>
                      <a:noFill/>
                    </a:lnL>
                    <a:lnR>
                      <a:noFill/>
                    </a:lnR>
                    <a:lnT>
                      <a:noFill/>
                    </a:lnT>
                    <a:lnB>
                      <a:noFill/>
                    </a:lnB>
                  </a:tcPr>
                </a:tc>
                <a:tc>
                  <a:txBody>
                    <a:bodyPr/>
                    <a:lstStyle/>
                    <a:p>
                      <a:pPr algn="ctr" fontAlgn="b"/>
                      <a:r>
                        <a:rPr lang="en-US" sz="1000" b="1" i="0" u="none" strike="noStrike">
                          <a:effectLst/>
                          <a:latin typeface="Times New Roman"/>
                        </a:rPr>
                        <a:t>20</a:t>
                      </a:r>
                    </a:p>
                  </a:txBody>
                  <a:tcPr marL="0" marR="0" marT="0" marB="0" anchor="b">
                    <a:lnL>
                      <a:noFill/>
                    </a:lnL>
                    <a:lnR>
                      <a:noFill/>
                    </a:lnR>
                    <a:lnT w="19050" cap="flat" cmpd="sng" algn="ctr">
                      <a:solidFill>
                        <a:srgbClr val="00B050"/>
                      </a:solidFill>
                      <a:prstDash val="solid"/>
                      <a:round/>
                      <a:headEnd type="none" w="med" len="med"/>
                      <a:tailEnd type="none" w="med" len="med"/>
                    </a:lnT>
                    <a:lnB>
                      <a:noFill/>
                    </a:lnB>
                  </a:tcPr>
                </a:tc>
                <a:tc>
                  <a:txBody>
                    <a:bodyPr/>
                    <a:lstStyle/>
                    <a:p>
                      <a:pPr algn="ctr" fontAlgn="b"/>
                      <a:r>
                        <a:rPr lang="en-US" sz="1000" b="1" i="0" u="none" strike="noStrike">
                          <a:effectLst/>
                          <a:latin typeface="Times New Roman"/>
                        </a:rPr>
                        <a:t>30</a:t>
                      </a:r>
                    </a:p>
                  </a:txBody>
                  <a:tcPr marL="0" marR="0" marT="0" marB="0" anchor="b">
                    <a:lnL>
                      <a:noFill/>
                    </a:lnL>
                    <a:lnR>
                      <a:noFill/>
                    </a:lnR>
                    <a:lnT w="19050" cap="flat" cmpd="sng" algn="ctr">
                      <a:solidFill>
                        <a:srgbClr val="00B050"/>
                      </a:solidFill>
                      <a:prstDash val="solid"/>
                      <a:round/>
                      <a:headEnd type="none" w="med" len="med"/>
                      <a:tailEnd type="none" w="med" len="med"/>
                    </a:lnT>
                    <a:lnB>
                      <a:noFill/>
                    </a:lnB>
                  </a:tcPr>
                </a:tc>
                <a:tc>
                  <a:txBody>
                    <a:bodyPr/>
                    <a:lstStyle/>
                    <a:p>
                      <a:pPr algn="ctr" fontAlgn="b"/>
                      <a:r>
                        <a:rPr lang="en-US" sz="1000" b="1" i="0" u="none" strike="noStrike">
                          <a:effectLst/>
                          <a:latin typeface="Times New Roman"/>
                        </a:rPr>
                        <a:t>40</a:t>
                      </a:r>
                    </a:p>
                  </a:txBody>
                  <a:tcPr marL="0" marR="0" marT="0" marB="0" anchor="b">
                    <a:lnL>
                      <a:noFill/>
                    </a:lnL>
                    <a:lnR>
                      <a:noFill/>
                    </a:lnR>
                    <a:lnT w="19050" cap="flat" cmpd="sng" algn="ctr">
                      <a:solidFill>
                        <a:srgbClr val="00B050"/>
                      </a:solidFill>
                      <a:prstDash val="solid"/>
                      <a:round/>
                      <a:headEnd type="none" w="med" len="med"/>
                      <a:tailEnd type="none" w="med" len="med"/>
                    </a:lnT>
                    <a:lnB>
                      <a:noFill/>
                    </a:lnB>
                  </a:tcPr>
                </a:tc>
                <a:tc>
                  <a:txBody>
                    <a:bodyPr/>
                    <a:lstStyle/>
                    <a:p>
                      <a:pPr algn="ctr" fontAlgn="b"/>
                      <a:r>
                        <a:rPr lang="en-US" sz="1000" b="1" i="0" u="none" strike="noStrike">
                          <a:effectLst/>
                          <a:latin typeface="Times New Roman"/>
                        </a:rPr>
                        <a:t>50</a:t>
                      </a:r>
                    </a:p>
                  </a:txBody>
                  <a:tcPr marL="0" marR="0" marT="0" marB="0" anchor="b">
                    <a:lnL>
                      <a:noFill/>
                    </a:lnL>
                    <a:lnR>
                      <a:noFill/>
                    </a:lnR>
                    <a:lnT w="19050" cap="flat" cmpd="sng" algn="ctr">
                      <a:solidFill>
                        <a:srgbClr val="00B050"/>
                      </a:solidFill>
                      <a:prstDash val="solid"/>
                      <a:round/>
                      <a:headEnd type="none" w="med" len="med"/>
                      <a:tailEnd type="none" w="med" len="med"/>
                    </a:lnT>
                    <a:lnB>
                      <a:noFill/>
                    </a:lnB>
                  </a:tcPr>
                </a:tc>
                <a:tc>
                  <a:txBody>
                    <a:bodyPr/>
                    <a:lstStyle/>
                    <a:p>
                      <a:pPr algn="ctr" fontAlgn="b"/>
                      <a:r>
                        <a:rPr lang="en-US" sz="1000" b="1" i="0" u="none" strike="noStrike">
                          <a:effectLst/>
                          <a:latin typeface="Times New Roman"/>
                        </a:rPr>
                        <a:t>60</a:t>
                      </a:r>
                    </a:p>
                  </a:txBody>
                  <a:tcPr marL="0" marR="0" marT="0" marB="0" anchor="b">
                    <a:lnL>
                      <a:noFill/>
                    </a:lnL>
                    <a:lnR>
                      <a:noFill/>
                    </a:lnR>
                    <a:lnT w="19050" cap="flat" cmpd="sng" algn="ctr">
                      <a:solidFill>
                        <a:srgbClr val="00B050"/>
                      </a:solidFill>
                      <a:prstDash val="solid"/>
                      <a:round/>
                      <a:headEnd type="none" w="med" len="med"/>
                      <a:tailEnd type="none" w="med" len="med"/>
                    </a:lnT>
                    <a:lnB>
                      <a:noFill/>
                    </a:lnB>
                  </a:tcPr>
                </a:tc>
                <a:tc>
                  <a:txBody>
                    <a:bodyPr/>
                    <a:lstStyle/>
                    <a:p>
                      <a:pPr algn="ctr" fontAlgn="b"/>
                      <a:r>
                        <a:rPr lang="en-US" sz="1000" b="1" i="0" u="none" strike="noStrike">
                          <a:effectLst/>
                          <a:latin typeface="Times New Roman"/>
                        </a:rPr>
                        <a:t>70</a:t>
                      </a:r>
                    </a:p>
                  </a:txBody>
                  <a:tcPr marL="0" marR="0" marT="0" marB="0" anchor="b">
                    <a:lnL>
                      <a:noFill/>
                    </a:lnL>
                    <a:lnR>
                      <a:noFill/>
                    </a:lnR>
                    <a:lnT w="19050" cap="flat" cmpd="sng" algn="ctr">
                      <a:solidFill>
                        <a:srgbClr val="00B050"/>
                      </a:solidFill>
                      <a:prstDash val="solid"/>
                      <a:round/>
                      <a:headEnd type="none" w="med" len="med"/>
                      <a:tailEnd type="none" w="med" len="med"/>
                    </a:lnT>
                    <a:lnB>
                      <a:noFill/>
                    </a:lnB>
                  </a:tcPr>
                </a:tc>
                <a:tc>
                  <a:txBody>
                    <a:bodyPr/>
                    <a:lstStyle/>
                    <a:p>
                      <a:pPr algn="ctr" fontAlgn="b"/>
                      <a:r>
                        <a:rPr lang="en-US" sz="1000" b="1" i="0" u="none" strike="noStrike">
                          <a:effectLst/>
                          <a:latin typeface="Times New Roman"/>
                        </a:rPr>
                        <a:t>80</a:t>
                      </a:r>
                    </a:p>
                  </a:txBody>
                  <a:tcPr marL="0" marR="0" marT="0" marB="0" anchor="b">
                    <a:lnL>
                      <a:noFill/>
                    </a:lnL>
                    <a:lnR>
                      <a:noFill/>
                    </a:lnR>
                    <a:lnT w="19050" cap="flat" cmpd="sng" algn="ctr">
                      <a:solidFill>
                        <a:srgbClr val="00B050"/>
                      </a:solidFill>
                      <a:prstDash val="solid"/>
                      <a:round/>
                      <a:headEnd type="none" w="med" len="med"/>
                      <a:tailEnd type="none" w="med" len="med"/>
                    </a:lnT>
                    <a:lnB>
                      <a:noFill/>
                    </a:lnB>
                  </a:tcPr>
                </a:tc>
                <a:tc>
                  <a:txBody>
                    <a:bodyPr/>
                    <a:lstStyle/>
                    <a:p>
                      <a:pPr algn="ctr" fontAlgn="b"/>
                      <a:r>
                        <a:rPr lang="en-US" sz="1000" b="1" i="0" u="none" strike="noStrike">
                          <a:effectLst/>
                          <a:latin typeface="Times New Roman"/>
                        </a:rPr>
                        <a:t>90</a:t>
                      </a:r>
                    </a:p>
                  </a:txBody>
                  <a:tcPr marL="0" marR="0" marT="0" marB="0" anchor="b">
                    <a:lnL>
                      <a:noFill/>
                    </a:lnL>
                    <a:lnR>
                      <a:noFill/>
                    </a:lnR>
                    <a:lnT w="19050" cap="flat" cmpd="sng" algn="ctr">
                      <a:solidFill>
                        <a:srgbClr val="00B050"/>
                      </a:solidFill>
                      <a:prstDash val="solid"/>
                      <a:round/>
                      <a:headEnd type="none" w="med" len="med"/>
                      <a:tailEnd type="none" w="med" len="med"/>
                    </a:lnT>
                    <a:lnB>
                      <a:noFill/>
                    </a:lnB>
                  </a:tcPr>
                </a:tc>
                <a:tc>
                  <a:txBody>
                    <a:bodyPr/>
                    <a:lstStyle/>
                    <a:p>
                      <a:pPr algn="ctr" fontAlgn="b"/>
                      <a:r>
                        <a:rPr lang="en-US" sz="1000" b="1" i="0" u="none" strike="noStrike">
                          <a:effectLst/>
                          <a:latin typeface="Times New Roman"/>
                        </a:rPr>
                        <a:t>100</a:t>
                      </a:r>
                    </a:p>
                  </a:txBody>
                  <a:tcPr marL="0" marR="0" marT="0" marB="0" anchor="b">
                    <a:lnL>
                      <a:noFill/>
                    </a:lnL>
                    <a:lnR>
                      <a:noFill/>
                    </a:lnR>
                    <a:lnT w="19050" cap="flat" cmpd="sng" algn="ctr">
                      <a:solidFill>
                        <a:srgbClr val="00B050"/>
                      </a:solidFill>
                      <a:prstDash val="solid"/>
                      <a:round/>
                      <a:headEnd type="none" w="med" len="med"/>
                      <a:tailEnd type="none" w="med" len="med"/>
                    </a:lnT>
                    <a:lnB>
                      <a:noFill/>
                    </a:lnB>
                  </a:tcPr>
                </a:tc>
                <a:tc>
                  <a:txBody>
                    <a:bodyPr/>
                    <a:lstStyle/>
                    <a:p>
                      <a:pPr algn="l" fontAlgn="b"/>
                      <a:r>
                        <a:rPr lang="en-US" sz="1000" b="1" i="0" u="none" strike="noStrike">
                          <a:solidFill>
                            <a:srgbClr val="808080"/>
                          </a:solidFill>
                          <a:effectLst/>
                          <a:latin typeface="Times New Roman"/>
                        </a:rPr>
                        <a:t>GeV</a:t>
                      </a:r>
                    </a:p>
                  </a:txBody>
                  <a:tcPr marL="0" marR="0" marT="0" marB="0" anchor="b">
                    <a:lnL>
                      <a:noFill/>
                    </a:lnL>
                    <a:lnR>
                      <a:noFill/>
                    </a:lnR>
                    <a:lnT w="19050" cap="flat" cmpd="sng" algn="ctr">
                      <a:solidFill>
                        <a:srgbClr val="00B050"/>
                      </a:solidFill>
                      <a:prstDash val="solid"/>
                      <a:round/>
                      <a:headEnd type="none" w="med" len="med"/>
                      <a:tailEnd type="none" w="med" len="med"/>
                    </a:lnT>
                    <a:lnB>
                      <a:noFill/>
                    </a:lnB>
                  </a:tcPr>
                </a:tc>
                <a:tc>
                  <a:txBody>
                    <a:bodyPr/>
                    <a:lstStyle/>
                    <a:p>
                      <a:pPr algn="ctr" fontAlgn="b"/>
                      <a:r>
                        <a:rPr lang="en-US" sz="1000" b="1" i="0" u="none" strike="noStrike">
                          <a:effectLst/>
                          <a:latin typeface="Times New Roman"/>
                        </a:rPr>
                        <a:t>40</a:t>
                      </a:r>
                    </a:p>
                  </a:txBody>
                  <a:tcPr marL="0" marR="0" marT="0" marB="0" anchor="b">
                    <a:lnL>
                      <a:noFill/>
                    </a:lnL>
                    <a:lnR>
                      <a:noFill/>
                    </a:lnR>
                    <a:lnT w="19050" cap="flat" cmpd="sng" algn="ctr">
                      <a:solidFill>
                        <a:srgbClr val="C00000"/>
                      </a:solidFill>
                      <a:prstDash val="solid"/>
                      <a:round/>
                      <a:headEnd type="none" w="med" len="med"/>
                      <a:tailEnd type="none" w="med" len="med"/>
                    </a:lnT>
                    <a:lnB>
                      <a:noFill/>
                    </a:lnB>
                  </a:tcPr>
                </a:tc>
                <a:tc>
                  <a:txBody>
                    <a:bodyPr/>
                    <a:lstStyle/>
                    <a:p>
                      <a:pPr algn="l" fontAlgn="b"/>
                      <a:r>
                        <a:rPr lang="en-US" sz="1000" b="1" i="0" u="none" strike="noStrike">
                          <a:solidFill>
                            <a:srgbClr val="808080"/>
                          </a:solidFill>
                          <a:effectLst/>
                          <a:latin typeface="Times New Roman"/>
                        </a:rPr>
                        <a:t>GeV/u</a:t>
                      </a:r>
                    </a:p>
                  </a:txBody>
                  <a:tcPr marL="0" marR="0" marT="0" marB="0" anchor="b">
                    <a:lnL>
                      <a:noFill/>
                    </a:lnL>
                    <a:lnR>
                      <a:noFill/>
                    </a:lnR>
                    <a:lnT w="19050" cap="flat" cmpd="sng" algn="ctr">
                      <a:solidFill>
                        <a:srgbClr val="C00000"/>
                      </a:solidFill>
                      <a:prstDash val="solid"/>
                      <a:round/>
                      <a:headEnd type="none" w="med" len="med"/>
                      <a:tailEnd type="none" w="med" len="med"/>
                    </a:lnT>
                    <a:lnB>
                      <a:noFill/>
                    </a:lnB>
                  </a:tcPr>
                </a:tc>
                <a:extLst>
                  <a:ext uri="{0D108BD9-81ED-4DB2-BD59-A6C34878D82A}">
                    <a16:rowId xmlns:a16="http://schemas.microsoft.com/office/drawing/2014/main" val="10001"/>
                  </a:ext>
                </a:extLst>
              </a:tr>
              <a:tr h="164906">
                <a:tc>
                  <a:txBody>
                    <a:bodyPr/>
                    <a:lstStyle/>
                    <a:p>
                      <a:pPr algn="r" fontAlgn="b"/>
                      <a:r>
                        <a:rPr lang="en-US" sz="1000" b="1" i="0" u="none" strike="noStrike">
                          <a:effectLst/>
                          <a:latin typeface="Times New Roman"/>
                        </a:rPr>
                        <a:t>gamma</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22.3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33.0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43.6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54.3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64.9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75.6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86.3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96.9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107.6</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44.1</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164906">
                <a:tc>
                  <a:txBody>
                    <a:bodyPr/>
                    <a:lstStyle/>
                    <a:p>
                      <a:pPr algn="r" fontAlgn="b"/>
                      <a:r>
                        <a:rPr lang="en-US" sz="1000" b="1" i="0" u="none" strike="noStrike">
                          <a:effectLst/>
                          <a:latin typeface="Times New Roman"/>
                        </a:rPr>
                        <a:t>Current</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0.50</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A</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0.50</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A</a:t>
                      </a:r>
                    </a:p>
                  </a:txBody>
                  <a:tcPr marL="0" marR="0" marT="0" marB="0" anchor="b">
                    <a:lnL>
                      <a:noFill/>
                    </a:lnL>
                    <a:lnR>
                      <a:noFill/>
                    </a:lnR>
                    <a:lnT>
                      <a:noFill/>
                    </a:lnT>
                    <a:lnB>
                      <a:noFill/>
                    </a:lnB>
                  </a:tcPr>
                </a:tc>
                <a:extLst>
                  <a:ext uri="{0D108BD9-81ED-4DB2-BD59-A6C34878D82A}">
                    <a16:rowId xmlns:a16="http://schemas.microsoft.com/office/drawing/2014/main" val="10003"/>
                  </a:ext>
                </a:extLst>
              </a:tr>
              <a:tr h="164906">
                <a:tc>
                  <a:txBody>
                    <a:bodyPr/>
                    <a:lstStyle/>
                    <a:p>
                      <a:pPr algn="r" fontAlgn="b"/>
                      <a:r>
                        <a:rPr lang="en-US" sz="1000" b="1" i="0" u="none" strike="noStrike">
                          <a:effectLst/>
                          <a:latin typeface="Times New Roman"/>
                        </a:rPr>
                        <a:t>Harmonic Number</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7174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7170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7168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7168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7168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7168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7168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7168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7168</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tc>
                  <a:txBody>
                    <a:bodyPr/>
                    <a:lstStyle/>
                    <a:p>
                      <a:pPr algn="ct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164906">
                <a:tc>
                  <a:txBody>
                    <a:bodyPr/>
                    <a:lstStyle/>
                    <a:p>
                      <a:pPr algn="r" fontAlgn="b"/>
                      <a:r>
                        <a:rPr lang="en-US" sz="1000" b="1" i="0" u="none" strike="noStrike">
                          <a:effectLst/>
                          <a:latin typeface="Times New Roman"/>
                        </a:rPr>
                        <a:t>RF frequency</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952.65</a:t>
                      </a:r>
                    </a:p>
                  </a:txBody>
                  <a:tcPr marL="0" marR="0" marT="0" marB="0" anchor="b">
                    <a:lnL>
                      <a:noFill/>
                    </a:lnL>
                    <a:lnR>
                      <a:noFill/>
                    </a:lnR>
                    <a:lnT>
                      <a:noFill/>
                    </a:lnT>
                    <a:lnB>
                      <a:noFill/>
                    </a:lnB>
                  </a:tcPr>
                </a:tc>
                <a:tc>
                  <a:txBody>
                    <a:bodyPr/>
                    <a:lstStyle/>
                    <a:p>
                      <a:pPr algn="ctr" fontAlgn="b"/>
                      <a:r>
                        <a:rPr lang="en-US" sz="1000" b="0" i="0" u="none" strike="noStrike" dirty="0">
                          <a:effectLst/>
                          <a:latin typeface="Times New Roman"/>
                        </a:rPr>
                        <a:t>952.64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952.56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952.65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952.70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952.73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952.75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952.76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952.77</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MHz</a:t>
                      </a:r>
                    </a:p>
                  </a:txBody>
                  <a:tcPr marL="0" marR="0" marT="0" marB="0" anchor="b">
                    <a:lnL>
                      <a:noFill/>
                    </a:lnL>
                    <a:lnR>
                      <a:noFill/>
                    </a:lnR>
                    <a:lnT>
                      <a:noFill/>
                    </a:lnT>
                    <a:lnB>
                      <a:noFill/>
                    </a:lnB>
                  </a:tcPr>
                </a:tc>
                <a:tc>
                  <a:txBody>
                    <a:bodyPr/>
                    <a:lstStyle/>
                    <a:p>
                      <a:pPr algn="ct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MHz</a:t>
                      </a:r>
                    </a:p>
                  </a:txBody>
                  <a:tcPr marL="0" marR="0" marT="0" marB="0" anchor="b">
                    <a:lnL>
                      <a:noFill/>
                    </a:lnL>
                    <a:lnR>
                      <a:noFill/>
                    </a:lnR>
                    <a:lnT>
                      <a:noFill/>
                    </a:lnT>
                    <a:lnB>
                      <a:noFill/>
                    </a:lnB>
                  </a:tcPr>
                </a:tc>
                <a:extLst>
                  <a:ext uri="{0D108BD9-81ED-4DB2-BD59-A6C34878D82A}">
                    <a16:rowId xmlns:a16="http://schemas.microsoft.com/office/drawing/2014/main" val="10005"/>
                  </a:ext>
                </a:extLst>
              </a:tr>
              <a:tr h="164906">
                <a:tc>
                  <a:txBody>
                    <a:bodyPr/>
                    <a:lstStyle/>
                    <a:p>
                      <a:pPr algn="r" fontAlgn="b"/>
                      <a:r>
                        <a:rPr lang="en-US" sz="1000" b="1" i="0" u="none" strike="noStrike">
                          <a:effectLst/>
                          <a:latin typeface="Times New Roman"/>
                        </a:rPr>
                        <a:t>Rev Frequency</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0.13279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0.13286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0.13289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0.13290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0.13291</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0.13291</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0.13292</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0.13292</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0.13292</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MHz</a:t>
                      </a:r>
                    </a:p>
                  </a:txBody>
                  <a:tcPr marL="0" marR="0" marT="0" marB="0" anchor="b">
                    <a:lnL>
                      <a:noFill/>
                    </a:lnL>
                    <a:lnR>
                      <a:noFill/>
                    </a:lnR>
                    <a:lnT>
                      <a:noFill/>
                    </a:lnT>
                    <a:lnB>
                      <a:noFill/>
                    </a:lnB>
                  </a:tcPr>
                </a:tc>
                <a:tc>
                  <a:txBody>
                    <a:bodyPr/>
                    <a:lstStyle/>
                    <a:p>
                      <a:pPr algn="ctr"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164906">
                <a:tc>
                  <a:txBody>
                    <a:bodyPr/>
                    <a:lstStyle/>
                    <a:p>
                      <a:pPr algn="r" fontAlgn="b"/>
                      <a:r>
                        <a:rPr lang="en-US" sz="1000" b="1" i="0" u="none" strike="noStrike">
                          <a:effectLst/>
                          <a:latin typeface="Times New Roman"/>
                        </a:rPr>
                        <a:t>Energy Spread</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3.00E-04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3.00E-04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3.00E-04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3.00E-04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3.00E-04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3.00E-04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3.00E-04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3.00E-04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3.00E-04</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3.00E-04</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r h="0">
                <a:tc>
                  <a:txBody>
                    <a:bodyPr/>
                    <a:lstStyle/>
                    <a:p>
                      <a:pPr algn="r" fontAlgn="b"/>
                      <a:r>
                        <a:rPr lang="en-US" sz="1000" b="1" i="0" u="none" strike="noStrike">
                          <a:effectLst/>
                          <a:latin typeface="Times New Roman"/>
                        </a:rPr>
                        <a:t>Phase Slip Factor</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4.40E-03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5.49E-03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5.89E-03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6.07E-03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6.18E-03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6.24E-03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6.28E-03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6.31E-03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6.33E-03</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5.90E-03</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r h="164906">
                <a:tc>
                  <a:txBody>
                    <a:bodyPr/>
                    <a:lstStyle/>
                    <a:p>
                      <a:pPr algn="r" fontAlgn="b"/>
                      <a:r>
                        <a:rPr lang="en-US" sz="1000" b="1" i="0" u="none" strike="noStrike">
                          <a:effectLst/>
                          <a:latin typeface="Times New Roman"/>
                        </a:rPr>
                        <a:t>Vpeak</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6.23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11.64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16.63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21.44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26.16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30.83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35.46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40.0688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44.66</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MV</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42.27</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MV</a:t>
                      </a:r>
                    </a:p>
                  </a:txBody>
                  <a:tcPr marL="0" marR="0" marT="0" marB="0" anchor="b">
                    <a:lnL>
                      <a:noFill/>
                    </a:lnL>
                    <a:lnR>
                      <a:noFill/>
                    </a:lnR>
                    <a:lnT>
                      <a:noFill/>
                    </a:lnT>
                    <a:lnB>
                      <a:noFill/>
                    </a:lnB>
                  </a:tcPr>
                </a:tc>
                <a:extLst>
                  <a:ext uri="{0D108BD9-81ED-4DB2-BD59-A6C34878D82A}">
                    <a16:rowId xmlns:a16="http://schemas.microsoft.com/office/drawing/2014/main" val="10009"/>
                  </a:ext>
                </a:extLst>
              </a:tr>
              <a:tr h="164906">
                <a:tc>
                  <a:txBody>
                    <a:bodyPr/>
                    <a:lstStyle/>
                    <a:p>
                      <a:pPr algn="r" fontAlgn="b"/>
                      <a:r>
                        <a:rPr lang="en-US" sz="1000" b="1" i="0" u="none" strike="noStrike">
                          <a:effectLst/>
                          <a:latin typeface="Times New Roman"/>
                        </a:rPr>
                        <a:t>Syn. Phase</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0.00</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degree</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0.00</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degree</a:t>
                      </a:r>
                    </a:p>
                  </a:txBody>
                  <a:tcPr marL="0" marR="0" marT="0" marB="0" anchor="b">
                    <a:lnL>
                      <a:noFill/>
                    </a:lnL>
                    <a:lnR>
                      <a:noFill/>
                    </a:lnR>
                    <a:lnT>
                      <a:noFill/>
                    </a:lnT>
                    <a:lnB>
                      <a:noFill/>
                    </a:lnB>
                  </a:tcPr>
                </a:tc>
                <a:extLst>
                  <a:ext uri="{0D108BD9-81ED-4DB2-BD59-A6C34878D82A}">
                    <a16:rowId xmlns:a16="http://schemas.microsoft.com/office/drawing/2014/main" val="10010"/>
                  </a:ext>
                </a:extLst>
              </a:tr>
              <a:tr h="164906">
                <a:tc>
                  <a:txBody>
                    <a:bodyPr/>
                    <a:lstStyle/>
                    <a:p>
                      <a:pPr algn="r" fontAlgn="b"/>
                      <a:r>
                        <a:rPr lang="en-US" sz="1000" b="1" i="0" u="none" strike="noStrike">
                          <a:effectLst/>
                          <a:latin typeface="Times New Roman"/>
                        </a:rPr>
                        <a:t>Vgap</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0.78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0.73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0.89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1.09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0.96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1.11</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1.25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1.12</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MV</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1.06</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MV</a:t>
                      </a:r>
                    </a:p>
                  </a:txBody>
                  <a:tcPr marL="0" marR="0" marT="0" marB="0" anchor="b">
                    <a:lnL>
                      <a:noFill/>
                    </a:lnL>
                    <a:lnR>
                      <a:noFill/>
                    </a:lnR>
                    <a:lnT>
                      <a:noFill/>
                    </a:lnT>
                    <a:lnB>
                      <a:noFill/>
                    </a:lnB>
                  </a:tcPr>
                </a:tc>
                <a:extLst>
                  <a:ext uri="{0D108BD9-81ED-4DB2-BD59-A6C34878D82A}">
                    <a16:rowId xmlns:a16="http://schemas.microsoft.com/office/drawing/2014/main" val="10011"/>
                  </a:ext>
                </a:extLst>
              </a:tr>
              <a:tr h="164906">
                <a:tc>
                  <a:txBody>
                    <a:bodyPr/>
                    <a:lstStyle/>
                    <a:p>
                      <a:pPr algn="r" fontAlgn="b"/>
                      <a:r>
                        <a:rPr lang="en-US" sz="1000" b="1" i="0" u="none" strike="noStrike">
                          <a:effectLst/>
                          <a:latin typeface="Times New Roman"/>
                        </a:rPr>
                        <a:t>Gradient</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4.95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4.62</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6.61</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5.68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6.93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6.12</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7.96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7.10</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MV/m</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6.72</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MV/m</a:t>
                      </a:r>
                    </a:p>
                  </a:txBody>
                  <a:tcPr marL="0" marR="0" marT="0" marB="0" anchor="b">
                    <a:lnL>
                      <a:noFill/>
                    </a:lnL>
                    <a:lnR>
                      <a:noFill/>
                    </a:lnR>
                    <a:lnT>
                      <a:noFill/>
                    </a:lnT>
                    <a:lnB>
                      <a:noFill/>
                    </a:lnB>
                  </a:tcPr>
                </a:tc>
                <a:extLst>
                  <a:ext uri="{0D108BD9-81ED-4DB2-BD59-A6C34878D82A}">
                    <a16:rowId xmlns:a16="http://schemas.microsoft.com/office/drawing/2014/main" val="10012"/>
                  </a:ext>
                </a:extLst>
              </a:tr>
              <a:tr h="164906">
                <a:tc>
                  <a:txBody>
                    <a:bodyPr/>
                    <a:lstStyle/>
                    <a:p>
                      <a:pPr algn="r" fontAlgn="b"/>
                      <a:r>
                        <a:rPr lang="en-US" sz="1000" b="1" i="0" u="none" strike="noStrike">
                          <a:effectLst/>
                          <a:latin typeface="Times New Roman"/>
                        </a:rPr>
                        <a:t>Syn. Tune</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0.040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0.049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0.053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0.055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0.055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0.056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0.056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0.057</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0.057</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0.053</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13"/>
                  </a:ext>
                </a:extLst>
              </a:tr>
              <a:tr h="164906">
                <a:tc>
                  <a:txBody>
                    <a:bodyPr/>
                    <a:lstStyle/>
                    <a:p>
                      <a:pPr algn="r" fontAlgn="b"/>
                      <a:r>
                        <a:rPr lang="en-US" sz="1000" b="1" i="0" u="none" strike="noStrike">
                          <a:effectLst/>
                          <a:latin typeface="Times New Roman"/>
                        </a:rPr>
                        <a:t>Forward Power</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27.47</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24.00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49.01</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36.21</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53.89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42.09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55.69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71.11</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56.54</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kW</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50.65</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kW</a:t>
                      </a:r>
                    </a:p>
                  </a:txBody>
                  <a:tcPr marL="0" marR="0" marT="0" marB="0" anchor="b">
                    <a:lnL>
                      <a:noFill/>
                    </a:lnL>
                    <a:lnR>
                      <a:noFill/>
                    </a:lnR>
                    <a:lnT>
                      <a:noFill/>
                    </a:lnT>
                    <a:lnB>
                      <a:noFill/>
                    </a:lnB>
                  </a:tcPr>
                </a:tc>
                <a:extLst>
                  <a:ext uri="{0D108BD9-81ED-4DB2-BD59-A6C34878D82A}">
                    <a16:rowId xmlns:a16="http://schemas.microsoft.com/office/drawing/2014/main" val="10014"/>
                  </a:ext>
                </a:extLst>
              </a:tr>
              <a:tr h="164906">
                <a:tc>
                  <a:txBody>
                    <a:bodyPr/>
                    <a:lstStyle/>
                    <a:p>
                      <a:pPr algn="r" fontAlgn="b"/>
                      <a:r>
                        <a:rPr lang="en-US" sz="1000" b="1" i="0" u="none" strike="noStrike">
                          <a:effectLst/>
                          <a:latin typeface="Times New Roman"/>
                        </a:rPr>
                        <a:t>Cavity Power</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0.3</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0.7</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0.7</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0.7</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W</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0.7</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W</a:t>
                      </a:r>
                    </a:p>
                  </a:txBody>
                  <a:tcPr marL="0" marR="0" marT="0" marB="0" anchor="b">
                    <a:lnL>
                      <a:noFill/>
                    </a:lnL>
                    <a:lnR>
                      <a:noFill/>
                    </a:lnR>
                    <a:lnT>
                      <a:noFill/>
                    </a:lnT>
                    <a:lnB>
                      <a:noFill/>
                    </a:lnB>
                  </a:tcPr>
                </a:tc>
                <a:extLst>
                  <a:ext uri="{0D108BD9-81ED-4DB2-BD59-A6C34878D82A}">
                    <a16:rowId xmlns:a16="http://schemas.microsoft.com/office/drawing/2014/main" val="10015"/>
                  </a:ext>
                </a:extLst>
              </a:tr>
              <a:tr h="164906">
                <a:tc>
                  <a:txBody>
                    <a:bodyPr/>
                    <a:lstStyle/>
                    <a:p>
                      <a:pPr algn="r" fontAlgn="b"/>
                      <a:r>
                        <a:rPr lang="en-US" sz="1000" b="1" i="0" u="none" strike="noStrike">
                          <a:effectLst/>
                          <a:latin typeface="Times New Roman"/>
                        </a:rPr>
                        <a:t>Reflected Power</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27.47</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24.00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49.01</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36.20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53.89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42.09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55.69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71.11</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56.54</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kW</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50.65</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kW</a:t>
                      </a:r>
                    </a:p>
                  </a:txBody>
                  <a:tcPr marL="0" marR="0" marT="0" marB="0" anchor="b">
                    <a:lnL>
                      <a:noFill/>
                    </a:lnL>
                    <a:lnR>
                      <a:noFill/>
                    </a:lnR>
                    <a:lnT>
                      <a:noFill/>
                    </a:lnT>
                    <a:lnB>
                      <a:noFill/>
                    </a:lnB>
                  </a:tcPr>
                </a:tc>
                <a:extLst>
                  <a:ext uri="{0D108BD9-81ED-4DB2-BD59-A6C34878D82A}">
                    <a16:rowId xmlns:a16="http://schemas.microsoft.com/office/drawing/2014/main" val="10016"/>
                  </a:ext>
                </a:extLst>
              </a:tr>
              <a:tr h="164906">
                <a:tc>
                  <a:txBody>
                    <a:bodyPr/>
                    <a:lstStyle/>
                    <a:p>
                      <a:pPr algn="r" fontAlgn="b"/>
                      <a:r>
                        <a:rPr lang="en-US" sz="1000" b="1" i="0" u="none" strike="noStrike">
                          <a:effectLst/>
                          <a:latin typeface="Times New Roman"/>
                        </a:rPr>
                        <a:t>Coupling Beta</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3.11E+05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3.11E+05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3.11E+05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3.11E+05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3.11E+05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3.11E+05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3.11E+05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3.11E+05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3.11E+05</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3.11E+05</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17"/>
                  </a:ext>
                </a:extLst>
              </a:tr>
              <a:tr h="164906">
                <a:tc>
                  <a:txBody>
                    <a:bodyPr/>
                    <a:lstStyle/>
                    <a:p>
                      <a:pPr algn="r" fontAlgn="b"/>
                      <a:r>
                        <a:rPr lang="el-GR" sz="1000" b="1" i="0" u="none" strike="noStrike">
                          <a:effectLst/>
                          <a:latin typeface="Times New Roman"/>
                        </a:rPr>
                        <a:t>δ</a:t>
                      </a:r>
                      <a:r>
                        <a:rPr lang="en-US" sz="1000" b="1" i="0" u="none" strike="noStrike">
                          <a:effectLst/>
                          <a:latin typeface="Times New Roman"/>
                        </a:rPr>
                        <a:t>f</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-32.2</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-34.4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-24.1</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-28.0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-23.0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-26.0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-22.6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-20.0</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-22.4</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kHz</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-23.7</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kHz</a:t>
                      </a:r>
                    </a:p>
                  </a:txBody>
                  <a:tcPr marL="0" marR="0" marT="0" marB="0" anchor="b">
                    <a:lnL>
                      <a:noFill/>
                    </a:lnL>
                    <a:lnR>
                      <a:noFill/>
                    </a:lnR>
                    <a:lnT>
                      <a:noFill/>
                    </a:lnT>
                    <a:lnB>
                      <a:noFill/>
                    </a:lnB>
                  </a:tcPr>
                </a:tc>
                <a:extLst>
                  <a:ext uri="{0D108BD9-81ED-4DB2-BD59-A6C34878D82A}">
                    <a16:rowId xmlns:a16="http://schemas.microsoft.com/office/drawing/2014/main" val="10018"/>
                  </a:ext>
                </a:extLst>
              </a:tr>
              <a:tr h="164906">
                <a:tc>
                  <a:txBody>
                    <a:bodyPr/>
                    <a:lstStyle/>
                    <a:p>
                      <a:pPr algn="r" fontAlgn="b"/>
                      <a:r>
                        <a:rPr lang="en-US" sz="1000" b="1" i="0" u="none" strike="noStrike">
                          <a:effectLst/>
                          <a:latin typeface="Times New Roman"/>
                        </a:rPr>
                        <a:t>Qext</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19"/>
                  </a:ext>
                </a:extLst>
              </a:tr>
              <a:tr h="164906">
                <a:tc>
                  <a:txBody>
                    <a:bodyPr/>
                    <a:lstStyle/>
                    <a:p>
                      <a:pPr algn="r" fontAlgn="b"/>
                      <a:r>
                        <a:rPr lang="en-US" sz="1000" b="1" i="0" u="none" strike="noStrike">
                          <a:effectLst/>
                          <a:latin typeface="Times New Roman"/>
                        </a:rPr>
                        <a:t>Qloaded</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5.24E+04</a:t>
                      </a:r>
                    </a:p>
                  </a:txBody>
                  <a:tcPr marL="0" marR="0" marT="0" marB="0" anchor="b">
                    <a:lnL>
                      <a:noFill/>
                    </a:lnL>
                    <a:lnR>
                      <a:noFill/>
                    </a:lnR>
                    <a:lnT>
                      <a:noFill/>
                    </a:lnT>
                    <a:lnB>
                      <a:noFill/>
                    </a:lnB>
                  </a:tcPr>
                </a:tc>
                <a:tc>
                  <a:txBody>
                    <a:bodyPr/>
                    <a:lstStyle/>
                    <a:p>
                      <a:pPr algn="l" fontAlgn="b"/>
                      <a:endParaRPr lang="en-US" sz="1000" b="0" i="0" u="none" strike="noStrike">
                        <a:solidFill>
                          <a:srgbClr val="808080"/>
                        </a:solidFill>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20"/>
                  </a:ext>
                </a:extLst>
              </a:tr>
              <a:tr h="164906">
                <a:tc>
                  <a:txBody>
                    <a:bodyPr/>
                    <a:lstStyle/>
                    <a:p>
                      <a:pPr algn="r" fontAlgn="b"/>
                      <a:r>
                        <a:rPr lang="en-US" sz="1000" b="1" i="0" u="none" strike="noStrike">
                          <a:effectLst/>
                          <a:latin typeface="Times New Roman"/>
                        </a:rPr>
                        <a:t>Active Cavity Number</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16</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24</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32</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32</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32</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40</a:t>
                      </a:r>
                    </a:p>
                  </a:txBody>
                  <a:tcPr marL="0" marR="0" marT="0" marB="0" anchor="b">
                    <a:lnL>
                      <a:noFill/>
                    </a:lnL>
                    <a:lnR>
                      <a:noFill/>
                    </a:lnR>
                    <a:lnT>
                      <a:noFill/>
                    </a:lnT>
                    <a:lnB>
                      <a:noFill/>
                    </a:lnB>
                  </a:tcPr>
                </a:tc>
                <a:tc>
                  <a:txBody>
                    <a:bodyPr/>
                    <a:lstStyle/>
                    <a:p>
                      <a:pPr algn="l" fontAlgn="b"/>
                      <a:endParaRPr lang="en-US" sz="1000" b="0" i="0" u="none" strike="noStrike">
                        <a:effectLst/>
                        <a:latin typeface="Times New Roman"/>
                      </a:endParaRP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40</a:t>
                      </a:r>
                    </a:p>
                  </a:txBody>
                  <a:tcPr marL="0" marR="0" marT="0" marB="0" anchor="b">
                    <a:lnL>
                      <a:noFill/>
                    </a:lnL>
                    <a:lnR>
                      <a:noFill/>
                    </a:lnR>
                    <a:lnT>
                      <a:noFill/>
                    </a:lnT>
                    <a:lnB>
                      <a:noFill/>
                    </a:lnB>
                  </a:tcPr>
                </a:tc>
                <a:tc>
                  <a:txBody>
                    <a:bodyPr/>
                    <a:lstStyle/>
                    <a:p>
                      <a:pPr algn="l" fontAlgn="b"/>
                      <a:endParaRPr lang="en-US" sz="1000" b="0" i="0" u="none" strike="noStrike">
                        <a:effectLst/>
                        <a:latin typeface="Times New Roman"/>
                      </a:endParaRPr>
                    </a:p>
                  </a:txBody>
                  <a:tcPr marL="0" marR="0" marT="0" marB="0" anchor="b">
                    <a:lnL>
                      <a:noFill/>
                    </a:lnL>
                    <a:lnR>
                      <a:noFill/>
                    </a:lnR>
                    <a:lnT>
                      <a:noFill/>
                    </a:lnT>
                    <a:lnB>
                      <a:noFill/>
                    </a:lnB>
                  </a:tcPr>
                </a:tc>
                <a:extLst>
                  <a:ext uri="{0D108BD9-81ED-4DB2-BD59-A6C34878D82A}">
                    <a16:rowId xmlns:a16="http://schemas.microsoft.com/office/drawing/2014/main" val="10021"/>
                  </a:ext>
                </a:extLst>
              </a:tr>
              <a:tr h="164906">
                <a:tc>
                  <a:txBody>
                    <a:bodyPr/>
                    <a:lstStyle/>
                    <a:p>
                      <a:pPr algn="r" fontAlgn="b"/>
                      <a:r>
                        <a:rPr lang="en-US" sz="1000" b="1" i="0" u="none" strike="noStrike">
                          <a:effectLst/>
                          <a:latin typeface="Times New Roman"/>
                        </a:rPr>
                        <a:t>Total RF Power</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0.22</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0.38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0.78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0.87</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1.29</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1.35</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1.78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2.28</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2.26</a:t>
                      </a:r>
                    </a:p>
                  </a:txBody>
                  <a:tcPr marL="0" marR="0" marT="0" marB="0" anchor="b">
                    <a:lnL>
                      <a:noFill/>
                    </a:lnL>
                    <a:lnR>
                      <a:noFill/>
                    </a:lnR>
                    <a:lnT>
                      <a:noFill/>
                    </a:lnT>
                    <a:lnB>
                      <a:noFill/>
                    </a:lnB>
                  </a:tcPr>
                </a:tc>
                <a:tc>
                  <a:txBody>
                    <a:bodyPr/>
                    <a:lstStyle/>
                    <a:p>
                      <a:pPr algn="l" fontAlgn="b"/>
                      <a:r>
                        <a:rPr lang="en-US" sz="1000" b="0" i="0" u="none" strike="noStrike">
                          <a:solidFill>
                            <a:srgbClr val="808080"/>
                          </a:solidFill>
                          <a:effectLst/>
                          <a:latin typeface="Times New Roman"/>
                        </a:rPr>
                        <a:t>MW</a:t>
                      </a:r>
                    </a:p>
                  </a:txBody>
                  <a:tcPr marL="0" marR="0" marT="0" marB="0" anchor="b">
                    <a:lnL>
                      <a:noFill/>
                    </a:lnL>
                    <a:lnR>
                      <a:noFill/>
                    </a:lnR>
                    <a:lnT>
                      <a:noFill/>
                    </a:lnT>
                    <a:lnB>
                      <a:noFill/>
                    </a:lnB>
                  </a:tcPr>
                </a:tc>
                <a:tc>
                  <a:txBody>
                    <a:bodyPr/>
                    <a:lstStyle/>
                    <a:p>
                      <a:pPr algn="ctr" fontAlgn="b"/>
                      <a:r>
                        <a:rPr lang="en-US" sz="1000" b="0" i="0" u="none" strike="noStrike">
                          <a:effectLst/>
                          <a:latin typeface="Times New Roman"/>
                        </a:rPr>
                        <a:t>2.0</a:t>
                      </a:r>
                    </a:p>
                  </a:txBody>
                  <a:tcPr marL="0" marR="0" marT="0" marB="0" anchor="b">
                    <a:lnL>
                      <a:noFill/>
                    </a:lnL>
                    <a:lnR>
                      <a:noFill/>
                    </a:lnR>
                    <a:lnT>
                      <a:noFill/>
                    </a:lnT>
                    <a:lnB>
                      <a:noFill/>
                    </a:lnB>
                  </a:tcPr>
                </a:tc>
                <a:tc>
                  <a:txBody>
                    <a:bodyPr/>
                    <a:lstStyle/>
                    <a:p>
                      <a:pPr algn="l" fontAlgn="b"/>
                      <a:r>
                        <a:rPr lang="en-US" sz="1000" b="0" i="0" u="none" strike="noStrike" dirty="0">
                          <a:solidFill>
                            <a:srgbClr val="808080"/>
                          </a:solidFill>
                          <a:effectLst/>
                          <a:latin typeface="Times New Roman"/>
                        </a:rPr>
                        <a:t>MW</a:t>
                      </a:r>
                    </a:p>
                  </a:txBody>
                  <a:tcPr marL="0" marR="0" marT="0" marB="0" anchor="b">
                    <a:lnL>
                      <a:noFill/>
                    </a:lnL>
                    <a:lnR>
                      <a:noFill/>
                    </a:lnR>
                    <a:lnT>
                      <a:noFill/>
                    </a:lnT>
                    <a:lnB>
                      <a:noFill/>
                    </a:lnB>
                  </a:tcPr>
                </a:tc>
                <a:extLst>
                  <a:ext uri="{0D108BD9-81ED-4DB2-BD59-A6C34878D82A}">
                    <a16:rowId xmlns:a16="http://schemas.microsoft.com/office/drawing/2014/main" val="10022"/>
                  </a:ext>
                </a:extLst>
              </a:tr>
            </a:tbl>
          </a:graphicData>
        </a:graphic>
      </p:graphicFrame>
      <p:sp>
        <p:nvSpPr>
          <p:cNvPr id="3" name="Footer Placeholder 2"/>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dirty="0"/>
          </a:p>
        </p:txBody>
      </p:sp>
    </p:spTree>
    <p:extLst>
      <p:ext uri="{BB962C8B-B14F-4D97-AF65-F5344CB8AC3E}">
        <p14:creationId xmlns:p14="http://schemas.microsoft.com/office/powerpoint/2010/main" val="1027932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61386" y="205997"/>
            <a:ext cx="2667000" cy="461665"/>
          </a:xfrm>
          <a:prstGeom prst="rect">
            <a:avLst/>
          </a:prstGeom>
          <a:noFill/>
        </p:spPr>
        <p:txBody>
          <a:bodyPr wrap="square" rtlCol="0">
            <a:spAutoFit/>
          </a:bodyPr>
          <a:lstStyle/>
          <a:p>
            <a:pPr algn="ctr"/>
            <a:r>
              <a:rPr lang="en-US" sz="2400" b="1" dirty="0" smtClean="0"/>
              <a:t>JLEIC Electron Ring</a:t>
            </a:r>
            <a:endParaRPr lang="en-US" sz="2400" b="1" dirty="0"/>
          </a:p>
        </p:txBody>
      </p:sp>
      <p:sp>
        <p:nvSpPr>
          <p:cNvPr id="2" name="Footer Placeholder 1"/>
          <p:cNvSpPr>
            <a:spLocks noGrp="1"/>
          </p:cNvSpPr>
          <p:nvPr>
            <p:ph type="ftr" sz="quarter" idx="11"/>
          </p:nvPr>
        </p:nvSpPr>
        <p:spPr/>
        <p:txBody>
          <a:bodyPr/>
          <a:lstStyle/>
          <a:p>
            <a:r>
              <a:rPr lang="en-US" smtClean="0"/>
              <a:t>Transient Beam Loading</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mtClean="0"/>
              <a:pPr/>
              <a:t>31</a:t>
            </a:fld>
            <a:endParaRPr lang="en-US" dirty="0"/>
          </a:p>
        </p:txBody>
      </p:sp>
      <p:graphicFrame>
        <p:nvGraphicFramePr>
          <p:cNvPr id="7" name="Chart 6"/>
          <p:cNvGraphicFramePr>
            <a:graphicFrameLocks noChangeAspect="1"/>
          </p:cNvGraphicFramePr>
          <p:nvPr>
            <p:extLst>
              <p:ext uri="{D42A27DB-BD31-4B8C-83A1-F6EECF244321}">
                <p14:modId xmlns:p14="http://schemas.microsoft.com/office/powerpoint/2010/main" val="3345796745"/>
              </p:ext>
            </p:extLst>
          </p:nvPr>
        </p:nvGraphicFramePr>
        <p:xfrm>
          <a:off x="679739" y="1615162"/>
          <a:ext cx="7315200" cy="36639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6016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61386" y="205997"/>
            <a:ext cx="2667000" cy="461665"/>
          </a:xfrm>
          <a:prstGeom prst="rect">
            <a:avLst/>
          </a:prstGeom>
          <a:noFill/>
        </p:spPr>
        <p:txBody>
          <a:bodyPr wrap="square" rtlCol="0">
            <a:spAutoFit/>
          </a:bodyPr>
          <a:lstStyle/>
          <a:p>
            <a:pPr algn="ctr"/>
            <a:r>
              <a:rPr lang="en-US" sz="2400" b="1" dirty="0" smtClean="0"/>
              <a:t>JLEIC Electron Ring</a:t>
            </a:r>
            <a:endParaRPr lang="en-US" sz="2400" b="1" dirty="0"/>
          </a:p>
        </p:txBody>
      </p:sp>
      <p:graphicFrame>
        <p:nvGraphicFramePr>
          <p:cNvPr id="4" name="Chart 3"/>
          <p:cNvGraphicFramePr>
            <a:graphicFrameLocks/>
          </p:cNvGraphicFramePr>
          <p:nvPr>
            <p:extLst>
              <p:ext uri="{D42A27DB-BD31-4B8C-83A1-F6EECF244321}">
                <p14:modId xmlns:p14="http://schemas.microsoft.com/office/powerpoint/2010/main" val="2706721888"/>
              </p:ext>
            </p:extLst>
          </p:nvPr>
        </p:nvGraphicFramePr>
        <p:xfrm>
          <a:off x="622998" y="1597025"/>
          <a:ext cx="7546312" cy="4411889"/>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p:cNvSpPr>
            <a:spLocks noGrp="1"/>
          </p:cNvSpPr>
          <p:nvPr>
            <p:ph type="ftr" sz="quarter" idx="11"/>
          </p:nvPr>
        </p:nvSpPr>
        <p:spPr/>
        <p:txBody>
          <a:bodyPr/>
          <a:lstStyle/>
          <a:p>
            <a:r>
              <a:rPr lang="en-US" smtClean="0"/>
              <a:t>Transient Beam Loading</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mtClean="0"/>
              <a:pPr/>
              <a:t>32</a:t>
            </a:fld>
            <a:endParaRPr lang="en-US" dirty="0"/>
          </a:p>
        </p:txBody>
      </p:sp>
    </p:spTree>
    <p:extLst>
      <p:ext uri="{BB962C8B-B14F-4D97-AF65-F5344CB8AC3E}">
        <p14:creationId xmlns:p14="http://schemas.microsoft.com/office/powerpoint/2010/main" val="3747964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JLEIC Electron Ring</a:t>
            </a:r>
            <a:endParaRPr lang="en-US" dirty="0"/>
          </a:p>
        </p:txBody>
      </p:sp>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295587930"/>
              </p:ext>
            </p:extLst>
          </p:nvPr>
        </p:nvGraphicFramePr>
        <p:xfrm>
          <a:off x="1601390" y="854110"/>
          <a:ext cx="5941220" cy="44068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29416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61386" y="184666"/>
            <a:ext cx="2667000" cy="461665"/>
          </a:xfrm>
          <a:prstGeom prst="rect">
            <a:avLst/>
          </a:prstGeom>
          <a:noFill/>
        </p:spPr>
        <p:txBody>
          <a:bodyPr wrap="square" rtlCol="0">
            <a:spAutoFit/>
          </a:bodyPr>
          <a:lstStyle/>
          <a:p>
            <a:pPr algn="ctr"/>
            <a:r>
              <a:rPr lang="en-US" sz="2400" b="1" dirty="0" smtClean="0"/>
              <a:t>JLEIC Electron Ring</a:t>
            </a:r>
            <a:endParaRPr lang="en-US" sz="2400" b="1" dirty="0"/>
          </a:p>
        </p:txBody>
      </p:sp>
      <p:graphicFrame>
        <p:nvGraphicFramePr>
          <p:cNvPr id="4" name="Chart 3"/>
          <p:cNvGraphicFramePr>
            <a:graphicFrameLocks/>
          </p:cNvGraphicFramePr>
          <p:nvPr>
            <p:extLst>
              <p:ext uri="{D42A27DB-BD31-4B8C-83A1-F6EECF244321}">
                <p14:modId xmlns:p14="http://schemas.microsoft.com/office/powerpoint/2010/main" val="1240208066"/>
              </p:ext>
            </p:extLst>
          </p:nvPr>
        </p:nvGraphicFramePr>
        <p:xfrm>
          <a:off x="622998" y="1175658"/>
          <a:ext cx="7506117" cy="4923692"/>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p:cNvSpPr>
            <a:spLocks noGrp="1"/>
          </p:cNvSpPr>
          <p:nvPr>
            <p:ph type="ftr" sz="quarter" idx="11"/>
          </p:nvPr>
        </p:nvSpPr>
        <p:spPr/>
        <p:txBody>
          <a:bodyPr/>
          <a:lstStyle/>
          <a:p>
            <a:r>
              <a:rPr lang="en-US" smtClean="0"/>
              <a:t>Transient Beam Loading</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mtClean="0"/>
              <a:pPr/>
              <a:t>34</a:t>
            </a:fld>
            <a:endParaRPr lang="en-US" dirty="0"/>
          </a:p>
        </p:txBody>
      </p:sp>
    </p:spTree>
    <p:extLst>
      <p:ext uri="{BB962C8B-B14F-4D97-AF65-F5344CB8AC3E}">
        <p14:creationId xmlns:p14="http://schemas.microsoft.com/office/powerpoint/2010/main" val="1880456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5150" y="205997"/>
            <a:ext cx="2667000" cy="461665"/>
          </a:xfrm>
          <a:prstGeom prst="rect">
            <a:avLst/>
          </a:prstGeom>
          <a:noFill/>
        </p:spPr>
        <p:txBody>
          <a:bodyPr wrap="square" rtlCol="0">
            <a:spAutoFit/>
          </a:bodyPr>
          <a:lstStyle/>
          <a:p>
            <a:pPr algn="ctr"/>
            <a:r>
              <a:rPr lang="en-US" sz="2400" b="1" dirty="0" smtClean="0"/>
              <a:t>JLEIC Electron Ring</a:t>
            </a:r>
            <a:endParaRPr lang="en-US" sz="2400" b="1" dirty="0"/>
          </a:p>
        </p:txBody>
      </p:sp>
      <p:graphicFrame>
        <p:nvGraphicFramePr>
          <p:cNvPr id="4" name="Chart 3"/>
          <p:cNvGraphicFramePr>
            <a:graphicFrameLocks/>
          </p:cNvGraphicFramePr>
          <p:nvPr>
            <p:extLst>
              <p:ext uri="{D42A27DB-BD31-4B8C-83A1-F6EECF244321}">
                <p14:modId xmlns:p14="http://schemas.microsoft.com/office/powerpoint/2010/main" val="3929112946"/>
              </p:ext>
            </p:extLst>
          </p:nvPr>
        </p:nvGraphicFramePr>
        <p:xfrm>
          <a:off x="783771" y="1045029"/>
          <a:ext cx="7596554" cy="4994029"/>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p:cNvSpPr>
            <a:spLocks noGrp="1"/>
          </p:cNvSpPr>
          <p:nvPr>
            <p:ph type="ftr" sz="quarter" idx="11"/>
          </p:nvPr>
        </p:nvSpPr>
        <p:spPr/>
        <p:txBody>
          <a:bodyPr/>
          <a:lstStyle/>
          <a:p>
            <a:r>
              <a:rPr lang="en-US" smtClean="0"/>
              <a:t>Transient Beam Loading</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mtClean="0"/>
              <a:pPr/>
              <a:t>35</a:t>
            </a:fld>
            <a:endParaRPr lang="en-US" dirty="0"/>
          </a:p>
        </p:txBody>
      </p:sp>
    </p:spTree>
    <p:extLst>
      <p:ext uri="{BB962C8B-B14F-4D97-AF65-F5344CB8AC3E}">
        <p14:creationId xmlns:p14="http://schemas.microsoft.com/office/powerpoint/2010/main" val="1823346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mn-lt"/>
              </a:rPr>
              <a:t>PEP-II type RF system</a:t>
            </a:r>
            <a:endParaRPr lang="en-US" sz="3600" dirty="0">
              <a:latin typeface="+mn-lt"/>
            </a:endParaRPr>
          </a:p>
        </p:txBody>
      </p:sp>
      <p:sp>
        <p:nvSpPr>
          <p:cNvPr id="5" name="TextBox 4"/>
          <p:cNvSpPr txBox="1"/>
          <p:nvPr/>
        </p:nvSpPr>
        <p:spPr>
          <a:xfrm>
            <a:off x="333068" y="929007"/>
            <a:ext cx="8686800" cy="646331"/>
          </a:xfrm>
          <a:prstGeom prst="rect">
            <a:avLst/>
          </a:prstGeom>
          <a:noFill/>
        </p:spPr>
        <p:txBody>
          <a:bodyPr wrap="square" rtlCol="0">
            <a:spAutoFit/>
          </a:bodyPr>
          <a:lstStyle/>
          <a:p>
            <a:pPr defTabSz="457200" fontAlgn="base">
              <a:spcBef>
                <a:spcPct val="0"/>
              </a:spcBef>
              <a:spcAft>
                <a:spcPct val="0"/>
              </a:spcAft>
            </a:pPr>
            <a:r>
              <a:rPr lang="en-US" dirty="0" smtClean="0">
                <a:solidFill>
                  <a:prstClr val="black"/>
                </a:solidFill>
                <a:latin typeface="Calibri" pitchFamily="34" charset="0"/>
                <a:cs typeface="Arial" charset="0"/>
              </a:rPr>
              <a:t>PEP-II digital LLRF system had many advanced features, which need to be recreated in a current and sustainable hardware platform ref. [27]</a:t>
            </a:r>
            <a:endParaRPr lang="en-US" dirty="0">
              <a:solidFill>
                <a:prstClr val="black"/>
              </a:solidFill>
              <a:latin typeface="Calibri" pitchFamily="34" charset="0"/>
              <a:cs typeface="Arial" charset="0"/>
            </a:endParaRPr>
          </a:p>
        </p:txBody>
      </p:sp>
      <p:pic>
        <p:nvPicPr>
          <p:cNvPr id="8" name="Picture 7" descr="PEP-II_LLR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90" y="1575338"/>
            <a:ext cx="5558228" cy="4414639"/>
          </a:xfrm>
          <a:prstGeom prst="rect">
            <a:avLst/>
          </a:prstGeom>
        </p:spPr>
      </p:pic>
      <p:sp>
        <p:nvSpPr>
          <p:cNvPr id="3" name="Footer Placeholder 2"/>
          <p:cNvSpPr>
            <a:spLocks noGrp="1"/>
          </p:cNvSpPr>
          <p:nvPr>
            <p:ph type="ftr" sz="quarter" idx="11"/>
          </p:nvPr>
        </p:nvSpPr>
        <p:spPr/>
        <p:txBody>
          <a:bodyPr/>
          <a:lstStyle/>
          <a:p>
            <a:r>
              <a:rPr lang="en-US" smtClean="0"/>
              <a:t>Transient Beam Loading</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36</a:t>
            </a:fld>
            <a:endParaRPr lang="en-US" dirty="0"/>
          </a:p>
        </p:txBody>
      </p:sp>
    </p:spTree>
    <p:extLst>
      <p:ext uri="{BB962C8B-B14F-4D97-AF65-F5344CB8AC3E}">
        <p14:creationId xmlns:p14="http://schemas.microsoft.com/office/powerpoint/2010/main" val="14450268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PEP-II type CB feedback systems</a:t>
            </a:r>
            <a:endParaRPr lang="en-US" dirty="0">
              <a:latin typeface="+mn-lt"/>
            </a:endParaRPr>
          </a:p>
        </p:txBody>
      </p:sp>
      <p:sp>
        <p:nvSpPr>
          <p:cNvPr id="3" name="Content Placeholder 2"/>
          <p:cNvSpPr>
            <a:spLocks noGrp="1"/>
          </p:cNvSpPr>
          <p:nvPr>
            <p:ph idx="1"/>
          </p:nvPr>
        </p:nvSpPr>
        <p:spPr>
          <a:xfrm>
            <a:off x="162327" y="1055953"/>
            <a:ext cx="8861122" cy="4525963"/>
          </a:xfrm>
        </p:spPr>
        <p:txBody>
          <a:bodyPr/>
          <a:lstStyle/>
          <a:p>
            <a:r>
              <a:rPr lang="en-US" sz="2400" dirty="0" smtClean="0">
                <a:latin typeface="+mn-lt"/>
              </a:rPr>
              <a:t>PEP-II feedback systems allowed running above threshold</a:t>
            </a:r>
          </a:p>
          <a:p>
            <a:r>
              <a:rPr lang="en-US" sz="2400" dirty="0" smtClean="0">
                <a:latin typeface="+mn-lt"/>
              </a:rPr>
              <a:t>Similar systems are now commercially available</a:t>
            </a:r>
          </a:p>
          <a:p>
            <a:r>
              <a:rPr lang="en-US" sz="2400" dirty="0" smtClean="0">
                <a:latin typeface="+mn-lt"/>
              </a:rPr>
              <a:t>JLEIC needs a high level system design and performance simulation</a:t>
            </a:r>
          </a:p>
          <a:p>
            <a:r>
              <a:rPr lang="en-US" sz="2400" dirty="0" smtClean="0">
                <a:latin typeface="+mn-lt"/>
              </a:rPr>
              <a:t>Reliable high-power </a:t>
            </a:r>
            <a:r>
              <a:rPr lang="en-US" sz="2400" b="1" dirty="0" smtClean="0">
                <a:solidFill>
                  <a:srgbClr val="FF0000"/>
                </a:solidFill>
                <a:latin typeface="+mn-lt"/>
              </a:rPr>
              <a:t>kickers</a:t>
            </a:r>
            <a:r>
              <a:rPr lang="en-US" sz="2400" dirty="0" smtClean="0">
                <a:latin typeface="+mn-lt"/>
              </a:rPr>
              <a:t> are needed</a:t>
            </a:r>
            <a:endParaRPr lang="en-US" sz="2400" dirty="0">
              <a:latin typeface="+mn-lt"/>
            </a:endParaRPr>
          </a:p>
        </p:txBody>
      </p:sp>
      <p:pic>
        <p:nvPicPr>
          <p:cNvPr id="5" name="Picture 4" descr="PEP_II_TF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49" y="3383941"/>
            <a:ext cx="3814309" cy="2779659"/>
          </a:xfrm>
          <a:prstGeom prst="rect">
            <a:avLst/>
          </a:prstGeom>
        </p:spPr>
      </p:pic>
      <p:pic>
        <p:nvPicPr>
          <p:cNvPr id="6" name="Picture 5" descr="PEP-II_LF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366" y="3183430"/>
            <a:ext cx="3636132" cy="2683189"/>
          </a:xfrm>
          <a:prstGeom prst="rect">
            <a:avLst/>
          </a:prstGeom>
        </p:spPr>
      </p:pic>
      <p:sp>
        <p:nvSpPr>
          <p:cNvPr id="7" name="TextBox 6"/>
          <p:cNvSpPr txBox="1"/>
          <p:nvPr/>
        </p:nvSpPr>
        <p:spPr>
          <a:xfrm>
            <a:off x="4988116" y="5799783"/>
            <a:ext cx="3198311" cy="276999"/>
          </a:xfrm>
          <a:prstGeom prst="rect">
            <a:avLst/>
          </a:prstGeom>
          <a:noFill/>
        </p:spPr>
        <p:txBody>
          <a:bodyPr wrap="none" rtlCol="0">
            <a:spAutoFit/>
          </a:bodyPr>
          <a:lstStyle/>
          <a:p>
            <a:pPr defTabSz="457200" fontAlgn="base">
              <a:spcBef>
                <a:spcPct val="0"/>
              </a:spcBef>
              <a:spcAft>
                <a:spcPct val="0"/>
              </a:spcAft>
            </a:pPr>
            <a:r>
              <a:rPr lang="en-US" sz="1200" dirty="0" smtClean="0">
                <a:solidFill>
                  <a:prstClr val="black"/>
                </a:solidFill>
                <a:latin typeface="Times New Roman" charset="0"/>
                <a:ea typeface="Times New Roman" charset="0"/>
                <a:cs typeface="Times New Roman" charset="0"/>
              </a:rPr>
              <a:t>Figure 2: Longitudinal Feedback system concept</a:t>
            </a:r>
            <a:endParaRPr lang="en-US" sz="1200" dirty="0">
              <a:solidFill>
                <a:prstClr val="black"/>
              </a:solidFill>
              <a:latin typeface="Times New Roman" charset="0"/>
              <a:ea typeface="Times New Roman" charset="0"/>
              <a:cs typeface="Times New Roman" charset="0"/>
            </a:endParaRPr>
          </a:p>
        </p:txBody>
      </p:sp>
      <p:pic>
        <p:nvPicPr>
          <p:cNvPr id="8" name="Picture 7"/>
          <p:cNvPicPr>
            <a:picLocks noChangeAspect="1"/>
          </p:cNvPicPr>
          <p:nvPr/>
        </p:nvPicPr>
        <p:blipFill>
          <a:blip r:embed="rId4"/>
          <a:stretch>
            <a:fillRect/>
          </a:stretch>
        </p:blipFill>
        <p:spPr>
          <a:xfrm>
            <a:off x="7350129" y="2478803"/>
            <a:ext cx="995369" cy="857398"/>
          </a:xfrm>
          <a:prstGeom prst="rect">
            <a:avLst/>
          </a:prstGeom>
        </p:spPr>
      </p:pic>
      <p:sp>
        <p:nvSpPr>
          <p:cNvPr id="9" name="Oval 8"/>
          <p:cNvSpPr/>
          <p:nvPr/>
        </p:nvSpPr>
        <p:spPr>
          <a:xfrm>
            <a:off x="6944421" y="2345316"/>
            <a:ext cx="1742379" cy="1126572"/>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10" name="Slide Number Placeholder 9"/>
          <p:cNvSpPr>
            <a:spLocks noGrp="1"/>
          </p:cNvSpPr>
          <p:nvPr>
            <p:ph type="sldNum" sz="quarter" idx="12"/>
          </p:nvPr>
        </p:nvSpPr>
        <p:spPr/>
        <p:txBody>
          <a:bodyPr/>
          <a:lstStyle/>
          <a:p>
            <a:fld id="{07E1C93C-5050-FC42-8F10-D22D4F119D13}" type="slidenum">
              <a:rPr lang="en-US" smtClean="0"/>
              <a:pPr/>
              <a:t>37</a:t>
            </a:fld>
            <a:endParaRPr lang="en-US" dirty="0"/>
          </a:p>
        </p:txBody>
      </p:sp>
    </p:spTree>
    <p:extLst>
      <p:ext uri="{BB962C8B-B14F-4D97-AF65-F5344CB8AC3E}">
        <p14:creationId xmlns:p14="http://schemas.microsoft.com/office/powerpoint/2010/main" val="402183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mn-lt"/>
              </a:rPr>
              <a:t>PEP-II type RF system</a:t>
            </a:r>
            <a:endParaRPr lang="en-US" sz="3600" dirty="0">
              <a:latin typeface="+mn-lt"/>
            </a:endParaRPr>
          </a:p>
        </p:txBody>
      </p:sp>
      <p:sp>
        <p:nvSpPr>
          <p:cNvPr id="3" name="Content Placeholder 2"/>
          <p:cNvSpPr>
            <a:spLocks noGrp="1"/>
          </p:cNvSpPr>
          <p:nvPr>
            <p:ph idx="1"/>
          </p:nvPr>
        </p:nvSpPr>
        <p:spPr>
          <a:xfrm>
            <a:off x="457200" y="970018"/>
            <a:ext cx="8403922" cy="4525963"/>
          </a:xfrm>
        </p:spPr>
        <p:txBody>
          <a:bodyPr/>
          <a:lstStyle/>
          <a:p>
            <a:pPr marL="0" indent="0">
              <a:buNone/>
            </a:pPr>
            <a:r>
              <a:rPr lang="en-US" sz="1800" dirty="0" smtClean="0">
                <a:latin typeface="+mn-lt"/>
              </a:rPr>
              <a:t>PEP-II type digital LLRF system must have additional loops for comb filter, klystron equalization and ripple, low mode LFB, gap loop, saturation loop, etc.</a:t>
            </a:r>
          </a:p>
          <a:p>
            <a:pPr marL="0" indent="0">
              <a:buNone/>
            </a:pPr>
            <a:endParaRPr lang="en-US" sz="1800" dirty="0" smtClean="0">
              <a:latin typeface="+mn-lt"/>
            </a:endParaRPr>
          </a:p>
          <a:p>
            <a:pPr marL="0" indent="0">
              <a:buNone/>
            </a:pPr>
            <a:r>
              <a:rPr lang="en-US" sz="1800" dirty="0" smtClean="0">
                <a:latin typeface="+mn-lt"/>
              </a:rPr>
              <a:t>Beam </a:t>
            </a:r>
            <a:r>
              <a:rPr lang="en-US" sz="1800" dirty="0">
                <a:latin typeface="+mn-lt"/>
              </a:rPr>
              <a:t>loading compensation for Super B-</a:t>
            </a:r>
            <a:r>
              <a:rPr lang="en-US" sz="1800" dirty="0" smtClean="0">
                <a:latin typeface="+mn-lt"/>
              </a:rPr>
              <a:t>factories, Dmitry </a:t>
            </a:r>
            <a:r>
              <a:rPr lang="en-US" sz="1800" dirty="0" err="1" smtClean="0">
                <a:latin typeface="+mn-lt"/>
              </a:rPr>
              <a:t>Teytelman</a:t>
            </a:r>
            <a:r>
              <a:rPr lang="en-US" sz="1800" dirty="0" smtClean="0">
                <a:latin typeface="+mn-lt"/>
              </a:rPr>
              <a:t>, PAC05</a:t>
            </a:r>
            <a:endParaRPr lang="en-US" sz="1800" dirty="0">
              <a:latin typeface="+mn-lt"/>
            </a:endParaRPr>
          </a:p>
        </p:txBody>
      </p:sp>
      <p:pic>
        <p:nvPicPr>
          <p:cNvPr id="6" name="Picture 5" descr="Dmitry_pac05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74" y="2327568"/>
            <a:ext cx="2893658" cy="3657600"/>
          </a:xfrm>
          <a:prstGeom prst="rect">
            <a:avLst/>
          </a:prstGeom>
        </p:spPr>
      </p:pic>
      <p:pic>
        <p:nvPicPr>
          <p:cNvPr id="7" name="Picture 6" descr="Dmitry_pac05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806" y="2327568"/>
            <a:ext cx="2896363" cy="3657600"/>
          </a:xfrm>
          <a:prstGeom prst="rect">
            <a:avLst/>
          </a:prstGeom>
        </p:spPr>
      </p:pic>
      <p:pic>
        <p:nvPicPr>
          <p:cNvPr id="9" name="Picture 8" descr="Dmitry_pac05_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441" y="2327568"/>
            <a:ext cx="2884696" cy="3657600"/>
          </a:xfrm>
          <a:prstGeom prst="rect">
            <a:avLst/>
          </a:prstGeom>
        </p:spPr>
      </p:pic>
      <p:sp>
        <p:nvSpPr>
          <p:cNvPr id="10" name="TextBox 9"/>
          <p:cNvSpPr txBox="1"/>
          <p:nvPr/>
        </p:nvSpPr>
        <p:spPr>
          <a:xfrm>
            <a:off x="96412" y="6053564"/>
            <a:ext cx="2910673" cy="338554"/>
          </a:xfrm>
          <a:prstGeom prst="rect">
            <a:avLst/>
          </a:prstGeom>
          <a:noFill/>
        </p:spPr>
        <p:txBody>
          <a:bodyPr wrap="none" rtlCol="0">
            <a:spAutoFit/>
          </a:bodyPr>
          <a:lstStyle/>
          <a:p>
            <a:pPr defTabSz="457200" fontAlgn="base">
              <a:spcBef>
                <a:spcPct val="0"/>
              </a:spcBef>
              <a:spcAft>
                <a:spcPct val="0"/>
              </a:spcAft>
            </a:pPr>
            <a:r>
              <a:rPr lang="en-US" sz="1600" dirty="0" smtClean="0">
                <a:solidFill>
                  <a:prstClr val="black"/>
                </a:solidFill>
                <a:cs typeface="Arial" charset="0"/>
              </a:rPr>
              <a:t>Cavity detuned for beam loading</a:t>
            </a:r>
            <a:endParaRPr lang="en-US" sz="1600" dirty="0">
              <a:solidFill>
                <a:prstClr val="black"/>
              </a:solidFill>
              <a:cs typeface="Arial" charset="0"/>
            </a:endParaRPr>
          </a:p>
        </p:txBody>
      </p:sp>
      <p:sp>
        <p:nvSpPr>
          <p:cNvPr id="11" name="TextBox 10"/>
          <p:cNvSpPr txBox="1"/>
          <p:nvPr/>
        </p:nvSpPr>
        <p:spPr>
          <a:xfrm>
            <a:off x="3895109" y="6053564"/>
            <a:ext cx="1367181" cy="338554"/>
          </a:xfrm>
          <a:prstGeom prst="rect">
            <a:avLst/>
          </a:prstGeom>
          <a:noFill/>
        </p:spPr>
        <p:txBody>
          <a:bodyPr wrap="none" rtlCol="0">
            <a:spAutoFit/>
          </a:bodyPr>
          <a:lstStyle/>
          <a:p>
            <a:pPr algn="ctr" defTabSz="457200" fontAlgn="base">
              <a:spcBef>
                <a:spcPct val="0"/>
              </a:spcBef>
              <a:spcAft>
                <a:spcPct val="0"/>
              </a:spcAft>
            </a:pPr>
            <a:r>
              <a:rPr lang="en-US" sz="1600" dirty="0" smtClean="0">
                <a:solidFill>
                  <a:prstClr val="black"/>
                </a:solidFill>
                <a:cs typeface="Arial" charset="0"/>
              </a:rPr>
              <a:t>Direct loop on</a:t>
            </a:r>
            <a:endParaRPr lang="en-US" sz="1600" dirty="0">
              <a:solidFill>
                <a:prstClr val="black"/>
              </a:solidFill>
              <a:cs typeface="Arial" charset="0"/>
            </a:endParaRPr>
          </a:p>
        </p:txBody>
      </p:sp>
      <p:sp>
        <p:nvSpPr>
          <p:cNvPr id="12" name="TextBox 11"/>
          <p:cNvSpPr txBox="1"/>
          <p:nvPr/>
        </p:nvSpPr>
        <p:spPr>
          <a:xfrm>
            <a:off x="6821331" y="6053564"/>
            <a:ext cx="1354057" cy="338554"/>
          </a:xfrm>
          <a:prstGeom prst="rect">
            <a:avLst/>
          </a:prstGeom>
          <a:noFill/>
        </p:spPr>
        <p:txBody>
          <a:bodyPr wrap="none" rtlCol="0">
            <a:spAutoFit/>
          </a:bodyPr>
          <a:lstStyle/>
          <a:p>
            <a:pPr algn="ctr" defTabSz="457200" fontAlgn="base">
              <a:spcBef>
                <a:spcPct val="0"/>
              </a:spcBef>
              <a:spcAft>
                <a:spcPct val="0"/>
              </a:spcAft>
            </a:pPr>
            <a:r>
              <a:rPr lang="en-US" sz="1600" dirty="0" smtClean="0">
                <a:solidFill>
                  <a:prstClr val="black"/>
                </a:solidFill>
                <a:cs typeface="Arial" charset="0"/>
              </a:rPr>
              <a:t>Comb loop on</a:t>
            </a:r>
            <a:endParaRPr lang="en-US" sz="1600" dirty="0">
              <a:solidFill>
                <a:prstClr val="black"/>
              </a:solidFill>
              <a:cs typeface="Arial" charset="0"/>
            </a:endParaRPr>
          </a:p>
        </p:txBody>
      </p:sp>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38</a:t>
            </a:fld>
            <a:endParaRPr lang="en-US" dirty="0"/>
          </a:p>
        </p:txBody>
      </p:sp>
    </p:spTree>
    <p:extLst>
      <p:ext uri="{BB962C8B-B14F-4D97-AF65-F5344CB8AC3E}">
        <p14:creationId xmlns:p14="http://schemas.microsoft.com/office/powerpoint/2010/main" val="212919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sp>
        <p:nvSpPr>
          <p:cNvPr id="6" name="Title 1"/>
          <p:cNvSpPr>
            <a:spLocks noGrp="1"/>
          </p:cNvSpPr>
          <p:nvPr>
            <p:ph type="title"/>
          </p:nvPr>
        </p:nvSpPr>
        <p:spPr/>
        <p:txBody>
          <a:bodyPr>
            <a:normAutofit/>
          </a:bodyPr>
          <a:lstStyle/>
          <a:p>
            <a:r>
              <a:rPr lang="en-US" sz="2400" b="1" dirty="0" smtClean="0"/>
              <a:t>Beam Loading Transient (D. </a:t>
            </a:r>
            <a:r>
              <a:rPr lang="en-US" sz="2400" b="1" dirty="0" err="1" smtClean="0"/>
              <a:t>Teytelman</a:t>
            </a:r>
            <a:r>
              <a:rPr lang="en-US" sz="2400" b="1" dirty="0" smtClean="0"/>
              <a:t> and F. Pederson)</a:t>
            </a:r>
            <a:endParaRPr lang="en-US" sz="2400" b="1"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099" y="823626"/>
            <a:ext cx="3657600" cy="310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914663"/>
            <a:ext cx="3043847" cy="369332"/>
          </a:xfrm>
          <a:prstGeom prst="rect">
            <a:avLst/>
          </a:prstGeom>
          <a:noFill/>
        </p:spPr>
        <p:txBody>
          <a:bodyPr wrap="none" rtlCol="0">
            <a:spAutoFit/>
          </a:bodyPr>
          <a:lstStyle/>
          <a:p>
            <a:r>
              <a:rPr lang="en-US" dirty="0" smtClean="0"/>
              <a:t>Synchronous phase transients:</a:t>
            </a:r>
            <a:endParaRPr lang="en-US" dirty="0"/>
          </a:p>
        </p:txBody>
      </p:sp>
      <p:sp>
        <p:nvSpPr>
          <p:cNvPr id="9" name="TextBox 8"/>
          <p:cNvSpPr txBox="1"/>
          <p:nvPr/>
        </p:nvSpPr>
        <p:spPr>
          <a:xfrm>
            <a:off x="137746" y="1305569"/>
            <a:ext cx="5120054" cy="1200329"/>
          </a:xfrm>
          <a:prstGeom prst="rect">
            <a:avLst/>
          </a:prstGeom>
          <a:noFill/>
        </p:spPr>
        <p:txBody>
          <a:bodyPr wrap="square" rtlCol="0">
            <a:spAutoFit/>
          </a:bodyPr>
          <a:lstStyle/>
          <a:p>
            <a:r>
              <a:rPr lang="en-US" dirty="0" smtClean="0"/>
              <a:t>Uneven filling patterns</a:t>
            </a:r>
            <a:r>
              <a:rPr lang="en-US" dirty="0">
                <a:sym typeface="Symbol"/>
              </a:rPr>
              <a:t> </a:t>
            </a:r>
            <a:r>
              <a:rPr lang="en-US" dirty="0" smtClean="0">
                <a:sym typeface="Symbol"/>
              </a:rPr>
              <a:t>=&gt;amplitude modulation I</a:t>
            </a:r>
            <a:r>
              <a:rPr lang="en-US" baseline="-25000" dirty="0" smtClean="0">
                <a:sym typeface="Symbol"/>
              </a:rPr>
              <a:t>B</a:t>
            </a:r>
            <a:r>
              <a:rPr lang="en-US" dirty="0" smtClean="0">
                <a:sym typeface="Symbol"/>
              </a:rPr>
              <a:t>=&gt;beam signal has power at </a:t>
            </a:r>
            <a:r>
              <a:rPr lang="en-US" i="1" dirty="0" err="1" smtClean="0">
                <a:sym typeface="Symbol"/>
              </a:rPr>
              <a:t>Z</a:t>
            </a:r>
            <a:r>
              <a:rPr lang="en-US" i="1" baseline="-25000" dirty="0" err="1" smtClean="0">
                <a:sym typeface="Symbol"/>
              </a:rPr>
              <a:t>c</a:t>
            </a:r>
            <a:r>
              <a:rPr lang="en-US" dirty="0" smtClean="0">
                <a:sym typeface="Symbol"/>
              </a:rPr>
              <a:t>(</a:t>
            </a:r>
            <a:r>
              <a:rPr lang="en-US" i="1" dirty="0" smtClean="0">
                <a:sym typeface="Symbol"/>
              </a:rPr>
              <a:t></a:t>
            </a:r>
            <a:r>
              <a:rPr lang="en-US" i="1" baseline="-25000" dirty="0" smtClean="0">
                <a:sym typeface="Symbol"/>
              </a:rPr>
              <a:t>rf</a:t>
            </a:r>
            <a:r>
              <a:rPr lang="en-US" i="1" dirty="0" smtClean="0">
                <a:sym typeface="Symbol"/>
              </a:rPr>
              <a:t>-n</a:t>
            </a:r>
            <a:r>
              <a:rPr lang="en-US" i="1" baseline="-25000" dirty="0" smtClean="0">
                <a:sym typeface="Symbol"/>
              </a:rPr>
              <a:t>0</a:t>
            </a:r>
            <a:r>
              <a:rPr lang="en-US" i="1" dirty="0" smtClean="0">
                <a:sym typeface="Symbol"/>
              </a:rPr>
              <a:t>)=&gt;</a:t>
            </a:r>
            <a:r>
              <a:rPr lang="en-US" dirty="0" smtClean="0">
                <a:sym typeface="Symbol"/>
              </a:rPr>
              <a:t>Amp &amp; </a:t>
            </a:r>
            <a:r>
              <a:rPr lang="en-US" dirty="0" err="1" smtClean="0">
                <a:sym typeface="Symbol"/>
              </a:rPr>
              <a:t>pha</a:t>
            </a:r>
            <a:r>
              <a:rPr lang="en-US" dirty="0" smtClean="0">
                <a:sym typeface="Symbol"/>
              </a:rPr>
              <a:t>. Modulation of </a:t>
            </a:r>
            <a:r>
              <a:rPr lang="en-US" i="1" dirty="0" err="1" smtClean="0">
                <a:sym typeface="Symbol"/>
              </a:rPr>
              <a:t>V</a:t>
            </a:r>
            <a:r>
              <a:rPr lang="en-US" i="1" baseline="-25000" dirty="0" err="1" smtClean="0">
                <a:sym typeface="Symbol"/>
              </a:rPr>
              <a:t>c</a:t>
            </a:r>
            <a:r>
              <a:rPr lang="en-US" dirty="0">
                <a:sym typeface="Symbol"/>
              </a:rPr>
              <a:t>=</a:t>
            </a:r>
            <a:r>
              <a:rPr lang="en-US" dirty="0" smtClean="0">
                <a:sym typeface="Symbol"/>
              </a:rPr>
              <a:t>&gt; changes of long. </a:t>
            </a:r>
            <a:r>
              <a:rPr lang="en-US" baseline="-25000" dirty="0" smtClean="0">
                <a:sym typeface="Symbol"/>
              </a:rPr>
              <a:t>s</a:t>
            </a:r>
            <a:r>
              <a:rPr lang="en-US" dirty="0" smtClean="0">
                <a:sym typeface="Symbol"/>
              </a:rPr>
              <a:t>, , and </a:t>
            </a:r>
            <a:r>
              <a:rPr lang="en-US" baseline="-25000" dirty="0" smtClean="0">
                <a:sym typeface="Symbol"/>
              </a:rPr>
              <a:t>B</a:t>
            </a:r>
            <a:r>
              <a:rPr lang="en-US" dirty="0" smtClean="0">
                <a:sym typeface="Symbol"/>
              </a:rPr>
              <a:t>.</a:t>
            </a:r>
            <a:endParaRPr lang="en-US" dirty="0"/>
          </a:p>
        </p:txBody>
      </p:sp>
      <p:sp>
        <p:nvSpPr>
          <p:cNvPr id="10" name="TextBox 9"/>
          <p:cNvSpPr txBox="1"/>
          <p:nvPr/>
        </p:nvSpPr>
        <p:spPr>
          <a:xfrm>
            <a:off x="152400" y="2621361"/>
            <a:ext cx="4890713" cy="923330"/>
          </a:xfrm>
          <a:prstGeom prst="rect">
            <a:avLst/>
          </a:prstGeom>
          <a:noFill/>
        </p:spPr>
        <p:txBody>
          <a:bodyPr wrap="square" rtlCol="0">
            <a:spAutoFit/>
          </a:bodyPr>
          <a:lstStyle/>
          <a:p>
            <a:r>
              <a:rPr lang="en-US" dirty="0" smtClean="0"/>
              <a:t>Long gap for abort kicker rise time and ion clearing, beam current envelope amplitude and width</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457200" y="3473578"/>
                <a:ext cx="3518206" cy="7085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𝐼</m:t>
                      </m:r>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smtClean="0">
                                  <a:latin typeface="Cambria Math"/>
                                  <a:ea typeface="Cambria Math"/>
                                </a:rPr>
                                <m:t>𝜔</m:t>
                              </m:r>
                            </m:e>
                            <m:sub>
                              <m:r>
                                <a:rPr lang="en-US" b="0" i="1" smtClean="0">
                                  <a:latin typeface="Cambria Math"/>
                                </a:rPr>
                                <m:t>𝑟𝑓</m:t>
                              </m:r>
                            </m:sub>
                          </m:sSub>
                          <m:r>
                            <a:rPr lang="en-US" b="0" i="1" smtClean="0">
                              <a:latin typeface="Cambria Math"/>
                            </a:rPr>
                            <m:t>+</m:t>
                          </m:r>
                          <m:r>
                            <a:rPr lang="en-US" b="0" i="1" smtClean="0">
                              <a:latin typeface="Cambria Math"/>
                            </a:rPr>
                            <m:t>𝑛</m:t>
                          </m:r>
                          <m:sSub>
                            <m:sSubPr>
                              <m:ctrlPr>
                                <a:rPr lang="en-US" b="0" i="1" smtClean="0">
                                  <a:latin typeface="Cambria Math" panose="02040503050406030204" pitchFamily="18" charset="0"/>
                                </a:rPr>
                              </m:ctrlPr>
                            </m:sSubPr>
                            <m:e>
                              <m:r>
                                <a:rPr lang="en-US" b="0" i="1" smtClean="0">
                                  <a:latin typeface="Cambria Math"/>
                                  <a:ea typeface="Cambria Math"/>
                                </a:rPr>
                                <m:t>𝜔</m:t>
                              </m:r>
                            </m:e>
                            <m:sub>
                              <m:r>
                                <a:rPr lang="en-US" b="0" i="1" smtClean="0">
                                  <a:latin typeface="Cambria Math"/>
                                </a:rPr>
                                <m:t>0</m:t>
                              </m:r>
                            </m:sub>
                          </m:sSub>
                        </m:e>
                      </m:d>
                      <m:r>
                        <a:rPr lang="en-US" b="0" i="1" smtClean="0">
                          <a:latin typeface="Cambria Math"/>
                        </a:rPr>
                        <m:t>=</m:t>
                      </m:r>
                      <m:d>
                        <m:dPr>
                          <m:begChr m:val="|"/>
                          <m:endChr m:val="|"/>
                          <m:ctrlPr>
                            <a:rPr lang="en-US" b="0" i="1" smtClean="0">
                              <a:latin typeface="Cambria Math" panose="02040503050406030204" pitchFamily="18" charset="0"/>
                            </a:rPr>
                          </m:ctrlPr>
                        </m:dPr>
                        <m:e>
                          <m:r>
                            <a:rPr lang="en-US" b="0" i="1" smtClean="0">
                              <a:latin typeface="Cambria Math"/>
                            </a:rPr>
                            <m:t>2</m:t>
                          </m:r>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𝑏</m:t>
                              </m:r>
                            </m:sub>
                          </m:sSub>
                          <m:f>
                            <m:fPr>
                              <m:ctrlPr>
                                <a:rPr lang="en-US" b="0" i="1" smtClean="0">
                                  <a:latin typeface="Cambria Math" panose="02040503050406030204" pitchFamily="18" charset="0"/>
                                </a:rPr>
                              </m:ctrlPr>
                            </m:fPr>
                            <m:num>
                              <m:f>
                                <m:fPr>
                                  <m:type m:val="lin"/>
                                  <m:ctrlPr>
                                    <a:rPr lang="en-US" b="0" i="1" smtClean="0">
                                      <a:latin typeface="Cambria Math" panose="02040503050406030204" pitchFamily="18" charset="0"/>
                                      <a:ea typeface="Cambria Math"/>
                                    </a:rPr>
                                  </m:ctrlPr>
                                </m:fPr>
                                <m:num>
                                  <m:r>
                                    <a:rPr lang="en-US" i="1">
                                      <a:latin typeface="Cambria Math"/>
                                    </a:rPr>
                                    <m:t>𝑠𝑖𝑛</m:t>
                                  </m:r>
                                  <m:r>
                                    <a:rPr lang="en-US" i="1">
                                      <a:latin typeface="Cambria Math"/>
                                      <a:ea typeface="Cambria Math"/>
                                    </a:rPr>
                                    <m:t>𝜋</m:t>
                                  </m:r>
                                  <m:r>
                                    <a:rPr lang="en-US" i="1">
                                      <a:latin typeface="Cambria Math"/>
                                      <a:ea typeface="Cambria Math"/>
                                    </a:rPr>
                                    <m:t>𝑛</m:t>
                                  </m:r>
                                  <m:sSub>
                                    <m:sSubPr>
                                      <m:ctrlPr>
                                        <a:rPr lang="en-US" i="1">
                                          <a:latin typeface="Cambria Math" panose="02040503050406030204" pitchFamily="18" charset="0"/>
                                          <a:ea typeface="Cambria Math"/>
                                        </a:rPr>
                                      </m:ctrlPr>
                                    </m:sSubPr>
                                    <m:e>
                                      <m:r>
                                        <a:rPr lang="en-US" b="0" i="1" smtClean="0">
                                          <a:latin typeface="Cambria Math"/>
                                          <a:ea typeface="Cambria Math"/>
                                        </a:rPr>
                                        <m:t>𝑁</m:t>
                                      </m:r>
                                    </m:e>
                                    <m:sub>
                                      <m:r>
                                        <a:rPr lang="en-US" b="0" i="1" smtClean="0">
                                          <a:latin typeface="Cambria Math"/>
                                          <a:ea typeface="Cambria Math"/>
                                        </a:rPr>
                                        <m:t>𝑔</m:t>
                                      </m:r>
                                    </m:sub>
                                  </m:sSub>
                                </m:num>
                                <m:den>
                                  <m:r>
                                    <a:rPr lang="en-US" b="0" i="1" smtClean="0">
                                      <a:latin typeface="Cambria Math"/>
                                      <a:ea typeface="Cambria Math"/>
                                    </a:rPr>
                                    <m:t>h</m:t>
                                  </m:r>
                                </m:den>
                              </m:f>
                            </m:num>
                            <m:den>
                              <m:r>
                                <a:rPr lang="en-US" b="0" i="1" smtClean="0">
                                  <a:latin typeface="Cambria Math"/>
                                </a:rPr>
                                <m:t>𝑠𝑖𝑛</m:t>
                              </m:r>
                              <m:f>
                                <m:fPr>
                                  <m:type m:val="lin"/>
                                  <m:ctrlPr>
                                    <a:rPr lang="en-US" b="0" i="1" smtClean="0">
                                      <a:latin typeface="Cambria Math" panose="02040503050406030204" pitchFamily="18" charset="0"/>
                                    </a:rPr>
                                  </m:ctrlPr>
                                </m:fPr>
                                <m:num>
                                  <m:r>
                                    <a:rPr lang="en-US" b="0" i="1" smtClean="0">
                                      <a:latin typeface="Cambria Math"/>
                                      <a:ea typeface="Cambria Math"/>
                                    </a:rPr>
                                    <m:t>𝜋</m:t>
                                  </m:r>
                                  <m:r>
                                    <a:rPr lang="en-US" b="0" i="1" smtClean="0">
                                      <a:latin typeface="Cambria Math"/>
                                      <a:ea typeface="Cambria Math"/>
                                    </a:rPr>
                                    <m:t>𝑛</m:t>
                                  </m:r>
                                </m:num>
                                <m:den>
                                  <m:r>
                                    <a:rPr lang="en-US" b="0" i="1" smtClean="0">
                                      <a:latin typeface="Cambria Math"/>
                                    </a:rPr>
                                    <m:t>h</m:t>
                                  </m:r>
                                </m:den>
                              </m:f>
                            </m:den>
                          </m:f>
                        </m:e>
                      </m:d>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457200" y="3473578"/>
                <a:ext cx="3518206" cy="708592"/>
              </a:xfrm>
              <a:prstGeom prst="rect">
                <a:avLst/>
              </a:prstGeom>
              <a:blipFill>
                <a:blip r:embed="rId3"/>
                <a:stretch>
                  <a:fillRect/>
                </a:stretch>
              </a:blipFill>
            </p:spPr>
            <p:txBody>
              <a:bodyPr/>
              <a:lstStyle/>
              <a:p>
                <a:r>
                  <a:rPr lang="en-US">
                    <a:noFill/>
                  </a:rPr>
                  <a:t> </a:t>
                </a:r>
              </a:p>
            </p:txBody>
          </p:sp>
        </mc:Fallback>
      </mc:AlternateContent>
      <p:sp>
        <p:nvSpPr>
          <p:cNvPr id="12" name="TextBox 11"/>
          <p:cNvSpPr txBox="1"/>
          <p:nvPr/>
        </p:nvSpPr>
        <p:spPr>
          <a:xfrm>
            <a:off x="411773" y="4228018"/>
            <a:ext cx="2674002" cy="369332"/>
          </a:xfrm>
          <a:prstGeom prst="rect">
            <a:avLst/>
          </a:prstGeom>
          <a:noFill/>
        </p:spPr>
        <p:txBody>
          <a:bodyPr wrap="none" rtlCol="0">
            <a:spAutoFit/>
          </a:bodyPr>
          <a:lstStyle/>
          <a:p>
            <a:r>
              <a:rPr lang="en-US" i="1" dirty="0" err="1" smtClean="0"/>
              <a:t>I</a:t>
            </a:r>
            <a:r>
              <a:rPr lang="en-US" i="1" baseline="-25000" dirty="0" err="1" smtClean="0"/>
              <a:t>b</a:t>
            </a:r>
            <a:r>
              <a:rPr lang="en-US" dirty="0" smtClean="0"/>
              <a:t> is the pre bunch current</a:t>
            </a:r>
            <a:endParaRPr lang="en-US"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1152" y="3660154"/>
            <a:ext cx="3657600" cy="297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11773" y="4885940"/>
            <a:ext cx="1641860" cy="369332"/>
          </a:xfrm>
          <a:prstGeom prst="rect">
            <a:avLst/>
          </a:prstGeom>
          <a:noFill/>
        </p:spPr>
        <p:txBody>
          <a:bodyPr wrap="none" rtlCol="0">
            <a:spAutoFit/>
          </a:bodyPr>
          <a:lstStyle/>
          <a:p>
            <a:r>
              <a:rPr lang="en-US" dirty="0" smtClean="0"/>
              <a:t>For </a:t>
            </a:r>
            <a:r>
              <a:rPr lang="en-US" i="1" dirty="0" smtClean="0">
                <a:sym typeface="Symbol"/>
              </a:rPr>
              <a:t></a:t>
            </a:r>
            <a:r>
              <a:rPr lang="en-US" i="1" baseline="-25000" dirty="0" smtClean="0">
                <a:sym typeface="Symbol"/>
              </a:rPr>
              <a:t>D</a:t>
            </a:r>
            <a:r>
              <a:rPr lang="en-US" i="1" dirty="0" smtClean="0">
                <a:sym typeface="Symbol"/>
              </a:rPr>
              <a:t>&lt;</a:t>
            </a:r>
            <a:r>
              <a:rPr lang="en-US" i="1" baseline="-25000" dirty="0" smtClean="0">
                <a:sym typeface="Symbol"/>
              </a:rPr>
              <a:t>0</a:t>
            </a:r>
            <a:r>
              <a:rPr lang="en-US" i="1" dirty="0" smtClean="0">
                <a:sym typeface="Symbol"/>
              </a:rPr>
              <a:t>-2/</a:t>
            </a:r>
            <a:r>
              <a:rPr lang="en-US" dirty="0" smtClean="0">
                <a:sym typeface="Symbol"/>
              </a:rPr>
              <a:t>:</a:t>
            </a:r>
            <a:r>
              <a:rPr lang="en-US" i="1" dirty="0" smtClean="0">
                <a:sym typeface="Symbol"/>
              </a:rPr>
              <a:t> </a:t>
            </a:r>
            <a:endParaRPr lang="en-US" i="1" dirty="0"/>
          </a:p>
        </p:txBody>
      </p:sp>
      <mc:AlternateContent xmlns:mc="http://schemas.openxmlformats.org/markup-compatibility/2006" xmlns:a14="http://schemas.microsoft.com/office/drawing/2010/main">
        <mc:Choice Requires="a14">
          <p:sp>
            <p:nvSpPr>
              <p:cNvPr id="15" name="TextBox 14"/>
              <p:cNvSpPr txBox="1"/>
              <p:nvPr/>
            </p:nvSpPr>
            <p:spPr>
              <a:xfrm>
                <a:off x="425619" y="5548886"/>
                <a:ext cx="3441840" cy="6579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a:rPr>
                                <m:t>𝑍</m:t>
                              </m:r>
                            </m:e>
                            <m:sub>
                              <m:r>
                                <a:rPr lang="en-US" b="0" i="1" smtClean="0">
                                  <a:latin typeface="Cambria Math"/>
                                </a:rPr>
                                <m:t>𝑐</m:t>
                              </m:r>
                            </m:sub>
                          </m:sSub>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smtClean="0">
                                      <a:latin typeface="Cambria Math"/>
                                      <a:ea typeface="Cambria Math"/>
                                    </a:rPr>
                                    <m:t>𝜔</m:t>
                                  </m:r>
                                </m:e>
                                <m:sub>
                                  <m:r>
                                    <a:rPr lang="en-US" b="0" i="1" smtClean="0">
                                      <a:latin typeface="Cambria Math"/>
                                    </a:rPr>
                                    <m:t>𝑟𝑓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ea typeface="Cambria Math"/>
                                    </a:rPr>
                                    <m:t>𝜔</m:t>
                                  </m:r>
                                </m:e>
                                <m:sub>
                                  <m:r>
                                    <a:rPr lang="en-US" b="0" i="1" smtClean="0">
                                      <a:latin typeface="Cambria Math"/>
                                    </a:rPr>
                                    <m:t>0</m:t>
                                  </m:r>
                                </m:sub>
                              </m:sSub>
                            </m:e>
                          </m:d>
                        </m:e>
                      </m:d>
                      <m:r>
                        <a:rPr lang="en-US" i="1" smtClean="0">
                          <a:latin typeface="Cambria Math"/>
                          <a:ea typeface="Cambria Math"/>
                        </a:rPr>
                        <m:t>≈</m:t>
                      </m:r>
                      <m:f>
                        <m:fPr>
                          <m:ctrlPr>
                            <a:rPr lang="en-US" i="1" smtClean="0">
                              <a:latin typeface="Cambria Math" panose="02040503050406030204" pitchFamily="18" charset="0"/>
                              <a:ea typeface="Cambria Math"/>
                            </a:rPr>
                          </m:ctrlPr>
                        </m:fPr>
                        <m:num>
                          <m:r>
                            <a:rPr lang="en-US" b="0" i="1" smtClean="0">
                              <a:latin typeface="Cambria Math"/>
                              <a:ea typeface="Cambria Math"/>
                            </a:rPr>
                            <m:t>𝑅</m:t>
                          </m:r>
                        </m:num>
                        <m:den>
                          <m:r>
                            <a:rPr lang="en-US" b="0" i="1" smtClean="0">
                              <a:latin typeface="Cambria Math"/>
                              <a:ea typeface="Cambria Math"/>
                            </a:rPr>
                            <m:t>𝑄</m:t>
                          </m:r>
                        </m:den>
                      </m:f>
                      <m:f>
                        <m:fPr>
                          <m:ctrlPr>
                            <a:rPr lang="en-US" i="1" smtClean="0">
                              <a:latin typeface="Cambria Math" panose="02040503050406030204" pitchFamily="18" charset="0"/>
                              <a:ea typeface="Cambria Math"/>
                            </a:rPr>
                          </m:ctrlPr>
                        </m:fPr>
                        <m:num>
                          <m:sSub>
                            <m:sSubPr>
                              <m:ctrlPr>
                                <a:rPr lang="en-US" i="1" smtClean="0">
                                  <a:latin typeface="Cambria Math" panose="02040503050406030204" pitchFamily="18" charset="0"/>
                                  <a:ea typeface="Cambria Math"/>
                                </a:rPr>
                              </m:ctrlPr>
                            </m:sSubPr>
                            <m:e>
                              <m:r>
                                <a:rPr lang="en-US" i="1" smtClean="0">
                                  <a:latin typeface="Cambria Math"/>
                                  <a:ea typeface="Cambria Math"/>
                                </a:rPr>
                                <m:t>𝜔</m:t>
                              </m:r>
                            </m:e>
                            <m:sub>
                              <m:r>
                                <a:rPr lang="en-US" b="0" i="1" smtClean="0">
                                  <a:latin typeface="Cambria Math"/>
                                  <a:ea typeface="Cambria Math"/>
                                </a:rPr>
                                <m:t>𝑟𝑓</m:t>
                              </m:r>
                            </m:sub>
                          </m:sSub>
                        </m:num>
                        <m:den>
                          <m:r>
                            <a:rPr lang="en-US" b="0" i="1" smtClean="0">
                              <a:latin typeface="Cambria Math"/>
                              <a:ea typeface="Cambria Math"/>
                            </a:rPr>
                            <m:t>2</m:t>
                          </m:r>
                          <m:d>
                            <m:dPr>
                              <m:ctrlPr>
                                <a:rPr lang="en-US" b="0" i="1" smtClean="0">
                                  <a:latin typeface="Cambria Math" panose="02040503050406030204" pitchFamily="18" charset="0"/>
                                  <a:ea typeface="Cambria Math"/>
                                </a:rPr>
                              </m:ctrlPr>
                            </m:dPr>
                            <m:e>
                              <m:sSub>
                                <m:sSubPr>
                                  <m:ctrlPr>
                                    <a:rPr lang="en-US" b="0" i="1" smtClean="0">
                                      <a:latin typeface="Cambria Math" panose="02040503050406030204" pitchFamily="18" charset="0"/>
                                      <a:ea typeface="Cambria Math"/>
                                    </a:rPr>
                                  </m:ctrlPr>
                                </m:sSubPr>
                                <m:e>
                                  <m:r>
                                    <a:rPr lang="en-US" b="0" i="1" smtClean="0">
                                      <a:latin typeface="Cambria Math"/>
                                      <a:ea typeface="Cambria Math"/>
                                    </a:rPr>
                                    <m:t>𝜔</m:t>
                                  </m:r>
                                </m:e>
                                <m:sub>
                                  <m:r>
                                    <a:rPr lang="en-US" b="0" i="1" smtClean="0">
                                      <a:latin typeface="Cambria Math"/>
                                      <a:ea typeface="Cambria Math"/>
                                    </a:rPr>
                                    <m:t>0</m:t>
                                  </m:r>
                                </m:sub>
                              </m:sSub>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𝜔</m:t>
                                  </m:r>
                                </m:e>
                                <m:sub>
                                  <m:r>
                                    <a:rPr lang="en-US" b="0" i="1" smtClean="0">
                                      <a:latin typeface="Cambria Math"/>
                                      <a:ea typeface="Cambria Math"/>
                                    </a:rPr>
                                    <m:t>𝐷</m:t>
                                  </m:r>
                                </m:sub>
                              </m:sSub>
                            </m:e>
                          </m:d>
                        </m:den>
                      </m:f>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425619" y="5548886"/>
                <a:ext cx="3441840" cy="65793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282436" y="4744555"/>
                <a:ext cx="2201372" cy="6521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a:rPr>
                                <m:t>𝑍</m:t>
                              </m:r>
                            </m:e>
                            <m:sub>
                              <m:r>
                                <a:rPr lang="en-US" b="0" i="1" smtClean="0">
                                  <a:latin typeface="Cambria Math"/>
                                </a:rPr>
                                <m:t>𝑐</m:t>
                              </m:r>
                            </m:sub>
                          </m:sSub>
                        </m:e>
                      </m:d>
                      <m:r>
                        <a:rPr lang="en-US" i="1" smtClean="0">
                          <a:latin typeface="Cambria Math"/>
                          <a:ea typeface="Cambria Math"/>
                        </a:rPr>
                        <m:t>↓→</m:t>
                      </m:r>
                      <m:f>
                        <m:fPr>
                          <m:ctrlPr>
                            <a:rPr lang="en-US" i="1" smtClean="0">
                              <a:latin typeface="Cambria Math" panose="02040503050406030204" pitchFamily="18" charset="0"/>
                              <a:ea typeface="Cambria Math"/>
                            </a:rPr>
                          </m:ctrlPr>
                        </m:fPr>
                        <m:num>
                          <m:r>
                            <a:rPr lang="en-US" b="0" i="1" smtClean="0">
                              <a:latin typeface="Cambria Math"/>
                              <a:ea typeface="Cambria Math"/>
                            </a:rPr>
                            <m:t>𝑅</m:t>
                          </m:r>
                        </m:num>
                        <m:den>
                          <m:r>
                            <a:rPr lang="en-US" b="0" i="1" smtClean="0">
                              <a:latin typeface="Cambria Math"/>
                              <a:ea typeface="Cambria Math"/>
                            </a:rPr>
                            <m:t>𝑄</m:t>
                          </m:r>
                        </m:den>
                      </m:f>
                      <m:r>
                        <a:rPr lang="en-US" i="1" smtClean="0">
                          <a:latin typeface="Cambria Math"/>
                          <a:ea typeface="Cambria Math"/>
                        </a:rPr>
                        <m:t>↓</m:t>
                      </m:r>
                      <m:r>
                        <a:rPr lang="en-US" b="0" i="1" smtClean="0">
                          <a:latin typeface="Cambria Math"/>
                          <a:ea typeface="Cambria Math"/>
                        </a:rPr>
                        <m:t>𝑜𝑟</m:t>
                      </m:r>
                      <m:r>
                        <a:rPr lang="en-US" b="0" i="0" smtClean="0">
                          <a:latin typeface="Cambria Math"/>
                          <a:ea typeface="Cambria Math"/>
                        </a:rPr>
                        <m:t> </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𝜔</m:t>
                          </m:r>
                        </m:e>
                        <m:sub>
                          <m:r>
                            <a:rPr lang="en-US" b="0" i="1" smtClean="0">
                              <a:latin typeface="Cambria Math"/>
                              <a:ea typeface="Cambria Math"/>
                            </a:rPr>
                            <m:t>𝐷</m:t>
                          </m:r>
                        </m:sub>
                      </m:sSub>
                      <m:r>
                        <a:rPr lang="en-US" b="0" i="1" smtClean="0">
                          <a:latin typeface="Cambria Math"/>
                          <a:ea typeface="Cambria Math"/>
                        </a:rPr>
                        <m:t>↓</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2282436" y="4744555"/>
                <a:ext cx="2201372" cy="65210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5152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
        <p:nvSpPr>
          <p:cNvPr id="7" name="Title 1"/>
          <p:cNvSpPr>
            <a:spLocks noGrp="1"/>
          </p:cNvSpPr>
          <p:nvPr>
            <p:ph type="title"/>
          </p:nvPr>
        </p:nvSpPr>
        <p:spPr>
          <a:xfrm>
            <a:off x="211015" y="240539"/>
            <a:ext cx="8852598" cy="487490"/>
          </a:xfrm>
        </p:spPr>
        <p:txBody>
          <a:bodyPr>
            <a:normAutofit fontScale="90000"/>
          </a:bodyPr>
          <a:lstStyle/>
          <a:p>
            <a:r>
              <a:rPr lang="en-US" sz="2400" b="1" dirty="0" smtClean="0"/>
              <a:t>Beam Gap Transient Analysis in Steady State (Kerl Bane etc. [1])</a:t>
            </a:r>
            <a:endParaRPr lang="en-US" sz="2400" b="1" dirty="0"/>
          </a:p>
        </p:txBody>
      </p:sp>
      <p:sp>
        <p:nvSpPr>
          <p:cNvPr id="8" name="TextBox 7"/>
          <p:cNvSpPr txBox="1"/>
          <p:nvPr/>
        </p:nvSpPr>
        <p:spPr>
          <a:xfrm>
            <a:off x="179098" y="762000"/>
            <a:ext cx="4692054" cy="369332"/>
          </a:xfrm>
          <a:prstGeom prst="rect">
            <a:avLst/>
          </a:prstGeom>
          <a:noFill/>
        </p:spPr>
        <p:txBody>
          <a:bodyPr wrap="none" rtlCol="0">
            <a:spAutoFit/>
          </a:bodyPr>
          <a:lstStyle/>
          <a:p>
            <a:r>
              <a:rPr lang="en-US" dirty="0" smtClean="0"/>
              <a:t>Voltage difference induced across a bunch train:</a:t>
            </a:r>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313569" y="1151963"/>
                <a:ext cx="6553200" cy="10138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FF0000"/>
                              </a:solidFill>
                              <a:latin typeface="Cambria Math" panose="02040503050406030204" pitchFamily="18" charset="0"/>
                            </a:rPr>
                          </m:ctrlPr>
                        </m:sSubSupPr>
                        <m:e>
                          <m:sSub>
                            <m:sSubPr>
                              <m:ctrlPr>
                                <a:rPr lang="en-US" i="1">
                                  <a:solidFill>
                                    <a:srgbClr val="FF0000"/>
                                  </a:solidFill>
                                  <a:latin typeface="Cambria Math" panose="02040503050406030204" pitchFamily="18" charset="0"/>
                                </a:rPr>
                              </m:ctrlPr>
                            </m:sSubPr>
                            <m:e>
                              <m:sSubSup>
                                <m:sSubSupPr>
                                  <m:ctrlPr>
                                    <a:rPr lang="en-US" i="1">
                                      <a:solidFill>
                                        <a:srgbClr val="FF0000"/>
                                      </a:solidFill>
                                      <a:latin typeface="Cambria Math" panose="02040503050406030204" pitchFamily="18" charset="0"/>
                                    </a:rPr>
                                  </m:ctrlPr>
                                </m:sSubSupPr>
                                <m:e>
                                  <m:sSub>
                                    <m:sSubPr>
                                      <m:ctrlPr>
                                        <a:rPr lang="en-US" i="1">
                                          <a:solidFill>
                                            <a:srgbClr val="FF0000"/>
                                          </a:solidFill>
                                          <a:latin typeface="Cambria Math" panose="02040503050406030204" pitchFamily="18" charset="0"/>
                                        </a:rPr>
                                      </m:ctrlPr>
                                    </m:sSubPr>
                                    <m:e>
                                      <m:acc>
                                        <m:accPr>
                                          <m:chr m:val="̃"/>
                                          <m:ctrlPr>
                                            <a:rPr lang="en-US" i="1">
                                              <a:solidFill>
                                                <a:srgbClr val="FF0000"/>
                                              </a:solidFill>
                                              <a:latin typeface="Cambria Math" panose="02040503050406030204" pitchFamily="18" charset="0"/>
                                            </a:rPr>
                                          </m:ctrlPr>
                                        </m:accPr>
                                        <m:e>
                                          <m:r>
                                            <a:rPr lang="en-US" i="1">
                                              <a:solidFill>
                                                <a:srgbClr val="FF0000"/>
                                              </a:solidFill>
                                              <a:latin typeface="Cambria Math"/>
                                            </a:rPr>
                                            <m:t>𝑉</m:t>
                                          </m:r>
                                        </m:e>
                                      </m:acc>
                                    </m:e>
                                    <m:sub>
                                      <m:r>
                                        <a:rPr lang="en-US" i="1">
                                          <a:solidFill>
                                            <a:srgbClr val="FF0000"/>
                                          </a:solidFill>
                                          <a:latin typeface="Cambria Math"/>
                                        </a:rPr>
                                        <m:t>𝑏</m:t>
                                      </m:r>
                                    </m:sub>
                                  </m:sSub>
                                </m:e>
                                <m:sub/>
                                <m:sup>
                                  <m:r>
                                    <a:rPr lang="en-US" i="1">
                                      <a:solidFill>
                                        <a:srgbClr val="FF0000"/>
                                      </a:solidFill>
                                      <a:latin typeface="Cambria Math"/>
                                    </a:rPr>
                                    <m:t>𝑁</m:t>
                                  </m:r>
                                </m:sup>
                              </m:sSubSup>
                              <m:r>
                                <a:rPr lang="en-US" i="1">
                                  <a:solidFill>
                                    <a:srgbClr val="FF0000"/>
                                  </a:solidFill>
                                  <a:latin typeface="Cambria Math"/>
                                </a:rPr>
                                <m:t>−</m:t>
                              </m:r>
                              <m:acc>
                                <m:accPr>
                                  <m:chr m:val="̃"/>
                                  <m:ctrlPr>
                                    <a:rPr lang="en-US" i="1">
                                      <a:solidFill>
                                        <a:srgbClr val="FF0000"/>
                                      </a:solidFill>
                                      <a:latin typeface="Cambria Math" panose="02040503050406030204" pitchFamily="18" charset="0"/>
                                    </a:rPr>
                                  </m:ctrlPr>
                                </m:accPr>
                                <m:e>
                                  <m:r>
                                    <a:rPr lang="en-US" i="1">
                                      <a:solidFill>
                                        <a:srgbClr val="FF0000"/>
                                      </a:solidFill>
                                      <a:latin typeface="Cambria Math"/>
                                    </a:rPr>
                                    <m:t> </m:t>
                                  </m:r>
                                  <m:r>
                                    <a:rPr lang="en-US" i="1">
                                      <a:solidFill>
                                        <a:srgbClr val="FF0000"/>
                                      </a:solidFill>
                                      <a:latin typeface="Cambria Math"/>
                                    </a:rPr>
                                    <m:t>𝑉</m:t>
                                  </m:r>
                                </m:e>
                              </m:acc>
                            </m:e>
                            <m:sub>
                              <m:r>
                                <a:rPr lang="en-US" i="1">
                                  <a:solidFill>
                                    <a:srgbClr val="FF0000"/>
                                  </a:solidFill>
                                  <a:latin typeface="Cambria Math"/>
                                </a:rPr>
                                <m:t>𝑏</m:t>
                              </m:r>
                            </m:sub>
                          </m:sSub>
                        </m:e>
                        <m:sub/>
                        <m:sup>
                          <m:r>
                            <a:rPr lang="en-US" i="1">
                              <a:solidFill>
                                <a:srgbClr val="FF0000"/>
                              </a:solidFill>
                              <a:latin typeface="Cambria Math"/>
                            </a:rPr>
                            <m:t>1</m:t>
                          </m:r>
                        </m:sup>
                      </m:sSubSup>
                      <m:r>
                        <a:rPr lang="en-US" i="1">
                          <a:solidFill>
                            <a:srgbClr val="FF0000"/>
                          </a:solidFill>
                          <a:latin typeface="Cambria Math"/>
                        </a:rPr>
                        <m:t>=</m:t>
                      </m:r>
                      <m:r>
                        <a:rPr lang="en-US">
                          <a:solidFill>
                            <a:srgbClr val="FF0000"/>
                          </a:solidFill>
                          <a:latin typeface="Cambria Math"/>
                        </a:rPr>
                        <m:t>−2</m:t>
                      </m:r>
                      <m:r>
                        <m:rPr>
                          <m:sty m:val="p"/>
                        </m:rPr>
                        <a:rPr lang="en-US">
                          <a:solidFill>
                            <a:srgbClr val="FF0000"/>
                          </a:solidFill>
                          <a:latin typeface="Cambria Math"/>
                        </a:rPr>
                        <m:t>kq</m:t>
                      </m:r>
                      <m:f>
                        <m:fPr>
                          <m:ctrlPr>
                            <a:rPr lang="en-US" i="1">
                              <a:solidFill>
                                <a:srgbClr val="FF0000"/>
                              </a:solidFill>
                              <a:latin typeface="Cambria Math" panose="02040503050406030204" pitchFamily="18" charset="0"/>
                            </a:rPr>
                          </m:ctrlPr>
                        </m:fPr>
                        <m:num>
                          <m:r>
                            <a:rPr lang="en-US" i="1">
                              <a:solidFill>
                                <a:srgbClr val="FF0000"/>
                              </a:solidFill>
                              <a:latin typeface="Cambria Math"/>
                            </a:rPr>
                            <m:t>𝑠𝑖𝑛</m:t>
                          </m:r>
                          <m:f>
                            <m:fPr>
                              <m:ctrlPr>
                                <a:rPr lang="en-US" i="1">
                                  <a:solidFill>
                                    <a:srgbClr val="FF0000"/>
                                  </a:solidFill>
                                  <a:latin typeface="Cambria Math" panose="02040503050406030204" pitchFamily="18" charset="0"/>
                                </a:rPr>
                              </m:ctrlPr>
                            </m:fPr>
                            <m:num>
                              <m:r>
                                <a:rPr lang="en-US" i="1">
                                  <a:solidFill>
                                    <a:srgbClr val="FF0000"/>
                                  </a:solidFill>
                                  <a:latin typeface="Cambria Math"/>
                                </a:rPr>
                                <m:t>1</m:t>
                              </m:r>
                            </m:num>
                            <m:den>
                              <m:r>
                                <a:rPr lang="en-US" i="1">
                                  <a:solidFill>
                                    <a:srgbClr val="FF0000"/>
                                  </a:solidFill>
                                  <a:latin typeface="Cambria Math"/>
                                </a:rPr>
                                <m:t>2</m:t>
                              </m:r>
                            </m:den>
                          </m:f>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𝑁</m:t>
                              </m:r>
                            </m:e>
                            <m:sub>
                              <m:r>
                                <a:rPr lang="en-US" i="1">
                                  <a:solidFill>
                                    <a:srgbClr val="FF0000"/>
                                  </a:solidFill>
                                  <a:latin typeface="Cambria Math"/>
                                </a:rPr>
                                <m:t>𝑔</m:t>
                              </m:r>
                            </m:sub>
                          </m:sSub>
                          <m:acc>
                            <m:accPr>
                              <m:chr m:val="̅"/>
                              <m:ctrlPr>
                                <a:rPr lang="en-US" i="1">
                                  <a:solidFill>
                                    <a:srgbClr val="FF0000"/>
                                  </a:solidFill>
                                  <a:latin typeface="Cambria Math" panose="02040503050406030204" pitchFamily="18" charset="0"/>
                                </a:rPr>
                              </m:ctrlPr>
                            </m:accPr>
                            <m:e>
                              <m:sSub>
                                <m:sSubPr>
                                  <m:ctrlPr>
                                    <a:rPr lang="en-US" i="1">
                                      <a:solidFill>
                                        <a:srgbClr val="FF0000"/>
                                      </a:solidFill>
                                      <a:latin typeface="Cambria Math" panose="02040503050406030204" pitchFamily="18" charset="0"/>
                                    </a:rPr>
                                  </m:ctrlPr>
                                </m:sSubPr>
                                <m:e>
                                  <m:r>
                                    <a:rPr lang="en-US" i="1">
                                      <a:solidFill>
                                        <a:srgbClr val="FF0000"/>
                                      </a:solidFill>
                                      <a:latin typeface="Cambria Math"/>
                                      <a:ea typeface="Cambria Math"/>
                                    </a:rPr>
                                    <m:t>𝜃</m:t>
                                  </m:r>
                                </m:e>
                                <m:sub>
                                  <m:r>
                                    <a:rPr lang="en-US" i="1">
                                      <a:solidFill>
                                        <a:srgbClr val="FF0000"/>
                                      </a:solidFill>
                                      <a:latin typeface="Cambria Math"/>
                                    </a:rPr>
                                    <m:t>𝑏</m:t>
                                  </m:r>
                                </m:sub>
                              </m:sSub>
                            </m:e>
                          </m:acc>
                        </m:num>
                        <m:den>
                          <m:r>
                            <a:rPr lang="en-US" i="1">
                              <a:solidFill>
                                <a:srgbClr val="FF0000"/>
                              </a:solidFill>
                              <a:latin typeface="Cambria Math"/>
                            </a:rPr>
                            <m:t>𝑠𝑖𝑛</m:t>
                          </m:r>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a:rPr>
                                <m:t>1</m:t>
                              </m:r>
                            </m:num>
                            <m:den>
                              <m:r>
                                <a:rPr lang="en-US" b="0" i="1" smtClean="0">
                                  <a:solidFill>
                                    <a:srgbClr val="FF0000"/>
                                  </a:solidFill>
                                  <a:latin typeface="Cambria Math"/>
                                </a:rPr>
                                <m:t>2</m:t>
                              </m:r>
                            </m:den>
                          </m:f>
                          <m:acc>
                            <m:accPr>
                              <m:chr m:val="̅"/>
                              <m:ctrlPr>
                                <a:rPr lang="en-US" i="1">
                                  <a:solidFill>
                                    <a:srgbClr val="FF0000"/>
                                  </a:solidFill>
                                  <a:latin typeface="Cambria Math" panose="02040503050406030204" pitchFamily="18" charset="0"/>
                                </a:rPr>
                              </m:ctrlPr>
                            </m:accPr>
                            <m:e>
                              <m:sSub>
                                <m:sSubPr>
                                  <m:ctrlPr>
                                    <a:rPr lang="en-US" i="1">
                                      <a:solidFill>
                                        <a:srgbClr val="FF0000"/>
                                      </a:solidFill>
                                      <a:latin typeface="Cambria Math" panose="02040503050406030204" pitchFamily="18" charset="0"/>
                                    </a:rPr>
                                  </m:ctrlPr>
                                </m:sSubPr>
                                <m:e>
                                  <m:r>
                                    <a:rPr lang="en-US" i="1">
                                      <a:solidFill>
                                        <a:srgbClr val="FF0000"/>
                                      </a:solidFill>
                                      <a:latin typeface="Cambria Math"/>
                                      <a:ea typeface="Cambria Math"/>
                                    </a:rPr>
                                    <m:t>𝜃</m:t>
                                  </m:r>
                                </m:e>
                                <m:sub>
                                  <m:r>
                                    <a:rPr lang="en-US" i="1">
                                      <a:solidFill>
                                        <a:srgbClr val="FF0000"/>
                                      </a:solidFill>
                                      <a:latin typeface="Cambria Math"/>
                                    </a:rPr>
                                    <m:t>𝑏</m:t>
                                  </m:r>
                                </m:sub>
                              </m:sSub>
                            </m:e>
                          </m:acc>
                        </m:den>
                      </m:f>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a:rPr>
                            <m:t>𝑠𝑖𝑛</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a:rPr>
                                <m:t>1</m:t>
                              </m:r>
                            </m:num>
                            <m:den>
                              <m:r>
                                <a:rPr lang="en-US" b="0" i="1" smtClean="0">
                                  <a:solidFill>
                                    <a:srgbClr val="FF0000"/>
                                  </a:solidFill>
                                  <a:latin typeface="Cambria Math"/>
                                </a:rPr>
                                <m:t>2</m:t>
                              </m:r>
                            </m:den>
                          </m:f>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a:rPr>
                                <m:t>𝑁</m:t>
                              </m:r>
                              <m:r>
                                <a:rPr lang="en-US" b="0" i="1" smtClean="0">
                                  <a:solidFill>
                                    <a:srgbClr val="FF0000"/>
                                  </a:solidFill>
                                  <a:latin typeface="Cambria Math"/>
                                </a:rPr>
                                <m:t>−1</m:t>
                              </m:r>
                            </m:e>
                          </m:d>
                          <m:acc>
                            <m:accPr>
                              <m:chr m:val="̅"/>
                              <m:ctrlPr>
                                <a:rPr lang="en-US" b="0" i="1" smtClean="0">
                                  <a:solidFill>
                                    <a:srgbClr val="FF0000"/>
                                  </a:solidFill>
                                  <a:latin typeface="Cambria Math" panose="02040503050406030204" pitchFamily="18" charset="0"/>
                                </a:rPr>
                              </m:ctrlPr>
                            </m:accPr>
                            <m:e>
                              <m:sSub>
                                <m:sSubPr>
                                  <m:ctrlPr>
                                    <a:rPr lang="en-US" i="1">
                                      <a:solidFill>
                                        <a:srgbClr val="FF0000"/>
                                      </a:solidFill>
                                      <a:latin typeface="Cambria Math" panose="02040503050406030204" pitchFamily="18" charset="0"/>
                                    </a:rPr>
                                  </m:ctrlPr>
                                </m:sSubPr>
                                <m:e>
                                  <m:r>
                                    <a:rPr lang="en-US" i="1">
                                      <a:solidFill>
                                        <a:srgbClr val="FF0000"/>
                                      </a:solidFill>
                                      <a:latin typeface="Cambria Math"/>
                                      <a:ea typeface="Cambria Math"/>
                                    </a:rPr>
                                    <m:t>𝜃</m:t>
                                  </m:r>
                                </m:e>
                                <m:sub>
                                  <m:r>
                                    <a:rPr lang="en-US" i="1">
                                      <a:solidFill>
                                        <a:srgbClr val="FF0000"/>
                                      </a:solidFill>
                                      <a:latin typeface="Cambria Math"/>
                                    </a:rPr>
                                    <m:t>𝑏</m:t>
                                  </m:r>
                                </m:sub>
                              </m:sSub>
                            </m:e>
                          </m:acc>
                        </m:num>
                        <m:den>
                          <m:r>
                            <a:rPr lang="en-US" b="0" i="1" smtClean="0">
                              <a:solidFill>
                                <a:srgbClr val="FF0000"/>
                              </a:solidFill>
                              <a:latin typeface="Cambria Math"/>
                            </a:rPr>
                            <m:t>𝑠𝑖𝑛</m:t>
                          </m:r>
                          <m:f>
                            <m:fPr>
                              <m:ctrlPr>
                                <a:rPr lang="en-US" i="1">
                                  <a:solidFill>
                                    <a:srgbClr val="FF0000"/>
                                  </a:solidFill>
                                  <a:latin typeface="Cambria Math" panose="02040503050406030204" pitchFamily="18" charset="0"/>
                                </a:rPr>
                              </m:ctrlPr>
                            </m:fPr>
                            <m:num>
                              <m:r>
                                <a:rPr lang="en-US" i="1">
                                  <a:solidFill>
                                    <a:srgbClr val="FF0000"/>
                                  </a:solidFill>
                                  <a:latin typeface="Cambria Math"/>
                                </a:rPr>
                                <m:t>1</m:t>
                              </m:r>
                            </m:num>
                            <m:den>
                              <m:r>
                                <a:rPr lang="en-US" i="1">
                                  <a:solidFill>
                                    <a:srgbClr val="FF0000"/>
                                  </a:solidFill>
                                  <a:latin typeface="Cambria Math"/>
                                </a:rPr>
                                <m:t>2</m:t>
                              </m:r>
                            </m:den>
                          </m:f>
                          <m:d>
                            <m:dPr>
                              <m:ctrlPr>
                                <a:rPr lang="en-US" i="1">
                                  <a:solidFill>
                                    <a:srgbClr val="FF0000"/>
                                  </a:solidFill>
                                  <a:latin typeface="Cambria Math" panose="02040503050406030204" pitchFamily="18" charset="0"/>
                                </a:rPr>
                              </m:ctrlPr>
                            </m:dPr>
                            <m:e>
                              <m:r>
                                <a:rPr lang="en-US" i="1">
                                  <a:solidFill>
                                    <a:srgbClr val="FF0000"/>
                                  </a:solidFill>
                                  <a:latin typeface="Cambria Math"/>
                                </a:rPr>
                                <m:t>𝑁</m:t>
                              </m:r>
                              <m:r>
                                <a:rPr lang="en-US" i="1">
                                  <a:solidFill>
                                    <a:srgbClr val="FF0000"/>
                                  </a:solidFill>
                                  <a:latin typeface="Cambria Math"/>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𝑁</m:t>
                                  </m:r>
                                </m:e>
                                <m:sub>
                                  <m:r>
                                    <a:rPr lang="en-US" i="1">
                                      <a:solidFill>
                                        <a:srgbClr val="FF0000"/>
                                      </a:solidFill>
                                      <a:latin typeface="Cambria Math"/>
                                    </a:rPr>
                                    <m:t>𝑔</m:t>
                                  </m:r>
                                </m:sub>
                              </m:sSub>
                            </m:e>
                          </m:d>
                          <m:acc>
                            <m:accPr>
                              <m:chr m:val="̅"/>
                              <m:ctrlPr>
                                <a:rPr lang="en-US" i="1" smtClean="0">
                                  <a:solidFill>
                                    <a:srgbClr val="FF0000"/>
                                  </a:solidFill>
                                  <a:latin typeface="Cambria Math" panose="02040503050406030204" pitchFamily="18" charset="0"/>
                                </a:rPr>
                              </m:ctrlPr>
                            </m:accPr>
                            <m:e>
                              <m:sSub>
                                <m:sSubPr>
                                  <m:ctrlPr>
                                    <a:rPr lang="en-US" i="1">
                                      <a:solidFill>
                                        <a:srgbClr val="FF0000"/>
                                      </a:solidFill>
                                      <a:latin typeface="Cambria Math" panose="02040503050406030204" pitchFamily="18" charset="0"/>
                                    </a:rPr>
                                  </m:ctrlPr>
                                </m:sSubPr>
                                <m:e>
                                  <m:r>
                                    <a:rPr lang="en-US" i="1">
                                      <a:solidFill>
                                        <a:srgbClr val="FF0000"/>
                                      </a:solidFill>
                                      <a:latin typeface="Cambria Math"/>
                                      <a:ea typeface="Cambria Math"/>
                                    </a:rPr>
                                    <m:t>𝜃</m:t>
                                  </m:r>
                                </m:e>
                                <m:sub>
                                  <m:r>
                                    <a:rPr lang="en-US" i="1">
                                      <a:solidFill>
                                        <a:srgbClr val="FF0000"/>
                                      </a:solidFill>
                                      <a:latin typeface="Cambria Math"/>
                                    </a:rPr>
                                    <m:t>𝑏</m:t>
                                  </m:r>
                                </m:sub>
                              </m:sSub>
                            </m:e>
                          </m:acc>
                        </m:den>
                      </m:f>
                    </m:oMath>
                  </m:oMathPara>
                </a14:m>
                <a:endParaRPr lang="en-US"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13569" y="1151963"/>
                <a:ext cx="6553200" cy="101380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13569" y="2128429"/>
                <a:ext cx="1757661" cy="6735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a:ea typeface="Cambria Math"/>
                        </a:rPr>
                        <m:t>∆</m:t>
                      </m:r>
                      <m:r>
                        <a:rPr lang="en-US" i="1" dirty="0">
                          <a:solidFill>
                            <a:srgbClr val="FF0000"/>
                          </a:solidFill>
                          <a:latin typeface="Cambria Math"/>
                          <a:ea typeface="Cambria Math"/>
                          <a:sym typeface="Symbol"/>
                        </a:rPr>
                        <m:t>𝜃</m:t>
                      </m:r>
                      <m:r>
                        <m:rPr>
                          <m:nor/>
                        </m:rPr>
                        <a:rPr lang="en-US" b="0" i="1" baseline="-25000" dirty="0" smtClean="0">
                          <a:solidFill>
                            <a:srgbClr val="FF0000"/>
                          </a:solidFill>
                        </a:rPr>
                        <m:t>1</m:t>
                      </m:r>
                      <m:r>
                        <m:rPr>
                          <m:nor/>
                        </m:rPr>
                        <a:rPr lang="en-US" b="0" i="1" baseline="-25000" dirty="0" smtClean="0">
                          <a:solidFill>
                            <a:srgbClr val="FF0000"/>
                          </a:solidFill>
                        </a:rPr>
                        <m:t>N</m:t>
                      </m:r>
                      <m:r>
                        <m:rPr>
                          <m:nor/>
                        </m:rPr>
                        <a:rPr lang="en-US" i="1" baseline="-25000" dirty="0">
                          <a:solidFill>
                            <a:srgbClr val="FF0000"/>
                          </a:solidFill>
                        </a:rPr>
                        <m:t>′</m:t>
                      </m:r>
                      <m:r>
                        <a:rPr lang="en-US" dirty="0" smtClean="0">
                          <a:solidFill>
                            <a:srgbClr val="FF0000"/>
                          </a:solidFill>
                          <a:latin typeface="Cambria Math"/>
                          <a:ea typeface="Cambria Math"/>
                          <a:sym typeface="Symbol"/>
                        </a:rPr>
                        <m:t></m:t>
                      </m:r>
                      <m:f>
                        <m:fPr>
                          <m:ctrlPr>
                            <a:rPr lang="en-US" i="1" dirty="0" smtClean="0">
                              <a:solidFill>
                                <a:srgbClr val="FF0000"/>
                              </a:solidFill>
                              <a:latin typeface="Cambria Math" panose="02040503050406030204" pitchFamily="18" charset="0"/>
                              <a:ea typeface="Cambria Math"/>
                            </a:rPr>
                          </m:ctrlPr>
                        </m:fPr>
                        <m:num>
                          <m:r>
                            <a:rPr lang="en-US" b="0" i="1" dirty="0" smtClean="0">
                              <a:solidFill>
                                <a:srgbClr val="FF0000"/>
                              </a:solidFill>
                              <a:latin typeface="Cambria Math" panose="02040503050406030204" pitchFamily="18" charset="0"/>
                              <a:ea typeface="Cambria Math"/>
                            </a:rPr>
                            <m:t>−</m:t>
                          </m:r>
                          <m:r>
                            <a:rPr lang="en-US" i="1" smtClean="0">
                              <a:solidFill>
                                <a:srgbClr val="FF0000"/>
                              </a:solidFill>
                              <a:latin typeface="Cambria Math"/>
                            </a:rPr>
                            <m:t>2</m:t>
                          </m:r>
                          <m:r>
                            <a:rPr lang="en-US" b="0" i="1" smtClean="0">
                              <a:solidFill>
                                <a:srgbClr val="FF0000"/>
                              </a:solidFill>
                              <a:latin typeface="Cambria Math"/>
                            </a:rPr>
                            <m:t>𝑘</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a:rPr>
                                <m:t>𝐼</m:t>
                              </m:r>
                            </m:e>
                            <m:sub>
                              <m:r>
                                <a:rPr lang="en-US" b="0" i="1" smtClean="0">
                                  <a:solidFill>
                                    <a:srgbClr val="FF0000"/>
                                  </a:solidFill>
                                  <a:latin typeface="Cambria Math"/>
                                </a:rPr>
                                <m:t>0</m:t>
                              </m:r>
                            </m:sub>
                          </m:s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a:rPr>
                                <m:t>𝑇</m:t>
                              </m:r>
                            </m:e>
                            <m:sub>
                              <m:r>
                                <a:rPr lang="en-US" b="0" i="1" smtClean="0">
                                  <a:solidFill>
                                    <a:srgbClr val="FF0000"/>
                                  </a:solidFill>
                                  <a:latin typeface="Cambria Math"/>
                                </a:rPr>
                                <m:t>𝑔</m:t>
                              </m:r>
                            </m:sub>
                          </m:sSub>
                        </m:num>
                        <m:den>
                          <m:sSub>
                            <m:sSubPr>
                              <m:ctrlPr>
                                <a:rPr lang="en-US" i="1" dirty="0" smtClean="0">
                                  <a:solidFill>
                                    <a:srgbClr val="FF0000"/>
                                  </a:solidFill>
                                  <a:latin typeface="Cambria Math" panose="02040503050406030204" pitchFamily="18" charset="0"/>
                                  <a:ea typeface="Cambria Math"/>
                                </a:rPr>
                              </m:ctrlPr>
                            </m:sSubPr>
                            <m:e>
                              <m:r>
                                <a:rPr lang="en-US" b="0" i="1" dirty="0" smtClean="0">
                                  <a:solidFill>
                                    <a:srgbClr val="FF0000"/>
                                  </a:solidFill>
                                  <a:latin typeface="Cambria Math"/>
                                  <a:ea typeface="Cambria Math"/>
                                </a:rPr>
                                <m:t>𝑉</m:t>
                              </m:r>
                            </m:e>
                            <m:sub>
                              <m:r>
                                <a:rPr lang="en-US" b="0" i="1" dirty="0" smtClean="0">
                                  <a:solidFill>
                                    <a:srgbClr val="FF0000"/>
                                  </a:solidFill>
                                  <a:latin typeface="Cambria Math"/>
                                  <a:ea typeface="Cambria Math"/>
                                </a:rPr>
                                <m:t>𝑐</m:t>
                              </m:r>
                              <m:r>
                                <a:rPr lang="en-US" b="0" i="1" dirty="0" smtClean="0">
                                  <a:solidFill>
                                    <a:srgbClr val="FF0000"/>
                                  </a:solidFill>
                                  <a:latin typeface="Cambria Math"/>
                                  <a:ea typeface="Cambria Math"/>
                                </a:rPr>
                                <m:t>0</m:t>
                              </m:r>
                            </m:sub>
                          </m:sSub>
                          <m:r>
                            <a:rPr lang="en-US" b="0" i="1" dirty="0" smtClean="0">
                              <a:solidFill>
                                <a:srgbClr val="FF0000"/>
                              </a:solidFill>
                              <a:latin typeface="Cambria Math"/>
                              <a:ea typeface="Cambria Math"/>
                            </a:rPr>
                            <m:t>𝑠𝑖𝑛</m:t>
                          </m:r>
                          <m:sSub>
                            <m:sSubPr>
                              <m:ctrlPr>
                                <a:rPr lang="en-US" b="0" i="1" dirty="0" smtClean="0">
                                  <a:solidFill>
                                    <a:srgbClr val="FF0000"/>
                                  </a:solidFill>
                                  <a:latin typeface="Cambria Math" panose="02040503050406030204" pitchFamily="18" charset="0"/>
                                  <a:ea typeface="Cambria Math"/>
                                </a:rPr>
                              </m:ctrlPr>
                            </m:sSubPr>
                            <m:e>
                              <m:r>
                                <a:rPr lang="en-US" b="0" i="1" dirty="0" smtClean="0">
                                  <a:solidFill>
                                    <a:srgbClr val="FF0000"/>
                                  </a:solidFill>
                                  <a:latin typeface="Cambria Math"/>
                                  <a:ea typeface="Cambria Math"/>
                                </a:rPr>
                                <m:t>∅</m:t>
                              </m:r>
                            </m:e>
                            <m:sub>
                              <m:r>
                                <a:rPr lang="en-US" b="0" i="1" dirty="0" smtClean="0">
                                  <a:solidFill>
                                    <a:srgbClr val="FF0000"/>
                                  </a:solidFill>
                                  <a:latin typeface="Cambria Math"/>
                                  <a:ea typeface="Cambria Math"/>
                                </a:rPr>
                                <m:t>0</m:t>
                              </m:r>
                            </m:sub>
                          </m:sSub>
                        </m:den>
                      </m:f>
                    </m:oMath>
                  </m:oMathPara>
                </a14:m>
                <a:endParaRPr lang="en-US"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13569" y="2128429"/>
                <a:ext cx="1757661" cy="673518"/>
              </a:xfrm>
              <a:prstGeom prst="rect">
                <a:avLst/>
              </a:prstGeom>
              <a:blipFill>
                <a:blip r:embed="rId3"/>
                <a:stretch>
                  <a:fillRect/>
                </a:stretch>
              </a:blipFill>
            </p:spPr>
            <p:txBody>
              <a:bodyPr/>
              <a:lstStyle/>
              <a:p>
                <a:r>
                  <a:rPr lang="en-US">
                    <a:noFill/>
                  </a:rPr>
                  <a:t> </a:t>
                </a:r>
              </a:p>
            </p:txBody>
          </p:sp>
        </mc:Fallback>
      </mc:AlternateContent>
      <p:sp>
        <p:nvSpPr>
          <p:cNvPr id="11" name="TextBox 10"/>
          <p:cNvSpPr txBox="1"/>
          <p:nvPr/>
        </p:nvSpPr>
        <p:spPr>
          <a:xfrm>
            <a:off x="6039294" y="1394693"/>
            <a:ext cx="2892056" cy="646331"/>
          </a:xfrm>
          <a:prstGeom prst="rect">
            <a:avLst/>
          </a:prstGeom>
          <a:noFill/>
        </p:spPr>
        <p:txBody>
          <a:bodyPr wrap="square" rtlCol="0">
            <a:spAutoFit/>
          </a:bodyPr>
          <a:lstStyle/>
          <a:p>
            <a:r>
              <a:rPr lang="en-US" dirty="0" smtClean="0">
                <a:solidFill>
                  <a:srgbClr val="FF0000"/>
                </a:solidFill>
              </a:rPr>
              <a:t>This formula can be used for either N&gt;&gt;1 or N</a:t>
            </a:r>
            <a:r>
              <a:rPr lang="en-US" baseline="-25000" dirty="0" smtClean="0">
                <a:solidFill>
                  <a:srgbClr val="FF0000"/>
                </a:solidFill>
              </a:rPr>
              <a:t>g</a:t>
            </a:r>
            <a:r>
              <a:rPr lang="en-US" dirty="0" smtClean="0">
                <a:solidFill>
                  <a:srgbClr val="FF0000"/>
                </a:solidFill>
              </a:rPr>
              <a:t>&gt;&gt;1</a:t>
            </a:r>
            <a:endParaRPr lang="en-US" dirty="0">
              <a:solidFill>
                <a:srgbClr val="FF0000"/>
              </a:solidFill>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69" y="3559169"/>
            <a:ext cx="4143375"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79098" y="3058203"/>
            <a:ext cx="4147033" cy="369332"/>
          </a:xfrm>
          <a:prstGeom prst="rect">
            <a:avLst/>
          </a:prstGeom>
          <a:noFill/>
        </p:spPr>
        <p:txBody>
          <a:bodyPr wrap="none" rtlCol="0">
            <a:spAutoFit/>
          </a:bodyPr>
          <a:lstStyle/>
          <a:p>
            <a:r>
              <a:rPr lang="en-US" dirty="0" smtClean="0"/>
              <a:t>Example of NLC damping ring N=90 N</a:t>
            </a:r>
            <a:r>
              <a:rPr lang="en-US" baseline="-25000" dirty="0" smtClean="0"/>
              <a:t>g</a:t>
            </a:r>
            <a:r>
              <a:rPr lang="en-US" dirty="0" smtClean="0"/>
              <a:t>=43</a:t>
            </a:r>
            <a:endParaRPr lang="en-US" dirty="0"/>
          </a:p>
        </p:txBody>
      </p:sp>
      <p:sp>
        <p:nvSpPr>
          <p:cNvPr id="14" name="TextBox 13"/>
          <p:cNvSpPr txBox="1"/>
          <p:nvPr/>
        </p:nvSpPr>
        <p:spPr>
          <a:xfrm>
            <a:off x="4824853" y="2701890"/>
            <a:ext cx="3703899" cy="369332"/>
          </a:xfrm>
          <a:prstGeom prst="rect">
            <a:avLst/>
          </a:prstGeom>
          <a:noFill/>
        </p:spPr>
        <p:txBody>
          <a:bodyPr wrap="none" rtlCol="0">
            <a:spAutoFit/>
          </a:bodyPr>
          <a:lstStyle/>
          <a:p>
            <a:r>
              <a:rPr lang="en-US" dirty="0" smtClean="0"/>
              <a:t>Example of BEPC-II run N=357, Ng=39</a:t>
            </a:r>
            <a:endParaRPr lang="en-US" dirty="0"/>
          </a:p>
        </p:txBody>
      </p:sp>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853" y="3075666"/>
            <a:ext cx="3657600" cy="18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1152" y="4635891"/>
            <a:ext cx="3657600" cy="1860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8078" y="3733800"/>
            <a:ext cx="173355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a:off x="7620000" y="4114800"/>
            <a:ext cx="391628"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7237945" y="2044353"/>
                <a:ext cx="1244508" cy="6521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𝑘</m:t>
                      </m:r>
                      <m:r>
                        <a:rPr lang="en-US" i="1" smtClean="0">
                          <a:solidFill>
                            <a:schemeClr val="tx1"/>
                          </a:solidFill>
                          <a:latin typeface="Cambria Math"/>
                        </a:rPr>
                        <m:t>=</m:t>
                      </m:r>
                      <m:f>
                        <m:fPr>
                          <m:ctrlPr>
                            <a:rPr lang="en-US" i="1" smtClean="0">
                              <a:solidFill>
                                <a:schemeClr val="tx1"/>
                              </a:solidFill>
                              <a:latin typeface="Cambria Math" panose="02040503050406030204" pitchFamily="18" charset="0"/>
                            </a:rPr>
                          </m:ctrlPr>
                        </m:fPr>
                        <m:num>
                          <m:sSub>
                            <m:sSubPr>
                              <m:ctrlPr>
                                <a:rPr lang="en-US" i="1" smtClean="0">
                                  <a:solidFill>
                                    <a:schemeClr val="tx1"/>
                                  </a:solidFill>
                                  <a:latin typeface="Cambria Math" panose="02040503050406030204" pitchFamily="18" charset="0"/>
                                </a:rPr>
                              </m:ctrlPr>
                            </m:sSubPr>
                            <m:e>
                              <m:r>
                                <a:rPr lang="en-US" i="1" smtClean="0">
                                  <a:solidFill>
                                    <a:schemeClr val="tx1"/>
                                  </a:solidFill>
                                  <a:latin typeface="Cambria Math"/>
                                  <a:ea typeface="Cambria Math"/>
                                </a:rPr>
                                <m:t>𝜔</m:t>
                              </m:r>
                            </m:e>
                            <m:sub>
                              <m:r>
                                <a:rPr lang="en-US" b="0" i="1" smtClean="0">
                                  <a:solidFill>
                                    <a:schemeClr val="tx1"/>
                                  </a:solidFill>
                                  <a:latin typeface="Cambria Math"/>
                                </a:rPr>
                                <m:t>𝑟𝑓</m:t>
                              </m:r>
                            </m:sub>
                          </m:sSub>
                        </m:num>
                        <m:den>
                          <m:r>
                            <a:rPr lang="en-US" b="0" i="1" smtClean="0">
                              <a:solidFill>
                                <a:schemeClr val="tx1"/>
                              </a:solidFill>
                              <a:latin typeface="Cambria Math"/>
                            </a:rPr>
                            <m:t>4</m:t>
                          </m:r>
                        </m:den>
                      </m:f>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a:rPr>
                            <m:t>𝑅</m:t>
                          </m:r>
                        </m:num>
                        <m:den>
                          <m:r>
                            <a:rPr lang="en-US" b="0" i="1" smtClean="0">
                              <a:solidFill>
                                <a:schemeClr val="tx1"/>
                              </a:solidFill>
                              <a:latin typeface="Cambria Math"/>
                            </a:rPr>
                            <m:t>𝑄</m:t>
                          </m:r>
                        </m:den>
                      </m:f>
                    </m:oMath>
                  </m:oMathPara>
                </a14:m>
                <a:endParaRPr lang="en-US" dirty="0">
                  <a:solidFill>
                    <a:schemeClr val="tx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237945" y="2044353"/>
                <a:ext cx="1244508" cy="65210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686791" y="2121431"/>
                <a:ext cx="2212272" cy="6669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a:ea typeface="Cambria Math"/>
                        </a:rPr>
                        <m:t>∆</m:t>
                      </m:r>
                      <m:r>
                        <a:rPr lang="en-US" i="1" dirty="0">
                          <a:solidFill>
                            <a:schemeClr val="tx1"/>
                          </a:solidFill>
                          <a:latin typeface="Cambria Math"/>
                          <a:ea typeface="Cambria Math"/>
                          <a:sym typeface="Symbol"/>
                        </a:rPr>
                        <m:t>𝜃</m:t>
                      </m:r>
                      <m:r>
                        <m:rPr>
                          <m:nor/>
                        </m:rPr>
                        <a:rPr lang="en-US" b="0" i="1" baseline="-25000" dirty="0" smtClean="0">
                          <a:solidFill>
                            <a:schemeClr val="tx1"/>
                          </a:solidFill>
                        </a:rPr>
                        <m:t>1</m:t>
                      </m:r>
                      <m:r>
                        <m:rPr>
                          <m:nor/>
                        </m:rPr>
                        <a:rPr lang="en-US" b="0" i="1" baseline="-25000" dirty="0" smtClean="0">
                          <a:solidFill>
                            <a:schemeClr val="tx1"/>
                          </a:solidFill>
                        </a:rPr>
                        <m:t>N</m:t>
                      </m:r>
                      <m:r>
                        <m:rPr>
                          <m:nor/>
                        </m:rPr>
                        <a:rPr lang="en-US" i="1" baseline="-25000" dirty="0">
                          <a:solidFill>
                            <a:schemeClr val="tx1"/>
                          </a:solidFill>
                        </a:rPr>
                        <m:t>′</m:t>
                      </m:r>
                      <m:r>
                        <a:rPr lang="en-US" dirty="0" smtClean="0">
                          <a:solidFill>
                            <a:schemeClr val="tx1"/>
                          </a:solidFill>
                          <a:latin typeface="Cambria Math"/>
                          <a:ea typeface="Cambria Math"/>
                          <a:sym typeface="Symbol"/>
                        </a:rPr>
                        <m:t></m:t>
                      </m:r>
                      <m:f>
                        <m:fPr>
                          <m:ctrlPr>
                            <a:rPr lang="en-US" i="1" dirty="0" smtClean="0">
                              <a:solidFill>
                                <a:schemeClr val="tx1"/>
                              </a:solidFill>
                              <a:latin typeface="Cambria Math" panose="02040503050406030204" pitchFamily="18" charset="0"/>
                              <a:ea typeface="Cambria Math"/>
                            </a:rPr>
                          </m:ctrlPr>
                        </m:fPr>
                        <m:num>
                          <m:r>
                            <a:rPr lang="en-US" b="0" i="1" dirty="0" smtClean="0">
                              <a:solidFill>
                                <a:schemeClr val="tx1"/>
                              </a:solidFill>
                              <a:latin typeface="Cambria Math" panose="02040503050406030204" pitchFamily="18" charset="0"/>
                              <a:ea typeface="Cambria Math"/>
                            </a:rPr>
                            <m:t>−</m:t>
                          </m:r>
                          <m:r>
                            <a:rPr lang="en-US" i="1" smtClean="0">
                              <a:solidFill>
                                <a:schemeClr val="tx1"/>
                              </a:solidFill>
                              <a:latin typeface="Cambria Math"/>
                            </a:rPr>
                            <m:t>2</m:t>
                          </m:r>
                          <m:r>
                            <a:rPr lang="en-US" b="0" i="1" smtClean="0">
                              <a:solidFill>
                                <a:schemeClr val="tx1"/>
                              </a:solidFill>
                              <a:latin typeface="Cambria Math"/>
                            </a:rPr>
                            <m:t>𝑘</m:t>
                          </m:r>
                          <m:r>
                            <a:rPr lang="en-US" b="0" i="1" smtClean="0">
                              <a:solidFill>
                                <a:schemeClr val="tx1"/>
                              </a:solidFill>
                              <a:latin typeface="Cambria Math" panose="02040503050406030204" pitchFamily="18" charset="0"/>
                            </a:rPr>
                            <m:t>𝑞</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𝑁</m:t>
                          </m:r>
                          <m:r>
                            <a:rPr lang="en-US" b="0" i="1" smtClean="0">
                              <a:solidFill>
                                <a:schemeClr val="tx1"/>
                              </a:solidFill>
                              <a:latin typeface="Cambria Math" panose="02040503050406030204" pitchFamily="18" charset="0"/>
                            </a:rPr>
                            <m:t>−1)</m:t>
                          </m:r>
                        </m:num>
                        <m:den>
                          <m:sSub>
                            <m:sSubPr>
                              <m:ctrlPr>
                                <a:rPr lang="en-US" i="1" dirty="0" smtClean="0">
                                  <a:solidFill>
                                    <a:schemeClr val="tx1"/>
                                  </a:solidFill>
                                  <a:latin typeface="Cambria Math" panose="02040503050406030204" pitchFamily="18" charset="0"/>
                                  <a:ea typeface="Cambria Math"/>
                                </a:rPr>
                              </m:ctrlPr>
                            </m:sSubPr>
                            <m:e>
                              <m:r>
                                <a:rPr lang="en-US" b="0" i="1" dirty="0" smtClean="0">
                                  <a:solidFill>
                                    <a:schemeClr val="tx1"/>
                                  </a:solidFill>
                                  <a:latin typeface="Cambria Math"/>
                                  <a:ea typeface="Cambria Math"/>
                                </a:rPr>
                                <m:t>𝑉</m:t>
                              </m:r>
                            </m:e>
                            <m:sub>
                              <m:r>
                                <a:rPr lang="en-US" b="0" i="1" dirty="0" smtClean="0">
                                  <a:solidFill>
                                    <a:schemeClr val="tx1"/>
                                  </a:solidFill>
                                  <a:latin typeface="Cambria Math"/>
                                  <a:ea typeface="Cambria Math"/>
                                </a:rPr>
                                <m:t>𝑐</m:t>
                              </m:r>
                              <m:r>
                                <a:rPr lang="en-US" b="0" i="1" dirty="0" smtClean="0">
                                  <a:solidFill>
                                    <a:schemeClr val="tx1"/>
                                  </a:solidFill>
                                  <a:latin typeface="Cambria Math"/>
                                  <a:ea typeface="Cambria Math"/>
                                </a:rPr>
                                <m:t>0</m:t>
                              </m:r>
                            </m:sub>
                          </m:sSub>
                          <m:r>
                            <a:rPr lang="en-US" b="0" i="1" dirty="0" smtClean="0">
                              <a:solidFill>
                                <a:schemeClr val="tx1"/>
                              </a:solidFill>
                              <a:latin typeface="Cambria Math"/>
                              <a:ea typeface="Cambria Math"/>
                            </a:rPr>
                            <m:t>𝑠𝑖𝑛</m:t>
                          </m:r>
                          <m:sSub>
                            <m:sSubPr>
                              <m:ctrlPr>
                                <a:rPr lang="en-US" b="0" i="1" dirty="0" smtClean="0">
                                  <a:solidFill>
                                    <a:schemeClr val="tx1"/>
                                  </a:solidFill>
                                  <a:latin typeface="Cambria Math" panose="02040503050406030204" pitchFamily="18" charset="0"/>
                                  <a:ea typeface="Cambria Math"/>
                                </a:rPr>
                              </m:ctrlPr>
                            </m:sSubPr>
                            <m:e>
                              <m:r>
                                <a:rPr lang="en-US" b="0" i="1" dirty="0" smtClean="0">
                                  <a:solidFill>
                                    <a:schemeClr val="tx1"/>
                                  </a:solidFill>
                                  <a:latin typeface="Cambria Math"/>
                                  <a:ea typeface="Cambria Math"/>
                                </a:rPr>
                                <m:t>∅</m:t>
                              </m:r>
                            </m:e>
                            <m:sub>
                              <m:r>
                                <a:rPr lang="en-US" b="0" i="1" dirty="0" smtClean="0">
                                  <a:solidFill>
                                    <a:schemeClr val="tx1"/>
                                  </a:solidFill>
                                  <a:latin typeface="Cambria Math"/>
                                  <a:ea typeface="Cambria Math"/>
                                </a:rPr>
                                <m:t>0</m:t>
                              </m:r>
                            </m:sub>
                          </m:sSub>
                        </m:den>
                      </m:f>
                    </m:oMath>
                  </m:oMathPara>
                </a14:m>
                <a:endParaRPr lang="en-US" dirty="0">
                  <a:solidFill>
                    <a:schemeClr val="tx1"/>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686791" y="2121431"/>
                <a:ext cx="2212272" cy="666977"/>
              </a:xfrm>
              <a:prstGeom prst="rect">
                <a:avLst/>
              </a:prstGeom>
              <a:blipFill>
                <a:blip r:embed="rId9"/>
                <a:stretch>
                  <a:fillRect/>
                </a:stretch>
              </a:blipFill>
            </p:spPr>
            <p:txBody>
              <a:bodyPr/>
              <a:lstStyle/>
              <a:p>
                <a:r>
                  <a:rPr lang="en-US">
                    <a:noFill/>
                  </a:rPr>
                  <a:t> </a:t>
                </a:r>
              </a:p>
            </p:txBody>
          </p:sp>
        </mc:Fallback>
      </mc:AlternateContent>
      <p:sp>
        <p:nvSpPr>
          <p:cNvPr id="2" name="TextBox 1"/>
          <p:cNvSpPr txBox="1"/>
          <p:nvPr/>
        </p:nvSpPr>
        <p:spPr>
          <a:xfrm>
            <a:off x="3261541" y="2270253"/>
            <a:ext cx="386644" cy="369332"/>
          </a:xfrm>
          <a:prstGeom prst="rect">
            <a:avLst/>
          </a:prstGeom>
          <a:noFill/>
        </p:spPr>
        <p:txBody>
          <a:bodyPr wrap="none" rtlCol="0">
            <a:spAutoFit/>
          </a:bodyPr>
          <a:lstStyle/>
          <a:p>
            <a:r>
              <a:rPr lang="en-US" dirty="0" smtClean="0"/>
              <a:t>or</a:t>
            </a:r>
            <a:endParaRPr lang="en-US" dirty="0"/>
          </a:p>
        </p:txBody>
      </p:sp>
      <p:sp>
        <p:nvSpPr>
          <p:cNvPr id="3" name="TextBox 2"/>
          <p:cNvSpPr txBox="1"/>
          <p:nvPr/>
        </p:nvSpPr>
        <p:spPr>
          <a:xfrm>
            <a:off x="2080798" y="2332558"/>
            <a:ext cx="1007071" cy="369332"/>
          </a:xfrm>
          <a:prstGeom prst="rect">
            <a:avLst/>
          </a:prstGeom>
          <a:noFill/>
        </p:spPr>
        <p:txBody>
          <a:bodyPr wrap="none" rtlCol="0">
            <a:spAutoFit/>
          </a:bodyPr>
          <a:lstStyle/>
          <a:p>
            <a:r>
              <a:rPr lang="en-US" dirty="0" smtClean="0">
                <a:solidFill>
                  <a:srgbClr val="FF0000"/>
                </a:solidFill>
              </a:rPr>
              <a:t>for JLEIC</a:t>
            </a:r>
            <a:endParaRPr lang="en-US" dirty="0">
              <a:solidFill>
                <a:srgbClr val="FF0000"/>
              </a:solidFill>
            </a:endParaRPr>
          </a:p>
        </p:txBody>
      </p:sp>
      <p:sp>
        <p:nvSpPr>
          <p:cNvPr id="6" name="TextBox 5"/>
          <p:cNvSpPr txBox="1"/>
          <p:nvPr/>
        </p:nvSpPr>
        <p:spPr>
          <a:xfrm>
            <a:off x="5938501" y="2220369"/>
            <a:ext cx="1045179" cy="369332"/>
          </a:xfrm>
          <a:prstGeom prst="rect">
            <a:avLst/>
          </a:prstGeom>
          <a:noFill/>
        </p:spPr>
        <p:txBody>
          <a:bodyPr wrap="square" rtlCol="0">
            <a:spAutoFit/>
          </a:bodyPr>
          <a:lstStyle/>
          <a:p>
            <a:r>
              <a:rPr lang="en-US" dirty="0" smtClean="0"/>
              <a:t>for CEPC</a:t>
            </a:r>
            <a:endParaRPr lang="en-US" dirty="0"/>
          </a:p>
        </p:txBody>
      </p:sp>
    </p:spTree>
    <p:extLst>
      <p:ext uri="{BB962C8B-B14F-4D97-AF65-F5344CB8AC3E}">
        <p14:creationId xmlns:p14="http://schemas.microsoft.com/office/powerpoint/2010/main" val="1535755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Transient Beam Loading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
        <p:nvSpPr>
          <p:cNvPr id="6" name="Title 1"/>
          <p:cNvSpPr>
            <a:spLocks noGrp="1"/>
          </p:cNvSpPr>
          <p:nvPr>
            <p:ph type="title"/>
          </p:nvPr>
        </p:nvSpPr>
        <p:spPr/>
        <p:txBody>
          <a:bodyPr>
            <a:normAutofit/>
          </a:bodyPr>
          <a:lstStyle/>
          <a:p>
            <a:r>
              <a:rPr lang="en-US" sz="2400" dirty="0" smtClean="0"/>
              <a:t>BECP-II: Two Modes of Operation: HEP Collision and SR</a:t>
            </a:r>
            <a:endParaRPr lang="en-US" sz="2400"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141"/>
          <a:stretch/>
        </p:blipFill>
        <p:spPr bwMode="auto">
          <a:xfrm>
            <a:off x="914400" y="808762"/>
            <a:ext cx="8229600" cy="557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2400" y="2743200"/>
            <a:ext cx="3102131" cy="1200329"/>
          </a:xfrm>
          <a:prstGeom prst="rect">
            <a:avLst/>
          </a:prstGeom>
          <a:noFill/>
        </p:spPr>
        <p:txBody>
          <a:bodyPr wrap="none" rtlCol="0">
            <a:spAutoFit/>
          </a:bodyPr>
          <a:lstStyle/>
          <a:p>
            <a:r>
              <a:rPr lang="en-US" dirty="0" smtClean="0"/>
              <a:t>Achieved luminosities:</a:t>
            </a:r>
          </a:p>
          <a:p>
            <a:r>
              <a:rPr lang="en-US" dirty="0" smtClean="0"/>
              <a:t>May 29, 2009:  3.3×10</a:t>
            </a:r>
            <a:r>
              <a:rPr lang="en-US" baseline="30000" dirty="0" smtClean="0"/>
              <a:t>32</a:t>
            </a:r>
            <a:r>
              <a:rPr lang="en-US" dirty="0" smtClean="0"/>
              <a:t> cm</a:t>
            </a:r>
            <a:r>
              <a:rPr lang="en-US" baseline="30000" dirty="0" smtClean="0"/>
              <a:t>-2</a:t>
            </a:r>
            <a:r>
              <a:rPr lang="en-US" dirty="0" smtClean="0"/>
              <a:t>s</a:t>
            </a:r>
            <a:r>
              <a:rPr lang="en-US" baseline="30000" dirty="0" smtClean="0"/>
              <a:t>-1</a:t>
            </a:r>
          </a:p>
          <a:p>
            <a:r>
              <a:rPr lang="en-US" b="1" dirty="0" smtClean="0">
                <a:solidFill>
                  <a:srgbClr val="FF0000"/>
                </a:solidFill>
              </a:rPr>
              <a:t>April 5, 2016</a:t>
            </a:r>
            <a:r>
              <a:rPr lang="en-US" b="1" dirty="0">
                <a:solidFill>
                  <a:srgbClr val="FF0000"/>
                </a:solidFill>
              </a:rPr>
              <a:t>: </a:t>
            </a:r>
            <a:r>
              <a:rPr lang="en-US" b="1" dirty="0" smtClean="0">
                <a:solidFill>
                  <a:srgbClr val="FF0000"/>
                </a:solidFill>
              </a:rPr>
              <a:t>1.0×10</a:t>
            </a:r>
            <a:r>
              <a:rPr lang="en-US" b="1" baseline="30000" dirty="0" smtClean="0">
                <a:solidFill>
                  <a:srgbClr val="FF0000"/>
                </a:solidFill>
              </a:rPr>
              <a:t>33</a:t>
            </a:r>
            <a:r>
              <a:rPr lang="en-US" b="1" dirty="0" smtClean="0">
                <a:solidFill>
                  <a:srgbClr val="FF0000"/>
                </a:solidFill>
              </a:rPr>
              <a:t> </a:t>
            </a:r>
            <a:r>
              <a:rPr lang="en-US" b="1" dirty="0">
                <a:solidFill>
                  <a:srgbClr val="FF0000"/>
                </a:solidFill>
              </a:rPr>
              <a:t>cm</a:t>
            </a:r>
            <a:r>
              <a:rPr lang="en-US" b="1" baseline="30000" dirty="0">
                <a:solidFill>
                  <a:srgbClr val="FF0000"/>
                </a:solidFill>
              </a:rPr>
              <a:t>-2</a:t>
            </a:r>
            <a:r>
              <a:rPr lang="en-US" b="1" dirty="0">
                <a:solidFill>
                  <a:srgbClr val="FF0000"/>
                </a:solidFill>
              </a:rPr>
              <a:t>s</a:t>
            </a:r>
            <a:r>
              <a:rPr lang="en-US" b="1" baseline="30000" dirty="0">
                <a:solidFill>
                  <a:srgbClr val="FF0000"/>
                </a:solidFill>
              </a:rPr>
              <a:t>-1</a:t>
            </a:r>
            <a:endParaRPr lang="en-US" b="1" baseline="30000" dirty="0" smtClean="0">
              <a:solidFill>
                <a:srgbClr val="FF0000"/>
              </a:solidFill>
            </a:endParaRPr>
          </a:p>
          <a:p>
            <a:endParaRPr lang="en-US" dirty="0"/>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43528"/>
            <a:ext cx="2743200" cy="172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5"/>
          <a:srcRect l="53331" t="6097" r="2231" b="31184"/>
          <a:stretch/>
        </p:blipFill>
        <p:spPr>
          <a:xfrm>
            <a:off x="308920" y="833946"/>
            <a:ext cx="2286000" cy="2000250"/>
          </a:xfrm>
          <a:prstGeom prst="rect">
            <a:avLst/>
          </a:prstGeom>
        </p:spPr>
      </p:pic>
    </p:spTree>
    <p:extLst>
      <p:ext uri="{BB962C8B-B14F-4D97-AF65-F5344CB8AC3E}">
        <p14:creationId xmlns:p14="http://schemas.microsoft.com/office/powerpoint/2010/main" val="746571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17" y="274638"/>
            <a:ext cx="9234434" cy="487362"/>
          </a:xfrm>
        </p:spPr>
        <p:txBody>
          <a:bodyPr>
            <a:normAutofit fontScale="90000"/>
          </a:bodyPr>
          <a:lstStyle/>
          <a:p>
            <a:r>
              <a:rPr lang="en-US" sz="2400" dirty="0" smtClean="0"/>
              <a:t>History of BECP-II Machine Bunch Filling Patterns and Luminosities</a:t>
            </a:r>
            <a:endParaRPr lang="en-US" sz="2400" dirty="0"/>
          </a:p>
        </p:txBody>
      </p:sp>
      <p:pic>
        <p:nvPicPr>
          <p:cNvPr id="4098" name="Picture 2" descr="G:\China_trip_2016\IHEP\CEPC_IHEP_China\BEPCII-III_runs\20160422_110955_bunch_filling_patter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9182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Transient Beam Loading</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7</a:t>
            </a:fld>
            <a:endParaRPr lang="en-US" dirty="0"/>
          </a:p>
        </p:txBody>
      </p:sp>
    </p:spTree>
    <p:extLst>
      <p:ext uri="{BB962C8B-B14F-4D97-AF65-F5344CB8AC3E}">
        <p14:creationId xmlns:p14="http://schemas.microsoft.com/office/powerpoint/2010/main" val="2576008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mn-lt"/>
              </a:rPr>
              <a:t>PEP-II type RF system, Strong Gap transient </a:t>
            </a:r>
            <a:endParaRPr lang="en-US" sz="3600" dirty="0">
              <a:latin typeface="+mn-lt"/>
            </a:endParaRPr>
          </a:p>
        </p:txBody>
      </p:sp>
      <p:sp>
        <p:nvSpPr>
          <p:cNvPr id="3" name="Content Placeholder 2"/>
          <p:cNvSpPr>
            <a:spLocks noGrp="1"/>
          </p:cNvSpPr>
          <p:nvPr>
            <p:ph idx="1"/>
          </p:nvPr>
        </p:nvSpPr>
        <p:spPr>
          <a:xfrm>
            <a:off x="457200" y="931826"/>
            <a:ext cx="8229600" cy="4525963"/>
          </a:xfrm>
        </p:spPr>
        <p:txBody>
          <a:bodyPr/>
          <a:lstStyle/>
          <a:p>
            <a:pPr marL="0" indent="0">
              <a:buNone/>
            </a:pPr>
            <a:r>
              <a:rPr lang="en-US" sz="1800" dirty="0" smtClean="0">
                <a:latin typeface="+mn-lt"/>
              </a:rPr>
              <a:t>RF transient from gap is strong, cannot be cancelled by klystron power alone. Need to develop and mitigation strategies ref. [28]</a:t>
            </a:r>
          </a:p>
        </p:txBody>
      </p:sp>
      <p:pic>
        <p:nvPicPr>
          <p:cNvPr id="8" name="Picture 7" descr="Dmitry_pac05_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28" y="1710917"/>
            <a:ext cx="5223631" cy="4226180"/>
          </a:xfrm>
          <a:prstGeom prst="rect">
            <a:avLst/>
          </a:prstGeom>
        </p:spPr>
      </p:pic>
      <p:cxnSp>
        <p:nvCxnSpPr>
          <p:cNvPr id="6" name="Straight Connector 5"/>
          <p:cNvCxnSpPr/>
          <p:nvPr/>
        </p:nvCxnSpPr>
        <p:spPr bwMode="auto">
          <a:xfrm>
            <a:off x="6467312" y="4405874"/>
            <a:ext cx="452472" cy="114231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Transient Beam Loading</a:t>
            </a:r>
            <a:endParaRPr lang="en-US" dirty="0"/>
          </a:p>
        </p:txBody>
      </p:sp>
      <p:sp>
        <p:nvSpPr>
          <p:cNvPr id="7" name="Slide Number Placeholder 6"/>
          <p:cNvSpPr>
            <a:spLocks noGrp="1"/>
          </p:cNvSpPr>
          <p:nvPr>
            <p:ph type="sldNum" sz="quarter" idx="12"/>
          </p:nvPr>
        </p:nvSpPr>
        <p:spPr/>
        <p:txBody>
          <a:bodyPr/>
          <a:lstStyle/>
          <a:p>
            <a:fld id="{07E1C93C-5050-FC42-8F10-D22D4F119D13}" type="slidenum">
              <a:rPr lang="en-US" smtClean="0"/>
              <a:pPr/>
              <a:t>8</a:t>
            </a:fld>
            <a:endParaRPr lang="en-US" dirty="0"/>
          </a:p>
        </p:txBody>
      </p:sp>
    </p:spTree>
    <p:extLst>
      <p:ext uri="{BB962C8B-B14F-4D97-AF65-F5344CB8AC3E}">
        <p14:creationId xmlns:p14="http://schemas.microsoft.com/office/powerpoint/2010/main" val="1126989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563562"/>
          </a:xfrm>
        </p:spPr>
        <p:txBody>
          <a:bodyPr>
            <a:normAutofit fontScale="90000"/>
          </a:bodyPr>
          <a:lstStyle/>
          <a:p>
            <a:r>
              <a:rPr lang="en-US" sz="2400" b="1" dirty="0" smtClean="0"/>
              <a:t>Beam Transient Analysis in Steady State (H. Wang </a:t>
            </a:r>
            <a:r>
              <a:rPr lang="en-US" sz="2400" b="1" dirty="0" err="1" smtClean="0"/>
              <a:t>etc</a:t>
            </a:r>
            <a:r>
              <a:rPr lang="en-US" sz="2400" b="1" dirty="0" smtClean="0"/>
              <a:t> [25])</a:t>
            </a:r>
            <a:endParaRPr lang="en-US" sz="2400" b="1" dirty="0"/>
          </a:p>
        </p:txBody>
      </p:sp>
      <p:sp>
        <p:nvSpPr>
          <p:cNvPr id="5" name="TextBox 4"/>
          <p:cNvSpPr txBox="1"/>
          <p:nvPr/>
        </p:nvSpPr>
        <p:spPr>
          <a:xfrm>
            <a:off x="533400" y="968188"/>
            <a:ext cx="5669885" cy="369332"/>
          </a:xfrm>
          <a:prstGeom prst="rect">
            <a:avLst/>
          </a:prstGeom>
          <a:noFill/>
        </p:spPr>
        <p:txBody>
          <a:bodyPr wrap="none" rtlCol="0">
            <a:spAutoFit/>
          </a:bodyPr>
          <a:lstStyle/>
          <a:p>
            <a:r>
              <a:rPr lang="en-US" dirty="0" smtClean="0"/>
              <a:t>Data example of BEPC-II run at 1.89GeV on April 05, 2016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3379"/>
            <a:ext cx="4572000" cy="422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3379"/>
            <a:ext cx="4572000" cy="427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824632"/>
            <a:ext cx="329247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Transient Beam Loading</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mtClean="0"/>
              <a:pPr/>
              <a:t>9</a:t>
            </a:fld>
            <a:endParaRPr lang="en-US" dirty="0"/>
          </a:p>
        </p:txBody>
      </p:sp>
    </p:spTree>
    <p:extLst>
      <p:ext uri="{BB962C8B-B14F-4D97-AF65-F5344CB8AC3E}">
        <p14:creationId xmlns:p14="http://schemas.microsoft.com/office/powerpoint/2010/main" val="500331297"/>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PowerPointMain">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26A2BC1-81BB-BF40-A4E8-7B2E45389546}" vid="{B44B69F9-4739-9B44-B498-4BFA2ED58E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1119</TotalTime>
  <Words>2934</Words>
  <Application>Microsoft Office PowerPoint</Application>
  <PresentationFormat>On-screen Show (4:3)</PresentationFormat>
  <Paragraphs>987</Paragraphs>
  <Slides>38</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MS Mincho</vt:lpstr>
      <vt:lpstr>MS PGothic</vt:lpstr>
      <vt:lpstr>.PingFangSC-Regular</vt:lpstr>
      <vt:lpstr>Arial</vt:lpstr>
      <vt:lpstr>Calibri</vt:lpstr>
      <vt:lpstr>Cambria Math</vt:lpstr>
      <vt:lpstr>Garamond</vt:lpstr>
      <vt:lpstr>PingFangSC-Regular</vt:lpstr>
      <vt:lpstr>Symbol</vt:lpstr>
      <vt:lpstr>Times</vt:lpstr>
      <vt:lpstr>Times New Roman</vt:lpstr>
      <vt:lpstr>JLabPowerPointMain</vt:lpstr>
      <vt:lpstr>PowerPoint Presentation</vt:lpstr>
      <vt:lpstr>Abstract and Outline</vt:lpstr>
      <vt:lpstr>Beam Cavity Interaction (D. Teytelman and F. Pederson)</vt:lpstr>
      <vt:lpstr>Beam Loading Transient (D. Teytelman and F. Pederson)</vt:lpstr>
      <vt:lpstr>Beam Gap Transient Analysis in Steady State (Kerl Bane etc. [1])</vt:lpstr>
      <vt:lpstr>BECP-II: Two Modes of Operation: HEP Collision and SR</vt:lpstr>
      <vt:lpstr>History of BECP-II Machine Bunch Filling Patterns and Luminosities</vt:lpstr>
      <vt:lpstr>PEP-II type RF system, Strong Gap transient </vt:lpstr>
      <vt:lpstr>Beam Transient Analysis in Steady State (H. Wang etc [25])</vt:lpstr>
      <vt:lpstr>Beam Transient Analysis in Steady State (H. Wang etc [25])</vt:lpstr>
      <vt:lpstr>Beam Transient Analysis in Steady State (H. Wang etc [25])</vt:lpstr>
      <vt:lpstr>PowerPoint Presentation</vt:lpstr>
      <vt:lpstr>PowerPoint Presentation</vt:lpstr>
      <vt:lpstr>PowerPoint Presentation</vt:lpstr>
      <vt:lpstr>PowerPoint Presentation</vt:lpstr>
      <vt:lpstr>PowerPoint Presentation</vt:lpstr>
      <vt:lpstr>PowerPoint Presentation</vt:lpstr>
      <vt:lpstr>Uniform Fill Pattern with Half Ring Empty</vt:lpstr>
      <vt:lpstr>Modulated Train Fill Pattern with Double Charge between Gap</vt:lpstr>
      <vt:lpstr>Does Fill Pattern Modulation Work? Yes!</vt:lpstr>
      <vt:lpstr>PowerPoint Presentation</vt:lpstr>
      <vt:lpstr>PowerPoint Presentation</vt:lpstr>
      <vt:lpstr>JLEIC E-ring (Upgrade from PEP-II) SRF Cavity for 3GeV Run</vt:lpstr>
      <vt:lpstr>Summary</vt:lpstr>
      <vt:lpstr>Acknowledgment:</vt:lpstr>
      <vt:lpstr>PowerPoint Presentation</vt:lpstr>
      <vt:lpstr>References</vt:lpstr>
      <vt:lpstr>References</vt:lpstr>
      <vt:lpstr>PowerPoint Presentation</vt:lpstr>
      <vt:lpstr>PowerPoint Presentation</vt:lpstr>
      <vt:lpstr>PowerPoint Presentation</vt:lpstr>
      <vt:lpstr>PowerPoint Presentation</vt:lpstr>
      <vt:lpstr>JLEIC Electron Ring</vt:lpstr>
      <vt:lpstr>PowerPoint Presentation</vt:lpstr>
      <vt:lpstr>PowerPoint Presentation</vt:lpstr>
      <vt:lpstr>PEP-II type RF system</vt:lpstr>
      <vt:lpstr>PEP-II type CB feedback systems</vt:lpstr>
      <vt:lpstr>PEP-II type RF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Haipeng Wang</dc:creator>
  <cp:lastModifiedBy>traveluser</cp:lastModifiedBy>
  <cp:revision>49</cp:revision>
  <dcterms:created xsi:type="dcterms:W3CDTF">2017-10-20T20:53:52Z</dcterms:created>
  <dcterms:modified xsi:type="dcterms:W3CDTF">2017-11-06T16:08:03Z</dcterms:modified>
</cp:coreProperties>
</file>