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p3" ContentType="audi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86" r:id="rId2"/>
    <p:sldId id="304" r:id="rId3"/>
    <p:sldId id="385" r:id="rId4"/>
    <p:sldId id="373" r:id="rId5"/>
    <p:sldId id="374" r:id="rId6"/>
    <p:sldId id="377" r:id="rId7"/>
    <p:sldId id="364" r:id="rId8"/>
    <p:sldId id="365" r:id="rId9"/>
    <p:sldId id="378" r:id="rId10"/>
    <p:sldId id="380" r:id="rId11"/>
    <p:sldId id="367" r:id="rId12"/>
    <p:sldId id="381" r:id="rId13"/>
    <p:sldId id="382" r:id="rId14"/>
    <p:sldId id="368" r:id="rId15"/>
    <p:sldId id="369" r:id="rId16"/>
    <p:sldId id="383" r:id="rId17"/>
    <p:sldId id="384" r:id="rId18"/>
    <p:sldId id="370" r:id="rId19"/>
    <p:sldId id="371" r:id="rId20"/>
    <p:sldId id="387" r:id="rId21"/>
    <p:sldId id="394" r:id="rId22"/>
    <p:sldId id="393" r:id="rId23"/>
    <p:sldId id="388" r:id="rId24"/>
    <p:sldId id="389" r:id="rId25"/>
    <p:sldId id="39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60">
          <p15:clr>
            <a:srgbClr val="A4A3A4"/>
          </p15:clr>
        </p15:guide>
        <p15:guide id="2" orient="horz" pos="1010">
          <p15:clr>
            <a:srgbClr val="A4A3A4"/>
          </p15:clr>
        </p15:guide>
        <p15:guide id="3" orient="horz" pos="3630">
          <p15:clr>
            <a:srgbClr val="A4A3A4"/>
          </p15:clr>
        </p15:guide>
        <p15:guide id="4" orient="horz" pos="2309">
          <p15:clr>
            <a:srgbClr val="A4A3A4"/>
          </p15:clr>
        </p15:guide>
        <p15:guide id="5" pos="5471">
          <p15:clr>
            <a:srgbClr val="A4A3A4"/>
          </p15:clr>
        </p15:guide>
        <p15:guide id="6" pos="295">
          <p15:clr>
            <a:srgbClr val="A4A3A4"/>
          </p15:clr>
        </p15:guide>
        <p15:guide id="7">
          <p15:clr>
            <a:srgbClr val="A4A3A4"/>
          </p15:clr>
        </p15:guide>
        <p15:guide id="8" pos="2075">
          <p15:clr>
            <a:srgbClr val="A4A3A4"/>
          </p15:clr>
        </p15:guide>
        <p15:guide id="9" pos="3889">
          <p15:clr>
            <a:srgbClr val="A4A3A4"/>
          </p15:clr>
        </p15:guide>
        <p15:guide id="10" pos="3679">
          <p15:clr>
            <a:srgbClr val="A4A3A4"/>
          </p15:clr>
        </p15:guide>
        <p15:guide id="11" pos="2852">
          <p15:clr>
            <a:srgbClr val="A4A3A4"/>
          </p15:clr>
        </p15:guide>
        <p15:guide id="12" pos="18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203BE2"/>
    <a:srgbClr val="898989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1"/>
    <p:restoredTop sz="93068"/>
  </p:normalViewPr>
  <p:slideViewPr>
    <p:cSldViewPr snapToGrid="0" snapToObjects="1">
      <p:cViewPr varScale="1">
        <p:scale>
          <a:sx n="106" d="100"/>
          <a:sy n="106" d="100"/>
        </p:scale>
        <p:origin x="-728" y="-112"/>
      </p:cViewPr>
      <p:guideLst>
        <p:guide orient="horz" pos="2560"/>
        <p:guide orient="horz" pos="1010"/>
        <p:guide orient="horz" pos="3630"/>
        <p:guide orient="horz" pos="2309"/>
        <p:guide pos="5471"/>
        <p:guide pos="295"/>
        <p:guide/>
        <p:guide pos="2075"/>
        <p:guide pos="3889"/>
        <p:guide pos="3679"/>
        <p:guide pos="2852"/>
        <p:guide pos="18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-419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D2C41-C2D0-FF45-8B99-3885B7F78EB1}" type="datetimeFigureOut">
              <a:rPr lang="en-US" smtClean="0"/>
              <a:t>11/6/17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AC406-2681-664E-BB07-370330405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48ED6-3360-EB40-9D40-476C2156E9E8}" type="datetimeFigureOut">
              <a:rPr lang="en-US" smtClean="0"/>
              <a:t>11/6/17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10DA6-9909-7D4F-83A2-7593F71DD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03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- Explain Je.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576F7-A53C-E440-B563-EA54C8CB01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34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603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7632" r="5976" b="20233"/>
          <a:stretch/>
        </p:blipFill>
        <p:spPr>
          <a:xfrm>
            <a:off x="0" y="0"/>
            <a:ext cx="9144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9144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89" y="4891939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9144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538981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5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9143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572" y="0"/>
            <a:ext cx="6436428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91" y="123515"/>
            <a:ext cx="2477816" cy="889536"/>
          </a:xfrm>
          <a:prstGeom prst="rect">
            <a:avLst/>
          </a:prstGeom>
        </p:spPr>
      </p:pic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8170125" y="6473578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28C41A-7A0A-A74C-A765-4BF8AA94B2BC}" type="slidenum">
              <a:rPr lang="en-US" altLang="en-US" sz="900" smtClean="0">
                <a:solidFill>
                  <a:schemeClr val="bg1"/>
                </a:solidFill>
              </a:rPr>
              <a:pPr/>
              <a:t>‹#›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1407" y="6473578"/>
            <a:ext cx="458897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0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13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67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8C41A-7A0A-A74C-A765-4BF8AA94B2B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247650" y="1393825"/>
            <a:ext cx="8612188" cy="4522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8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" name="Picture 46" descr="LBL_logo_notext_rev_transpar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3754" y="254492"/>
            <a:ext cx="962291" cy="67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2707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459" y="6323774"/>
            <a:ext cx="91661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3" r:id="rId4"/>
    <p:sldLayoutId id="2147483674" r:id="rId5"/>
    <p:sldLayoutId id="2147483675" r:id="rId6"/>
    <p:sldLayoutId id="2147483676" r:id="rId7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jpe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4" Type="http://schemas.openxmlformats.org/officeDocument/2006/relationships/image" Target="../media/image57.png"/><Relationship Id="rId5" Type="http://schemas.openxmlformats.org/officeDocument/2006/relationships/image" Target="../media/image5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jpeg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8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8789" y="4891939"/>
            <a:ext cx="8226425" cy="103503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Soren Prestemon</a:t>
            </a:r>
            <a:endParaRPr lang="en-US" b="1" dirty="0"/>
          </a:p>
          <a:p>
            <a:r>
              <a:rPr lang="en-US" sz="1900" dirty="0"/>
              <a:t>Director</a:t>
            </a:r>
          </a:p>
          <a:p>
            <a:r>
              <a:rPr lang="en-US" sz="1900" dirty="0" smtClean="0"/>
              <a:t>US Magnet </a:t>
            </a:r>
            <a:r>
              <a:rPr lang="en-US" sz="1900" dirty="0"/>
              <a:t>Development </a:t>
            </a:r>
            <a:r>
              <a:rPr lang="en-US" sz="1900" dirty="0" smtClean="0"/>
              <a:t>Program</a:t>
            </a:r>
          </a:p>
          <a:p>
            <a:r>
              <a:rPr lang="en-US" sz="1900" dirty="0" smtClean="0"/>
              <a:t>Lawrence Berkeley National Laboratory</a:t>
            </a:r>
            <a:endParaRPr lang="en-US" sz="1900" dirty="0"/>
          </a:p>
        </p:txBody>
      </p:sp>
      <p:sp>
        <p:nvSpPr>
          <p:cNvPr id="3" name="Rectangle 2"/>
          <p:cNvSpPr/>
          <p:nvPr/>
        </p:nvSpPr>
        <p:spPr>
          <a:xfrm>
            <a:off x="458789" y="2647544"/>
            <a:ext cx="822642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The US Magnet Development Program </a:t>
            </a:r>
            <a:endParaRPr lang="en-US" sz="3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65415" y="1143001"/>
            <a:ext cx="3187596" cy="1992716"/>
            <a:chOff x="2812916" y="1163421"/>
            <a:chExt cx="3278164" cy="197229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12916" y="1163421"/>
              <a:ext cx="3278164" cy="197229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632152" y="2228433"/>
              <a:ext cx="2352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Reached 86% short sample</a:t>
              </a:r>
            </a:p>
            <a:p>
              <a:r>
                <a:rPr lang="en-US" sz="1400" i="1" dirty="0" smtClean="0"/>
                <a:t>Terabytes of acoustic data</a:t>
              </a:r>
              <a:endParaRPr lang="en-US" sz="1400" i="1" dirty="0"/>
            </a:p>
          </p:txBody>
        </p:sp>
      </p:grpSp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2500"/>
            </a:lvl1pPr>
          </a:lstStyle>
          <a:p>
            <a:pPr>
              <a:defRPr sz="2700"/>
            </a:pPr>
            <a:r>
              <a:rPr lang="en-US" sz="2400" dirty="0"/>
              <a:t>The CCT program is proceeding to systematically address technical issues</a:t>
            </a:r>
            <a:endParaRPr sz="2400" dirty="0"/>
          </a:p>
        </p:txBody>
      </p:sp>
      <p:pic>
        <p:nvPicPr>
          <p:cNvPr id="10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21271" y="3500195"/>
            <a:ext cx="969952" cy="2875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39" y="2718311"/>
            <a:ext cx="2642009" cy="918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912" y="3660558"/>
            <a:ext cx="2663110" cy="1361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56305" y="5039660"/>
            <a:ext cx="2705149" cy="1343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89077" y="3457934"/>
            <a:ext cx="2642009" cy="1600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asted-image.pdf"/>
          <p:cNvPicPr>
            <a:picLocks noChangeAspect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>
          <a:xfrm>
            <a:off x="2670709" y="5045763"/>
            <a:ext cx="3422512" cy="1330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163351" y="3499269"/>
            <a:ext cx="1998244" cy="2877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asted-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877361" y="1111309"/>
            <a:ext cx="3386782" cy="2300272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/>
        </p:nvSpPr>
        <p:spPr>
          <a:xfrm flipH="1">
            <a:off x="701879" y="3415465"/>
            <a:ext cx="1" cy="1021207"/>
          </a:xfrm>
          <a:prstGeom prst="line">
            <a:avLst/>
          </a:prstGeom>
          <a:ln w="1270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09" name="Shape 109"/>
          <p:cNvSpPr/>
          <p:nvPr/>
        </p:nvSpPr>
        <p:spPr>
          <a:xfrm>
            <a:off x="584343" y="3135717"/>
            <a:ext cx="235073" cy="275864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584343" y="4458819"/>
            <a:ext cx="235073" cy="275864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584343" y="5639040"/>
            <a:ext cx="235073" cy="275865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3683475" y="5639040"/>
            <a:ext cx="235072" cy="275865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3683475" y="4203199"/>
            <a:ext cx="235072" cy="275864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6365642" y="4203199"/>
            <a:ext cx="235073" cy="275864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7894108" y="4203199"/>
            <a:ext cx="235072" cy="275864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7030143" y="2441152"/>
            <a:ext cx="235073" cy="275865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7" name="Shape 117"/>
          <p:cNvSpPr/>
          <p:nvPr/>
        </p:nvSpPr>
        <p:spPr>
          <a:xfrm flipH="1">
            <a:off x="701879" y="4786190"/>
            <a:ext cx="1" cy="874714"/>
          </a:xfrm>
          <a:prstGeom prst="line">
            <a:avLst/>
          </a:prstGeom>
          <a:ln w="1270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889286" y="5776972"/>
            <a:ext cx="2663110" cy="1"/>
          </a:xfrm>
          <a:prstGeom prst="line">
            <a:avLst/>
          </a:prstGeom>
          <a:ln w="1270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9" name="Shape 119"/>
          <p:cNvSpPr/>
          <p:nvPr/>
        </p:nvSpPr>
        <p:spPr>
          <a:xfrm flipV="1">
            <a:off x="3801010" y="4481341"/>
            <a:ext cx="1" cy="1141464"/>
          </a:xfrm>
          <a:prstGeom prst="line">
            <a:avLst/>
          </a:prstGeom>
          <a:ln w="1270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3938248" y="4341130"/>
            <a:ext cx="2419966" cy="1"/>
          </a:xfrm>
          <a:prstGeom prst="line">
            <a:avLst/>
          </a:prstGeom>
          <a:ln w="1270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6656302" y="4347061"/>
            <a:ext cx="1182218" cy="1"/>
          </a:xfrm>
          <a:prstGeom prst="line">
            <a:avLst/>
          </a:prstGeom>
          <a:ln w="1270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22" name="Shape 122"/>
          <p:cNvSpPr/>
          <p:nvPr/>
        </p:nvSpPr>
        <p:spPr>
          <a:xfrm flipH="1" flipV="1">
            <a:off x="7218572" y="2756381"/>
            <a:ext cx="724807" cy="1391963"/>
          </a:xfrm>
          <a:prstGeom prst="line">
            <a:avLst/>
          </a:prstGeom>
          <a:ln w="1270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852916" y="3034509"/>
            <a:ext cx="2307224" cy="461665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200" i="1"/>
            </a:lvl1pPr>
          </a:lstStyle>
          <a:p>
            <a:r>
              <a:rPr dirty="0"/>
              <a:t>Mandrel fabrication developed at LBNL, now done by industry</a:t>
            </a:r>
          </a:p>
        </p:txBody>
      </p:sp>
      <p:sp>
        <p:nvSpPr>
          <p:cNvPr id="124" name="Shape 124"/>
          <p:cNvSpPr/>
          <p:nvPr/>
        </p:nvSpPr>
        <p:spPr>
          <a:xfrm>
            <a:off x="831834" y="4495950"/>
            <a:ext cx="1067058" cy="442055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 i="1"/>
            </a:lvl1pPr>
          </a:lstStyle>
          <a:p>
            <a:r>
              <a:t>Coil winding: &lt;1 day/layer</a:t>
            </a:r>
          </a:p>
        </p:txBody>
      </p:sp>
      <p:sp>
        <p:nvSpPr>
          <p:cNvPr id="125" name="Shape 125"/>
          <p:cNvSpPr/>
          <p:nvPr/>
        </p:nvSpPr>
        <p:spPr>
          <a:xfrm>
            <a:off x="831834" y="5934827"/>
            <a:ext cx="1389461" cy="442055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 i="1"/>
            </a:lvl1pPr>
          </a:lstStyle>
          <a:p>
            <a:r>
              <a:t>Reaction: simple, scalable tooling</a:t>
            </a:r>
          </a:p>
        </p:txBody>
      </p:sp>
      <p:sp>
        <p:nvSpPr>
          <p:cNvPr id="126" name="Shape 126"/>
          <p:cNvSpPr/>
          <p:nvPr/>
        </p:nvSpPr>
        <p:spPr>
          <a:xfrm>
            <a:off x="3362017" y="5937638"/>
            <a:ext cx="2419966" cy="442055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 i="1"/>
            </a:lvl1pPr>
          </a:lstStyle>
          <a:p>
            <a:r>
              <a:t>Reaction of second layer; could be done together with other layers</a:t>
            </a:r>
          </a:p>
        </p:txBody>
      </p:sp>
      <p:sp>
        <p:nvSpPr>
          <p:cNvPr id="127" name="Shape 127"/>
          <p:cNvSpPr/>
          <p:nvPr/>
        </p:nvSpPr>
        <p:spPr>
          <a:xfrm>
            <a:off x="3106281" y="3499603"/>
            <a:ext cx="1389460" cy="442055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 i="1"/>
            </a:pPr>
            <a:r>
              <a:t>Fabrication of Nb</a:t>
            </a:r>
            <a:r>
              <a:rPr baseline="-5999"/>
              <a:t>3</a:t>
            </a:r>
            <a:r>
              <a:t>Sn/NbTi joints</a:t>
            </a:r>
          </a:p>
        </p:txBody>
      </p:sp>
      <p:sp>
        <p:nvSpPr>
          <p:cNvPr id="128" name="Shape 128"/>
          <p:cNvSpPr/>
          <p:nvPr/>
        </p:nvSpPr>
        <p:spPr>
          <a:xfrm>
            <a:off x="5911517" y="4785759"/>
            <a:ext cx="1389460" cy="442056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 i="1"/>
            </a:lvl1pPr>
          </a:lstStyle>
          <a:p>
            <a:r>
              <a:t>VPI using simple, scalable tooling</a:t>
            </a:r>
          </a:p>
        </p:txBody>
      </p:sp>
      <p:sp>
        <p:nvSpPr>
          <p:cNvPr id="129" name="Shape 129"/>
          <p:cNvSpPr/>
          <p:nvPr/>
        </p:nvSpPr>
        <p:spPr>
          <a:xfrm>
            <a:off x="7881408" y="3500195"/>
            <a:ext cx="1191634" cy="461665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200" i="1"/>
            </a:lvl1pPr>
          </a:lstStyle>
          <a:p>
            <a:r>
              <a:rPr dirty="0"/>
              <a:t>Assembly into an Al shell</a:t>
            </a:r>
          </a:p>
        </p:txBody>
      </p:sp>
      <p:sp>
        <p:nvSpPr>
          <p:cNvPr id="130" name="Shape 130"/>
          <p:cNvSpPr/>
          <p:nvPr/>
        </p:nvSpPr>
        <p:spPr>
          <a:xfrm>
            <a:off x="7163351" y="1664853"/>
            <a:ext cx="1717600" cy="461665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200" i="1"/>
            </a:lvl1pPr>
          </a:lstStyle>
          <a:p>
            <a:r>
              <a:rPr dirty="0"/>
              <a:t>Magnet testing with a breadth of diagnostics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3190" y="1191473"/>
            <a:ext cx="2442781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2700">
              <a:schemeClr val="bg1">
                <a:lumMod val="95000"/>
                <a:alpha val="75000"/>
              </a:schemeClr>
            </a:glow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Arbelaez</a:t>
            </a:r>
            <a:r>
              <a:rPr lang="en-US" sz="1600" i="1" dirty="0"/>
              <a:t> et al., </a:t>
            </a:r>
            <a:r>
              <a:rPr lang="en-US" sz="1600" i="1" dirty="0" smtClean="0"/>
              <a:t>MT25</a:t>
            </a:r>
            <a:endParaRPr lang="en-US" sz="1600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13190" y="1535490"/>
            <a:ext cx="2442781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2700">
              <a:schemeClr val="bg1">
                <a:lumMod val="95000"/>
                <a:alpha val="75000"/>
              </a:schemeClr>
            </a:glow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Marchevsky</a:t>
            </a:r>
            <a:r>
              <a:rPr lang="en-US" sz="1600" i="1" dirty="0"/>
              <a:t> </a:t>
            </a:r>
            <a:r>
              <a:rPr lang="en-US" sz="1600" i="1" dirty="0" smtClean="0"/>
              <a:t>et </a:t>
            </a:r>
            <a:r>
              <a:rPr lang="en-US" sz="1600" i="1" dirty="0"/>
              <a:t>al., </a:t>
            </a:r>
            <a:r>
              <a:rPr lang="en-US" sz="1600" i="1" dirty="0" smtClean="0"/>
              <a:t>MT25</a:t>
            </a:r>
            <a:endParaRPr lang="en-US" sz="1600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4225" y="1895686"/>
            <a:ext cx="2451746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2700">
              <a:schemeClr val="bg1">
                <a:lumMod val="95000"/>
                <a:alpha val="75000"/>
              </a:schemeClr>
            </a:glow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Brouwer</a:t>
            </a:r>
            <a:r>
              <a:rPr lang="en-US" sz="1600" i="1" dirty="0" smtClean="0"/>
              <a:t> et </a:t>
            </a:r>
            <a:r>
              <a:rPr lang="en-US" sz="1600" i="1" dirty="0"/>
              <a:t>al., </a:t>
            </a:r>
            <a:r>
              <a:rPr lang="en-US" sz="1600" i="1" dirty="0" smtClean="0"/>
              <a:t>MT25</a:t>
            </a:r>
            <a:endParaRPr lang="en-US" sz="1600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-15724" y="2228433"/>
            <a:ext cx="2471696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2700">
              <a:schemeClr val="bg1">
                <a:lumMod val="95000"/>
                <a:alpha val="75000"/>
              </a:schemeClr>
            </a:glow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Auchmann</a:t>
            </a:r>
            <a:r>
              <a:rPr lang="en-US" sz="1600" i="1" dirty="0" smtClean="0"/>
              <a:t> et </a:t>
            </a:r>
            <a:r>
              <a:rPr lang="en-US" sz="1600" i="1" dirty="0"/>
              <a:t>al., </a:t>
            </a:r>
            <a:r>
              <a:rPr lang="en-US" sz="1600" i="1" dirty="0" smtClean="0"/>
              <a:t>MT25</a:t>
            </a:r>
            <a:endParaRPr lang="en-US" sz="16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8572" y="5205722"/>
            <a:ext cx="1871335" cy="1142499"/>
          </a:xfrm>
          <a:prstGeom prst="rect">
            <a:avLst/>
          </a:prstGeom>
          <a:ln w="47625">
            <a:solidFill>
              <a:schemeClr val="accent6">
                <a:lumMod val="50000"/>
              </a:schemeClr>
            </a:solidFill>
          </a:ln>
          <a:effectLst>
            <a:glow rad="101600">
              <a:schemeClr val="accent6">
                <a:lumMod val="75000"/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383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499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99"/>
                            </p:stCondLst>
                            <p:childTnLst>
                              <p:par>
                                <p:cTn id="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99"/>
                            </p:stCondLst>
                            <p:childTnLst>
                              <p:par>
                                <p:cTn id="4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99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499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98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499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97"/>
                            </p:stCondLst>
                            <p:childTnLst>
                              <p:par>
                                <p:cTn id="5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997"/>
                            </p:stCondLst>
                            <p:childTnLst>
                              <p:par>
                                <p:cTn id="6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499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496"/>
                            </p:stCondLst>
                            <p:childTnLst>
                              <p:par>
                                <p:cTn id="6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499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95"/>
                            </p:stCondLst>
                            <p:childTnLst>
                              <p:par>
                                <p:cTn id="7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495"/>
                            </p:stCondLst>
                            <p:childTnLst>
                              <p:par>
                                <p:cTn id="7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499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994"/>
                            </p:stCondLst>
                            <p:childTnLst>
                              <p:par>
                                <p:cTn id="7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499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493"/>
                            </p:stCondLst>
                            <p:childTnLst>
                              <p:par>
                                <p:cTn id="8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993"/>
                            </p:stCondLst>
                            <p:childTnLst>
                              <p:par>
                                <p:cTn id="8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499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492"/>
                            </p:stCondLst>
                            <p:childTnLst>
                              <p:par>
                                <p:cTn id="9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499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991"/>
                            </p:stCondLst>
                            <p:childTnLst>
                              <p:par>
                                <p:cTn id="9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491"/>
                            </p:stCondLst>
                            <p:childTnLst>
                              <p:par>
                                <p:cTn id="9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499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990"/>
                            </p:stCondLst>
                            <p:childTnLst>
                              <p:par>
                                <p:cTn id="10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4" dur="499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489"/>
                            </p:stCondLst>
                            <p:childTnLst>
                              <p:par>
                                <p:cTn id="10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989"/>
                            </p:stCondLst>
                            <p:childTnLst>
                              <p:par>
                                <p:cTn id="1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2" dur="499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488"/>
                            </p:stCondLst>
                            <p:childTnLst>
                              <p:par>
                                <p:cTn id="1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6" dur="499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987"/>
                            </p:stCondLst>
                            <p:childTnLst>
                              <p:par>
                                <p:cTn id="11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987"/>
                            </p:stCondLst>
                            <p:childTnLst>
                              <p:par>
                                <p:cTn id="1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4" dur="499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486"/>
                            </p:stCondLst>
                            <p:childTnLst>
                              <p:par>
                                <p:cTn id="1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8" dur="499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 advAuto="0"/>
      <p:bldP spid="101" grpId="0" animBg="1" advAuto="0"/>
      <p:bldP spid="102" grpId="0" animBg="1" advAuto="0"/>
      <p:bldP spid="103" grpId="0" animBg="1" advAuto="0"/>
      <p:bldP spid="104" grpId="0" animBg="1" advAuto="0"/>
      <p:bldP spid="105" grpId="0" animBg="1" advAuto="0"/>
      <p:bldP spid="106" grpId="0" animBg="1" advAuto="0"/>
      <p:bldP spid="107" grpId="0" animBg="1" advAuto="0"/>
      <p:bldP spid="108" grpId="0" animBg="1" advAuto="0"/>
      <p:bldP spid="109" grpId="0" animBg="1" advAuto="0"/>
      <p:bldP spid="110" grpId="0" animBg="1" advAuto="0"/>
      <p:bldP spid="111" grpId="0" animBg="1" advAuto="0"/>
      <p:bldP spid="112" grpId="0" animBg="1" advAuto="0"/>
      <p:bldP spid="113" grpId="0" animBg="1" advAuto="0"/>
      <p:bldP spid="114" grpId="0" animBg="1" advAuto="0"/>
      <p:bldP spid="115" grpId="0" animBg="1" advAuto="0"/>
      <p:bldP spid="116" grpId="0" animBg="1" advAuto="0"/>
      <p:bldP spid="117" grpId="0" animBg="1" advAuto="0"/>
      <p:bldP spid="118" grpId="0" animBg="1" advAuto="0"/>
      <p:bldP spid="119" grpId="0" animBg="1" advAuto="0"/>
      <p:bldP spid="120" grpId="0" animBg="1" advAuto="0"/>
      <p:bldP spid="121" grpId="0" animBg="1" advAuto="0"/>
      <p:bldP spid="122" grpId="0" animBg="1" advAuto="0"/>
      <p:bldP spid="123" grpId="0" animBg="1" advAuto="0"/>
      <p:bldP spid="124" grpId="0" animBg="1" advAuto="0"/>
      <p:bldP spid="125" grpId="0" animBg="1" advAuto="0"/>
      <p:bldP spid="126" grpId="0" animBg="1" advAuto="0"/>
      <p:bldP spid="127" grpId="0" animBg="1" advAuto="0"/>
      <p:bldP spid="128" grpId="0" animBg="1" advAuto="0"/>
      <p:bldP spid="129" grpId="0" animBg="1" advAuto="0"/>
      <p:bldP spid="130" grpId="0" animBg="1" advAuto="0"/>
      <p:bldP spid="38" grpId="0" animBg="1"/>
      <p:bldP spid="39" grpId="0" animBg="1"/>
      <p:bldP spid="41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Overview of the HTS </a:t>
            </a:r>
            <a:r>
              <a:rPr lang="en-US" sz="2000" dirty="0" smtClean="0"/>
              <a:t>Milestone </a:t>
            </a:r>
            <a:r>
              <a:rPr lang="en-US" sz="2000" dirty="0"/>
              <a:t>P</a:t>
            </a:r>
            <a:r>
              <a:rPr lang="en-US" sz="2000" dirty="0" smtClean="0"/>
              <a:t>lan</a:t>
            </a:r>
            <a:r>
              <a:rPr lang="en-US" sz="2000" dirty="0"/>
              <a:t>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Highlighting </a:t>
            </a:r>
            <a:r>
              <a:rPr lang="en-US" sz="2000" dirty="0"/>
              <a:t>the Bi-2212 </a:t>
            </a:r>
            <a:r>
              <a:rPr lang="en-US" sz="2000" dirty="0" smtClean="0"/>
              <a:t>Magnet </a:t>
            </a:r>
            <a:r>
              <a:rPr lang="en-US" sz="2000" dirty="0"/>
              <a:t>D</a:t>
            </a:r>
            <a:r>
              <a:rPr lang="en-US" sz="2000" dirty="0" smtClean="0"/>
              <a:t>evelopment </a:t>
            </a:r>
            <a:br>
              <a:rPr lang="en-US" sz="2000" dirty="0" smtClean="0"/>
            </a:br>
            <a:r>
              <a:rPr lang="en-US" sz="2000" dirty="0" smtClean="0"/>
              <a:t>and </a:t>
            </a:r>
            <a:r>
              <a:rPr lang="en-US" sz="2000" dirty="0"/>
              <a:t>the REBCO </a:t>
            </a:r>
            <a:r>
              <a:rPr lang="en-US" sz="2000" dirty="0" smtClean="0"/>
              <a:t>Magnet </a:t>
            </a:r>
            <a:r>
              <a:rPr lang="en-US" sz="2000" dirty="0"/>
              <a:t>D</a:t>
            </a:r>
            <a:r>
              <a:rPr lang="en-US" sz="2000" dirty="0" smtClean="0"/>
              <a:t>evelopment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700"/>
            <a:ext cx="9144000" cy="428396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90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600"/>
            </a:pPr>
            <a:r>
              <a:rPr sz="2000" dirty="0"/>
              <a:t>Significant progress on the Bi2212 HTS magnet front: </a:t>
            </a:r>
          </a:p>
          <a:p>
            <a:pPr>
              <a:defRPr sz="2600"/>
            </a:pPr>
            <a:r>
              <a:rPr sz="2000" dirty="0"/>
              <a:t>Leveraging overpressure boost in magnet configurations</a:t>
            </a:r>
          </a:p>
        </p:txBody>
      </p:sp>
      <p:sp>
        <p:nvSpPr>
          <p:cNvPr id="170" name="Shape 170"/>
          <p:cNvSpPr/>
          <p:nvPr/>
        </p:nvSpPr>
        <p:spPr>
          <a:xfrm>
            <a:off x="28763" y="1118131"/>
            <a:ext cx="366266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>
                <a:solidFill>
                  <a:srgbClr val="275D9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20798" y="1176061"/>
            <a:ext cx="55407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2000">
                <a:solidFill>
                  <a:srgbClr val="275D9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400" dirty="0" smtClean="0">
                <a:latin typeface="Times New Roman"/>
                <a:cs typeface="Times New Roman"/>
              </a:rPr>
              <a:t>Bi2212 accelerator magnets</a:t>
            </a:r>
            <a:r>
              <a:rPr lang="en-US" sz="1400" dirty="0">
                <a:latin typeface="Times New Roman"/>
                <a:cs typeface="Times New Roman"/>
              </a:rPr>
              <a:t>: </a:t>
            </a:r>
          </a:p>
          <a:p>
            <a:pPr marL="200526" indent="-200526">
              <a:buSzPct val="100000"/>
              <a:buChar char="•"/>
              <a:defRPr sz="2000">
                <a:solidFill>
                  <a:srgbClr val="275D9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400" dirty="0" smtClean="0">
                <a:latin typeface="Times New Roman"/>
                <a:cs typeface="Times New Roman"/>
              </a:rPr>
              <a:t>Dramatic improvements in conductor properties in last couple of years</a:t>
            </a:r>
          </a:p>
          <a:p>
            <a:pPr marL="200526" indent="-200526">
              <a:buSzPct val="100000"/>
              <a:buChar char="•"/>
              <a:defRPr sz="2000">
                <a:solidFill>
                  <a:srgbClr val="275D9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400" dirty="0" smtClean="0">
                <a:latin typeface="Times New Roman"/>
                <a:cs typeface="Times New Roman"/>
              </a:rPr>
              <a:t>Racetrack &amp; CCT </a:t>
            </a:r>
            <a:r>
              <a:rPr lang="en-US" sz="1400" dirty="0">
                <a:latin typeface="Times New Roman"/>
                <a:cs typeface="Times New Roman"/>
              </a:rPr>
              <a:t>coils </a:t>
            </a:r>
            <a:r>
              <a:rPr lang="en-US" sz="1400" dirty="0" smtClean="0">
                <a:latin typeface="Times New Roman"/>
                <a:cs typeface="Times New Roman"/>
              </a:rPr>
              <a:t>fabricated and pushed </a:t>
            </a:r>
            <a:r>
              <a:rPr lang="en-US" sz="1400" dirty="0">
                <a:latin typeface="Times New Roman"/>
                <a:cs typeface="Times New Roman"/>
              </a:rPr>
              <a:t>to their electrical, mechanical, and quench </a:t>
            </a:r>
            <a:r>
              <a:rPr lang="en-US" sz="1400" dirty="0" smtClean="0">
                <a:latin typeface="Times New Roman"/>
                <a:cs typeface="Times New Roman"/>
              </a:rPr>
              <a:t>limits</a:t>
            </a:r>
            <a:endParaRPr lang="en-US" sz="1400" dirty="0">
              <a:latin typeface="Times New Roman"/>
              <a:cs typeface="Times New Roman"/>
            </a:endParaRPr>
          </a:p>
          <a:p>
            <a:pPr marL="200526" indent="-200526">
              <a:buSzPct val="100000"/>
              <a:buChar char="•"/>
              <a:defRPr sz="2000">
                <a:solidFill>
                  <a:srgbClr val="275D9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400" dirty="0" smtClean="0">
                <a:latin typeface="Times New Roman"/>
                <a:cs typeface="Times New Roman"/>
              </a:rPr>
              <a:t>Solenoids teaching us much as well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  <p:pic>
        <p:nvPicPr>
          <p:cNvPr id="13" name="Picture 2" descr="C:\Users\xrwang\Pictures\magnets\BIN2IL\test\IMG_45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5" r="13072"/>
          <a:stretch/>
        </p:blipFill>
        <p:spPr bwMode="auto">
          <a:xfrm>
            <a:off x="6173546" y="1131576"/>
            <a:ext cx="2970454" cy="519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467" y="1143000"/>
            <a:ext cx="3529033" cy="2726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7" y="2369576"/>
            <a:ext cx="5090386" cy="3896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643" y="3143828"/>
            <a:ext cx="2042984" cy="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9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592" y="2408356"/>
            <a:ext cx="5115419" cy="3828997"/>
          </a:xfrm>
          <a:prstGeom prst="rect">
            <a:avLst/>
          </a:prstGeom>
        </p:spPr>
      </p:pic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2400"/>
            </a:lvl1pPr>
          </a:lstStyle>
          <a:p>
            <a:r>
              <a:t>REBCO program developing quickly: conductor and cable characterization, magnet design and prototyping underway</a:t>
            </a:r>
          </a:p>
        </p:txBody>
      </p:sp>
      <p:sp>
        <p:nvSpPr>
          <p:cNvPr id="34" name="Shape 204"/>
          <p:cNvSpPr/>
          <p:nvPr/>
        </p:nvSpPr>
        <p:spPr>
          <a:xfrm>
            <a:off x="5447043" y="3056585"/>
            <a:ext cx="2204005" cy="954105"/>
          </a:xfrm>
          <a:prstGeom prst="rect">
            <a:avLst/>
          </a:prstGeom>
          <a:solidFill>
            <a:srgbClr val="DDDDDD"/>
          </a:solidFill>
          <a:ln w="25400">
            <a:solidFill>
              <a:srgbClr val="800000"/>
            </a:solidFill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ctr">
              <a:defRPr sz="1100"/>
            </a:lvl1pPr>
          </a:lstStyle>
          <a:p>
            <a:pPr algn="l"/>
            <a:r>
              <a:rPr lang="en-US" sz="1400" dirty="0">
                <a:solidFill>
                  <a:srgbClr val="2D6494"/>
                </a:solidFill>
                <a:latin typeface="Franklin Gothic Medium" panose="020B0603020102020204" pitchFamily="34" charset="0"/>
              </a:rPr>
              <a:t>C0b wound with wire #</a:t>
            </a:r>
            <a:r>
              <a:rPr lang="en-US" sz="1400" dirty="0" smtClean="0">
                <a:solidFill>
                  <a:srgbClr val="2D6494"/>
                </a:solidFill>
                <a:latin typeface="Franklin Gothic Medium" panose="020B0603020102020204" pitchFamily="34" charset="0"/>
              </a:rPr>
              <a:t>2</a:t>
            </a:r>
          </a:p>
          <a:p>
            <a:pPr marL="285750" indent="-285750" algn="l">
              <a:buFont typeface="Arial"/>
              <a:buChar char="•"/>
            </a:pPr>
            <a:r>
              <a:rPr lang="en-US" sz="1400" dirty="0" smtClean="0">
                <a:solidFill>
                  <a:srgbClr val="2D6494"/>
                </a:solidFill>
                <a:latin typeface="Franklin Gothic Medium" panose="020B0603020102020204" pitchFamily="34" charset="0"/>
              </a:rPr>
              <a:t>1000 </a:t>
            </a:r>
            <a:r>
              <a:rPr lang="en-US" sz="1400" dirty="0">
                <a:solidFill>
                  <a:srgbClr val="2D6494"/>
                </a:solidFill>
                <a:latin typeface="Franklin Gothic Medium" panose="020B0603020102020204" pitchFamily="34" charset="0"/>
              </a:rPr>
              <a:t>A @</a:t>
            </a:r>
            <a:r>
              <a:rPr lang="en-US" sz="1400" dirty="0" smtClean="0">
                <a:solidFill>
                  <a:srgbClr val="2D6494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1400" dirty="0">
                <a:solidFill>
                  <a:srgbClr val="2D6494"/>
                </a:solidFill>
                <a:latin typeface="Franklin Gothic Medium" panose="020B0603020102020204" pitchFamily="34" charset="0"/>
              </a:rPr>
              <a:t>77 K </a:t>
            </a:r>
            <a:r>
              <a:rPr lang="en-US" sz="1400" dirty="0" smtClean="0">
                <a:solidFill>
                  <a:srgbClr val="2D6494"/>
                </a:solidFill>
                <a:latin typeface="Franklin Gothic Medium" panose="020B0603020102020204" pitchFamily="34" charset="0"/>
              </a:rPr>
              <a:t>and</a:t>
            </a:r>
          </a:p>
          <a:p>
            <a:pPr marL="285750" indent="-285750" algn="l">
              <a:buFont typeface="Arial"/>
              <a:buChar char="•"/>
            </a:pPr>
            <a:r>
              <a:rPr lang="en-US" sz="1400" dirty="0" smtClean="0">
                <a:solidFill>
                  <a:srgbClr val="2D6494"/>
                </a:solidFill>
                <a:latin typeface="Franklin Gothic Medium" panose="020B0603020102020204" pitchFamily="34" charset="0"/>
              </a:rPr>
              <a:t>12400 </a:t>
            </a:r>
            <a:r>
              <a:rPr lang="en-US" sz="1400" dirty="0">
                <a:solidFill>
                  <a:srgbClr val="2D6494"/>
                </a:solidFill>
                <a:latin typeface="Franklin Gothic Medium" panose="020B0603020102020204" pitchFamily="34" charset="0"/>
              </a:rPr>
              <a:t>A </a:t>
            </a:r>
            <a:r>
              <a:rPr lang="en-US" sz="1400" dirty="0" smtClean="0">
                <a:solidFill>
                  <a:srgbClr val="2D6494"/>
                </a:solidFill>
                <a:latin typeface="Franklin Gothic Medium" panose="020B0603020102020204" pitchFamily="34" charset="0"/>
              </a:rPr>
              <a:t>@ 4.2K,</a:t>
            </a:r>
          </a:p>
          <a:p>
            <a:pPr marL="285750" indent="-285750" algn="l">
              <a:buFont typeface="Arial"/>
              <a:buChar char="•"/>
            </a:pPr>
            <a:r>
              <a:rPr lang="en-US" sz="1400" dirty="0">
                <a:solidFill>
                  <a:srgbClr val="2D6494"/>
                </a:solidFill>
                <a:latin typeface="Franklin Gothic Medium" panose="020B0603020102020204" pitchFamily="34" charset="0"/>
              </a:rPr>
              <a:t>P</a:t>
            </a:r>
            <a:r>
              <a:rPr lang="en-US" sz="1400" dirty="0" smtClean="0">
                <a:solidFill>
                  <a:srgbClr val="2D6494"/>
                </a:solidFill>
                <a:latin typeface="Franklin Gothic Medium" panose="020B0603020102020204" pitchFamily="34" charset="0"/>
              </a:rPr>
              <a:t>eak </a:t>
            </a:r>
            <a:r>
              <a:rPr lang="en-US" sz="1400" dirty="0">
                <a:solidFill>
                  <a:srgbClr val="2D6494"/>
                </a:solidFill>
                <a:latin typeface="Franklin Gothic Medium" panose="020B0603020102020204" pitchFamily="34" charset="0"/>
              </a:rPr>
              <a:t>Je = 1198 A/mm</a:t>
            </a:r>
            <a:r>
              <a:rPr lang="en-US" sz="1400" baseline="30000" dirty="0">
                <a:solidFill>
                  <a:srgbClr val="2D6494"/>
                </a:solidFill>
                <a:latin typeface="Franklin Gothic Medium" panose="020B0603020102020204" pitchFamily="34" charset="0"/>
              </a:rPr>
              <a:t>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223" y="1174734"/>
            <a:ext cx="3404596" cy="3412137"/>
            <a:chOff x="254002" y="1578698"/>
            <a:chExt cx="3403600" cy="3225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002" y="1578698"/>
              <a:ext cx="3403600" cy="32258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29126" y="3000628"/>
              <a:ext cx="2148478" cy="8513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i="1" dirty="0" smtClean="0">
                  <a:cs typeface="Arial" charset="0"/>
                </a:rPr>
                <a:t>Courtesy </a:t>
              </a:r>
            </a:p>
            <a:p>
              <a:r>
                <a:rPr lang="en-US" sz="1200" i="1" dirty="0" err="1" smtClean="0">
                  <a:cs typeface="Arial" charset="0"/>
                </a:rPr>
                <a:t>Danko</a:t>
              </a:r>
              <a:r>
                <a:rPr lang="en-US" sz="1200" i="1" dirty="0" smtClean="0">
                  <a:cs typeface="Arial" charset="0"/>
                </a:rPr>
                <a:t> Van Der </a:t>
              </a:r>
              <a:r>
                <a:rPr lang="en-US" sz="1200" i="1" dirty="0" err="1" smtClean="0">
                  <a:cs typeface="Arial" charset="0"/>
                </a:rPr>
                <a:t>Laan</a:t>
              </a:r>
              <a:r>
                <a:rPr lang="en-US" sz="1200" i="1" dirty="0" smtClean="0">
                  <a:cs typeface="Arial" charset="0"/>
                </a:rPr>
                <a:t>,</a:t>
              </a:r>
            </a:p>
            <a:p>
              <a:r>
                <a:rPr lang="en-US" sz="1200" i="1" dirty="0" smtClean="0">
                  <a:cs typeface="Arial" charset="0"/>
                </a:rPr>
                <a:t>Advanced </a:t>
              </a:r>
              <a:r>
                <a:rPr lang="en-US" sz="1200" i="1" dirty="0">
                  <a:cs typeface="Arial" charset="0"/>
                </a:rPr>
                <a:t>Conductor </a:t>
              </a:r>
              <a:r>
                <a:rPr lang="en-US" sz="1200" i="1" dirty="0" smtClean="0">
                  <a:cs typeface="Arial" charset="0"/>
                </a:rPr>
                <a:t>Technologies, Inc. </a:t>
              </a:r>
              <a:endParaRPr lang="en-US" sz="1200" i="1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045" y="1171512"/>
            <a:ext cx="5513955" cy="1255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3" y="4201015"/>
            <a:ext cx="3404596" cy="20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5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Backbone of the Program: Magnet Science and Development of Underpinning Technologies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7829" y="1395529"/>
            <a:ext cx="8606117" cy="4324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Areas of focus:</a:t>
            </a:r>
          </a:p>
          <a:p>
            <a:endParaRPr lang="en-US" sz="2400" dirty="0">
              <a:solidFill>
                <a:srgbClr val="1F497D"/>
              </a:solidFill>
              <a:latin typeface="Times New Roman"/>
              <a:ea typeface="Franklin Gothic Medium" charset="0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Training studies</a:t>
            </a:r>
          </a:p>
          <a:p>
            <a:pPr marL="342900" indent="-342900">
              <a:buFont typeface="Arial"/>
              <a:buChar char="•"/>
            </a:pPr>
            <a:endParaRPr lang="en-US" sz="700" dirty="0">
              <a:solidFill>
                <a:srgbClr val="1F497D"/>
              </a:solidFill>
              <a:latin typeface="Times New Roman"/>
              <a:ea typeface="Franklin Gothic Medium" charset="0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Modeling</a:t>
            </a:r>
          </a:p>
          <a:p>
            <a:pPr marL="342900" indent="-342900">
              <a:buFont typeface="Arial"/>
              <a:buChar char="•"/>
            </a:pPr>
            <a:endParaRPr lang="en-US" sz="700" dirty="0">
              <a:solidFill>
                <a:srgbClr val="1F497D"/>
              </a:solidFill>
              <a:latin typeface="Times New Roman"/>
              <a:ea typeface="Franklin Gothic Medium" charset="0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Diagnostics, quench detection, protection</a:t>
            </a:r>
          </a:p>
          <a:p>
            <a:pPr marL="342900" indent="-342900">
              <a:buFont typeface="Arial"/>
              <a:buChar char="•"/>
            </a:pPr>
            <a:endParaRPr lang="en-US" sz="700" dirty="0">
              <a:solidFill>
                <a:srgbClr val="1F497D"/>
              </a:solidFill>
              <a:latin typeface="Times New Roman"/>
              <a:ea typeface="Franklin Gothic Medium" charset="0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Develop infrastructure, e.g. insert testing</a:t>
            </a:r>
          </a:p>
          <a:p>
            <a:pPr marL="342900" indent="-342900">
              <a:buFont typeface="Arial"/>
              <a:buChar char="•"/>
            </a:pPr>
            <a:endParaRPr lang="en-US" sz="700" dirty="0">
              <a:solidFill>
                <a:srgbClr val="1F497D"/>
              </a:solidFill>
              <a:latin typeface="Times New Roman"/>
              <a:ea typeface="Franklin Gothic Medium" charset="0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New materials – insulation, impregnation and structural</a:t>
            </a:r>
          </a:p>
          <a:p>
            <a:pPr marL="342900" indent="-342900">
              <a:buFont typeface="Arial"/>
              <a:buChar char="•"/>
            </a:pPr>
            <a:endParaRPr lang="en-US" sz="700" dirty="0">
              <a:solidFill>
                <a:srgbClr val="1F497D"/>
              </a:solidFill>
              <a:latin typeface="Times New Roman"/>
              <a:ea typeface="Franklin Gothic Medium" charset="0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Design comparison and cost analysis to guide program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1F497D"/>
              </a:solidFill>
              <a:latin typeface="Times New Roman"/>
              <a:ea typeface="Franklin Gothic Medium" charset="0"/>
              <a:cs typeface="Times New Roman"/>
            </a:endParaRPr>
          </a:p>
          <a:p>
            <a:r>
              <a:rPr lang="en-US" sz="2400" dirty="0" smtClean="0">
                <a:solidFill>
                  <a:srgbClr val="203BE2"/>
                </a:solidFill>
                <a:latin typeface="Times New Roman"/>
                <a:ea typeface="Franklin Gothic Medium" charset="0"/>
                <a:cs typeface="Times New Roman"/>
              </a:rPr>
              <a:t>Improvements/advances from this part of the program are then integrated into the Nb</a:t>
            </a:r>
            <a:r>
              <a:rPr lang="en-US" sz="2400" baseline="-25000" dirty="0" smtClean="0">
                <a:solidFill>
                  <a:srgbClr val="203BE2"/>
                </a:solidFill>
                <a:latin typeface="Times New Roman"/>
                <a:ea typeface="Franklin Gothic Medium" charset="0"/>
                <a:cs typeface="Times New Roman"/>
              </a:rPr>
              <a:t>3</a:t>
            </a:r>
            <a:r>
              <a:rPr lang="en-US" sz="2400" dirty="0" smtClean="0">
                <a:solidFill>
                  <a:srgbClr val="203BE2"/>
                </a:solidFill>
                <a:latin typeface="Times New Roman"/>
                <a:ea typeface="Franklin Gothic Medium" charset="0"/>
                <a:cs typeface="Times New Roman"/>
              </a:rPr>
              <a:t>Sn and HTS magnets</a:t>
            </a:r>
            <a:endParaRPr lang="en-US" sz="2400" dirty="0">
              <a:solidFill>
                <a:srgbClr val="203BE2"/>
              </a:solidFill>
              <a:latin typeface="Times New Roman"/>
              <a:ea typeface="Franklin Gothic Medium" charset="0"/>
              <a:cs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21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Overview of the </a:t>
            </a:r>
            <a:r>
              <a:rPr lang="en-US" sz="1800" dirty="0" smtClean="0"/>
              <a:t>Technology </a:t>
            </a:r>
            <a:r>
              <a:rPr lang="en-US" sz="1800" dirty="0"/>
              <a:t>D</a:t>
            </a:r>
            <a:r>
              <a:rPr lang="en-US" sz="1800" dirty="0" smtClean="0"/>
              <a:t>evelopment </a:t>
            </a:r>
            <a:r>
              <a:rPr lang="en-US" sz="1800" dirty="0"/>
              <a:t>M</a:t>
            </a:r>
            <a:r>
              <a:rPr lang="en-US" sz="1800" dirty="0" smtClean="0"/>
              <a:t>ilestone </a:t>
            </a:r>
            <a:r>
              <a:rPr lang="en-US" sz="1800" dirty="0"/>
              <a:t>P</a:t>
            </a:r>
            <a:r>
              <a:rPr lang="en-US" sz="1800" dirty="0" smtClean="0"/>
              <a:t>lan</a:t>
            </a:r>
            <a:r>
              <a:rPr lang="en-US" sz="1800" dirty="0"/>
              <a:t>, which </a:t>
            </a:r>
            <a:r>
              <a:rPr lang="en-US" sz="1800" dirty="0" smtClean="0"/>
              <a:t>Feeds </a:t>
            </a:r>
            <a:r>
              <a:rPr lang="en-US" sz="1800" dirty="0"/>
              <a:t>the Nb</a:t>
            </a:r>
            <a:r>
              <a:rPr lang="en-US" sz="1800" baseline="-25000" dirty="0"/>
              <a:t>3</a:t>
            </a:r>
            <a:r>
              <a:rPr lang="en-US" sz="1800" dirty="0"/>
              <a:t>Sn and HTS </a:t>
            </a:r>
            <a:r>
              <a:rPr lang="en-US" sz="1800" dirty="0" smtClean="0"/>
              <a:t>Magnet </a:t>
            </a:r>
            <a:r>
              <a:rPr lang="en-US" sz="1800" dirty="0"/>
              <a:t>P</a:t>
            </a:r>
            <a:r>
              <a:rPr lang="en-US" sz="1800" dirty="0" smtClean="0"/>
              <a:t>rogram Elements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95723" y="1408283"/>
            <a:ext cx="8111277" cy="4786232"/>
            <a:chOff x="2542851" y="1108742"/>
            <a:chExt cx="6347149" cy="36234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2851" y="1108742"/>
              <a:ext cx="6347149" cy="289910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2851" y="3992522"/>
              <a:ext cx="6203950" cy="739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913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Numerous technology advances are essential to address the high field magnet challenge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169" y="1197429"/>
            <a:ext cx="3669460" cy="2405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89" y="1698254"/>
            <a:ext cx="2509936" cy="1882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875" y="1650728"/>
            <a:ext cx="2428875" cy="17168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689" y="1420423"/>
            <a:ext cx="1626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Periodic Model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05089" y="1398468"/>
            <a:ext cx="1187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Full Model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75" y="3924466"/>
            <a:ext cx="5473254" cy="2338191"/>
          </a:xfrm>
          <a:prstGeom prst="rect">
            <a:avLst/>
          </a:prstGeom>
        </p:spPr>
      </p:pic>
      <p:pic>
        <p:nvPicPr>
          <p:cNvPr id="11" name="Picture 13" descr="C:\Users\peili\Pei\equipment\mechanical test fixture\DSCF841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148777" y="4361129"/>
            <a:ext cx="2280253" cy="171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282" y="4076097"/>
            <a:ext cx="2748084" cy="2305337"/>
          </a:xfrm>
          <a:prstGeom prst="rect">
            <a:avLst/>
          </a:prstGeom>
        </p:spPr>
      </p:pic>
      <p:sp>
        <p:nvSpPr>
          <p:cNvPr id="13" name="Shape 174"/>
          <p:cNvSpPr/>
          <p:nvPr/>
        </p:nvSpPr>
        <p:spPr>
          <a:xfrm>
            <a:off x="105748" y="3715541"/>
            <a:ext cx="8932504" cy="1"/>
          </a:xfrm>
          <a:prstGeom prst="line">
            <a:avLst/>
          </a:prstGeom>
          <a:ln w="25400">
            <a:solidFill>
              <a:schemeClr val="accent1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2622326" y="1105204"/>
            <a:ext cx="6521674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Full 3D simulations </a:t>
            </a:r>
            <a:r>
              <a:rPr lang="mr-IN" sz="1600" i="1" dirty="0" smtClean="0"/>
              <a:t>–</a:t>
            </a:r>
            <a:r>
              <a:rPr lang="en-US" sz="1600" i="1" dirty="0" smtClean="0"/>
              <a:t> utilizing the computing cluster Lawrencium at LBNL</a:t>
            </a:r>
            <a:endParaRPr lang="en-US" sz="16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648451" y="3734060"/>
            <a:ext cx="5596597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Ten-stack measurements provide critical materials properties</a:t>
            </a:r>
            <a:endParaRPr lang="en-US" sz="16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5244647" y="5973840"/>
            <a:ext cx="3775982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FNAL PPD and “low temperature loader” </a:t>
            </a:r>
            <a:endParaRPr lang="en-US" sz="16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" y="1107853"/>
            <a:ext cx="2622325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01600">
              <a:schemeClr val="bg1">
                <a:lumMod val="95000"/>
                <a:alpha val="75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See </a:t>
            </a:r>
            <a:r>
              <a:rPr lang="en-US" sz="1600" i="1" dirty="0" err="1" smtClean="0"/>
              <a:t>Brouwer</a:t>
            </a:r>
            <a:r>
              <a:rPr lang="en-US" sz="1600" i="1" dirty="0" smtClean="0"/>
              <a:t> et al., </a:t>
            </a:r>
            <a:r>
              <a:rPr lang="en-US" sz="1600" i="1" dirty="0" smtClean="0"/>
              <a:t>MT25</a:t>
            </a:r>
            <a:endParaRPr lang="en-US" sz="1600" i="1" dirty="0" smtClean="0"/>
          </a:p>
        </p:txBody>
      </p:sp>
    </p:spTree>
    <p:extLst>
      <p:ext uri="{BB962C8B-B14F-4D97-AF65-F5344CB8AC3E}">
        <p14:creationId xmlns:p14="http://schemas.microsoft.com/office/powerpoint/2010/main" val="248204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Advanced diagnostics are providing new and critical insight into the mechanisms of training and magnet performance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6" y="1763374"/>
            <a:ext cx="2825559" cy="28852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047" y="1418012"/>
            <a:ext cx="3093197" cy="49198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418" y="5029819"/>
            <a:ext cx="2854249" cy="10072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100" b="1" i="1" dirty="0">
                <a:solidFill>
                  <a:srgbClr val="2E599A"/>
                </a:solidFill>
                <a:ea typeface="Calibri" panose="020F0502020204030204" pitchFamily="34" charset="0"/>
              </a:rPr>
              <a:t>“Axial-Field Magnetic Quench Antenna for the Superconducting Accelerator Magnets”, M. </a:t>
            </a:r>
            <a:r>
              <a:rPr lang="en-US" sz="1100" b="1" i="1" dirty="0" err="1">
                <a:solidFill>
                  <a:srgbClr val="2E599A"/>
                </a:solidFill>
                <a:ea typeface="Calibri" panose="020F0502020204030204" pitchFamily="34" charset="0"/>
              </a:rPr>
              <a:t>Marchevsky</a:t>
            </a:r>
            <a:r>
              <a:rPr lang="en-US" sz="1100" b="1" i="1" dirty="0">
                <a:solidFill>
                  <a:srgbClr val="2E599A"/>
                </a:solidFill>
                <a:ea typeface="Calibri" panose="020F0502020204030204" pitchFamily="34" charset="0"/>
              </a:rPr>
              <a:t>, A. R. </a:t>
            </a:r>
            <a:r>
              <a:rPr lang="en-US" sz="1100" b="1" i="1" dirty="0" err="1">
                <a:solidFill>
                  <a:srgbClr val="2E599A"/>
                </a:solidFill>
                <a:ea typeface="Calibri" panose="020F0502020204030204" pitchFamily="34" charset="0"/>
              </a:rPr>
              <a:t>Hafalia</a:t>
            </a:r>
            <a:r>
              <a:rPr lang="en-US" sz="1100" b="1" i="1" dirty="0">
                <a:solidFill>
                  <a:srgbClr val="2E599A"/>
                </a:solidFill>
                <a:ea typeface="Calibri" panose="020F0502020204030204" pitchFamily="34" charset="0"/>
              </a:rPr>
              <a:t>, D. Cheng, S. </a:t>
            </a:r>
            <a:r>
              <a:rPr lang="en-US" sz="1100" b="1" i="1" dirty="0" err="1">
                <a:solidFill>
                  <a:srgbClr val="2E599A"/>
                </a:solidFill>
                <a:ea typeface="Calibri" panose="020F0502020204030204" pitchFamily="34" charset="0"/>
              </a:rPr>
              <a:t>Prestemon</a:t>
            </a:r>
            <a:r>
              <a:rPr lang="en-US" sz="1100" b="1" i="1" dirty="0">
                <a:solidFill>
                  <a:srgbClr val="2E599A"/>
                </a:solidFill>
                <a:ea typeface="Calibri" panose="020F0502020204030204" pitchFamily="34" charset="0"/>
              </a:rPr>
              <a:t>, G. </a:t>
            </a:r>
            <a:r>
              <a:rPr lang="en-US" sz="1100" b="1" i="1" dirty="0" err="1">
                <a:solidFill>
                  <a:srgbClr val="2E599A"/>
                </a:solidFill>
                <a:ea typeface="Calibri" panose="020F0502020204030204" pitchFamily="34" charset="0"/>
              </a:rPr>
              <a:t>Sabbi</a:t>
            </a:r>
            <a:r>
              <a:rPr lang="en-US" sz="1100" b="1" i="1" dirty="0">
                <a:solidFill>
                  <a:srgbClr val="2E599A"/>
                </a:solidFill>
                <a:ea typeface="Calibri" panose="020F0502020204030204" pitchFamily="34" charset="0"/>
              </a:rPr>
              <a:t>, H. </a:t>
            </a:r>
            <a:r>
              <a:rPr lang="en-US" sz="1100" b="1" i="1" dirty="0" err="1">
                <a:solidFill>
                  <a:srgbClr val="2E599A"/>
                </a:solidFill>
                <a:ea typeface="Calibri" panose="020F0502020204030204" pitchFamily="34" charset="0"/>
              </a:rPr>
              <a:t>Bajas</a:t>
            </a:r>
            <a:r>
              <a:rPr lang="en-US" sz="1100" b="1" i="1" dirty="0">
                <a:solidFill>
                  <a:srgbClr val="2E599A"/>
                </a:solidFill>
                <a:ea typeface="Calibri" panose="020F0502020204030204" pitchFamily="34" charset="0"/>
              </a:rPr>
              <a:t>, G. </a:t>
            </a:r>
            <a:r>
              <a:rPr lang="en-US" sz="1100" b="1" i="1" dirty="0" err="1">
                <a:solidFill>
                  <a:srgbClr val="2E599A"/>
                </a:solidFill>
                <a:ea typeface="Calibri" panose="020F0502020204030204" pitchFamily="34" charset="0"/>
              </a:rPr>
              <a:t>Chlachidze</a:t>
            </a:r>
            <a:r>
              <a:rPr lang="en-US" sz="1100" b="1" i="1" dirty="0">
                <a:solidFill>
                  <a:srgbClr val="2E599A"/>
                </a:solidFill>
                <a:ea typeface="Calibri" panose="020F0502020204030204" pitchFamily="34" charset="0"/>
              </a:rPr>
              <a:t>, IEEE Trans. Appl. </a:t>
            </a:r>
            <a:r>
              <a:rPr lang="en-US" sz="1100" b="1" i="1" dirty="0" err="1">
                <a:solidFill>
                  <a:srgbClr val="2E599A"/>
                </a:solidFill>
                <a:ea typeface="Calibri" panose="020F0502020204030204" pitchFamily="34" charset="0"/>
              </a:rPr>
              <a:t>Supercond</a:t>
            </a:r>
            <a:r>
              <a:rPr lang="en-US" sz="1100" b="1" i="1" dirty="0">
                <a:solidFill>
                  <a:srgbClr val="2E599A"/>
                </a:solidFill>
                <a:ea typeface="Calibri" panose="020F0502020204030204" pitchFamily="34" charset="0"/>
              </a:rPr>
              <a:t>. 25, 9500605 (2015), DOI: 10.1109/TASC.2014.2374536</a:t>
            </a:r>
            <a:endParaRPr lang="en-US" sz="1100" b="1" i="1" dirty="0">
              <a:solidFill>
                <a:srgbClr val="2E599A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0666" y="1699377"/>
            <a:ext cx="2963333" cy="106982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9893" y="3120572"/>
            <a:ext cx="2744107" cy="2794000"/>
          </a:xfrm>
          <a:prstGeom prst="rect">
            <a:avLst/>
          </a:prstGeom>
        </p:spPr>
      </p:pic>
      <p:sp>
        <p:nvSpPr>
          <p:cNvPr id="34" name="Shape 174"/>
          <p:cNvSpPr/>
          <p:nvPr/>
        </p:nvSpPr>
        <p:spPr>
          <a:xfrm flipV="1">
            <a:off x="2927047" y="1239760"/>
            <a:ext cx="0" cy="5001380"/>
          </a:xfrm>
          <a:prstGeom prst="line">
            <a:avLst/>
          </a:prstGeom>
          <a:ln w="25400">
            <a:solidFill>
              <a:schemeClr val="accent1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5" name="Shape 174"/>
          <p:cNvSpPr/>
          <p:nvPr/>
        </p:nvSpPr>
        <p:spPr>
          <a:xfrm flipV="1">
            <a:off x="6083906" y="1239760"/>
            <a:ext cx="0" cy="5001380"/>
          </a:xfrm>
          <a:prstGeom prst="line">
            <a:avLst/>
          </a:prstGeom>
          <a:ln w="25400">
            <a:solidFill>
              <a:schemeClr val="accent1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6" name="TextBox 35"/>
          <p:cNvSpPr txBox="1"/>
          <p:nvPr/>
        </p:nvSpPr>
        <p:spPr>
          <a:xfrm>
            <a:off x="6191161" y="1187280"/>
            <a:ext cx="2782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Acoustic emissions for localization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3301549" y="1173793"/>
            <a:ext cx="2612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Acoustic emissions as detectors 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230033" y="1251855"/>
            <a:ext cx="2390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Warm-bore quench antennas</a:t>
            </a:r>
            <a:endParaRPr lang="en-US" sz="14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6"/>
          <a:stretch/>
        </p:blipFill>
        <p:spPr bwMode="auto">
          <a:xfrm>
            <a:off x="304363" y="2769206"/>
            <a:ext cx="8235118" cy="241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sound_A76_Coil3_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65151" y="5782370"/>
            <a:ext cx="609600" cy="609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3189" y="973723"/>
            <a:ext cx="3288359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2700">
              <a:schemeClr val="bg1">
                <a:lumMod val="95000"/>
                <a:alpha val="75000"/>
              </a:schemeClr>
            </a:glow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Marchevsky</a:t>
            </a:r>
            <a:r>
              <a:rPr lang="en-US" sz="1600" i="1" dirty="0"/>
              <a:t> </a:t>
            </a:r>
            <a:r>
              <a:rPr lang="en-US" sz="1600" i="1" dirty="0" smtClean="0"/>
              <a:t>et </a:t>
            </a:r>
            <a:r>
              <a:rPr lang="en-US" sz="1600" i="1" dirty="0"/>
              <a:t>al., </a:t>
            </a:r>
            <a:r>
              <a:rPr lang="en-US" sz="1600" i="1" dirty="0" smtClean="0"/>
              <a:t>MT25; EUCAS 17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6620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924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34" grpId="0" animBg="1" advAuto="0"/>
      <p:bldP spid="35" grpId="1" animBg="1"/>
      <p:bldP spid="36" grpId="0"/>
      <p:bldP spid="37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" y="1126022"/>
            <a:ext cx="1809155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2700">
              <a:schemeClr val="bg1">
                <a:lumMod val="95000"/>
                <a:alpha val="75000"/>
              </a:schemeClr>
            </a:glow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Sanabria</a:t>
            </a:r>
            <a:r>
              <a:rPr lang="en-US" sz="1400" i="1" dirty="0" smtClean="0"/>
              <a:t> et al.</a:t>
            </a:r>
            <a:r>
              <a:rPr lang="en-US" sz="1400" i="1" dirty="0"/>
              <a:t>, </a:t>
            </a:r>
            <a:r>
              <a:rPr lang="en-US" sz="1400" i="1" dirty="0" smtClean="0"/>
              <a:t>MT25</a:t>
            </a:r>
            <a:endParaRPr lang="en-US" sz="1400" i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572" y="0"/>
            <a:ext cx="6436428" cy="107809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Superconducting Materials Procurement and R&amp;D is Critical for Program </a:t>
            </a:r>
            <a:r>
              <a:rPr lang="en-US" sz="2600" dirty="0"/>
              <a:t>S</a:t>
            </a:r>
            <a:r>
              <a:rPr lang="en-US" sz="2600" dirty="0" smtClean="0"/>
              <a:t>uccess</a:t>
            </a:r>
            <a:endParaRPr 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1809154" y="1092141"/>
            <a:ext cx="7261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Push performance limits of Nb</a:t>
            </a:r>
            <a:r>
              <a:rPr lang="en-US" sz="1600" baseline="-25000" dirty="0" smtClean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3</a:t>
            </a:r>
            <a:r>
              <a:rPr lang="en-US" sz="1600" dirty="0" smtClean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Sn and HTS conductors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 smtClean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Performance of today’s state of the art </a:t>
            </a:r>
            <a:r>
              <a:rPr lang="en-US" sz="1600" dirty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Nb</a:t>
            </a:r>
            <a:r>
              <a:rPr lang="en-US" sz="1600" baseline="-25000" dirty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3</a:t>
            </a:r>
            <a:r>
              <a:rPr lang="en-US" sz="1600" dirty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Sn </a:t>
            </a:r>
            <a:r>
              <a:rPr lang="en-US" sz="1600" dirty="0" smtClean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 is the results of long term HEP investment in conductor R&amp;D</a:t>
            </a:r>
            <a:endParaRPr lang="en-US" sz="1600" dirty="0">
              <a:solidFill>
                <a:srgbClr val="1F497D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924" y="1510874"/>
            <a:ext cx="156245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2700">
              <a:schemeClr val="bg1">
                <a:lumMod val="95000"/>
                <a:alpha val="75000"/>
              </a:schemeClr>
            </a:glow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Lombardo et al.</a:t>
            </a:r>
            <a:r>
              <a:rPr lang="en-US" sz="1400" i="1" dirty="0"/>
              <a:t>, </a:t>
            </a:r>
            <a:r>
              <a:rPr lang="en-US" sz="1400" i="1" dirty="0" smtClean="0"/>
              <a:t>MT25</a:t>
            </a:r>
            <a:endParaRPr lang="en-US" sz="1400" i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4923" y="2036992"/>
            <a:ext cx="212144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2700">
              <a:schemeClr val="bg1">
                <a:lumMod val="95000"/>
                <a:alpha val="75000"/>
              </a:schemeClr>
            </a:glow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Lee et al.</a:t>
            </a:r>
            <a:r>
              <a:rPr lang="en-US" sz="1400" i="1" dirty="0"/>
              <a:t>, </a:t>
            </a:r>
            <a:r>
              <a:rPr lang="en-US" sz="1400" i="1" dirty="0" smtClean="0"/>
              <a:t>EUCAS</a:t>
            </a:r>
          </a:p>
          <a:p>
            <a:r>
              <a:rPr lang="en-US" sz="1400" i="1" dirty="0" err="1" smtClean="0"/>
              <a:t>Tarantini</a:t>
            </a:r>
            <a:r>
              <a:rPr lang="en-US" sz="1400" i="1" dirty="0" smtClean="0"/>
              <a:t> et al., EUCAS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61" y="4714275"/>
            <a:ext cx="2343986" cy="16201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679101"/>
            <a:ext cx="4394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Leverage existing wire/architecture</a:t>
            </a:r>
            <a:r>
              <a:rPr lang="mr-IN" i="1" dirty="0" smtClean="0"/>
              <a:t>…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924" y="4483929"/>
            <a:ext cx="512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Investigate novel routes to improved pinning</a:t>
            </a:r>
            <a:r>
              <a:rPr lang="mr-IN" i="1" dirty="0" smtClean="0"/>
              <a:t>…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2765118" y="5706385"/>
            <a:ext cx="1766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/>
              <a:t>Baumgartner</a:t>
            </a:r>
            <a:r>
              <a:rPr lang="nb-NO" sz="1200" dirty="0"/>
              <a:t> et </a:t>
            </a:r>
            <a:r>
              <a:rPr lang="nb-NO" sz="1200" dirty="0" smtClean="0"/>
              <a:t>al</a:t>
            </a:r>
            <a:endParaRPr lang="nb-NO" sz="1200" dirty="0"/>
          </a:p>
          <a:p>
            <a:r>
              <a:rPr lang="nb-NO" sz="1200" dirty="0" err="1" smtClean="0"/>
              <a:t>Sci</a:t>
            </a:r>
            <a:r>
              <a:rPr lang="nb-NO" sz="1200" dirty="0" smtClean="0"/>
              <a:t> </a:t>
            </a:r>
            <a:r>
              <a:rPr lang="nb-NO" sz="1200" dirty="0"/>
              <a:t>Rep 5 10236 (2015) </a:t>
            </a:r>
          </a:p>
          <a:p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4806139" y="2200344"/>
            <a:ext cx="4351937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Impressive J</a:t>
            </a:r>
            <a:r>
              <a:rPr lang="en-US" i="1" baseline="-25000" dirty="0" smtClean="0"/>
              <a:t>E</a:t>
            </a:r>
            <a:r>
              <a:rPr lang="en-US" i="1" dirty="0" smtClean="0"/>
              <a:t> improvements through OP processing and advances in powder</a:t>
            </a:r>
            <a:r>
              <a:rPr lang="mr-IN" i="1" dirty="0" smtClean="0"/>
              <a:t>…</a:t>
            </a:r>
            <a:endParaRPr lang="en-US" i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398" y="2890385"/>
            <a:ext cx="2726196" cy="2045926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4577711" y="1964323"/>
            <a:ext cx="18274" cy="41809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24760" y="1917318"/>
            <a:ext cx="131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Palatino"/>
                <a:cs typeface="Palatino"/>
              </a:rPr>
              <a:t>Nb</a:t>
            </a:r>
            <a:r>
              <a:rPr lang="en-US" b="1" baseline="-25000" dirty="0" smtClean="0">
                <a:latin typeface="Palatino"/>
                <a:cs typeface="Palatino"/>
              </a:rPr>
              <a:t>3</a:t>
            </a:r>
            <a:r>
              <a:rPr lang="en-US" b="1" dirty="0" smtClean="0">
                <a:latin typeface="Palatino"/>
                <a:cs typeface="Palatino"/>
              </a:rPr>
              <a:t>Sn</a:t>
            </a:r>
            <a:endParaRPr lang="en-US" b="1" dirty="0">
              <a:latin typeface="Palatino"/>
              <a:cs typeface="Palatin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77265" y="1889381"/>
            <a:ext cx="131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Palatino"/>
                <a:cs typeface="Palatino"/>
              </a:rPr>
              <a:t>Bi2212</a:t>
            </a:r>
            <a:endParaRPr lang="en-US" b="1" dirty="0">
              <a:latin typeface="Palatino"/>
              <a:cs typeface="Palatino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128" y="4268226"/>
            <a:ext cx="2565254" cy="20041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91" y="2985329"/>
            <a:ext cx="2222500" cy="1498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80383" y="5318223"/>
            <a:ext cx="1977691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2700">
              <a:schemeClr val="bg1">
                <a:lumMod val="95000"/>
                <a:alpha val="75000"/>
              </a:schemeClr>
            </a:glow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Trociewitz</a:t>
            </a:r>
            <a:r>
              <a:rPr lang="en-US" sz="1400" i="1" dirty="0"/>
              <a:t> et al. </a:t>
            </a:r>
            <a:r>
              <a:rPr lang="en-US" sz="1400" i="1" dirty="0" smtClean="0"/>
              <a:t>MT25</a:t>
            </a:r>
            <a:endParaRPr lang="en-US" sz="1400" i="1" dirty="0" smtClean="0"/>
          </a:p>
          <a:p>
            <a:r>
              <a:rPr lang="en-US" sz="1400" i="1" dirty="0" err="1" smtClean="0"/>
              <a:t>Larbalestier</a:t>
            </a:r>
            <a:r>
              <a:rPr lang="en-US" sz="1400" i="1" dirty="0" smtClean="0"/>
              <a:t> </a:t>
            </a:r>
            <a:r>
              <a:rPr lang="en-US" sz="1400" i="1" dirty="0"/>
              <a:t>et al. </a:t>
            </a:r>
            <a:r>
              <a:rPr lang="en-US" sz="1400" i="1" dirty="0" smtClean="0"/>
              <a:t>MT25</a:t>
            </a:r>
            <a:endParaRPr lang="en-US" sz="1400" i="1" dirty="0" smtClean="0"/>
          </a:p>
          <a:p>
            <a:r>
              <a:rPr lang="en-US" sz="1400" i="1" dirty="0" smtClean="0"/>
              <a:t>Jiang </a:t>
            </a:r>
            <a:r>
              <a:rPr lang="en-US" sz="1400" i="1" dirty="0"/>
              <a:t>et al EUCAS</a:t>
            </a:r>
          </a:p>
          <a:p>
            <a:r>
              <a:rPr lang="en-US" sz="1400" i="1" dirty="0"/>
              <a:t>David et al. EUCAS</a:t>
            </a:r>
            <a:endParaRPr lang="en-US" sz="1400" i="1" dirty="0" smtClean="0"/>
          </a:p>
        </p:txBody>
      </p:sp>
    </p:spTree>
    <p:extLst>
      <p:ext uri="{BB962C8B-B14F-4D97-AF65-F5344CB8AC3E}">
        <p14:creationId xmlns:p14="http://schemas.microsoft.com/office/powerpoint/2010/main" val="153137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/>
      <p:bldP spid="16" grpId="0"/>
      <p:bldP spid="17" grpId="0"/>
      <p:bldP spid="18" grpId="0"/>
      <p:bldP spid="22" grpId="0"/>
      <p:bldP spid="23" grpId="0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01194"/>
            <a:ext cx="9143999" cy="492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7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We have</a:t>
            </a:r>
            <a:r>
              <a:rPr lang="mr-IN" sz="2000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…</a:t>
            </a:r>
            <a:endParaRPr lang="en-US" sz="2000" dirty="0" smtClean="0">
              <a:solidFill>
                <a:srgbClr val="1F497D"/>
              </a:solidFill>
              <a:latin typeface="Times New Roman"/>
              <a:ea typeface="Franklin Gothic Medium" charset="0"/>
              <a:cs typeface="Times New Roman"/>
            </a:endParaRPr>
          </a:p>
          <a:p>
            <a:pPr marL="800100" lvl="1" indent="-342900">
              <a:lnSpc>
                <a:spcPts val="2700"/>
              </a:lnSpc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 an MDP Plan that lays out our goals and a roadmap for achieving them, fully aligned with the P5 report and the HEPAP Accelerator R&amp;D Subpanel report</a:t>
            </a:r>
            <a:endParaRPr lang="en-US" dirty="0">
              <a:solidFill>
                <a:srgbClr val="1F497D"/>
              </a:solidFill>
              <a:latin typeface="Times New Roman"/>
              <a:ea typeface="Franklin Gothic Medium" charset="0"/>
              <a:cs typeface="Times New Roman"/>
            </a:endParaRPr>
          </a:p>
          <a:p>
            <a:pPr marL="800100" lvl="1" indent="-342900">
              <a:lnSpc>
                <a:spcPts val="2700"/>
              </a:lnSpc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established an excellent Technical Advisory </a:t>
            </a:r>
            <a:r>
              <a:rPr lang="en-US" dirty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C</a:t>
            </a: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ommittee </a:t>
            </a:r>
            <a:r>
              <a:rPr lang="en-US" dirty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to </a:t>
            </a: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provide guidance on our program</a:t>
            </a:r>
            <a:endParaRPr lang="en-US" dirty="0">
              <a:solidFill>
                <a:srgbClr val="1F497D"/>
              </a:solidFill>
              <a:latin typeface="Times New Roman"/>
              <a:ea typeface="Franklin Gothic Medium" charset="0"/>
              <a:cs typeface="Times New Roman"/>
            </a:endParaRPr>
          </a:p>
          <a:p>
            <a:pPr marL="800100" lvl="1" indent="-342900">
              <a:lnSpc>
                <a:spcPts val="2700"/>
              </a:lnSpc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identified </a:t>
            </a:r>
            <a:r>
              <a:rPr lang="en-US" dirty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individuals </a:t>
            </a: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who will lead and coordinate efforts within the program</a:t>
            </a:r>
            <a:endParaRPr lang="en-US" dirty="0">
              <a:solidFill>
                <a:srgbClr val="1F497D"/>
              </a:solidFill>
              <a:latin typeface="Times New Roman"/>
              <a:ea typeface="Franklin Gothic Medium" charset="0"/>
              <a:cs typeface="Times New Roman"/>
            </a:endParaRPr>
          </a:p>
          <a:p>
            <a:pPr marL="800100" lvl="1" indent="-342900">
              <a:lnSpc>
                <a:spcPts val="2700"/>
              </a:lnSpc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organized our first yearly </a:t>
            </a:r>
            <a:r>
              <a:rPr lang="en-US" dirty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workshop to </a:t>
            </a: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work through the program, identify technical issues, and provide input for budgets moving forward</a:t>
            </a:r>
            <a:r>
              <a:rPr lang="en-US" sz="2000" dirty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	</a:t>
            </a:r>
            <a:endParaRPr lang="en-US" sz="2000" dirty="0" smtClean="0">
              <a:solidFill>
                <a:srgbClr val="1F497D"/>
              </a:solidFill>
              <a:latin typeface="Times New Roman"/>
              <a:ea typeface="Franklin Gothic Medium" charset="0"/>
              <a:cs typeface="Times New Roman"/>
            </a:endParaRPr>
          </a:p>
          <a:p>
            <a:pPr marL="342900" indent="-342900">
              <a:lnSpc>
                <a:spcPts val="27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Our focus now is delivering on our near term goals </a:t>
            </a:r>
            <a:r>
              <a:rPr lang="mr-IN" sz="2000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–</a:t>
            </a:r>
            <a:r>
              <a:rPr lang="en-US" sz="2000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 </a:t>
            </a:r>
          </a:p>
          <a:p>
            <a:pPr marL="800100" lvl="1" indent="-342900">
              <a:lnSpc>
                <a:spcPts val="2700"/>
              </a:lnSpc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making the Cosine-theta 4-layer magnet a success </a:t>
            </a:r>
            <a:r>
              <a:rPr lang="mr-IN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–</a:t>
            </a: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 potential new record field</a:t>
            </a:r>
          </a:p>
          <a:p>
            <a:pPr marL="800100" lvl="1" indent="-342900">
              <a:lnSpc>
                <a:spcPts val="2700"/>
              </a:lnSpc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progressing through technical issues with the CCT to see if potential can be achieved</a:t>
            </a:r>
          </a:p>
          <a:p>
            <a:pPr marL="800100" lvl="1" indent="-342900">
              <a:lnSpc>
                <a:spcPts val="2700"/>
              </a:lnSpc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making real dipoles from HTS and integrating them with LTS </a:t>
            </a:r>
          </a:p>
          <a:p>
            <a:pPr marL="800100" lvl="1" indent="-341630">
              <a:lnSpc>
                <a:spcPts val="2700"/>
              </a:lnSpc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procuring sufficient conductors for the program, and identifying opportunities for conductor R&amp;D</a:t>
            </a:r>
            <a:endParaRPr lang="en-US" dirty="0">
              <a:solidFill>
                <a:srgbClr val="1F497D"/>
              </a:solidFill>
              <a:latin typeface="Times New Roman"/>
              <a:ea typeface="Franklin Gothic Medium" charset="0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MDP is an </a:t>
            </a:r>
            <a:r>
              <a:rPr lang="en-US" dirty="0"/>
              <a:t>active program focused on advancing high-field LTS and HTS accelerator magnet </a:t>
            </a:r>
            <a:r>
              <a:rPr lang="en-US" dirty="0" smtClean="0"/>
              <a:t>technology for future </a:t>
            </a:r>
            <a:r>
              <a:rPr lang="en-US" dirty="0" err="1" smtClean="0"/>
              <a:t>pp</a:t>
            </a:r>
            <a:r>
              <a:rPr lang="en-US" dirty="0" smtClean="0"/>
              <a:t> colliders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0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Context for high field accelerator magnet R&amp;D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Motivation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P5 </a:t>
            </a:r>
            <a:r>
              <a:rPr lang="en-US" dirty="0">
                <a:latin typeface="Times New Roman"/>
                <a:cs typeface="Times New Roman"/>
              </a:rPr>
              <a:t>and the Accelerator R&amp;D Subpanel recommendations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The US Magnet Development Program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How we are structured 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Technical status of each area 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Progress and current </a:t>
            </a:r>
            <a:r>
              <a:rPr lang="en-US" dirty="0">
                <a:latin typeface="Times New Roman"/>
                <a:cs typeface="Times New Roman"/>
              </a:rPr>
              <a:t>status </a:t>
            </a:r>
            <a:endParaRPr lang="en-US" dirty="0" smtClean="0"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Corresponding roadmap within the MDP plan</a:t>
            </a:r>
          </a:p>
          <a:p>
            <a:pPr lvl="1"/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Summary</a:t>
            </a:r>
            <a:endParaRPr lang="en-US" dirty="0">
              <a:latin typeface="Times New Roman"/>
              <a:cs typeface="Times New Roman"/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53412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88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Cost-effective high-field superconducting magnets are essential for a future collider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35" y="1279514"/>
            <a:ext cx="8079791" cy="507467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269538" y="1433405"/>
            <a:ext cx="1743001" cy="4025972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>
            <a:noFill/>
          </a:ln>
          <a:effectLst>
            <a:outerShdw blurRad="40000" dist="23000" dir="18060000" rotWithShape="0">
              <a:srgbClr val="000000">
                <a:alpha val="35000"/>
              </a:srgbClr>
            </a:outerShdw>
            <a:softEdge rad="1143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R&amp;D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8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Exciting advances in HTS properties, but cost remains a major hurdle</a:t>
            </a:r>
            <a:endParaRPr lang="en-US" sz="3000" dirty="0"/>
          </a:p>
        </p:txBody>
      </p:sp>
      <p:sp>
        <p:nvSpPr>
          <p:cNvPr id="7" name="Right Arrow 6"/>
          <p:cNvSpPr/>
          <p:nvPr/>
        </p:nvSpPr>
        <p:spPr>
          <a:xfrm rot="16200000">
            <a:off x="4147344" y="2763147"/>
            <a:ext cx="757970" cy="35110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64028" y="2015284"/>
            <a:ext cx="860611" cy="3631709"/>
          </a:xfrm>
          <a:prstGeom prst="rect">
            <a:avLst/>
          </a:prstGeom>
          <a:gradFill>
            <a:gsLst>
              <a:gs pos="0">
                <a:schemeClr val="bg1">
                  <a:alpha val="41000"/>
                </a:schemeClr>
              </a:gs>
              <a:gs pos="100000">
                <a:schemeClr val="bg1">
                  <a:alpha val="41000"/>
                </a:schemeClr>
              </a:gs>
              <a:gs pos="50000">
                <a:schemeClr val="accent1">
                  <a:tint val="100000"/>
                  <a:shade val="100000"/>
                  <a:satMod val="130000"/>
                  <a:alpha val="52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68" y="1152484"/>
            <a:ext cx="7136113" cy="512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1591013"/>
            <a:ext cx="9143999" cy="348897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Program is guided by </a:t>
            </a:r>
            <a:r>
              <a:rPr lang="en-US" b="1" dirty="0" smtClean="0"/>
              <a:t>Driving Questions</a:t>
            </a:r>
            <a:r>
              <a:rPr lang="mr-IN" b="1" dirty="0" smtClean="0"/>
              <a:t>…</a:t>
            </a:r>
            <a:r>
              <a:rPr lang="en-US" b="1" dirty="0"/>
              <a:t> related to </a:t>
            </a:r>
            <a:r>
              <a:rPr lang="en-US" b="1" dirty="0" smtClean="0"/>
              <a:t>performance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What </a:t>
            </a:r>
            <a:r>
              <a:rPr lang="en-US" sz="2000" dirty="0">
                <a:solidFill>
                  <a:schemeClr val="bg1"/>
                </a:solidFill>
              </a:rPr>
              <a:t>is the nature of accelerator magnet training? Can we reduce or eliminate it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What </a:t>
            </a:r>
            <a:r>
              <a:rPr lang="en-US" sz="2000" dirty="0">
                <a:solidFill>
                  <a:schemeClr val="bg1"/>
                </a:solidFill>
              </a:rPr>
              <a:t>are the drivers and required operation margin for Nb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Sn and HTS accelerator magnets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What </a:t>
            </a:r>
            <a:r>
              <a:rPr lang="en-US" sz="2000" dirty="0">
                <a:solidFill>
                  <a:schemeClr val="bg1"/>
                </a:solidFill>
              </a:rPr>
              <a:t>are the mechanical limits and possible stress management </a:t>
            </a:r>
            <a:r>
              <a:rPr lang="en-US" sz="2000" dirty="0" smtClean="0">
                <a:solidFill>
                  <a:schemeClr val="bg1"/>
                </a:solidFill>
              </a:rPr>
              <a:t>approaches </a:t>
            </a:r>
            <a:r>
              <a:rPr lang="en-US" sz="2000" dirty="0">
                <a:solidFill>
                  <a:schemeClr val="bg1"/>
                </a:solidFill>
              </a:rPr>
              <a:t>for Nb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Sn and 20 T LTS/HTS magnets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What </a:t>
            </a:r>
            <a:r>
              <a:rPr lang="en-US" sz="2000" dirty="0">
                <a:solidFill>
                  <a:schemeClr val="bg1"/>
                </a:solidFill>
              </a:rPr>
              <a:t>are the limitations on means to safely protect Nb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Sn and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HTS magnets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1" y="2569318"/>
            <a:ext cx="9143999" cy="1605519"/>
            <a:chOff x="457200" y="3053118"/>
            <a:chExt cx="8229600" cy="160551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457200" y="3053118"/>
              <a:ext cx="82296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7200" y="3862457"/>
              <a:ext cx="82296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7200" y="4658637"/>
              <a:ext cx="82296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04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1591026"/>
            <a:ext cx="9143997" cy="44565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Program is guided by </a:t>
            </a:r>
            <a:r>
              <a:rPr lang="en-US" b="1" dirty="0" smtClean="0"/>
              <a:t>Driving Questions</a:t>
            </a:r>
            <a:r>
              <a:rPr lang="mr-IN" b="1" dirty="0" smtClean="0"/>
              <a:t>…</a:t>
            </a:r>
            <a:r>
              <a:rPr lang="en-US" b="1" dirty="0"/>
              <a:t>related to </a:t>
            </a:r>
            <a:r>
              <a:rPr lang="en-US" b="1" dirty="0" smtClean="0"/>
              <a:t>cost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8715"/>
          </a:xfrm>
        </p:spPr>
        <p:txBody>
          <a:bodyPr>
            <a:normAutofit lnSpcReduction="10000"/>
          </a:bodyPr>
          <a:lstStyle/>
          <a:p>
            <a:pPr marL="457200" indent="-457200">
              <a:spcAft>
                <a:spcPts val="2000"/>
              </a:spcAft>
              <a:buFont typeface="+mj-lt"/>
              <a:buAutoNum type="arabicPeriod" startAt="5"/>
            </a:pPr>
            <a:r>
              <a:rPr lang="en-US" sz="2000" dirty="0" smtClean="0">
                <a:solidFill>
                  <a:schemeClr val="bg1"/>
                </a:solidFill>
              </a:rPr>
              <a:t>Can </a:t>
            </a:r>
            <a:r>
              <a:rPr lang="en-US" sz="2000" dirty="0">
                <a:solidFill>
                  <a:schemeClr val="bg1"/>
                </a:solidFill>
              </a:rPr>
              <a:t>we provide accelerator quality Nb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Sn magnets in the range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of 16 T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 startAt="5"/>
            </a:pPr>
            <a:r>
              <a:rPr lang="en-US" sz="2000" dirty="0" smtClean="0">
                <a:solidFill>
                  <a:schemeClr val="bg1"/>
                </a:solidFill>
              </a:rPr>
              <a:t>Is </a:t>
            </a:r>
            <a:r>
              <a:rPr lang="en-US" sz="2000" dirty="0">
                <a:solidFill>
                  <a:schemeClr val="bg1"/>
                </a:solidFill>
              </a:rPr>
              <a:t>operation at 16 T economically justified? What is the optimal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operational field for Nb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Sn dipoles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 startAt="5"/>
            </a:pPr>
            <a:r>
              <a:rPr lang="en-US" sz="2000" dirty="0" smtClean="0">
                <a:solidFill>
                  <a:schemeClr val="bg1"/>
                </a:solidFill>
              </a:rPr>
              <a:t>What </a:t>
            </a:r>
            <a:r>
              <a:rPr lang="en-US" sz="2000" dirty="0">
                <a:solidFill>
                  <a:schemeClr val="bg1"/>
                </a:solidFill>
              </a:rPr>
              <a:t>is the optimal operating temperature for Nb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Sn and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HTS magnets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 startAt="5"/>
            </a:pPr>
            <a:r>
              <a:rPr lang="en-US" sz="2000" dirty="0" smtClean="0">
                <a:solidFill>
                  <a:schemeClr val="bg1"/>
                </a:solidFill>
              </a:rPr>
              <a:t>Can </a:t>
            </a:r>
            <a:r>
              <a:rPr lang="en-US" sz="2000" dirty="0">
                <a:solidFill>
                  <a:schemeClr val="bg1"/>
                </a:solidFill>
              </a:rPr>
              <a:t>we build practical and affordable accelerator magnets with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HTS conductor(s)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 startAt="5"/>
            </a:pPr>
            <a:r>
              <a:rPr lang="en-US" sz="2000" dirty="0" smtClean="0">
                <a:solidFill>
                  <a:schemeClr val="bg1"/>
                </a:solidFill>
              </a:rPr>
              <a:t>Are </a:t>
            </a:r>
            <a:r>
              <a:rPr lang="en-US" sz="2000" dirty="0">
                <a:solidFill>
                  <a:schemeClr val="bg1"/>
                </a:solidFill>
              </a:rPr>
              <a:t>there innovative approaches to magnet design that address the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key cost drivers for Nb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Sn and HTS magnets that will shift the cost optimum to higher fields?</a:t>
            </a:r>
          </a:p>
          <a:p>
            <a:pPr marL="457200" indent="-457200">
              <a:buFont typeface="+mj-lt"/>
              <a:buAutoNum type="circleNumDbPlain" startAt="5"/>
            </a:pPr>
            <a:endParaRPr lang="en-US" dirty="0"/>
          </a:p>
          <a:p>
            <a:pPr marL="457200" indent="-457200">
              <a:buFont typeface="+mj-lt"/>
              <a:buAutoNum type="circleNumDbPlain" startAt="5"/>
            </a:pP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" y="2351786"/>
            <a:ext cx="9143999" cy="0"/>
          </a:xfrm>
          <a:prstGeom prst="line">
            <a:avLst/>
          </a:prstGeom>
          <a:ln w="127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" y="3221793"/>
            <a:ext cx="9143999" cy="0"/>
          </a:xfrm>
          <a:prstGeom prst="line">
            <a:avLst/>
          </a:prstGeom>
          <a:ln w="127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-1" y="4053385"/>
            <a:ext cx="9143999" cy="0"/>
          </a:xfrm>
          <a:prstGeom prst="line">
            <a:avLst/>
          </a:prstGeom>
          <a:ln w="127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" y="4952032"/>
            <a:ext cx="9143999" cy="0"/>
          </a:xfrm>
          <a:prstGeom prst="line">
            <a:avLst/>
          </a:prstGeom>
          <a:ln w="127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56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482173"/>
            <a:ext cx="9143999" cy="150377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Program is guided by </a:t>
            </a:r>
            <a:r>
              <a:rPr lang="en-US" b="1" dirty="0" smtClean="0"/>
              <a:t>Driving Questions</a:t>
            </a:r>
            <a:r>
              <a:rPr lang="mr-IN" b="1" dirty="0" smtClean="0"/>
              <a:t>…</a:t>
            </a:r>
            <a:r>
              <a:rPr lang="en-US" b="1" dirty="0" smtClean="0"/>
              <a:t> related to conductor development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spcBef>
                <a:spcPts val="1400"/>
              </a:spcBef>
              <a:buClr>
                <a:schemeClr val="bg1"/>
              </a:buClr>
              <a:buSzPct val="100000"/>
              <a:buFont typeface="+mj-ea"/>
              <a:buAutoNum type="circleNumDbPlain" startAt="10"/>
            </a:pPr>
            <a:r>
              <a:rPr lang="en-US" sz="2000" dirty="0" smtClean="0">
                <a:solidFill>
                  <a:schemeClr val="bg1"/>
                </a:solidFill>
              </a:rPr>
              <a:t>What </a:t>
            </a:r>
            <a:r>
              <a:rPr lang="en-US" sz="2000" dirty="0">
                <a:solidFill>
                  <a:schemeClr val="bg1"/>
                </a:solidFill>
              </a:rPr>
              <a:t>are the near and long-term goals for Nb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Sn and HTS conductor development? What performance parameters in Nb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Sn and HTS </a:t>
            </a:r>
            <a:r>
              <a:rPr lang="en-US" sz="2000" dirty="0" smtClean="0">
                <a:solidFill>
                  <a:schemeClr val="bg1"/>
                </a:solidFill>
              </a:rPr>
              <a:t>conductors </a:t>
            </a:r>
            <a:r>
              <a:rPr lang="en-US" sz="2000" dirty="0">
                <a:solidFill>
                  <a:schemeClr val="bg1"/>
                </a:solidFill>
              </a:rPr>
              <a:t>are most critical for high field accelerator magnets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  <a:endParaRPr lang="en-US" dirty="0"/>
          </a:p>
          <a:p>
            <a:pPr marL="457200" indent="-457200">
              <a:buFont typeface="+mj-lt"/>
              <a:buAutoNum type="circleNumDbPlain" startAt="10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688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99644" y="5590632"/>
            <a:ext cx="5300109" cy="559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dirty="0" smtClean="0"/>
              <a:t>Advanced superconducting accelerator magnet technology is critical for a future collider</a:t>
            </a:r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10495" y="1415539"/>
            <a:ext cx="3988201" cy="3948056"/>
          </a:xfrm>
          <a:ln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/>
                <a:cs typeface="Times New Roman"/>
              </a:rPr>
              <a:t>A </a:t>
            </a:r>
            <a:r>
              <a:rPr lang="en-US" sz="2000" dirty="0">
                <a:latin typeface="Times New Roman"/>
                <a:cs typeface="Times New Roman"/>
              </a:rPr>
              <a:t>large Hadron collider entails...</a:t>
            </a:r>
          </a:p>
          <a:p>
            <a:pPr marL="482842"/>
            <a:r>
              <a:rPr lang="en-US" sz="2000" dirty="0">
                <a:latin typeface="Times New Roman"/>
                <a:cs typeface="Times New Roman"/>
              </a:rPr>
              <a:t>A high intensity proton source,</a:t>
            </a:r>
          </a:p>
          <a:p>
            <a:pPr marL="482842"/>
            <a:r>
              <a:rPr lang="en-US" sz="2000" dirty="0">
                <a:latin typeface="Times New Roman"/>
                <a:cs typeface="Times New Roman"/>
              </a:rPr>
              <a:t>Fast-cycling magnets for the injection chain,</a:t>
            </a:r>
          </a:p>
          <a:p>
            <a:pPr marL="482842"/>
            <a:r>
              <a:rPr lang="en-US" sz="2000" dirty="0">
                <a:latin typeface="Times New Roman"/>
                <a:cs typeface="Times New Roman"/>
              </a:rPr>
              <a:t>New magnets - probably high-field</a:t>
            </a:r>
          </a:p>
          <a:p>
            <a:pPr marL="482842"/>
            <a:r>
              <a:rPr lang="en-US" sz="2000" dirty="0">
                <a:latin typeface="Times New Roman"/>
                <a:cs typeface="Times New Roman"/>
              </a:rPr>
              <a:t>A new tunnel </a:t>
            </a:r>
          </a:p>
          <a:p>
            <a:pPr marL="852520" lvl="1"/>
            <a:r>
              <a:rPr lang="en-US" sz="1600" dirty="0">
                <a:latin typeface="Times New Roman"/>
                <a:cs typeface="Times New Roman"/>
              </a:rPr>
              <a:t>Exception: HE-LHC could reach </a:t>
            </a:r>
            <a:r>
              <a:rPr lang="en-US" sz="1600" dirty="0" err="1">
                <a:latin typeface="Times New Roman"/>
                <a:cs typeface="Times New Roman"/>
              </a:rPr>
              <a:t>E</a:t>
            </a:r>
            <a:r>
              <a:rPr lang="en-US" sz="1600" baseline="-6000" dirty="0" err="1">
                <a:latin typeface="Times New Roman"/>
                <a:cs typeface="Times New Roman"/>
              </a:rPr>
              <a:t>cm</a:t>
            </a:r>
            <a:r>
              <a:rPr lang="en-US" sz="1600" dirty="0">
                <a:latin typeface="Times New Roman"/>
                <a:cs typeface="Times New Roman"/>
              </a:rPr>
              <a:t>=33TeV with 20T </a:t>
            </a:r>
            <a:r>
              <a:rPr lang="en-US" sz="1600" dirty="0" smtClean="0">
                <a:latin typeface="Times New Roman"/>
                <a:cs typeface="Times New Roman"/>
              </a:rPr>
              <a:t>dipoles</a:t>
            </a:r>
            <a:r>
              <a:rPr lang="mr-IN" sz="1600" dirty="0" smtClean="0">
                <a:latin typeface="Times New Roman"/>
                <a:cs typeface="Times New Roman"/>
              </a:rPr>
              <a:t>…</a:t>
            </a:r>
            <a:endParaRPr lang="en-US" sz="1800" dirty="0" smtClean="0">
              <a:latin typeface="Times New Roman"/>
              <a:cs typeface="Times New Roman"/>
            </a:endParaRPr>
          </a:p>
          <a:p>
            <a:pPr marL="227464" indent="0">
              <a:buNone/>
            </a:pPr>
            <a:endParaRPr lang="en-US" sz="1800" dirty="0">
              <a:latin typeface="Times New Roman"/>
              <a:cs typeface="Times New Roman"/>
            </a:endParaRPr>
          </a:p>
          <a:p>
            <a:pPr marL="227464" indent="0">
              <a:buNone/>
            </a:pPr>
            <a:endParaRPr lang="en-US" sz="1800" dirty="0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697" y="1292467"/>
            <a:ext cx="5145304" cy="33803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296" y="5025823"/>
            <a:ext cx="8455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A40800"/>
                </a:solidFill>
                <a:latin typeface="Times New Roman"/>
                <a:cs typeface="Times New Roman"/>
              </a:rPr>
              <a:t>Dominant cost </a:t>
            </a:r>
            <a:r>
              <a:rPr lang="en-US" sz="2400" b="1" dirty="0" smtClean="0">
                <a:solidFill>
                  <a:srgbClr val="A40800"/>
                </a:solidFill>
                <a:latin typeface="Times New Roman"/>
                <a:cs typeface="Times New Roman"/>
              </a:rPr>
              <a:t>drivers for an </a:t>
            </a:r>
            <a:r>
              <a:rPr lang="en-US" sz="2400" b="1" dirty="0" err="1" smtClean="0">
                <a:solidFill>
                  <a:srgbClr val="A40800"/>
                </a:solidFill>
                <a:latin typeface="Times New Roman"/>
                <a:cs typeface="Times New Roman"/>
              </a:rPr>
              <a:t>pp</a:t>
            </a:r>
            <a:r>
              <a:rPr lang="en-US" sz="2400" b="1" dirty="0" smtClean="0">
                <a:solidFill>
                  <a:srgbClr val="A40800"/>
                </a:solidFill>
                <a:latin typeface="Times New Roman"/>
                <a:cs typeface="Times New Roman"/>
              </a:rPr>
              <a:t> collider: </a:t>
            </a:r>
            <a:r>
              <a:rPr lang="en-US" sz="2400" b="1" u="sng" dirty="0">
                <a:solidFill>
                  <a:srgbClr val="A40800"/>
                </a:solidFill>
                <a:latin typeface="Times New Roman"/>
                <a:cs typeface="Times New Roman"/>
              </a:rPr>
              <a:t>Magnets</a:t>
            </a:r>
            <a:r>
              <a:rPr lang="en-US" sz="2400" b="1" dirty="0">
                <a:solidFill>
                  <a:srgbClr val="A40800"/>
                </a:solidFill>
                <a:latin typeface="Times New Roman"/>
                <a:cs typeface="Times New Roman"/>
              </a:rPr>
              <a:t> and </a:t>
            </a:r>
            <a:r>
              <a:rPr lang="en-US" sz="2400" b="1" dirty="0" smtClean="0">
                <a:solidFill>
                  <a:srgbClr val="A40800"/>
                </a:solidFill>
                <a:latin typeface="Times New Roman"/>
                <a:cs typeface="Times New Roman"/>
              </a:rPr>
              <a:t>tunnel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03290" y="4578344"/>
            <a:ext cx="153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Barletta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99644" y="5618898"/>
            <a:ext cx="5300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Cost</a:t>
            </a:r>
            <a:r>
              <a:rPr lang="en-US"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/performance </a:t>
            </a:r>
            <a:r>
              <a:rPr lang="en-US" sz="24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is the critical metric </a:t>
            </a:r>
            <a:endParaRPr lang="en-US" sz="2400" b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47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The US HEP Superconducting Magnet Programs </a:t>
            </a:r>
            <a:r>
              <a:rPr lang="en-US" dirty="0" smtClean="0"/>
              <a:t>are</a:t>
            </a:r>
            <a:r>
              <a:rPr lang="en-US" sz="2800" dirty="0" smtClean="0"/>
              <a:t> now integrated into </a:t>
            </a:r>
            <a:br>
              <a:rPr lang="en-US" sz="2800" dirty="0" smtClean="0"/>
            </a:br>
            <a:r>
              <a:rPr lang="en-US" sz="2800" dirty="0" smtClean="0"/>
              <a:t>the US Magnet Development Program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63" y="2233056"/>
            <a:ext cx="8135856" cy="294124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24763" y="1245775"/>
            <a:ext cx="7460113" cy="5001537"/>
            <a:chOff x="4257524" y="2890191"/>
            <a:chExt cx="4863527" cy="32711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7524" y="3164113"/>
              <a:ext cx="4863526" cy="29972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5" name="TextBox 4"/>
            <p:cNvSpPr txBox="1"/>
            <p:nvPr/>
          </p:nvSpPr>
          <p:spPr>
            <a:xfrm>
              <a:off x="4257525" y="2890191"/>
              <a:ext cx="4863526" cy="2769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HEPAP </a:t>
              </a:r>
              <a:r>
                <a:rPr lang="en-US" sz="1200" i="1" dirty="0"/>
                <a:t>Accelerator R&amp;D </a:t>
              </a:r>
              <a:r>
                <a:rPr lang="en-US" sz="1200" i="1" dirty="0" smtClean="0"/>
                <a:t>Subpanel recommendations</a:t>
              </a:r>
              <a:endParaRPr lang="en-US" sz="1200" i="1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6" y="1191915"/>
            <a:ext cx="3857602" cy="5001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442" y="2233056"/>
            <a:ext cx="1772506" cy="3928257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 w="25400">
            <a:solidFill>
              <a:srgbClr val="800000"/>
            </a:solidFill>
          </a:ln>
          <a:effectLst>
            <a:outerShdw blurRad="50800" dist="38100" dir="2700000" sx="102000" sy="102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50800"/>
          </a:sp3d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83796" y="2594734"/>
            <a:ext cx="500715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08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 program for high-field </a:t>
            </a:r>
          </a:p>
          <a:p>
            <a:pPr algn="ctr"/>
            <a:r>
              <a:rPr lang="en-US" sz="2000" b="1" dirty="0" smtClean="0"/>
              <a:t>accelerator magnet development funded by the DOE Office </a:t>
            </a:r>
            <a:r>
              <a:rPr lang="en-US" sz="2000" b="1" dirty="0"/>
              <a:t>of High Energy </a:t>
            </a:r>
            <a:r>
              <a:rPr lang="en-US" sz="2000" b="1" dirty="0" smtClean="0"/>
              <a:t>Physics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6379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8 0.04886 L 0.2744 -0.240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5" y="-144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3928E-6 5.50718E-6 L 0.28725 0.18528 " pathEditMode="relative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330" y="19244"/>
            <a:ext cx="6436428" cy="1058408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management structure of the MDP is clearly defined and the program is fully functioning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413002" y="3853319"/>
            <a:ext cx="2956903" cy="18466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/>
                <a:cs typeface="Times New Roman"/>
              </a:rPr>
              <a:t>MDP Management Group</a:t>
            </a:r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600" dirty="0">
                <a:latin typeface="Times New Roman"/>
                <a:cs typeface="Times New Roman"/>
              </a:rPr>
              <a:t>S. Prestemon, LBNL</a:t>
            </a:r>
          </a:p>
          <a:p>
            <a:r>
              <a:rPr lang="en-US" sz="1600" dirty="0">
                <a:latin typeface="Times New Roman"/>
                <a:cs typeface="Times New Roman"/>
              </a:rPr>
              <a:t>G. </a:t>
            </a:r>
            <a:r>
              <a:rPr lang="en-US" sz="1600" dirty="0" err="1">
                <a:latin typeface="Times New Roman"/>
                <a:cs typeface="Times New Roman"/>
              </a:rPr>
              <a:t>Velev</a:t>
            </a:r>
            <a:r>
              <a:rPr lang="en-US" sz="1600" dirty="0">
                <a:latin typeface="Times New Roman"/>
                <a:cs typeface="Times New Roman"/>
              </a:rPr>
              <a:t>, </a:t>
            </a:r>
            <a:r>
              <a:rPr lang="en-US" sz="1600" dirty="0" smtClean="0">
                <a:latin typeface="Times New Roman"/>
                <a:cs typeface="Times New Roman"/>
              </a:rPr>
              <a:t>FNAL</a:t>
            </a:r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600" dirty="0" smtClean="0">
                <a:latin typeface="Times New Roman"/>
                <a:cs typeface="Times New Roman"/>
              </a:rPr>
              <a:t>L</a:t>
            </a:r>
            <a:r>
              <a:rPr lang="en-US" sz="1600" dirty="0">
                <a:latin typeface="Times New Roman"/>
                <a:cs typeface="Times New Roman"/>
              </a:rPr>
              <a:t>. Cooley, </a:t>
            </a:r>
            <a:r>
              <a:rPr lang="en-US" sz="1600" dirty="0" smtClean="0">
                <a:latin typeface="Times New Roman"/>
                <a:cs typeface="Times New Roman"/>
              </a:rPr>
              <a:t>FSU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S. </a:t>
            </a:r>
            <a:r>
              <a:rPr lang="en-US" sz="1600" dirty="0" err="1" smtClean="0">
                <a:latin typeface="Times New Roman"/>
                <a:cs typeface="Times New Roman"/>
              </a:rPr>
              <a:t>Gourlay</a:t>
            </a:r>
            <a:r>
              <a:rPr lang="en-US" sz="1600" dirty="0" smtClean="0">
                <a:latin typeface="Times New Roman"/>
                <a:cs typeface="Times New Roman"/>
              </a:rPr>
              <a:t>, LBNL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D. </a:t>
            </a:r>
            <a:r>
              <a:rPr lang="en-US" sz="1600" dirty="0" err="1" smtClean="0">
                <a:latin typeface="Times New Roman"/>
                <a:cs typeface="Times New Roman"/>
              </a:rPr>
              <a:t>Larbalestier</a:t>
            </a:r>
            <a:r>
              <a:rPr lang="en-US" sz="1600" dirty="0" smtClean="0">
                <a:latin typeface="Times New Roman"/>
                <a:cs typeface="Times New Roman"/>
              </a:rPr>
              <a:t>, FSU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A. </a:t>
            </a:r>
            <a:r>
              <a:rPr lang="en-US" sz="1600" dirty="0" err="1" smtClean="0">
                <a:latin typeface="Times New Roman"/>
                <a:cs typeface="Times New Roman"/>
              </a:rPr>
              <a:t>Zlobin</a:t>
            </a:r>
            <a:r>
              <a:rPr lang="en-US" sz="1600" dirty="0" smtClean="0">
                <a:latin typeface="Times New Roman"/>
                <a:cs typeface="Times New Roman"/>
              </a:rPr>
              <a:t>, FNAL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6991" y="1246371"/>
            <a:ext cx="3857602" cy="18466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/>
                <a:cs typeface="Times New Roman"/>
              </a:rPr>
              <a:t>Technical Advisory </a:t>
            </a:r>
            <a:r>
              <a:rPr lang="en-US" sz="1600" b="1" dirty="0" smtClean="0">
                <a:latin typeface="Times New Roman"/>
                <a:cs typeface="Times New Roman"/>
              </a:rPr>
              <a:t>Committee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Andrew </a:t>
            </a:r>
            <a:r>
              <a:rPr lang="en-US" sz="1600" dirty="0">
                <a:latin typeface="Times New Roman"/>
                <a:cs typeface="Times New Roman"/>
              </a:rPr>
              <a:t>Lankford, UC Irvine – </a:t>
            </a:r>
            <a:r>
              <a:rPr lang="en-US" sz="1600" b="1" i="1" dirty="0" smtClean="0">
                <a:latin typeface="Times New Roman"/>
                <a:cs typeface="Times New Roman"/>
              </a:rPr>
              <a:t>Chair</a:t>
            </a:r>
          </a:p>
          <a:p>
            <a:r>
              <a:rPr lang="en-US" sz="1600" dirty="0" err="1" smtClean="0">
                <a:latin typeface="Times New Roman"/>
                <a:cs typeface="Times New Roman"/>
              </a:rPr>
              <a:t>Davide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 err="1">
                <a:latin typeface="Times New Roman"/>
                <a:cs typeface="Times New Roman"/>
              </a:rPr>
              <a:t>Tommasini</a:t>
            </a:r>
            <a:r>
              <a:rPr lang="en-US" sz="1600" dirty="0">
                <a:latin typeface="Times New Roman"/>
                <a:cs typeface="Times New Roman"/>
              </a:rPr>
              <a:t>, </a:t>
            </a:r>
            <a:r>
              <a:rPr lang="en-US" sz="1600" dirty="0" smtClean="0">
                <a:latin typeface="Times New Roman"/>
                <a:cs typeface="Times New Roman"/>
              </a:rPr>
              <a:t>CERN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Akira </a:t>
            </a:r>
            <a:r>
              <a:rPr lang="en-US" sz="1600" dirty="0">
                <a:latin typeface="Times New Roman"/>
                <a:cs typeface="Times New Roman"/>
              </a:rPr>
              <a:t>Yamamoto, </a:t>
            </a:r>
            <a:r>
              <a:rPr lang="en-US" sz="1600" dirty="0" smtClean="0">
                <a:latin typeface="Times New Roman"/>
                <a:cs typeface="Times New Roman"/>
              </a:rPr>
              <a:t>KEK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Joe </a:t>
            </a:r>
            <a:r>
              <a:rPr lang="en-US" sz="1600" dirty="0" err="1">
                <a:latin typeface="Times New Roman"/>
                <a:cs typeface="Times New Roman"/>
              </a:rPr>
              <a:t>Minervini</a:t>
            </a:r>
            <a:r>
              <a:rPr lang="en-US" sz="1600" dirty="0">
                <a:latin typeface="Times New Roman"/>
                <a:cs typeface="Times New Roman"/>
              </a:rPr>
              <a:t>, </a:t>
            </a:r>
            <a:r>
              <a:rPr lang="en-US" sz="1600" dirty="0" smtClean="0">
                <a:latin typeface="Times New Roman"/>
                <a:cs typeface="Times New Roman"/>
              </a:rPr>
              <a:t>MIT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Giorgio </a:t>
            </a:r>
            <a:r>
              <a:rPr lang="en-US" sz="1600" dirty="0" err="1">
                <a:latin typeface="Times New Roman"/>
                <a:cs typeface="Times New Roman"/>
              </a:rPr>
              <a:t>Apollinari</a:t>
            </a:r>
            <a:r>
              <a:rPr lang="en-US" sz="1600" dirty="0">
                <a:latin typeface="Times New Roman"/>
                <a:cs typeface="Times New Roman"/>
              </a:rPr>
              <a:t>, FNAL (LARP/Hi-</a:t>
            </a:r>
            <a:r>
              <a:rPr lang="en-US" sz="1600" dirty="0" err="1">
                <a:latin typeface="Times New Roman"/>
                <a:cs typeface="Times New Roman"/>
              </a:rPr>
              <a:t>Lumi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Mark </a:t>
            </a:r>
            <a:r>
              <a:rPr lang="en-US" sz="1600" dirty="0">
                <a:latin typeface="Times New Roman"/>
                <a:cs typeface="Times New Roman"/>
              </a:rPr>
              <a:t>Palmer, BNL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85" y="1224145"/>
            <a:ext cx="4193671" cy="506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4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Technical areas have leads who are responsible for coordination and planning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363686"/>
              </p:ext>
            </p:extLst>
          </p:nvPr>
        </p:nvGraphicFramePr>
        <p:xfrm>
          <a:off x="793359" y="1330944"/>
          <a:ext cx="3800787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sx="91000" sy="91000" algn="tl" rotWithShape="0">
                    <a:srgbClr val="000000">
                      <a:alpha val="43000"/>
                    </a:srgbClr>
                  </a:outerShdw>
                </a:effectLst>
                <a:tableStyleId>{FABFCF23-3B69-468F-B69F-88F6DE6A72F2}</a:tableStyleId>
              </a:tblPr>
              <a:tblGrid>
                <a:gridCol w="2138258"/>
                <a:gridCol w="166252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Magnets</a:t>
                      </a:r>
                      <a:endParaRPr lang="en-US" dirty="0"/>
                    </a:p>
                  </a:txBody>
                  <a:tcPr>
                    <a:cell3D prstMaterial="dkEdge">
                      <a:bevel w="31750" h="635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Lead</a:t>
                      </a:r>
                      <a:endParaRPr lang="en-US" dirty="0"/>
                    </a:p>
                  </a:txBody>
                  <a:tcPr>
                    <a:cell3D prstMaterial="dkEdge">
                      <a:bevel w="31750" h="63500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Cosine-theta 4-layer</a:t>
                      </a:r>
                      <a:endParaRPr lang="en-US" dirty="0"/>
                    </a:p>
                  </a:txBody>
                  <a:tcPr>
                    <a:cell3D prstMaterial="dkEdge">
                      <a:bevel w="31750" h="63500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Sasha </a:t>
                      </a:r>
                      <a:r>
                        <a:rPr lang="en-US" dirty="0" err="1" smtClean="0"/>
                        <a:t>Zlobin</a:t>
                      </a:r>
                      <a:endParaRPr lang="en-US" dirty="0"/>
                    </a:p>
                  </a:txBody>
                  <a:tcPr>
                    <a:cell3D prstMaterial="dkEdge">
                      <a:bevel w="31750" h="63500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Canted</a:t>
                      </a:r>
                      <a:r>
                        <a:rPr lang="en-US" baseline="0" dirty="0" smtClean="0"/>
                        <a:t> Cosine theta</a:t>
                      </a:r>
                      <a:endParaRPr lang="en-US" dirty="0"/>
                    </a:p>
                  </a:txBody>
                  <a:tcPr>
                    <a:cell3D prstMaterial="dkEdge">
                      <a:bevel w="31750" h="63500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Diego </a:t>
                      </a:r>
                      <a:r>
                        <a:rPr lang="en-US" dirty="0" err="1" smtClean="0"/>
                        <a:t>Arbelaez</a:t>
                      </a:r>
                      <a:endParaRPr lang="en-US" dirty="0"/>
                    </a:p>
                  </a:txBody>
                  <a:tcPr>
                    <a:cell3D prstMaterial="dkEdge">
                      <a:bevel w="31750" h="63500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Bi2212</a:t>
                      </a:r>
                      <a:r>
                        <a:rPr lang="en-US" baseline="0" dirty="0" smtClean="0"/>
                        <a:t> dipoles</a:t>
                      </a:r>
                      <a:endParaRPr lang="en-US" dirty="0"/>
                    </a:p>
                  </a:txBody>
                  <a:tcPr>
                    <a:cell3D prstMaterial="dkEdge">
                      <a:bevel w="31750" h="63500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Tengming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Shen</a:t>
                      </a:r>
                      <a:endParaRPr lang="en-US" dirty="0"/>
                    </a:p>
                  </a:txBody>
                  <a:tcPr>
                    <a:cell3D prstMaterial="dkEdge">
                      <a:bevel w="31750" h="63500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REBCO dipoles</a:t>
                      </a:r>
                      <a:endParaRPr lang="en-US" dirty="0"/>
                    </a:p>
                  </a:txBody>
                  <a:tcPr>
                    <a:cell3D prstMaterial="dkEdge">
                      <a:bevel w="31750" h="63500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Xiaorong</a:t>
                      </a:r>
                      <a:r>
                        <a:rPr lang="en-US" dirty="0" smtClean="0"/>
                        <a:t> Wang</a:t>
                      </a:r>
                      <a:endParaRPr lang="en-US" dirty="0"/>
                    </a:p>
                  </a:txBody>
                  <a:tcPr>
                    <a:cell3D prstMaterial="dkEdge">
                      <a:bevel w="31750" h="63500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306002"/>
              </p:ext>
            </p:extLst>
          </p:nvPr>
        </p:nvGraphicFramePr>
        <p:xfrm>
          <a:off x="77965" y="3900366"/>
          <a:ext cx="5919738" cy="2274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130"/>
                <a:gridCol w="1565758"/>
                <a:gridCol w="1293850"/>
              </a:tblGrid>
              <a:tr h="47171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Technology area</a:t>
                      </a:r>
                      <a:endParaRPr lang="en-US" sz="2000" dirty="0"/>
                    </a:p>
                  </a:txBody>
                  <a:tcPr>
                    <a:cell3D prstMaterial="dkEdge">
                      <a:bevel w="31750" h="508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LBNL</a:t>
                      </a:r>
                      <a:r>
                        <a:rPr lang="en-US" sz="2000" baseline="0" dirty="0" smtClean="0"/>
                        <a:t> lead</a:t>
                      </a:r>
                      <a:endParaRPr lang="en-US" sz="2000" dirty="0"/>
                    </a:p>
                  </a:txBody>
                  <a:tcPr>
                    <a:cell3D prstMaterial="dkEdge">
                      <a:bevel w="31750" h="508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FNAL lead</a:t>
                      </a:r>
                      <a:endParaRPr lang="en-US" sz="2000" dirty="0"/>
                    </a:p>
                  </a:txBody>
                  <a:tcPr>
                    <a:cell3D prstMaterial="dkEdge">
                      <a:bevel w="31750" h="50800"/>
                      <a:lightRig rig="flood" dir="t"/>
                    </a:cell3D>
                  </a:tcPr>
                </a:tc>
              </a:tr>
              <a:tr h="4161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Modeling &amp; Simulation</a:t>
                      </a:r>
                      <a:endParaRPr lang="en-US" sz="11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Diego </a:t>
                      </a:r>
                      <a:r>
                        <a:rPr lang="en-US" sz="1400" dirty="0" err="1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Arbelaez</a:t>
                      </a:r>
                      <a:endParaRPr lang="en-US" sz="11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Vadim</a:t>
                      </a:r>
                      <a:r>
                        <a:rPr lang="en-US" sz="14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Kashikhin</a:t>
                      </a:r>
                      <a:endParaRPr lang="en-US" sz="11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</a:tr>
              <a:tr h="4062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Training and diagnostics</a:t>
                      </a:r>
                      <a:endParaRPr lang="en-US" sz="11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Maxim </a:t>
                      </a:r>
                      <a:r>
                        <a:rPr lang="en-US" sz="1400" dirty="0" err="1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Martchevsky</a:t>
                      </a:r>
                      <a:endParaRPr lang="en-US" sz="11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Stoyan</a:t>
                      </a:r>
                      <a:r>
                        <a:rPr lang="en-US" sz="14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Stoynev</a:t>
                      </a:r>
                      <a:endParaRPr lang="en-US" sz="11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</a:tr>
              <a:tr h="3870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Instrumentation and quench protection</a:t>
                      </a:r>
                      <a:endParaRPr lang="en-US" sz="11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Emmanuele Ravaioli</a:t>
                      </a:r>
                      <a:endParaRPr lang="en-US" sz="11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Thomas Strauss</a:t>
                      </a:r>
                      <a:endParaRPr lang="en-US" sz="11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</a:tr>
              <a:tr h="5929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Material studies – superconductor and structural materials properties </a:t>
                      </a:r>
                      <a:endParaRPr lang="en-US" sz="11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Ian Pong</a:t>
                      </a:r>
                      <a:endParaRPr lang="en-US" sz="11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Steve </a:t>
                      </a:r>
                      <a:r>
                        <a:rPr lang="en-US" sz="1400" dirty="0" err="1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Krave</a:t>
                      </a:r>
                      <a:endParaRPr lang="en-US" sz="11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827268"/>
              </p:ext>
            </p:extLst>
          </p:nvPr>
        </p:nvGraphicFramePr>
        <p:xfrm>
          <a:off x="793358" y="3316645"/>
          <a:ext cx="3824559" cy="370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sx="91000" sy="91000" algn="tl" rotWithShape="0">
                    <a:srgbClr val="000000">
                      <a:alpha val="43000"/>
                    </a:srgbClr>
                  </a:outerShdw>
                </a:effectLst>
                <a:tableStyleId>{FABFCF23-3B69-468F-B69F-88F6DE6A72F2}</a:tableStyleId>
              </a:tblPr>
              <a:tblGrid>
                <a:gridCol w="2145316"/>
                <a:gridCol w="167924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Cond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Proc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and R&amp;D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31750" h="50800"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Lance Cooley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31750" h="50800"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027986" y="1770761"/>
            <a:ext cx="12280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明朝"/>
                <a:cs typeface="Times New Roman"/>
              </a:rPr>
              <a:t>Nb</a:t>
            </a:r>
            <a:r>
              <a:rPr lang="en-US" sz="3200" b="1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明朝"/>
                <a:cs typeface="Times New Roman"/>
              </a:rPr>
              <a:t>3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明朝"/>
                <a:cs typeface="Times New Roman"/>
              </a:rPr>
              <a:t>Sn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7986" y="2538813"/>
            <a:ext cx="840695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明朝"/>
                <a:cs typeface="Times New Roman"/>
              </a:rPr>
              <a:t>HTS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38275" y="3168926"/>
            <a:ext cx="283523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明朝"/>
                <a:cs typeface="Times New Roman"/>
              </a:rPr>
              <a:t>Conductor R&amp;D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51460" y="4638813"/>
            <a:ext cx="31849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明朝"/>
                <a:cs typeface="Times New Roman"/>
              </a:rPr>
              <a:t>Technology development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195155" y="1770761"/>
            <a:ext cx="1647757" cy="616264"/>
          </a:xfrm>
          <a:prstGeom prst="rightArrow">
            <a:avLst>
              <a:gd name="adj1" fmla="val 69277"/>
              <a:gd name="adj2" fmla="val 5361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  <a:alpha val="5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195155" y="2506653"/>
            <a:ext cx="1647757" cy="616264"/>
          </a:xfrm>
          <a:prstGeom prst="rightArrow">
            <a:avLst>
              <a:gd name="adj1" fmla="val 69277"/>
              <a:gd name="adj2" fmla="val 5361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  <a:alpha val="5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707347" y="3306328"/>
            <a:ext cx="1363821" cy="390120"/>
          </a:xfrm>
          <a:prstGeom prst="rightArrow">
            <a:avLst>
              <a:gd name="adj1" fmla="val 69277"/>
              <a:gd name="adj2" fmla="val 5361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  <a:alpha val="5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  <p:bldP spid="8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We have initiated a two-prong approach to high field </a:t>
            </a:r>
            <a:r>
              <a:rPr lang="en-US" sz="2400" dirty="0"/>
              <a:t>d</a:t>
            </a:r>
            <a:r>
              <a:rPr lang="en-US" sz="2400" dirty="0" smtClean="0"/>
              <a:t>ipoles to explore the limits of Nb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Sn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838" y="1594471"/>
            <a:ext cx="5496843" cy="452596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A </a:t>
            </a:r>
            <a:r>
              <a:rPr lang="en-US" dirty="0">
                <a:latin typeface="Times New Roman"/>
                <a:cs typeface="Times New Roman"/>
              </a:rPr>
              <a:t>reference design based </a:t>
            </a:r>
            <a:r>
              <a:rPr lang="en-US" dirty="0" smtClean="0">
                <a:latin typeface="Times New Roman"/>
                <a:cs typeface="Times New Roman"/>
              </a:rPr>
              <a:t>on a 4-layer </a:t>
            </a:r>
            <a:r>
              <a:rPr lang="en-US" dirty="0">
                <a:latin typeface="Times New Roman"/>
                <a:cs typeface="Times New Roman"/>
              </a:rPr>
              <a:t>cosine-</a:t>
            </a:r>
            <a:r>
              <a:rPr lang="en-US" dirty="0" smtClean="0">
                <a:latin typeface="Times New Roman"/>
                <a:cs typeface="Times New Roman"/>
              </a:rPr>
              <a:t>theta magnet utilizing high-performance Nb</a:t>
            </a:r>
            <a:r>
              <a:rPr lang="en-US" baseline="-25000" dirty="0" smtClean="0">
                <a:latin typeface="Times New Roman"/>
                <a:cs typeface="Times New Roman"/>
              </a:rPr>
              <a:t>3</a:t>
            </a:r>
            <a:r>
              <a:rPr lang="en-US" dirty="0" smtClean="0">
                <a:latin typeface="Times New Roman"/>
                <a:cs typeface="Times New Roman"/>
              </a:rPr>
              <a:t>Sn</a:t>
            </a:r>
            <a:endParaRPr lang="en-US" dirty="0">
              <a:latin typeface="Times New Roman"/>
              <a:cs typeface="Times New Roman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	A path to explore innovative </a:t>
            </a:r>
            <a:r>
              <a:rPr lang="en-US" dirty="0" smtClean="0">
                <a:latin typeface="Times New Roman"/>
                <a:cs typeface="Times New Roman"/>
              </a:rPr>
              <a:t>designs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Starting </a:t>
            </a:r>
            <a:r>
              <a:rPr lang="en-US" dirty="0">
                <a:latin typeface="Times New Roman"/>
                <a:cs typeface="Times New Roman"/>
              </a:rPr>
              <a:t>with the canted cosine-theta (CCT</a:t>
            </a:r>
            <a:r>
              <a:rPr lang="en-US" dirty="0" smtClean="0">
                <a:latin typeface="Times New Roman"/>
                <a:cs typeface="Times New Roman"/>
              </a:rPr>
              <a:t>), a different paradigm that integrates mechanical structure internally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117" y="3736672"/>
            <a:ext cx="3494318" cy="2767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734" y="1263531"/>
            <a:ext cx="3271266" cy="222123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548" y="5014191"/>
            <a:ext cx="3457113" cy="130849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37060" y="3627146"/>
            <a:ext cx="8842474" cy="182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53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Overview of the Nb</a:t>
            </a:r>
            <a:r>
              <a:rPr lang="en-US" sz="1800" baseline="-25000" dirty="0"/>
              <a:t>3</a:t>
            </a:r>
            <a:r>
              <a:rPr lang="en-US" sz="1800" dirty="0"/>
              <a:t>Sn </a:t>
            </a:r>
            <a:r>
              <a:rPr lang="en-US" sz="1800" dirty="0" smtClean="0"/>
              <a:t>Milestone </a:t>
            </a:r>
            <a:r>
              <a:rPr lang="en-US" sz="1800" dirty="0"/>
              <a:t>P</a:t>
            </a:r>
            <a:r>
              <a:rPr lang="en-US" sz="1800" dirty="0" smtClean="0"/>
              <a:t>lan</a:t>
            </a:r>
            <a:r>
              <a:rPr lang="en-US" sz="1800" dirty="0"/>
              <a:t>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Highlighting </a:t>
            </a:r>
            <a:r>
              <a:rPr lang="en-US" sz="1800" dirty="0"/>
              <a:t>the Cos(</a:t>
            </a:r>
            <a:r>
              <a:rPr lang="en-US" sz="1800" dirty="0" err="1"/>
              <a:t>θ</a:t>
            </a:r>
            <a:r>
              <a:rPr lang="en-US" sz="1800" dirty="0"/>
              <a:t>) </a:t>
            </a:r>
            <a:r>
              <a:rPr lang="en-US" sz="1800" dirty="0" smtClean="0"/>
              <a:t>Reference </a:t>
            </a:r>
            <a:r>
              <a:rPr lang="en-US" sz="1800" dirty="0"/>
              <a:t>M</a:t>
            </a:r>
            <a:r>
              <a:rPr lang="en-US" sz="1800" dirty="0" smtClean="0"/>
              <a:t>agnet </a:t>
            </a:r>
            <a:r>
              <a:rPr lang="en-US" sz="1800" dirty="0"/>
              <a:t>D</a:t>
            </a:r>
            <a:r>
              <a:rPr lang="en-US" sz="1800" dirty="0" smtClean="0"/>
              <a:t>evelopment </a:t>
            </a:r>
            <a:br>
              <a:rPr lang="en-US" sz="1800" dirty="0" smtClean="0"/>
            </a:br>
            <a:r>
              <a:rPr lang="en-US" sz="1800" dirty="0" smtClean="0"/>
              <a:t>and </a:t>
            </a:r>
            <a:r>
              <a:rPr lang="en-US" sz="1800" dirty="0"/>
              <a:t>the </a:t>
            </a:r>
            <a:r>
              <a:rPr lang="en-US" sz="1800" dirty="0" smtClean="0"/>
              <a:t>Innovation </a:t>
            </a:r>
            <a:r>
              <a:rPr lang="en-US" sz="1800" dirty="0"/>
              <a:t>R</a:t>
            </a:r>
            <a:r>
              <a:rPr lang="en-US" sz="1800" dirty="0" smtClean="0"/>
              <a:t>oute </a:t>
            </a:r>
            <a:r>
              <a:rPr lang="en-US" sz="1800" dirty="0"/>
              <a:t>with </a:t>
            </a:r>
            <a:r>
              <a:rPr lang="en-US" sz="1800" dirty="0" smtClean="0"/>
              <a:t>CCT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19" y="1153762"/>
            <a:ext cx="8391273" cy="513545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68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1101E-7 5.92867E-7 L 0.14588 0.215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4" y="10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/>
              <a:t>The Cosine-theta 4-layer magnet is proceeding well at FNAL, with </a:t>
            </a:r>
            <a:r>
              <a:rPr lang="en-US" sz="2400" dirty="0" smtClean="0"/>
              <a:t>3 outer layer coils completed, </a:t>
            </a:r>
            <a:r>
              <a:rPr lang="en-US" sz="2400" dirty="0" smtClean="0"/>
              <a:t>mechanical model currently being tested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876" y="4273849"/>
            <a:ext cx="3251200" cy="20193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" y="4273849"/>
            <a:ext cx="5499164" cy="2019300"/>
            <a:chOff x="1" y="4128709"/>
            <a:chExt cx="5499164" cy="20193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3743" y="4128709"/>
              <a:ext cx="2515422" cy="2019300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4128709"/>
              <a:ext cx="2983742" cy="2019300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37724"/>
            <a:ext cx="3743467" cy="25629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81552" y="3964993"/>
            <a:ext cx="360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Coil parts provided by CERN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10476" y="3970008"/>
            <a:ext cx="254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Traces by LBNL/FNAL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7327" y="1178945"/>
            <a:ext cx="2319396" cy="133720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24764" y="3897438"/>
            <a:ext cx="90273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hape 123"/>
          <p:cNvSpPr/>
          <p:nvPr/>
        </p:nvSpPr>
        <p:spPr>
          <a:xfrm>
            <a:off x="97616" y="3207810"/>
            <a:ext cx="1498956" cy="276999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200" i="1"/>
            </a:lvl1pPr>
          </a:lstStyle>
          <a:p>
            <a:r>
              <a:rPr lang="en-US" dirty="0" smtClean="0"/>
              <a:t>Outer coil winding </a:t>
            </a:r>
            <a:endParaRPr dirty="0"/>
          </a:p>
        </p:txBody>
      </p:sp>
      <p:sp>
        <p:nvSpPr>
          <p:cNvPr id="17" name="Shape 123"/>
          <p:cNvSpPr/>
          <p:nvPr/>
        </p:nvSpPr>
        <p:spPr>
          <a:xfrm>
            <a:off x="3827327" y="3115234"/>
            <a:ext cx="2118256" cy="651204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200" i="1"/>
            </a:lvl1pPr>
          </a:lstStyle>
          <a:p>
            <a:r>
              <a:rPr lang="en-US" dirty="0" smtClean="0"/>
              <a:t>Novel coil layout addressing </a:t>
            </a:r>
            <a:r>
              <a:rPr lang="en-US" dirty="0" err="1" smtClean="0"/>
              <a:t>midplane</a:t>
            </a:r>
            <a:r>
              <a:rPr lang="en-US" dirty="0" smtClean="0"/>
              <a:t> stresses and field quality</a:t>
            </a:r>
            <a:endParaRPr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CEPC/SPPC Beijing, China, Nov. 7, 2017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514786" y="1247501"/>
            <a:ext cx="2629214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2700">
              <a:schemeClr val="bg1">
                <a:lumMod val="95000"/>
                <a:alpha val="75000"/>
              </a:schemeClr>
            </a:glow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Zlobin</a:t>
            </a:r>
            <a:r>
              <a:rPr lang="en-US" sz="1600" i="1" dirty="0"/>
              <a:t> et al. </a:t>
            </a:r>
            <a:r>
              <a:rPr lang="en-US" sz="1600" i="1" dirty="0" smtClean="0"/>
              <a:t>MT25</a:t>
            </a:r>
            <a:endParaRPr lang="en-US" sz="16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6514786" y="1524059"/>
            <a:ext cx="2629214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glow rad="12700">
              <a:schemeClr val="bg1">
                <a:lumMod val="95000"/>
                <a:alpha val="75000"/>
              </a:schemeClr>
            </a:glow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Kokkinos </a:t>
            </a:r>
            <a:r>
              <a:rPr lang="en-US" sz="1600" i="1" dirty="0"/>
              <a:t>et al. </a:t>
            </a:r>
            <a:r>
              <a:rPr lang="en-US" sz="1600" i="1" dirty="0" smtClean="0"/>
              <a:t>MT25</a:t>
            </a:r>
            <a:endParaRPr lang="en-US" sz="1600" i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6800" y="5099349"/>
            <a:ext cx="1727200" cy="1193800"/>
          </a:xfrm>
          <a:prstGeom prst="rect">
            <a:avLst/>
          </a:prstGeom>
          <a:ln w="34925">
            <a:solidFill>
              <a:schemeClr val="accent6">
                <a:lumMod val="50000"/>
              </a:schemeClr>
            </a:solidFill>
          </a:ln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1094" y="2140282"/>
            <a:ext cx="3018902" cy="16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1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62651</TotalTime>
  <Words>1605</Words>
  <Application>Microsoft Macintosh PowerPoint</Application>
  <PresentationFormat>On-screen Show (4:3)</PresentationFormat>
  <Paragraphs>226</Paragraphs>
  <Slides>25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ATAP No Footer</vt:lpstr>
      <vt:lpstr>PowerPoint Presentation</vt:lpstr>
      <vt:lpstr>Outline</vt:lpstr>
      <vt:lpstr>Advanced superconducting accelerator magnet technology is critical for a future collider</vt:lpstr>
      <vt:lpstr>The US HEP Superconducting Magnet Programs are now integrated into  the US Magnet Development Program</vt:lpstr>
      <vt:lpstr>The management structure of the MDP is clearly defined and the program is fully functioning</vt:lpstr>
      <vt:lpstr>Technical areas have leads who are responsible for coordination and planning</vt:lpstr>
      <vt:lpstr>We have initiated a two-prong approach to high field dipoles to explore the limits of Nb3Sn</vt:lpstr>
      <vt:lpstr>Overview of the Nb3Sn Milestone Plan,  Highlighting the Cos(θ) Reference Magnet Development  and the Innovation Route with CCT</vt:lpstr>
      <vt:lpstr>The Cosine-theta 4-layer magnet is proceeding well at FNAL, with 3 outer layer coils completed, mechanical model currently being tested</vt:lpstr>
      <vt:lpstr>The CCT program is proceeding to systematically address technical issues</vt:lpstr>
      <vt:lpstr>Overview of the HTS Milestone Plan,  Highlighting the Bi-2212 Magnet Development  and the REBCO Magnet Development </vt:lpstr>
      <vt:lpstr>Significant progress on the Bi2212 HTS magnet front:  Leveraging overpressure boost in magnet configurations</vt:lpstr>
      <vt:lpstr>REBCO program developing quickly: conductor and cable characterization, magnet design and prototyping underway</vt:lpstr>
      <vt:lpstr>Backbone of the Program: Magnet Science and Development of Underpinning Technologies</vt:lpstr>
      <vt:lpstr>Overview of the Technology Development Milestone Plan, which Feeds the Nb3Sn and HTS Magnet Program Elements</vt:lpstr>
      <vt:lpstr>Numerous technology advances are essential to address the high field magnet challenge</vt:lpstr>
      <vt:lpstr>Advanced diagnostics are providing new and critical insight into the mechanisms of training and magnet performance</vt:lpstr>
      <vt:lpstr>Superconducting Materials Procurement and R&amp;D is Critical for Program Success</vt:lpstr>
      <vt:lpstr>The MDP is an active program focused on advancing high-field LTS and HTS accelerator magnet technology for future pp colliders</vt:lpstr>
      <vt:lpstr>Backup slides</vt:lpstr>
      <vt:lpstr>Cost-effective high-field superconducting magnets are essential for a future collider</vt:lpstr>
      <vt:lpstr>Exciting advances in HTS properties, but cost remains a major hurdle</vt:lpstr>
      <vt:lpstr>The Program is guided by Driving Questions… related to performance</vt:lpstr>
      <vt:lpstr>The Program is guided by Driving Questions…related to cost</vt:lpstr>
      <vt:lpstr>The Program is guided by Driving Questions… related to conductor development</vt:lpstr>
    </vt:vector>
  </TitlesOfParts>
  <Company>Lawrence Berkekley Nationl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Soren Prestemon</cp:lastModifiedBy>
  <cp:revision>335</cp:revision>
  <dcterms:created xsi:type="dcterms:W3CDTF">2015-07-10T17:44:33Z</dcterms:created>
  <dcterms:modified xsi:type="dcterms:W3CDTF">2017-11-07T01:41:50Z</dcterms:modified>
</cp:coreProperties>
</file>