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427" r:id="rId3"/>
    <p:sldId id="439" r:id="rId4"/>
    <p:sldId id="428" r:id="rId5"/>
    <p:sldId id="440" r:id="rId6"/>
    <p:sldId id="444" r:id="rId7"/>
    <p:sldId id="443" r:id="rId8"/>
    <p:sldId id="429" r:id="rId9"/>
    <p:sldId id="430" r:id="rId10"/>
    <p:sldId id="431" r:id="rId11"/>
    <p:sldId id="432" r:id="rId12"/>
    <p:sldId id="433" r:id="rId13"/>
    <p:sldId id="434" r:id="rId14"/>
    <p:sldId id="448" r:id="rId15"/>
    <p:sldId id="445" r:id="rId16"/>
    <p:sldId id="446" r:id="rId17"/>
    <p:sldId id="447" r:id="rId18"/>
    <p:sldId id="435" r:id="rId19"/>
    <p:sldId id="436" r:id="rId20"/>
    <p:sldId id="438" r:id="rId21"/>
    <p:sldId id="258"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F9DDA6-3C64-4319-B457-F58B0CAA5620}">
          <p14:sldIdLst>
            <p14:sldId id="256"/>
            <p14:sldId id="427"/>
            <p14:sldId id="439"/>
            <p14:sldId id="428"/>
            <p14:sldId id="440"/>
            <p14:sldId id="444"/>
            <p14:sldId id="443"/>
            <p14:sldId id="429"/>
            <p14:sldId id="430"/>
            <p14:sldId id="431"/>
            <p14:sldId id="432"/>
            <p14:sldId id="433"/>
            <p14:sldId id="434"/>
            <p14:sldId id="448"/>
            <p14:sldId id="445"/>
            <p14:sldId id="446"/>
            <p14:sldId id="447"/>
            <p14:sldId id="435"/>
            <p14:sldId id="436"/>
            <p14:sldId id="438"/>
          </p14:sldIdLst>
        </p14:section>
        <p14:section name="Untitled Section" id="{99540D90-9792-4BB8-838A-470E747B4B9B}">
          <p14:sldIdLst>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B4"/>
    <a:srgbClr val="0055A0"/>
    <a:srgbClr val="0055BE"/>
    <a:srgbClr val="0055B9"/>
    <a:srgbClr val="005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3" autoAdjust="0"/>
    <p:restoredTop sz="94660"/>
  </p:normalViewPr>
  <p:slideViewPr>
    <p:cSldViewPr snapToGrid="0">
      <p:cViewPr varScale="1">
        <p:scale>
          <a:sx n="124" d="100"/>
          <a:sy n="124" d="100"/>
        </p:scale>
        <p:origin x="852"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AEC7E12-11DA-4885-B66D-F7D11F7D1822}" type="datetimeFigureOut">
              <a:rPr lang="fr-FR" smtClean="0"/>
              <a:t>02/11/2017</a:t>
            </a:fld>
            <a:endParaRPr lang="fr-FR"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8123D61-F67E-4C76-8138-E62F9BC2E994}" type="slidenum">
              <a:rPr lang="fr-FR" smtClean="0"/>
              <a:t>‹#›</a:t>
            </a:fld>
            <a:endParaRPr lang="fr-FR" dirty="0"/>
          </a:p>
        </p:txBody>
      </p:sp>
    </p:spTree>
    <p:extLst>
      <p:ext uri="{BB962C8B-B14F-4D97-AF65-F5344CB8AC3E}">
        <p14:creationId xmlns:p14="http://schemas.microsoft.com/office/powerpoint/2010/main" val="8448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23D61-F67E-4C76-8138-E62F9BC2E994}" type="slidenum">
              <a:rPr lang="fr-FR" smtClean="0"/>
              <a:t>1</a:t>
            </a:fld>
            <a:endParaRPr lang="fr-FR" dirty="0"/>
          </a:p>
        </p:txBody>
      </p:sp>
    </p:spTree>
    <p:extLst>
      <p:ext uri="{BB962C8B-B14F-4D97-AF65-F5344CB8AC3E}">
        <p14:creationId xmlns:p14="http://schemas.microsoft.com/office/powerpoint/2010/main" val="190377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23D61-F67E-4C76-8138-E62F9BC2E994}" type="slidenum">
              <a:rPr lang="fr-FR" smtClean="0"/>
              <a:t>19</a:t>
            </a:fld>
            <a:endParaRPr lang="fr-FR" dirty="0"/>
          </a:p>
        </p:txBody>
      </p:sp>
    </p:spTree>
    <p:extLst>
      <p:ext uri="{BB962C8B-B14F-4D97-AF65-F5344CB8AC3E}">
        <p14:creationId xmlns:p14="http://schemas.microsoft.com/office/powerpoint/2010/main" val="8539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23D61-F67E-4C76-8138-E62F9BC2E994}" type="slidenum">
              <a:rPr lang="fr-FR" smtClean="0"/>
              <a:t>20</a:t>
            </a:fld>
            <a:endParaRPr lang="fr-FR" dirty="0"/>
          </a:p>
        </p:txBody>
      </p:sp>
    </p:spTree>
    <p:extLst>
      <p:ext uri="{BB962C8B-B14F-4D97-AF65-F5344CB8AC3E}">
        <p14:creationId xmlns:p14="http://schemas.microsoft.com/office/powerpoint/2010/main" val="415883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23D61-F67E-4C76-8138-E62F9BC2E994}" type="slidenum">
              <a:rPr lang="fr-FR" smtClean="0"/>
              <a:t>9</a:t>
            </a:fld>
            <a:endParaRPr lang="fr-FR" dirty="0"/>
          </a:p>
        </p:txBody>
      </p:sp>
    </p:spTree>
    <p:extLst>
      <p:ext uri="{BB962C8B-B14F-4D97-AF65-F5344CB8AC3E}">
        <p14:creationId xmlns:p14="http://schemas.microsoft.com/office/powerpoint/2010/main" val="368403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23D61-F67E-4C76-8138-E62F9BC2E994}" type="slidenum">
              <a:rPr lang="fr-FR" smtClean="0"/>
              <a:t>10</a:t>
            </a:fld>
            <a:endParaRPr lang="fr-FR" dirty="0"/>
          </a:p>
        </p:txBody>
      </p:sp>
    </p:spTree>
    <p:extLst>
      <p:ext uri="{BB962C8B-B14F-4D97-AF65-F5344CB8AC3E}">
        <p14:creationId xmlns:p14="http://schemas.microsoft.com/office/powerpoint/2010/main" val="414395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23D61-F67E-4C76-8138-E62F9BC2E994}" type="slidenum">
              <a:rPr lang="fr-FR" smtClean="0"/>
              <a:t>13</a:t>
            </a:fld>
            <a:endParaRPr lang="fr-FR" dirty="0"/>
          </a:p>
        </p:txBody>
      </p:sp>
    </p:spTree>
    <p:extLst>
      <p:ext uri="{BB962C8B-B14F-4D97-AF65-F5344CB8AC3E}">
        <p14:creationId xmlns:p14="http://schemas.microsoft.com/office/powerpoint/2010/main" val="252153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23D61-F67E-4C76-8138-E62F9BC2E994}" type="slidenum">
              <a:rPr lang="fr-FR" smtClean="0"/>
              <a:t>14</a:t>
            </a:fld>
            <a:endParaRPr lang="fr-FR" dirty="0"/>
          </a:p>
        </p:txBody>
      </p:sp>
    </p:spTree>
    <p:extLst>
      <p:ext uri="{BB962C8B-B14F-4D97-AF65-F5344CB8AC3E}">
        <p14:creationId xmlns:p14="http://schemas.microsoft.com/office/powerpoint/2010/main" val="704278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23D61-F67E-4C76-8138-E62F9BC2E994}" type="slidenum">
              <a:rPr lang="fr-FR" smtClean="0"/>
              <a:t>15</a:t>
            </a:fld>
            <a:endParaRPr lang="fr-FR" dirty="0"/>
          </a:p>
        </p:txBody>
      </p:sp>
    </p:spTree>
    <p:extLst>
      <p:ext uri="{BB962C8B-B14F-4D97-AF65-F5344CB8AC3E}">
        <p14:creationId xmlns:p14="http://schemas.microsoft.com/office/powerpoint/2010/main" val="158986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23D61-F67E-4C76-8138-E62F9BC2E994}" type="slidenum">
              <a:rPr lang="fr-FR" smtClean="0"/>
              <a:t>16</a:t>
            </a:fld>
            <a:endParaRPr lang="fr-FR" dirty="0"/>
          </a:p>
        </p:txBody>
      </p:sp>
    </p:spTree>
    <p:extLst>
      <p:ext uri="{BB962C8B-B14F-4D97-AF65-F5344CB8AC3E}">
        <p14:creationId xmlns:p14="http://schemas.microsoft.com/office/powerpoint/2010/main" val="3442741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23D61-F67E-4C76-8138-E62F9BC2E994}" type="slidenum">
              <a:rPr lang="fr-FR" smtClean="0"/>
              <a:t>17</a:t>
            </a:fld>
            <a:endParaRPr lang="fr-FR" dirty="0"/>
          </a:p>
        </p:txBody>
      </p:sp>
    </p:spTree>
    <p:extLst>
      <p:ext uri="{BB962C8B-B14F-4D97-AF65-F5344CB8AC3E}">
        <p14:creationId xmlns:p14="http://schemas.microsoft.com/office/powerpoint/2010/main" val="3501598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123D61-F67E-4C76-8138-E62F9BC2E994}" type="slidenum">
              <a:rPr lang="fr-FR" smtClean="0"/>
              <a:t>18</a:t>
            </a:fld>
            <a:endParaRPr lang="fr-FR" dirty="0"/>
          </a:p>
        </p:txBody>
      </p:sp>
    </p:spTree>
    <p:extLst>
      <p:ext uri="{BB962C8B-B14F-4D97-AF65-F5344CB8AC3E}">
        <p14:creationId xmlns:p14="http://schemas.microsoft.com/office/powerpoint/2010/main" val="730732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Ref idx="1001">
        <a:schemeClr val="bg2"/>
      </p:bgRef>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2440" y="2999945"/>
            <a:ext cx="1102596" cy="1091515"/>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en-US" smtClean="0"/>
              <a:t>Click to edit Master title style</a:t>
            </a:r>
            <a:endParaRPr kumimoji="0" lang="en-US"/>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en-US" dirty="0" smtClean="0"/>
              <a:t>Click icon to add picture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en-US" smtClean="0"/>
              <a:t>Click to edit Master title style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Ref idx="1001">
        <a:schemeClr val="bg2"/>
      </p:bgRef>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13568497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6591600"/>
            <a:ext cx="9144000" cy="266400"/>
          </a:xfrm>
          <a:prstGeom prst="rect">
            <a:avLst/>
          </a:prstGeom>
          <a:solidFill>
            <a:srgbClr val="0055B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solidFill>
            </a:endParaRPr>
          </a:p>
        </p:txBody>
      </p:sp>
      <p:sp>
        <p:nvSpPr>
          <p:cNvPr id="4" name="TextBox 3"/>
          <p:cNvSpPr txBox="1"/>
          <p:nvPr userDrawn="1"/>
        </p:nvSpPr>
        <p:spPr>
          <a:xfrm>
            <a:off x="-1" y="6612278"/>
            <a:ext cx="9144001" cy="405683"/>
          </a:xfrm>
          <a:prstGeom prst="rect">
            <a:avLst/>
          </a:prstGeom>
          <a:noFill/>
        </p:spPr>
        <p:txBody>
          <a:bodyPr wrap="square" lIns="18000" tIns="18000" rIns="18000" bIns="18000" rtlCol="0">
            <a:spAutoFit/>
          </a:bodyPr>
          <a:lstStyle/>
          <a:p>
            <a:pPr algn="l"/>
            <a:r>
              <a:rPr lang="en-GB" sz="1200" dirty="0" smtClean="0">
                <a:solidFill>
                  <a:schemeClr val="bg1"/>
                </a:solidFill>
              </a:rPr>
              <a:t>   Davide  Tommasini                                                  The 16 T Magnets Program for the FCC </a:t>
            </a:r>
          </a:p>
          <a:p>
            <a:pPr algn="l"/>
            <a:r>
              <a:rPr lang="en-GB" sz="1200" baseline="0" dirty="0" smtClean="0">
                <a:solidFill>
                  <a:schemeClr val="bg1"/>
                </a:solidFill>
              </a:rPr>
              <a:t>BINP, Oct 2017 </a:t>
            </a:r>
            <a:endParaRPr lang="en-GB" sz="1200" dirty="0" smtClean="0">
              <a:solidFill>
                <a:schemeClr val="bg1"/>
              </a:solidFill>
            </a:endParaRPr>
          </a:p>
        </p:txBody>
      </p:sp>
    </p:spTree>
    <p:extLst>
      <p:ext uri="{BB962C8B-B14F-4D97-AF65-F5344CB8AC3E}">
        <p14:creationId xmlns:p14="http://schemas.microsoft.com/office/powerpoint/2010/main" val="22112642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Espace réservé du contenu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31800" y="2515818"/>
            <a:ext cx="8265984" cy="1826363"/>
          </a:xfrm>
        </p:spPr>
        <p:txBody>
          <a:bodyPr tIns="0" bIns="0" anchor="t"/>
          <a:lstStyle>
            <a:lvl1pPr algn="l">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r>
              <a:rPr kumimoji="0" lang="en-US" smtClean="0"/>
              <a:t>Click to edit Master title style</a:t>
            </a:r>
            <a:endParaRPr kumimoji="0" lang="en-US" dirty="0"/>
          </a:p>
        </p:txBody>
      </p:sp>
      <p:sp>
        <p:nvSpPr>
          <p:cNvPr id="3" name="Espace réservé du texte 2"/>
          <p:cNvSpPr>
            <a:spLocks noGrp="1"/>
          </p:cNvSpPr>
          <p:nvPr>
            <p:ph type="body" idx="1"/>
          </p:nvPr>
        </p:nvSpPr>
        <p:spPr>
          <a:xfrm>
            <a:off x="431800" y="1329869"/>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en-US" smtClean="0"/>
              <a:t>Click to edit Master title style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en-US" smtClean="0"/>
              <a:t>Click to edit Master title style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6591600"/>
            <a:ext cx="9144000" cy="266400"/>
          </a:xfrm>
          <a:prstGeom prst="rect">
            <a:avLst/>
          </a:prstGeom>
          <a:solidFill>
            <a:srgbClr val="0055B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solidFill>
            </a:endParaRPr>
          </a:p>
        </p:txBody>
      </p:sp>
      <p:sp>
        <p:nvSpPr>
          <p:cNvPr id="9" name="Espace réservé du titre 8"/>
          <p:cNvSpPr>
            <a:spLocks noGrp="1"/>
          </p:cNvSpPr>
          <p:nvPr>
            <p:ph type="title"/>
          </p:nvPr>
        </p:nvSpPr>
        <p:spPr>
          <a:xfrm>
            <a:off x="457200" y="233492"/>
            <a:ext cx="8226854" cy="940443"/>
          </a:xfrm>
          <a:prstGeom prst="rect">
            <a:avLst/>
          </a:prstGeom>
        </p:spPr>
        <p:txBody>
          <a:bodyPr vert="horz" lIns="45720" rIns="45720" anchor="ctr">
            <a:normAutofit/>
          </a:bodyPr>
          <a:lstStyle/>
          <a:p>
            <a:r>
              <a:rPr kumimoji="0" lang="fr-CH" dirty="0" smtClean="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sp>
        <p:nvSpPr>
          <p:cNvPr id="7" name="TextBox 6"/>
          <p:cNvSpPr txBox="1"/>
          <p:nvPr userDrawn="1"/>
        </p:nvSpPr>
        <p:spPr>
          <a:xfrm>
            <a:off x="450669" y="6614141"/>
            <a:ext cx="1301931" cy="221018"/>
          </a:xfrm>
          <a:prstGeom prst="rect">
            <a:avLst/>
          </a:prstGeom>
          <a:noFill/>
        </p:spPr>
        <p:txBody>
          <a:bodyPr wrap="square" lIns="18000" tIns="18000" rIns="18000" bIns="18000" rtlCol="0">
            <a:spAutoFit/>
          </a:bodyPr>
          <a:lstStyle/>
          <a:p>
            <a:r>
              <a:rPr lang="fr-FR" sz="1200" dirty="0" smtClean="0">
                <a:solidFill>
                  <a:schemeClr val="bg1"/>
                </a:solidFill>
              </a:rPr>
              <a:t>Davide </a:t>
            </a:r>
            <a:r>
              <a:rPr lang="fr-FR" sz="1200" dirty="0" err="1" smtClean="0">
                <a:solidFill>
                  <a:schemeClr val="bg1"/>
                </a:solidFill>
              </a:rPr>
              <a:t>Tommasini</a:t>
            </a:r>
            <a:endParaRPr lang="fr-FR" sz="1200" dirty="0">
              <a:solidFill>
                <a:schemeClr val="bg1"/>
              </a:solidFill>
            </a:endParaRPr>
          </a:p>
        </p:txBody>
      </p:sp>
      <p:sp>
        <p:nvSpPr>
          <p:cNvPr id="8" name="TextBox 7"/>
          <p:cNvSpPr txBox="1"/>
          <p:nvPr userDrawn="1"/>
        </p:nvSpPr>
        <p:spPr>
          <a:xfrm>
            <a:off x="2362200" y="6656032"/>
            <a:ext cx="4038600" cy="221018"/>
          </a:xfrm>
          <a:prstGeom prst="rect">
            <a:avLst/>
          </a:prstGeom>
          <a:noFill/>
        </p:spPr>
        <p:txBody>
          <a:bodyPr wrap="square" lIns="18000" tIns="18000" rIns="18000" bIns="18000" rtlCol="0">
            <a:spAutoFit/>
          </a:bodyPr>
          <a:lstStyle/>
          <a:p>
            <a:pPr algn="ctr"/>
            <a:r>
              <a:rPr lang="fr-FR" sz="1200" dirty="0" err="1" smtClean="0">
                <a:solidFill>
                  <a:schemeClr val="bg1"/>
                </a:solidFill>
              </a:rPr>
              <a:t>EuroCirCol</a:t>
            </a:r>
            <a:r>
              <a:rPr lang="fr-FR" sz="1200" dirty="0" smtClean="0">
                <a:solidFill>
                  <a:schemeClr val="bg1"/>
                </a:solidFill>
              </a:rPr>
              <a:t> </a:t>
            </a:r>
            <a:r>
              <a:rPr lang="fr-FR" sz="1200" dirty="0" err="1" smtClean="0">
                <a:solidFill>
                  <a:schemeClr val="bg1"/>
                </a:solidFill>
              </a:rPr>
              <a:t>Kickoff</a:t>
            </a:r>
            <a:r>
              <a:rPr lang="fr-FR" sz="1200" dirty="0" smtClean="0">
                <a:solidFill>
                  <a:schemeClr val="bg1"/>
                </a:solidFill>
              </a:rPr>
              <a:t> Meeting</a:t>
            </a:r>
            <a:endParaRPr lang="fr-FR" sz="1200" dirty="0">
              <a:solidFill>
                <a:schemeClr val="bg1"/>
              </a:solidFill>
            </a:endParaRPr>
          </a:p>
        </p:txBody>
      </p:sp>
      <p:sp>
        <p:nvSpPr>
          <p:cNvPr id="10" name="TextBox 9"/>
          <p:cNvSpPr txBox="1"/>
          <p:nvPr userDrawn="1"/>
        </p:nvSpPr>
        <p:spPr>
          <a:xfrm>
            <a:off x="6400800" y="6656032"/>
            <a:ext cx="2292531" cy="221018"/>
          </a:xfrm>
          <a:prstGeom prst="rect">
            <a:avLst/>
          </a:prstGeom>
          <a:noFill/>
        </p:spPr>
        <p:txBody>
          <a:bodyPr wrap="square" lIns="18000" tIns="18000" rIns="18000" bIns="18000" rtlCol="0">
            <a:spAutoFit/>
          </a:bodyPr>
          <a:lstStyle/>
          <a:p>
            <a:pPr algn="r"/>
            <a:r>
              <a:rPr lang="fr-FR" sz="1200" dirty="0" err="1" smtClean="0">
                <a:solidFill>
                  <a:schemeClr val="bg1"/>
                </a:solidFill>
              </a:rPr>
              <a:t>June</a:t>
            </a:r>
            <a:r>
              <a:rPr lang="fr-FR" sz="1200" baseline="0" dirty="0" smtClean="0">
                <a:solidFill>
                  <a:schemeClr val="bg1"/>
                </a:solidFill>
              </a:rPr>
              <a:t> 3</a:t>
            </a:r>
            <a:r>
              <a:rPr lang="fr-FR" sz="1200" baseline="30000" dirty="0" smtClean="0">
                <a:solidFill>
                  <a:schemeClr val="bg1"/>
                </a:solidFill>
              </a:rPr>
              <a:t>rd</a:t>
            </a:r>
            <a:r>
              <a:rPr lang="fr-FR" sz="1200" baseline="0" dirty="0" smtClean="0">
                <a:solidFill>
                  <a:schemeClr val="bg1"/>
                </a:solidFill>
              </a:rPr>
              <a:t> ,</a:t>
            </a:r>
            <a:r>
              <a:rPr lang="fr-FR" sz="1200" dirty="0" smtClean="0">
                <a:solidFill>
                  <a:schemeClr val="bg1"/>
                </a:solidFill>
              </a:rPr>
              <a:t> 2015</a:t>
            </a:r>
            <a:endParaRPr lang="fr-FR"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4" r:id="rId13"/>
  </p:sldLayoutIdLst>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20747" y="5530673"/>
            <a:ext cx="2563133" cy="369332"/>
          </a:xfrm>
          <a:prstGeom prst="rect">
            <a:avLst/>
          </a:prstGeom>
          <a:noFill/>
        </p:spPr>
        <p:txBody>
          <a:bodyPr wrap="square" rtlCol="0">
            <a:spAutoFit/>
          </a:bodyPr>
          <a:lstStyle/>
          <a:p>
            <a:r>
              <a:rPr lang="en-GB" i="1" dirty="0" smtClean="0"/>
              <a:t>     Davide Tommasini </a:t>
            </a:r>
          </a:p>
        </p:txBody>
      </p:sp>
      <p:sp>
        <p:nvSpPr>
          <p:cNvPr id="4" name="TextBox 3"/>
          <p:cNvSpPr txBox="1"/>
          <p:nvPr/>
        </p:nvSpPr>
        <p:spPr>
          <a:xfrm>
            <a:off x="257329" y="121666"/>
            <a:ext cx="7738016" cy="646331"/>
          </a:xfrm>
          <a:prstGeom prst="rect">
            <a:avLst/>
          </a:prstGeom>
          <a:noFill/>
        </p:spPr>
        <p:txBody>
          <a:bodyPr wrap="none" rtlCol="0">
            <a:spAutoFit/>
          </a:bodyPr>
          <a:lstStyle/>
          <a:p>
            <a:r>
              <a:rPr lang="en-GB" i="1" dirty="0"/>
              <a:t>International Workshop on High Energy Circular Electron Positron </a:t>
            </a:r>
            <a:r>
              <a:rPr lang="en-GB" i="1" dirty="0" smtClean="0"/>
              <a:t>Collider</a:t>
            </a:r>
          </a:p>
          <a:p>
            <a:r>
              <a:rPr lang="fr-CH" i="1" dirty="0" smtClean="0"/>
              <a:t>6-8 </a:t>
            </a:r>
            <a:r>
              <a:rPr lang="fr-CH" i="1" dirty="0" err="1" smtClean="0"/>
              <a:t>November</a:t>
            </a:r>
            <a:r>
              <a:rPr lang="fr-CH" i="1" dirty="0" smtClean="0"/>
              <a:t> 2017</a:t>
            </a:r>
            <a:endParaRPr lang="fr-FR" i="1" dirty="0"/>
          </a:p>
        </p:txBody>
      </p:sp>
      <p:sp>
        <p:nvSpPr>
          <p:cNvPr id="5" name="TextBox 4"/>
          <p:cNvSpPr txBox="1"/>
          <p:nvPr/>
        </p:nvSpPr>
        <p:spPr>
          <a:xfrm>
            <a:off x="469775" y="2025574"/>
            <a:ext cx="8407617" cy="461665"/>
          </a:xfrm>
          <a:prstGeom prst="rect">
            <a:avLst/>
          </a:prstGeom>
          <a:noFill/>
        </p:spPr>
        <p:txBody>
          <a:bodyPr wrap="square" rtlCol="0">
            <a:spAutoFit/>
          </a:bodyPr>
          <a:lstStyle/>
          <a:p>
            <a:pPr algn="ctr"/>
            <a:r>
              <a:rPr lang="fr-CH" sz="2400" i="1" dirty="0" smtClean="0"/>
              <a:t>The </a:t>
            </a:r>
            <a:r>
              <a:rPr lang="fr-CH" sz="2400" i="1" dirty="0"/>
              <a:t>16 T </a:t>
            </a:r>
            <a:r>
              <a:rPr lang="fr-CH" sz="2400" i="1" dirty="0" err="1"/>
              <a:t>Magnets</a:t>
            </a:r>
            <a:r>
              <a:rPr lang="fr-CH" sz="2400" i="1" dirty="0"/>
              <a:t> </a:t>
            </a:r>
            <a:r>
              <a:rPr lang="fr-CH" sz="2400" i="1" dirty="0" smtClean="0"/>
              <a:t>Program for the FCC </a:t>
            </a:r>
            <a:endParaRPr lang="fr-FR" sz="2400" i="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5176" y="2986658"/>
            <a:ext cx="2016869" cy="969116"/>
          </a:xfrm>
          <a:prstGeom prst="rect">
            <a:avLst/>
          </a:prstGeom>
        </p:spPr>
      </p:pic>
      <p:pic>
        <p:nvPicPr>
          <p:cNvPr id="9" name="Picture 8"/>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620747" y="3066171"/>
            <a:ext cx="2127153" cy="889603"/>
          </a:xfrm>
          <a:prstGeom prst="rect">
            <a:avLst/>
          </a:prstGeom>
        </p:spPr>
      </p:pic>
      <p:sp>
        <p:nvSpPr>
          <p:cNvPr id="7" name="Rectangle 6"/>
          <p:cNvSpPr/>
          <p:nvPr/>
        </p:nvSpPr>
        <p:spPr>
          <a:xfrm>
            <a:off x="127429" y="4222304"/>
            <a:ext cx="4812362" cy="1477328"/>
          </a:xfrm>
          <a:prstGeom prst="rect">
            <a:avLst/>
          </a:prstGeom>
        </p:spPr>
        <p:txBody>
          <a:bodyPr wrap="square">
            <a:spAutoFit/>
          </a:bodyPr>
          <a:lstStyle/>
          <a:p>
            <a:pPr algn="just">
              <a:lnSpc>
                <a:spcPts val="1200"/>
              </a:lnSpc>
            </a:pPr>
            <a:r>
              <a:rPr lang="en-US" sz="1100" dirty="0" smtClean="0">
                <a:latin typeface="Times New Roman" panose="02020603050405020304" pitchFamily="18" charset="0"/>
                <a:ea typeface="Times New Roman" panose="02020603050405020304" pitchFamily="18" charset="0"/>
              </a:rPr>
              <a:t>D.Arbelaez</a:t>
            </a:r>
            <a:r>
              <a:rPr lang="en-US" sz="1100" baseline="30000" dirty="0" smtClean="0">
                <a:latin typeface="Times New Roman" panose="02020603050405020304" pitchFamily="18" charset="0"/>
                <a:ea typeface="Times New Roman" panose="02020603050405020304" pitchFamily="18" charset="0"/>
              </a:rPr>
              <a:t>11</a:t>
            </a:r>
            <a:r>
              <a:rPr lang="en-US" sz="1100" dirty="0">
                <a:latin typeface="Times New Roman" panose="02020603050405020304" pitchFamily="18" charset="0"/>
                <a:ea typeface="Times New Roman" panose="02020603050405020304" pitchFamily="18" charset="0"/>
              </a:rPr>
              <a:t>, B.Auchmann</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H.Bajas</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M.Bajko</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A.Ballarino</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E.Barzi</a:t>
            </a:r>
            <a:r>
              <a:rPr lang="en-US" sz="1100" baseline="30000" dirty="0">
                <a:latin typeface="Times New Roman" panose="02020603050405020304" pitchFamily="18" charset="0"/>
                <a:ea typeface="Times New Roman" panose="02020603050405020304" pitchFamily="18" charset="0"/>
              </a:rPr>
              <a:t>10</a:t>
            </a:r>
            <a:r>
              <a:rPr lang="en-US" sz="1100" dirty="0">
                <a:latin typeface="Times New Roman" panose="02020603050405020304" pitchFamily="18" charset="0"/>
                <a:ea typeface="Times New Roman" panose="02020603050405020304" pitchFamily="18" charset="0"/>
              </a:rPr>
              <a:t>, G.Bellomo</a:t>
            </a:r>
            <a:r>
              <a:rPr lang="en-US" sz="1100" baseline="30000" dirty="0">
                <a:latin typeface="Times New Roman" panose="02020603050405020304" pitchFamily="18" charset="0"/>
                <a:ea typeface="Times New Roman" panose="02020603050405020304" pitchFamily="18" charset="0"/>
              </a:rPr>
              <a:t>2</a:t>
            </a:r>
            <a:r>
              <a:rPr lang="en-US" sz="1100" dirty="0">
                <a:latin typeface="Times New Roman" panose="02020603050405020304" pitchFamily="18" charset="0"/>
                <a:ea typeface="Times New Roman" panose="02020603050405020304" pitchFamily="18" charset="0"/>
              </a:rPr>
              <a:t>, M. Benedikt</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S.Izquierdo</a:t>
            </a:r>
            <a:r>
              <a:rPr lang="en-US" sz="1100" dirty="0">
                <a:latin typeface="Times New Roman" panose="02020603050405020304" pitchFamily="18" charset="0"/>
                <a:ea typeface="Times New Roman" panose="02020603050405020304" pitchFamily="18" charset="0"/>
              </a:rPr>
              <a:t> Bermudez</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B.Bordini</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L.Bottura</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L.Brower</a:t>
            </a:r>
            <a:r>
              <a:rPr lang="en-US" sz="1100" baseline="30000" dirty="0">
                <a:latin typeface="Times New Roman" panose="02020603050405020304" pitchFamily="18" charset="0"/>
                <a:ea typeface="Times New Roman" panose="02020603050405020304" pitchFamily="18" charset="0"/>
              </a:rPr>
              <a:t>11</a:t>
            </a:r>
            <a:r>
              <a:rPr lang="en-US" sz="1100" dirty="0">
                <a:latin typeface="Times New Roman" panose="02020603050405020304" pitchFamily="18" charset="0"/>
                <a:ea typeface="Times New Roman" panose="02020603050405020304" pitchFamily="18" charset="0"/>
              </a:rPr>
              <a:t>, M.Buzio</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B.Caiffi</a:t>
            </a:r>
            <a:r>
              <a:rPr lang="en-US" sz="1100" baseline="30000" dirty="0">
                <a:latin typeface="Times New Roman" panose="02020603050405020304" pitchFamily="18" charset="0"/>
                <a:ea typeface="Times New Roman" panose="02020603050405020304" pitchFamily="18" charset="0"/>
              </a:rPr>
              <a:t>5</a:t>
            </a:r>
            <a:r>
              <a:rPr lang="en-US" sz="1100" dirty="0">
                <a:latin typeface="Times New Roman" panose="02020603050405020304" pitchFamily="18" charset="0"/>
                <a:ea typeface="Times New Roman" panose="02020603050405020304" pitchFamily="18" charset="0"/>
              </a:rPr>
              <a:t>, S.Caspi</a:t>
            </a:r>
            <a:r>
              <a:rPr lang="en-US" sz="1100" baseline="30000" dirty="0">
                <a:latin typeface="Times New Roman" panose="02020603050405020304" pitchFamily="18" charset="0"/>
                <a:ea typeface="Times New Roman" panose="02020603050405020304" pitchFamily="18" charset="0"/>
              </a:rPr>
              <a:t>11</a:t>
            </a:r>
            <a:r>
              <a:rPr lang="en-US" sz="1100" dirty="0">
                <a:latin typeface="Times New Roman" panose="02020603050405020304" pitchFamily="18" charset="0"/>
                <a:ea typeface="Times New Roman" panose="02020603050405020304" pitchFamily="18" charset="0"/>
              </a:rPr>
              <a:t>, M.Dhalle</a:t>
            </a:r>
            <a:r>
              <a:rPr lang="en-US" sz="1100" baseline="30000" dirty="0">
                <a:latin typeface="Times New Roman" panose="02020603050405020304" pitchFamily="18" charset="0"/>
                <a:ea typeface="Times New Roman" panose="02020603050405020304" pitchFamily="18" charset="0"/>
              </a:rPr>
              <a:t>3</a:t>
            </a:r>
            <a:r>
              <a:rPr lang="en-US" sz="1100" dirty="0">
                <a:latin typeface="Times New Roman" panose="02020603050405020304" pitchFamily="18" charset="0"/>
                <a:ea typeface="Times New Roman" panose="02020603050405020304" pitchFamily="18" charset="0"/>
              </a:rPr>
              <a:t>, M.Durante</a:t>
            </a:r>
            <a:r>
              <a:rPr lang="en-US" sz="1100" baseline="30000" dirty="0">
                <a:latin typeface="Times New Roman" panose="02020603050405020304" pitchFamily="18" charset="0"/>
                <a:ea typeface="Times New Roman" panose="02020603050405020304" pitchFamily="18" charset="0"/>
              </a:rPr>
              <a:t>4</a:t>
            </a:r>
            <a:r>
              <a:rPr lang="en-US" sz="1100" dirty="0">
                <a:latin typeface="Times New Roman" panose="02020603050405020304" pitchFamily="18" charset="0"/>
                <a:ea typeface="Times New Roman" panose="02020603050405020304" pitchFamily="18" charset="0"/>
              </a:rPr>
              <a:t>, G. de Rijk</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P.Fabbricatore</a:t>
            </a:r>
            <a:r>
              <a:rPr lang="en-US" sz="1100" baseline="30000" dirty="0">
                <a:latin typeface="Times New Roman" panose="02020603050405020304" pitchFamily="18" charset="0"/>
                <a:ea typeface="Times New Roman" panose="02020603050405020304" pitchFamily="18" charset="0"/>
              </a:rPr>
              <a:t>5</a:t>
            </a:r>
            <a:r>
              <a:rPr lang="en-US" sz="1100" dirty="0">
                <a:latin typeface="Times New Roman" panose="02020603050405020304" pitchFamily="18" charset="0"/>
                <a:ea typeface="Times New Roman" panose="02020603050405020304" pitchFamily="18" charset="0"/>
              </a:rPr>
              <a:t>, S.Farinon</a:t>
            </a:r>
            <a:r>
              <a:rPr lang="en-US" sz="1100" baseline="30000" dirty="0">
                <a:latin typeface="Times New Roman" panose="02020603050405020304" pitchFamily="18" charset="0"/>
                <a:ea typeface="Times New Roman" panose="02020603050405020304" pitchFamily="18" charset="0"/>
              </a:rPr>
              <a:t>5</a:t>
            </a:r>
            <a:r>
              <a:rPr lang="en-US" sz="1100" dirty="0">
                <a:latin typeface="Times New Roman" panose="02020603050405020304" pitchFamily="18" charset="0"/>
                <a:ea typeface="Times New Roman" panose="02020603050405020304" pitchFamily="18" charset="0"/>
              </a:rPr>
              <a:t>, P.Ferracin</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P.Gao</a:t>
            </a:r>
            <a:r>
              <a:rPr lang="en-US" sz="1100" baseline="30000" dirty="0">
                <a:latin typeface="Times New Roman" panose="02020603050405020304" pitchFamily="18" charset="0"/>
                <a:ea typeface="Times New Roman" panose="02020603050405020304" pitchFamily="18" charset="0"/>
              </a:rPr>
              <a:t>3</a:t>
            </a:r>
            <a:r>
              <a:rPr lang="en-US" sz="1100" dirty="0">
                <a:latin typeface="Times New Roman" panose="02020603050405020304" pitchFamily="18" charset="0"/>
                <a:ea typeface="Times New Roman" panose="02020603050405020304" pitchFamily="18" charset="0"/>
              </a:rPr>
              <a:t>, S.Gourlay</a:t>
            </a:r>
            <a:r>
              <a:rPr lang="en-US" sz="1100" baseline="30000" dirty="0">
                <a:latin typeface="Times New Roman" panose="02020603050405020304" pitchFamily="18" charset="0"/>
                <a:ea typeface="Times New Roman" panose="02020603050405020304" pitchFamily="18" charset="0"/>
              </a:rPr>
              <a:t>11</a:t>
            </a:r>
            <a:r>
              <a:rPr lang="en-US" sz="1100" dirty="0">
                <a:latin typeface="Times New Roman" panose="02020603050405020304" pitchFamily="18" charset="0"/>
                <a:ea typeface="Times New Roman" panose="02020603050405020304" pitchFamily="18" charset="0"/>
              </a:rPr>
              <a:t>, M.Juchno</a:t>
            </a:r>
            <a:r>
              <a:rPr lang="en-US" sz="1100" baseline="30000" dirty="0">
                <a:latin typeface="Times New Roman" panose="02020603050405020304" pitchFamily="18" charset="0"/>
                <a:ea typeface="Times New Roman" panose="02020603050405020304" pitchFamily="18" charset="0"/>
              </a:rPr>
              <a:t>11</a:t>
            </a:r>
            <a:r>
              <a:rPr lang="en-US" sz="1100" dirty="0">
                <a:latin typeface="Times New Roman" panose="02020603050405020304" pitchFamily="18" charset="0"/>
                <a:ea typeface="Times New Roman" panose="02020603050405020304" pitchFamily="18" charset="0"/>
              </a:rPr>
              <a:t>, V.Kashikhin</a:t>
            </a:r>
            <a:r>
              <a:rPr lang="en-US" sz="1100" baseline="30000" dirty="0">
                <a:latin typeface="Times New Roman" panose="02020603050405020304" pitchFamily="18" charset="0"/>
                <a:ea typeface="Times New Roman" panose="02020603050405020304" pitchFamily="18" charset="0"/>
              </a:rPr>
              <a:t>10</a:t>
            </a:r>
            <a:r>
              <a:rPr lang="en-US" sz="1100" dirty="0">
                <a:latin typeface="Times New Roman" panose="02020603050405020304" pitchFamily="18" charset="0"/>
                <a:ea typeface="Times New Roman" panose="02020603050405020304" pitchFamily="18" charset="0"/>
              </a:rPr>
              <a:t>, F.Lackner</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C.Lorin</a:t>
            </a:r>
            <a:r>
              <a:rPr lang="en-US" sz="1100" baseline="30000" dirty="0">
                <a:latin typeface="Times New Roman" panose="02020603050405020304" pitchFamily="18" charset="0"/>
                <a:ea typeface="Times New Roman" panose="02020603050405020304" pitchFamily="18" charset="0"/>
              </a:rPr>
              <a:t>4</a:t>
            </a:r>
            <a:r>
              <a:rPr lang="en-US" sz="1100" dirty="0">
                <a:latin typeface="Times New Roman" panose="02020603050405020304" pitchFamily="18" charset="0"/>
                <a:ea typeface="Times New Roman" panose="02020603050405020304" pitchFamily="18" charset="0"/>
              </a:rPr>
              <a:t>, M.Marchevsky</a:t>
            </a:r>
            <a:r>
              <a:rPr lang="en-US" sz="1100" baseline="30000" dirty="0">
                <a:latin typeface="Times New Roman" panose="02020603050405020304" pitchFamily="18" charset="0"/>
                <a:ea typeface="Times New Roman" panose="02020603050405020304" pitchFamily="18" charset="0"/>
              </a:rPr>
              <a:t>11</a:t>
            </a:r>
            <a:r>
              <a:rPr lang="en-US" sz="1100" dirty="0">
                <a:latin typeface="Times New Roman" panose="02020603050405020304" pitchFamily="18" charset="0"/>
                <a:ea typeface="Times New Roman" panose="02020603050405020304" pitchFamily="18" charset="0"/>
              </a:rPr>
              <a:t>, V.Marinozzi</a:t>
            </a:r>
            <a:r>
              <a:rPr lang="en-US" sz="1100" baseline="30000" dirty="0">
                <a:latin typeface="Times New Roman" panose="02020603050405020304" pitchFamily="18" charset="0"/>
                <a:ea typeface="Times New Roman" panose="02020603050405020304" pitchFamily="18" charset="0"/>
              </a:rPr>
              <a:t>2</a:t>
            </a:r>
            <a:r>
              <a:rPr lang="en-US" sz="1100" dirty="0">
                <a:latin typeface="Times New Roman" panose="02020603050405020304" pitchFamily="18" charset="0"/>
                <a:ea typeface="Times New Roman" panose="02020603050405020304" pitchFamily="18" charset="0"/>
              </a:rPr>
              <a:t>, </a:t>
            </a:r>
            <a:r>
              <a:rPr lang="en-US" sz="1100" dirty="0" err="1">
                <a:latin typeface="Times New Roman" panose="02020603050405020304" pitchFamily="18" charset="0"/>
                <a:ea typeface="Times New Roman" panose="02020603050405020304" pitchFamily="18" charset="0"/>
              </a:rPr>
              <a:t>T.Martinez</a:t>
            </a:r>
            <a:r>
              <a:rPr lang="en-US" sz="1100" dirty="0">
                <a:latin typeface="Times New Roman" panose="02020603050405020304" pitchFamily="18" charset="0"/>
                <a:ea typeface="Times New Roman" panose="02020603050405020304" pitchFamily="18" charset="0"/>
              </a:rPr>
              <a:t> </a:t>
            </a:r>
            <a:r>
              <a:rPr lang="en-US" sz="1100" baseline="30000" dirty="0">
                <a:latin typeface="Times New Roman" panose="02020603050405020304" pitchFamily="18" charset="0"/>
                <a:ea typeface="Times New Roman" panose="02020603050405020304" pitchFamily="18" charset="0"/>
              </a:rPr>
              <a:t>6</a:t>
            </a:r>
            <a:r>
              <a:rPr lang="en-US" sz="1100" dirty="0">
                <a:latin typeface="Times New Roman" panose="02020603050405020304" pitchFamily="18" charset="0"/>
                <a:ea typeface="Times New Roman" panose="02020603050405020304" pitchFamily="18" charset="0"/>
              </a:rPr>
              <a:t>, J.Munilla</a:t>
            </a:r>
            <a:r>
              <a:rPr lang="en-US" sz="1100" baseline="30000" dirty="0">
                <a:latin typeface="Times New Roman" panose="02020603050405020304" pitchFamily="18" charset="0"/>
                <a:ea typeface="Times New Roman" panose="02020603050405020304" pitchFamily="18" charset="0"/>
              </a:rPr>
              <a:t>6</a:t>
            </a:r>
            <a:r>
              <a:rPr lang="en-US" sz="1100" dirty="0">
                <a:latin typeface="Times New Roman" panose="02020603050405020304" pitchFamily="18" charset="0"/>
                <a:ea typeface="Times New Roman" panose="02020603050405020304" pitchFamily="18" charset="0"/>
              </a:rPr>
              <a:t>, I.Novitski</a:t>
            </a:r>
            <a:r>
              <a:rPr lang="en-US" sz="1100" baseline="30000" dirty="0">
                <a:latin typeface="Times New Roman" panose="02020603050405020304" pitchFamily="18" charset="0"/>
                <a:ea typeface="Times New Roman" panose="02020603050405020304" pitchFamily="18" charset="0"/>
              </a:rPr>
              <a:t>10</a:t>
            </a:r>
            <a:r>
              <a:rPr lang="en-US" sz="1100" dirty="0">
                <a:latin typeface="Times New Roman" panose="02020603050405020304" pitchFamily="18" charset="0"/>
                <a:ea typeface="Times New Roman" panose="02020603050405020304" pitchFamily="18" charset="0"/>
              </a:rPr>
              <a:t>, T.Ogitsu</a:t>
            </a:r>
            <a:r>
              <a:rPr lang="en-US" sz="1100" baseline="30000" dirty="0">
                <a:latin typeface="Times New Roman" panose="02020603050405020304" pitchFamily="18" charset="0"/>
                <a:ea typeface="Times New Roman" panose="02020603050405020304" pitchFamily="18" charset="0"/>
              </a:rPr>
              <a:t>7</a:t>
            </a:r>
            <a:r>
              <a:rPr lang="en-US" sz="1100" dirty="0">
                <a:latin typeface="Times New Roman" panose="02020603050405020304" pitchFamily="18" charset="0"/>
                <a:ea typeface="Times New Roman" panose="02020603050405020304" pitchFamily="18" charset="0"/>
              </a:rPr>
              <a:t>, R.Ortwein</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J.Perez</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C.Petrone</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S.Prestemon</a:t>
            </a:r>
            <a:r>
              <a:rPr lang="en-US" sz="1100" baseline="30000" dirty="0">
                <a:latin typeface="Times New Roman" panose="02020603050405020304" pitchFamily="18" charset="0"/>
                <a:ea typeface="Times New Roman" panose="02020603050405020304" pitchFamily="18" charset="0"/>
              </a:rPr>
              <a:t>11</a:t>
            </a:r>
            <a:r>
              <a:rPr lang="en-US" sz="1100" dirty="0">
                <a:latin typeface="Times New Roman" panose="02020603050405020304" pitchFamily="18" charset="0"/>
                <a:ea typeface="Times New Roman" panose="02020603050405020304" pitchFamily="18" charset="0"/>
              </a:rPr>
              <a:t>, M.Prioli</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J.M.Rifflet</a:t>
            </a:r>
            <a:r>
              <a:rPr lang="en-US" sz="1100" baseline="30000" dirty="0">
                <a:latin typeface="Times New Roman" panose="02020603050405020304" pitchFamily="18" charset="0"/>
                <a:ea typeface="Times New Roman" panose="02020603050405020304" pitchFamily="18" charset="0"/>
              </a:rPr>
              <a:t>4</a:t>
            </a:r>
            <a:r>
              <a:rPr lang="en-US" sz="1100" dirty="0">
                <a:latin typeface="Times New Roman" panose="02020603050405020304" pitchFamily="18" charset="0"/>
                <a:ea typeface="Times New Roman" panose="02020603050405020304" pitchFamily="18" charset="0"/>
              </a:rPr>
              <a:t>, E.Rochepault</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S.Russenschuck</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T.Salmi</a:t>
            </a:r>
            <a:r>
              <a:rPr lang="en-US" sz="1100" baseline="30000" dirty="0">
                <a:latin typeface="Times New Roman" panose="02020603050405020304" pitchFamily="18" charset="0"/>
                <a:ea typeface="Times New Roman" panose="02020603050405020304" pitchFamily="18" charset="0"/>
              </a:rPr>
              <a:t>8</a:t>
            </a:r>
            <a:r>
              <a:rPr lang="en-US" sz="1100" dirty="0">
                <a:latin typeface="Times New Roman" panose="02020603050405020304" pitchFamily="18" charset="0"/>
                <a:ea typeface="Times New Roman" panose="02020603050405020304" pitchFamily="18" charset="0"/>
              </a:rPr>
              <a:t>, F.Savary</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D.Schoerling</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M.Segreti</a:t>
            </a:r>
            <a:r>
              <a:rPr lang="en-US" sz="1100" baseline="30000" dirty="0">
                <a:latin typeface="Times New Roman" panose="02020603050405020304" pitchFamily="18" charset="0"/>
                <a:ea typeface="Times New Roman" panose="02020603050405020304" pitchFamily="18" charset="0"/>
              </a:rPr>
              <a:t>4</a:t>
            </a:r>
            <a:r>
              <a:rPr lang="en-US" sz="1100" dirty="0">
                <a:latin typeface="Times New Roman" panose="02020603050405020304" pitchFamily="18" charset="0"/>
                <a:ea typeface="Times New Roman" panose="02020603050405020304" pitchFamily="18" charset="0"/>
              </a:rPr>
              <a:t>, C.Senatore</a:t>
            </a:r>
            <a:r>
              <a:rPr lang="en-US" sz="1100" baseline="30000" dirty="0">
                <a:latin typeface="Times New Roman" panose="02020603050405020304" pitchFamily="18" charset="0"/>
                <a:ea typeface="Times New Roman" panose="02020603050405020304" pitchFamily="18" charset="0"/>
              </a:rPr>
              <a:t>9</a:t>
            </a:r>
            <a:r>
              <a:rPr lang="en-US" sz="1100" dirty="0">
                <a:latin typeface="Times New Roman" panose="02020603050405020304" pitchFamily="18" charset="0"/>
                <a:ea typeface="Times New Roman" panose="02020603050405020304" pitchFamily="18" charset="0"/>
              </a:rPr>
              <a:t>, M.Sorbi</a:t>
            </a:r>
            <a:r>
              <a:rPr lang="en-US" sz="1100" baseline="30000" dirty="0">
                <a:latin typeface="Times New Roman" panose="02020603050405020304" pitchFamily="18" charset="0"/>
                <a:ea typeface="Times New Roman" panose="02020603050405020304" pitchFamily="18" charset="0"/>
              </a:rPr>
              <a:t>2</a:t>
            </a:r>
            <a:r>
              <a:rPr lang="en-US" sz="1100" dirty="0">
                <a:latin typeface="Times New Roman" panose="02020603050405020304" pitchFamily="18" charset="0"/>
                <a:ea typeface="Times New Roman" panose="02020603050405020304" pitchFamily="18" charset="0"/>
              </a:rPr>
              <a:t>, A.Stenvall</a:t>
            </a:r>
            <a:r>
              <a:rPr lang="en-US" sz="1100" baseline="30000" dirty="0">
                <a:latin typeface="Times New Roman" panose="02020603050405020304" pitchFamily="18" charset="0"/>
                <a:ea typeface="Times New Roman" panose="02020603050405020304" pitchFamily="18" charset="0"/>
              </a:rPr>
              <a:t>8</a:t>
            </a:r>
            <a:r>
              <a:rPr lang="en-US" sz="1100" dirty="0">
                <a:latin typeface="Times New Roman" panose="02020603050405020304" pitchFamily="18" charset="0"/>
                <a:ea typeface="Times New Roman" panose="02020603050405020304" pitchFamily="18" charset="0"/>
              </a:rPr>
              <a:t>, E.Todesco</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F.Toral</a:t>
            </a:r>
            <a:r>
              <a:rPr lang="en-US" sz="1100" baseline="30000" dirty="0">
                <a:latin typeface="Times New Roman" panose="02020603050405020304" pitchFamily="18" charset="0"/>
                <a:ea typeface="Times New Roman" panose="02020603050405020304" pitchFamily="18" charset="0"/>
              </a:rPr>
              <a:t>6</a:t>
            </a:r>
            <a:r>
              <a:rPr lang="en-US" sz="1100" dirty="0">
                <a:latin typeface="Times New Roman" panose="02020603050405020304" pitchFamily="18" charset="0"/>
                <a:ea typeface="Times New Roman" panose="02020603050405020304" pitchFamily="18" charset="0"/>
              </a:rPr>
              <a:t>, A.P.Verweij</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S.Wessel</a:t>
            </a:r>
            <a:r>
              <a:rPr lang="en-US" sz="1100" baseline="30000" dirty="0">
                <a:latin typeface="Times New Roman" panose="02020603050405020304" pitchFamily="18" charset="0"/>
                <a:ea typeface="Times New Roman" panose="02020603050405020304" pitchFamily="18" charset="0"/>
              </a:rPr>
              <a:t>3</a:t>
            </a:r>
            <a:r>
              <a:rPr lang="en-US" sz="1100" dirty="0">
                <a:latin typeface="Times New Roman" panose="02020603050405020304" pitchFamily="18" charset="0"/>
                <a:ea typeface="Times New Roman" panose="02020603050405020304" pitchFamily="18" charset="0"/>
              </a:rPr>
              <a:t>, F.Wolf</a:t>
            </a:r>
            <a:r>
              <a:rPr lang="en-US" sz="1100" baseline="30000" dirty="0">
                <a:latin typeface="Times New Roman" panose="02020603050405020304" pitchFamily="18" charset="0"/>
                <a:ea typeface="Times New Roman" panose="02020603050405020304" pitchFamily="18" charset="0"/>
              </a:rPr>
              <a:t>1</a:t>
            </a:r>
            <a:r>
              <a:rPr lang="en-US" sz="1100" dirty="0">
                <a:latin typeface="Times New Roman" panose="02020603050405020304" pitchFamily="18" charset="0"/>
                <a:ea typeface="Times New Roman" panose="02020603050405020304" pitchFamily="18" charset="0"/>
              </a:rPr>
              <a:t>, A.V.Zlobin</a:t>
            </a:r>
            <a:r>
              <a:rPr lang="en-US" sz="1100" baseline="30000" dirty="0">
                <a:latin typeface="Times New Roman" panose="02020603050405020304" pitchFamily="18" charset="0"/>
                <a:ea typeface="Times New Roman" panose="02020603050405020304" pitchFamily="18" charset="0"/>
              </a:rPr>
              <a:t>10</a:t>
            </a:r>
            <a:endParaRPr lang="en-GB" sz="1000" dirty="0">
              <a:latin typeface="Times New Roman" panose="02020603050405020304" pitchFamily="18" charset="0"/>
              <a:ea typeface="Times New Roman" panose="02020603050405020304" pitchFamily="18" charset="0"/>
            </a:endParaRPr>
          </a:p>
        </p:txBody>
      </p:sp>
      <p:sp>
        <p:nvSpPr>
          <p:cNvPr id="10" name="Rectangle 9"/>
          <p:cNvSpPr/>
          <p:nvPr/>
        </p:nvSpPr>
        <p:spPr>
          <a:xfrm>
            <a:off x="127429" y="5715339"/>
            <a:ext cx="4730321" cy="861774"/>
          </a:xfrm>
          <a:prstGeom prst="rect">
            <a:avLst/>
          </a:prstGeom>
        </p:spPr>
        <p:txBody>
          <a:bodyPr wrap="square">
            <a:spAutoFit/>
          </a:bodyPr>
          <a:lstStyle/>
          <a:p>
            <a:r>
              <a:rPr lang="en-GB" sz="1000" dirty="0">
                <a:latin typeface="Times New Roman" panose="02020603050405020304" pitchFamily="18" charset="0"/>
                <a:ea typeface="Times New Roman" panose="02020603050405020304" pitchFamily="18" charset="0"/>
              </a:rPr>
              <a:t>1.CERN, 1211 Geneva, Switzerland; 2.INFN, 20133 Milano, Italy; 3.Twente University, 7500 </a:t>
            </a:r>
            <a:r>
              <a:rPr lang="en-GB" sz="1000" dirty="0" err="1">
                <a:latin typeface="Times New Roman" panose="02020603050405020304" pitchFamily="18" charset="0"/>
                <a:ea typeface="Times New Roman" panose="02020603050405020304" pitchFamily="18" charset="0"/>
              </a:rPr>
              <a:t>Twente</a:t>
            </a:r>
            <a:r>
              <a:rPr lang="en-GB" sz="1000" dirty="0">
                <a:latin typeface="Times New Roman" panose="02020603050405020304" pitchFamily="18" charset="0"/>
                <a:ea typeface="Times New Roman" panose="02020603050405020304" pitchFamily="18" charset="0"/>
              </a:rPr>
              <a:t>, Netherlands; 4.CEA, 91400 </a:t>
            </a:r>
            <a:r>
              <a:rPr lang="en-GB" sz="1000" dirty="0" err="1">
                <a:latin typeface="Times New Roman" panose="02020603050405020304" pitchFamily="18" charset="0"/>
                <a:ea typeface="Times New Roman" panose="02020603050405020304" pitchFamily="18" charset="0"/>
              </a:rPr>
              <a:t>Saclay</a:t>
            </a:r>
            <a:r>
              <a:rPr lang="en-GB" sz="1000" dirty="0">
                <a:latin typeface="Times New Roman" panose="02020603050405020304" pitchFamily="18" charset="0"/>
                <a:ea typeface="Times New Roman" panose="02020603050405020304" pitchFamily="18" charset="0"/>
              </a:rPr>
              <a:t>, France; </a:t>
            </a:r>
            <a:r>
              <a:rPr lang="en-GB" sz="1000" dirty="0" smtClean="0">
                <a:latin typeface="Times New Roman" panose="02020603050405020304" pitchFamily="18" charset="0"/>
                <a:ea typeface="Times New Roman" panose="02020603050405020304" pitchFamily="18" charset="0"/>
              </a:rPr>
              <a:t>5.INFN</a:t>
            </a:r>
            <a:r>
              <a:rPr lang="en-GB" sz="1000" dirty="0">
                <a:latin typeface="Times New Roman" panose="02020603050405020304" pitchFamily="18" charset="0"/>
                <a:ea typeface="Times New Roman" panose="02020603050405020304" pitchFamily="18" charset="0"/>
              </a:rPr>
              <a:t>, 16146 Genova, Italy; 6.CIEMAT, 28040 Madrid, Spain; 7.KEK, 305-0801 Tsukuba, Japan; 8.Tampere University, 33100 Tampere, Finland; </a:t>
            </a:r>
            <a:r>
              <a:rPr lang="en-GB" sz="1000" dirty="0" smtClean="0">
                <a:latin typeface="Times New Roman" panose="02020603050405020304" pitchFamily="18" charset="0"/>
                <a:ea typeface="Times New Roman" panose="02020603050405020304" pitchFamily="18" charset="0"/>
              </a:rPr>
              <a:t>9.University </a:t>
            </a:r>
            <a:r>
              <a:rPr lang="en-GB" sz="1000" dirty="0">
                <a:latin typeface="Times New Roman" panose="02020603050405020304" pitchFamily="18" charset="0"/>
                <a:ea typeface="Times New Roman" panose="02020603050405020304" pitchFamily="18" charset="0"/>
              </a:rPr>
              <a:t>of Geneva, 1211 Geneva, Switzerland; 10.FNAL, Batavia IL 60510, USA; 11.LBNL, Berkeley, CA 94720, USA</a:t>
            </a:r>
            <a:endParaRPr lang="en-GB" dirty="0"/>
          </a:p>
        </p:txBody>
      </p:sp>
    </p:spTree>
    <p:extLst>
      <p:ext uri="{BB962C8B-B14F-4D97-AF65-F5344CB8AC3E}">
        <p14:creationId xmlns:p14="http://schemas.microsoft.com/office/powerpoint/2010/main" val="4010431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1" y="0"/>
            <a:ext cx="9144000" cy="553998"/>
          </a:xfrm>
          <a:prstGeom prst="rect">
            <a:avLst/>
          </a:prstGeom>
          <a:noFill/>
        </p:spPr>
        <p:txBody>
          <a:bodyPr wrap="square" rtlCol="0">
            <a:spAutoFit/>
          </a:bodyPr>
          <a:lstStyle/>
          <a:p>
            <a:pPr algn="ctr"/>
            <a:r>
              <a:rPr lang="en-US" sz="3000" b="1" dirty="0" err="1"/>
              <a:t>EuroCirCol</a:t>
            </a:r>
            <a:r>
              <a:rPr lang="en-US" sz="3000" b="1" dirty="0"/>
              <a:t> WP5 </a:t>
            </a:r>
            <a:r>
              <a:rPr lang="en-US" sz="1500" b="1" dirty="0"/>
              <a:t>(H2020-INFRADEV-1-2014-1</a:t>
            </a:r>
            <a:r>
              <a:rPr lang="en-US" sz="1500" b="1" dirty="0" smtClean="0"/>
              <a:t>)</a:t>
            </a:r>
            <a:endParaRPr lang="en-US" sz="1500" b="1" dirty="0"/>
          </a:p>
        </p:txBody>
      </p:sp>
      <p:grpSp>
        <p:nvGrpSpPr>
          <p:cNvPr id="4" name="Group 3"/>
          <p:cNvGrpSpPr/>
          <p:nvPr/>
        </p:nvGrpSpPr>
        <p:grpSpPr>
          <a:xfrm>
            <a:off x="358349" y="1568474"/>
            <a:ext cx="4859110" cy="4279076"/>
            <a:chOff x="4208057" y="1013908"/>
            <a:chExt cx="4252774" cy="3846249"/>
          </a:xfrm>
        </p:grpSpPr>
        <p:sp>
          <p:nvSpPr>
            <p:cNvPr id="5" name="Rectangle 4"/>
            <p:cNvSpPr/>
            <p:nvPr/>
          </p:nvSpPr>
          <p:spPr>
            <a:xfrm>
              <a:off x="4223733" y="1021037"/>
              <a:ext cx="4229969" cy="3839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25" dirty="0"/>
            </a:p>
          </p:txBody>
        </p:sp>
        <p:grpSp>
          <p:nvGrpSpPr>
            <p:cNvPr id="6" name="Group 5"/>
            <p:cNvGrpSpPr/>
            <p:nvPr/>
          </p:nvGrpSpPr>
          <p:grpSpPr>
            <a:xfrm>
              <a:off x="4225056" y="1021464"/>
              <a:ext cx="1291924" cy="1358020"/>
              <a:chOff x="4574341" y="2333348"/>
              <a:chExt cx="2301766" cy="2419527"/>
            </a:xfrm>
          </p:grpSpPr>
          <p:sp>
            <p:nvSpPr>
              <p:cNvPr id="118" name="Rectangle 117"/>
              <p:cNvSpPr/>
              <p:nvPr/>
            </p:nvSpPr>
            <p:spPr>
              <a:xfrm>
                <a:off x="4574341" y="2333348"/>
                <a:ext cx="2301766" cy="241952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25"/>
              </a:p>
            </p:txBody>
          </p:sp>
          <p:grpSp>
            <p:nvGrpSpPr>
              <p:cNvPr id="119" name="Groupe 1114"/>
              <p:cNvGrpSpPr>
                <a:grpSpLocks noChangeAspect="1"/>
              </p:cNvGrpSpPr>
              <p:nvPr/>
            </p:nvGrpSpPr>
            <p:grpSpPr>
              <a:xfrm>
                <a:off x="4620486" y="2374252"/>
                <a:ext cx="2176000" cy="2331011"/>
                <a:chOff x="2209800" y="1125538"/>
                <a:chExt cx="4724400" cy="5060950"/>
              </a:xfrm>
              <a:solidFill>
                <a:srgbClr val="D6DCE5"/>
              </a:solidFill>
            </p:grpSpPr>
            <p:sp>
              <p:nvSpPr>
                <p:cNvPr id="122" name="Freeform 121"/>
                <p:cNvSpPr>
                  <a:spLocks noEditPoints="1"/>
                </p:cNvSpPr>
                <p:nvPr/>
              </p:nvSpPr>
              <p:spPr bwMode="auto">
                <a:xfrm>
                  <a:off x="5337175" y="4808538"/>
                  <a:ext cx="92075" cy="53975"/>
                </a:xfrm>
                <a:custGeom>
                  <a:avLst/>
                  <a:gdLst>
                    <a:gd name="T0" fmla="*/ 24 w 58"/>
                    <a:gd name="T1" fmla="*/ 28 h 34"/>
                    <a:gd name="T2" fmla="*/ 8 w 58"/>
                    <a:gd name="T3" fmla="*/ 32 h 34"/>
                    <a:gd name="T4" fmla="*/ 0 w 58"/>
                    <a:gd name="T5" fmla="*/ 20 h 34"/>
                    <a:gd name="T6" fmla="*/ 0 w 58"/>
                    <a:gd name="T7" fmla="*/ 20 h 34"/>
                    <a:gd name="T8" fmla="*/ 4 w 58"/>
                    <a:gd name="T9" fmla="*/ 12 h 34"/>
                    <a:gd name="T10" fmla="*/ 12 w 58"/>
                    <a:gd name="T11" fmla="*/ 8 h 34"/>
                    <a:gd name="T12" fmla="*/ 12 w 58"/>
                    <a:gd name="T13" fmla="*/ 8 h 34"/>
                    <a:gd name="T14" fmla="*/ 24 w 58"/>
                    <a:gd name="T15" fmla="*/ 12 h 34"/>
                    <a:gd name="T16" fmla="*/ 34 w 58"/>
                    <a:gd name="T17" fmla="*/ 8 h 34"/>
                    <a:gd name="T18" fmla="*/ 34 w 58"/>
                    <a:gd name="T19" fmla="*/ 8 h 34"/>
                    <a:gd name="T20" fmla="*/ 42 w 58"/>
                    <a:gd name="T21" fmla="*/ 8 h 34"/>
                    <a:gd name="T22" fmla="*/ 44 w 58"/>
                    <a:gd name="T23" fmla="*/ 8 h 34"/>
                    <a:gd name="T24" fmla="*/ 46 w 58"/>
                    <a:gd name="T25" fmla="*/ 2 h 34"/>
                    <a:gd name="T26" fmla="*/ 50 w 58"/>
                    <a:gd name="T27" fmla="*/ 0 h 34"/>
                    <a:gd name="T28" fmla="*/ 54 w 58"/>
                    <a:gd name="T29" fmla="*/ 2 h 34"/>
                    <a:gd name="T30" fmla="*/ 54 w 58"/>
                    <a:gd name="T31" fmla="*/ 8 h 34"/>
                    <a:gd name="T32" fmla="*/ 58 w 58"/>
                    <a:gd name="T33" fmla="*/ 12 h 34"/>
                    <a:gd name="T34" fmla="*/ 54 w 58"/>
                    <a:gd name="T35" fmla="*/ 16 h 34"/>
                    <a:gd name="T36" fmla="*/ 56 w 58"/>
                    <a:gd name="T37" fmla="*/ 24 h 34"/>
                    <a:gd name="T38" fmla="*/ 56 w 58"/>
                    <a:gd name="T39" fmla="*/ 30 h 34"/>
                    <a:gd name="T40" fmla="*/ 56 w 58"/>
                    <a:gd name="T41" fmla="*/ 32 h 34"/>
                    <a:gd name="T42" fmla="*/ 46 w 58"/>
                    <a:gd name="T43" fmla="*/ 32 h 34"/>
                    <a:gd name="T44" fmla="*/ 44 w 58"/>
                    <a:gd name="T45" fmla="*/ 28 h 34"/>
                    <a:gd name="T46" fmla="*/ 30 w 58"/>
                    <a:gd name="T47" fmla="*/ 32 h 34"/>
                    <a:gd name="T48" fmla="*/ 26 w 58"/>
                    <a:gd name="T49" fmla="*/ 30 h 34"/>
                    <a:gd name="T50" fmla="*/ 34 w 58"/>
                    <a:gd name="T51" fmla="*/ 32 h 34"/>
                    <a:gd name="T52" fmla="*/ 46 w 58"/>
                    <a:gd name="T53" fmla="*/ 26 h 34"/>
                    <a:gd name="T54" fmla="*/ 48 w 58"/>
                    <a:gd name="T55" fmla="*/ 30 h 34"/>
                    <a:gd name="T56" fmla="*/ 54 w 58"/>
                    <a:gd name="T57" fmla="*/ 32 h 34"/>
                    <a:gd name="T58" fmla="*/ 56 w 58"/>
                    <a:gd name="T59" fmla="*/ 30 h 34"/>
                    <a:gd name="T60" fmla="*/ 54 w 58"/>
                    <a:gd name="T61" fmla="*/ 26 h 34"/>
                    <a:gd name="T62" fmla="*/ 54 w 58"/>
                    <a:gd name="T63" fmla="*/ 24 h 34"/>
                    <a:gd name="T64" fmla="*/ 54 w 58"/>
                    <a:gd name="T65" fmla="*/ 16 h 34"/>
                    <a:gd name="T66" fmla="*/ 58 w 58"/>
                    <a:gd name="T67" fmla="*/ 12 h 34"/>
                    <a:gd name="T68" fmla="*/ 56 w 58"/>
                    <a:gd name="T69" fmla="*/ 10 h 34"/>
                    <a:gd name="T70" fmla="*/ 54 w 58"/>
                    <a:gd name="T71" fmla="*/ 4 h 34"/>
                    <a:gd name="T72" fmla="*/ 52 w 58"/>
                    <a:gd name="T73" fmla="*/ 2 h 34"/>
                    <a:gd name="T74" fmla="*/ 46 w 58"/>
                    <a:gd name="T75" fmla="*/ 2 h 34"/>
                    <a:gd name="T76" fmla="*/ 46 w 58"/>
                    <a:gd name="T77" fmla="*/ 8 h 34"/>
                    <a:gd name="T78" fmla="*/ 44 w 58"/>
                    <a:gd name="T79" fmla="*/ 8 h 34"/>
                    <a:gd name="T80" fmla="*/ 42 w 58"/>
                    <a:gd name="T81" fmla="*/ 10 h 34"/>
                    <a:gd name="T82" fmla="*/ 34 w 58"/>
                    <a:gd name="T83" fmla="*/ 8 h 34"/>
                    <a:gd name="T84" fmla="*/ 34 w 58"/>
                    <a:gd name="T85" fmla="*/ 8 h 34"/>
                    <a:gd name="T86" fmla="*/ 26 w 58"/>
                    <a:gd name="T87" fmla="*/ 12 h 34"/>
                    <a:gd name="T88" fmla="*/ 24 w 58"/>
                    <a:gd name="T89" fmla="*/ 14 h 34"/>
                    <a:gd name="T90" fmla="*/ 12 w 58"/>
                    <a:gd name="T91" fmla="*/ 8 h 34"/>
                    <a:gd name="T92" fmla="*/ 12 w 58"/>
                    <a:gd name="T93" fmla="*/ 8 h 34"/>
                    <a:gd name="T94" fmla="*/ 0 w 58"/>
                    <a:gd name="T95" fmla="*/ 16 h 34"/>
                    <a:gd name="T96" fmla="*/ 0 w 58"/>
                    <a:gd name="T97" fmla="*/ 20 h 34"/>
                    <a:gd name="T98" fmla="*/ 8 w 58"/>
                    <a:gd name="T99" fmla="*/ 32 h 34"/>
                    <a:gd name="T100" fmla="*/ 24 w 58"/>
                    <a:gd name="T10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 h="34">
                      <a:moveTo>
                        <a:pt x="24" y="30"/>
                      </a:moveTo>
                      <a:lnTo>
                        <a:pt x="24" y="30"/>
                      </a:lnTo>
                      <a:lnTo>
                        <a:pt x="24" y="28"/>
                      </a:lnTo>
                      <a:lnTo>
                        <a:pt x="24" y="28"/>
                      </a:lnTo>
                      <a:lnTo>
                        <a:pt x="24" y="28"/>
                      </a:lnTo>
                      <a:lnTo>
                        <a:pt x="18" y="32"/>
                      </a:lnTo>
                      <a:lnTo>
                        <a:pt x="12" y="34"/>
                      </a:lnTo>
                      <a:lnTo>
                        <a:pt x="12" y="34"/>
                      </a:lnTo>
                      <a:lnTo>
                        <a:pt x="12" y="34"/>
                      </a:lnTo>
                      <a:lnTo>
                        <a:pt x="8" y="32"/>
                      </a:lnTo>
                      <a:lnTo>
                        <a:pt x="4" y="30"/>
                      </a:lnTo>
                      <a:lnTo>
                        <a:pt x="4" y="30"/>
                      </a:lnTo>
                      <a:lnTo>
                        <a:pt x="4" y="30"/>
                      </a:lnTo>
                      <a:lnTo>
                        <a:pt x="0" y="26"/>
                      </a:lnTo>
                      <a:lnTo>
                        <a:pt x="0" y="20"/>
                      </a:lnTo>
                      <a:lnTo>
                        <a:pt x="0" y="20"/>
                      </a:lnTo>
                      <a:lnTo>
                        <a:pt x="0" y="20"/>
                      </a:lnTo>
                      <a:lnTo>
                        <a:pt x="0" y="20"/>
                      </a:lnTo>
                      <a:lnTo>
                        <a:pt x="0" y="20"/>
                      </a:lnTo>
                      <a:lnTo>
                        <a:pt x="0" y="20"/>
                      </a:lnTo>
                      <a:lnTo>
                        <a:pt x="0" y="20"/>
                      </a:lnTo>
                      <a:lnTo>
                        <a:pt x="0" y="20"/>
                      </a:lnTo>
                      <a:lnTo>
                        <a:pt x="0" y="16"/>
                      </a:lnTo>
                      <a:lnTo>
                        <a:pt x="4" y="12"/>
                      </a:lnTo>
                      <a:lnTo>
                        <a:pt x="4" y="12"/>
                      </a:lnTo>
                      <a:lnTo>
                        <a:pt x="4" y="12"/>
                      </a:lnTo>
                      <a:lnTo>
                        <a:pt x="8" y="8"/>
                      </a:lnTo>
                      <a:lnTo>
                        <a:pt x="12" y="8"/>
                      </a:lnTo>
                      <a:lnTo>
                        <a:pt x="12" y="8"/>
                      </a:lnTo>
                      <a:lnTo>
                        <a:pt x="12" y="8"/>
                      </a:lnTo>
                      <a:lnTo>
                        <a:pt x="12" y="8"/>
                      </a:lnTo>
                      <a:lnTo>
                        <a:pt x="12" y="8"/>
                      </a:lnTo>
                      <a:lnTo>
                        <a:pt x="12" y="8"/>
                      </a:lnTo>
                      <a:lnTo>
                        <a:pt x="12" y="8"/>
                      </a:lnTo>
                      <a:lnTo>
                        <a:pt x="12" y="8"/>
                      </a:lnTo>
                      <a:lnTo>
                        <a:pt x="18" y="8"/>
                      </a:lnTo>
                      <a:lnTo>
                        <a:pt x="24" y="12"/>
                      </a:lnTo>
                      <a:lnTo>
                        <a:pt x="24" y="12"/>
                      </a:lnTo>
                      <a:lnTo>
                        <a:pt x="24" y="12"/>
                      </a:lnTo>
                      <a:lnTo>
                        <a:pt x="24" y="12"/>
                      </a:lnTo>
                      <a:lnTo>
                        <a:pt x="24" y="12"/>
                      </a:lnTo>
                      <a:lnTo>
                        <a:pt x="24" y="12"/>
                      </a:lnTo>
                      <a:lnTo>
                        <a:pt x="30" y="8"/>
                      </a:lnTo>
                      <a:lnTo>
                        <a:pt x="34" y="8"/>
                      </a:lnTo>
                      <a:lnTo>
                        <a:pt x="34" y="8"/>
                      </a:lnTo>
                      <a:lnTo>
                        <a:pt x="34" y="8"/>
                      </a:lnTo>
                      <a:lnTo>
                        <a:pt x="34" y="8"/>
                      </a:lnTo>
                      <a:lnTo>
                        <a:pt x="34" y="8"/>
                      </a:lnTo>
                      <a:lnTo>
                        <a:pt x="34" y="8"/>
                      </a:lnTo>
                      <a:lnTo>
                        <a:pt x="34" y="8"/>
                      </a:lnTo>
                      <a:lnTo>
                        <a:pt x="34" y="8"/>
                      </a:lnTo>
                      <a:lnTo>
                        <a:pt x="42" y="10"/>
                      </a:lnTo>
                      <a:lnTo>
                        <a:pt x="42" y="10"/>
                      </a:lnTo>
                      <a:lnTo>
                        <a:pt x="42" y="10"/>
                      </a:lnTo>
                      <a:lnTo>
                        <a:pt x="42" y="8"/>
                      </a:lnTo>
                      <a:lnTo>
                        <a:pt x="42" y="8"/>
                      </a:lnTo>
                      <a:lnTo>
                        <a:pt x="42" y="8"/>
                      </a:lnTo>
                      <a:lnTo>
                        <a:pt x="44" y="8"/>
                      </a:lnTo>
                      <a:lnTo>
                        <a:pt x="44" y="8"/>
                      </a:lnTo>
                      <a:lnTo>
                        <a:pt x="44" y="8"/>
                      </a:lnTo>
                      <a:lnTo>
                        <a:pt x="44" y="8"/>
                      </a:lnTo>
                      <a:lnTo>
                        <a:pt x="44" y="8"/>
                      </a:lnTo>
                      <a:lnTo>
                        <a:pt x="44" y="4"/>
                      </a:lnTo>
                      <a:lnTo>
                        <a:pt x="44" y="4"/>
                      </a:lnTo>
                      <a:lnTo>
                        <a:pt x="46" y="2"/>
                      </a:lnTo>
                      <a:lnTo>
                        <a:pt x="46" y="2"/>
                      </a:lnTo>
                      <a:lnTo>
                        <a:pt x="46" y="2"/>
                      </a:lnTo>
                      <a:lnTo>
                        <a:pt x="50" y="0"/>
                      </a:lnTo>
                      <a:lnTo>
                        <a:pt x="50" y="0"/>
                      </a:lnTo>
                      <a:lnTo>
                        <a:pt x="50" y="0"/>
                      </a:lnTo>
                      <a:lnTo>
                        <a:pt x="52" y="0"/>
                      </a:lnTo>
                      <a:lnTo>
                        <a:pt x="52" y="0"/>
                      </a:lnTo>
                      <a:lnTo>
                        <a:pt x="52" y="0"/>
                      </a:lnTo>
                      <a:lnTo>
                        <a:pt x="54" y="2"/>
                      </a:lnTo>
                      <a:lnTo>
                        <a:pt x="54" y="2"/>
                      </a:lnTo>
                      <a:lnTo>
                        <a:pt x="54" y="2"/>
                      </a:lnTo>
                      <a:lnTo>
                        <a:pt x="54" y="4"/>
                      </a:lnTo>
                      <a:lnTo>
                        <a:pt x="54" y="4"/>
                      </a:lnTo>
                      <a:lnTo>
                        <a:pt x="54" y="8"/>
                      </a:lnTo>
                      <a:lnTo>
                        <a:pt x="54" y="8"/>
                      </a:lnTo>
                      <a:lnTo>
                        <a:pt x="56" y="8"/>
                      </a:lnTo>
                      <a:lnTo>
                        <a:pt x="56" y="8"/>
                      </a:lnTo>
                      <a:lnTo>
                        <a:pt x="56" y="8"/>
                      </a:lnTo>
                      <a:lnTo>
                        <a:pt x="58" y="12"/>
                      </a:lnTo>
                      <a:lnTo>
                        <a:pt x="58" y="12"/>
                      </a:lnTo>
                      <a:lnTo>
                        <a:pt x="58" y="12"/>
                      </a:lnTo>
                      <a:lnTo>
                        <a:pt x="56" y="16"/>
                      </a:lnTo>
                      <a:lnTo>
                        <a:pt x="56" y="16"/>
                      </a:lnTo>
                      <a:lnTo>
                        <a:pt x="56" y="16"/>
                      </a:lnTo>
                      <a:lnTo>
                        <a:pt x="54" y="16"/>
                      </a:lnTo>
                      <a:lnTo>
                        <a:pt x="54" y="16"/>
                      </a:lnTo>
                      <a:lnTo>
                        <a:pt x="54" y="24"/>
                      </a:lnTo>
                      <a:lnTo>
                        <a:pt x="54" y="24"/>
                      </a:lnTo>
                      <a:lnTo>
                        <a:pt x="56" y="24"/>
                      </a:lnTo>
                      <a:lnTo>
                        <a:pt x="56" y="24"/>
                      </a:lnTo>
                      <a:lnTo>
                        <a:pt x="56" y="24"/>
                      </a:lnTo>
                      <a:lnTo>
                        <a:pt x="56" y="28"/>
                      </a:lnTo>
                      <a:lnTo>
                        <a:pt x="56" y="28"/>
                      </a:lnTo>
                      <a:lnTo>
                        <a:pt x="56" y="28"/>
                      </a:lnTo>
                      <a:lnTo>
                        <a:pt x="56" y="30"/>
                      </a:lnTo>
                      <a:lnTo>
                        <a:pt x="56" y="30"/>
                      </a:lnTo>
                      <a:lnTo>
                        <a:pt x="56" y="30"/>
                      </a:lnTo>
                      <a:lnTo>
                        <a:pt x="56" y="32"/>
                      </a:lnTo>
                      <a:lnTo>
                        <a:pt x="56" y="32"/>
                      </a:lnTo>
                      <a:lnTo>
                        <a:pt x="56" y="32"/>
                      </a:lnTo>
                      <a:lnTo>
                        <a:pt x="52" y="34"/>
                      </a:lnTo>
                      <a:lnTo>
                        <a:pt x="52" y="34"/>
                      </a:lnTo>
                      <a:lnTo>
                        <a:pt x="52" y="34"/>
                      </a:lnTo>
                      <a:lnTo>
                        <a:pt x="52" y="34"/>
                      </a:lnTo>
                      <a:lnTo>
                        <a:pt x="46" y="32"/>
                      </a:lnTo>
                      <a:lnTo>
                        <a:pt x="46" y="32"/>
                      </a:lnTo>
                      <a:lnTo>
                        <a:pt x="46" y="32"/>
                      </a:lnTo>
                      <a:lnTo>
                        <a:pt x="44" y="28"/>
                      </a:lnTo>
                      <a:lnTo>
                        <a:pt x="44" y="28"/>
                      </a:lnTo>
                      <a:lnTo>
                        <a:pt x="44" y="28"/>
                      </a:lnTo>
                      <a:lnTo>
                        <a:pt x="40" y="32"/>
                      </a:lnTo>
                      <a:lnTo>
                        <a:pt x="34" y="34"/>
                      </a:lnTo>
                      <a:lnTo>
                        <a:pt x="34" y="34"/>
                      </a:lnTo>
                      <a:lnTo>
                        <a:pt x="34" y="34"/>
                      </a:lnTo>
                      <a:lnTo>
                        <a:pt x="30" y="32"/>
                      </a:lnTo>
                      <a:lnTo>
                        <a:pt x="24" y="30"/>
                      </a:lnTo>
                      <a:lnTo>
                        <a:pt x="24" y="30"/>
                      </a:lnTo>
                      <a:close/>
                      <a:moveTo>
                        <a:pt x="24" y="28"/>
                      </a:moveTo>
                      <a:lnTo>
                        <a:pt x="24" y="28"/>
                      </a:lnTo>
                      <a:lnTo>
                        <a:pt x="26" y="30"/>
                      </a:lnTo>
                      <a:lnTo>
                        <a:pt x="26" y="30"/>
                      </a:lnTo>
                      <a:lnTo>
                        <a:pt x="26" y="30"/>
                      </a:lnTo>
                      <a:lnTo>
                        <a:pt x="30" y="32"/>
                      </a:lnTo>
                      <a:lnTo>
                        <a:pt x="34" y="32"/>
                      </a:lnTo>
                      <a:lnTo>
                        <a:pt x="34" y="32"/>
                      </a:lnTo>
                      <a:lnTo>
                        <a:pt x="34" y="32"/>
                      </a:lnTo>
                      <a:lnTo>
                        <a:pt x="40" y="32"/>
                      </a:lnTo>
                      <a:lnTo>
                        <a:pt x="44" y="28"/>
                      </a:lnTo>
                      <a:lnTo>
                        <a:pt x="44" y="28"/>
                      </a:lnTo>
                      <a:lnTo>
                        <a:pt x="46" y="26"/>
                      </a:lnTo>
                      <a:lnTo>
                        <a:pt x="46" y="28"/>
                      </a:lnTo>
                      <a:lnTo>
                        <a:pt x="46" y="28"/>
                      </a:lnTo>
                      <a:lnTo>
                        <a:pt x="48" y="30"/>
                      </a:lnTo>
                      <a:lnTo>
                        <a:pt x="48" y="30"/>
                      </a:lnTo>
                      <a:lnTo>
                        <a:pt x="48" y="30"/>
                      </a:lnTo>
                      <a:lnTo>
                        <a:pt x="52" y="32"/>
                      </a:lnTo>
                      <a:lnTo>
                        <a:pt x="52" y="32"/>
                      </a:lnTo>
                      <a:lnTo>
                        <a:pt x="52" y="32"/>
                      </a:lnTo>
                      <a:lnTo>
                        <a:pt x="52" y="32"/>
                      </a:lnTo>
                      <a:lnTo>
                        <a:pt x="54" y="32"/>
                      </a:lnTo>
                      <a:lnTo>
                        <a:pt x="54" y="32"/>
                      </a:lnTo>
                      <a:lnTo>
                        <a:pt x="54" y="32"/>
                      </a:lnTo>
                      <a:lnTo>
                        <a:pt x="56" y="30"/>
                      </a:lnTo>
                      <a:lnTo>
                        <a:pt x="56" y="30"/>
                      </a:lnTo>
                      <a:lnTo>
                        <a:pt x="56" y="30"/>
                      </a:lnTo>
                      <a:lnTo>
                        <a:pt x="56" y="28"/>
                      </a:lnTo>
                      <a:lnTo>
                        <a:pt x="56" y="28"/>
                      </a:lnTo>
                      <a:lnTo>
                        <a:pt x="56" y="28"/>
                      </a:lnTo>
                      <a:lnTo>
                        <a:pt x="54" y="26"/>
                      </a:lnTo>
                      <a:lnTo>
                        <a:pt x="54" y="26"/>
                      </a:lnTo>
                      <a:lnTo>
                        <a:pt x="54" y="26"/>
                      </a:lnTo>
                      <a:lnTo>
                        <a:pt x="54" y="24"/>
                      </a:lnTo>
                      <a:lnTo>
                        <a:pt x="54" y="24"/>
                      </a:lnTo>
                      <a:lnTo>
                        <a:pt x="54" y="24"/>
                      </a:lnTo>
                      <a:lnTo>
                        <a:pt x="54" y="24"/>
                      </a:lnTo>
                      <a:lnTo>
                        <a:pt x="54" y="24"/>
                      </a:lnTo>
                      <a:lnTo>
                        <a:pt x="54" y="24"/>
                      </a:lnTo>
                      <a:lnTo>
                        <a:pt x="54" y="24"/>
                      </a:lnTo>
                      <a:lnTo>
                        <a:pt x="54" y="16"/>
                      </a:lnTo>
                      <a:lnTo>
                        <a:pt x="54" y="16"/>
                      </a:lnTo>
                      <a:lnTo>
                        <a:pt x="54" y="16"/>
                      </a:lnTo>
                      <a:lnTo>
                        <a:pt x="56" y="16"/>
                      </a:lnTo>
                      <a:lnTo>
                        <a:pt x="56" y="16"/>
                      </a:lnTo>
                      <a:lnTo>
                        <a:pt x="56" y="16"/>
                      </a:lnTo>
                      <a:lnTo>
                        <a:pt x="58" y="12"/>
                      </a:lnTo>
                      <a:lnTo>
                        <a:pt x="58" y="12"/>
                      </a:lnTo>
                      <a:lnTo>
                        <a:pt x="58" y="12"/>
                      </a:lnTo>
                      <a:lnTo>
                        <a:pt x="56" y="10"/>
                      </a:lnTo>
                      <a:lnTo>
                        <a:pt x="56" y="10"/>
                      </a:lnTo>
                      <a:lnTo>
                        <a:pt x="56" y="10"/>
                      </a:lnTo>
                      <a:lnTo>
                        <a:pt x="54" y="8"/>
                      </a:lnTo>
                      <a:lnTo>
                        <a:pt x="54" y="8"/>
                      </a:lnTo>
                      <a:lnTo>
                        <a:pt x="54" y="8"/>
                      </a:lnTo>
                      <a:lnTo>
                        <a:pt x="54" y="4"/>
                      </a:lnTo>
                      <a:lnTo>
                        <a:pt x="54" y="4"/>
                      </a:lnTo>
                      <a:lnTo>
                        <a:pt x="54" y="2"/>
                      </a:lnTo>
                      <a:lnTo>
                        <a:pt x="54" y="2"/>
                      </a:lnTo>
                      <a:lnTo>
                        <a:pt x="54" y="2"/>
                      </a:lnTo>
                      <a:lnTo>
                        <a:pt x="52" y="2"/>
                      </a:lnTo>
                      <a:lnTo>
                        <a:pt x="52" y="2"/>
                      </a:lnTo>
                      <a:lnTo>
                        <a:pt x="52" y="2"/>
                      </a:lnTo>
                      <a:lnTo>
                        <a:pt x="50" y="0"/>
                      </a:lnTo>
                      <a:lnTo>
                        <a:pt x="50" y="0"/>
                      </a:lnTo>
                      <a:lnTo>
                        <a:pt x="50" y="0"/>
                      </a:lnTo>
                      <a:lnTo>
                        <a:pt x="46" y="2"/>
                      </a:lnTo>
                      <a:lnTo>
                        <a:pt x="46" y="2"/>
                      </a:lnTo>
                      <a:lnTo>
                        <a:pt x="46" y="2"/>
                      </a:lnTo>
                      <a:lnTo>
                        <a:pt x="46" y="4"/>
                      </a:lnTo>
                      <a:lnTo>
                        <a:pt x="46" y="4"/>
                      </a:lnTo>
                      <a:lnTo>
                        <a:pt x="46" y="8"/>
                      </a:lnTo>
                      <a:lnTo>
                        <a:pt x="44" y="8"/>
                      </a:lnTo>
                      <a:lnTo>
                        <a:pt x="44" y="8"/>
                      </a:lnTo>
                      <a:lnTo>
                        <a:pt x="44" y="8"/>
                      </a:lnTo>
                      <a:lnTo>
                        <a:pt x="44" y="8"/>
                      </a:lnTo>
                      <a:lnTo>
                        <a:pt x="44" y="8"/>
                      </a:lnTo>
                      <a:lnTo>
                        <a:pt x="42" y="10"/>
                      </a:lnTo>
                      <a:lnTo>
                        <a:pt x="42" y="10"/>
                      </a:lnTo>
                      <a:lnTo>
                        <a:pt x="42" y="10"/>
                      </a:lnTo>
                      <a:lnTo>
                        <a:pt x="42" y="10"/>
                      </a:lnTo>
                      <a:lnTo>
                        <a:pt x="42" y="10"/>
                      </a:lnTo>
                      <a:lnTo>
                        <a:pt x="42" y="10"/>
                      </a:lnTo>
                      <a:lnTo>
                        <a:pt x="42" y="10"/>
                      </a:lnTo>
                      <a:lnTo>
                        <a:pt x="42" y="10"/>
                      </a:lnTo>
                      <a:lnTo>
                        <a:pt x="38" y="8"/>
                      </a:lnTo>
                      <a:lnTo>
                        <a:pt x="34" y="8"/>
                      </a:lnTo>
                      <a:lnTo>
                        <a:pt x="34" y="8"/>
                      </a:lnTo>
                      <a:lnTo>
                        <a:pt x="34" y="8"/>
                      </a:lnTo>
                      <a:lnTo>
                        <a:pt x="34" y="8"/>
                      </a:lnTo>
                      <a:lnTo>
                        <a:pt x="34" y="8"/>
                      </a:lnTo>
                      <a:lnTo>
                        <a:pt x="34" y="8"/>
                      </a:lnTo>
                      <a:lnTo>
                        <a:pt x="34" y="8"/>
                      </a:lnTo>
                      <a:lnTo>
                        <a:pt x="34" y="8"/>
                      </a:lnTo>
                      <a:lnTo>
                        <a:pt x="30" y="8"/>
                      </a:lnTo>
                      <a:lnTo>
                        <a:pt x="26" y="12"/>
                      </a:lnTo>
                      <a:lnTo>
                        <a:pt x="26" y="12"/>
                      </a:lnTo>
                      <a:lnTo>
                        <a:pt x="26" y="12"/>
                      </a:lnTo>
                      <a:lnTo>
                        <a:pt x="24" y="14"/>
                      </a:lnTo>
                      <a:lnTo>
                        <a:pt x="24" y="14"/>
                      </a:lnTo>
                      <a:lnTo>
                        <a:pt x="24" y="14"/>
                      </a:lnTo>
                      <a:lnTo>
                        <a:pt x="24" y="14"/>
                      </a:lnTo>
                      <a:lnTo>
                        <a:pt x="24" y="14"/>
                      </a:lnTo>
                      <a:lnTo>
                        <a:pt x="18" y="10"/>
                      </a:lnTo>
                      <a:lnTo>
                        <a:pt x="12" y="8"/>
                      </a:lnTo>
                      <a:lnTo>
                        <a:pt x="12" y="8"/>
                      </a:lnTo>
                      <a:lnTo>
                        <a:pt x="12" y="8"/>
                      </a:lnTo>
                      <a:lnTo>
                        <a:pt x="12" y="8"/>
                      </a:lnTo>
                      <a:lnTo>
                        <a:pt x="12" y="8"/>
                      </a:lnTo>
                      <a:lnTo>
                        <a:pt x="12" y="8"/>
                      </a:lnTo>
                      <a:lnTo>
                        <a:pt x="12" y="8"/>
                      </a:lnTo>
                      <a:lnTo>
                        <a:pt x="12" y="8"/>
                      </a:lnTo>
                      <a:lnTo>
                        <a:pt x="8" y="8"/>
                      </a:lnTo>
                      <a:lnTo>
                        <a:pt x="4" y="12"/>
                      </a:lnTo>
                      <a:lnTo>
                        <a:pt x="4" y="12"/>
                      </a:lnTo>
                      <a:lnTo>
                        <a:pt x="4" y="12"/>
                      </a:lnTo>
                      <a:lnTo>
                        <a:pt x="0" y="16"/>
                      </a:lnTo>
                      <a:lnTo>
                        <a:pt x="0" y="20"/>
                      </a:lnTo>
                      <a:lnTo>
                        <a:pt x="0" y="20"/>
                      </a:lnTo>
                      <a:lnTo>
                        <a:pt x="0" y="20"/>
                      </a:lnTo>
                      <a:lnTo>
                        <a:pt x="0" y="20"/>
                      </a:lnTo>
                      <a:lnTo>
                        <a:pt x="0" y="20"/>
                      </a:lnTo>
                      <a:lnTo>
                        <a:pt x="0" y="26"/>
                      </a:lnTo>
                      <a:lnTo>
                        <a:pt x="4" y="30"/>
                      </a:lnTo>
                      <a:lnTo>
                        <a:pt x="4" y="30"/>
                      </a:lnTo>
                      <a:lnTo>
                        <a:pt x="4" y="30"/>
                      </a:lnTo>
                      <a:lnTo>
                        <a:pt x="8" y="32"/>
                      </a:lnTo>
                      <a:lnTo>
                        <a:pt x="12" y="32"/>
                      </a:lnTo>
                      <a:lnTo>
                        <a:pt x="12" y="32"/>
                      </a:lnTo>
                      <a:lnTo>
                        <a:pt x="12" y="32"/>
                      </a:lnTo>
                      <a:lnTo>
                        <a:pt x="18" y="32"/>
                      </a:lnTo>
                      <a:lnTo>
                        <a:pt x="24" y="28"/>
                      </a:lnTo>
                      <a:lnTo>
                        <a:pt x="24" y="28"/>
                      </a:lnTo>
                      <a:lnTo>
                        <a:pt x="24" y="28"/>
                      </a:lnTo>
                      <a:lnTo>
                        <a:pt x="24" y="28"/>
                      </a:lnTo>
                      <a:lnTo>
                        <a:pt x="24" y="28"/>
                      </a:lnTo>
                      <a:close/>
                    </a:path>
                  </a:pathLst>
                </a:custGeom>
                <a:grp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23" name="Freeform 7"/>
                <p:cNvSpPr>
                  <a:spLocks noEditPoints="1"/>
                </p:cNvSpPr>
                <p:nvPr/>
              </p:nvSpPr>
              <p:spPr bwMode="auto">
                <a:xfrm>
                  <a:off x="5340350" y="4814888"/>
                  <a:ext cx="82550" cy="41275"/>
                </a:xfrm>
                <a:custGeom>
                  <a:avLst/>
                  <a:gdLst>
                    <a:gd name="T0" fmla="*/ 6 w 52"/>
                    <a:gd name="T1" fmla="*/ 8 h 26"/>
                    <a:gd name="T2" fmla="*/ 0 w 52"/>
                    <a:gd name="T3" fmla="*/ 16 h 26"/>
                    <a:gd name="T4" fmla="*/ 4 w 52"/>
                    <a:gd name="T5" fmla="*/ 22 h 26"/>
                    <a:gd name="T6" fmla="*/ 10 w 52"/>
                    <a:gd name="T7" fmla="*/ 26 h 26"/>
                    <a:gd name="T8" fmla="*/ 18 w 52"/>
                    <a:gd name="T9" fmla="*/ 22 h 26"/>
                    <a:gd name="T10" fmla="*/ 18 w 52"/>
                    <a:gd name="T11" fmla="*/ 20 h 26"/>
                    <a:gd name="T12" fmla="*/ 18 w 52"/>
                    <a:gd name="T13" fmla="*/ 20 h 26"/>
                    <a:gd name="T14" fmla="*/ 14 w 52"/>
                    <a:gd name="T15" fmla="*/ 22 h 26"/>
                    <a:gd name="T16" fmla="*/ 6 w 52"/>
                    <a:gd name="T17" fmla="*/ 22 h 26"/>
                    <a:gd name="T18" fmla="*/ 20 w 52"/>
                    <a:gd name="T19" fmla="*/ 16 h 26"/>
                    <a:gd name="T20" fmla="*/ 20 w 52"/>
                    <a:gd name="T21" fmla="*/ 16 h 26"/>
                    <a:gd name="T22" fmla="*/ 14 w 52"/>
                    <a:gd name="T23" fmla="*/ 8 h 26"/>
                    <a:gd name="T24" fmla="*/ 4 w 52"/>
                    <a:gd name="T25" fmla="*/ 14 h 26"/>
                    <a:gd name="T26" fmla="*/ 10 w 52"/>
                    <a:gd name="T27" fmla="*/ 10 h 26"/>
                    <a:gd name="T28" fmla="*/ 18 w 52"/>
                    <a:gd name="T29" fmla="*/ 14 h 26"/>
                    <a:gd name="T30" fmla="*/ 32 w 52"/>
                    <a:gd name="T31" fmla="*/ 8 h 26"/>
                    <a:gd name="T32" fmla="*/ 24 w 52"/>
                    <a:gd name="T33" fmla="*/ 12 h 26"/>
                    <a:gd name="T34" fmla="*/ 24 w 52"/>
                    <a:gd name="T35" fmla="*/ 20 h 26"/>
                    <a:gd name="T36" fmla="*/ 32 w 52"/>
                    <a:gd name="T37" fmla="*/ 26 h 26"/>
                    <a:gd name="T38" fmla="*/ 40 w 52"/>
                    <a:gd name="T39" fmla="*/ 22 h 26"/>
                    <a:gd name="T40" fmla="*/ 40 w 52"/>
                    <a:gd name="T41" fmla="*/ 20 h 26"/>
                    <a:gd name="T42" fmla="*/ 40 w 52"/>
                    <a:gd name="T43" fmla="*/ 20 h 26"/>
                    <a:gd name="T44" fmla="*/ 38 w 52"/>
                    <a:gd name="T45" fmla="*/ 20 h 26"/>
                    <a:gd name="T46" fmla="*/ 32 w 52"/>
                    <a:gd name="T47" fmla="*/ 24 h 26"/>
                    <a:gd name="T48" fmla="*/ 40 w 52"/>
                    <a:gd name="T49" fmla="*/ 16 h 26"/>
                    <a:gd name="T50" fmla="*/ 42 w 52"/>
                    <a:gd name="T51" fmla="*/ 16 h 26"/>
                    <a:gd name="T52" fmla="*/ 38 w 52"/>
                    <a:gd name="T53" fmla="*/ 10 h 26"/>
                    <a:gd name="T54" fmla="*/ 32 w 52"/>
                    <a:gd name="T55" fmla="*/ 8 h 26"/>
                    <a:gd name="T56" fmla="*/ 28 w 52"/>
                    <a:gd name="T57" fmla="*/ 10 h 26"/>
                    <a:gd name="T58" fmla="*/ 36 w 52"/>
                    <a:gd name="T59" fmla="*/ 10 h 26"/>
                    <a:gd name="T60" fmla="*/ 52 w 52"/>
                    <a:gd name="T61" fmla="*/ 10 h 26"/>
                    <a:gd name="T62" fmla="*/ 52 w 52"/>
                    <a:gd name="T63" fmla="*/ 8 h 26"/>
                    <a:gd name="T64" fmla="*/ 48 w 52"/>
                    <a:gd name="T65" fmla="*/ 0 h 26"/>
                    <a:gd name="T66" fmla="*/ 48 w 52"/>
                    <a:gd name="T67" fmla="*/ 0 h 26"/>
                    <a:gd name="T68" fmla="*/ 44 w 52"/>
                    <a:gd name="T69" fmla="*/ 8 h 26"/>
                    <a:gd name="T70" fmla="*/ 44 w 52"/>
                    <a:gd name="T71" fmla="*/ 8 h 26"/>
                    <a:gd name="T72" fmla="*/ 44 w 52"/>
                    <a:gd name="T73" fmla="*/ 8 h 26"/>
                    <a:gd name="T74" fmla="*/ 46 w 52"/>
                    <a:gd name="T75" fmla="*/ 10 h 26"/>
                    <a:gd name="T76" fmla="*/ 48 w 52"/>
                    <a:gd name="T77" fmla="*/ 24 h 26"/>
                    <a:gd name="T78" fmla="*/ 52 w 52"/>
                    <a:gd name="T79" fmla="*/ 24 h 26"/>
                    <a:gd name="T80" fmla="*/ 50 w 52"/>
                    <a:gd name="T81" fmla="*/ 24 h 26"/>
                    <a:gd name="T82" fmla="*/ 48 w 52"/>
                    <a:gd name="T83"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 h="26">
                      <a:moveTo>
                        <a:pt x="10" y="8"/>
                      </a:moveTo>
                      <a:lnTo>
                        <a:pt x="10" y="8"/>
                      </a:lnTo>
                      <a:lnTo>
                        <a:pt x="6" y="8"/>
                      </a:lnTo>
                      <a:lnTo>
                        <a:pt x="4" y="10"/>
                      </a:lnTo>
                      <a:lnTo>
                        <a:pt x="2" y="12"/>
                      </a:lnTo>
                      <a:lnTo>
                        <a:pt x="0" y="16"/>
                      </a:lnTo>
                      <a:lnTo>
                        <a:pt x="0" y="16"/>
                      </a:lnTo>
                      <a:lnTo>
                        <a:pt x="2" y="20"/>
                      </a:lnTo>
                      <a:lnTo>
                        <a:pt x="4" y="22"/>
                      </a:lnTo>
                      <a:lnTo>
                        <a:pt x="6" y="24"/>
                      </a:lnTo>
                      <a:lnTo>
                        <a:pt x="10" y="26"/>
                      </a:lnTo>
                      <a:lnTo>
                        <a:pt x="10" y="26"/>
                      </a:lnTo>
                      <a:lnTo>
                        <a:pt x="16" y="24"/>
                      </a:lnTo>
                      <a:lnTo>
                        <a:pt x="18" y="22"/>
                      </a:lnTo>
                      <a:lnTo>
                        <a:pt x="18" y="22"/>
                      </a:lnTo>
                      <a:lnTo>
                        <a:pt x="20" y="20"/>
                      </a:lnTo>
                      <a:lnTo>
                        <a:pt x="20" y="20"/>
                      </a:lnTo>
                      <a:lnTo>
                        <a:pt x="18" y="20"/>
                      </a:lnTo>
                      <a:lnTo>
                        <a:pt x="18" y="20"/>
                      </a:lnTo>
                      <a:lnTo>
                        <a:pt x="18" y="20"/>
                      </a:lnTo>
                      <a:lnTo>
                        <a:pt x="18" y="20"/>
                      </a:lnTo>
                      <a:lnTo>
                        <a:pt x="16" y="20"/>
                      </a:lnTo>
                      <a:lnTo>
                        <a:pt x="16" y="20"/>
                      </a:lnTo>
                      <a:lnTo>
                        <a:pt x="14" y="22"/>
                      </a:lnTo>
                      <a:lnTo>
                        <a:pt x="10" y="24"/>
                      </a:lnTo>
                      <a:lnTo>
                        <a:pt x="10" y="24"/>
                      </a:lnTo>
                      <a:lnTo>
                        <a:pt x="6" y="22"/>
                      </a:lnTo>
                      <a:lnTo>
                        <a:pt x="4" y="16"/>
                      </a:lnTo>
                      <a:lnTo>
                        <a:pt x="20" y="16"/>
                      </a:lnTo>
                      <a:lnTo>
                        <a:pt x="20" y="16"/>
                      </a:lnTo>
                      <a:lnTo>
                        <a:pt x="20" y="16"/>
                      </a:lnTo>
                      <a:lnTo>
                        <a:pt x="20" y="16"/>
                      </a:lnTo>
                      <a:lnTo>
                        <a:pt x="20" y="16"/>
                      </a:lnTo>
                      <a:lnTo>
                        <a:pt x="20" y="12"/>
                      </a:lnTo>
                      <a:lnTo>
                        <a:pt x="18" y="10"/>
                      </a:lnTo>
                      <a:lnTo>
                        <a:pt x="14" y="8"/>
                      </a:lnTo>
                      <a:lnTo>
                        <a:pt x="10" y="8"/>
                      </a:lnTo>
                      <a:lnTo>
                        <a:pt x="10" y="8"/>
                      </a:lnTo>
                      <a:close/>
                      <a:moveTo>
                        <a:pt x="4" y="14"/>
                      </a:moveTo>
                      <a:lnTo>
                        <a:pt x="4" y="14"/>
                      </a:lnTo>
                      <a:lnTo>
                        <a:pt x="6" y="10"/>
                      </a:lnTo>
                      <a:lnTo>
                        <a:pt x="10" y="10"/>
                      </a:lnTo>
                      <a:lnTo>
                        <a:pt x="10" y="10"/>
                      </a:lnTo>
                      <a:lnTo>
                        <a:pt x="16" y="10"/>
                      </a:lnTo>
                      <a:lnTo>
                        <a:pt x="18" y="14"/>
                      </a:lnTo>
                      <a:lnTo>
                        <a:pt x="4" y="14"/>
                      </a:lnTo>
                      <a:close/>
                      <a:moveTo>
                        <a:pt x="32" y="8"/>
                      </a:moveTo>
                      <a:lnTo>
                        <a:pt x="32" y="8"/>
                      </a:lnTo>
                      <a:lnTo>
                        <a:pt x="28" y="8"/>
                      </a:lnTo>
                      <a:lnTo>
                        <a:pt x="26" y="10"/>
                      </a:lnTo>
                      <a:lnTo>
                        <a:pt x="24" y="12"/>
                      </a:lnTo>
                      <a:lnTo>
                        <a:pt x="22" y="16"/>
                      </a:lnTo>
                      <a:lnTo>
                        <a:pt x="22" y="16"/>
                      </a:lnTo>
                      <a:lnTo>
                        <a:pt x="24" y="20"/>
                      </a:lnTo>
                      <a:lnTo>
                        <a:pt x="26" y="22"/>
                      </a:lnTo>
                      <a:lnTo>
                        <a:pt x="28" y="24"/>
                      </a:lnTo>
                      <a:lnTo>
                        <a:pt x="32" y="26"/>
                      </a:lnTo>
                      <a:lnTo>
                        <a:pt x="32" y="26"/>
                      </a:lnTo>
                      <a:lnTo>
                        <a:pt x="38" y="24"/>
                      </a:lnTo>
                      <a:lnTo>
                        <a:pt x="40" y="22"/>
                      </a:lnTo>
                      <a:lnTo>
                        <a:pt x="40" y="22"/>
                      </a:lnTo>
                      <a:lnTo>
                        <a:pt x="40" y="20"/>
                      </a:lnTo>
                      <a:lnTo>
                        <a:pt x="40" y="20"/>
                      </a:lnTo>
                      <a:lnTo>
                        <a:pt x="40" y="20"/>
                      </a:lnTo>
                      <a:lnTo>
                        <a:pt x="40" y="20"/>
                      </a:lnTo>
                      <a:lnTo>
                        <a:pt x="40" y="20"/>
                      </a:lnTo>
                      <a:lnTo>
                        <a:pt x="40" y="20"/>
                      </a:lnTo>
                      <a:lnTo>
                        <a:pt x="38" y="20"/>
                      </a:lnTo>
                      <a:lnTo>
                        <a:pt x="38" y="20"/>
                      </a:lnTo>
                      <a:lnTo>
                        <a:pt x="36" y="22"/>
                      </a:lnTo>
                      <a:lnTo>
                        <a:pt x="32" y="24"/>
                      </a:lnTo>
                      <a:lnTo>
                        <a:pt x="32" y="24"/>
                      </a:lnTo>
                      <a:lnTo>
                        <a:pt x="28" y="22"/>
                      </a:lnTo>
                      <a:lnTo>
                        <a:pt x="24" y="16"/>
                      </a:lnTo>
                      <a:lnTo>
                        <a:pt x="40" y="16"/>
                      </a:lnTo>
                      <a:lnTo>
                        <a:pt x="40" y="16"/>
                      </a:lnTo>
                      <a:lnTo>
                        <a:pt x="42" y="16"/>
                      </a:lnTo>
                      <a:lnTo>
                        <a:pt x="42" y="16"/>
                      </a:lnTo>
                      <a:lnTo>
                        <a:pt x="42" y="16"/>
                      </a:lnTo>
                      <a:lnTo>
                        <a:pt x="42" y="12"/>
                      </a:lnTo>
                      <a:lnTo>
                        <a:pt x="38" y="10"/>
                      </a:lnTo>
                      <a:lnTo>
                        <a:pt x="36" y="8"/>
                      </a:lnTo>
                      <a:lnTo>
                        <a:pt x="32" y="8"/>
                      </a:lnTo>
                      <a:lnTo>
                        <a:pt x="32" y="8"/>
                      </a:lnTo>
                      <a:close/>
                      <a:moveTo>
                        <a:pt x="26" y="14"/>
                      </a:moveTo>
                      <a:lnTo>
                        <a:pt x="26" y="14"/>
                      </a:lnTo>
                      <a:lnTo>
                        <a:pt x="28" y="10"/>
                      </a:lnTo>
                      <a:lnTo>
                        <a:pt x="32" y="10"/>
                      </a:lnTo>
                      <a:lnTo>
                        <a:pt x="32" y="10"/>
                      </a:lnTo>
                      <a:lnTo>
                        <a:pt x="36" y="10"/>
                      </a:lnTo>
                      <a:lnTo>
                        <a:pt x="40" y="14"/>
                      </a:lnTo>
                      <a:lnTo>
                        <a:pt x="26" y="14"/>
                      </a:lnTo>
                      <a:close/>
                      <a:moveTo>
                        <a:pt x="52" y="10"/>
                      </a:moveTo>
                      <a:lnTo>
                        <a:pt x="52" y="10"/>
                      </a:lnTo>
                      <a:lnTo>
                        <a:pt x="52" y="8"/>
                      </a:lnTo>
                      <a:lnTo>
                        <a:pt x="52" y="8"/>
                      </a:lnTo>
                      <a:lnTo>
                        <a:pt x="52" y="8"/>
                      </a:lnTo>
                      <a:lnTo>
                        <a:pt x="48" y="8"/>
                      </a:lnTo>
                      <a:lnTo>
                        <a:pt x="48" y="0"/>
                      </a:lnTo>
                      <a:lnTo>
                        <a:pt x="48" y="0"/>
                      </a:lnTo>
                      <a:lnTo>
                        <a:pt x="48" y="0"/>
                      </a:lnTo>
                      <a:lnTo>
                        <a:pt x="48" y="0"/>
                      </a:lnTo>
                      <a:lnTo>
                        <a:pt x="46" y="0"/>
                      </a:lnTo>
                      <a:lnTo>
                        <a:pt x="46" y="8"/>
                      </a:lnTo>
                      <a:lnTo>
                        <a:pt x="44" y="8"/>
                      </a:lnTo>
                      <a:lnTo>
                        <a:pt x="44" y="8"/>
                      </a:lnTo>
                      <a:lnTo>
                        <a:pt x="44" y="8"/>
                      </a:lnTo>
                      <a:lnTo>
                        <a:pt x="44" y="8"/>
                      </a:lnTo>
                      <a:lnTo>
                        <a:pt x="42" y="8"/>
                      </a:lnTo>
                      <a:lnTo>
                        <a:pt x="42" y="8"/>
                      </a:lnTo>
                      <a:lnTo>
                        <a:pt x="44" y="8"/>
                      </a:lnTo>
                      <a:lnTo>
                        <a:pt x="44" y="8"/>
                      </a:lnTo>
                      <a:lnTo>
                        <a:pt x="44" y="10"/>
                      </a:lnTo>
                      <a:lnTo>
                        <a:pt x="46" y="10"/>
                      </a:lnTo>
                      <a:lnTo>
                        <a:pt x="46" y="22"/>
                      </a:lnTo>
                      <a:lnTo>
                        <a:pt x="46" y="22"/>
                      </a:lnTo>
                      <a:lnTo>
                        <a:pt x="48" y="24"/>
                      </a:lnTo>
                      <a:lnTo>
                        <a:pt x="50" y="26"/>
                      </a:lnTo>
                      <a:lnTo>
                        <a:pt x="50" y="26"/>
                      </a:lnTo>
                      <a:lnTo>
                        <a:pt x="52" y="24"/>
                      </a:lnTo>
                      <a:lnTo>
                        <a:pt x="52" y="24"/>
                      </a:lnTo>
                      <a:lnTo>
                        <a:pt x="50" y="24"/>
                      </a:lnTo>
                      <a:lnTo>
                        <a:pt x="50" y="24"/>
                      </a:lnTo>
                      <a:lnTo>
                        <a:pt x="50" y="22"/>
                      </a:lnTo>
                      <a:lnTo>
                        <a:pt x="50" y="22"/>
                      </a:lnTo>
                      <a:lnTo>
                        <a:pt x="48" y="22"/>
                      </a:lnTo>
                      <a:lnTo>
                        <a:pt x="48" y="10"/>
                      </a:lnTo>
                      <a:lnTo>
                        <a:pt x="52" y="10"/>
                      </a:lnTo>
                      <a:close/>
                    </a:path>
                  </a:pathLst>
                </a:custGeom>
                <a:grp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24" name="Freeform 10"/>
                <p:cNvSpPr>
                  <a:spLocks/>
                </p:cNvSpPr>
                <p:nvPr/>
              </p:nvSpPr>
              <p:spPr bwMode="auto">
                <a:xfrm>
                  <a:off x="2581275" y="5700713"/>
                  <a:ext cx="136525" cy="117475"/>
                </a:xfrm>
                <a:custGeom>
                  <a:avLst/>
                  <a:gdLst>
                    <a:gd name="T0" fmla="*/ 46 w 86"/>
                    <a:gd name="T1" fmla="*/ 42 h 74"/>
                    <a:gd name="T2" fmla="*/ 46 w 86"/>
                    <a:gd name="T3" fmla="*/ 36 h 74"/>
                    <a:gd name="T4" fmla="*/ 46 w 86"/>
                    <a:gd name="T5" fmla="*/ 28 h 74"/>
                    <a:gd name="T6" fmla="*/ 50 w 86"/>
                    <a:gd name="T7" fmla="*/ 32 h 74"/>
                    <a:gd name="T8" fmla="*/ 68 w 86"/>
                    <a:gd name="T9" fmla="*/ 36 h 74"/>
                    <a:gd name="T10" fmla="*/ 74 w 86"/>
                    <a:gd name="T11" fmla="*/ 36 h 74"/>
                    <a:gd name="T12" fmla="*/ 74 w 86"/>
                    <a:gd name="T13" fmla="*/ 32 h 74"/>
                    <a:gd name="T14" fmla="*/ 86 w 86"/>
                    <a:gd name="T15" fmla="*/ 10 h 74"/>
                    <a:gd name="T16" fmla="*/ 82 w 86"/>
                    <a:gd name="T17" fmla="*/ 10 h 74"/>
                    <a:gd name="T18" fmla="*/ 74 w 86"/>
                    <a:gd name="T19" fmla="*/ 4 h 74"/>
                    <a:gd name="T20" fmla="*/ 64 w 86"/>
                    <a:gd name="T21" fmla="*/ 10 h 74"/>
                    <a:gd name="T22" fmla="*/ 54 w 86"/>
                    <a:gd name="T23" fmla="*/ 14 h 74"/>
                    <a:gd name="T24" fmla="*/ 50 w 86"/>
                    <a:gd name="T25" fmla="*/ 18 h 74"/>
                    <a:gd name="T26" fmla="*/ 46 w 86"/>
                    <a:gd name="T27" fmla="*/ 18 h 74"/>
                    <a:gd name="T28" fmla="*/ 42 w 86"/>
                    <a:gd name="T29" fmla="*/ 14 h 74"/>
                    <a:gd name="T30" fmla="*/ 42 w 86"/>
                    <a:gd name="T31" fmla="*/ 4 h 74"/>
                    <a:gd name="T32" fmla="*/ 36 w 86"/>
                    <a:gd name="T33" fmla="*/ 0 h 74"/>
                    <a:gd name="T34" fmla="*/ 28 w 86"/>
                    <a:gd name="T35" fmla="*/ 4 h 74"/>
                    <a:gd name="T36" fmla="*/ 14 w 86"/>
                    <a:gd name="T37" fmla="*/ 10 h 74"/>
                    <a:gd name="T38" fmla="*/ 4 w 86"/>
                    <a:gd name="T39" fmla="*/ 28 h 74"/>
                    <a:gd name="T40" fmla="*/ 4 w 86"/>
                    <a:gd name="T41" fmla="*/ 42 h 74"/>
                    <a:gd name="T42" fmla="*/ 4 w 86"/>
                    <a:gd name="T43" fmla="*/ 50 h 74"/>
                    <a:gd name="T44" fmla="*/ 0 w 86"/>
                    <a:gd name="T45" fmla="*/ 64 h 74"/>
                    <a:gd name="T46" fmla="*/ 4 w 86"/>
                    <a:gd name="T47" fmla="*/ 74 h 74"/>
                    <a:gd name="T48" fmla="*/ 10 w 86"/>
                    <a:gd name="T49" fmla="*/ 74 h 74"/>
                    <a:gd name="T50" fmla="*/ 14 w 86"/>
                    <a:gd name="T51" fmla="*/ 74 h 74"/>
                    <a:gd name="T52" fmla="*/ 18 w 86"/>
                    <a:gd name="T53" fmla="*/ 68 h 74"/>
                    <a:gd name="T54" fmla="*/ 22 w 86"/>
                    <a:gd name="T55" fmla="*/ 68 h 74"/>
                    <a:gd name="T56" fmla="*/ 22 w 86"/>
                    <a:gd name="T57" fmla="*/ 64 h 74"/>
                    <a:gd name="T58" fmla="*/ 46 w 86"/>
                    <a:gd name="T59" fmla="*/ 46 h 74"/>
                    <a:gd name="T60" fmla="*/ 46 w 86"/>
                    <a:gd name="T61"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 h="74">
                      <a:moveTo>
                        <a:pt x="46" y="42"/>
                      </a:moveTo>
                      <a:lnTo>
                        <a:pt x="46" y="36"/>
                      </a:lnTo>
                      <a:lnTo>
                        <a:pt x="46" y="28"/>
                      </a:lnTo>
                      <a:lnTo>
                        <a:pt x="50" y="32"/>
                      </a:lnTo>
                      <a:lnTo>
                        <a:pt x="68" y="36"/>
                      </a:lnTo>
                      <a:lnTo>
                        <a:pt x="74" y="36"/>
                      </a:lnTo>
                      <a:lnTo>
                        <a:pt x="74" y="32"/>
                      </a:lnTo>
                      <a:lnTo>
                        <a:pt x="86" y="10"/>
                      </a:lnTo>
                      <a:lnTo>
                        <a:pt x="82" y="10"/>
                      </a:lnTo>
                      <a:lnTo>
                        <a:pt x="74" y="4"/>
                      </a:lnTo>
                      <a:lnTo>
                        <a:pt x="64" y="10"/>
                      </a:lnTo>
                      <a:lnTo>
                        <a:pt x="54" y="14"/>
                      </a:lnTo>
                      <a:lnTo>
                        <a:pt x="50" y="18"/>
                      </a:lnTo>
                      <a:lnTo>
                        <a:pt x="46" y="18"/>
                      </a:lnTo>
                      <a:lnTo>
                        <a:pt x="42" y="14"/>
                      </a:lnTo>
                      <a:lnTo>
                        <a:pt x="42" y="4"/>
                      </a:lnTo>
                      <a:lnTo>
                        <a:pt x="36" y="0"/>
                      </a:lnTo>
                      <a:lnTo>
                        <a:pt x="28" y="4"/>
                      </a:lnTo>
                      <a:lnTo>
                        <a:pt x="14" y="10"/>
                      </a:lnTo>
                      <a:lnTo>
                        <a:pt x="4" y="28"/>
                      </a:lnTo>
                      <a:lnTo>
                        <a:pt x="4" y="42"/>
                      </a:lnTo>
                      <a:lnTo>
                        <a:pt x="4" y="50"/>
                      </a:lnTo>
                      <a:lnTo>
                        <a:pt x="0" y="64"/>
                      </a:lnTo>
                      <a:lnTo>
                        <a:pt x="4" y="74"/>
                      </a:lnTo>
                      <a:lnTo>
                        <a:pt x="10" y="74"/>
                      </a:lnTo>
                      <a:lnTo>
                        <a:pt x="14" y="74"/>
                      </a:lnTo>
                      <a:lnTo>
                        <a:pt x="18" y="68"/>
                      </a:lnTo>
                      <a:lnTo>
                        <a:pt x="22" y="68"/>
                      </a:lnTo>
                      <a:lnTo>
                        <a:pt x="22" y="64"/>
                      </a:lnTo>
                      <a:lnTo>
                        <a:pt x="46" y="46"/>
                      </a:lnTo>
                      <a:lnTo>
                        <a:pt x="46" y="42"/>
                      </a:lnTo>
                      <a:close/>
                    </a:path>
                  </a:pathLst>
                </a:custGeom>
                <a:grp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25" name="Freeform 11"/>
                <p:cNvSpPr>
                  <a:spLocks/>
                </p:cNvSpPr>
                <p:nvPr/>
              </p:nvSpPr>
              <p:spPr bwMode="auto">
                <a:xfrm>
                  <a:off x="2209800" y="5621338"/>
                  <a:ext cx="79375" cy="63500"/>
                </a:xfrm>
                <a:custGeom>
                  <a:avLst/>
                  <a:gdLst>
                    <a:gd name="T0" fmla="*/ 42 w 50"/>
                    <a:gd name="T1" fmla="*/ 8 h 40"/>
                    <a:gd name="T2" fmla="*/ 36 w 50"/>
                    <a:gd name="T3" fmla="*/ 0 h 40"/>
                    <a:gd name="T4" fmla="*/ 10 w 50"/>
                    <a:gd name="T5" fmla="*/ 4 h 40"/>
                    <a:gd name="T6" fmla="*/ 10 w 50"/>
                    <a:gd name="T7" fmla="*/ 8 h 40"/>
                    <a:gd name="T8" fmla="*/ 10 w 50"/>
                    <a:gd name="T9" fmla="*/ 18 h 40"/>
                    <a:gd name="T10" fmla="*/ 10 w 50"/>
                    <a:gd name="T11" fmla="*/ 22 h 40"/>
                    <a:gd name="T12" fmla="*/ 4 w 50"/>
                    <a:gd name="T13" fmla="*/ 28 h 40"/>
                    <a:gd name="T14" fmla="*/ 0 w 50"/>
                    <a:gd name="T15" fmla="*/ 36 h 40"/>
                    <a:gd name="T16" fmla="*/ 4 w 50"/>
                    <a:gd name="T17" fmla="*/ 36 h 40"/>
                    <a:gd name="T18" fmla="*/ 10 w 50"/>
                    <a:gd name="T19" fmla="*/ 40 h 40"/>
                    <a:gd name="T20" fmla="*/ 22 w 50"/>
                    <a:gd name="T21" fmla="*/ 40 h 40"/>
                    <a:gd name="T22" fmla="*/ 50 w 50"/>
                    <a:gd name="T23" fmla="*/ 32 h 40"/>
                    <a:gd name="T24" fmla="*/ 50 w 50"/>
                    <a:gd name="T25" fmla="*/ 22 h 40"/>
                    <a:gd name="T26" fmla="*/ 46 w 50"/>
                    <a:gd name="T27" fmla="*/ 14 h 40"/>
                    <a:gd name="T28" fmla="*/ 42 w 50"/>
                    <a:gd name="T2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40">
                      <a:moveTo>
                        <a:pt x="42" y="8"/>
                      </a:moveTo>
                      <a:lnTo>
                        <a:pt x="36" y="0"/>
                      </a:lnTo>
                      <a:lnTo>
                        <a:pt x="10" y="4"/>
                      </a:lnTo>
                      <a:lnTo>
                        <a:pt x="10" y="8"/>
                      </a:lnTo>
                      <a:lnTo>
                        <a:pt x="10" y="18"/>
                      </a:lnTo>
                      <a:lnTo>
                        <a:pt x="10" y="22"/>
                      </a:lnTo>
                      <a:lnTo>
                        <a:pt x="4" y="28"/>
                      </a:lnTo>
                      <a:lnTo>
                        <a:pt x="0" y="36"/>
                      </a:lnTo>
                      <a:lnTo>
                        <a:pt x="4" y="36"/>
                      </a:lnTo>
                      <a:lnTo>
                        <a:pt x="10" y="40"/>
                      </a:lnTo>
                      <a:lnTo>
                        <a:pt x="22" y="40"/>
                      </a:lnTo>
                      <a:lnTo>
                        <a:pt x="50" y="32"/>
                      </a:lnTo>
                      <a:lnTo>
                        <a:pt x="50" y="22"/>
                      </a:lnTo>
                      <a:lnTo>
                        <a:pt x="46" y="14"/>
                      </a:lnTo>
                      <a:lnTo>
                        <a:pt x="42" y="8"/>
                      </a:lnTo>
                      <a:close/>
                    </a:path>
                  </a:pathLst>
                </a:custGeom>
                <a:grp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26" name="Freeform 12"/>
                <p:cNvSpPr>
                  <a:spLocks/>
                </p:cNvSpPr>
                <p:nvPr/>
              </p:nvSpPr>
              <p:spPr bwMode="auto">
                <a:xfrm>
                  <a:off x="2317750" y="5526088"/>
                  <a:ext cx="50800" cy="88900"/>
                </a:xfrm>
                <a:custGeom>
                  <a:avLst/>
                  <a:gdLst>
                    <a:gd name="T0" fmla="*/ 28 w 32"/>
                    <a:gd name="T1" fmla="*/ 24 h 56"/>
                    <a:gd name="T2" fmla="*/ 24 w 32"/>
                    <a:gd name="T3" fmla="*/ 24 h 56"/>
                    <a:gd name="T4" fmla="*/ 20 w 32"/>
                    <a:gd name="T5" fmla="*/ 24 h 56"/>
                    <a:gd name="T6" fmla="*/ 20 w 32"/>
                    <a:gd name="T7" fmla="*/ 10 h 56"/>
                    <a:gd name="T8" fmla="*/ 24 w 32"/>
                    <a:gd name="T9" fmla="*/ 4 h 56"/>
                    <a:gd name="T10" fmla="*/ 24 w 32"/>
                    <a:gd name="T11" fmla="*/ 0 h 56"/>
                    <a:gd name="T12" fmla="*/ 20 w 32"/>
                    <a:gd name="T13" fmla="*/ 0 h 56"/>
                    <a:gd name="T14" fmla="*/ 0 w 32"/>
                    <a:gd name="T15" fmla="*/ 32 h 56"/>
                    <a:gd name="T16" fmla="*/ 10 w 32"/>
                    <a:gd name="T17" fmla="*/ 56 h 56"/>
                    <a:gd name="T18" fmla="*/ 14 w 32"/>
                    <a:gd name="T19" fmla="*/ 56 h 56"/>
                    <a:gd name="T20" fmla="*/ 32 w 32"/>
                    <a:gd name="T21" fmla="*/ 28 h 56"/>
                    <a:gd name="T22" fmla="*/ 32 w 32"/>
                    <a:gd name="T23" fmla="*/ 24 h 56"/>
                    <a:gd name="T24" fmla="*/ 32 w 32"/>
                    <a:gd name="T25" fmla="*/ 18 h 56"/>
                    <a:gd name="T26" fmla="*/ 28 w 32"/>
                    <a:gd name="T27" fmla="*/ 18 h 56"/>
                    <a:gd name="T28" fmla="*/ 28 w 32"/>
                    <a:gd name="T29"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56">
                      <a:moveTo>
                        <a:pt x="28" y="24"/>
                      </a:moveTo>
                      <a:lnTo>
                        <a:pt x="24" y="24"/>
                      </a:lnTo>
                      <a:lnTo>
                        <a:pt x="20" y="24"/>
                      </a:lnTo>
                      <a:lnTo>
                        <a:pt x="20" y="10"/>
                      </a:lnTo>
                      <a:lnTo>
                        <a:pt x="24" y="4"/>
                      </a:lnTo>
                      <a:lnTo>
                        <a:pt x="24" y="0"/>
                      </a:lnTo>
                      <a:lnTo>
                        <a:pt x="20" y="0"/>
                      </a:lnTo>
                      <a:lnTo>
                        <a:pt x="0" y="32"/>
                      </a:lnTo>
                      <a:lnTo>
                        <a:pt x="10" y="56"/>
                      </a:lnTo>
                      <a:lnTo>
                        <a:pt x="14" y="56"/>
                      </a:lnTo>
                      <a:lnTo>
                        <a:pt x="32" y="28"/>
                      </a:lnTo>
                      <a:lnTo>
                        <a:pt x="32" y="24"/>
                      </a:lnTo>
                      <a:lnTo>
                        <a:pt x="32" y="18"/>
                      </a:lnTo>
                      <a:lnTo>
                        <a:pt x="28" y="18"/>
                      </a:lnTo>
                      <a:lnTo>
                        <a:pt x="28" y="24"/>
                      </a:lnTo>
                      <a:close/>
                    </a:path>
                  </a:pathLst>
                </a:custGeom>
                <a:grp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27" name="Freeform 13"/>
                <p:cNvSpPr>
                  <a:spLocks/>
                </p:cNvSpPr>
                <p:nvPr/>
              </p:nvSpPr>
              <p:spPr bwMode="auto">
                <a:xfrm>
                  <a:off x="3241675" y="5103813"/>
                  <a:ext cx="647700" cy="495300"/>
                </a:xfrm>
                <a:custGeom>
                  <a:avLst/>
                  <a:gdLst>
                    <a:gd name="T0" fmla="*/ 404 w 408"/>
                    <a:gd name="T1" fmla="*/ 92 h 312"/>
                    <a:gd name="T2" fmla="*/ 390 w 408"/>
                    <a:gd name="T3" fmla="*/ 64 h 312"/>
                    <a:gd name="T4" fmla="*/ 396 w 408"/>
                    <a:gd name="T5" fmla="*/ 46 h 312"/>
                    <a:gd name="T6" fmla="*/ 396 w 408"/>
                    <a:gd name="T7" fmla="*/ 32 h 312"/>
                    <a:gd name="T8" fmla="*/ 390 w 408"/>
                    <a:gd name="T9" fmla="*/ 28 h 312"/>
                    <a:gd name="T10" fmla="*/ 386 w 408"/>
                    <a:gd name="T11" fmla="*/ 32 h 312"/>
                    <a:gd name="T12" fmla="*/ 376 w 408"/>
                    <a:gd name="T13" fmla="*/ 32 h 312"/>
                    <a:gd name="T14" fmla="*/ 368 w 408"/>
                    <a:gd name="T15" fmla="*/ 38 h 312"/>
                    <a:gd name="T16" fmla="*/ 364 w 408"/>
                    <a:gd name="T17" fmla="*/ 38 h 312"/>
                    <a:gd name="T18" fmla="*/ 358 w 408"/>
                    <a:gd name="T19" fmla="*/ 38 h 312"/>
                    <a:gd name="T20" fmla="*/ 318 w 408"/>
                    <a:gd name="T21" fmla="*/ 14 h 312"/>
                    <a:gd name="T22" fmla="*/ 312 w 408"/>
                    <a:gd name="T23" fmla="*/ 10 h 312"/>
                    <a:gd name="T24" fmla="*/ 312 w 408"/>
                    <a:gd name="T25" fmla="*/ 6 h 312"/>
                    <a:gd name="T26" fmla="*/ 312 w 408"/>
                    <a:gd name="T27" fmla="*/ 0 h 312"/>
                    <a:gd name="T28" fmla="*/ 308 w 408"/>
                    <a:gd name="T29" fmla="*/ 0 h 312"/>
                    <a:gd name="T30" fmla="*/ 262 w 408"/>
                    <a:gd name="T31" fmla="*/ 10 h 312"/>
                    <a:gd name="T32" fmla="*/ 230 w 408"/>
                    <a:gd name="T33" fmla="*/ 32 h 312"/>
                    <a:gd name="T34" fmla="*/ 220 w 408"/>
                    <a:gd name="T35" fmla="*/ 46 h 312"/>
                    <a:gd name="T36" fmla="*/ 220 w 408"/>
                    <a:gd name="T37" fmla="*/ 56 h 312"/>
                    <a:gd name="T38" fmla="*/ 220 w 408"/>
                    <a:gd name="T39" fmla="*/ 60 h 312"/>
                    <a:gd name="T40" fmla="*/ 220 w 408"/>
                    <a:gd name="T41" fmla="*/ 64 h 312"/>
                    <a:gd name="T42" fmla="*/ 216 w 408"/>
                    <a:gd name="T43" fmla="*/ 70 h 312"/>
                    <a:gd name="T44" fmla="*/ 208 w 408"/>
                    <a:gd name="T45" fmla="*/ 84 h 312"/>
                    <a:gd name="T46" fmla="*/ 202 w 408"/>
                    <a:gd name="T47" fmla="*/ 88 h 312"/>
                    <a:gd name="T48" fmla="*/ 138 w 408"/>
                    <a:gd name="T49" fmla="*/ 96 h 312"/>
                    <a:gd name="T50" fmla="*/ 134 w 408"/>
                    <a:gd name="T51" fmla="*/ 96 h 312"/>
                    <a:gd name="T52" fmla="*/ 130 w 408"/>
                    <a:gd name="T53" fmla="*/ 96 h 312"/>
                    <a:gd name="T54" fmla="*/ 120 w 408"/>
                    <a:gd name="T55" fmla="*/ 88 h 312"/>
                    <a:gd name="T56" fmla="*/ 120 w 408"/>
                    <a:gd name="T57" fmla="*/ 84 h 312"/>
                    <a:gd name="T58" fmla="*/ 120 w 408"/>
                    <a:gd name="T59" fmla="*/ 78 h 312"/>
                    <a:gd name="T60" fmla="*/ 120 w 408"/>
                    <a:gd name="T61" fmla="*/ 74 h 312"/>
                    <a:gd name="T62" fmla="*/ 116 w 408"/>
                    <a:gd name="T63" fmla="*/ 74 h 312"/>
                    <a:gd name="T64" fmla="*/ 106 w 408"/>
                    <a:gd name="T65" fmla="*/ 60 h 312"/>
                    <a:gd name="T66" fmla="*/ 106 w 408"/>
                    <a:gd name="T67" fmla="*/ 56 h 312"/>
                    <a:gd name="T68" fmla="*/ 102 w 408"/>
                    <a:gd name="T69" fmla="*/ 52 h 312"/>
                    <a:gd name="T70" fmla="*/ 98 w 408"/>
                    <a:gd name="T71" fmla="*/ 56 h 312"/>
                    <a:gd name="T72" fmla="*/ 74 w 408"/>
                    <a:gd name="T73" fmla="*/ 78 h 312"/>
                    <a:gd name="T74" fmla="*/ 74 w 408"/>
                    <a:gd name="T75" fmla="*/ 84 h 312"/>
                    <a:gd name="T76" fmla="*/ 0 w 408"/>
                    <a:gd name="T77" fmla="*/ 188 h 312"/>
                    <a:gd name="T78" fmla="*/ 20 w 408"/>
                    <a:gd name="T79" fmla="*/ 308 h 312"/>
                    <a:gd name="T80" fmla="*/ 24 w 408"/>
                    <a:gd name="T81" fmla="*/ 308 h 312"/>
                    <a:gd name="T82" fmla="*/ 28 w 408"/>
                    <a:gd name="T83" fmla="*/ 308 h 312"/>
                    <a:gd name="T84" fmla="*/ 28 w 408"/>
                    <a:gd name="T85" fmla="*/ 302 h 312"/>
                    <a:gd name="T86" fmla="*/ 60 w 408"/>
                    <a:gd name="T87" fmla="*/ 312 h 312"/>
                    <a:gd name="T88" fmla="*/ 112 w 408"/>
                    <a:gd name="T89" fmla="*/ 312 h 312"/>
                    <a:gd name="T90" fmla="*/ 156 w 408"/>
                    <a:gd name="T91" fmla="*/ 230 h 312"/>
                    <a:gd name="T92" fmla="*/ 176 w 408"/>
                    <a:gd name="T93" fmla="*/ 206 h 312"/>
                    <a:gd name="T94" fmla="*/ 212 w 408"/>
                    <a:gd name="T95" fmla="*/ 184 h 312"/>
                    <a:gd name="T96" fmla="*/ 216 w 408"/>
                    <a:gd name="T97" fmla="*/ 180 h 312"/>
                    <a:gd name="T98" fmla="*/ 220 w 408"/>
                    <a:gd name="T99" fmla="*/ 180 h 312"/>
                    <a:gd name="T100" fmla="*/ 226 w 408"/>
                    <a:gd name="T101" fmla="*/ 180 h 312"/>
                    <a:gd name="T102" fmla="*/ 234 w 408"/>
                    <a:gd name="T103" fmla="*/ 180 h 312"/>
                    <a:gd name="T104" fmla="*/ 240 w 408"/>
                    <a:gd name="T105" fmla="*/ 180 h 312"/>
                    <a:gd name="T106" fmla="*/ 262 w 408"/>
                    <a:gd name="T107" fmla="*/ 184 h 312"/>
                    <a:gd name="T108" fmla="*/ 330 w 408"/>
                    <a:gd name="T109" fmla="*/ 188 h 312"/>
                    <a:gd name="T110" fmla="*/ 408 w 408"/>
                    <a:gd name="T111" fmla="*/ 116 h 312"/>
                    <a:gd name="T112" fmla="*/ 404 w 408"/>
                    <a:gd name="T113" fmla="*/ 96 h 312"/>
                    <a:gd name="T114" fmla="*/ 404 w 408"/>
                    <a:gd name="T115" fmla="*/ 9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8" h="312">
                      <a:moveTo>
                        <a:pt x="404" y="92"/>
                      </a:moveTo>
                      <a:lnTo>
                        <a:pt x="390" y="64"/>
                      </a:lnTo>
                      <a:lnTo>
                        <a:pt x="396" y="46"/>
                      </a:lnTo>
                      <a:lnTo>
                        <a:pt x="396" y="32"/>
                      </a:lnTo>
                      <a:lnTo>
                        <a:pt x="390" y="28"/>
                      </a:lnTo>
                      <a:lnTo>
                        <a:pt x="386" y="32"/>
                      </a:lnTo>
                      <a:lnTo>
                        <a:pt x="376" y="32"/>
                      </a:lnTo>
                      <a:lnTo>
                        <a:pt x="368" y="38"/>
                      </a:lnTo>
                      <a:lnTo>
                        <a:pt x="364" y="38"/>
                      </a:lnTo>
                      <a:lnTo>
                        <a:pt x="358" y="38"/>
                      </a:lnTo>
                      <a:lnTo>
                        <a:pt x="318" y="14"/>
                      </a:lnTo>
                      <a:lnTo>
                        <a:pt x="312" y="10"/>
                      </a:lnTo>
                      <a:lnTo>
                        <a:pt x="312" y="6"/>
                      </a:lnTo>
                      <a:lnTo>
                        <a:pt x="312" y="0"/>
                      </a:lnTo>
                      <a:lnTo>
                        <a:pt x="308" y="0"/>
                      </a:lnTo>
                      <a:lnTo>
                        <a:pt x="262" y="10"/>
                      </a:lnTo>
                      <a:lnTo>
                        <a:pt x="230" y="32"/>
                      </a:lnTo>
                      <a:lnTo>
                        <a:pt x="220" y="46"/>
                      </a:lnTo>
                      <a:lnTo>
                        <a:pt x="220" y="56"/>
                      </a:lnTo>
                      <a:lnTo>
                        <a:pt x="220" y="60"/>
                      </a:lnTo>
                      <a:lnTo>
                        <a:pt x="220" y="64"/>
                      </a:lnTo>
                      <a:lnTo>
                        <a:pt x="216" y="70"/>
                      </a:lnTo>
                      <a:lnTo>
                        <a:pt x="208" y="84"/>
                      </a:lnTo>
                      <a:lnTo>
                        <a:pt x="202" y="88"/>
                      </a:lnTo>
                      <a:lnTo>
                        <a:pt x="138" y="96"/>
                      </a:lnTo>
                      <a:lnTo>
                        <a:pt x="134" y="96"/>
                      </a:lnTo>
                      <a:lnTo>
                        <a:pt x="130" y="96"/>
                      </a:lnTo>
                      <a:lnTo>
                        <a:pt x="120" y="88"/>
                      </a:lnTo>
                      <a:lnTo>
                        <a:pt x="120" y="84"/>
                      </a:lnTo>
                      <a:lnTo>
                        <a:pt x="120" y="78"/>
                      </a:lnTo>
                      <a:lnTo>
                        <a:pt x="120" y="74"/>
                      </a:lnTo>
                      <a:lnTo>
                        <a:pt x="116" y="74"/>
                      </a:lnTo>
                      <a:lnTo>
                        <a:pt x="106" y="60"/>
                      </a:lnTo>
                      <a:lnTo>
                        <a:pt x="106" y="56"/>
                      </a:lnTo>
                      <a:lnTo>
                        <a:pt x="102" y="52"/>
                      </a:lnTo>
                      <a:lnTo>
                        <a:pt x="98" y="56"/>
                      </a:lnTo>
                      <a:lnTo>
                        <a:pt x="74" y="78"/>
                      </a:lnTo>
                      <a:lnTo>
                        <a:pt x="74" y="84"/>
                      </a:lnTo>
                      <a:lnTo>
                        <a:pt x="0" y="188"/>
                      </a:lnTo>
                      <a:lnTo>
                        <a:pt x="20" y="308"/>
                      </a:lnTo>
                      <a:lnTo>
                        <a:pt x="24" y="308"/>
                      </a:lnTo>
                      <a:lnTo>
                        <a:pt x="28" y="308"/>
                      </a:lnTo>
                      <a:lnTo>
                        <a:pt x="28" y="302"/>
                      </a:lnTo>
                      <a:lnTo>
                        <a:pt x="60" y="312"/>
                      </a:lnTo>
                      <a:lnTo>
                        <a:pt x="112" y="312"/>
                      </a:lnTo>
                      <a:lnTo>
                        <a:pt x="156" y="230"/>
                      </a:lnTo>
                      <a:lnTo>
                        <a:pt x="176" y="206"/>
                      </a:lnTo>
                      <a:lnTo>
                        <a:pt x="212" y="184"/>
                      </a:lnTo>
                      <a:lnTo>
                        <a:pt x="216" y="180"/>
                      </a:lnTo>
                      <a:lnTo>
                        <a:pt x="220" y="180"/>
                      </a:lnTo>
                      <a:lnTo>
                        <a:pt x="226" y="180"/>
                      </a:lnTo>
                      <a:lnTo>
                        <a:pt x="234" y="180"/>
                      </a:lnTo>
                      <a:lnTo>
                        <a:pt x="240" y="180"/>
                      </a:lnTo>
                      <a:lnTo>
                        <a:pt x="262" y="184"/>
                      </a:lnTo>
                      <a:lnTo>
                        <a:pt x="330" y="188"/>
                      </a:lnTo>
                      <a:lnTo>
                        <a:pt x="408" y="116"/>
                      </a:lnTo>
                      <a:lnTo>
                        <a:pt x="404" y="96"/>
                      </a:lnTo>
                      <a:lnTo>
                        <a:pt x="404" y="92"/>
                      </a:lnTo>
                      <a:close/>
                    </a:path>
                  </a:pathLst>
                </a:custGeom>
                <a:solidFill>
                  <a:srgbClr val="BAE5FF"/>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28" name="Freeform 14"/>
                <p:cNvSpPr>
                  <a:spLocks/>
                </p:cNvSpPr>
                <p:nvPr/>
              </p:nvSpPr>
              <p:spPr bwMode="auto">
                <a:xfrm>
                  <a:off x="2501900" y="5278438"/>
                  <a:ext cx="41275" cy="50800"/>
                </a:xfrm>
                <a:custGeom>
                  <a:avLst/>
                  <a:gdLst>
                    <a:gd name="T0" fmla="*/ 14 w 26"/>
                    <a:gd name="T1" fmla="*/ 32 h 32"/>
                    <a:gd name="T2" fmla="*/ 22 w 26"/>
                    <a:gd name="T3" fmla="*/ 24 h 32"/>
                    <a:gd name="T4" fmla="*/ 26 w 26"/>
                    <a:gd name="T5" fmla="*/ 18 h 32"/>
                    <a:gd name="T6" fmla="*/ 18 w 26"/>
                    <a:gd name="T7" fmla="*/ 6 h 32"/>
                    <a:gd name="T8" fmla="*/ 18 w 26"/>
                    <a:gd name="T9" fmla="*/ 0 h 32"/>
                    <a:gd name="T10" fmla="*/ 8 w 26"/>
                    <a:gd name="T11" fmla="*/ 0 h 32"/>
                    <a:gd name="T12" fmla="*/ 4 w 26"/>
                    <a:gd name="T13" fmla="*/ 0 h 32"/>
                    <a:gd name="T14" fmla="*/ 4 w 26"/>
                    <a:gd name="T15" fmla="*/ 6 h 32"/>
                    <a:gd name="T16" fmla="*/ 0 w 26"/>
                    <a:gd name="T17" fmla="*/ 18 h 32"/>
                    <a:gd name="T18" fmla="*/ 0 w 26"/>
                    <a:gd name="T19" fmla="*/ 24 h 32"/>
                    <a:gd name="T20" fmla="*/ 8 w 26"/>
                    <a:gd name="T21" fmla="*/ 32 h 32"/>
                    <a:gd name="T22" fmla="*/ 14 w 26"/>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2">
                      <a:moveTo>
                        <a:pt x="14" y="32"/>
                      </a:moveTo>
                      <a:lnTo>
                        <a:pt x="22" y="24"/>
                      </a:lnTo>
                      <a:lnTo>
                        <a:pt x="26" y="18"/>
                      </a:lnTo>
                      <a:lnTo>
                        <a:pt x="18" y="6"/>
                      </a:lnTo>
                      <a:lnTo>
                        <a:pt x="18" y="0"/>
                      </a:lnTo>
                      <a:lnTo>
                        <a:pt x="8" y="0"/>
                      </a:lnTo>
                      <a:lnTo>
                        <a:pt x="4" y="0"/>
                      </a:lnTo>
                      <a:lnTo>
                        <a:pt x="4" y="6"/>
                      </a:lnTo>
                      <a:lnTo>
                        <a:pt x="0" y="18"/>
                      </a:lnTo>
                      <a:lnTo>
                        <a:pt x="0" y="24"/>
                      </a:lnTo>
                      <a:lnTo>
                        <a:pt x="8" y="32"/>
                      </a:lnTo>
                      <a:lnTo>
                        <a:pt x="14" y="32"/>
                      </a:lnTo>
                      <a:close/>
                    </a:path>
                  </a:pathLst>
                </a:custGeom>
                <a:grp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29" name="Freeform 15"/>
                <p:cNvSpPr>
                  <a:spLocks/>
                </p:cNvSpPr>
                <p:nvPr/>
              </p:nvSpPr>
              <p:spPr bwMode="auto">
                <a:xfrm>
                  <a:off x="2368550" y="5119688"/>
                  <a:ext cx="44450" cy="85725"/>
                </a:xfrm>
                <a:custGeom>
                  <a:avLst/>
                  <a:gdLst>
                    <a:gd name="T0" fmla="*/ 10 w 28"/>
                    <a:gd name="T1" fmla="*/ 0 h 54"/>
                    <a:gd name="T2" fmla="*/ 6 w 28"/>
                    <a:gd name="T3" fmla="*/ 0 h 54"/>
                    <a:gd name="T4" fmla="*/ 6 w 28"/>
                    <a:gd name="T5" fmla="*/ 4 h 54"/>
                    <a:gd name="T6" fmla="*/ 0 w 28"/>
                    <a:gd name="T7" fmla="*/ 28 h 54"/>
                    <a:gd name="T8" fmla="*/ 0 w 28"/>
                    <a:gd name="T9" fmla="*/ 36 h 54"/>
                    <a:gd name="T10" fmla="*/ 0 w 28"/>
                    <a:gd name="T11" fmla="*/ 46 h 54"/>
                    <a:gd name="T12" fmla="*/ 0 w 28"/>
                    <a:gd name="T13" fmla="*/ 50 h 54"/>
                    <a:gd name="T14" fmla="*/ 10 w 28"/>
                    <a:gd name="T15" fmla="*/ 54 h 54"/>
                    <a:gd name="T16" fmla="*/ 20 w 28"/>
                    <a:gd name="T17" fmla="*/ 46 h 54"/>
                    <a:gd name="T18" fmla="*/ 20 w 28"/>
                    <a:gd name="T19" fmla="*/ 42 h 54"/>
                    <a:gd name="T20" fmla="*/ 24 w 28"/>
                    <a:gd name="T21" fmla="*/ 42 h 54"/>
                    <a:gd name="T22" fmla="*/ 28 w 28"/>
                    <a:gd name="T23" fmla="*/ 28 h 54"/>
                    <a:gd name="T24" fmla="*/ 28 w 28"/>
                    <a:gd name="T25" fmla="*/ 22 h 54"/>
                    <a:gd name="T26" fmla="*/ 28 w 28"/>
                    <a:gd name="T27" fmla="*/ 18 h 54"/>
                    <a:gd name="T28" fmla="*/ 28 w 28"/>
                    <a:gd name="T29" fmla="*/ 10 h 54"/>
                    <a:gd name="T30" fmla="*/ 20 w 28"/>
                    <a:gd name="T31" fmla="*/ 4 h 54"/>
                    <a:gd name="T32" fmla="*/ 10 w 28"/>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54">
                      <a:moveTo>
                        <a:pt x="10" y="0"/>
                      </a:moveTo>
                      <a:lnTo>
                        <a:pt x="6" y="0"/>
                      </a:lnTo>
                      <a:lnTo>
                        <a:pt x="6" y="4"/>
                      </a:lnTo>
                      <a:lnTo>
                        <a:pt x="0" y="28"/>
                      </a:lnTo>
                      <a:lnTo>
                        <a:pt x="0" y="36"/>
                      </a:lnTo>
                      <a:lnTo>
                        <a:pt x="0" y="46"/>
                      </a:lnTo>
                      <a:lnTo>
                        <a:pt x="0" y="50"/>
                      </a:lnTo>
                      <a:lnTo>
                        <a:pt x="10" y="54"/>
                      </a:lnTo>
                      <a:lnTo>
                        <a:pt x="20" y="46"/>
                      </a:lnTo>
                      <a:lnTo>
                        <a:pt x="20" y="42"/>
                      </a:lnTo>
                      <a:lnTo>
                        <a:pt x="24" y="42"/>
                      </a:lnTo>
                      <a:lnTo>
                        <a:pt x="28" y="28"/>
                      </a:lnTo>
                      <a:lnTo>
                        <a:pt x="28" y="22"/>
                      </a:lnTo>
                      <a:lnTo>
                        <a:pt x="28" y="18"/>
                      </a:lnTo>
                      <a:lnTo>
                        <a:pt x="28" y="10"/>
                      </a:lnTo>
                      <a:lnTo>
                        <a:pt x="20" y="4"/>
                      </a:lnTo>
                      <a:lnTo>
                        <a:pt x="10" y="0"/>
                      </a:lnTo>
                      <a:close/>
                    </a:path>
                  </a:pathLst>
                </a:custGeom>
                <a:grp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30" name="Freeform 16"/>
                <p:cNvSpPr>
                  <a:spLocks/>
                </p:cNvSpPr>
                <p:nvPr/>
              </p:nvSpPr>
              <p:spPr bwMode="auto">
                <a:xfrm>
                  <a:off x="2384425" y="5002213"/>
                  <a:ext cx="73025" cy="133350"/>
                </a:xfrm>
                <a:custGeom>
                  <a:avLst/>
                  <a:gdLst>
                    <a:gd name="T0" fmla="*/ 28 w 46"/>
                    <a:gd name="T1" fmla="*/ 6 h 84"/>
                    <a:gd name="T2" fmla="*/ 18 w 46"/>
                    <a:gd name="T3" fmla="*/ 10 h 84"/>
                    <a:gd name="T4" fmla="*/ 18 w 46"/>
                    <a:gd name="T5" fmla="*/ 14 h 84"/>
                    <a:gd name="T6" fmla="*/ 14 w 46"/>
                    <a:gd name="T7" fmla="*/ 24 h 84"/>
                    <a:gd name="T8" fmla="*/ 14 w 46"/>
                    <a:gd name="T9" fmla="*/ 28 h 84"/>
                    <a:gd name="T10" fmla="*/ 0 w 46"/>
                    <a:gd name="T11" fmla="*/ 70 h 84"/>
                    <a:gd name="T12" fmla="*/ 18 w 46"/>
                    <a:gd name="T13" fmla="*/ 84 h 84"/>
                    <a:gd name="T14" fmla="*/ 22 w 46"/>
                    <a:gd name="T15" fmla="*/ 84 h 84"/>
                    <a:gd name="T16" fmla="*/ 22 w 46"/>
                    <a:gd name="T17" fmla="*/ 78 h 84"/>
                    <a:gd name="T18" fmla="*/ 28 w 46"/>
                    <a:gd name="T19" fmla="*/ 74 h 84"/>
                    <a:gd name="T20" fmla="*/ 42 w 46"/>
                    <a:gd name="T21" fmla="*/ 32 h 84"/>
                    <a:gd name="T22" fmla="*/ 42 w 46"/>
                    <a:gd name="T23" fmla="*/ 28 h 84"/>
                    <a:gd name="T24" fmla="*/ 46 w 46"/>
                    <a:gd name="T25" fmla="*/ 14 h 84"/>
                    <a:gd name="T26" fmla="*/ 46 w 46"/>
                    <a:gd name="T27" fmla="*/ 6 h 84"/>
                    <a:gd name="T28" fmla="*/ 46 w 46"/>
                    <a:gd name="T29" fmla="*/ 0 h 84"/>
                    <a:gd name="T30" fmla="*/ 42 w 46"/>
                    <a:gd name="T31" fmla="*/ 0 h 84"/>
                    <a:gd name="T32" fmla="*/ 28 w 46"/>
                    <a:gd name="T33"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84">
                      <a:moveTo>
                        <a:pt x="28" y="6"/>
                      </a:moveTo>
                      <a:lnTo>
                        <a:pt x="18" y="10"/>
                      </a:lnTo>
                      <a:lnTo>
                        <a:pt x="18" y="14"/>
                      </a:lnTo>
                      <a:lnTo>
                        <a:pt x="14" y="24"/>
                      </a:lnTo>
                      <a:lnTo>
                        <a:pt x="14" y="28"/>
                      </a:lnTo>
                      <a:lnTo>
                        <a:pt x="0" y="70"/>
                      </a:lnTo>
                      <a:lnTo>
                        <a:pt x="18" y="84"/>
                      </a:lnTo>
                      <a:lnTo>
                        <a:pt x="22" y="84"/>
                      </a:lnTo>
                      <a:lnTo>
                        <a:pt x="22" y="78"/>
                      </a:lnTo>
                      <a:lnTo>
                        <a:pt x="28" y="74"/>
                      </a:lnTo>
                      <a:lnTo>
                        <a:pt x="42" y="32"/>
                      </a:lnTo>
                      <a:lnTo>
                        <a:pt x="42" y="28"/>
                      </a:lnTo>
                      <a:lnTo>
                        <a:pt x="46" y="14"/>
                      </a:lnTo>
                      <a:lnTo>
                        <a:pt x="46" y="6"/>
                      </a:lnTo>
                      <a:lnTo>
                        <a:pt x="46" y="0"/>
                      </a:lnTo>
                      <a:lnTo>
                        <a:pt x="42" y="0"/>
                      </a:lnTo>
                      <a:lnTo>
                        <a:pt x="28" y="6"/>
                      </a:lnTo>
                      <a:close/>
                    </a:path>
                  </a:pathLst>
                </a:custGeom>
                <a:grp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31" name="Freeform 17"/>
                <p:cNvSpPr>
                  <a:spLocks/>
                </p:cNvSpPr>
                <p:nvPr/>
              </p:nvSpPr>
              <p:spPr bwMode="auto">
                <a:xfrm>
                  <a:off x="3876675" y="5030788"/>
                  <a:ext cx="95250" cy="139700"/>
                </a:xfrm>
                <a:custGeom>
                  <a:avLst/>
                  <a:gdLst>
                    <a:gd name="T0" fmla="*/ 36 w 60"/>
                    <a:gd name="T1" fmla="*/ 20 h 88"/>
                    <a:gd name="T2" fmla="*/ 22 w 60"/>
                    <a:gd name="T3" fmla="*/ 28 h 88"/>
                    <a:gd name="T4" fmla="*/ 22 w 60"/>
                    <a:gd name="T5" fmla="*/ 34 h 88"/>
                    <a:gd name="T6" fmla="*/ 0 w 60"/>
                    <a:gd name="T7" fmla="*/ 60 h 88"/>
                    <a:gd name="T8" fmla="*/ 0 w 60"/>
                    <a:gd name="T9" fmla="*/ 66 h 88"/>
                    <a:gd name="T10" fmla="*/ 0 w 60"/>
                    <a:gd name="T11" fmla="*/ 70 h 88"/>
                    <a:gd name="T12" fmla="*/ 0 w 60"/>
                    <a:gd name="T13" fmla="*/ 74 h 88"/>
                    <a:gd name="T14" fmla="*/ 8 w 60"/>
                    <a:gd name="T15" fmla="*/ 84 h 88"/>
                    <a:gd name="T16" fmla="*/ 14 w 60"/>
                    <a:gd name="T17" fmla="*/ 88 h 88"/>
                    <a:gd name="T18" fmla="*/ 22 w 60"/>
                    <a:gd name="T19" fmla="*/ 84 h 88"/>
                    <a:gd name="T20" fmla="*/ 46 w 60"/>
                    <a:gd name="T21" fmla="*/ 74 h 88"/>
                    <a:gd name="T22" fmla="*/ 46 w 60"/>
                    <a:gd name="T23" fmla="*/ 70 h 88"/>
                    <a:gd name="T24" fmla="*/ 50 w 60"/>
                    <a:gd name="T25" fmla="*/ 70 h 88"/>
                    <a:gd name="T26" fmla="*/ 46 w 60"/>
                    <a:gd name="T27" fmla="*/ 66 h 88"/>
                    <a:gd name="T28" fmla="*/ 42 w 60"/>
                    <a:gd name="T29" fmla="*/ 60 h 88"/>
                    <a:gd name="T30" fmla="*/ 42 w 60"/>
                    <a:gd name="T31" fmla="*/ 52 h 88"/>
                    <a:gd name="T32" fmla="*/ 36 w 60"/>
                    <a:gd name="T33" fmla="*/ 52 h 88"/>
                    <a:gd name="T34" fmla="*/ 36 w 60"/>
                    <a:gd name="T35" fmla="*/ 46 h 88"/>
                    <a:gd name="T36" fmla="*/ 42 w 60"/>
                    <a:gd name="T37" fmla="*/ 46 h 88"/>
                    <a:gd name="T38" fmla="*/ 42 w 60"/>
                    <a:gd name="T39" fmla="*/ 42 h 88"/>
                    <a:gd name="T40" fmla="*/ 42 w 60"/>
                    <a:gd name="T41" fmla="*/ 38 h 88"/>
                    <a:gd name="T42" fmla="*/ 42 w 60"/>
                    <a:gd name="T43" fmla="*/ 34 h 88"/>
                    <a:gd name="T44" fmla="*/ 60 w 60"/>
                    <a:gd name="T45" fmla="*/ 14 h 88"/>
                    <a:gd name="T46" fmla="*/ 60 w 60"/>
                    <a:gd name="T47" fmla="*/ 10 h 88"/>
                    <a:gd name="T48" fmla="*/ 60 w 60"/>
                    <a:gd name="T49" fmla="*/ 6 h 88"/>
                    <a:gd name="T50" fmla="*/ 60 w 60"/>
                    <a:gd name="T51" fmla="*/ 0 h 88"/>
                    <a:gd name="T52" fmla="*/ 54 w 60"/>
                    <a:gd name="T53" fmla="*/ 0 h 88"/>
                    <a:gd name="T54" fmla="*/ 36 w 60"/>
                    <a:gd name="T55" fmla="*/ 2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88">
                      <a:moveTo>
                        <a:pt x="36" y="20"/>
                      </a:moveTo>
                      <a:lnTo>
                        <a:pt x="22" y="28"/>
                      </a:lnTo>
                      <a:lnTo>
                        <a:pt x="22" y="34"/>
                      </a:lnTo>
                      <a:lnTo>
                        <a:pt x="0" y="60"/>
                      </a:lnTo>
                      <a:lnTo>
                        <a:pt x="0" y="66"/>
                      </a:lnTo>
                      <a:lnTo>
                        <a:pt x="0" y="70"/>
                      </a:lnTo>
                      <a:lnTo>
                        <a:pt x="0" y="74"/>
                      </a:lnTo>
                      <a:lnTo>
                        <a:pt x="8" y="84"/>
                      </a:lnTo>
                      <a:lnTo>
                        <a:pt x="14" y="88"/>
                      </a:lnTo>
                      <a:lnTo>
                        <a:pt x="22" y="84"/>
                      </a:lnTo>
                      <a:lnTo>
                        <a:pt x="46" y="74"/>
                      </a:lnTo>
                      <a:lnTo>
                        <a:pt x="46" y="70"/>
                      </a:lnTo>
                      <a:lnTo>
                        <a:pt x="50" y="70"/>
                      </a:lnTo>
                      <a:lnTo>
                        <a:pt x="46" y="66"/>
                      </a:lnTo>
                      <a:lnTo>
                        <a:pt x="42" y="60"/>
                      </a:lnTo>
                      <a:lnTo>
                        <a:pt x="42" y="52"/>
                      </a:lnTo>
                      <a:lnTo>
                        <a:pt x="36" y="52"/>
                      </a:lnTo>
                      <a:lnTo>
                        <a:pt x="36" y="46"/>
                      </a:lnTo>
                      <a:lnTo>
                        <a:pt x="42" y="46"/>
                      </a:lnTo>
                      <a:lnTo>
                        <a:pt x="42" y="42"/>
                      </a:lnTo>
                      <a:lnTo>
                        <a:pt x="42" y="38"/>
                      </a:lnTo>
                      <a:lnTo>
                        <a:pt x="42" y="34"/>
                      </a:lnTo>
                      <a:lnTo>
                        <a:pt x="60" y="14"/>
                      </a:lnTo>
                      <a:lnTo>
                        <a:pt x="60" y="10"/>
                      </a:lnTo>
                      <a:lnTo>
                        <a:pt x="60" y="6"/>
                      </a:lnTo>
                      <a:lnTo>
                        <a:pt x="60" y="0"/>
                      </a:lnTo>
                      <a:lnTo>
                        <a:pt x="54" y="0"/>
                      </a:lnTo>
                      <a:lnTo>
                        <a:pt x="36" y="20"/>
                      </a:lnTo>
                      <a:close/>
                    </a:path>
                  </a:pathLst>
                </a:custGeom>
                <a:grp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32" name="Freeform 18"/>
                <p:cNvSpPr>
                  <a:spLocks/>
                </p:cNvSpPr>
                <p:nvPr/>
              </p:nvSpPr>
              <p:spPr bwMode="auto">
                <a:xfrm>
                  <a:off x="3746500" y="5046663"/>
                  <a:ext cx="50800" cy="44450"/>
                </a:xfrm>
                <a:custGeom>
                  <a:avLst/>
                  <a:gdLst>
                    <a:gd name="T0" fmla="*/ 26 w 32"/>
                    <a:gd name="T1" fmla="*/ 24 h 28"/>
                    <a:gd name="T2" fmla="*/ 26 w 32"/>
                    <a:gd name="T3" fmla="*/ 18 h 28"/>
                    <a:gd name="T4" fmla="*/ 32 w 32"/>
                    <a:gd name="T5" fmla="*/ 14 h 28"/>
                    <a:gd name="T6" fmla="*/ 32 w 32"/>
                    <a:gd name="T7" fmla="*/ 10 h 28"/>
                    <a:gd name="T8" fmla="*/ 32 w 32"/>
                    <a:gd name="T9" fmla="*/ 4 h 28"/>
                    <a:gd name="T10" fmla="*/ 32 w 32"/>
                    <a:gd name="T11" fmla="*/ 0 h 28"/>
                    <a:gd name="T12" fmla="*/ 26 w 32"/>
                    <a:gd name="T13" fmla="*/ 0 h 28"/>
                    <a:gd name="T14" fmla="*/ 22 w 32"/>
                    <a:gd name="T15" fmla="*/ 0 h 28"/>
                    <a:gd name="T16" fmla="*/ 12 w 32"/>
                    <a:gd name="T17" fmla="*/ 0 h 28"/>
                    <a:gd name="T18" fmla="*/ 12 w 32"/>
                    <a:gd name="T19" fmla="*/ 4 h 28"/>
                    <a:gd name="T20" fmla="*/ 0 w 32"/>
                    <a:gd name="T21" fmla="*/ 10 h 28"/>
                    <a:gd name="T22" fmla="*/ 0 w 32"/>
                    <a:gd name="T23" fmla="*/ 18 h 28"/>
                    <a:gd name="T24" fmla="*/ 8 w 32"/>
                    <a:gd name="T25" fmla="*/ 24 h 28"/>
                    <a:gd name="T26" fmla="*/ 26 w 32"/>
                    <a:gd name="T27" fmla="*/ 28 h 28"/>
                    <a:gd name="T28" fmla="*/ 26 w 32"/>
                    <a:gd name="T2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8">
                      <a:moveTo>
                        <a:pt x="26" y="24"/>
                      </a:moveTo>
                      <a:lnTo>
                        <a:pt x="26" y="18"/>
                      </a:lnTo>
                      <a:lnTo>
                        <a:pt x="32" y="14"/>
                      </a:lnTo>
                      <a:lnTo>
                        <a:pt x="32" y="10"/>
                      </a:lnTo>
                      <a:lnTo>
                        <a:pt x="32" y="4"/>
                      </a:lnTo>
                      <a:lnTo>
                        <a:pt x="32" y="0"/>
                      </a:lnTo>
                      <a:lnTo>
                        <a:pt x="26" y="0"/>
                      </a:lnTo>
                      <a:lnTo>
                        <a:pt x="22" y="0"/>
                      </a:lnTo>
                      <a:lnTo>
                        <a:pt x="12" y="0"/>
                      </a:lnTo>
                      <a:lnTo>
                        <a:pt x="12" y="4"/>
                      </a:lnTo>
                      <a:lnTo>
                        <a:pt x="0" y="10"/>
                      </a:lnTo>
                      <a:lnTo>
                        <a:pt x="0" y="18"/>
                      </a:lnTo>
                      <a:lnTo>
                        <a:pt x="8" y="24"/>
                      </a:lnTo>
                      <a:lnTo>
                        <a:pt x="26" y="28"/>
                      </a:lnTo>
                      <a:lnTo>
                        <a:pt x="26" y="24"/>
                      </a:lnTo>
                      <a:close/>
                    </a:path>
                  </a:pathLst>
                </a:custGeom>
                <a:grp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33" name="Freeform 19"/>
                <p:cNvSpPr>
                  <a:spLocks/>
                </p:cNvSpPr>
                <p:nvPr/>
              </p:nvSpPr>
              <p:spPr bwMode="auto">
                <a:xfrm>
                  <a:off x="4845050" y="3767138"/>
                  <a:ext cx="101600" cy="184150"/>
                </a:xfrm>
                <a:custGeom>
                  <a:avLst/>
                  <a:gdLst>
                    <a:gd name="T0" fmla="*/ 8 w 64"/>
                    <a:gd name="T1" fmla="*/ 116 h 116"/>
                    <a:gd name="T2" fmla="*/ 22 w 64"/>
                    <a:gd name="T3" fmla="*/ 110 h 116"/>
                    <a:gd name="T4" fmla="*/ 32 w 64"/>
                    <a:gd name="T5" fmla="*/ 110 h 116"/>
                    <a:gd name="T6" fmla="*/ 46 w 64"/>
                    <a:gd name="T7" fmla="*/ 96 h 116"/>
                    <a:gd name="T8" fmla="*/ 50 w 64"/>
                    <a:gd name="T9" fmla="*/ 96 h 116"/>
                    <a:gd name="T10" fmla="*/ 54 w 64"/>
                    <a:gd name="T11" fmla="*/ 92 h 116"/>
                    <a:gd name="T12" fmla="*/ 64 w 64"/>
                    <a:gd name="T13" fmla="*/ 70 h 116"/>
                    <a:gd name="T14" fmla="*/ 64 w 64"/>
                    <a:gd name="T15" fmla="*/ 60 h 116"/>
                    <a:gd name="T16" fmla="*/ 64 w 64"/>
                    <a:gd name="T17" fmla="*/ 56 h 116"/>
                    <a:gd name="T18" fmla="*/ 54 w 64"/>
                    <a:gd name="T19" fmla="*/ 10 h 116"/>
                    <a:gd name="T20" fmla="*/ 54 w 64"/>
                    <a:gd name="T21" fmla="*/ 6 h 116"/>
                    <a:gd name="T22" fmla="*/ 54 w 64"/>
                    <a:gd name="T23" fmla="*/ 0 h 116"/>
                    <a:gd name="T24" fmla="*/ 50 w 64"/>
                    <a:gd name="T25" fmla="*/ 0 h 116"/>
                    <a:gd name="T26" fmla="*/ 46 w 64"/>
                    <a:gd name="T27" fmla="*/ 0 h 116"/>
                    <a:gd name="T28" fmla="*/ 46 w 64"/>
                    <a:gd name="T29" fmla="*/ 6 h 116"/>
                    <a:gd name="T30" fmla="*/ 40 w 64"/>
                    <a:gd name="T31" fmla="*/ 6 h 116"/>
                    <a:gd name="T32" fmla="*/ 18 w 64"/>
                    <a:gd name="T33" fmla="*/ 42 h 116"/>
                    <a:gd name="T34" fmla="*/ 8 w 64"/>
                    <a:gd name="T35" fmla="*/ 56 h 116"/>
                    <a:gd name="T36" fmla="*/ 4 w 64"/>
                    <a:gd name="T37" fmla="*/ 56 h 116"/>
                    <a:gd name="T38" fmla="*/ 4 w 64"/>
                    <a:gd name="T39" fmla="*/ 60 h 116"/>
                    <a:gd name="T40" fmla="*/ 0 w 64"/>
                    <a:gd name="T41" fmla="*/ 110 h 116"/>
                    <a:gd name="T42" fmla="*/ 0 w 64"/>
                    <a:gd name="T43" fmla="*/ 116 h 116"/>
                    <a:gd name="T44" fmla="*/ 4 w 64"/>
                    <a:gd name="T45" fmla="*/ 116 h 116"/>
                    <a:gd name="T46" fmla="*/ 8 w 64"/>
                    <a:gd name="T4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116">
                      <a:moveTo>
                        <a:pt x="8" y="116"/>
                      </a:moveTo>
                      <a:lnTo>
                        <a:pt x="22" y="110"/>
                      </a:lnTo>
                      <a:lnTo>
                        <a:pt x="32" y="110"/>
                      </a:lnTo>
                      <a:lnTo>
                        <a:pt x="46" y="96"/>
                      </a:lnTo>
                      <a:lnTo>
                        <a:pt x="50" y="96"/>
                      </a:lnTo>
                      <a:lnTo>
                        <a:pt x="54" y="92"/>
                      </a:lnTo>
                      <a:lnTo>
                        <a:pt x="64" y="70"/>
                      </a:lnTo>
                      <a:lnTo>
                        <a:pt x="64" y="60"/>
                      </a:lnTo>
                      <a:lnTo>
                        <a:pt x="64" y="56"/>
                      </a:lnTo>
                      <a:lnTo>
                        <a:pt x="54" y="10"/>
                      </a:lnTo>
                      <a:lnTo>
                        <a:pt x="54" y="6"/>
                      </a:lnTo>
                      <a:lnTo>
                        <a:pt x="54" y="0"/>
                      </a:lnTo>
                      <a:lnTo>
                        <a:pt x="50" y="0"/>
                      </a:lnTo>
                      <a:lnTo>
                        <a:pt x="46" y="0"/>
                      </a:lnTo>
                      <a:lnTo>
                        <a:pt x="46" y="6"/>
                      </a:lnTo>
                      <a:lnTo>
                        <a:pt x="40" y="6"/>
                      </a:lnTo>
                      <a:lnTo>
                        <a:pt x="18" y="42"/>
                      </a:lnTo>
                      <a:lnTo>
                        <a:pt x="8" y="56"/>
                      </a:lnTo>
                      <a:lnTo>
                        <a:pt x="4" y="56"/>
                      </a:lnTo>
                      <a:lnTo>
                        <a:pt x="4" y="60"/>
                      </a:lnTo>
                      <a:lnTo>
                        <a:pt x="0" y="110"/>
                      </a:lnTo>
                      <a:lnTo>
                        <a:pt x="0" y="116"/>
                      </a:lnTo>
                      <a:lnTo>
                        <a:pt x="4" y="116"/>
                      </a:lnTo>
                      <a:lnTo>
                        <a:pt x="8" y="116"/>
                      </a:lnTo>
                      <a:close/>
                    </a:path>
                  </a:pathLst>
                </a:custGeom>
                <a:grp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34" name="Freeform 20"/>
                <p:cNvSpPr>
                  <a:spLocks/>
                </p:cNvSpPr>
                <p:nvPr/>
              </p:nvSpPr>
              <p:spPr bwMode="auto">
                <a:xfrm>
                  <a:off x="3470275" y="4449763"/>
                  <a:ext cx="57150" cy="60325"/>
                </a:xfrm>
                <a:custGeom>
                  <a:avLst/>
                  <a:gdLst>
                    <a:gd name="T0" fmla="*/ 8 w 36"/>
                    <a:gd name="T1" fmla="*/ 38 h 38"/>
                    <a:gd name="T2" fmla="*/ 22 w 36"/>
                    <a:gd name="T3" fmla="*/ 38 h 38"/>
                    <a:gd name="T4" fmla="*/ 26 w 36"/>
                    <a:gd name="T5" fmla="*/ 38 h 38"/>
                    <a:gd name="T6" fmla="*/ 32 w 36"/>
                    <a:gd name="T7" fmla="*/ 28 h 38"/>
                    <a:gd name="T8" fmla="*/ 36 w 36"/>
                    <a:gd name="T9" fmla="*/ 20 h 38"/>
                    <a:gd name="T10" fmla="*/ 32 w 36"/>
                    <a:gd name="T11" fmla="*/ 10 h 38"/>
                    <a:gd name="T12" fmla="*/ 22 w 36"/>
                    <a:gd name="T13" fmla="*/ 6 h 38"/>
                    <a:gd name="T14" fmla="*/ 18 w 36"/>
                    <a:gd name="T15" fmla="*/ 0 h 38"/>
                    <a:gd name="T16" fmla="*/ 8 w 36"/>
                    <a:gd name="T17" fmla="*/ 6 h 38"/>
                    <a:gd name="T18" fmla="*/ 0 w 36"/>
                    <a:gd name="T19" fmla="*/ 14 h 38"/>
                    <a:gd name="T20" fmla="*/ 0 w 36"/>
                    <a:gd name="T21" fmla="*/ 20 h 38"/>
                    <a:gd name="T22" fmla="*/ 0 w 36"/>
                    <a:gd name="T23" fmla="*/ 28 h 38"/>
                    <a:gd name="T24" fmla="*/ 4 w 36"/>
                    <a:gd name="T25" fmla="*/ 32 h 38"/>
                    <a:gd name="T26" fmla="*/ 8 w 36"/>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8">
                      <a:moveTo>
                        <a:pt x="8" y="38"/>
                      </a:moveTo>
                      <a:lnTo>
                        <a:pt x="22" y="38"/>
                      </a:lnTo>
                      <a:lnTo>
                        <a:pt x="26" y="38"/>
                      </a:lnTo>
                      <a:lnTo>
                        <a:pt x="32" y="28"/>
                      </a:lnTo>
                      <a:lnTo>
                        <a:pt x="36" y="20"/>
                      </a:lnTo>
                      <a:lnTo>
                        <a:pt x="32" y="10"/>
                      </a:lnTo>
                      <a:lnTo>
                        <a:pt x="22" y="6"/>
                      </a:lnTo>
                      <a:lnTo>
                        <a:pt x="18" y="0"/>
                      </a:lnTo>
                      <a:lnTo>
                        <a:pt x="8" y="6"/>
                      </a:lnTo>
                      <a:lnTo>
                        <a:pt x="0" y="14"/>
                      </a:lnTo>
                      <a:lnTo>
                        <a:pt x="0" y="20"/>
                      </a:lnTo>
                      <a:lnTo>
                        <a:pt x="0" y="28"/>
                      </a:lnTo>
                      <a:lnTo>
                        <a:pt x="4" y="32"/>
                      </a:lnTo>
                      <a:lnTo>
                        <a:pt x="8" y="38"/>
                      </a:lnTo>
                      <a:close/>
                    </a:path>
                  </a:pathLst>
                </a:custGeom>
                <a:grp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35" name="Freeform 21"/>
                <p:cNvSpPr>
                  <a:spLocks/>
                </p:cNvSpPr>
                <p:nvPr/>
              </p:nvSpPr>
              <p:spPr bwMode="auto">
                <a:xfrm>
                  <a:off x="2473325" y="5249863"/>
                  <a:ext cx="666750" cy="936625"/>
                </a:xfrm>
                <a:custGeom>
                  <a:avLst/>
                  <a:gdLst>
                    <a:gd name="T0" fmla="*/ 330 w 420"/>
                    <a:gd name="T1" fmla="*/ 74 h 590"/>
                    <a:gd name="T2" fmla="*/ 296 w 420"/>
                    <a:gd name="T3" fmla="*/ 78 h 590"/>
                    <a:gd name="T4" fmla="*/ 264 w 420"/>
                    <a:gd name="T5" fmla="*/ 64 h 590"/>
                    <a:gd name="T6" fmla="*/ 242 w 420"/>
                    <a:gd name="T7" fmla="*/ 24 h 590"/>
                    <a:gd name="T8" fmla="*/ 224 w 420"/>
                    <a:gd name="T9" fmla="*/ 4 h 590"/>
                    <a:gd name="T10" fmla="*/ 196 w 420"/>
                    <a:gd name="T11" fmla="*/ 0 h 590"/>
                    <a:gd name="T12" fmla="*/ 154 w 420"/>
                    <a:gd name="T13" fmla="*/ 28 h 590"/>
                    <a:gd name="T14" fmla="*/ 150 w 420"/>
                    <a:gd name="T15" fmla="*/ 56 h 590"/>
                    <a:gd name="T16" fmla="*/ 146 w 420"/>
                    <a:gd name="T17" fmla="*/ 68 h 590"/>
                    <a:gd name="T18" fmla="*/ 8 w 420"/>
                    <a:gd name="T19" fmla="*/ 120 h 590"/>
                    <a:gd name="T20" fmla="*/ 8 w 420"/>
                    <a:gd name="T21" fmla="*/ 152 h 590"/>
                    <a:gd name="T22" fmla="*/ 22 w 420"/>
                    <a:gd name="T23" fmla="*/ 164 h 590"/>
                    <a:gd name="T24" fmla="*/ 36 w 420"/>
                    <a:gd name="T25" fmla="*/ 178 h 590"/>
                    <a:gd name="T26" fmla="*/ 44 w 420"/>
                    <a:gd name="T27" fmla="*/ 184 h 590"/>
                    <a:gd name="T28" fmla="*/ 68 w 420"/>
                    <a:gd name="T29" fmla="*/ 192 h 590"/>
                    <a:gd name="T30" fmla="*/ 44 w 420"/>
                    <a:gd name="T31" fmla="*/ 224 h 590"/>
                    <a:gd name="T32" fmla="*/ 40 w 420"/>
                    <a:gd name="T33" fmla="*/ 206 h 590"/>
                    <a:gd name="T34" fmla="*/ 50 w 420"/>
                    <a:gd name="T35" fmla="*/ 210 h 590"/>
                    <a:gd name="T36" fmla="*/ 36 w 420"/>
                    <a:gd name="T37" fmla="*/ 184 h 590"/>
                    <a:gd name="T38" fmla="*/ 22 w 420"/>
                    <a:gd name="T39" fmla="*/ 174 h 590"/>
                    <a:gd name="T40" fmla="*/ 12 w 420"/>
                    <a:gd name="T41" fmla="*/ 206 h 590"/>
                    <a:gd name="T42" fmla="*/ 50 w 420"/>
                    <a:gd name="T43" fmla="*/ 262 h 590"/>
                    <a:gd name="T44" fmla="*/ 100 w 420"/>
                    <a:gd name="T45" fmla="*/ 170 h 590"/>
                    <a:gd name="T46" fmla="*/ 136 w 420"/>
                    <a:gd name="T47" fmla="*/ 164 h 590"/>
                    <a:gd name="T48" fmla="*/ 150 w 420"/>
                    <a:gd name="T49" fmla="*/ 174 h 590"/>
                    <a:gd name="T50" fmla="*/ 182 w 420"/>
                    <a:gd name="T51" fmla="*/ 274 h 590"/>
                    <a:gd name="T52" fmla="*/ 132 w 420"/>
                    <a:gd name="T53" fmla="*/ 370 h 590"/>
                    <a:gd name="T54" fmla="*/ 136 w 420"/>
                    <a:gd name="T55" fmla="*/ 486 h 590"/>
                    <a:gd name="T56" fmla="*/ 132 w 420"/>
                    <a:gd name="T57" fmla="*/ 504 h 590"/>
                    <a:gd name="T58" fmla="*/ 118 w 420"/>
                    <a:gd name="T59" fmla="*/ 522 h 590"/>
                    <a:gd name="T60" fmla="*/ 100 w 420"/>
                    <a:gd name="T61" fmla="*/ 518 h 590"/>
                    <a:gd name="T62" fmla="*/ 164 w 420"/>
                    <a:gd name="T63" fmla="*/ 564 h 590"/>
                    <a:gd name="T64" fmla="*/ 178 w 420"/>
                    <a:gd name="T65" fmla="*/ 564 h 590"/>
                    <a:gd name="T66" fmla="*/ 192 w 420"/>
                    <a:gd name="T67" fmla="*/ 554 h 590"/>
                    <a:gd name="T68" fmla="*/ 188 w 420"/>
                    <a:gd name="T69" fmla="*/ 540 h 590"/>
                    <a:gd name="T70" fmla="*/ 174 w 420"/>
                    <a:gd name="T71" fmla="*/ 536 h 590"/>
                    <a:gd name="T72" fmla="*/ 168 w 420"/>
                    <a:gd name="T73" fmla="*/ 504 h 590"/>
                    <a:gd name="T74" fmla="*/ 182 w 420"/>
                    <a:gd name="T75" fmla="*/ 462 h 590"/>
                    <a:gd name="T76" fmla="*/ 192 w 420"/>
                    <a:gd name="T77" fmla="*/ 454 h 590"/>
                    <a:gd name="T78" fmla="*/ 214 w 420"/>
                    <a:gd name="T79" fmla="*/ 458 h 590"/>
                    <a:gd name="T80" fmla="*/ 214 w 420"/>
                    <a:gd name="T81" fmla="*/ 550 h 590"/>
                    <a:gd name="T82" fmla="*/ 206 w 420"/>
                    <a:gd name="T83" fmla="*/ 590 h 590"/>
                    <a:gd name="T84" fmla="*/ 306 w 420"/>
                    <a:gd name="T85" fmla="*/ 522 h 590"/>
                    <a:gd name="T86" fmla="*/ 320 w 420"/>
                    <a:gd name="T87" fmla="*/ 500 h 590"/>
                    <a:gd name="T88" fmla="*/ 334 w 420"/>
                    <a:gd name="T89" fmla="*/ 436 h 590"/>
                    <a:gd name="T90" fmla="*/ 324 w 420"/>
                    <a:gd name="T91" fmla="*/ 430 h 590"/>
                    <a:gd name="T92" fmla="*/ 348 w 420"/>
                    <a:gd name="T93" fmla="*/ 352 h 590"/>
                    <a:gd name="T94" fmla="*/ 370 w 420"/>
                    <a:gd name="T95" fmla="*/ 294 h 590"/>
                    <a:gd name="T96" fmla="*/ 374 w 420"/>
                    <a:gd name="T97" fmla="*/ 9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0" h="590">
                      <a:moveTo>
                        <a:pt x="334" y="64"/>
                      </a:moveTo>
                      <a:lnTo>
                        <a:pt x="330" y="68"/>
                      </a:lnTo>
                      <a:lnTo>
                        <a:pt x="330" y="74"/>
                      </a:lnTo>
                      <a:lnTo>
                        <a:pt x="320" y="78"/>
                      </a:lnTo>
                      <a:lnTo>
                        <a:pt x="310" y="78"/>
                      </a:lnTo>
                      <a:lnTo>
                        <a:pt x="296" y="78"/>
                      </a:lnTo>
                      <a:lnTo>
                        <a:pt x="296" y="74"/>
                      </a:lnTo>
                      <a:lnTo>
                        <a:pt x="264" y="68"/>
                      </a:lnTo>
                      <a:lnTo>
                        <a:pt x="264" y="64"/>
                      </a:lnTo>
                      <a:lnTo>
                        <a:pt x="256" y="50"/>
                      </a:lnTo>
                      <a:lnTo>
                        <a:pt x="242" y="28"/>
                      </a:lnTo>
                      <a:lnTo>
                        <a:pt x="242" y="24"/>
                      </a:lnTo>
                      <a:lnTo>
                        <a:pt x="246" y="10"/>
                      </a:lnTo>
                      <a:lnTo>
                        <a:pt x="238" y="10"/>
                      </a:lnTo>
                      <a:lnTo>
                        <a:pt x="224" y="4"/>
                      </a:lnTo>
                      <a:lnTo>
                        <a:pt x="214" y="4"/>
                      </a:lnTo>
                      <a:lnTo>
                        <a:pt x="200" y="0"/>
                      </a:lnTo>
                      <a:lnTo>
                        <a:pt x="196" y="0"/>
                      </a:lnTo>
                      <a:lnTo>
                        <a:pt x="168" y="14"/>
                      </a:lnTo>
                      <a:lnTo>
                        <a:pt x="160" y="18"/>
                      </a:lnTo>
                      <a:lnTo>
                        <a:pt x="154" y="28"/>
                      </a:lnTo>
                      <a:lnTo>
                        <a:pt x="142" y="60"/>
                      </a:lnTo>
                      <a:lnTo>
                        <a:pt x="146" y="56"/>
                      </a:lnTo>
                      <a:lnTo>
                        <a:pt x="150" y="56"/>
                      </a:lnTo>
                      <a:lnTo>
                        <a:pt x="150" y="60"/>
                      </a:lnTo>
                      <a:lnTo>
                        <a:pt x="150" y="64"/>
                      </a:lnTo>
                      <a:lnTo>
                        <a:pt x="146" y="68"/>
                      </a:lnTo>
                      <a:lnTo>
                        <a:pt x="142" y="74"/>
                      </a:lnTo>
                      <a:lnTo>
                        <a:pt x="50" y="110"/>
                      </a:lnTo>
                      <a:lnTo>
                        <a:pt x="8" y="120"/>
                      </a:lnTo>
                      <a:lnTo>
                        <a:pt x="4" y="120"/>
                      </a:lnTo>
                      <a:lnTo>
                        <a:pt x="0" y="152"/>
                      </a:lnTo>
                      <a:lnTo>
                        <a:pt x="8" y="152"/>
                      </a:lnTo>
                      <a:lnTo>
                        <a:pt x="18" y="156"/>
                      </a:lnTo>
                      <a:lnTo>
                        <a:pt x="22" y="160"/>
                      </a:lnTo>
                      <a:lnTo>
                        <a:pt x="22" y="164"/>
                      </a:lnTo>
                      <a:lnTo>
                        <a:pt x="26" y="170"/>
                      </a:lnTo>
                      <a:lnTo>
                        <a:pt x="32" y="178"/>
                      </a:lnTo>
                      <a:lnTo>
                        <a:pt x="36" y="178"/>
                      </a:lnTo>
                      <a:lnTo>
                        <a:pt x="36" y="184"/>
                      </a:lnTo>
                      <a:lnTo>
                        <a:pt x="40" y="184"/>
                      </a:lnTo>
                      <a:lnTo>
                        <a:pt x="44" y="184"/>
                      </a:lnTo>
                      <a:lnTo>
                        <a:pt x="54" y="184"/>
                      </a:lnTo>
                      <a:lnTo>
                        <a:pt x="64" y="188"/>
                      </a:lnTo>
                      <a:lnTo>
                        <a:pt x="68" y="192"/>
                      </a:lnTo>
                      <a:lnTo>
                        <a:pt x="72" y="220"/>
                      </a:lnTo>
                      <a:lnTo>
                        <a:pt x="50" y="230"/>
                      </a:lnTo>
                      <a:lnTo>
                        <a:pt x="44" y="224"/>
                      </a:lnTo>
                      <a:lnTo>
                        <a:pt x="40" y="216"/>
                      </a:lnTo>
                      <a:lnTo>
                        <a:pt x="40" y="210"/>
                      </a:lnTo>
                      <a:lnTo>
                        <a:pt x="40" y="206"/>
                      </a:lnTo>
                      <a:lnTo>
                        <a:pt x="44" y="206"/>
                      </a:lnTo>
                      <a:lnTo>
                        <a:pt x="44" y="210"/>
                      </a:lnTo>
                      <a:lnTo>
                        <a:pt x="50" y="210"/>
                      </a:lnTo>
                      <a:lnTo>
                        <a:pt x="44" y="202"/>
                      </a:lnTo>
                      <a:lnTo>
                        <a:pt x="44" y="198"/>
                      </a:lnTo>
                      <a:lnTo>
                        <a:pt x="36" y="184"/>
                      </a:lnTo>
                      <a:lnTo>
                        <a:pt x="32" y="178"/>
                      </a:lnTo>
                      <a:lnTo>
                        <a:pt x="26" y="178"/>
                      </a:lnTo>
                      <a:lnTo>
                        <a:pt x="22" y="174"/>
                      </a:lnTo>
                      <a:lnTo>
                        <a:pt x="22" y="178"/>
                      </a:lnTo>
                      <a:lnTo>
                        <a:pt x="12" y="202"/>
                      </a:lnTo>
                      <a:lnTo>
                        <a:pt x="12" y="206"/>
                      </a:lnTo>
                      <a:lnTo>
                        <a:pt x="22" y="224"/>
                      </a:lnTo>
                      <a:lnTo>
                        <a:pt x="32" y="234"/>
                      </a:lnTo>
                      <a:lnTo>
                        <a:pt x="50" y="262"/>
                      </a:lnTo>
                      <a:lnTo>
                        <a:pt x="44" y="280"/>
                      </a:lnTo>
                      <a:lnTo>
                        <a:pt x="68" y="248"/>
                      </a:lnTo>
                      <a:lnTo>
                        <a:pt x="100" y="170"/>
                      </a:lnTo>
                      <a:lnTo>
                        <a:pt x="114" y="156"/>
                      </a:lnTo>
                      <a:lnTo>
                        <a:pt x="118" y="156"/>
                      </a:lnTo>
                      <a:lnTo>
                        <a:pt x="136" y="164"/>
                      </a:lnTo>
                      <a:lnTo>
                        <a:pt x="142" y="164"/>
                      </a:lnTo>
                      <a:lnTo>
                        <a:pt x="146" y="174"/>
                      </a:lnTo>
                      <a:lnTo>
                        <a:pt x="150" y="174"/>
                      </a:lnTo>
                      <a:lnTo>
                        <a:pt x="182" y="234"/>
                      </a:lnTo>
                      <a:lnTo>
                        <a:pt x="182" y="238"/>
                      </a:lnTo>
                      <a:lnTo>
                        <a:pt x="182" y="274"/>
                      </a:lnTo>
                      <a:lnTo>
                        <a:pt x="174" y="306"/>
                      </a:lnTo>
                      <a:lnTo>
                        <a:pt x="174" y="312"/>
                      </a:lnTo>
                      <a:lnTo>
                        <a:pt x="132" y="370"/>
                      </a:lnTo>
                      <a:lnTo>
                        <a:pt x="136" y="472"/>
                      </a:lnTo>
                      <a:lnTo>
                        <a:pt x="136" y="476"/>
                      </a:lnTo>
                      <a:lnTo>
                        <a:pt x="136" y="486"/>
                      </a:lnTo>
                      <a:lnTo>
                        <a:pt x="132" y="490"/>
                      </a:lnTo>
                      <a:lnTo>
                        <a:pt x="132" y="500"/>
                      </a:lnTo>
                      <a:lnTo>
                        <a:pt x="132" y="504"/>
                      </a:lnTo>
                      <a:lnTo>
                        <a:pt x="128" y="508"/>
                      </a:lnTo>
                      <a:lnTo>
                        <a:pt x="122" y="512"/>
                      </a:lnTo>
                      <a:lnTo>
                        <a:pt x="118" y="522"/>
                      </a:lnTo>
                      <a:lnTo>
                        <a:pt x="110" y="518"/>
                      </a:lnTo>
                      <a:lnTo>
                        <a:pt x="104" y="512"/>
                      </a:lnTo>
                      <a:lnTo>
                        <a:pt x="100" y="518"/>
                      </a:lnTo>
                      <a:lnTo>
                        <a:pt x="96" y="518"/>
                      </a:lnTo>
                      <a:lnTo>
                        <a:pt x="114" y="540"/>
                      </a:lnTo>
                      <a:lnTo>
                        <a:pt x="164" y="564"/>
                      </a:lnTo>
                      <a:lnTo>
                        <a:pt x="168" y="564"/>
                      </a:lnTo>
                      <a:lnTo>
                        <a:pt x="168" y="568"/>
                      </a:lnTo>
                      <a:lnTo>
                        <a:pt x="178" y="564"/>
                      </a:lnTo>
                      <a:lnTo>
                        <a:pt x="188" y="564"/>
                      </a:lnTo>
                      <a:lnTo>
                        <a:pt x="188" y="558"/>
                      </a:lnTo>
                      <a:lnTo>
                        <a:pt x="192" y="554"/>
                      </a:lnTo>
                      <a:lnTo>
                        <a:pt x="192" y="544"/>
                      </a:lnTo>
                      <a:lnTo>
                        <a:pt x="188" y="544"/>
                      </a:lnTo>
                      <a:lnTo>
                        <a:pt x="188" y="540"/>
                      </a:lnTo>
                      <a:lnTo>
                        <a:pt x="182" y="540"/>
                      </a:lnTo>
                      <a:lnTo>
                        <a:pt x="178" y="536"/>
                      </a:lnTo>
                      <a:lnTo>
                        <a:pt x="174" y="536"/>
                      </a:lnTo>
                      <a:lnTo>
                        <a:pt x="174" y="532"/>
                      </a:lnTo>
                      <a:lnTo>
                        <a:pt x="164" y="508"/>
                      </a:lnTo>
                      <a:lnTo>
                        <a:pt x="168" y="504"/>
                      </a:lnTo>
                      <a:lnTo>
                        <a:pt x="168" y="490"/>
                      </a:lnTo>
                      <a:lnTo>
                        <a:pt x="174" y="480"/>
                      </a:lnTo>
                      <a:lnTo>
                        <a:pt x="182" y="462"/>
                      </a:lnTo>
                      <a:lnTo>
                        <a:pt x="182" y="458"/>
                      </a:lnTo>
                      <a:lnTo>
                        <a:pt x="188" y="454"/>
                      </a:lnTo>
                      <a:lnTo>
                        <a:pt x="192" y="454"/>
                      </a:lnTo>
                      <a:lnTo>
                        <a:pt x="196" y="454"/>
                      </a:lnTo>
                      <a:lnTo>
                        <a:pt x="210" y="458"/>
                      </a:lnTo>
                      <a:lnTo>
                        <a:pt x="214" y="458"/>
                      </a:lnTo>
                      <a:lnTo>
                        <a:pt x="214" y="462"/>
                      </a:lnTo>
                      <a:lnTo>
                        <a:pt x="214" y="536"/>
                      </a:lnTo>
                      <a:lnTo>
                        <a:pt x="214" y="550"/>
                      </a:lnTo>
                      <a:lnTo>
                        <a:pt x="210" y="568"/>
                      </a:lnTo>
                      <a:lnTo>
                        <a:pt x="206" y="572"/>
                      </a:lnTo>
                      <a:lnTo>
                        <a:pt x="206" y="590"/>
                      </a:lnTo>
                      <a:lnTo>
                        <a:pt x="238" y="576"/>
                      </a:lnTo>
                      <a:lnTo>
                        <a:pt x="238" y="572"/>
                      </a:lnTo>
                      <a:lnTo>
                        <a:pt x="306" y="522"/>
                      </a:lnTo>
                      <a:lnTo>
                        <a:pt x="310" y="522"/>
                      </a:lnTo>
                      <a:lnTo>
                        <a:pt x="310" y="518"/>
                      </a:lnTo>
                      <a:lnTo>
                        <a:pt x="320" y="500"/>
                      </a:lnTo>
                      <a:lnTo>
                        <a:pt x="330" y="472"/>
                      </a:lnTo>
                      <a:lnTo>
                        <a:pt x="334" y="440"/>
                      </a:lnTo>
                      <a:lnTo>
                        <a:pt x="334" y="436"/>
                      </a:lnTo>
                      <a:lnTo>
                        <a:pt x="330" y="436"/>
                      </a:lnTo>
                      <a:lnTo>
                        <a:pt x="330" y="430"/>
                      </a:lnTo>
                      <a:lnTo>
                        <a:pt x="324" y="430"/>
                      </a:lnTo>
                      <a:lnTo>
                        <a:pt x="324" y="422"/>
                      </a:lnTo>
                      <a:lnTo>
                        <a:pt x="324" y="416"/>
                      </a:lnTo>
                      <a:lnTo>
                        <a:pt x="348" y="352"/>
                      </a:lnTo>
                      <a:lnTo>
                        <a:pt x="348" y="344"/>
                      </a:lnTo>
                      <a:lnTo>
                        <a:pt x="362" y="302"/>
                      </a:lnTo>
                      <a:lnTo>
                        <a:pt x="370" y="294"/>
                      </a:lnTo>
                      <a:lnTo>
                        <a:pt x="420" y="230"/>
                      </a:lnTo>
                      <a:lnTo>
                        <a:pt x="420" y="216"/>
                      </a:lnTo>
                      <a:lnTo>
                        <a:pt x="374" y="96"/>
                      </a:lnTo>
                      <a:lnTo>
                        <a:pt x="334" y="64"/>
                      </a:lnTo>
                      <a:close/>
                    </a:path>
                  </a:pathLst>
                </a:custGeom>
                <a:solidFill>
                  <a:srgbClr val="BAE5FF"/>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36" name="Freeform 22"/>
                <p:cNvSpPr>
                  <a:spLocks/>
                </p:cNvSpPr>
                <p:nvPr/>
              </p:nvSpPr>
              <p:spPr bwMode="auto">
                <a:xfrm>
                  <a:off x="2835275" y="2627313"/>
                  <a:ext cx="3070225" cy="2781300"/>
                </a:xfrm>
                <a:custGeom>
                  <a:avLst/>
                  <a:gdLst>
                    <a:gd name="T0" fmla="*/ 1852 w 1934"/>
                    <a:gd name="T1" fmla="*/ 230 h 1752"/>
                    <a:gd name="T2" fmla="*/ 1820 w 1934"/>
                    <a:gd name="T3" fmla="*/ 188 h 1752"/>
                    <a:gd name="T4" fmla="*/ 1738 w 1934"/>
                    <a:gd name="T5" fmla="*/ 0 h 1752"/>
                    <a:gd name="T6" fmla="*/ 1714 w 1934"/>
                    <a:gd name="T7" fmla="*/ 92 h 1752"/>
                    <a:gd name="T8" fmla="*/ 1792 w 1934"/>
                    <a:gd name="T9" fmla="*/ 78 h 1752"/>
                    <a:gd name="T10" fmla="*/ 1778 w 1934"/>
                    <a:gd name="T11" fmla="*/ 152 h 1752"/>
                    <a:gd name="T12" fmla="*/ 1696 w 1934"/>
                    <a:gd name="T13" fmla="*/ 152 h 1752"/>
                    <a:gd name="T14" fmla="*/ 1688 w 1934"/>
                    <a:gd name="T15" fmla="*/ 88 h 1752"/>
                    <a:gd name="T16" fmla="*/ 1578 w 1934"/>
                    <a:gd name="T17" fmla="*/ 380 h 1752"/>
                    <a:gd name="T18" fmla="*/ 1586 w 1934"/>
                    <a:gd name="T19" fmla="*/ 416 h 1752"/>
                    <a:gd name="T20" fmla="*/ 1578 w 1934"/>
                    <a:gd name="T21" fmla="*/ 490 h 1752"/>
                    <a:gd name="T22" fmla="*/ 1462 w 1934"/>
                    <a:gd name="T23" fmla="*/ 774 h 1752"/>
                    <a:gd name="T24" fmla="*/ 1114 w 1934"/>
                    <a:gd name="T25" fmla="*/ 1058 h 1752"/>
                    <a:gd name="T26" fmla="*/ 1068 w 1934"/>
                    <a:gd name="T27" fmla="*/ 1052 h 1752"/>
                    <a:gd name="T28" fmla="*/ 1064 w 1934"/>
                    <a:gd name="T29" fmla="*/ 994 h 1752"/>
                    <a:gd name="T30" fmla="*/ 1114 w 1934"/>
                    <a:gd name="T31" fmla="*/ 892 h 1752"/>
                    <a:gd name="T32" fmla="*/ 1014 w 1934"/>
                    <a:gd name="T33" fmla="*/ 938 h 1752"/>
                    <a:gd name="T34" fmla="*/ 1018 w 1934"/>
                    <a:gd name="T35" fmla="*/ 1034 h 1752"/>
                    <a:gd name="T36" fmla="*/ 976 w 1934"/>
                    <a:gd name="T37" fmla="*/ 1108 h 1752"/>
                    <a:gd name="T38" fmla="*/ 880 w 1934"/>
                    <a:gd name="T39" fmla="*/ 1222 h 1752"/>
                    <a:gd name="T40" fmla="*/ 898 w 1934"/>
                    <a:gd name="T41" fmla="*/ 1264 h 1752"/>
                    <a:gd name="T42" fmla="*/ 802 w 1934"/>
                    <a:gd name="T43" fmla="*/ 1328 h 1752"/>
                    <a:gd name="T44" fmla="*/ 774 w 1934"/>
                    <a:gd name="T45" fmla="*/ 1328 h 1752"/>
                    <a:gd name="T46" fmla="*/ 762 w 1934"/>
                    <a:gd name="T47" fmla="*/ 1278 h 1752"/>
                    <a:gd name="T48" fmla="*/ 582 w 1934"/>
                    <a:gd name="T49" fmla="*/ 1318 h 1752"/>
                    <a:gd name="T50" fmla="*/ 170 w 1934"/>
                    <a:gd name="T51" fmla="*/ 1492 h 1752"/>
                    <a:gd name="T52" fmla="*/ 4 w 1934"/>
                    <a:gd name="T53" fmla="*/ 1648 h 1752"/>
                    <a:gd name="T54" fmla="*/ 230 w 1934"/>
                    <a:gd name="T55" fmla="*/ 1620 h 1752"/>
                    <a:gd name="T56" fmla="*/ 280 w 1934"/>
                    <a:gd name="T57" fmla="*/ 1580 h 1752"/>
                    <a:gd name="T58" fmla="*/ 330 w 1934"/>
                    <a:gd name="T59" fmla="*/ 1588 h 1752"/>
                    <a:gd name="T60" fmla="*/ 400 w 1934"/>
                    <a:gd name="T61" fmla="*/ 1584 h 1752"/>
                    <a:gd name="T62" fmla="*/ 784 w 1934"/>
                    <a:gd name="T63" fmla="*/ 1502 h 1752"/>
                    <a:gd name="T64" fmla="*/ 780 w 1934"/>
                    <a:gd name="T65" fmla="*/ 1542 h 1752"/>
                    <a:gd name="T66" fmla="*/ 788 w 1934"/>
                    <a:gd name="T67" fmla="*/ 1734 h 1752"/>
                    <a:gd name="T68" fmla="*/ 940 w 1934"/>
                    <a:gd name="T69" fmla="*/ 1606 h 1752"/>
                    <a:gd name="T70" fmla="*/ 1040 w 1934"/>
                    <a:gd name="T71" fmla="*/ 1584 h 1752"/>
                    <a:gd name="T72" fmla="*/ 976 w 1934"/>
                    <a:gd name="T73" fmla="*/ 1514 h 1752"/>
                    <a:gd name="T74" fmla="*/ 1040 w 1934"/>
                    <a:gd name="T75" fmla="*/ 1418 h 1752"/>
                    <a:gd name="T76" fmla="*/ 1028 w 1934"/>
                    <a:gd name="T77" fmla="*/ 1450 h 1752"/>
                    <a:gd name="T78" fmla="*/ 1054 w 1934"/>
                    <a:gd name="T79" fmla="*/ 1496 h 1752"/>
                    <a:gd name="T80" fmla="*/ 1362 w 1934"/>
                    <a:gd name="T81" fmla="*/ 1406 h 1752"/>
                    <a:gd name="T82" fmla="*/ 1376 w 1934"/>
                    <a:gd name="T83" fmla="*/ 1514 h 1752"/>
                    <a:gd name="T84" fmla="*/ 1430 w 1934"/>
                    <a:gd name="T85" fmla="*/ 1446 h 1752"/>
                    <a:gd name="T86" fmla="*/ 1426 w 1934"/>
                    <a:gd name="T87" fmla="*/ 1392 h 1752"/>
                    <a:gd name="T88" fmla="*/ 1578 w 1934"/>
                    <a:gd name="T89" fmla="*/ 1290 h 1752"/>
                    <a:gd name="T90" fmla="*/ 1586 w 1934"/>
                    <a:gd name="T91" fmla="*/ 1328 h 1752"/>
                    <a:gd name="T92" fmla="*/ 1558 w 1934"/>
                    <a:gd name="T93" fmla="*/ 1456 h 1752"/>
                    <a:gd name="T94" fmla="*/ 1650 w 1934"/>
                    <a:gd name="T95" fmla="*/ 1382 h 1752"/>
                    <a:gd name="T96" fmla="*/ 1650 w 1934"/>
                    <a:gd name="T97" fmla="*/ 1328 h 1752"/>
                    <a:gd name="T98" fmla="*/ 1682 w 1934"/>
                    <a:gd name="T99" fmla="*/ 1296 h 1752"/>
                    <a:gd name="T100" fmla="*/ 1674 w 1934"/>
                    <a:gd name="T101" fmla="*/ 1180 h 1752"/>
                    <a:gd name="T102" fmla="*/ 1714 w 1934"/>
                    <a:gd name="T103" fmla="*/ 1030 h 1752"/>
                    <a:gd name="T104" fmla="*/ 1756 w 1934"/>
                    <a:gd name="T105" fmla="*/ 924 h 1752"/>
                    <a:gd name="T106" fmla="*/ 1738 w 1934"/>
                    <a:gd name="T107" fmla="*/ 814 h 1752"/>
                    <a:gd name="T108" fmla="*/ 1738 w 1934"/>
                    <a:gd name="T109" fmla="*/ 764 h 1752"/>
                    <a:gd name="T110" fmla="*/ 1856 w 1934"/>
                    <a:gd name="T111" fmla="*/ 572 h 1752"/>
                    <a:gd name="T112" fmla="*/ 1916 w 1934"/>
                    <a:gd name="T113" fmla="*/ 358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4" h="1752">
                      <a:moveTo>
                        <a:pt x="1912" y="348"/>
                      </a:moveTo>
                      <a:lnTo>
                        <a:pt x="1894" y="298"/>
                      </a:lnTo>
                      <a:lnTo>
                        <a:pt x="1888" y="288"/>
                      </a:lnTo>
                      <a:lnTo>
                        <a:pt x="1880" y="266"/>
                      </a:lnTo>
                      <a:lnTo>
                        <a:pt x="1870" y="252"/>
                      </a:lnTo>
                      <a:lnTo>
                        <a:pt x="1870" y="248"/>
                      </a:lnTo>
                      <a:lnTo>
                        <a:pt x="1856" y="238"/>
                      </a:lnTo>
                      <a:lnTo>
                        <a:pt x="1852" y="230"/>
                      </a:lnTo>
                      <a:lnTo>
                        <a:pt x="1848" y="230"/>
                      </a:lnTo>
                      <a:lnTo>
                        <a:pt x="1844" y="230"/>
                      </a:lnTo>
                      <a:lnTo>
                        <a:pt x="1838" y="230"/>
                      </a:lnTo>
                      <a:lnTo>
                        <a:pt x="1834" y="224"/>
                      </a:lnTo>
                      <a:lnTo>
                        <a:pt x="1830" y="220"/>
                      </a:lnTo>
                      <a:lnTo>
                        <a:pt x="1830" y="216"/>
                      </a:lnTo>
                      <a:lnTo>
                        <a:pt x="1830" y="206"/>
                      </a:lnTo>
                      <a:lnTo>
                        <a:pt x="1820" y="188"/>
                      </a:lnTo>
                      <a:lnTo>
                        <a:pt x="1820" y="184"/>
                      </a:lnTo>
                      <a:lnTo>
                        <a:pt x="1820" y="180"/>
                      </a:lnTo>
                      <a:lnTo>
                        <a:pt x="1820" y="152"/>
                      </a:lnTo>
                      <a:lnTo>
                        <a:pt x="1798" y="42"/>
                      </a:lnTo>
                      <a:lnTo>
                        <a:pt x="1774" y="18"/>
                      </a:lnTo>
                      <a:lnTo>
                        <a:pt x="1770" y="14"/>
                      </a:lnTo>
                      <a:lnTo>
                        <a:pt x="1766" y="14"/>
                      </a:lnTo>
                      <a:lnTo>
                        <a:pt x="1738" y="0"/>
                      </a:lnTo>
                      <a:lnTo>
                        <a:pt x="1732" y="0"/>
                      </a:lnTo>
                      <a:lnTo>
                        <a:pt x="1724" y="28"/>
                      </a:lnTo>
                      <a:lnTo>
                        <a:pt x="1720" y="32"/>
                      </a:lnTo>
                      <a:lnTo>
                        <a:pt x="1714" y="50"/>
                      </a:lnTo>
                      <a:lnTo>
                        <a:pt x="1710" y="82"/>
                      </a:lnTo>
                      <a:lnTo>
                        <a:pt x="1710" y="88"/>
                      </a:lnTo>
                      <a:lnTo>
                        <a:pt x="1710" y="92"/>
                      </a:lnTo>
                      <a:lnTo>
                        <a:pt x="1714" y="92"/>
                      </a:lnTo>
                      <a:lnTo>
                        <a:pt x="1720" y="92"/>
                      </a:lnTo>
                      <a:lnTo>
                        <a:pt x="1774" y="64"/>
                      </a:lnTo>
                      <a:lnTo>
                        <a:pt x="1778" y="60"/>
                      </a:lnTo>
                      <a:lnTo>
                        <a:pt x="1784" y="60"/>
                      </a:lnTo>
                      <a:lnTo>
                        <a:pt x="1784" y="64"/>
                      </a:lnTo>
                      <a:lnTo>
                        <a:pt x="1788" y="70"/>
                      </a:lnTo>
                      <a:lnTo>
                        <a:pt x="1792" y="74"/>
                      </a:lnTo>
                      <a:lnTo>
                        <a:pt x="1792" y="78"/>
                      </a:lnTo>
                      <a:lnTo>
                        <a:pt x="1798" y="82"/>
                      </a:lnTo>
                      <a:lnTo>
                        <a:pt x="1798" y="88"/>
                      </a:lnTo>
                      <a:lnTo>
                        <a:pt x="1792" y="114"/>
                      </a:lnTo>
                      <a:lnTo>
                        <a:pt x="1792" y="120"/>
                      </a:lnTo>
                      <a:lnTo>
                        <a:pt x="1788" y="124"/>
                      </a:lnTo>
                      <a:lnTo>
                        <a:pt x="1788" y="134"/>
                      </a:lnTo>
                      <a:lnTo>
                        <a:pt x="1778" y="148"/>
                      </a:lnTo>
                      <a:lnTo>
                        <a:pt x="1778" y="152"/>
                      </a:lnTo>
                      <a:lnTo>
                        <a:pt x="1774" y="152"/>
                      </a:lnTo>
                      <a:lnTo>
                        <a:pt x="1774" y="156"/>
                      </a:lnTo>
                      <a:lnTo>
                        <a:pt x="1710" y="160"/>
                      </a:lnTo>
                      <a:lnTo>
                        <a:pt x="1706" y="160"/>
                      </a:lnTo>
                      <a:lnTo>
                        <a:pt x="1700" y="160"/>
                      </a:lnTo>
                      <a:lnTo>
                        <a:pt x="1700" y="156"/>
                      </a:lnTo>
                      <a:lnTo>
                        <a:pt x="1696" y="156"/>
                      </a:lnTo>
                      <a:lnTo>
                        <a:pt x="1696" y="152"/>
                      </a:lnTo>
                      <a:lnTo>
                        <a:pt x="1692" y="148"/>
                      </a:lnTo>
                      <a:lnTo>
                        <a:pt x="1692" y="138"/>
                      </a:lnTo>
                      <a:lnTo>
                        <a:pt x="1692" y="134"/>
                      </a:lnTo>
                      <a:lnTo>
                        <a:pt x="1688" y="106"/>
                      </a:lnTo>
                      <a:lnTo>
                        <a:pt x="1688" y="102"/>
                      </a:lnTo>
                      <a:lnTo>
                        <a:pt x="1688" y="96"/>
                      </a:lnTo>
                      <a:lnTo>
                        <a:pt x="1688" y="92"/>
                      </a:lnTo>
                      <a:lnTo>
                        <a:pt x="1688" y="88"/>
                      </a:lnTo>
                      <a:lnTo>
                        <a:pt x="1688" y="82"/>
                      </a:lnTo>
                      <a:lnTo>
                        <a:pt x="1688" y="78"/>
                      </a:lnTo>
                      <a:lnTo>
                        <a:pt x="1678" y="74"/>
                      </a:lnTo>
                      <a:lnTo>
                        <a:pt x="1674" y="70"/>
                      </a:lnTo>
                      <a:lnTo>
                        <a:pt x="1636" y="64"/>
                      </a:lnTo>
                      <a:lnTo>
                        <a:pt x="1604" y="180"/>
                      </a:lnTo>
                      <a:lnTo>
                        <a:pt x="1564" y="344"/>
                      </a:lnTo>
                      <a:lnTo>
                        <a:pt x="1578" y="380"/>
                      </a:lnTo>
                      <a:lnTo>
                        <a:pt x="1578" y="384"/>
                      </a:lnTo>
                      <a:lnTo>
                        <a:pt x="1582" y="384"/>
                      </a:lnTo>
                      <a:lnTo>
                        <a:pt x="1582" y="390"/>
                      </a:lnTo>
                      <a:lnTo>
                        <a:pt x="1586" y="394"/>
                      </a:lnTo>
                      <a:lnTo>
                        <a:pt x="1586" y="398"/>
                      </a:lnTo>
                      <a:lnTo>
                        <a:pt x="1586" y="408"/>
                      </a:lnTo>
                      <a:lnTo>
                        <a:pt x="1586" y="412"/>
                      </a:lnTo>
                      <a:lnTo>
                        <a:pt x="1586" y="416"/>
                      </a:lnTo>
                      <a:lnTo>
                        <a:pt x="1586" y="422"/>
                      </a:lnTo>
                      <a:lnTo>
                        <a:pt x="1590" y="436"/>
                      </a:lnTo>
                      <a:lnTo>
                        <a:pt x="1590" y="440"/>
                      </a:lnTo>
                      <a:lnTo>
                        <a:pt x="1586" y="454"/>
                      </a:lnTo>
                      <a:lnTo>
                        <a:pt x="1586" y="468"/>
                      </a:lnTo>
                      <a:lnTo>
                        <a:pt x="1582" y="476"/>
                      </a:lnTo>
                      <a:lnTo>
                        <a:pt x="1582" y="486"/>
                      </a:lnTo>
                      <a:lnTo>
                        <a:pt x="1578" y="490"/>
                      </a:lnTo>
                      <a:lnTo>
                        <a:pt x="1554" y="558"/>
                      </a:lnTo>
                      <a:lnTo>
                        <a:pt x="1550" y="572"/>
                      </a:lnTo>
                      <a:lnTo>
                        <a:pt x="1546" y="586"/>
                      </a:lnTo>
                      <a:lnTo>
                        <a:pt x="1540" y="604"/>
                      </a:lnTo>
                      <a:lnTo>
                        <a:pt x="1536" y="618"/>
                      </a:lnTo>
                      <a:lnTo>
                        <a:pt x="1476" y="756"/>
                      </a:lnTo>
                      <a:lnTo>
                        <a:pt x="1468" y="770"/>
                      </a:lnTo>
                      <a:lnTo>
                        <a:pt x="1462" y="774"/>
                      </a:lnTo>
                      <a:lnTo>
                        <a:pt x="1358" y="884"/>
                      </a:lnTo>
                      <a:lnTo>
                        <a:pt x="1266" y="970"/>
                      </a:lnTo>
                      <a:lnTo>
                        <a:pt x="1132" y="1034"/>
                      </a:lnTo>
                      <a:lnTo>
                        <a:pt x="1128" y="1044"/>
                      </a:lnTo>
                      <a:lnTo>
                        <a:pt x="1128" y="1048"/>
                      </a:lnTo>
                      <a:lnTo>
                        <a:pt x="1124" y="1052"/>
                      </a:lnTo>
                      <a:lnTo>
                        <a:pt x="1118" y="1058"/>
                      </a:lnTo>
                      <a:lnTo>
                        <a:pt x="1114" y="1058"/>
                      </a:lnTo>
                      <a:lnTo>
                        <a:pt x="1114" y="1062"/>
                      </a:lnTo>
                      <a:lnTo>
                        <a:pt x="1110" y="1062"/>
                      </a:lnTo>
                      <a:lnTo>
                        <a:pt x="1096" y="1062"/>
                      </a:lnTo>
                      <a:lnTo>
                        <a:pt x="1092" y="1062"/>
                      </a:lnTo>
                      <a:lnTo>
                        <a:pt x="1086" y="1058"/>
                      </a:lnTo>
                      <a:lnTo>
                        <a:pt x="1078" y="1058"/>
                      </a:lnTo>
                      <a:lnTo>
                        <a:pt x="1072" y="1052"/>
                      </a:lnTo>
                      <a:lnTo>
                        <a:pt x="1068" y="1052"/>
                      </a:lnTo>
                      <a:lnTo>
                        <a:pt x="1060" y="1044"/>
                      </a:lnTo>
                      <a:lnTo>
                        <a:pt x="1060" y="1040"/>
                      </a:lnTo>
                      <a:lnTo>
                        <a:pt x="1054" y="1040"/>
                      </a:lnTo>
                      <a:lnTo>
                        <a:pt x="1060" y="1034"/>
                      </a:lnTo>
                      <a:lnTo>
                        <a:pt x="1060" y="1030"/>
                      </a:lnTo>
                      <a:lnTo>
                        <a:pt x="1068" y="1016"/>
                      </a:lnTo>
                      <a:lnTo>
                        <a:pt x="1068" y="1008"/>
                      </a:lnTo>
                      <a:lnTo>
                        <a:pt x="1064" y="994"/>
                      </a:lnTo>
                      <a:lnTo>
                        <a:pt x="1060" y="994"/>
                      </a:lnTo>
                      <a:lnTo>
                        <a:pt x="1040" y="994"/>
                      </a:lnTo>
                      <a:lnTo>
                        <a:pt x="1036" y="994"/>
                      </a:lnTo>
                      <a:lnTo>
                        <a:pt x="1068" y="962"/>
                      </a:lnTo>
                      <a:lnTo>
                        <a:pt x="1118" y="912"/>
                      </a:lnTo>
                      <a:lnTo>
                        <a:pt x="1118" y="898"/>
                      </a:lnTo>
                      <a:lnTo>
                        <a:pt x="1118" y="892"/>
                      </a:lnTo>
                      <a:lnTo>
                        <a:pt x="1114" y="892"/>
                      </a:lnTo>
                      <a:lnTo>
                        <a:pt x="1104" y="892"/>
                      </a:lnTo>
                      <a:lnTo>
                        <a:pt x="1100" y="892"/>
                      </a:lnTo>
                      <a:lnTo>
                        <a:pt x="1082" y="902"/>
                      </a:lnTo>
                      <a:lnTo>
                        <a:pt x="1032" y="924"/>
                      </a:lnTo>
                      <a:lnTo>
                        <a:pt x="1028" y="924"/>
                      </a:lnTo>
                      <a:lnTo>
                        <a:pt x="1022" y="930"/>
                      </a:lnTo>
                      <a:lnTo>
                        <a:pt x="1014" y="934"/>
                      </a:lnTo>
                      <a:lnTo>
                        <a:pt x="1014" y="938"/>
                      </a:lnTo>
                      <a:lnTo>
                        <a:pt x="1004" y="966"/>
                      </a:lnTo>
                      <a:lnTo>
                        <a:pt x="1004" y="976"/>
                      </a:lnTo>
                      <a:lnTo>
                        <a:pt x="1004" y="980"/>
                      </a:lnTo>
                      <a:lnTo>
                        <a:pt x="1014" y="984"/>
                      </a:lnTo>
                      <a:lnTo>
                        <a:pt x="1018" y="1008"/>
                      </a:lnTo>
                      <a:lnTo>
                        <a:pt x="1018" y="1012"/>
                      </a:lnTo>
                      <a:lnTo>
                        <a:pt x="1018" y="1030"/>
                      </a:lnTo>
                      <a:lnTo>
                        <a:pt x="1018" y="1034"/>
                      </a:lnTo>
                      <a:lnTo>
                        <a:pt x="1014" y="1044"/>
                      </a:lnTo>
                      <a:lnTo>
                        <a:pt x="1008" y="1058"/>
                      </a:lnTo>
                      <a:lnTo>
                        <a:pt x="1004" y="1066"/>
                      </a:lnTo>
                      <a:lnTo>
                        <a:pt x="1000" y="1076"/>
                      </a:lnTo>
                      <a:lnTo>
                        <a:pt x="994" y="1084"/>
                      </a:lnTo>
                      <a:lnTo>
                        <a:pt x="990" y="1090"/>
                      </a:lnTo>
                      <a:lnTo>
                        <a:pt x="986" y="1094"/>
                      </a:lnTo>
                      <a:lnTo>
                        <a:pt x="976" y="1108"/>
                      </a:lnTo>
                      <a:lnTo>
                        <a:pt x="950" y="1140"/>
                      </a:lnTo>
                      <a:lnTo>
                        <a:pt x="950" y="1144"/>
                      </a:lnTo>
                      <a:lnTo>
                        <a:pt x="930" y="1162"/>
                      </a:lnTo>
                      <a:lnTo>
                        <a:pt x="926" y="1162"/>
                      </a:lnTo>
                      <a:lnTo>
                        <a:pt x="922" y="1168"/>
                      </a:lnTo>
                      <a:lnTo>
                        <a:pt x="918" y="1168"/>
                      </a:lnTo>
                      <a:lnTo>
                        <a:pt x="908" y="1180"/>
                      </a:lnTo>
                      <a:lnTo>
                        <a:pt x="880" y="1222"/>
                      </a:lnTo>
                      <a:lnTo>
                        <a:pt x="880" y="1226"/>
                      </a:lnTo>
                      <a:lnTo>
                        <a:pt x="886" y="1246"/>
                      </a:lnTo>
                      <a:lnTo>
                        <a:pt x="886" y="1250"/>
                      </a:lnTo>
                      <a:lnTo>
                        <a:pt x="890" y="1250"/>
                      </a:lnTo>
                      <a:lnTo>
                        <a:pt x="894" y="1254"/>
                      </a:lnTo>
                      <a:lnTo>
                        <a:pt x="894" y="1258"/>
                      </a:lnTo>
                      <a:lnTo>
                        <a:pt x="898" y="1258"/>
                      </a:lnTo>
                      <a:lnTo>
                        <a:pt x="898" y="1264"/>
                      </a:lnTo>
                      <a:lnTo>
                        <a:pt x="904" y="1268"/>
                      </a:lnTo>
                      <a:lnTo>
                        <a:pt x="904" y="1272"/>
                      </a:lnTo>
                      <a:lnTo>
                        <a:pt x="898" y="1290"/>
                      </a:lnTo>
                      <a:lnTo>
                        <a:pt x="898" y="1296"/>
                      </a:lnTo>
                      <a:lnTo>
                        <a:pt x="840" y="1328"/>
                      </a:lnTo>
                      <a:lnTo>
                        <a:pt x="840" y="1332"/>
                      </a:lnTo>
                      <a:lnTo>
                        <a:pt x="834" y="1332"/>
                      </a:lnTo>
                      <a:lnTo>
                        <a:pt x="802" y="1328"/>
                      </a:lnTo>
                      <a:lnTo>
                        <a:pt x="794" y="1322"/>
                      </a:lnTo>
                      <a:lnTo>
                        <a:pt x="794" y="1314"/>
                      </a:lnTo>
                      <a:lnTo>
                        <a:pt x="784" y="1314"/>
                      </a:lnTo>
                      <a:lnTo>
                        <a:pt x="774" y="1314"/>
                      </a:lnTo>
                      <a:lnTo>
                        <a:pt x="774" y="1318"/>
                      </a:lnTo>
                      <a:lnTo>
                        <a:pt x="770" y="1318"/>
                      </a:lnTo>
                      <a:lnTo>
                        <a:pt x="774" y="1322"/>
                      </a:lnTo>
                      <a:lnTo>
                        <a:pt x="774" y="1328"/>
                      </a:lnTo>
                      <a:lnTo>
                        <a:pt x="774" y="1332"/>
                      </a:lnTo>
                      <a:lnTo>
                        <a:pt x="770" y="1336"/>
                      </a:lnTo>
                      <a:lnTo>
                        <a:pt x="766" y="1336"/>
                      </a:lnTo>
                      <a:lnTo>
                        <a:pt x="770" y="1332"/>
                      </a:lnTo>
                      <a:lnTo>
                        <a:pt x="770" y="1328"/>
                      </a:lnTo>
                      <a:lnTo>
                        <a:pt x="766" y="1286"/>
                      </a:lnTo>
                      <a:lnTo>
                        <a:pt x="762" y="1282"/>
                      </a:lnTo>
                      <a:lnTo>
                        <a:pt x="762" y="1278"/>
                      </a:lnTo>
                      <a:lnTo>
                        <a:pt x="752" y="1268"/>
                      </a:lnTo>
                      <a:lnTo>
                        <a:pt x="748" y="1272"/>
                      </a:lnTo>
                      <a:lnTo>
                        <a:pt x="628" y="1296"/>
                      </a:lnTo>
                      <a:lnTo>
                        <a:pt x="596" y="1304"/>
                      </a:lnTo>
                      <a:lnTo>
                        <a:pt x="592" y="1310"/>
                      </a:lnTo>
                      <a:lnTo>
                        <a:pt x="586" y="1314"/>
                      </a:lnTo>
                      <a:lnTo>
                        <a:pt x="586" y="1318"/>
                      </a:lnTo>
                      <a:lnTo>
                        <a:pt x="582" y="1318"/>
                      </a:lnTo>
                      <a:lnTo>
                        <a:pt x="560" y="1322"/>
                      </a:lnTo>
                      <a:lnTo>
                        <a:pt x="554" y="1322"/>
                      </a:lnTo>
                      <a:lnTo>
                        <a:pt x="510" y="1328"/>
                      </a:lnTo>
                      <a:lnTo>
                        <a:pt x="444" y="1332"/>
                      </a:lnTo>
                      <a:lnTo>
                        <a:pt x="412" y="1318"/>
                      </a:lnTo>
                      <a:lnTo>
                        <a:pt x="380" y="1314"/>
                      </a:lnTo>
                      <a:lnTo>
                        <a:pt x="298" y="1374"/>
                      </a:lnTo>
                      <a:lnTo>
                        <a:pt x="170" y="1492"/>
                      </a:lnTo>
                      <a:lnTo>
                        <a:pt x="166" y="1492"/>
                      </a:lnTo>
                      <a:lnTo>
                        <a:pt x="92" y="1552"/>
                      </a:lnTo>
                      <a:lnTo>
                        <a:pt x="60" y="1556"/>
                      </a:lnTo>
                      <a:lnTo>
                        <a:pt x="18" y="1552"/>
                      </a:lnTo>
                      <a:lnTo>
                        <a:pt x="14" y="1552"/>
                      </a:lnTo>
                      <a:lnTo>
                        <a:pt x="10" y="1556"/>
                      </a:lnTo>
                      <a:lnTo>
                        <a:pt x="0" y="1584"/>
                      </a:lnTo>
                      <a:lnTo>
                        <a:pt x="4" y="1648"/>
                      </a:lnTo>
                      <a:lnTo>
                        <a:pt x="68" y="1656"/>
                      </a:lnTo>
                      <a:lnTo>
                        <a:pt x="124" y="1638"/>
                      </a:lnTo>
                      <a:lnTo>
                        <a:pt x="138" y="1630"/>
                      </a:lnTo>
                      <a:lnTo>
                        <a:pt x="170" y="1638"/>
                      </a:lnTo>
                      <a:lnTo>
                        <a:pt x="198" y="1662"/>
                      </a:lnTo>
                      <a:lnTo>
                        <a:pt x="216" y="1656"/>
                      </a:lnTo>
                      <a:lnTo>
                        <a:pt x="224" y="1648"/>
                      </a:lnTo>
                      <a:lnTo>
                        <a:pt x="230" y="1620"/>
                      </a:lnTo>
                      <a:lnTo>
                        <a:pt x="234" y="1588"/>
                      </a:lnTo>
                      <a:lnTo>
                        <a:pt x="248" y="1570"/>
                      </a:lnTo>
                      <a:lnTo>
                        <a:pt x="252" y="1566"/>
                      </a:lnTo>
                      <a:lnTo>
                        <a:pt x="256" y="1566"/>
                      </a:lnTo>
                      <a:lnTo>
                        <a:pt x="262" y="1566"/>
                      </a:lnTo>
                      <a:lnTo>
                        <a:pt x="266" y="1566"/>
                      </a:lnTo>
                      <a:lnTo>
                        <a:pt x="280" y="1570"/>
                      </a:lnTo>
                      <a:lnTo>
                        <a:pt x="280" y="1580"/>
                      </a:lnTo>
                      <a:lnTo>
                        <a:pt x="290" y="1598"/>
                      </a:lnTo>
                      <a:lnTo>
                        <a:pt x="290" y="1602"/>
                      </a:lnTo>
                      <a:lnTo>
                        <a:pt x="294" y="1602"/>
                      </a:lnTo>
                      <a:lnTo>
                        <a:pt x="302" y="1598"/>
                      </a:lnTo>
                      <a:lnTo>
                        <a:pt x="308" y="1598"/>
                      </a:lnTo>
                      <a:lnTo>
                        <a:pt x="312" y="1598"/>
                      </a:lnTo>
                      <a:lnTo>
                        <a:pt x="326" y="1592"/>
                      </a:lnTo>
                      <a:lnTo>
                        <a:pt x="330" y="1588"/>
                      </a:lnTo>
                      <a:lnTo>
                        <a:pt x="330" y="1584"/>
                      </a:lnTo>
                      <a:lnTo>
                        <a:pt x="334" y="1580"/>
                      </a:lnTo>
                      <a:lnTo>
                        <a:pt x="334" y="1574"/>
                      </a:lnTo>
                      <a:lnTo>
                        <a:pt x="358" y="1574"/>
                      </a:lnTo>
                      <a:lnTo>
                        <a:pt x="372" y="1574"/>
                      </a:lnTo>
                      <a:lnTo>
                        <a:pt x="376" y="1580"/>
                      </a:lnTo>
                      <a:lnTo>
                        <a:pt x="380" y="1588"/>
                      </a:lnTo>
                      <a:lnTo>
                        <a:pt x="400" y="1584"/>
                      </a:lnTo>
                      <a:lnTo>
                        <a:pt x="490" y="1528"/>
                      </a:lnTo>
                      <a:lnTo>
                        <a:pt x="596" y="1492"/>
                      </a:lnTo>
                      <a:lnTo>
                        <a:pt x="632" y="1478"/>
                      </a:lnTo>
                      <a:lnTo>
                        <a:pt x="656" y="1478"/>
                      </a:lnTo>
                      <a:lnTo>
                        <a:pt x="770" y="1488"/>
                      </a:lnTo>
                      <a:lnTo>
                        <a:pt x="770" y="1492"/>
                      </a:lnTo>
                      <a:lnTo>
                        <a:pt x="780" y="1496"/>
                      </a:lnTo>
                      <a:lnTo>
                        <a:pt x="784" y="1502"/>
                      </a:lnTo>
                      <a:lnTo>
                        <a:pt x="788" y="1506"/>
                      </a:lnTo>
                      <a:lnTo>
                        <a:pt x="794" y="1506"/>
                      </a:lnTo>
                      <a:lnTo>
                        <a:pt x="794" y="1510"/>
                      </a:lnTo>
                      <a:lnTo>
                        <a:pt x="794" y="1520"/>
                      </a:lnTo>
                      <a:lnTo>
                        <a:pt x="794" y="1524"/>
                      </a:lnTo>
                      <a:lnTo>
                        <a:pt x="788" y="1524"/>
                      </a:lnTo>
                      <a:lnTo>
                        <a:pt x="788" y="1528"/>
                      </a:lnTo>
                      <a:lnTo>
                        <a:pt x="780" y="1542"/>
                      </a:lnTo>
                      <a:lnTo>
                        <a:pt x="774" y="1548"/>
                      </a:lnTo>
                      <a:lnTo>
                        <a:pt x="766" y="1556"/>
                      </a:lnTo>
                      <a:lnTo>
                        <a:pt x="752" y="1566"/>
                      </a:lnTo>
                      <a:lnTo>
                        <a:pt x="734" y="1592"/>
                      </a:lnTo>
                      <a:lnTo>
                        <a:pt x="724" y="1662"/>
                      </a:lnTo>
                      <a:lnTo>
                        <a:pt x="724" y="1666"/>
                      </a:lnTo>
                      <a:lnTo>
                        <a:pt x="784" y="1726"/>
                      </a:lnTo>
                      <a:lnTo>
                        <a:pt x="788" y="1734"/>
                      </a:lnTo>
                      <a:lnTo>
                        <a:pt x="794" y="1734"/>
                      </a:lnTo>
                      <a:lnTo>
                        <a:pt x="808" y="1740"/>
                      </a:lnTo>
                      <a:lnTo>
                        <a:pt x="812" y="1744"/>
                      </a:lnTo>
                      <a:lnTo>
                        <a:pt x="848" y="1752"/>
                      </a:lnTo>
                      <a:lnTo>
                        <a:pt x="866" y="1734"/>
                      </a:lnTo>
                      <a:lnTo>
                        <a:pt x="876" y="1726"/>
                      </a:lnTo>
                      <a:lnTo>
                        <a:pt x="912" y="1656"/>
                      </a:lnTo>
                      <a:lnTo>
                        <a:pt x="940" y="1606"/>
                      </a:lnTo>
                      <a:lnTo>
                        <a:pt x="940" y="1602"/>
                      </a:lnTo>
                      <a:lnTo>
                        <a:pt x="944" y="1602"/>
                      </a:lnTo>
                      <a:lnTo>
                        <a:pt x="944" y="1598"/>
                      </a:lnTo>
                      <a:lnTo>
                        <a:pt x="1000" y="1580"/>
                      </a:lnTo>
                      <a:lnTo>
                        <a:pt x="1008" y="1580"/>
                      </a:lnTo>
                      <a:lnTo>
                        <a:pt x="1022" y="1588"/>
                      </a:lnTo>
                      <a:lnTo>
                        <a:pt x="1032" y="1588"/>
                      </a:lnTo>
                      <a:lnTo>
                        <a:pt x="1040" y="1584"/>
                      </a:lnTo>
                      <a:lnTo>
                        <a:pt x="1046" y="1556"/>
                      </a:lnTo>
                      <a:lnTo>
                        <a:pt x="1046" y="1548"/>
                      </a:lnTo>
                      <a:lnTo>
                        <a:pt x="1036" y="1542"/>
                      </a:lnTo>
                      <a:lnTo>
                        <a:pt x="1032" y="1538"/>
                      </a:lnTo>
                      <a:lnTo>
                        <a:pt x="994" y="1514"/>
                      </a:lnTo>
                      <a:lnTo>
                        <a:pt x="990" y="1514"/>
                      </a:lnTo>
                      <a:lnTo>
                        <a:pt x="986" y="1514"/>
                      </a:lnTo>
                      <a:lnTo>
                        <a:pt x="976" y="1514"/>
                      </a:lnTo>
                      <a:lnTo>
                        <a:pt x="976" y="1496"/>
                      </a:lnTo>
                      <a:lnTo>
                        <a:pt x="976" y="1492"/>
                      </a:lnTo>
                      <a:lnTo>
                        <a:pt x="976" y="1488"/>
                      </a:lnTo>
                      <a:lnTo>
                        <a:pt x="1000" y="1438"/>
                      </a:lnTo>
                      <a:lnTo>
                        <a:pt x="1000" y="1432"/>
                      </a:lnTo>
                      <a:lnTo>
                        <a:pt x="1032" y="1414"/>
                      </a:lnTo>
                      <a:lnTo>
                        <a:pt x="1040" y="1414"/>
                      </a:lnTo>
                      <a:lnTo>
                        <a:pt x="1040" y="1418"/>
                      </a:lnTo>
                      <a:lnTo>
                        <a:pt x="1040" y="1424"/>
                      </a:lnTo>
                      <a:lnTo>
                        <a:pt x="1040" y="1428"/>
                      </a:lnTo>
                      <a:lnTo>
                        <a:pt x="1036" y="1432"/>
                      </a:lnTo>
                      <a:lnTo>
                        <a:pt x="1032" y="1438"/>
                      </a:lnTo>
                      <a:lnTo>
                        <a:pt x="1032" y="1442"/>
                      </a:lnTo>
                      <a:lnTo>
                        <a:pt x="1028" y="1442"/>
                      </a:lnTo>
                      <a:lnTo>
                        <a:pt x="1028" y="1446"/>
                      </a:lnTo>
                      <a:lnTo>
                        <a:pt x="1028" y="1450"/>
                      </a:lnTo>
                      <a:lnTo>
                        <a:pt x="1028" y="1456"/>
                      </a:lnTo>
                      <a:lnTo>
                        <a:pt x="1032" y="1484"/>
                      </a:lnTo>
                      <a:lnTo>
                        <a:pt x="1032" y="1488"/>
                      </a:lnTo>
                      <a:lnTo>
                        <a:pt x="1036" y="1488"/>
                      </a:lnTo>
                      <a:lnTo>
                        <a:pt x="1046" y="1492"/>
                      </a:lnTo>
                      <a:lnTo>
                        <a:pt x="1046" y="1496"/>
                      </a:lnTo>
                      <a:lnTo>
                        <a:pt x="1050" y="1496"/>
                      </a:lnTo>
                      <a:lnTo>
                        <a:pt x="1054" y="1496"/>
                      </a:lnTo>
                      <a:lnTo>
                        <a:pt x="1150" y="1502"/>
                      </a:lnTo>
                      <a:lnTo>
                        <a:pt x="1270" y="1492"/>
                      </a:lnTo>
                      <a:lnTo>
                        <a:pt x="1270" y="1488"/>
                      </a:lnTo>
                      <a:lnTo>
                        <a:pt x="1294" y="1456"/>
                      </a:lnTo>
                      <a:lnTo>
                        <a:pt x="1330" y="1410"/>
                      </a:lnTo>
                      <a:lnTo>
                        <a:pt x="1352" y="1406"/>
                      </a:lnTo>
                      <a:lnTo>
                        <a:pt x="1358" y="1406"/>
                      </a:lnTo>
                      <a:lnTo>
                        <a:pt x="1362" y="1406"/>
                      </a:lnTo>
                      <a:lnTo>
                        <a:pt x="1370" y="1410"/>
                      </a:lnTo>
                      <a:lnTo>
                        <a:pt x="1376" y="1414"/>
                      </a:lnTo>
                      <a:lnTo>
                        <a:pt x="1390" y="1424"/>
                      </a:lnTo>
                      <a:lnTo>
                        <a:pt x="1362" y="1470"/>
                      </a:lnTo>
                      <a:lnTo>
                        <a:pt x="1362" y="1492"/>
                      </a:lnTo>
                      <a:lnTo>
                        <a:pt x="1362" y="1496"/>
                      </a:lnTo>
                      <a:lnTo>
                        <a:pt x="1370" y="1514"/>
                      </a:lnTo>
                      <a:lnTo>
                        <a:pt x="1376" y="1514"/>
                      </a:lnTo>
                      <a:lnTo>
                        <a:pt x="1380" y="1514"/>
                      </a:lnTo>
                      <a:lnTo>
                        <a:pt x="1384" y="1514"/>
                      </a:lnTo>
                      <a:lnTo>
                        <a:pt x="1390" y="1510"/>
                      </a:lnTo>
                      <a:lnTo>
                        <a:pt x="1398" y="1506"/>
                      </a:lnTo>
                      <a:lnTo>
                        <a:pt x="1404" y="1502"/>
                      </a:lnTo>
                      <a:lnTo>
                        <a:pt x="1426" y="1456"/>
                      </a:lnTo>
                      <a:lnTo>
                        <a:pt x="1430" y="1456"/>
                      </a:lnTo>
                      <a:lnTo>
                        <a:pt x="1430" y="1446"/>
                      </a:lnTo>
                      <a:lnTo>
                        <a:pt x="1430" y="1442"/>
                      </a:lnTo>
                      <a:lnTo>
                        <a:pt x="1426" y="1438"/>
                      </a:lnTo>
                      <a:lnTo>
                        <a:pt x="1422" y="1438"/>
                      </a:lnTo>
                      <a:lnTo>
                        <a:pt x="1422" y="1432"/>
                      </a:lnTo>
                      <a:lnTo>
                        <a:pt x="1422" y="1418"/>
                      </a:lnTo>
                      <a:lnTo>
                        <a:pt x="1422" y="1414"/>
                      </a:lnTo>
                      <a:lnTo>
                        <a:pt x="1422" y="1410"/>
                      </a:lnTo>
                      <a:lnTo>
                        <a:pt x="1426" y="1392"/>
                      </a:lnTo>
                      <a:lnTo>
                        <a:pt x="1430" y="1386"/>
                      </a:lnTo>
                      <a:lnTo>
                        <a:pt x="1430" y="1382"/>
                      </a:lnTo>
                      <a:lnTo>
                        <a:pt x="1436" y="1382"/>
                      </a:lnTo>
                      <a:lnTo>
                        <a:pt x="1540" y="1300"/>
                      </a:lnTo>
                      <a:lnTo>
                        <a:pt x="1564" y="1296"/>
                      </a:lnTo>
                      <a:lnTo>
                        <a:pt x="1568" y="1290"/>
                      </a:lnTo>
                      <a:lnTo>
                        <a:pt x="1572" y="1290"/>
                      </a:lnTo>
                      <a:lnTo>
                        <a:pt x="1578" y="1290"/>
                      </a:lnTo>
                      <a:lnTo>
                        <a:pt x="1582" y="1296"/>
                      </a:lnTo>
                      <a:lnTo>
                        <a:pt x="1586" y="1296"/>
                      </a:lnTo>
                      <a:lnTo>
                        <a:pt x="1586" y="1300"/>
                      </a:lnTo>
                      <a:lnTo>
                        <a:pt x="1590" y="1300"/>
                      </a:lnTo>
                      <a:lnTo>
                        <a:pt x="1596" y="1310"/>
                      </a:lnTo>
                      <a:lnTo>
                        <a:pt x="1596" y="1314"/>
                      </a:lnTo>
                      <a:lnTo>
                        <a:pt x="1596" y="1318"/>
                      </a:lnTo>
                      <a:lnTo>
                        <a:pt x="1586" y="1328"/>
                      </a:lnTo>
                      <a:lnTo>
                        <a:pt x="1578" y="1336"/>
                      </a:lnTo>
                      <a:lnTo>
                        <a:pt x="1558" y="1360"/>
                      </a:lnTo>
                      <a:lnTo>
                        <a:pt x="1550" y="1374"/>
                      </a:lnTo>
                      <a:lnTo>
                        <a:pt x="1536" y="1438"/>
                      </a:lnTo>
                      <a:lnTo>
                        <a:pt x="1536" y="1442"/>
                      </a:lnTo>
                      <a:lnTo>
                        <a:pt x="1550" y="1450"/>
                      </a:lnTo>
                      <a:lnTo>
                        <a:pt x="1554" y="1456"/>
                      </a:lnTo>
                      <a:lnTo>
                        <a:pt x="1558" y="1456"/>
                      </a:lnTo>
                      <a:lnTo>
                        <a:pt x="1558" y="1450"/>
                      </a:lnTo>
                      <a:lnTo>
                        <a:pt x="1568" y="1450"/>
                      </a:lnTo>
                      <a:lnTo>
                        <a:pt x="1632" y="1406"/>
                      </a:lnTo>
                      <a:lnTo>
                        <a:pt x="1636" y="1406"/>
                      </a:lnTo>
                      <a:lnTo>
                        <a:pt x="1646" y="1396"/>
                      </a:lnTo>
                      <a:lnTo>
                        <a:pt x="1646" y="1392"/>
                      </a:lnTo>
                      <a:lnTo>
                        <a:pt x="1646" y="1386"/>
                      </a:lnTo>
                      <a:lnTo>
                        <a:pt x="1650" y="1382"/>
                      </a:lnTo>
                      <a:lnTo>
                        <a:pt x="1650" y="1368"/>
                      </a:lnTo>
                      <a:lnTo>
                        <a:pt x="1646" y="1364"/>
                      </a:lnTo>
                      <a:lnTo>
                        <a:pt x="1646" y="1360"/>
                      </a:lnTo>
                      <a:lnTo>
                        <a:pt x="1646" y="1354"/>
                      </a:lnTo>
                      <a:lnTo>
                        <a:pt x="1646" y="1350"/>
                      </a:lnTo>
                      <a:lnTo>
                        <a:pt x="1646" y="1346"/>
                      </a:lnTo>
                      <a:lnTo>
                        <a:pt x="1646" y="1342"/>
                      </a:lnTo>
                      <a:lnTo>
                        <a:pt x="1650" y="1328"/>
                      </a:lnTo>
                      <a:lnTo>
                        <a:pt x="1656" y="1322"/>
                      </a:lnTo>
                      <a:lnTo>
                        <a:pt x="1660" y="1318"/>
                      </a:lnTo>
                      <a:lnTo>
                        <a:pt x="1660" y="1314"/>
                      </a:lnTo>
                      <a:lnTo>
                        <a:pt x="1664" y="1314"/>
                      </a:lnTo>
                      <a:lnTo>
                        <a:pt x="1668" y="1310"/>
                      </a:lnTo>
                      <a:lnTo>
                        <a:pt x="1668" y="1304"/>
                      </a:lnTo>
                      <a:lnTo>
                        <a:pt x="1678" y="1300"/>
                      </a:lnTo>
                      <a:lnTo>
                        <a:pt x="1682" y="1296"/>
                      </a:lnTo>
                      <a:lnTo>
                        <a:pt x="1688" y="1290"/>
                      </a:lnTo>
                      <a:lnTo>
                        <a:pt x="1720" y="1272"/>
                      </a:lnTo>
                      <a:lnTo>
                        <a:pt x="1710" y="1258"/>
                      </a:lnTo>
                      <a:lnTo>
                        <a:pt x="1688" y="1214"/>
                      </a:lnTo>
                      <a:lnTo>
                        <a:pt x="1682" y="1208"/>
                      </a:lnTo>
                      <a:lnTo>
                        <a:pt x="1678" y="1200"/>
                      </a:lnTo>
                      <a:lnTo>
                        <a:pt x="1678" y="1194"/>
                      </a:lnTo>
                      <a:lnTo>
                        <a:pt x="1674" y="1180"/>
                      </a:lnTo>
                      <a:lnTo>
                        <a:pt x="1674" y="1176"/>
                      </a:lnTo>
                      <a:lnTo>
                        <a:pt x="1674" y="1168"/>
                      </a:lnTo>
                      <a:lnTo>
                        <a:pt x="1682" y="1122"/>
                      </a:lnTo>
                      <a:lnTo>
                        <a:pt x="1682" y="1118"/>
                      </a:lnTo>
                      <a:lnTo>
                        <a:pt x="1688" y="1112"/>
                      </a:lnTo>
                      <a:lnTo>
                        <a:pt x="1706" y="1052"/>
                      </a:lnTo>
                      <a:lnTo>
                        <a:pt x="1714" y="1034"/>
                      </a:lnTo>
                      <a:lnTo>
                        <a:pt x="1714" y="1030"/>
                      </a:lnTo>
                      <a:lnTo>
                        <a:pt x="1720" y="1026"/>
                      </a:lnTo>
                      <a:lnTo>
                        <a:pt x="1732" y="1020"/>
                      </a:lnTo>
                      <a:lnTo>
                        <a:pt x="1738" y="1020"/>
                      </a:lnTo>
                      <a:lnTo>
                        <a:pt x="1742" y="1016"/>
                      </a:lnTo>
                      <a:lnTo>
                        <a:pt x="1742" y="1012"/>
                      </a:lnTo>
                      <a:lnTo>
                        <a:pt x="1746" y="1012"/>
                      </a:lnTo>
                      <a:lnTo>
                        <a:pt x="1746" y="1008"/>
                      </a:lnTo>
                      <a:lnTo>
                        <a:pt x="1756" y="924"/>
                      </a:lnTo>
                      <a:lnTo>
                        <a:pt x="1756" y="906"/>
                      </a:lnTo>
                      <a:lnTo>
                        <a:pt x="1756" y="870"/>
                      </a:lnTo>
                      <a:lnTo>
                        <a:pt x="1752" y="852"/>
                      </a:lnTo>
                      <a:lnTo>
                        <a:pt x="1752" y="848"/>
                      </a:lnTo>
                      <a:lnTo>
                        <a:pt x="1752" y="842"/>
                      </a:lnTo>
                      <a:lnTo>
                        <a:pt x="1746" y="838"/>
                      </a:lnTo>
                      <a:lnTo>
                        <a:pt x="1742" y="838"/>
                      </a:lnTo>
                      <a:lnTo>
                        <a:pt x="1738" y="814"/>
                      </a:lnTo>
                      <a:lnTo>
                        <a:pt x="1738" y="806"/>
                      </a:lnTo>
                      <a:lnTo>
                        <a:pt x="1738" y="802"/>
                      </a:lnTo>
                      <a:lnTo>
                        <a:pt x="1732" y="796"/>
                      </a:lnTo>
                      <a:lnTo>
                        <a:pt x="1732" y="792"/>
                      </a:lnTo>
                      <a:lnTo>
                        <a:pt x="1738" y="788"/>
                      </a:lnTo>
                      <a:lnTo>
                        <a:pt x="1738" y="782"/>
                      </a:lnTo>
                      <a:lnTo>
                        <a:pt x="1738" y="778"/>
                      </a:lnTo>
                      <a:lnTo>
                        <a:pt x="1738" y="764"/>
                      </a:lnTo>
                      <a:lnTo>
                        <a:pt x="1742" y="756"/>
                      </a:lnTo>
                      <a:lnTo>
                        <a:pt x="1746" y="750"/>
                      </a:lnTo>
                      <a:lnTo>
                        <a:pt x="1756" y="718"/>
                      </a:lnTo>
                      <a:lnTo>
                        <a:pt x="1760" y="714"/>
                      </a:lnTo>
                      <a:lnTo>
                        <a:pt x="1766" y="710"/>
                      </a:lnTo>
                      <a:lnTo>
                        <a:pt x="1792" y="706"/>
                      </a:lnTo>
                      <a:lnTo>
                        <a:pt x="1802" y="700"/>
                      </a:lnTo>
                      <a:lnTo>
                        <a:pt x="1856" y="572"/>
                      </a:lnTo>
                      <a:lnTo>
                        <a:pt x="1862" y="572"/>
                      </a:lnTo>
                      <a:lnTo>
                        <a:pt x="1866" y="572"/>
                      </a:lnTo>
                      <a:lnTo>
                        <a:pt x="1876" y="572"/>
                      </a:lnTo>
                      <a:lnTo>
                        <a:pt x="1898" y="564"/>
                      </a:lnTo>
                      <a:lnTo>
                        <a:pt x="1930" y="476"/>
                      </a:lnTo>
                      <a:lnTo>
                        <a:pt x="1930" y="468"/>
                      </a:lnTo>
                      <a:lnTo>
                        <a:pt x="1934" y="448"/>
                      </a:lnTo>
                      <a:lnTo>
                        <a:pt x="1916" y="358"/>
                      </a:lnTo>
                      <a:lnTo>
                        <a:pt x="1912" y="348"/>
                      </a:lnTo>
                      <a:close/>
                    </a:path>
                  </a:pathLst>
                </a:custGeom>
                <a:solidFill>
                  <a:srgbClr val="BAE5FF"/>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37" name="Freeform 23"/>
                <p:cNvSpPr>
                  <a:spLocks/>
                </p:cNvSpPr>
                <p:nvPr/>
              </p:nvSpPr>
              <p:spPr bwMode="auto">
                <a:xfrm>
                  <a:off x="5273675" y="1125538"/>
                  <a:ext cx="1660525" cy="1552575"/>
                </a:xfrm>
                <a:custGeom>
                  <a:avLst/>
                  <a:gdLst>
                    <a:gd name="T0" fmla="*/ 990 w 1046"/>
                    <a:gd name="T1" fmla="*/ 544 h 978"/>
                    <a:gd name="T2" fmla="*/ 958 w 1046"/>
                    <a:gd name="T3" fmla="*/ 540 h 978"/>
                    <a:gd name="T4" fmla="*/ 788 w 1046"/>
                    <a:gd name="T5" fmla="*/ 370 h 978"/>
                    <a:gd name="T6" fmla="*/ 734 w 1046"/>
                    <a:gd name="T7" fmla="*/ 338 h 978"/>
                    <a:gd name="T8" fmla="*/ 692 w 1046"/>
                    <a:gd name="T9" fmla="*/ 348 h 978"/>
                    <a:gd name="T10" fmla="*/ 678 w 1046"/>
                    <a:gd name="T11" fmla="*/ 324 h 978"/>
                    <a:gd name="T12" fmla="*/ 528 w 1046"/>
                    <a:gd name="T13" fmla="*/ 196 h 978"/>
                    <a:gd name="T14" fmla="*/ 490 w 1046"/>
                    <a:gd name="T15" fmla="*/ 150 h 978"/>
                    <a:gd name="T16" fmla="*/ 412 w 1046"/>
                    <a:gd name="T17" fmla="*/ 46 h 978"/>
                    <a:gd name="T18" fmla="*/ 398 w 1046"/>
                    <a:gd name="T19" fmla="*/ 32 h 978"/>
                    <a:gd name="T20" fmla="*/ 380 w 1046"/>
                    <a:gd name="T21" fmla="*/ 4 h 978"/>
                    <a:gd name="T22" fmla="*/ 366 w 1046"/>
                    <a:gd name="T23" fmla="*/ 4 h 978"/>
                    <a:gd name="T24" fmla="*/ 312 w 1046"/>
                    <a:gd name="T25" fmla="*/ 68 h 978"/>
                    <a:gd name="T26" fmla="*/ 316 w 1046"/>
                    <a:gd name="T27" fmla="*/ 90 h 978"/>
                    <a:gd name="T28" fmla="*/ 334 w 1046"/>
                    <a:gd name="T29" fmla="*/ 132 h 978"/>
                    <a:gd name="T30" fmla="*/ 348 w 1046"/>
                    <a:gd name="T31" fmla="*/ 192 h 978"/>
                    <a:gd name="T32" fmla="*/ 352 w 1046"/>
                    <a:gd name="T33" fmla="*/ 224 h 978"/>
                    <a:gd name="T34" fmla="*/ 284 w 1046"/>
                    <a:gd name="T35" fmla="*/ 534 h 978"/>
                    <a:gd name="T36" fmla="*/ 262 w 1046"/>
                    <a:gd name="T37" fmla="*/ 562 h 978"/>
                    <a:gd name="T38" fmla="*/ 242 w 1046"/>
                    <a:gd name="T39" fmla="*/ 572 h 978"/>
                    <a:gd name="T40" fmla="*/ 50 w 1046"/>
                    <a:gd name="T41" fmla="*/ 682 h 978"/>
                    <a:gd name="T42" fmla="*/ 18 w 1046"/>
                    <a:gd name="T43" fmla="*/ 686 h 978"/>
                    <a:gd name="T44" fmla="*/ 0 w 1046"/>
                    <a:gd name="T45" fmla="*/ 764 h 978"/>
                    <a:gd name="T46" fmla="*/ 10 w 1046"/>
                    <a:gd name="T47" fmla="*/ 786 h 978"/>
                    <a:gd name="T48" fmla="*/ 36 w 1046"/>
                    <a:gd name="T49" fmla="*/ 810 h 978"/>
                    <a:gd name="T50" fmla="*/ 64 w 1046"/>
                    <a:gd name="T51" fmla="*/ 842 h 978"/>
                    <a:gd name="T52" fmla="*/ 64 w 1046"/>
                    <a:gd name="T53" fmla="*/ 882 h 978"/>
                    <a:gd name="T54" fmla="*/ 46 w 1046"/>
                    <a:gd name="T55" fmla="*/ 964 h 978"/>
                    <a:gd name="T56" fmla="*/ 74 w 1046"/>
                    <a:gd name="T57" fmla="*/ 978 h 978"/>
                    <a:gd name="T58" fmla="*/ 132 w 1046"/>
                    <a:gd name="T59" fmla="*/ 906 h 978"/>
                    <a:gd name="T60" fmla="*/ 216 w 1046"/>
                    <a:gd name="T61" fmla="*/ 906 h 978"/>
                    <a:gd name="T62" fmla="*/ 238 w 1046"/>
                    <a:gd name="T63" fmla="*/ 874 h 978"/>
                    <a:gd name="T64" fmla="*/ 160 w 1046"/>
                    <a:gd name="T65" fmla="*/ 810 h 978"/>
                    <a:gd name="T66" fmla="*/ 92 w 1046"/>
                    <a:gd name="T67" fmla="*/ 782 h 978"/>
                    <a:gd name="T68" fmla="*/ 86 w 1046"/>
                    <a:gd name="T69" fmla="*/ 764 h 978"/>
                    <a:gd name="T70" fmla="*/ 100 w 1046"/>
                    <a:gd name="T71" fmla="*/ 726 h 978"/>
                    <a:gd name="T72" fmla="*/ 124 w 1046"/>
                    <a:gd name="T73" fmla="*/ 704 h 978"/>
                    <a:gd name="T74" fmla="*/ 164 w 1046"/>
                    <a:gd name="T75" fmla="*/ 704 h 978"/>
                    <a:gd name="T76" fmla="*/ 192 w 1046"/>
                    <a:gd name="T77" fmla="*/ 736 h 978"/>
                    <a:gd name="T78" fmla="*/ 288 w 1046"/>
                    <a:gd name="T79" fmla="*/ 704 h 978"/>
                    <a:gd name="T80" fmla="*/ 344 w 1046"/>
                    <a:gd name="T81" fmla="*/ 694 h 978"/>
                    <a:gd name="T82" fmla="*/ 372 w 1046"/>
                    <a:gd name="T83" fmla="*/ 708 h 978"/>
                    <a:gd name="T84" fmla="*/ 390 w 1046"/>
                    <a:gd name="T85" fmla="*/ 726 h 978"/>
                    <a:gd name="T86" fmla="*/ 522 w 1046"/>
                    <a:gd name="T87" fmla="*/ 804 h 978"/>
                    <a:gd name="T88" fmla="*/ 546 w 1046"/>
                    <a:gd name="T89" fmla="*/ 810 h 978"/>
                    <a:gd name="T90" fmla="*/ 596 w 1046"/>
                    <a:gd name="T91" fmla="*/ 850 h 978"/>
                    <a:gd name="T92" fmla="*/ 618 w 1046"/>
                    <a:gd name="T93" fmla="*/ 796 h 978"/>
                    <a:gd name="T94" fmla="*/ 614 w 1046"/>
                    <a:gd name="T95" fmla="*/ 772 h 978"/>
                    <a:gd name="T96" fmla="*/ 624 w 1046"/>
                    <a:gd name="T97" fmla="*/ 754 h 978"/>
                    <a:gd name="T98" fmla="*/ 646 w 1046"/>
                    <a:gd name="T99" fmla="*/ 718 h 978"/>
                    <a:gd name="T100" fmla="*/ 670 w 1046"/>
                    <a:gd name="T101" fmla="*/ 686 h 978"/>
                    <a:gd name="T102" fmla="*/ 738 w 1046"/>
                    <a:gd name="T103" fmla="*/ 622 h 978"/>
                    <a:gd name="T104" fmla="*/ 788 w 1046"/>
                    <a:gd name="T105" fmla="*/ 604 h 978"/>
                    <a:gd name="T106" fmla="*/ 798 w 1046"/>
                    <a:gd name="T107" fmla="*/ 618 h 978"/>
                    <a:gd name="T108" fmla="*/ 838 w 1046"/>
                    <a:gd name="T109" fmla="*/ 618 h 978"/>
                    <a:gd name="T110" fmla="*/ 1046 w 1046"/>
                    <a:gd name="T111" fmla="*/ 52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6" h="978">
                      <a:moveTo>
                        <a:pt x="1036" y="512"/>
                      </a:moveTo>
                      <a:lnTo>
                        <a:pt x="1018" y="516"/>
                      </a:lnTo>
                      <a:lnTo>
                        <a:pt x="1014" y="520"/>
                      </a:lnTo>
                      <a:lnTo>
                        <a:pt x="990" y="544"/>
                      </a:lnTo>
                      <a:lnTo>
                        <a:pt x="986" y="544"/>
                      </a:lnTo>
                      <a:lnTo>
                        <a:pt x="976" y="544"/>
                      </a:lnTo>
                      <a:lnTo>
                        <a:pt x="972" y="544"/>
                      </a:lnTo>
                      <a:lnTo>
                        <a:pt x="958" y="540"/>
                      </a:lnTo>
                      <a:lnTo>
                        <a:pt x="948" y="530"/>
                      </a:lnTo>
                      <a:lnTo>
                        <a:pt x="916" y="424"/>
                      </a:lnTo>
                      <a:lnTo>
                        <a:pt x="826" y="384"/>
                      </a:lnTo>
                      <a:lnTo>
                        <a:pt x="788" y="370"/>
                      </a:lnTo>
                      <a:lnTo>
                        <a:pt x="784" y="360"/>
                      </a:lnTo>
                      <a:lnTo>
                        <a:pt x="760" y="342"/>
                      </a:lnTo>
                      <a:lnTo>
                        <a:pt x="738" y="338"/>
                      </a:lnTo>
                      <a:lnTo>
                        <a:pt x="734" y="338"/>
                      </a:lnTo>
                      <a:lnTo>
                        <a:pt x="728" y="338"/>
                      </a:lnTo>
                      <a:lnTo>
                        <a:pt x="716" y="342"/>
                      </a:lnTo>
                      <a:lnTo>
                        <a:pt x="696" y="348"/>
                      </a:lnTo>
                      <a:lnTo>
                        <a:pt x="692" y="348"/>
                      </a:lnTo>
                      <a:lnTo>
                        <a:pt x="692" y="342"/>
                      </a:lnTo>
                      <a:lnTo>
                        <a:pt x="682" y="342"/>
                      </a:lnTo>
                      <a:lnTo>
                        <a:pt x="682" y="338"/>
                      </a:lnTo>
                      <a:lnTo>
                        <a:pt x="678" y="324"/>
                      </a:lnTo>
                      <a:lnTo>
                        <a:pt x="582" y="250"/>
                      </a:lnTo>
                      <a:lnTo>
                        <a:pt x="564" y="238"/>
                      </a:lnTo>
                      <a:lnTo>
                        <a:pt x="554" y="228"/>
                      </a:lnTo>
                      <a:lnTo>
                        <a:pt x="528" y="196"/>
                      </a:lnTo>
                      <a:lnTo>
                        <a:pt x="518" y="186"/>
                      </a:lnTo>
                      <a:lnTo>
                        <a:pt x="494" y="154"/>
                      </a:lnTo>
                      <a:lnTo>
                        <a:pt x="494" y="150"/>
                      </a:lnTo>
                      <a:lnTo>
                        <a:pt x="490" y="150"/>
                      </a:lnTo>
                      <a:lnTo>
                        <a:pt x="482" y="132"/>
                      </a:lnTo>
                      <a:lnTo>
                        <a:pt x="462" y="104"/>
                      </a:lnTo>
                      <a:lnTo>
                        <a:pt x="418" y="46"/>
                      </a:lnTo>
                      <a:lnTo>
                        <a:pt x="412" y="46"/>
                      </a:lnTo>
                      <a:lnTo>
                        <a:pt x="412" y="40"/>
                      </a:lnTo>
                      <a:lnTo>
                        <a:pt x="404" y="36"/>
                      </a:lnTo>
                      <a:lnTo>
                        <a:pt x="398" y="36"/>
                      </a:lnTo>
                      <a:lnTo>
                        <a:pt x="398" y="32"/>
                      </a:lnTo>
                      <a:lnTo>
                        <a:pt x="394" y="26"/>
                      </a:lnTo>
                      <a:lnTo>
                        <a:pt x="386" y="14"/>
                      </a:lnTo>
                      <a:lnTo>
                        <a:pt x="380" y="8"/>
                      </a:lnTo>
                      <a:lnTo>
                        <a:pt x="380" y="4"/>
                      </a:lnTo>
                      <a:lnTo>
                        <a:pt x="376" y="4"/>
                      </a:lnTo>
                      <a:lnTo>
                        <a:pt x="376" y="0"/>
                      </a:lnTo>
                      <a:lnTo>
                        <a:pt x="372" y="0"/>
                      </a:lnTo>
                      <a:lnTo>
                        <a:pt x="366" y="4"/>
                      </a:lnTo>
                      <a:lnTo>
                        <a:pt x="334" y="32"/>
                      </a:lnTo>
                      <a:lnTo>
                        <a:pt x="326" y="46"/>
                      </a:lnTo>
                      <a:lnTo>
                        <a:pt x="316" y="68"/>
                      </a:lnTo>
                      <a:lnTo>
                        <a:pt x="312" y="68"/>
                      </a:lnTo>
                      <a:lnTo>
                        <a:pt x="312" y="72"/>
                      </a:lnTo>
                      <a:lnTo>
                        <a:pt x="312" y="78"/>
                      </a:lnTo>
                      <a:lnTo>
                        <a:pt x="312" y="82"/>
                      </a:lnTo>
                      <a:lnTo>
                        <a:pt x="316" y="90"/>
                      </a:lnTo>
                      <a:lnTo>
                        <a:pt x="316" y="96"/>
                      </a:lnTo>
                      <a:lnTo>
                        <a:pt x="330" y="122"/>
                      </a:lnTo>
                      <a:lnTo>
                        <a:pt x="334" y="128"/>
                      </a:lnTo>
                      <a:lnTo>
                        <a:pt x="334" y="132"/>
                      </a:lnTo>
                      <a:lnTo>
                        <a:pt x="340" y="142"/>
                      </a:lnTo>
                      <a:lnTo>
                        <a:pt x="344" y="154"/>
                      </a:lnTo>
                      <a:lnTo>
                        <a:pt x="344" y="164"/>
                      </a:lnTo>
                      <a:lnTo>
                        <a:pt x="348" y="192"/>
                      </a:lnTo>
                      <a:lnTo>
                        <a:pt x="352" y="196"/>
                      </a:lnTo>
                      <a:lnTo>
                        <a:pt x="352" y="206"/>
                      </a:lnTo>
                      <a:lnTo>
                        <a:pt x="352" y="218"/>
                      </a:lnTo>
                      <a:lnTo>
                        <a:pt x="352" y="224"/>
                      </a:lnTo>
                      <a:lnTo>
                        <a:pt x="330" y="370"/>
                      </a:lnTo>
                      <a:lnTo>
                        <a:pt x="326" y="384"/>
                      </a:lnTo>
                      <a:lnTo>
                        <a:pt x="288" y="530"/>
                      </a:lnTo>
                      <a:lnTo>
                        <a:pt x="284" y="534"/>
                      </a:lnTo>
                      <a:lnTo>
                        <a:pt x="276" y="544"/>
                      </a:lnTo>
                      <a:lnTo>
                        <a:pt x="276" y="548"/>
                      </a:lnTo>
                      <a:lnTo>
                        <a:pt x="266" y="558"/>
                      </a:lnTo>
                      <a:lnTo>
                        <a:pt x="262" y="562"/>
                      </a:lnTo>
                      <a:lnTo>
                        <a:pt x="252" y="566"/>
                      </a:lnTo>
                      <a:lnTo>
                        <a:pt x="252" y="572"/>
                      </a:lnTo>
                      <a:lnTo>
                        <a:pt x="248" y="572"/>
                      </a:lnTo>
                      <a:lnTo>
                        <a:pt x="242" y="572"/>
                      </a:lnTo>
                      <a:lnTo>
                        <a:pt x="178" y="562"/>
                      </a:lnTo>
                      <a:lnTo>
                        <a:pt x="132" y="604"/>
                      </a:lnTo>
                      <a:lnTo>
                        <a:pt x="96" y="650"/>
                      </a:lnTo>
                      <a:lnTo>
                        <a:pt x="50" y="682"/>
                      </a:lnTo>
                      <a:lnTo>
                        <a:pt x="46" y="682"/>
                      </a:lnTo>
                      <a:lnTo>
                        <a:pt x="28" y="682"/>
                      </a:lnTo>
                      <a:lnTo>
                        <a:pt x="22" y="682"/>
                      </a:lnTo>
                      <a:lnTo>
                        <a:pt x="18" y="686"/>
                      </a:lnTo>
                      <a:lnTo>
                        <a:pt x="14" y="690"/>
                      </a:lnTo>
                      <a:lnTo>
                        <a:pt x="14" y="694"/>
                      </a:lnTo>
                      <a:lnTo>
                        <a:pt x="10" y="700"/>
                      </a:lnTo>
                      <a:lnTo>
                        <a:pt x="0" y="764"/>
                      </a:lnTo>
                      <a:lnTo>
                        <a:pt x="0" y="768"/>
                      </a:lnTo>
                      <a:lnTo>
                        <a:pt x="4" y="778"/>
                      </a:lnTo>
                      <a:lnTo>
                        <a:pt x="4" y="782"/>
                      </a:lnTo>
                      <a:lnTo>
                        <a:pt x="10" y="786"/>
                      </a:lnTo>
                      <a:lnTo>
                        <a:pt x="28" y="804"/>
                      </a:lnTo>
                      <a:lnTo>
                        <a:pt x="28" y="810"/>
                      </a:lnTo>
                      <a:lnTo>
                        <a:pt x="32" y="810"/>
                      </a:lnTo>
                      <a:lnTo>
                        <a:pt x="36" y="810"/>
                      </a:lnTo>
                      <a:lnTo>
                        <a:pt x="42" y="814"/>
                      </a:lnTo>
                      <a:lnTo>
                        <a:pt x="46" y="814"/>
                      </a:lnTo>
                      <a:lnTo>
                        <a:pt x="50" y="818"/>
                      </a:lnTo>
                      <a:lnTo>
                        <a:pt x="64" y="842"/>
                      </a:lnTo>
                      <a:lnTo>
                        <a:pt x="64" y="854"/>
                      </a:lnTo>
                      <a:lnTo>
                        <a:pt x="64" y="864"/>
                      </a:lnTo>
                      <a:lnTo>
                        <a:pt x="64" y="878"/>
                      </a:lnTo>
                      <a:lnTo>
                        <a:pt x="64" y="882"/>
                      </a:lnTo>
                      <a:lnTo>
                        <a:pt x="36" y="932"/>
                      </a:lnTo>
                      <a:lnTo>
                        <a:pt x="36" y="938"/>
                      </a:lnTo>
                      <a:lnTo>
                        <a:pt x="36" y="942"/>
                      </a:lnTo>
                      <a:lnTo>
                        <a:pt x="46" y="964"/>
                      </a:lnTo>
                      <a:lnTo>
                        <a:pt x="50" y="970"/>
                      </a:lnTo>
                      <a:lnTo>
                        <a:pt x="54" y="970"/>
                      </a:lnTo>
                      <a:lnTo>
                        <a:pt x="54" y="974"/>
                      </a:lnTo>
                      <a:lnTo>
                        <a:pt x="74" y="978"/>
                      </a:lnTo>
                      <a:lnTo>
                        <a:pt x="78" y="978"/>
                      </a:lnTo>
                      <a:lnTo>
                        <a:pt x="106" y="952"/>
                      </a:lnTo>
                      <a:lnTo>
                        <a:pt x="114" y="938"/>
                      </a:lnTo>
                      <a:lnTo>
                        <a:pt x="132" y="906"/>
                      </a:lnTo>
                      <a:lnTo>
                        <a:pt x="146" y="896"/>
                      </a:lnTo>
                      <a:lnTo>
                        <a:pt x="164" y="882"/>
                      </a:lnTo>
                      <a:lnTo>
                        <a:pt x="210" y="906"/>
                      </a:lnTo>
                      <a:lnTo>
                        <a:pt x="216" y="906"/>
                      </a:lnTo>
                      <a:lnTo>
                        <a:pt x="220" y="906"/>
                      </a:lnTo>
                      <a:lnTo>
                        <a:pt x="248" y="888"/>
                      </a:lnTo>
                      <a:lnTo>
                        <a:pt x="248" y="882"/>
                      </a:lnTo>
                      <a:lnTo>
                        <a:pt x="238" y="874"/>
                      </a:lnTo>
                      <a:lnTo>
                        <a:pt x="170" y="814"/>
                      </a:lnTo>
                      <a:lnTo>
                        <a:pt x="170" y="810"/>
                      </a:lnTo>
                      <a:lnTo>
                        <a:pt x="164" y="810"/>
                      </a:lnTo>
                      <a:lnTo>
                        <a:pt x="160" y="810"/>
                      </a:lnTo>
                      <a:lnTo>
                        <a:pt x="146" y="810"/>
                      </a:lnTo>
                      <a:lnTo>
                        <a:pt x="124" y="800"/>
                      </a:lnTo>
                      <a:lnTo>
                        <a:pt x="96" y="782"/>
                      </a:lnTo>
                      <a:lnTo>
                        <a:pt x="92" y="782"/>
                      </a:lnTo>
                      <a:lnTo>
                        <a:pt x="92" y="778"/>
                      </a:lnTo>
                      <a:lnTo>
                        <a:pt x="86" y="778"/>
                      </a:lnTo>
                      <a:lnTo>
                        <a:pt x="86" y="772"/>
                      </a:lnTo>
                      <a:lnTo>
                        <a:pt x="86" y="764"/>
                      </a:lnTo>
                      <a:lnTo>
                        <a:pt x="92" y="758"/>
                      </a:lnTo>
                      <a:lnTo>
                        <a:pt x="92" y="750"/>
                      </a:lnTo>
                      <a:lnTo>
                        <a:pt x="100" y="732"/>
                      </a:lnTo>
                      <a:lnTo>
                        <a:pt x="100" y="726"/>
                      </a:lnTo>
                      <a:lnTo>
                        <a:pt x="106" y="722"/>
                      </a:lnTo>
                      <a:lnTo>
                        <a:pt x="114" y="714"/>
                      </a:lnTo>
                      <a:lnTo>
                        <a:pt x="120" y="704"/>
                      </a:lnTo>
                      <a:lnTo>
                        <a:pt x="124" y="704"/>
                      </a:lnTo>
                      <a:lnTo>
                        <a:pt x="128" y="704"/>
                      </a:lnTo>
                      <a:lnTo>
                        <a:pt x="132" y="704"/>
                      </a:lnTo>
                      <a:lnTo>
                        <a:pt x="160" y="704"/>
                      </a:lnTo>
                      <a:lnTo>
                        <a:pt x="164" y="704"/>
                      </a:lnTo>
                      <a:lnTo>
                        <a:pt x="170" y="708"/>
                      </a:lnTo>
                      <a:lnTo>
                        <a:pt x="174" y="714"/>
                      </a:lnTo>
                      <a:lnTo>
                        <a:pt x="192" y="732"/>
                      </a:lnTo>
                      <a:lnTo>
                        <a:pt x="192" y="736"/>
                      </a:lnTo>
                      <a:lnTo>
                        <a:pt x="238" y="740"/>
                      </a:lnTo>
                      <a:lnTo>
                        <a:pt x="280" y="708"/>
                      </a:lnTo>
                      <a:lnTo>
                        <a:pt x="288" y="708"/>
                      </a:lnTo>
                      <a:lnTo>
                        <a:pt x="288" y="704"/>
                      </a:lnTo>
                      <a:lnTo>
                        <a:pt x="308" y="700"/>
                      </a:lnTo>
                      <a:lnTo>
                        <a:pt x="312" y="700"/>
                      </a:lnTo>
                      <a:lnTo>
                        <a:pt x="320" y="694"/>
                      </a:lnTo>
                      <a:lnTo>
                        <a:pt x="344" y="694"/>
                      </a:lnTo>
                      <a:lnTo>
                        <a:pt x="348" y="694"/>
                      </a:lnTo>
                      <a:lnTo>
                        <a:pt x="352" y="700"/>
                      </a:lnTo>
                      <a:lnTo>
                        <a:pt x="358" y="700"/>
                      </a:lnTo>
                      <a:lnTo>
                        <a:pt x="372" y="708"/>
                      </a:lnTo>
                      <a:lnTo>
                        <a:pt x="376" y="708"/>
                      </a:lnTo>
                      <a:lnTo>
                        <a:pt x="376" y="714"/>
                      </a:lnTo>
                      <a:lnTo>
                        <a:pt x="380" y="718"/>
                      </a:lnTo>
                      <a:lnTo>
                        <a:pt x="390" y="726"/>
                      </a:lnTo>
                      <a:lnTo>
                        <a:pt x="454" y="768"/>
                      </a:lnTo>
                      <a:lnTo>
                        <a:pt x="472" y="778"/>
                      </a:lnTo>
                      <a:lnTo>
                        <a:pt x="500" y="796"/>
                      </a:lnTo>
                      <a:lnTo>
                        <a:pt x="522" y="804"/>
                      </a:lnTo>
                      <a:lnTo>
                        <a:pt x="528" y="810"/>
                      </a:lnTo>
                      <a:lnTo>
                        <a:pt x="536" y="810"/>
                      </a:lnTo>
                      <a:lnTo>
                        <a:pt x="540" y="810"/>
                      </a:lnTo>
                      <a:lnTo>
                        <a:pt x="546" y="810"/>
                      </a:lnTo>
                      <a:lnTo>
                        <a:pt x="550" y="814"/>
                      </a:lnTo>
                      <a:lnTo>
                        <a:pt x="572" y="828"/>
                      </a:lnTo>
                      <a:lnTo>
                        <a:pt x="582" y="836"/>
                      </a:lnTo>
                      <a:lnTo>
                        <a:pt x="596" y="850"/>
                      </a:lnTo>
                      <a:lnTo>
                        <a:pt x="600" y="854"/>
                      </a:lnTo>
                      <a:lnTo>
                        <a:pt x="614" y="828"/>
                      </a:lnTo>
                      <a:lnTo>
                        <a:pt x="618" y="800"/>
                      </a:lnTo>
                      <a:lnTo>
                        <a:pt x="618" y="796"/>
                      </a:lnTo>
                      <a:lnTo>
                        <a:pt x="614" y="790"/>
                      </a:lnTo>
                      <a:lnTo>
                        <a:pt x="614" y="786"/>
                      </a:lnTo>
                      <a:lnTo>
                        <a:pt x="614" y="782"/>
                      </a:lnTo>
                      <a:lnTo>
                        <a:pt x="614" y="772"/>
                      </a:lnTo>
                      <a:lnTo>
                        <a:pt x="618" y="768"/>
                      </a:lnTo>
                      <a:lnTo>
                        <a:pt x="618" y="764"/>
                      </a:lnTo>
                      <a:lnTo>
                        <a:pt x="624" y="758"/>
                      </a:lnTo>
                      <a:lnTo>
                        <a:pt x="624" y="754"/>
                      </a:lnTo>
                      <a:lnTo>
                        <a:pt x="628" y="750"/>
                      </a:lnTo>
                      <a:lnTo>
                        <a:pt x="632" y="736"/>
                      </a:lnTo>
                      <a:lnTo>
                        <a:pt x="642" y="726"/>
                      </a:lnTo>
                      <a:lnTo>
                        <a:pt x="646" y="718"/>
                      </a:lnTo>
                      <a:lnTo>
                        <a:pt x="650" y="708"/>
                      </a:lnTo>
                      <a:lnTo>
                        <a:pt x="656" y="704"/>
                      </a:lnTo>
                      <a:lnTo>
                        <a:pt x="660" y="694"/>
                      </a:lnTo>
                      <a:lnTo>
                        <a:pt x="670" y="686"/>
                      </a:lnTo>
                      <a:lnTo>
                        <a:pt x="716" y="640"/>
                      </a:lnTo>
                      <a:lnTo>
                        <a:pt x="728" y="626"/>
                      </a:lnTo>
                      <a:lnTo>
                        <a:pt x="734" y="626"/>
                      </a:lnTo>
                      <a:lnTo>
                        <a:pt x="738" y="622"/>
                      </a:lnTo>
                      <a:lnTo>
                        <a:pt x="756" y="612"/>
                      </a:lnTo>
                      <a:lnTo>
                        <a:pt x="760" y="612"/>
                      </a:lnTo>
                      <a:lnTo>
                        <a:pt x="784" y="608"/>
                      </a:lnTo>
                      <a:lnTo>
                        <a:pt x="788" y="604"/>
                      </a:lnTo>
                      <a:lnTo>
                        <a:pt x="792" y="604"/>
                      </a:lnTo>
                      <a:lnTo>
                        <a:pt x="792" y="608"/>
                      </a:lnTo>
                      <a:lnTo>
                        <a:pt x="798" y="612"/>
                      </a:lnTo>
                      <a:lnTo>
                        <a:pt x="798" y="618"/>
                      </a:lnTo>
                      <a:lnTo>
                        <a:pt x="802" y="618"/>
                      </a:lnTo>
                      <a:lnTo>
                        <a:pt x="812" y="622"/>
                      </a:lnTo>
                      <a:lnTo>
                        <a:pt x="816" y="622"/>
                      </a:lnTo>
                      <a:lnTo>
                        <a:pt x="838" y="618"/>
                      </a:lnTo>
                      <a:lnTo>
                        <a:pt x="898" y="608"/>
                      </a:lnTo>
                      <a:lnTo>
                        <a:pt x="904" y="608"/>
                      </a:lnTo>
                      <a:lnTo>
                        <a:pt x="908" y="608"/>
                      </a:lnTo>
                      <a:lnTo>
                        <a:pt x="1046" y="520"/>
                      </a:lnTo>
                      <a:lnTo>
                        <a:pt x="1046" y="516"/>
                      </a:lnTo>
                      <a:lnTo>
                        <a:pt x="1036" y="512"/>
                      </a:lnTo>
                      <a:close/>
                    </a:path>
                  </a:pathLst>
                </a:custGeom>
                <a:solidFill>
                  <a:srgbClr val="BAE5FF"/>
                </a:solid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38" name="Freeform 24"/>
                <p:cNvSpPr>
                  <a:spLocks/>
                </p:cNvSpPr>
                <p:nvPr/>
              </p:nvSpPr>
              <p:spPr bwMode="auto">
                <a:xfrm>
                  <a:off x="5584825" y="1246188"/>
                  <a:ext cx="127000" cy="95250"/>
                </a:xfrm>
                <a:custGeom>
                  <a:avLst/>
                  <a:gdLst>
                    <a:gd name="T0" fmla="*/ 44 w 80"/>
                    <a:gd name="T1" fmla="*/ 56 h 60"/>
                    <a:gd name="T2" fmla="*/ 78 w 80"/>
                    <a:gd name="T3" fmla="*/ 58 h 60"/>
                    <a:gd name="T4" fmla="*/ 80 w 80"/>
                    <a:gd name="T5" fmla="*/ 22 h 60"/>
                    <a:gd name="T6" fmla="*/ 16 w 80"/>
                    <a:gd name="T7" fmla="*/ 0 h 60"/>
                    <a:gd name="T8" fmla="*/ 0 w 80"/>
                    <a:gd name="T9" fmla="*/ 28 h 60"/>
                    <a:gd name="T10" fmla="*/ 4 w 80"/>
                    <a:gd name="T11" fmla="*/ 60 h 60"/>
                    <a:gd name="T12" fmla="*/ 44 w 80"/>
                    <a:gd name="T13" fmla="*/ 56 h 60"/>
                  </a:gdLst>
                  <a:ahLst/>
                  <a:cxnLst>
                    <a:cxn ang="0">
                      <a:pos x="T0" y="T1"/>
                    </a:cxn>
                    <a:cxn ang="0">
                      <a:pos x="T2" y="T3"/>
                    </a:cxn>
                    <a:cxn ang="0">
                      <a:pos x="T4" y="T5"/>
                    </a:cxn>
                    <a:cxn ang="0">
                      <a:pos x="T6" y="T7"/>
                    </a:cxn>
                    <a:cxn ang="0">
                      <a:pos x="T8" y="T9"/>
                    </a:cxn>
                    <a:cxn ang="0">
                      <a:pos x="T10" y="T11"/>
                    </a:cxn>
                    <a:cxn ang="0">
                      <a:pos x="T12" y="T13"/>
                    </a:cxn>
                  </a:cxnLst>
                  <a:rect l="0" t="0" r="r" b="b"/>
                  <a:pathLst>
                    <a:path w="80" h="60">
                      <a:moveTo>
                        <a:pt x="44" y="56"/>
                      </a:moveTo>
                      <a:lnTo>
                        <a:pt x="78" y="58"/>
                      </a:lnTo>
                      <a:lnTo>
                        <a:pt x="80" y="22"/>
                      </a:lnTo>
                      <a:lnTo>
                        <a:pt x="16" y="0"/>
                      </a:lnTo>
                      <a:lnTo>
                        <a:pt x="0" y="28"/>
                      </a:lnTo>
                      <a:lnTo>
                        <a:pt x="4" y="60"/>
                      </a:lnTo>
                      <a:lnTo>
                        <a:pt x="44" y="56"/>
                      </a:lnTo>
                      <a:close/>
                    </a:path>
                  </a:pathLst>
                </a:custGeom>
                <a:grp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39" name="Freeform 25"/>
                <p:cNvSpPr>
                  <a:spLocks/>
                </p:cNvSpPr>
                <p:nvPr/>
              </p:nvSpPr>
              <p:spPr bwMode="auto">
                <a:xfrm>
                  <a:off x="5521325" y="1163638"/>
                  <a:ext cx="53975" cy="79375"/>
                </a:xfrm>
                <a:custGeom>
                  <a:avLst/>
                  <a:gdLst>
                    <a:gd name="T0" fmla="*/ 30 w 34"/>
                    <a:gd name="T1" fmla="*/ 50 h 50"/>
                    <a:gd name="T2" fmla="*/ 34 w 34"/>
                    <a:gd name="T3" fmla="*/ 4 h 50"/>
                    <a:gd name="T4" fmla="*/ 0 w 34"/>
                    <a:gd name="T5" fmla="*/ 0 h 50"/>
                    <a:gd name="T6" fmla="*/ 14 w 34"/>
                    <a:gd name="T7" fmla="*/ 48 h 50"/>
                    <a:gd name="T8" fmla="*/ 30 w 34"/>
                    <a:gd name="T9" fmla="*/ 50 h 50"/>
                  </a:gdLst>
                  <a:ahLst/>
                  <a:cxnLst>
                    <a:cxn ang="0">
                      <a:pos x="T0" y="T1"/>
                    </a:cxn>
                    <a:cxn ang="0">
                      <a:pos x="T2" y="T3"/>
                    </a:cxn>
                    <a:cxn ang="0">
                      <a:pos x="T4" y="T5"/>
                    </a:cxn>
                    <a:cxn ang="0">
                      <a:pos x="T6" y="T7"/>
                    </a:cxn>
                    <a:cxn ang="0">
                      <a:pos x="T8" y="T9"/>
                    </a:cxn>
                  </a:cxnLst>
                  <a:rect l="0" t="0" r="r" b="b"/>
                  <a:pathLst>
                    <a:path w="34" h="50">
                      <a:moveTo>
                        <a:pt x="30" y="50"/>
                      </a:moveTo>
                      <a:lnTo>
                        <a:pt x="34" y="4"/>
                      </a:lnTo>
                      <a:lnTo>
                        <a:pt x="0" y="0"/>
                      </a:lnTo>
                      <a:lnTo>
                        <a:pt x="14" y="48"/>
                      </a:lnTo>
                      <a:lnTo>
                        <a:pt x="30" y="50"/>
                      </a:lnTo>
                      <a:close/>
                    </a:path>
                  </a:pathLst>
                </a:custGeom>
                <a:grp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40" name="Freeform 26"/>
                <p:cNvSpPr>
                  <a:spLocks/>
                </p:cNvSpPr>
                <p:nvPr/>
              </p:nvSpPr>
              <p:spPr bwMode="auto">
                <a:xfrm>
                  <a:off x="5222875" y="4929188"/>
                  <a:ext cx="53975" cy="88900"/>
                </a:xfrm>
                <a:custGeom>
                  <a:avLst/>
                  <a:gdLst>
                    <a:gd name="T0" fmla="*/ 0 w 34"/>
                    <a:gd name="T1" fmla="*/ 56 h 56"/>
                    <a:gd name="T2" fmla="*/ 34 w 34"/>
                    <a:gd name="T3" fmla="*/ 18 h 56"/>
                    <a:gd name="T4" fmla="*/ 6 w 34"/>
                    <a:gd name="T5" fmla="*/ 0 h 56"/>
                    <a:gd name="T6" fmla="*/ 0 w 34"/>
                    <a:gd name="T7" fmla="*/ 56 h 56"/>
                  </a:gdLst>
                  <a:ahLst/>
                  <a:cxnLst>
                    <a:cxn ang="0">
                      <a:pos x="T0" y="T1"/>
                    </a:cxn>
                    <a:cxn ang="0">
                      <a:pos x="T2" y="T3"/>
                    </a:cxn>
                    <a:cxn ang="0">
                      <a:pos x="T4" y="T5"/>
                    </a:cxn>
                    <a:cxn ang="0">
                      <a:pos x="T6" y="T7"/>
                    </a:cxn>
                  </a:cxnLst>
                  <a:rect l="0" t="0" r="r" b="b"/>
                  <a:pathLst>
                    <a:path w="34" h="56">
                      <a:moveTo>
                        <a:pt x="0" y="56"/>
                      </a:moveTo>
                      <a:lnTo>
                        <a:pt x="34" y="18"/>
                      </a:lnTo>
                      <a:lnTo>
                        <a:pt x="6" y="0"/>
                      </a:lnTo>
                      <a:lnTo>
                        <a:pt x="0" y="56"/>
                      </a:lnTo>
                      <a:close/>
                    </a:path>
                  </a:pathLst>
                </a:custGeom>
                <a:grp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sp>
              <p:nvSpPr>
                <p:cNvPr id="141" name="Freeform 27"/>
                <p:cNvSpPr>
                  <a:spLocks/>
                </p:cNvSpPr>
                <p:nvPr/>
              </p:nvSpPr>
              <p:spPr bwMode="auto">
                <a:xfrm>
                  <a:off x="5140325" y="5049838"/>
                  <a:ext cx="50800" cy="82550"/>
                </a:xfrm>
                <a:custGeom>
                  <a:avLst/>
                  <a:gdLst>
                    <a:gd name="T0" fmla="*/ 0 w 32"/>
                    <a:gd name="T1" fmla="*/ 24 h 52"/>
                    <a:gd name="T2" fmla="*/ 6 w 32"/>
                    <a:gd name="T3" fmla="*/ 52 h 52"/>
                    <a:gd name="T4" fmla="*/ 32 w 32"/>
                    <a:gd name="T5" fmla="*/ 40 h 52"/>
                    <a:gd name="T6" fmla="*/ 22 w 32"/>
                    <a:gd name="T7" fmla="*/ 0 h 52"/>
                    <a:gd name="T8" fmla="*/ 0 w 32"/>
                    <a:gd name="T9" fmla="*/ 24 h 52"/>
                  </a:gdLst>
                  <a:ahLst/>
                  <a:cxnLst>
                    <a:cxn ang="0">
                      <a:pos x="T0" y="T1"/>
                    </a:cxn>
                    <a:cxn ang="0">
                      <a:pos x="T2" y="T3"/>
                    </a:cxn>
                    <a:cxn ang="0">
                      <a:pos x="T4" y="T5"/>
                    </a:cxn>
                    <a:cxn ang="0">
                      <a:pos x="T6" y="T7"/>
                    </a:cxn>
                    <a:cxn ang="0">
                      <a:pos x="T8" y="T9"/>
                    </a:cxn>
                  </a:cxnLst>
                  <a:rect l="0" t="0" r="r" b="b"/>
                  <a:pathLst>
                    <a:path w="32" h="52">
                      <a:moveTo>
                        <a:pt x="0" y="24"/>
                      </a:moveTo>
                      <a:lnTo>
                        <a:pt x="6" y="52"/>
                      </a:lnTo>
                      <a:lnTo>
                        <a:pt x="32" y="40"/>
                      </a:lnTo>
                      <a:lnTo>
                        <a:pt x="22" y="0"/>
                      </a:lnTo>
                      <a:lnTo>
                        <a:pt x="0" y="24"/>
                      </a:lnTo>
                      <a:close/>
                    </a:path>
                  </a:pathLst>
                </a:custGeom>
                <a:grpFill/>
                <a:ln w="9525">
                  <a:solidFill>
                    <a:srgbClr val="000000"/>
                  </a:solidFill>
                  <a:round/>
                  <a:headEnd/>
                  <a:tailEnd/>
                </a:ln>
                <a:extLst/>
              </p:spPr>
              <p:txBody>
                <a:bodyPr vert="horz" wrap="square" lIns="68580" tIns="34290" rIns="68580" bIns="34290" numCol="1" anchor="t" anchorCtr="0" compatLnSpc="1">
                  <a:prstTxWarp prst="textNoShape">
                    <a:avLst/>
                  </a:prstTxWarp>
                </a:bodyPr>
                <a:lstStyle/>
                <a:p>
                  <a:endParaRPr lang="en-US" sz="825"/>
                </a:p>
              </p:txBody>
            </p:sp>
          </p:grpSp>
          <p:sp>
            <p:nvSpPr>
              <p:cNvPr id="120" name="TextBox 119"/>
              <p:cNvSpPr txBox="1"/>
              <p:nvPr/>
            </p:nvSpPr>
            <p:spPr>
              <a:xfrm>
                <a:off x="4804448" y="3317921"/>
                <a:ext cx="1032537" cy="740276"/>
              </a:xfrm>
              <a:prstGeom prst="rect">
                <a:avLst/>
              </a:prstGeom>
              <a:noFill/>
            </p:spPr>
            <p:txBody>
              <a:bodyPr wrap="square" lIns="0" rIns="0" rtlCol="0">
                <a:spAutoFit/>
              </a:bodyPr>
              <a:lstStyle/>
              <a:p>
                <a:r>
                  <a:rPr lang="en-GB" sz="825" spc="225" dirty="0">
                    <a:latin typeface="Calibri" panose="020F0502020204030204" pitchFamily="34" charset="0"/>
                  </a:rPr>
                  <a:t>Japan</a:t>
                </a:r>
              </a:p>
              <a:p>
                <a:r>
                  <a:rPr lang="en-GB" sz="600" b="1" spc="225" dirty="0">
                    <a:latin typeface="Calibri" panose="020F0502020204030204" pitchFamily="34" charset="0"/>
                  </a:rPr>
                  <a:t>KEK</a:t>
                </a:r>
                <a:endParaRPr lang="en-GB" sz="825" b="1" spc="225" dirty="0">
                  <a:latin typeface="Calibri" panose="020F0502020204030204" pitchFamily="34" charset="0"/>
                </a:endParaRPr>
              </a:p>
            </p:txBody>
          </p:sp>
          <p:cxnSp>
            <p:nvCxnSpPr>
              <p:cNvPr id="121" name="Straight Connector 120"/>
              <p:cNvCxnSpPr/>
              <p:nvPr/>
            </p:nvCxnSpPr>
            <p:spPr>
              <a:xfrm flipH="1">
                <a:off x="4791583" y="3905349"/>
                <a:ext cx="1269333" cy="0"/>
              </a:xfrm>
              <a:prstGeom prst="line">
                <a:avLst/>
              </a:prstGeom>
              <a:ln w="19050">
                <a:solidFill>
                  <a:schemeClr val="tx1"/>
                </a:solidFill>
                <a:headEnd type="oval"/>
              </a:ln>
              <a:effectLst/>
            </p:spPr>
            <p:style>
              <a:lnRef idx="1">
                <a:schemeClr val="accent1"/>
              </a:lnRef>
              <a:fillRef idx="0">
                <a:schemeClr val="accent1"/>
              </a:fillRef>
              <a:effectRef idx="0">
                <a:schemeClr val="accent1"/>
              </a:effectRef>
              <a:fontRef idx="minor">
                <a:schemeClr val="tx1"/>
              </a:fontRef>
            </p:style>
          </p:cxnSp>
        </p:grpSp>
        <p:grpSp>
          <p:nvGrpSpPr>
            <p:cNvPr id="7" name="Group 132"/>
            <p:cNvGrpSpPr>
              <a:grpSpLocks/>
            </p:cNvGrpSpPr>
            <p:nvPr/>
          </p:nvGrpSpPr>
          <p:grpSpPr bwMode="auto">
            <a:xfrm>
              <a:off x="4827234" y="1013908"/>
              <a:ext cx="3633597" cy="3813583"/>
              <a:chOff x="1730" y="-8"/>
              <a:chExt cx="4078" cy="4280"/>
            </a:xfrm>
          </p:grpSpPr>
          <p:sp>
            <p:nvSpPr>
              <p:cNvPr id="21" name="Freeform 5"/>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chemeClr val="tx2">
                  <a:lumMod val="20000"/>
                  <a:lumOff val="8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22" name="Freeform 6"/>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23" name="Freeform 7"/>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noFill/>
              <a:ln w="12700" cmpd="sng">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24" name="Freeform 8"/>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25" name="Freeform 9"/>
              <p:cNvSpPr>
                <a:spLocks/>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noFill/>
              <a:ln w="12700">
                <a:solidFill>
                  <a:srgbClr val="000000"/>
                </a:solidFill>
                <a:prstDash val="solid"/>
                <a:round/>
                <a:headEnd/>
                <a:tailEnd/>
              </a:ln>
            </p:spPr>
            <p:txBody>
              <a:bodyPr/>
              <a:lstStyle/>
              <a:p>
                <a:endParaRPr lang="en-GB" sz="825"/>
              </a:p>
            </p:txBody>
          </p:sp>
          <p:sp>
            <p:nvSpPr>
              <p:cNvPr id="26" name="Freeform 10"/>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pattFill prst="wdUpDiag">
                <a:fgClr>
                  <a:schemeClr val="tx2">
                    <a:lumMod val="20000"/>
                    <a:lumOff val="80000"/>
                  </a:schemeClr>
                </a:fgClr>
                <a:bgClr>
                  <a:schemeClr val="bg1"/>
                </a:bgClr>
              </a:patt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27" name="Freeform 11"/>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pattFill prst="wdUpDiag">
                <a:fgClr>
                  <a:schemeClr val="tx2">
                    <a:lumMod val="20000"/>
                    <a:lumOff val="80000"/>
                  </a:schemeClr>
                </a:fgClr>
                <a:bgClr>
                  <a:schemeClr val="bg1"/>
                </a:bgClr>
              </a:patt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28" name="Freeform 12"/>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29" name="Freeform 13"/>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30" name="Freeform 15"/>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4">
                    <a:moveTo>
                      <a:pt x="0" y="24"/>
                    </a:moveTo>
                    <a:lnTo>
                      <a:pt x="17" y="56"/>
                    </a:lnTo>
                    <a:lnTo>
                      <a:pt x="51" y="64"/>
                    </a:lnTo>
                    <a:lnTo>
                      <a:pt x="67" y="48"/>
                    </a:lnTo>
                    <a:lnTo>
                      <a:pt x="59" y="0"/>
                    </a:lnTo>
                    <a:lnTo>
                      <a:pt x="0" y="8"/>
                    </a:lnTo>
                    <a:lnTo>
                      <a:pt x="0" y="24"/>
                    </a:lnTo>
                    <a:close/>
                  </a:path>
                </a:pathLst>
              </a:custGeom>
              <a:solidFill>
                <a:schemeClr val="tx2">
                  <a:lumMod val="20000"/>
                  <a:lumOff val="8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31" name="Freeform 17"/>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32" name="Freeform 18"/>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solidFill>
                <a:schemeClr val="bg1"/>
              </a:solid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33" name="Freeform 19"/>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rgbClr val="00A0C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34" name="Freeform 20"/>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00A0C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35" name="Freeform 21"/>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chemeClr val="bg1"/>
              </a:solidFill>
              <a:ln w="12700">
                <a:solidFill>
                  <a:srgbClr val="000000"/>
                </a:solidFill>
                <a:prstDash val="solid"/>
                <a:round/>
                <a:headEnd/>
                <a:tailEnd/>
              </a:ln>
            </p:spPr>
            <p:txBody>
              <a:bodyPr/>
              <a:lstStyle/>
              <a:p>
                <a:endParaRPr lang="en-GB" sz="825"/>
              </a:p>
            </p:txBody>
          </p:sp>
          <p:sp>
            <p:nvSpPr>
              <p:cNvPr id="36" name="Freeform 22"/>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chemeClr val="tx2">
                  <a:lumMod val="20000"/>
                  <a:lumOff val="80000"/>
                </a:schemeClr>
              </a:solidFill>
              <a:ln w="12700">
                <a:solidFill>
                  <a:srgbClr val="000000"/>
                </a:solidFill>
                <a:prstDash val="solid"/>
                <a:round/>
                <a:headEnd/>
                <a:tailEnd/>
              </a:ln>
            </p:spPr>
            <p:txBody>
              <a:bodyPr/>
              <a:lstStyle/>
              <a:p>
                <a:endParaRPr lang="en-GB" sz="825"/>
              </a:p>
            </p:txBody>
          </p:sp>
          <p:sp>
            <p:nvSpPr>
              <p:cNvPr id="37" name="Freeform 23"/>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00A0C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38" name="Freeform 24"/>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chemeClr val="tx2">
                  <a:lumMod val="20000"/>
                  <a:lumOff val="8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39" name="Freeform 25"/>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chemeClr val="bg1"/>
              </a:solidFill>
              <a:ln w="12700">
                <a:solidFill>
                  <a:srgbClr val="000000"/>
                </a:solidFill>
                <a:prstDash val="solid"/>
                <a:round/>
                <a:headEnd/>
                <a:tailEnd/>
              </a:ln>
            </p:spPr>
            <p:txBody>
              <a:bodyPr/>
              <a:lstStyle/>
              <a:p>
                <a:endParaRPr lang="en-GB" sz="825"/>
              </a:p>
            </p:txBody>
          </p:sp>
          <p:sp>
            <p:nvSpPr>
              <p:cNvPr id="40" name="Freeform 26"/>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41" name="Freeform 27"/>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chemeClr val="tx2">
                  <a:lumMod val="20000"/>
                  <a:lumOff val="8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42" name="Freeform 28"/>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43" name="Freeform 42"/>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chemeClr val="tx2">
                  <a:lumMod val="20000"/>
                  <a:lumOff val="8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44" name="Freeform 43"/>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chemeClr val="tx2">
                  <a:lumMod val="20000"/>
                  <a:lumOff val="8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45" name="Freeform 44"/>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46" name="Freeform 45"/>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47" name="Freeform 46"/>
              <p:cNvSpPr>
                <a:spLocks/>
              </p:cNvSpPr>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noFill/>
              <a:ln w="12700">
                <a:solidFill>
                  <a:srgbClr val="000000"/>
                </a:solidFill>
                <a:prstDash val="solid"/>
                <a:round/>
                <a:headEnd/>
                <a:tailEnd/>
              </a:ln>
            </p:spPr>
            <p:txBody>
              <a:bodyPr/>
              <a:lstStyle/>
              <a:p>
                <a:endParaRPr lang="en-GB" sz="825"/>
              </a:p>
            </p:txBody>
          </p:sp>
          <p:sp>
            <p:nvSpPr>
              <p:cNvPr id="48" name="Freeform 47"/>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49" name="Freeform 48"/>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7D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50" name="Freeform 49"/>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chemeClr val="tx2">
                  <a:lumMod val="20000"/>
                  <a:lumOff val="80000"/>
                </a:schemeClr>
              </a:solidFill>
              <a:ln w="12700">
                <a:solidFill>
                  <a:srgbClr val="000000"/>
                </a:solidFill>
                <a:prstDash val="solid"/>
                <a:round/>
                <a:headEnd/>
                <a:tailEnd/>
              </a:ln>
            </p:spPr>
            <p:txBody>
              <a:bodyPr/>
              <a:lstStyle/>
              <a:p>
                <a:endParaRPr lang="en-GB" sz="825"/>
              </a:p>
            </p:txBody>
          </p:sp>
          <p:sp>
            <p:nvSpPr>
              <p:cNvPr id="51" name="Freeform 50"/>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chemeClr val="tx2">
                  <a:lumMod val="20000"/>
                  <a:lumOff val="80000"/>
                </a:schemeClr>
              </a:solidFill>
              <a:ln w="12700">
                <a:solidFill>
                  <a:srgbClr val="000000"/>
                </a:solidFill>
                <a:prstDash val="solid"/>
                <a:round/>
                <a:headEnd/>
                <a:tailEnd/>
              </a:ln>
            </p:spPr>
            <p:txBody>
              <a:bodyPr/>
              <a:lstStyle/>
              <a:p>
                <a:endParaRPr lang="en-GB" sz="825"/>
              </a:p>
            </p:txBody>
          </p:sp>
          <p:sp>
            <p:nvSpPr>
              <p:cNvPr id="52" name="Freeform 51"/>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53" name="Freeform 52"/>
              <p:cNvSpPr>
                <a:spLocks/>
              </p:cNvSpPr>
              <p:nvPr/>
            </p:nvSpPr>
            <p:spPr bwMode="auto">
              <a:xfrm>
                <a:off x="3424"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pattFill prst="wdUpDiag">
                <a:fgClr>
                  <a:schemeClr val="tx2">
                    <a:lumMod val="20000"/>
                    <a:lumOff val="80000"/>
                  </a:schemeClr>
                </a:fgClr>
                <a:bgClr>
                  <a:schemeClr val="bg1"/>
                </a:bgClr>
              </a:patt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54" name="Freeform 53"/>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55" name="Freeform 54"/>
              <p:cNvSpPr>
                <a:spLocks/>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56" name="Freeform 55"/>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57" name="Freeform 56"/>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58" name="Freeform 57"/>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chemeClr val="tx2">
                  <a:lumMod val="20000"/>
                  <a:lumOff val="80000"/>
                </a:schemeClr>
              </a:solidFill>
              <a:ln w="12700">
                <a:solidFill>
                  <a:srgbClr val="000000"/>
                </a:solidFill>
                <a:prstDash val="solid"/>
                <a:round/>
                <a:headEnd/>
                <a:tailEnd/>
              </a:ln>
            </p:spPr>
            <p:txBody>
              <a:bodyPr/>
              <a:lstStyle/>
              <a:p>
                <a:endParaRPr lang="en-GB" sz="825"/>
              </a:p>
            </p:txBody>
          </p:sp>
          <p:sp>
            <p:nvSpPr>
              <p:cNvPr id="59" name="Freeform 58"/>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60" name="Freeform 59"/>
              <p:cNvSpPr>
                <a:spLocks/>
              </p:cNvSpPr>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noFill/>
              <a:ln w="12700">
                <a:solidFill>
                  <a:srgbClr val="000000"/>
                </a:solidFill>
                <a:prstDash val="solid"/>
                <a:round/>
                <a:headEnd/>
                <a:tailEnd/>
              </a:ln>
            </p:spPr>
            <p:txBody>
              <a:bodyPr/>
              <a:lstStyle/>
              <a:p>
                <a:endParaRPr lang="en-GB" sz="825"/>
              </a:p>
            </p:txBody>
          </p:sp>
          <p:sp>
            <p:nvSpPr>
              <p:cNvPr id="61" name="Freeform 60"/>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62" name="Freeform 61"/>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63" name="Freeform 62"/>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64" name="Freeform 63"/>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65" name="Freeform 64"/>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66" name="Freeform 65"/>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67" name="Freeform 66"/>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noFill/>
              <a:ln w="12700">
                <a:solidFill>
                  <a:srgbClr val="000000"/>
                </a:solidFill>
                <a:prstDash val="solid"/>
                <a:round/>
                <a:headEnd/>
                <a:tailEnd/>
              </a:ln>
            </p:spPr>
            <p:txBody>
              <a:bodyPr/>
              <a:lstStyle/>
              <a:p>
                <a:endParaRPr lang="en-GB" sz="825"/>
              </a:p>
            </p:txBody>
          </p:sp>
          <p:sp>
            <p:nvSpPr>
              <p:cNvPr id="68" name="Freeform 67"/>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69" name="Freeform 68"/>
              <p:cNvSpPr>
                <a:spLocks/>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8">
                    <a:moveTo>
                      <a:pt x="17" y="8"/>
                    </a:moveTo>
                    <a:lnTo>
                      <a:pt x="26" y="8"/>
                    </a:lnTo>
                    <a:lnTo>
                      <a:pt x="0" y="0"/>
                    </a:lnTo>
                    <a:lnTo>
                      <a:pt x="17" y="8"/>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70" name="Freeform 69"/>
              <p:cNvSpPr>
                <a:spLocks/>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17" y="0"/>
                    </a:moveTo>
                    <a:lnTo>
                      <a:pt x="0" y="0"/>
                    </a:lnTo>
                    <a:lnTo>
                      <a:pt x="17"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71" name="Line 59"/>
              <p:cNvSpPr>
                <a:spLocks noChangeShapeType="1"/>
              </p:cNvSpPr>
              <p:nvPr/>
            </p:nvSpPr>
            <p:spPr bwMode="auto">
              <a:xfrm flipV="1">
                <a:off x="4805" y="2760"/>
                <a:ext cx="26" cy="8"/>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sz="825"/>
              </a:p>
            </p:txBody>
          </p:sp>
          <p:sp>
            <p:nvSpPr>
              <p:cNvPr id="72" name="Line 60"/>
              <p:cNvSpPr>
                <a:spLocks noChangeShapeType="1"/>
              </p:cNvSpPr>
              <p:nvPr/>
            </p:nvSpPr>
            <p:spPr bwMode="auto">
              <a:xfrm flipV="1">
                <a:off x="4805" y="2760"/>
                <a:ext cx="26" cy="8"/>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GB" sz="825"/>
              </a:p>
            </p:txBody>
          </p:sp>
          <p:sp>
            <p:nvSpPr>
              <p:cNvPr id="73" name="Freeform 72"/>
              <p:cNvSpPr>
                <a:spLocks/>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Lst>
                <a:ahLst/>
                <a:cxnLst>
                  <a:cxn ang="T6">
                    <a:pos x="T0" y="T1"/>
                  </a:cxn>
                  <a:cxn ang="T7">
                    <a:pos x="T2" y="T3"/>
                  </a:cxn>
                  <a:cxn ang="T8">
                    <a:pos x="T4" y="T5"/>
                  </a:cxn>
                </a:cxnLst>
                <a:rect l="0" t="0" r="r" b="b"/>
                <a:pathLst>
                  <a:path w="8" h="1">
                    <a:moveTo>
                      <a:pt x="0" y="0"/>
                    </a:moveTo>
                    <a:lnTo>
                      <a:pt x="8" y="0"/>
                    </a:lnTo>
                    <a:lnTo>
                      <a:pt x="0" y="0"/>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74" name="Freeform 73"/>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75" name="Freeform 74"/>
              <p:cNvSpPr>
                <a:spLocks/>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8" y="0"/>
                    </a:lnTo>
                    <a:lnTo>
                      <a:pt x="0" y="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76" name="Freeform 75"/>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77" name="Freeform 76"/>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78" name="Freeform 77"/>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79" name="Freeform 78"/>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80" name="Freeform 79"/>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noFill/>
              <a:ln w="12700">
                <a:solidFill>
                  <a:srgbClr val="000000"/>
                </a:solidFill>
                <a:prstDash val="solid"/>
                <a:round/>
                <a:headEnd/>
                <a:tailEnd/>
              </a:ln>
            </p:spPr>
            <p:txBody>
              <a:bodyPr/>
              <a:lstStyle/>
              <a:p>
                <a:endParaRPr lang="en-GB" sz="825"/>
              </a:p>
            </p:txBody>
          </p:sp>
          <p:sp>
            <p:nvSpPr>
              <p:cNvPr id="81" name="Freeform 80"/>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82" name="Freeform 81"/>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83" name="Freeform 82"/>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noFill/>
              <a:ln w="12700">
                <a:solidFill>
                  <a:srgbClr val="000000"/>
                </a:solidFill>
                <a:prstDash val="solid"/>
                <a:round/>
                <a:headEnd/>
                <a:tailEnd/>
              </a:ln>
            </p:spPr>
            <p:txBody>
              <a:bodyPr/>
              <a:lstStyle/>
              <a:p>
                <a:endParaRPr lang="en-GB" sz="825"/>
              </a:p>
            </p:txBody>
          </p:sp>
          <p:sp>
            <p:nvSpPr>
              <p:cNvPr id="84" name="Freeform 83"/>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85" name="Freeform 84"/>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86" name="Freeform 85"/>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87" name="Freeform 86"/>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88" name="Freeform 87"/>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89" name="Freeform 88"/>
              <p:cNvSpPr>
                <a:spLocks/>
              </p:cNvSpPr>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90" name="Freeform 89"/>
              <p:cNvSpPr>
                <a:spLocks/>
              </p:cNvSpPr>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91" name="Freeform 90"/>
              <p:cNvSpPr>
                <a:spLocks/>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92" name="Freeform 91"/>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93" name="Freeform 92"/>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94" name="Freeform 93"/>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95" name="Freeform 94"/>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96" name="Freeform 95"/>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97" name="Freeform 96"/>
              <p:cNvSpPr>
                <a:spLocks/>
              </p:cNvSpPr>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98" name="Freeform 97"/>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99" name="Freeform 98"/>
              <p:cNvSpPr>
                <a:spLocks/>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100" name="Freeform 99"/>
              <p:cNvSpPr>
                <a:spLocks/>
              </p:cNvSpPr>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101" name="Freeform 100"/>
              <p:cNvSpPr>
                <a:spLocks/>
              </p:cNvSpPr>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102" name="Freeform 101"/>
              <p:cNvSpPr>
                <a:spLocks/>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103" name="Freeform 102"/>
              <p:cNvSpPr>
                <a:spLocks/>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104" name="Freeform 103"/>
              <p:cNvSpPr>
                <a:spLocks/>
              </p:cNvSpPr>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105" name="Freeform 104"/>
              <p:cNvSpPr>
                <a:spLocks/>
              </p:cNvSpPr>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106" name="Freeform 105"/>
              <p:cNvSpPr>
                <a:spLocks/>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107" name="Freeform 106"/>
              <p:cNvSpPr>
                <a:spLocks/>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108" name="Freeform 107"/>
              <p:cNvSpPr>
                <a:spLocks/>
              </p:cNvSpPr>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109" name="Freeform 108"/>
              <p:cNvSpPr>
                <a:spLocks/>
              </p:cNvSpPr>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110" name="Freeform 109"/>
              <p:cNvSpPr>
                <a:spLocks/>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111" name="Freeform 110"/>
              <p:cNvSpPr>
                <a:spLocks/>
              </p:cNvSpPr>
              <p:nvPr/>
            </p:nvSpPr>
            <p:spPr bwMode="auto">
              <a:xfrm>
                <a:off x="4687" y="2"/>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112" name="Freeform 111"/>
              <p:cNvSpPr>
                <a:spLocks/>
              </p:cNvSpPr>
              <p:nvPr/>
            </p:nvSpPr>
            <p:spPr bwMode="auto">
              <a:xfrm>
                <a:off x="4280" y="131"/>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chemeClr val="tx2">
                  <a:lumMod val="20000"/>
                  <a:lumOff val="8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113" name="Freeform 112"/>
              <p:cNvSpPr>
                <a:spLocks/>
              </p:cNvSpPr>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114" name="Freeform 113"/>
              <p:cNvSpPr>
                <a:spLocks/>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115" name="Freeform 114"/>
              <p:cNvSpPr>
                <a:spLocks/>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sp>
            <p:nvSpPr>
              <p:cNvPr id="116" name="Freeform 115"/>
              <p:cNvSpPr>
                <a:spLocks/>
              </p:cNvSpPr>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825"/>
              </a:p>
            </p:txBody>
          </p:sp>
          <p:sp>
            <p:nvSpPr>
              <p:cNvPr id="117" name="Freeform 116"/>
              <p:cNvSpPr>
                <a:spLocks/>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noFill/>
              <a:ln w="1270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GB" sz="825"/>
              </a:p>
            </p:txBody>
          </p:sp>
        </p:grpSp>
        <p:sp>
          <p:nvSpPr>
            <p:cNvPr id="8" name="TextBox 7"/>
            <p:cNvSpPr txBox="1"/>
            <p:nvPr/>
          </p:nvSpPr>
          <p:spPr>
            <a:xfrm>
              <a:off x="5711617" y="1831479"/>
              <a:ext cx="1082106" cy="415499"/>
            </a:xfrm>
            <a:prstGeom prst="rect">
              <a:avLst/>
            </a:prstGeom>
            <a:noFill/>
          </p:spPr>
          <p:txBody>
            <a:bodyPr wrap="square" rtlCol="0">
              <a:spAutoFit/>
            </a:bodyPr>
            <a:lstStyle/>
            <a:p>
              <a:r>
                <a:rPr lang="en-GB" sz="825" spc="225" dirty="0">
                  <a:latin typeface="Calibri" panose="020F0502020204030204" pitchFamily="34" charset="0"/>
                </a:rPr>
                <a:t>Finland</a:t>
              </a:r>
            </a:p>
            <a:p>
              <a:r>
                <a:rPr lang="en-GB" sz="600" b="1" spc="225" dirty="0">
                  <a:latin typeface="Calibri" panose="020F0502020204030204" pitchFamily="34" charset="0"/>
                </a:rPr>
                <a:t>TUT</a:t>
              </a:r>
              <a:endParaRPr lang="en-GB" sz="825" b="1" spc="225" dirty="0">
                <a:latin typeface="Calibri" panose="020F0502020204030204" pitchFamily="34" charset="0"/>
              </a:endParaRPr>
            </a:p>
          </p:txBody>
        </p:sp>
        <p:cxnSp>
          <p:nvCxnSpPr>
            <p:cNvPr id="9" name="Straight Connector 8"/>
            <p:cNvCxnSpPr/>
            <p:nvPr/>
          </p:nvCxnSpPr>
          <p:spPr>
            <a:xfrm flipH="1">
              <a:off x="5769322" y="2157206"/>
              <a:ext cx="1663267" cy="0"/>
            </a:xfrm>
            <a:prstGeom prst="line">
              <a:avLst/>
            </a:prstGeom>
            <a:ln w="19050">
              <a:solidFill>
                <a:schemeClr val="tx1"/>
              </a:solidFill>
              <a:headEnd type="oval"/>
            </a:ln>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33897" y="3184568"/>
              <a:ext cx="1103002" cy="415499"/>
            </a:xfrm>
            <a:prstGeom prst="rect">
              <a:avLst/>
            </a:prstGeom>
            <a:noFill/>
          </p:spPr>
          <p:txBody>
            <a:bodyPr wrap="square" rtlCol="0">
              <a:spAutoFit/>
            </a:bodyPr>
            <a:lstStyle/>
            <a:p>
              <a:r>
                <a:rPr lang="en-GB" sz="825" spc="225" dirty="0">
                  <a:latin typeface="Calibri" panose="020F0502020204030204" pitchFamily="34" charset="0"/>
                </a:rPr>
                <a:t>France</a:t>
              </a:r>
            </a:p>
            <a:p>
              <a:r>
                <a:rPr lang="en-GB" sz="600" b="1" spc="225" dirty="0">
                  <a:latin typeface="Calibri" panose="020F0502020204030204" pitchFamily="34" charset="0"/>
                </a:rPr>
                <a:t>CEA</a:t>
              </a:r>
            </a:p>
          </p:txBody>
        </p:sp>
        <p:cxnSp>
          <p:nvCxnSpPr>
            <p:cNvPr id="11" name="Straight Connector 10"/>
            <p:cNvCxnSpPr/>
            <p:nvPr/>
          </p:nvCxnSpPr>
          <p:spPr>
            <a:xfrm flipH="1">
              <a:off x="4291995" y="3521537"/>
              <a:ext cx="1718401" cy="0"/>
            </a:xfrm>
            <a:prstGeom prst="line">
              <a:avLst/>
            </a:prstGeom>
            <a:ln w="19050">
              <a:solidFill>
                <a:schemeClr val="tx1"/>
              </a:solidFill>
              <a:headEnd type="ova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291996" y="4563790"/>
              <a:ext cx="1075723" cy="0"/>
            </a:xfrm>
            <a:prstGeom prst="line">
              <a:avLst/>
            </a:prstGeom>
            <a:ln w="19050">
              <a:solidFill>
                <a:schemeClr val="tx1"/>
              </a:solidFill>
              <a:headEnd type="oval"/>
            </a:ln>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23733" y="3820050"/>
              <a:ext cx="787808" cy="415499"/>
            </a:xfrm>
            <a:prstGeom prst="rect">
              <a:avLst/>
            </a:prstGeom>
            <a:noFill/>
          </p:spPr>
          <p:txBody>
            <a:bodyPr wrap="square" rtlCol="0">
              <a:spAutoFit/>
            </a:bodyPr>
            <a:lstStyle/>
            <a:p>
              <a:r>
                <a:rPr lang="en-GB" sz="825" spc="225" dirty="0">
                  <a:latin typeface="Calibri" panose="020F0502020204030204" pitchFamily="34" charset="0"/>
                </a:rPr>
                <a:t>Italy</a:t>
              </a:r>
            </a:p>
            <a:p>
              <a:r>
                <a:rPr lang="en-GB" sz="600" b="1" spc="225" dirty="0">
                  <a:latin typeface="Calibri" panose="020F0502020204030204" pitchFamily="34" charset="0"/>
                </a:rPr>
                <a:t>INFN</a:t>
              </a:r>
              <a:endParaRPr lang="en-GB" sz="825" b="1" spc="225" dirty="0">
                <a:latin typeface="Calibri" panose="020F0502020204030204" pitchFamily="34" charset="0"/>
              </a:endParaRPr>
            </a:p>
          </p:txBody>
        </p:sp>
        <p:cxnSp>
          <p:nvCxnSpPr>
            <p:cNvPr id="14" name="Straight Connector 13"/>
            <p:cNvCxnSpPr/>
            <p:nvPr/>
          </p:nvCxnSpPr>
          <p:spPr>
            <a:xfrm flipH="1">
              <a:off x="4291997" y="4160578"/>
              <a:ext cx="2516875" cy="0"/>
            </a:xfrm>
            <a:prstGeom prst="line">
              <a:avLst/>
            </a:prstGeom>
            <a:ln w="19050">
              <a:solidFill>
                <a:schemeClr val="tx1"/>
              </a:solidFill>
              <a:headEnd type="oval"/>
            </a:ln>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33148" y="2797540"/>
              <a:ext cx="1591282" cy="415499"/>
            </a:xfrm>
            <a:prstGeom prst="rect">
              <a:avLst/>
            </a:prstGeom>
            <a:noFill/>
          </p:spPr>
          <p:txBody>
            <a:bodyPr wrap="square" rtlCol="0">
              <a:spAutoFit/>
            </a:bodyPr>
            <a:lstStyle/>
            <a:p>
              <a:r>
                <a:rPr lang="en-GB" sz="825" spc="225" dirty="0">
                  <a:latin typeface="Calibri" panose="020F0502020204030204" pitchFamily="34" charset="0"/>
                </a:rPr>
                <a:t>Netherlands</a:t>
              </a:r>
            </a:p>
            <a:p>
              <a:r>
                <a:rPr lang="en-GB" sz="600" b="1" spc="225" dirty="0">
                  <a:latin typeface="Calibri" panose="020F0502020204030204" pitchFamily="34" charset="0"/>
                </a:rPr>
                <a:t>UT</a:t>
              </a:r>
              <a:endParaRPr lang="en-GB" sz="825" b="1" spc="225" dirty="0">
                <a:latin typeface="Calibri" panose="020F0502020204030204" pitchFamily="34" charset="0"/>
              </a:endParaRPr>
            </a:p>
          </p:txBody>
        </p:sp>
        <p:cxnSp>
          <p:nvCxnSpPr>
            <p:cNvPr id="16" name="Straight Connector 15"/>
            <p:cNvCxnSpPr/>
            <p:nvPr/>
          </p:nvCxnSpPr>
          <p:spPr>
            <a:xfrm flipH="1">
              <a:off x="4291995" y="3134530"/>
              <a:ext cx="2075912" cy="0"/>
            </a:xfrm>
            <a:prstGeom prst="line">
              <a:avLst/>
            </a:prstGeom>
            <a:ln w="19050">
              <a:solidFill>
                <a:schemeClr val="tx1"/>
              </a:solidFill>
              <a:headEnd type="oval"/>
            </a:ln>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08057" y="4204809"/>
              <a:ext cx="1133298" cy="415499"/>
            </a:xfrm>
            <a:prstGeom prst="rect">
              <a:avLst/>
            </a:prstGeom>
            <a:noFill/>
          </p:spPr>
          <p:txBody>
            <a:bodyPr wrap="square" rtlCol="0">
              <a:spAutoFit/>
            </a:bodyPr>
            <a:lstStyle/>
            <a:p>
              <a:r>
                <a:rPr lang="en-GB" sz="825" spc="225" dirty="0">
                  <a:latin typeface="Calibri" panose="020F0502020204030204" pitchFamily="34" charset="0"/>
                </a:rPr>
                <a:t>Spain</a:t>
              </a:r>
            </a:p>
            <a:p>
              <a:r>
                <a:rPr lang="en-GB" sz="600" b="1" spc="225" dirty="0">
                  <a:latin typeface="Calibri" panose="020F0502020204030204" pitchFamily="34" charset="0"/>
                </a:rPr>
                <a:t>CIEMAT</a:t>
              </a:r>
            </a:p>
          </p:txBody>
        </p:sp>
        <p:sp>
          <p:nvSpPr>
            <p:cNvPr id="18" name="TextBox 17"/>
            <p:cNvSpPr txBox="1"/>
            <p:nvPr/>
          </p:nvSpPr>
          <p:spPr>
            <a:xfrm>
              <a:off x="4218089" y="3399053"/>
              <a:ext cx="2032513" cy="415499"/>
            </a:xfrm>
            <a:prstGeom prst="rect">
              <a:avLst/>
            </a:prstGeom>
            <a:noFill/>
          </p:spPr>
          <p:txBody>
            <a:bodyPr wrap="square" rtlCol="0">
              <a:spAutoFit/>
            </a:bodyPr>
            <a:lstStyle/>
            <a:p>
              <a:endParaRPr lang="en-GB" sz="825" spc="225" dirty="0">
                <a:latin typeface="Calibri" panose="020F0502020204030204" pitchFamily="34" charset="0"/>
              </a:endParaRPr>
            </a:p>
            <a:p>
              <a:r>
                <a:rPr lang="en-GB" sz="600" b="1" spc="225" dirty="0">
                  <a:latin typeface="Calibri" panose="020F0502020204030204" pitchFamily="34" charset="0"/>
                </a:rPr>
                <a:t>CERN&amp;UNIGE</a:t>
              </a:r>
              <a:endParaRPr lang="en-GB" sz="825" b="1" spc="225" dirty="0">
                <a:latin typeface="Calibri" panose="020F0502020204030204" pitchFamily="34" charset="0"/>
              </a:endParaRPr>
            </a:p>
          </p:txBody>
        </p:sp>
        <p:cxnSp>
          <p:nvCxnSpPr>
            <p:cNvPr id="19" name="Straight Connector 18"/>
            <p:cNvCxnSpPr/>
            <p:nvPr/>
          </p:nvCxnSpPr>
          <p:spPr>
            <a:xfrm flipH="1">
              <a:off x="4296099" y="3758262"/>
              <a:ext cx="2111740" cy="0"/>
            </a:xfrm>
            <a:prstGeom prst="line">
              <a:avLst/>
            </a:prstGeom>
            <a:ln w="19050">
              <a:solidFill>
                <a:schemeClr val="tx1"/>
              </a:solidFill>
              <a:headEnd type="oval"/>
            </a:ln>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94347" y="1465539"/>
              <a:ext cx="806289" cy="400109"/>
            </a:xfrm>
            <a:prstGeom prst="rect">
              <a:avLst/>
            </a:prstGeom>
            <a:noFill/>
          </p:spPr>
          <p:txBody>
            <a:bodyPr wrap="none" rtlCol="0">
              <a:spAutoFit/>
            </a:bodyPr>
            <a:lstStyle/>
            <a:p>
              <a:r>
                <a:rPr lang="en-GB" sz="1350" b="1" dirty="0"/>
                <a:t>WP 5</a:t>
              </a:r>
            </a:p>
          </p:txBody>
        </p:sp>
      </p:grpSp>
      <p:sp>
        <p:nvSpPr>
          <p:cNvPr id="142" name="Rectangle 141"/>
          <p:cNvSpPr/>
          <p:nvPr/>
        </p:nvSpPr>
        <p:spPr>
          <a:xfrm>
            <a:off x="650" y="610408"/>
            <a:ext cx="9143999" cy="646331"/>
          </a:xfrm>
          <a:prstGeom prst="rect">
            <a:avLst/>
          </a:prstGeom>
        </p:spPr>
        <p:txBody>
          <a:bodyPr wrap="square">
            <a:spAutoFit/>
          </a:bodyPr>
          <a:lstStyle/>
          <a:p>
            <a:pPr algn="ctr"/>
            <a:r>
              <a:rPr lang="en-GB" dirty="0">
                <a:solidFill>
                  <a:schemeClr val="accent6">
                    <a:lumMod val="50000"/>
                  </a:schemeClr>
                </a:solidFill>
              </a:rPr>
              <a:t>Explore design options for a 16 T accelerator dipole</a:t>
            </a:r>
          </a:p>
          <a:p>
            <a:pPr algn="ctr"/>
            <a:r>
              <a:rPr lang="en-GB" dirty="0">
                <a:solidFill>
                  <a:schemeClr val="accent6">
                    <a:lumMod val="50000"/>
                  </a:schemeClr>
                </a:solidFill>
              </a:rPr>
              <a:t>Feed the FCC-CDR with a baseline magnet, including cost</a:t>
            </a:r>
          </a:p>
        </p:txBody>
      </p:sp>
      <p:sp>
        <p:nvSpPr>
          <p:cNvPr id="3" name="TextBox 2"/>
          <p:cNvSpPr txBox="1"/>
          <p:nvPr/>
        </p:nvSpPr>
        <p:spPr>
          <a:xfrm>
            <a:off x="5405800" y="2107423"/>
            <a:ext cx="3147840" cy="2977738"/>
          </a:xfrm>
          <a:prstGeom prst="rect">
            <a:avLst/>
          </a:prstGeom>
          <a:noFill/>
        </p:spPr>
        <p:txBody>
          <a:bodyPr wrap="square" rtlCol="0">
            <a:spAutoFit/>
          </a:bodyPr>
          <a:lstStyle/>
          <a:p>
            <a:pPr algn="just"/>
            <a:r>
              <a:rPr lang="en-US" sz="1350" dirty="0"/>
              <a:t>Three options* are being considered:</a:t>
            </a:r>
            <a:endParaRPr lang="en-US" sz="1350" dirty="0">
              <a:solidFill>
                <a:schemeClr val="accent6">
                  <a:lumMod val="50000"/>
                </a:schemeClr>
              </a:solidFill>
            </a:endParaRPr>
          </a:p>
          <a:p>
            <a:pPr marL="257175" indent="-257175" algn="just">
              <a:buFont typeface="+mj-lt"/>
              <a:buAutoNum type="arabicPeriod"/>
            </a:pPr>
            <a:r>
              <a:rPr lang="en-US" sz="1350" dirty="0">
                <a:solidFill>
                  <a:schemeClr val="accent6">
                    <a:lumMod val="50000"/>
                  </a:schemeClr>
                </a:solidFill>
              </a:rPr>
              <a:t>Block coils (CEA)</a:t>
            </a:r>
          </a:p>
          <a:p>
            <a:pPr marL="257175" indent="-257175" algn="just">
              <a:buFont typeface="+mj-lt"/>
              <a:buAutoNum type="arabicPeriod"/>
            </a:pPr>
            <a:r>
              <a:rPr lang="en-US" sz="1350" dirty="0">
                <a:solidFill>
                  <a:schemeClr val="accent6">
                    <a:lumMod val="50000"/>
                  </a:schemeClr>
                </a:solidFill>
              </a:rPr>
              <a:t>Common coils (CIEMAT)</a:t>
            </a:r>
          </a:p>
          <a:p>
            <a:pPr marL="257175" indent="-257175" algn="just">
              <a:buFont typeface="+mj-lt"/>
              <a:buAutoNum type="arabicPeriod"/>
            </a:pPr>
            <a:r>
              <a:rPr lang="en-US" sz="1350" dirty="0" err="1">
                <a:solidFill>
                  <a:schemeClr val="accent6">
                    <a:lumMod val="50000"/>
                  </a:schemeClr>
                </a:solidFill>
              </a:rPr>
              <a:t>Cosinetheta</a:t>
            </a:r>
            <a:r>
              <a:rPr lang="en-US" sz="1350" dirty="0">
                <a:solidFill>
                  <a:schemeClr val="accent6">
                    <a:lumMod val="50000"/>
                  </a:schemeClr>
                </a:solidFill>
              </a:rPr>
              <a:t> (INFN)</a:t>
            </a:r>
          </a:p>
          <a:p>
            <a:pPr algn="just"/>
            <a:endParaRPr lang="en-US" sz="1350" dirty="0"/>
          </a:p>
          <a:p>
            <a:pPr algn="just"/>
            <a:r>
              <a:rPr lang="en-US" sz="1200" dirty="0"/>
              <a:t>*A fourth option (</a:t>
            </a:r>
            <a:r>
              <a:rPr lang="en-US" sz="1200" dirty="0">
                <a:solidFill>
                  <a:schemeClr val="accent6">
                    <a:lumMod val="50000"/>
                  </a:schemeClr>
                </a:solidFill>
              </a:rPr>
              <a:t>canted </a:t>
            </a:r>
            <a:r>
              <a:rPr lang="en-US" sz="1200" dirty="0" err="1">
                <a:solidFill>
                  <a:schemeClr val="accent6">
                    <a:lumMod val="50000"/>
                  </a:schemeClr>
                </a:solidFill>
              </a:rPr>
              <a:t>costheta</a:t>
            </a:r>
            <a:r>
              <a:rPr lang="en-US" sz="1200" dirty="0"/>
              <a:t>) is being considered in the frame of a Swiss contribution to the FCC</a:t>
            </a:r>
          </a:p>
          <a:p>
            <a:pPr algn="just"/>
            <a:endParaRPr lang="en-US" sz="1200" dirty="0">
              <a:solidFill>
                <a:schemeClr val="accent6">
                  <a:lumMod val="50000"/>
                </a:schemeClr>
              </a:solidFill>
            </a:endParaRPr>
          </a:p>
          <a:p>
            <a:pPr algn="just"/>
            <a:r>
              <a:rPr lang="en-GB" sz="1200" dirty="0">
                <a:solidFill>
                  <a:schemeClr val="accent6">
                    <a:lumMod val="50000"/>
                  </a:schemeClr>
                </a:solidFill>
              </a:rPr>
              <a:t>A specific feature of this program is that the different design options are being considered with the same specification and analysis tools so that they can be compared relatively to each other. </a:t>
            </a:r>
          </a:p>
          <a:p>
            <a:pPr algn="just"/>
            <a:endParaRPr lang="en-US" sz="1200" dirty="0">
              <a:solidFill>
                <a:schemeClr val="accent6">
                  <a:lumMod val="50000"/>
                </a:schemeClr>
              </a:solidFill>
            </a:endParaRPr>
          </a:p>
        </p:txBody>
      </p:sp>
    </p:spTree>
    <p:extLst>
      <p:ext uri="{BB962C8B-B14F-4D97-AF65-F5344CB8AC3E}">
        <p14:creationId xmlns:p14="http://schemas.microsoft.com/office/powerpoint/2010/main" val="224594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500" fill="hold"/>
                                        <p:tgtEl>
                                          <p:spTgt spid="142"/>
                                        </p:tgtEl>
                                        <p:attrNameLst>
                                          <p:attrName>ppt_x</p:attrName>
                                        </p:attrNameLst>
                                      </p:cBhvr>
                                      <p:tavLst>
                                        <p:tav tm="0">
                                          <p:val>
                                            <p:strVal val="#ppt_x"/>
                                          </p:val>
                                        </p:tav>
                                        <p:tav tm="100000">
                                          <p:val>
                                            <p:strVal val="#ppt_x"/>
                                          </p:val>
                                        </p:tav>
                                      </p:tavLst>
                                    </p:anim>
                                    <p:anim calcmode="lin" valueType="num">
                                      <p:cBhvr additive="base">
                                        <p:cTn id="8"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148"/>
            <a:ext cx="9144000" cy="553998"/>
          </a:xfrm>
          <a:prstGeom prst="rect">
            <a:avLst/>
          </a:prstGeom>
          <a:noFill/>
        </p:spPr>
        <p:txBody>
          <a:bodyPr wrap="square" rtlCol="0">
            <a:spAutoFit/>
          </a:bodyPr>
          <a:lstStyle/>
          <a:p>
            <a:pPr algn="ctr"/>
            <a:r>
              <a:rPr lang="en-US" sz="3000" b="1" dirty="0" err="1"/>
              <a:t>EuroCirCol</a:t>
            </a:r>
            <a:r>
              <a:rPr lang="en-US" sz="3000" b="1" dirty="0"/>
              <a:t> WP5 : Design Options</a:t>
            </a:r>
          </a:p>
        </p:txBody>
      </p:sp>
      <p:pic>
        <p:nvPicPr>
          <p:cNvPr id="20" name="Picture 19" descr="Bl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1613" y="2370567"/>
            <a:ext cx="1846421" cy="961073"/>
          </a:xfrm>
          <a:prstGeom prst="rect">
            <a:avLst/>
          </a:prstGeom>
          <a:noFill/>
          <a:ln>
            <a:noFill/>
          </a:ln>
        </p:spPr>
      </p:pic>
      <p:grpSp>
        <p:nvGrpSpPr>
          <p:cNvPr id="21" name="Group 20"/>
          <p:cNvGrpSpPr>
            <a:grpSpLocks noChangeAspect="1"/>
          </p:cNvGrpSpPr>
          <p:nvPr/>
        </p:nvGrpSpPr>
        <p:grpSpPr bwMode="auto">
          <a:xfrm>
            <a:off x="1326369" y="1288331"/>
            <a:ext cx="1916906" cy="987743"/>
            <a:chOff x="0" y="0"/>
            <a:chExt cx="58150" cy="30522"/>
          </a:xfrm>
        </p:grpSpPr>
        <p:pic>
          <p:nvPicPr>
            <p:cNvPr id="22" name="Immagine 17"/>
            <p:cNvPicPr>
              <a:picLocks noChangeAspect="1"/>
            </p:cNvPicPr>
            <p:nvPr/>
          </p:nvPicPr>
          <p:blipFill>
            <a:blip r:embed="rId3" cstate="print">
              <a:extLst>
                <a:ext uri="{28A0092B-C50C-407E-A947-70E740481C1C}">
                  <a14:useLocalDpi xmlns:a14="http://schemas.microsoft.com/office/drawing/2010/main" val="0"/>
                </a:ext>
              </a:extLst>
            </a:blip>
            <a:srcRect l="21735"/>
            <a:stretch>
              <a:fillRect/>
            </a:stretch>
          </p:blipFill>
          <p:spPr bwMode="auto">
            <a:xfrm>
              <a:off x="0" y="0"/>
              <a:ext cx="32447" cy="305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rcRect t="121" r="12381"/>
            <a:stretch>
              <a:fillRect/>
            </a:stretch>
          </p:blipFill>
          <p:spPr bwMode="auto">
            <a:xfrm>
              <a:off x="34099" y="1458"/>
              <a:ext cx="24051" cy="26170"/>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3" descr="Commo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6369" y="3495935"/>
            <a:ext cx="1916906" cy="942023"/>
          </a:xfrm>
          <a:prstGeom prst="rect">
            <a:avLst/>
          </a:prstGeom>
          <a:noFill/>
          <a:ln>
            <a:noFill/>
          </a:ln>
        </p:spPr>
      </p:pic>
      <p:sp>
        <p:nvSpPr>
          <p:cNvPr id="29" name="TextBox 28"/>
          <p:cNvSpPr txBox="1"/>
          <p:nvPr/>
        </p:nvSpPr>
        <p:spPr>
          <a:xfrm>
            <a:off x="6445" y="1481411"/>
            <a:ext cx="1355169" cy="300082"/>
          </a:xfrm>
          <a:prstGeom prst="rect">
            <a:avLst/>
          </a:prstGeom>
          <a:noFill/>
        </p:spPr>
        <p:txBody>
          <a:bodyPr wrap="square" rtlCol="0">
            <a:spAutoFit/>
          </a:bodyPr>
          <a:lstStyle/>
          <a:p>
            <a:r>
              <a:rPr lang="fr-CH" sz="1350" dirty="0" err="1" smtClean="0">
                <a:solidFill>
                  <a:srgbClr val="FF0000"/>
                </a:solidFill>
              </a:rPr>
              <a:t>Cosinetheta</a:t>
            </a:r>
            <a:endParaRPr lang="fr-CH" sz="1350" dirty="0">
              <a:solidFill>
                <a:srgbClr val="FF0000"/>
              </a:solidFill>
            </a:endParaRPr>
          </a:p>
        </p:txBody>
      </p:sp>
      <p:sp>
        <p:nvSpPr>
          <p:cNvPr id="30" name="TextBox 29"/>
          <p:cNvSpPr txBox="1"/>
          <p:nvPr/>
        </p:nvSpPr>
        <p:spPr>
          <a:xfrm>
            <a:off x="6445" y="2536570"/>
            <a:ext cx="1355168" cy="300082"/>
          </a:xfrm>
          <a:prstGeom prst="rect">
            <a:avLst/>
          </a:prstGeom>
          <a:noFill/>
        </p:spPr>
        <p:txBody>
          <a:bodyPr wrap="square" rtlCol="0">
            <a:spAutoFit/>
          </a:bodyPr>
          <a:lstStyle/>
          <a:p>
            <a:r>
              <a:rPr lang="fr-CH" sz="1350" dirty="0" smtClean="0">
                <a:solidFill>
                  <a:srgbClr val="FF0000"/>
                </a:solidFill>
              </a:rPr>
              <a:t>Block-</a:t>
            </a:r>
            <a:r>
              <a:rPr lang="fr-CH" sz="1350" dirty="0" err="1" smtClean="0">
                <a:solidFill>
                  <a:srgbClr val="FF0000"/>
                </a:solidFill>
              </a:rPr>
              <a:t>coils</a:t>
            </a:r>
            <a:endParaRPr lang="fr-CH" sz="1350" dirty="0">
              <a:solidFill>
                <a:srgbClr val="FF0000"/>
              </a:solidFill>
            </a:endParaRPr>
          </a:p>
        </p:txBody>
      </p:sp>
      <p:sp>
        <p:nvSpPr>
          <p:cNvPr id="31" name="TextBox 30"/>
          <p:cNvSpPr txBox="1"/>
          <p:nvPr/>
        </p:nvSpPr>
        <p:spPr>
          <a:xfrm>
            <a:off x="0" y="3609155"/>
            <a:ext cx="1355168" cy="300082"/>
          </a:xfrm>
          <a:prstGeom prst="rect">
            <a:avLst/>
          </a:prstGeom>
          <a:noFill/>
        </p:spPr>
        <p:txBody>
          <a:bodyPr wrap="square" rtlCol="0">
            <a:spAutoFit/>
          </a:bodyPr>
          <a:lstStyle/>
          <a:p>
            <a:r>
              <a:rPr lang="fr-CH" sz="1350" dirty="0" smtClean="0">
                <a:solidFill>
                  <a:srgbClr val="FF0000"/>
                </a:solidFill>
              </a:rPr>
              <a:t>Common-</a:t>
            </a:r>
            <a:r>
              <a:rPr lang="fr-CH" sz="1350" dirty="0" err="1" smtClean="0">
                <a:solidFill>
                  <a:srgbClr val="FF0000"/>
                </a:solidFill>
              </a:rPr>
              <a:t>coils</a:t>
            </a:r>
            <a:endParaRPr lang="fr-CH" sz="1350" dirty="0">
              <a:solidFill>
                <a:srgbClr val="FF0000"/>
              </a:solidFill>
            </a:endParaRPr>
          </a:p>
        </p:txBody>
      </p:sp>
      <p:sp>
        <p:nvSpPr>
          <p:cNvPr id="32" name="TextBox 31"/>
          <p:cNvSpPr txBox="1"/>
          <p:nvPr/>
        </p:nvSpPr>
        <p:spPr>
          <a:xfrm>
            <a:off x="1549494" y="4437957"/>
            <a:ext cx="1593056" cy="300082"/>
          </a:xfrm>
          <a:prstGeom prst="rect">
            <a:avLst/>
          </a:prstGeom>
          <a:noFill/>
        </p:spPr>
        <p:txBody>
          <a:bodyPr wrap="square" rtlCol="0">
            <a:spAutoFit/>
          </a:bodyPr>
          <a:lstStyle/>
          <a:p>
            <a:r>
              <a:rPr lang="fr-CH" sz="1350" dirty="0"/>
              <a:t>2015             2017</a:t>
            </a:r>
            <a:endParaRPr lang="en-GB" sz="1350" dirty="0"/>
          </a:p>
        </p:txBody>
      </p:sp>
      <p:sp>
        <p:nvSpPr>
          <p:cNvPr id="33" name="TextBox 32"/>
          <p:cNvSpPr txBox="1"/>
          <p:nvPr/>
        </p:nvSpPr>
        <p:spPr>
          <a:xfrm>
            <a:off x="3424715" y="1114263"/>
            <a:ext cx="5640081" cy="4165243"/>
          </a:xfrm>
          <a:prstGeom prst="rect">
            <a:avLst/>
          </a:prstGeom>
          <a:noFill/>
        </p:spPr>
        <p:txBody>
          <a:bodyPr wrap="square" rtlCol="0">
            <a:spAutoFit/>
          </a:bodyPr>
          <a:lstStyle/>
          <a:p>
            <a:pPr>
              <a:spcAft>
                <a:spcPts val="225"/>
              </a:spcAft>
            </a:pPr>
            <a:r>
              <a:rPr lang="en-US" sz="1400" dirty="0">
                <a:solidFill>
                  <a:schemeClr val="accent6">
                    <a:lumMod val="50000"/>
                  </a:schemeClr>
                </a:solidFill>
              </a:rPr>
              <a:t>Magnet length			</a:t>
            </a:r>
            <a:r>
              <a:rPr lang="en-US" sz="1400" dirty="0" smtClean="0">
                <a:solidFill>
                  <a:schemeClr val="accent6">
                    <a:lumMod val="50000"/>
                  </a:schemeClr>
                </a:solidFill>
              </a:rPr>
              <a:t>14.3 </a:t>
            </a:r>
            <a:r>
              <a:rPr lang="en-US" sz="1400" dirty="0">
                <a:solidFill>
                  <a:schemeClr val="accent6">
                    <a:lumMod val="50000"/>
                  </a:schemeClr>
                </a:solidFill>
              </a:rPr>
              <a:t>m</a:t>
            </a:r>
          </a:p>
          <a:p>
            <a:pPr>
              <a:spcAft>
                <a:spcPts val="225"/>
              </a:spcAft>
            </a:pPr>
            <a:r>
              <a:rPr lang="en-US" sz="1400" dirty="0">
                <a:solidFill>
                  <a:schemeClr val="accent6">
                    <a:lumMod val="50000"/>
                  </a:schemeClr>
                </a:solidFill>
              </a:rPr>
              <a:t>Free physical aperture 			50 mm</a:t>
            </a:r>
          </a:p>
          <a:p>
            <a:pPr>
              <a:spcAft>
                <a:spcPts val="225"/>
              </a:spcAft>
            </a:pPr>
            <a:r>
              <a:rPr lang="en-US" sz="1400" dirty="0">
                <a:solidFill>
                  <a:schemeClr val="accent6">
                    <a:lumMod val="50000"/>
                  </a:schemeClr>
                </a:solidFill>
              </a:rPr>
              <a:t>Field amplitude 			16 T</a:t>
            </a:r>
          </a:p>
          <a:p>
            <a:pPr>
              <a:spcAft>
                <a:spcPts val="225"/>
              </a:spcAft>
            </a:pPr>
            <a:r>
              <a:rPr lang="en-US" sz="1400" dirty="0">
                <a:solidFill>
                  <a:schemeClr val="accent6">
                    <a:lumMod val="50000"/>
                  </a:schemeClr>
                </a:solidFill>
              </a:rPr>
              <a:t>Margin on the load-line @ 1.9K		14 %</a:t>
            </a:r>
          </a:p>
          <a:p>
            <a:pPr>
              <a:spcAft>
                <a:spcPts val="225"/>
              </a:spcAft>
            </a:pPr>
            <a:r>
              <a:rPr lang="en-US" sz="1400" dirty="0">
                <a:solidFill>
                  <a:schemeClr val="accent6">
                    <a:lumMod val="50000"/>
                  </a:schemeClr>
                </a:solidFill>
              </a:rPr>
              <a:t>Total time margin			40 </a:t>
            </a:r>
            <a:r>
              <a:rPr lang="en-US" sz="1400" dirty="0" err="1">
                <a:solidFill>
                  <a:schemeClr val="accent6">
                    <a:lumMod val="50000"/>
                  </a:schemeClr>
                </a:solidFill>
              </a:rPr>
              <a:t>ms</a:t>
            </a:r>
            <a:r>
              <a:rPr lang="en-US" sz="1400" dirty="0">
                <a:solidFill>
                  <a:schemeClr val="accent6">
                    <a:lumMod val="50000"/>
                  </a:schemeClr>
                </a:solidFill>
              </a:rPr>
              <a:t>	</a:t>
            </a:r>
          </a:p>
          <a:p>
            <a:pPr>
              <a:spcAft>
                <a:spcPts val="225"/>
              </a:spcAft>
            </a:pPr>
            <a:r>
              <a:rPr lang="en-US" sz="1400" dirty="0">
                <a:solidFill>
                  <a:schemeClr val="accent6">
                    <a:lumMod val="50000"/>
                  </a:schemeClr>
                </a:solidFill>
              </a:rPr>
              <a:t>Critical current density @ 1.9 K, 16T	</a:t>
            </a:r>
            <a:r>
              <a:rPr lang="en-US" sz="1400" dirty="0" smtClean="0">
                <a:solidFill>
                  <a:schemeClr val="accent6">
                    <a:lumMod val="50000"/>
                  </a:schemeClr>
                </a:solidFill>
              </a:rPr>
              <a:t>2300 </a:t>
            </a:r>
            <a:r>
              <a:rPr lang="en-US" sz="1400" dirty="0">
                <a:solidFill>
                  <a:schemeClr val="accent6">
                    <a:lumMod val="50000"/>
                  </a:schemeClr>
                </a:solidFill>
              </a:rPr>
              <a:t>A/mm</a:t>
            </a:r>
            <a:r>
              <a:rPr lang="en-US" sz="1400" baseline="30000" dirty="0">
                <a:solidFill>
                  <a:schemeClr val="accent6">
                    <a:lumMod val="50000"/>
                  </a:schemeClr>
                </a:solidFill>
              </a:rPr>
              <a:t>2</a:t>
            </a:r>
            <a:r>
              <a:rPr lang="en-US" sz="1400" dirty="0">
                <a:solidFill>
                  <a:schemeClr val="accent6">
                    <a:lumMod val="50000"/>
                  </a:schemeClr>
                </a:solidFill>
              </a:rPr>
              <a:t> </a:t>
            </a:r>
          </a:p>
          <a:p>
            <a:pPr>
              <a:spcAft>
                <a:spcPts val="225"/>
              </a:spcAft>
            </a:pPr>
            <a:r>
              <a:rPr lang="en-US" sz="1400" dirty="0">
                <a:solidFill>
                  <a:schemeClr val="accent6">
                    <a:lumMod val="50000"/>
                  </a:schemeClr>
                </a:solidFill>
              </a:rPr>
              <a:t>Conductor fit (</a:t>
            </a:r>
            <a:r>
              <a:rPr lang="en-US" sz="1400" dirty="0" err="1">
                <a:solidFill>
                  <a:schemeClr val="accent6">
                    <a:lumMod val="50000"/>
                  </a:schemeClr>
                </a:solidFill>
              </a:rPr>
              <a:t>Jc</a:t>
            </a:r>
            <a:r>
              <a:rPr lang="en-US" sz="1400" dirty="0">
                <a:solidFill>
                  <a:schemeClr val="accent6">
                    <a:lumMod val="50000"/>
                  </a:schemeClr>
                </a:solidFill>
              </a:rPr>
              <a:t>/B)			</a:t>
            </a:r>
            <a:r>
              <a:rPr lang="en-US" sz="1400" dirty="0" err="1">
                <a:solidFill>
                  <a:schemeClr val="accent6">
                    <a:lumMod val="50000"/>
                  </a:schemeClr>
                </a:solidFill>
              </a:rPr>
              <a:t>EuroCirCol</a:t>
            </a:r>
            <a:r>
              <a:rPr lang="en-US" sz="1400" dirty="0">
                <a:solidFill>
                  <a:schemeClr val="accent6">
                    <a:lumMod val="50000"/>
                  </a:schemeClr>
                </a:solidFill>
              </a:rPr>
              <a:t> fit</a:t>
            </a:r>
          </a:p>
          <a:p>
            <a:pPr>
              <a:spcAft>
                <a:spcPts val="225"/>
              </a:spcAft>
            </a:pPr>
            <a:r>
              <a:rPr lang="en-US" sz="1400" dirty="0">
                <a:solidFill>
                  <a:schemeClr val="accent6">
                    <a:lumMod val="50000"/>
                  </a:schemeClr>
                </a:solidFill>
              </a:rPr>
              <a:t>Degradation due to cabling		</a:t>
            </a:r>
            <a:r>
              <a:rPr lang="en-US" sz="1400" dirty="0" smtClean="0">
                <a:solidFill>
                  <a:schemeClr val="accent6">
                    <a:lumMod val="50000"/>
                  </a:schemeClr>
                </a:solidFill>
              </a:rPr>
              <a:t>3</a:t>
            </a:r>
            <a:r>
              <a:rPr lang="en-US" sz="1400" dirty="0">
                <a:solidFill>
                  <a:schemeClr val="accent6">
                    <a:lumMod val="50000"/>
                  </a:schemeClr>
                </a:solidFill>
              </a:rPr>
              <a:t>%</a:t>
            </a:r>
          </a:p>
          <a:p>
            <a:pPr>
              <a:spcAft>
                <a:spcPts val="225"/>
              </a:spcAft>
            </a:pPr>
            <a:r>
              <a:rPr lang="en-US" sz="1400" dirty="0">
                <a:solidFill>
                  <a:schemeClr val="accent6">
                    <a:lumMod val="50000"/>
                  </a:schemeClr>
                </a:solidFill>
              </a:rPr>
              <a:t>Minimum Cu/</a:t>
            </a:r>
            <a:r>
              <a:rPr lang="en-US" sz="1400" dirty="0" err="1">
                <a:solidFill>
                  <a:schemeClr val="accent6">
                    <a:lumMod val="50000"/>
                  </a:schemeClr>
                </a:solidFill>
              </a:rPr>
              <a:t>nonCu</a:t>
            </a:r>
            <a:r>
              <a:rPr lang="en-US" sz="1400" dirty="0">
                <a:solidFill>
                  <a:schemeClr val="accent6">
                    <a:lumMod val="50000"/>
                  </a:schemeClr>
                </a:solidFill>
              </a:rPr>
              <a:t>			0.8	</a:t>
            </a:r>
            <a:endParaRPr lang="en-US" sz="1400" dirty="0" smtClean="0">
              <a:solidFill>
                <a:schemeClr val="accent6">
                  <a:lumMod val="50000"/>
                </a:schemeClr>
              </a:solidFill>
            </a:endParaRPr>
          </a:p>
          <a:p>
            <a:pPr>
              <a:spcAft>
                <a:spcPts val="225"/>
              </a:spcAft>
            </a:pPr>
            <a:r>
              <a:rPr lang="en-US" sz="1400" dirty="0" smtClean="0">
                <a:solidFill>
                  <a:schemeClr val="accent6">
                    <a:lumMod val="50000"/>
                  </a:schemeClr>
                </a:solidFill>
              </a:rPr>
              <a:t>Maximum </a:t>
            </a:r>
            <a:r>
              <a:rPr lang="en-US" sz="1400" dirty="0">
                <a:solidFill>
                  <a:schemeClr val="accent6">
                    <a:lumMod val="50000"/>
                  </a:schemeClr>
                </a:solidFill>
              </a:rPr>
              <a:t>strand diameter		</a:t>
            </a:r>
            <a:r>
              <a:rPr lang="en-US" sz="1400" dirty="0" smtClean="0">
                <a:solidFill>
                  <a:schemeClr val="accent6">
                    <a:lumMod val="50000"/>
                  </a:schemeClr>
                </a:solidFill>
              </a:rPr>
              <a:t>1.2 </a:t>
            </a:r>
            <a:r>
              <a:rPr lang="en-US" sz="1400" dirty="0">
                <a:solidFill>
                  <a:schemeClr val="accent6">
                    <a:lumMod val="50000"/>
                  </a:schemeClr>
                </a:solidFill>
              </a:rPr>
              <a:t>mm	</a:t>
            </a:r>
            <a:endParaRPr lang="en-US" sz="1400" dirty="0" smtClean="0">
              <a:solidFill>
                <a:schemeClr val="accent6">
                  <a:lumMod val="50000"/>
                </a:schemeClr>
              </a:solidFill>
            </a:endParaRPr>
          </a:p>
          <a:p>
            <a:pPr>
              <a:spcAft>
                <a:spcPts val="225"/>
              </a:spcAft>
            </a:pPr>
            <a:r>
              <a:rPr lang="en-US" sz="1400" dirty="0" smtClean="0">
                <a:solidFill>
                  <a:schemeClr val="accent6">
                    <a:lumMod val="50000"/>
                  </a:schemeClr>
                </a:solidFill>
              </a:rPr>
              <a:t>Maximum </a:t>
            </a:r>
            <a:r>
              <a:rPr lang="en-US" sz="1400" dirty="0">
                <a:solidFill>
                  <a:schemeClr val="accent6">
                    <a:lumMod val="50000"/>
                  </a:schemeClr>
                </a:solidFill>
              </a:rPr>
              <a:t>stress on conductor at warm	</a:t>
            </a:r>
            <a:r>
              <a:rPr lang="en-US" sz="1400" dirty="0" smtClean="0">
                <a:solidFill>
                  <a:schemeClr val="accent6">
                    <a:lumMod val="50000"/>
                  </a:schemeClr>
                </a:solidFill>
              </a:rPr>
              <a:t>150 </a:t>
            </a:r>
            <a:r>
              <a:rPr lang="en-US" sz="1400" dirty="0">
                <a:solidFill>
                  <a:schemeClr val="accent6">
                    <a:lumMod val="50000"/>
                  </a:schemeClr>
                </a:solidFill>
              </a:rPr>
              <a:t>MPa</a:t>
            </a:r>
          </a:p>
          <a:p>
            <a:pPr>
              <a:spcAft>
                <a:spcPts val="225"/>
              </a:spcAft>
            </a:pPr>
            <a:r>
              <a:rPr lang="en-US" sz="1400" dirty="0">
                <a:solidFill>
                  <a:schemeClr val="accent6">
                    <a:lumMod val="50000"/>
                  </a:schemeClr>
                </a:solidFill>
              </a:rPr>
              <a:t>Maximum stress on conductor at cold	</a:t>
            </a:r>
            <a:r>
              <a:rPr lang="en-US" sz="1400" dirty="0" smtClean="0">
                <a:solidFill>
                  <a:schemeClr val="accent6">
                    <a:lumMod val="50000"/>
                  </a:schemeClr>
                </a:solidFill>
              </a:rPr>
              <a:t>200 </a:t>
            </a:r>
            <a:r>
              <a:rPr lang="en-US" sz="1400" dirty="0">
                <a:solidFill>
                  <a:schemeClr val="accent6">
                    <a:lumMod val="50000"/>
                  </a:schemeClr>
                </a:solidFill>
              </a:rPr>
              <a:t>MPa</a:t>
            </a:r>
          </a:p>
          <a:p>
            <a:pPr>
              <a:spcAft>
                <a:spcPts val="225"/>
              </a:spcAft>
            </a:pPr>
            <a:r>
              <a:rPr lang="en-US" sz="1400" dirty="0">
                <a:solidFill>
                  <a:schemeClr val="accent6">
                    <a:lumMod val="50000"/>
                  </a:schemeClr>
                </a:solidFill>
              </a:rPr>
              <a:t>Maximum hot spot </a:t>
            </a:r>
            <a:r>
              <a:rPr lang="en-US" sz="1400" dirty="0" smtClean="0">
                <a:solidFill>
                  <a:schemeClr val="accent6">
                    <a:lumMod val="50000"/>
                  </a:schemeClr>
                </a:solidFill>
              </a:rPr>
              <a:t>temp. </a:t>
            </a:r>
            <a:r>
              <a:rPr lang="en-US" sz="1400" dirty="0">
                <a:solidFill>
                  <a:schemeClr val="accent6">
                    <a:lumMod val="50000"/>
                  </a:schemeClr>
                </a:solidFill>
              </a:rPr>
              <a:t>(@ 105% </a:t>
            </a:r>
            <a:r>
              <a:rPr lang="en-US" sz="1400" dirty="0" err="1">
                <a:solidFill>
                  <a:schemeClr val="accent6">
                    <a:lumMod val="50000"/>
                  </a:schemeClr>
                </a:solidFill>
              </a:rPr>
              <a:t>I</a:t>
            </a:r>
            <a:r>
              <a:rPr lang="en-US" sz="1400" baseline="-25000" dirty="0" err="1">
                <a:solidFill>
                  <a:schemeClr val="accent6">
                    <a:lumMod val="50000"/>
                  </a:schemeClr>
                </a:solidFill>
              </a:rPr>
              <a:t>nom</a:t>
            </a:r>
            <a:r>
              <a:rPr lang="en-US" sz="1400" dirty="0">
                <a:solidFill>
                  <a:schemeClr val="accent6">
                    <a:lumMod val="50000"/>
                  </a:schemeClr>
                </a:solidFill>
              </a:rPr>
              <a:t>)	</a:t>
            </a:r>
            <a:r>
              <a:rPr lang="en-US" sz="1400" dirty="0" smtClean="0">
                <a:solidFill>
                  <a:schemeClr val="accent6">
                    <a:lumMod val="50000"/>
                  </a:schemeClr>
                </a:solidFill>
              </a:rPr>
              <a:t>350 </a:t>
            </a:r>
            <a:r>
              <a:rPr lang="en-US" sz="1400" dirty="0">
                <a:solidFill>
                  <a:schemeClr val="accent6">
                    <a:lumMod val="50000"/>
                  </a:schemeClr>
                </a:solidFill>
              </a:rPr>
              <a:t>K</a:t>
            </a:r>
          </a:p>
          <a:p>
            <a:pPr>
              <a:spcAft>
                <a:spcPts val="225"/>
              </a:spcAft>
            </a:pPr>
            <a:r>
              <a:rPr lang="en-US" sz="1400" dirty="0">
                <a:solidFill>
                  <a:schemeClr val="accent6">
                    <a:lumMod val="50000"/>
                  </a:schemeClr>
                </a:solidFill>
              </a:rPr>
              <a:t>Maximum number of strands in a cable	</a:t>
            </a:r>
            <a:r>
              <a:rPr lang="en-US" sz="1400" dirty="0" smtClean="0">
                <a:solidFill>
                  <a:schemeClr val="accent6">
                    <a:lumMod val="50000"/>
                  </a:schemeClr>
                </a:solidFill>
              </a:rPr>
              <a:t>40 - 60</a:t>
            </a:r>
          </a:p>
          <a:p>
            <a:pPr>
              <a:spcAft>
                <a:spcPts val="225"/>
              </a:spcAft>
            </a:pPr>
            <a:r>
              <a:rPr lang="en-US" sz="1400" dirty="0" smtClean="0">
                <a:solidFill>
                  <a:schemeClr val="accent6">
                    <a:lumMod val="50000"/>
                  </a:schemeClr>
                </a:solidFill>
              </a:rPr>
              <a:t>Maximum </a:t>
            </a:r>
            <a:r>
              <a:rPr lang="en-US" sz="1400" dirty="0">
                <a:solidFill>
                  <a:schemeClr val="accent6">
                    <a:lumMod val="50000"/>
                  </a:schemeClr>
                </a:solidFill>
              </a:rPr>
              <a:t>voltage to ground (</a:t>
            </a:r>
            <a:r>
              <a:rPr lang="en-US" sz="1400" dirty="0" smtClean="0">
                <a:solidFill>
                  <a:schemeClr val="accent6">
                    <a:lumMod val="50000"/>
                  </a:schemeClr>
                </a:solidFill>
              </a:rPr>
              <a:t>magnet)</a:t>
            </a:r>
            <a:r>
              <a:rPr lang="en-US" sz="1400" dirty="0">
                <a:solidFill>
                  <a:schemeClr val="accent6">
                    <a:lumMod val="50000"/>
                  </a:schemeClr>
                </a:solidFill>
              </a:rPr>
              <a:t>	</a:t>
            </a:r>
            <a:r>
              <a:rPr lang="en-US" sz="1400" dirty="0" smtClean="0">
                <a:solidFill>
                  <a:schemeClr val="accent6">
                    <a:lumMod val="50000"/>
                  </a:schemeClr>
                </a:solidFill>
              </a:rPr>
              <a:t>1.2 kV</a:t>
            </a:r>
          </a:p>
          <a:p>
            <a:pPr>
              <a:spcAft>
                <a:spcPts val="225"/>
              </a:spcAft>
            </a:pPr>
            <a:r>
              <a:rPr lang="en-US" sz="1400" dirty="0" smtClean="0">
                <a:solidFill>
                  <a:schemeClr val="accent6">
                    <a:lumMod val="50000"/>
                  </a:schemeClr>
                </a:solidFill>
              </a:rPr>
              <a:t>Maximum </a:t>
            </a:r>
            <a:r>
              <a:rPr lang="en-US" sz="1400" dirty="0">
                <a:solidFill>
                  <a:schemeClr val="accent6">
                    <a:lumMod val="50000"/>
                  </a:schemeClr>
                </a:solidFill>
              </a:rPr>
              <a:t>TOTAL voltage to ground	</a:t>
            </a:r>
            <a:r>
              <a:rPr lang="en-US" sz="1400" dirty="0" smtClean="0">
                <a:solidFill>
                  <a:schemeClr val="accent6">
                    <a:lumMod val="50000"/>
                  </a:schemeClr>
                </a:solidFill>
              </a:rPr>
              <a:t>2.5 </a:t>
            </a:r>
            <a:r>
              <a:rPr lang="en-US" sz="1400" dirty="0">
                <a:solidFill>
                  <a:schemeClr val="accent6">
                    <a:lumMod val="50000"/>
                  </a:schemeClr>
                </a:solidFill>
              </a:rPr>
              <a:t>kV</a:t>
            </a:r>
          </a:p>
          <a:p>
            <a:pPr>
              <a:spcAft>
                <a:spcPts val="225"/>
              </a:spcAft>
            </a:pPr>
            <a:r>
              <a:rPr lang="en-US" sz="1400" dirty="0">
                <a:solidFill>
                  <a:schemeClr val="accent6">
                    <a:lumMod val="50000"/>
                  </a:schemeClr>
                </a:solidFill>
              </a:rPr>
              <a:t>Conductor cost (performance based)	</a:t>
            </a:r>
            <a:r>
              <a:rPr lang="en-US" sz="1400" dirty="0" smtClean="0">
                <a:solidFill>
                  <a:schemeClr val="accent6">
                    <a:lumMod val="50000"/>
                  </a:schemeClr>
                </a:solidFill>
              </a:rPr>
              <a:t>5 </a:t>
            </a:r>
            <a:r>
              <a:rPr lang="en-US" sz="1400" dirty="0">
                <a:solidFill>
                  <a:schemeClr val="accent6">
                    <a:lumMod val="50000"/>
                  </a:schemeClr>
                </a:solidFill>
              </a:rPr>
              <a:t>Euro/</a:t>
            </a:r>
            <a:r>
              <a:rPr lang="en-US" sz="1400" dirty="0" err="1">
                <a:solidFill>
                  <a:schemeClr val="accent6">
                    <a:lumMod val="50000"/>
                  </a:schemeClr>
                </a:solidFill>
              </a:rPr>
              <a:t>kAm</a:t>
            </a:r>
            <a:r>
              <a:rPr lang="en-US" sz="1400" dirty="0">
                <a:solidFill>
                  <a:schemeClr val="accent6">
                    <a:lumMod val="50000"/>
                  </a:schemeClr>
                </a:solidFill>
              </a:rPr>
              <a:t> </a:t>
            </a:r>
          </a:p>
        </p:txBody>
      </p:sp>
      <p:sp>
        <p:nvSpPr>
          <p:cNvPr id="34" name="TextBox 33"/>
          <p:cNvSpPr txBox="1"/>
          <p:nvPr/>
        </p:nvSpPr>
        <p:spPr>
          <a:xfrm>
            <a:off x="1442337" y="1031902"/>
            <a:ext cx="1898977" cy="300082"/>
          </a:xfrm>
          <a:prstGeom prst="rect">
            <a:avLst/>
          </a:prstGeom>
          <a:noFill/>
        </p:spPr>
        <p:txBody>
          <a:bodyPr wrap="square" rtlCol="0">
            <a:spAutoFit/>
          </a:bodyPr>
          <a:lstStyle/>
          <a:p>
            <a:r>
              <a:rPr lang="fr-CH" sz="1350" dirty="0"/>
              <a:t> </a:t>
            </a:r>
            <a:r>
              <a:rPr lang="fr-CH" sz="1200" dirty="0"/>
              <a:t>800</a:t>
            </a:r>
            <a:r>
              <a:rPr lang="fr-CH" sz="1350" dirty="0"/>
              <a:t> mm        </a:t>
            </a:r>
            <a:r>
              <a:rPr lang="fr-CH" sz="1350" dirty="0" smtClean="0"/>
              <a:t>600 mm</a:t>
            </a:r>
            <a:endParaRPr lang="en-GB" sz="1350" dirty="0"/>
          </a:p>
        </p:txBody>
      </p:sp>
      <p:cxnSp>
        <p:nvCxnSpPr>
          <p:cNvPr id="36" name="Straight Arrow Connector 35"/>
          <p:cNvCxnSpPr/>
          <p:nvPr/>
        </p:nvCxnSpPr>
        <p:spPr>
          <a:xfrm>
            <a:off x="1361613" y="1288332"/>
            <a:ext cx="958453" cy="0"/>
          </a:xfrm>
          <a:prstGeom prst="straightConnector1">
            <a:avLst/>
          </a:prstGeom>
          <a:ln>
            <a:solidFill>
              <a:schemeClr val="accent6"/>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2518899" y="1288332"/>
            <a:ext cx="724376" cy="4477"/>
          </a:xfrm>
          <a:prstGeom prst="straightConnector1">
            <a:avLst/>
          </a:prstGeom>
          <a:ln>
            <a:solidFill>
              <a:schemeClr val="accent6"/>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39" name="Picture 3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767" y="4437958"/>
            <a:ext cx="1055370" cy="952976"/>
          </a:xfrm>
          <a:prstGeom prst="rect">
            <a:avLst/>
          </a:prstGeom>
          <a:noFill/>
          <a:ln>
            <a:noFill/>
          </a:ln>
        </p:spPr>
      </p:pic>
      <p:sp>
        <p:nvSpPr>
          <p:cNvPr id="40" name="TextBox 39"/>
          <p:cNvSpPr txBox="1"/>
          <p:nvPr/>
        </p:nvSpPr>
        <p:spPr>
          <a:xfrm>
            <a:off x="1383504" y="4714957"/>
            <a:ext cx="2133865" cy="300082"/>
          </a:xfrm>
          <a:prstGeom prst="rect">
            <a:avLst/>
          </a:prstGeom>
          <a:noFill/>
        </p:spPr>
        <p:txBody>
          <a:bodyPr wrap="square" rtlCol="0">
            <a:spAutoFit/>
          </a:bodyPr>
          <a:lstStyle/>
          <a:p>
            <a:r>
              <a:rPr lang="fr-CH" sz="1350" dirty="0">
                <a:solidFill>
                  <a:srgbClr val="FF0000"/>
                </a:solidFill>
              </a:rPr>
              <a:t>CCT </a:t>
            </a:r>
            <a:r>
              <a:rPr lang="fr-CH" sz="900" dirty="0">
                <a:solidFill>
                  <a:srgbClr val="FF0000"/>
                </a:solidFill>
              </a:rPr>
              <a:t>(PSI </a:t>
            </a:r>
            <a:r>
              <a:rPr lang="fr-CH" sz="900" dirty="0" err="1">
                <a:solidFill>
                  <a:srgbClr val="FF0000"/>
                </a:solidFill>
              </a:rPr>
              <a:t>with</a:t>
            </a:r>
            <a:r>
              <a:rPr lang="fr-CH" sz="900" dirty="0">
                <a:solidFill>
                  <a:srgbClr val="FF0000"/>
                </a:solidFill>
              </a:rPr>
              <a:t> LBNL and CERN</a:t>
            </a:r>
            <a:r>
              <a:rPr lang="fr-CH" sz="900" dirty="0" smtClean="0">
                <a:solidFill>
                  <a:srgbClr val="FF0000"/>
                </a:solidFill>
              </a:rPr>
              <a:t>)</a:t>
            </a:r>
            <a:endParaRPr lang="fr-CH" sz="900" dirty="0">
              <a:solidFill>
                <a:srgbClr val="FF0000"/>
              </a:solidFill>
            </a:endParaRPr>
          </a:p>
        </p:txBody>
      </p:sp>
    </p:spTree>
    <p:extLst>
      <p:ext uri="{BB962C8B-B14F-4D97-AF65-F5344CB8AC3E}">
        <p14:creationId xmlns:p14="http://schemas.microsoft.com/office/powerpoint/2010/main" val="3262509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05" y="0"/>
            <a:ext cx="9144000" cy="553998"/>
          </a:xfrm>
          <a:prstGeom prst="rect">
            <a:avLst/>
          </a:prstGeom>
          <a:noFill/>
        </p:spPr>
        <p:txBody>
          <a:bodyPr wrap="square" rtlCol="0">
            <a:spAutoFit/>
          </a:bodyPr>
          <a:lstStyle/>
          <a:p>
            <a:pPr algn="ctr"/>
            <a:r>
              <a:rPr lang="en-US" sz="3000" b="1" dirty="0"/>
              <a:t>        </a:t>
            </a:r>
            <a:r>
              <a:rPr lang="en-US" sz="3000" b="1" dirty="0" err="1"/>
              <a:t>EuroCirCol</a:t>
            </a:r>
            <a:r>
              <a:rPr lang="en-US" sz="3000" b="1" dirty="0"/>
              <a:t>: Quench Protection</a:t>
            </a:r>
          </a:p>
        </p:txBody>
      </p:sp>
      <p:pic>
        <p:nvPicPr>
          <p:cNvPr id="4" name="Picture 3"/>
          <p:cNvPicPr>
            <a:picLocks noChangeAspect="1"/>
          </p:cNvPicPr>
          <p:nvPr/>
        </p:nvPicPr>
        <p:blipFill>
          <a:blip r:embed="rId2"/>
          <a:stretch>
            <a:fillRect/>
          </a:stretch>
        </p:blipFill>
        <p:spPr>
          <a:xfrm>
            <a:off x="258798" y="924232"/>
            <a:ext cx="8649213" cy="4869530"/>
          </a:xfrm>
          <a:prstGeom prst="rect">
            <a:avLst/>
          </a:prstGeom>
        </p:spPr>
      </p:pic>
    </p:spTree>
    <p:extLst>
      <p:ext uri="{BB962C8B-B14F-4D97-AF65-F5344CB8AC3E}">
        <p14:creationId xmlns:p14="http://schemas.microsoft.com/office/powerpoint/2010/main" val="990920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 y="0"/>
            <a:ext cx="9143999" cy="553998"/>
          </a:xfrm>
          <a:prstGeom prst="rect">
            <a:avLst/>
          </a:prstGeom>
          <a:noFill/>
        </p:spPr>
        <p:txBody>
          <a:bodyPr wrap="square" rtlCol="0">
            <a:spAutoFit/>
          </a:bodyPr>
          <a:lstStyle/>
          <a:p>
            <a:pPr algn="ctr"/>
            <a:r>
              <a:rPr lang="fr-FR" sz="3000" b="1" dirty="0"/>
              <a:t>FCC 16 T </a:t>
            </a:r>
            <a:r>
              <a:rPr lang="fr-FR" sz="3000" b="1" dirty="0" err="1"/>
              <a:t>Magnet</a:t>
            </a:r>
            <a:r>
              <a:rPr lang="fr-FR" sz="3000" b="1" dirty="0"/>
              <a:t> </a:t>
            </a:r>
            <a:r>
              <a:rPr lang="fr-FR" sz="3000" b="1" dirty="0" err="1"/>
              <a:t>Development</a:t>
            </a:r>
            <a:r>
              <a:rPr lang="fr-FR" sz="3000" b="1" dirty="0"/>
              <a:t>: </a:t>
            </a:r>
            <a:r>
              <a:rPr lang="fr-FR" sz="3000" b="1" dirty="0" err="1"/>
              <a:t>Conductor</a:t>
            </a:r>
            <a:endParaRPr lang="fr-FR" sz="3000" b="1" dirty="0"/>
          </a:p>
        </p:txBody>
      </p:sp>
      <p:pic>
        <p:nvPicPr>
          <p:cNvPr id="3" name="Picture 2"/>
          <p:cNvPicPr>
            <a:picLocks noChangeAspect="1"/>
          </p:cNvPicPr>
          <p:nvPr/>
        </p:nvPicPr>
        <p:blipFill rotWithShape="1">
          <a:blip r:embed="rId3"/>
          <a:srcRect l="24095" t="21344" r="25238" b="10593"/>
          <a:stretch/>
        </p:blipFill>
        <p:spPr>
          <a:xfrm>
            <a:off x="647380" y="618632"/>
            <a:ext cx="7582219" cy="5729422"/>
          </a:xfrm>
          <a:prstGeom prst="rect">
            <a:avLst/>
          </a:prstGeom>
        </p:spPr>
      </p:pic>
    </p:spTree>
    <p:extLst>
      <p:ext uri="{BB962C8B-B14F-4D97-AF65-F5344CB8AC3E}">
        <p14:creationId xmlns:p14="http://schemas.microsoft.com/office/powerpoint/2010/main" val="3596243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 y="0"/>
            <a:ext cx="9143999" cy="553998"/>
          </a:xfrm>
          <a:prstGeom prst="rect">
            <a:avLst/>
          </a:prstGeom>
          <a:noFill/>
        </p:spPr>
        <p:txBody>
          <a:bodyPr wrap="square" rtlCol="0">
            <a:spAutoFit/>
          </a:bodyPr>
          <a:lstStyle/>
          <a:p>
            <a:pPr algn="ctr"/>
            <a:r>
              <a:rPr lang="fr-FR" sz="3000" b="1" dirty="0"/>
              <a:t>FCC 16 T </a:t>
            </a:r>
            <a:r>
              <a:rPr lang="fr-FR" sz="3000" b="1" dirty="0" err="1"/>
              <a:t>Magnet</a:t>
            </a:r>
            <a:r>
              <a:rPr lang="fr-FR" sz="3000" b="1" dirty="0"/>
              <a:t> </a:t>
            </a:r>
            <a:r>
              <a:rPr lang="fr-FR" sz="3000" b="1" dirty="0" err="1"/>
              <a:t>Development</a:t>
            </a:r>
            <a:r>
              <a:rPr lang="fr-FR" sz="3000" b="1" dirty="0"/>
              <a:t>: </a:t>
            </a:r>
            <a:r>
              <a:rPr lang="fr-FR" sz="3000" b="1" dirty="0" err="1"/>
              <a:t>Conductor</a:t>
            </a:r>
            <a:endParaRPr lang="fr-FR" sz="3000" b="1" dirty="0"/>
          </a:p>
        </p:txBody>
      </p:sp>
      <p:pic>
        <p:nvPicPr>
          <p:cNvPr id="5" name="Picture 4"/>
          <p:cNvPicPr>
            <a:picLocks noChangeAspect="1"/>
          </p:cNvPicPr>
          <p:nvPr/>
        </p:nvPicPr>
        <p:blipFill rotWithShape="1">
          <a:blip r:embed="rId3"/>
          <a:srcRect l="24158" t="21344" r="25434" b="10423"/>
          <a:stretch/>
        </p:blipFill>
        <p:spPr>
          <a:xfrm>
            <a:off x="1031631" y="553998"/>
            <a:ext cx="6908800" cy="5260374"/>
          </a:xfrm>
          <a:prstGeom prst="rect">
            <a:avLst/>
          </a:prstGeom>
        </p:spPr>
      </p:pic>
      <p:sp>
        <p:nvSpPr>
          <p:cNvPr id="7" name="TextBox 6"/>
          <p:cNvSpPr txBox="1"/>
          <p:nvPr/>
        </p:nvSpPr>
        <p:spPr>
          <a:xfrm>
            <a:off x="195302" y="5917342"/>
            <a:ext cx="8599714" cy="646331"/>
          </a:xfrm>
          <a:prstGeom prst="rect">
            <a:avLst/>
          </a:prstGeom>
          <a:noFill/>
        </p:spPr>
        <p:txBody>
          <a:bodyPr wrap="square" rtlCol="0">
            <a:spAutoFit/>
          </a:bodyPr>
          <a:lstStyle/>
          <a:p>
            <a:pPr algn="ctr"/>
            <a:r>
              <a:rPr lang="fr-CH" b="1" dirty="0">
                <a:solidFill>
                  <a:srgbClr val="FF0000"/>
                </a:solidFill>
              </a:rPr>
              <a:t>Initial effort </a:t>
            </a:r>
            <a:r>
              <a:rPr lang="fr-CH" b="1" dirty="0" err="1">
                <a:solidFill>
                  <a:srgbClr val="FF0000"/>
                </a:solidFill>
              </a:rPr>
              <a:t>is</a:t>
            </a:r>
            <a:r>
              <a:rPr lang="fr-CH" b="1" dirty="0">
                <a:solidFill>
                  <a:srgbClr val="FF0000"/>
                </a:solidFill>
              </a:rPr>
              <a:t> to </a:t>
            </a:r>
            <a:r>
              <a:rPr lang="fr-CH" b="1" dirty="0" err="1">
                <a:solidFill>
                  <a:srgbClr val="FF0000"/>
                </a:solidFill>
              </a:rPr>
              <a:t>achieve</a:t>
            </a:r>
            <a:r>
              <a:rPr lang="fr-CH" b="1" dirty="0">
                <a:solidFill>
                  <a:srgbClr val="FF0000"/>
                </a:solidFill>
              </a:rPr>
              <a:t> </a:t>
            </a:r>
            <a:r>
              <a:rPr lang="fr-CH" b="1" dirty="0" err="1">
                <a:solidFill>
                  <a:srgbClr val="FF0000"/>
                </a:solidFill>
              </a:rPr>
              <a:t>J</a:t>
            </a:r>
            <a:r>
              <a:rPr lang="fr-CH" b="1" baseline="-25000" dirty="0" err="1">
                <a:solidFill>
                  <a:srgbClr val="FF0000"/>
                </a:solidFill>
              </a:rPr>
              <a:t>c</a:t>
            </a:r>
            <a:r>
              <a:rPr lang="fr-CH" b="1" dirty="0">
                <a:solidFill>
                  <a:srgbClr val="FF0000"/>
                </a:solidFill>
              </a:rPr>
              <a:t> = 1500 A/mm</a:t>
            </a:r>
            <a:r>
              <a:rPr lang="fr-CH" b="1" baseline="30000" dirty="0">
                <a:solidFill>
                  <a:srgbClr val="FF0000"/>
                </a:solidFill>
              </a:rPr>
              <a:t>2</a:t>
            </a:r>
            <a:r>
              <a:rPr lang="fr-CH" b="1" dirty="0">
                <a:solidFill>
                  <a:srgbClr val="FF0000"/>
                </a:solidFill>
              </a:rPr>
              <a:t> at 4.2 K, 16 T</a:t>
            </a:r>
          </a:p>
          <a:p>
            <a:pPr algn="ctr"/>
            <a:r>
              <a:rPr lang="fr-CH" b="1" dirty="0" err="1">
                <a:solidFill>
                  <a:srgbClr val="FF0000"/>
                </a:solidFill>
              </a:rPr>
              <a:t>Until</a:t>
            </a:r>
            <a:r>
              <a:rPr lang="fr-CH" b="1" dirty="0">
                <a:solidFill>
                  <a:srgbClr val="FF0000"/>
                </a:solidFill>
              </a:rPr>
              <a:t> 2023, the 16 T </a:t>
            </a:r>
            <a:r>
              <a:rPr lang="fr-CH" b="1" dirty="0" err="1">
                <a:solidFill>
                  <a:srgbClr val="FF0000"/>
                </a:solidFill>
              </a:rPr>
              <a:t>development</a:t>
            </a:r>
            <a:r>
              <a:rPr lang="fr-CH" b="1" dirty="0">
                <a:solidFill>
                  <a:srgbClr val="FF0000"/>
                </a:solidFill>
              </a:rPr>
              <a:t> program </a:t>
            </a:r>
            <a:r>
              <a:rPr lang="fr-CH" b="1" dirty="0" err="1">
                <a:solidFill>
                  <a:srgbClr val="FF0000"/>
                </a:solidFill>
              </a:rPr>
              <a:t>requires</a:t>
            </a:r>
            <a:r>
              <a:rPr lang="fr-CH" b="1" dirty="0">
                <a:solidFill>
                  <a:srgbClr val="FF0000"/>
                </a:solidFill>
              </a:rPr>
              <a:t> up to 1.5 tons/</a:t>
            </a:r>
            <a:r>
              <a:rPr lang="fr-CH" b="1" dirty="0" err="1">
                <a:solidFill>
                  <a:srgbClr val="FF0000"/>
                </a:solidFill>
              </a:rPr>
              <a:t>year</a:t>
            </a:r>
            <a:endParaRPr lang="en-GB" b="1" dirty="0">
              <a:solidFill>
                <a:srgbClr val="FF0000"/>
              </a:solidFill>
            </a:endParaRPr>
          </a:p>
        </p:txBody>
      </p:sp>
    </p:spTree>
    <p:extLst>
      <p:ext uri="{BB962C8B-B14F-4D97-AF65-F5344CB8AC3E}">
        <p14:creationId xmlns:p14="http://schemas.microsoft.com/office/powerpoint/2010/main" val="1076657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524" y="800834"/>
            <a:ext cx="9143999" cy="300082"/>
          </a:xfrm>
          <a:prstGeom prst="rect">
            <a:avLst/>
          </a:prstGeom>
          <a:noFill/>
        </p:spPr>
        <p:txBody>
          <a:bodyPr wrap="square" rtlCol="0">
            <a:spAutoFit/>
          </a:bodyPr>
          <a:lstStyle/>
          <a:p>
            <a:pPr algn="ctr"/>
            <a:r>
              <a:rPr lang="fr-CH" sz="1350" dirty="0">
                <a:solidFill>
                  <a:srgbClr val="FF0000"/>
                </a:solidFill>
              </a:rPr>
              <a:t>ERMC</a:t>
            </a:r>
            <a:r>
              <a:rPr lang="fr-CH" sz="1350" dirty="0">
                <a:solidFill>
                  <a:schemeClr val="accent6">
                    <a:lumMod val="50000"/>
                  </a:schemeClr>
                </a:solidFill>
              </a:rPr>
              <a:t> (</a:t>
            </a:r>
            <a:r>
              <a:rPr lang="fr-CH" sz="1350" dirty="0" err="1">
                <a:solidFill>
                  <a:schemeClr val="accent6">
                    <a:lumMod val="50000"/>
                  </a:schemeClr>
                </a:solidFill>
              </a:rPr>
              <a:t>Enhanced</a:t>
            </a:r>
            <a:r>
              <a:rPr lang="fr-CH" sz="1350" dirty="0">
                <a:solidFill>
                  <a:schemeClr val="accent6">
                    <a:lumMod val="50000"/>
                  </a:schemeClr>
                </a:solidFill>
              </a:rPr>
              <a:t> </a:t>
            </a:r>
            <a:r>
              <a:rPr lang="fr-CH" sz="1350" dirty="0" err="1">
                <a:solidFill>
                  <a:schemeClr val="accent6">
                    <a:lumMod val="50000"/>
                  </a:schemeClr>
                </a:solidFill>
              </a:rPr>
              <a:t>Racetrack</a:t>
            </a:r>
            <a:r>
              <a:rPr lang="fr-CH" sz="1350" dirty="0">
                <a:solidFill>
                  <a:schemeClr val="accent6">
                    <a:lumMod val="50000"/>
                  </a:schemeClr>
                </a:solidFill>
              </a:rPr>
              <a:t> Model </a:t>
            </a:r>
            <a:r>
              <a:rPr lang="fr-CH" sz="1350" dirty="0" err="1">
                <a:solidFill>
                  <a:schemeClr val="accent6">
                    <a:lumMod val="50000"/>
                  </a:schemeClr>
                </a:solidFill>
              </a:rPr>
              <a:t>Coil</a:t>
            </a:r>
            <a:r>
              <a:rPr lang="fr-CH" sz="1350" dirty="0">
                <a:solidFill>
                  <a:schemeClr val="accent6">
                    <a:lumMod val="50000"/>
                  </a:schemeClr>
                </a:solidFill>
              </a:rPr>
              <a:t>) and </a:t>
            </a:r>
            <a:r>
              <a:rPr lang="fr-CH" sz="1350" dirty="0">
                <a:solidFill>
                  <a:srgbClr val="FF0000"/>
                </a:solidFill>
              </a:rPr>
              <a:t>RMM </a:t>
            </a:r>
            <a:r>
              <a:rPr lang="fr-CH" sz="1350" dirty="0">
                <a:solidFill>
                  <a:schemeClr val="accent6">
                    <a:lumMod val="50000"/>
                  </a:schemeClr>
                </a:solidFill>
              </a:rPr>
              <a:t>(</a:t>
            </a:r>
            <a:r>
              <a:rPr lang="fr-CH" sz="1350" dirty="0" err="1">
                <a:solidFill>
                  <a:schemeClr val="accent6">
                    <a:lumMod val="50000"/>
                  </a:schemeClr>
                </a:solidFill>
              </a:rPr>
              <a:t>racetrack</a:t>
            </a:r>
            <a:r>
              <a:rPr lang="fr-CH" sz="1350" dirty="0">
                <a:solidFill>
                  <a:schemeClr val="accent6">
                    <a:lumMod val="50000"/>
                  </a:schemeClr>
                </a:solidFill>
              </a:rPr>
              <a:t> Model </a:t>
            </a:r>
            <a:r>
              <a:rPr lang="fr-CH" sz="1350" dirty="0" err="1">
                <a:solidFill>
                  <a:schemeClr val="accent6">
                    <a:lumMod val="50000"/>
                  </a:schemeClr>
                </a:solidFill>
              </a:rPr>
              <a:t>Magnet</a:t>
            </a:r>
            <a:r>
              <a:rPr lang="fr-CH" sz="1350" dirty="0">
                <a:solidFill>
                  <a:schemeClr val="accent6">
                    <a:lumMod val="50000"/>
                  </a:schemeClr>
                </a:solidFill>
              </a:rPr>
              <a:t>), non-</a:t>
            </a:r>
            <a:r>
              <a:rPr lang="fr-CH" sz="1350" dirty="0" err="1">
                <a:solidFill>
                  <a:schemeClr val="accent6">
                    <a:lumMod val="50000"/>
                  </a:schemeClr>
                </a:solidFill>
              </a:rPr>
              <a:t>graded</a:t>
            </a:r>
            <a:r>
              <a:rPr lang="fr-CH" sz="1350" dirty="0">
                <a:solidFill>
                  <a:schemeClr val="accent6">
                    <a:lumMod val="50000"/>
                  </a:schemeClr>
                </a:solidFill>
              </a:rPr>
              <a:t> and </a:t>
            </a:r>
            <a:r>
              <a:rPr lang="fr-CH" sz="1350" dirty="0" err="1">
                <a:solidFill>
                  <a:schemeClr val="accent6">
                    <a:lumMod val="50000"/>
                  </a:schemeClr>
                </a:solidFill>
              </a:rPr>
              <a:t>graded</a:t>
            </a:r>
            <a:r>
              <a:rPr lang="fr-CH" sz="1350" dirty="0">
                <a:solidFill>
                  <a:schemeClr val="accent6">
                    <a:lumMod val="50000"/>
                  </a:schemeClr>
                </a:solidFill>
              </a:rPr>
              <a:t> versions</a:t>
            </a:r>
            <a:endParaRPr lang="en-GB" sz="1350" dirty="0">
              <a:solidFill>
                <a:schemeClr val="accent6">
                  <a:lumMod val="50000"/>
                </a:schemeClr>
              </a:solidFill>
            </a:endParaRPr>
          </a:p>
        </p:txBody>
      </p:sp>
      <p:sp>
        <p:nvSpPr>
          <p:cNvPr id="11" name="TextBox 10"/>
          <p:cNvSpPr txBox="1"/>
          <p:nvPr/>
        </p:nvSpPr>
        <p:spPr>
          <a:xfrm>
            <a:off x="115500" y="3240018"/>
            <a:ext cx="8857050" cy="2400657"/>
          </a:xfrm>
          <a:prstGeom prst="rect">
            <a:avLst/>
          </a:prstGeom>
          <a:noFill/>
        </p:spPr>
        <p:txBody>
          <a:bodyPr wrap="square" rtlCol="0">
            <a:spAutoFit/>
          </a:bodyPr>
          <a:lstStyle/>
          <a:p>
            <a:pPr marL="214313" indent="-214313">
              <a:lnSpc>
                <a:spcPct val="150000"/>
              </a:lnSpc>
              <a:buFont typeface="Wingdings" panose="05000000000000000000" pitchFamily="2" charset="2"/>
              <a:buChar char="Ø"/>
            </a:pPr>
            <a:r>
              <a:rPr lang="en-US" sz="2000" dirty="0">
                <a:solidFill>
                  <a:schemeClr val="accent6">
                    <a:lumMod val="50000"/>
                  </a:schemeClr>
                </a:solidFill>
              </a:rPr>
              <a:t>demonstrate the field level with margin and limited/no training</a:t>
            </a:r>
          </a:p>
          <a:p>
            <a:pPr marL="214313" indent="-214313">
              <a:lnSpc>
                <a:spcPct val="150000"/>
              </a:lnSpc>
              <a:buFont typeface="Wingdings" panose="05000000000000000000" pitchFamily="2" charset="2"/>
              <a:buChar char="Ø"/>
            </a:pPr>
            <a:r>
              <a:rPr lang="en-US" sz="2000" dirty="0">
                <a:solidFill>
                  <a:schemeClr val="accent6">
                    <a:lumMod val="50000"/>
                  </a:schemeClr>
                </a:solidFill>
              </a:rPr>
              <a:t>measure and characterize field quality static and dynamic </a:t>
            </a:r>
          </a:p>
          <a:p>
            <a:pPr marL="214313" indent="-214313">
              <a:lnSpc>
                <a:spcPct val="150000"/>
              </a:lnSpc>
              <a:buFont typeface="Wingdings" panose="05000000000000000000" pitchFamily="2" charset="2"/>
              <a:buChar char="Ø"/>
            </a:pPr>
            <a:r>
              <a:rPr lang="en-US" sz="2000" dirty="0">
                <a:solidFill>
                  <a:schemeClr val="accent6">
                    <a:lumMod val="50000"/>
                  </a:schemeClr>
                </a:solidFill>
              </a:rPr>
              <a:t>management of transitions </a:t>
            </a:r>
            <a:r>
              <a:rPr lang="en-US" sz="2000" dirty="0" smtClean="0">
                <a:solidFill>
                  <a:schemeClr val="accent6">
                    <a:lumMod val="50000"/>
                  </a:schemeClr>
                </a:solidFill>
              </a:rPr>
              <a:t>(splices, layer </a:t>
            </a:r>
            <a:r>
              <a:rPr lang="en-US" sz="2000" dirty="0">
                <a:solidFill>
                  <a:schemeClr val="accent6">
                    <a:lumMod val="50000"/>
                  </a:schemeClr>
                </a:solidFill>
              </a:rPr>
              <a:t>jump, ends …)</a:t>
            </a:r>
          </a:p>
          <a:p>
            <a:pPr marL="214313" indent="-214313">
              <a:lnSpc>
                <a:spcPct val="150000"/>
              </a:lnSpc>
              <a:buFont typeface="Wingdings" panose="05000000000000000000" pitchFamily="2" charset="2"/>
              <a:buChar char="Ø"/>
            </a:pPr>
            <a:r>
              <a:rPr lang="en-US" sz="2000" dirty="0">
                <a:solidFill>
                  <a:schemeClr val="accent6">
                    <a:lumMod val="50000"/>
                  </a:schemeClr>
                </a:solidFill>
              </a:rPr>
              <a:t>study/optimize coil manufacture</a:t>
            </a:r>
          </a:p>
          <a:p>
            <a:pPr marL="214313" indent="-214313">
              <a:lnSpc>
                <a:spcPct val="150000"/>
              </a:lnSpc>
              <a:buFont typeface="Wingdings" panose="05000000000000000000" pitchFamily="2" charset="2"/>
              <a:buChar char="Ø"/>
            </a:pPr>
            <a:r>
              <a:rPr lang="en-US" sz="2000" dirty="0">
                <a:solidFill>
                  <a:schemeClr val="accent6">
                    <a:lumMod val="50000"/>
                  </a:schemeClr>
                </a:solidFill>
              </a:rPr>
              <a:t>explore different loading configurations/strategies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708" y="1248711"/>
            <a:ext cx="3277153" cy="1439926"/>
          </a:xfrm>
          <a:prstGeom prst="rect">
            <a:avLst/>
          </a:prstGeom>
        </p:spPr>
      </p:pic>
      <p:pic>
        <p:nvPicPr>
          <p:cNvPr id="47" name="Picture 2" descr="Pict1"/>
          <p:cNvPicPr>
            <a:picLocks noChangeAspect="1" noChangeArrowheads="1"/>
          </p:cNvPicPr>
          <p:nvPr/>
        </p:nvPicPr>
        <p:blipFill rotWithShape="1">
          <a:blip r:embed="rId4">
            <a:extLst>
              <a:ext uri="{28A0092B-C50C-407E-A947-70E740481C1C}">
                <a14:useLocalDpi xmlns:a14="http://schemas.microsoft.com/office/drawing/2010/main" val="0"/>
              </a:ext>
            </a:extLst>
          </a:blip>
          <a:srcRect r="64408" b="45343"/>
          <a:stretch/>
        </p:blipFill>
        <p:spPr bwMode="auto">
          <a:xfrm>
            <a:off x="566679" y="1317760"/>
            <a:ext cx="1128814" cy="118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p:nvPr/>
        </p:nvSpPr>
        <p:spPr>
          <a:xfrm>
            <a:off x="1512261" y="1296428"/>
            <a:ext cx="507887" cy="253916"/>
          </a:xfrm>
          <a:prstGeom prst="rect">
            <a:avLst/>
          </a:prstGeom>
          <a:noFill/>
        </p:spPr>
        <p:txBody>
          <a:bodyPr wrap="square" rtlCol="0">
            <a:spAutoFit/>
          </a:bodyPr>
          <a:lstStyle/>
          <a:p>
            <a:r>
              <a:rPr lang="fr-CH" sz="1050" dirty="0">
                <a:solidFill>
                  <a:schemeClr val="accent6">
                    <a:lumMod val="50000"/>
                  </a:schemeClr>
                </a:solidFill>
              </a:rPr>
              <a:t>530</a:t>
            </a:r>
            <a:endParaRPr lang="en-GB" sz="1050" dirty="0">
              <a:solidFill>
                <a:schemeClr val="accent6">
                  <a:lumMod val="50000"/>
                </a:schemeClr>
              </a:solidFill>
            </a:endParaRPr>
          </a:p>
        </p:txBody>
      </p:sp>
      <p:sp>
        <p:nvSpPr>
          <p:cNvPr id="49" name="TextBox 48"/>
          <p:cNvSpPr txBox="1"/>
          <p:nvPr/>
        </p:nvSpPr>
        <p:spPr>
          <a:xfrm>
            <a:off x="1826141" y="1451851"/>
            <a:ext cx="507887" cy="253916"/>
          </a:xfrm>
          <a:prstGeom prst="rect">
            <a:avLst/>
          </a:prstGeom>
          <a:noFill/>
        </p:spPr>
        <p:txBody>
          <a:bodyPr wrap="square" rtlCol="0">
            <a:spAutoFit/>
          </a:bodyPr>
          <a:lstStyle/>
          <a:p>
            <a:r>
              <a:rPr lang="fr-CH" sz="1050" dirty="0">
                <a:solidFill>
                  <a:schemeClr val="accent6">
                    <a:lumMod val="50000"/>
                  </a:schemeClr>
                </a:solidFill>
              </a:rPr>
              <a:t>800</a:t>
            </a:r>
            <a:endParaRPr lang="en-GB" sz="1050" dirty="0">
              <a:solidFill>
                <a:schemeClr val="accent6">
                  <a:lumMod val="50000"/>
                </a:schemeClr>
              </a:solidFill>
            </a:endParaRPr>
          </a:p>
        </p:txBody>
      </p:sp>
      <p:cxnSp>
        <p:nvCxnSpPr>
          <p:cNvPr id="50" name="Straight Arrow Connector 49"/>
          <p:cNvCxnSpPr/>
          <p:nvPr/>
        </p:nvCxnSpPr>
        <p:spPr>
          <a:xfrm>
            <a:off x="2020148" y="1647636"/>
            <a:ext cx="220566" cy="145340"/>
          </a:xfrm>
          <a:prstGeom prst="straightConnector1">
            <a:avLst/>
          </a:prstGeom>
          <a:ln w="15875">
            <a:solidFill>
              <a:schemeClr val="accent6">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pic>
        <p:nvPicPr>
          <p:cNvPr id="6" name="Picture 2" descr="Pict1"/>
          <p:cNvPicPr>
            <a:picLocks noChangeAspect="1" noChangeArrowheads="1"/>
          </p:cNvPicPr>
          <p:nvPr/>
        </p:nvPicPr>
        <p:blipFill rotWithShape="1">
          <a:blip r:embed="rId4">
            <a:extLst>
              <a:ext uri="{28A0092B-C50C-407E-A947-70E740481C1C}">
                <a14:useLocalDpi xmlns:a14="http://schemas.microsoft.com/office/drawing/2010/main" val="0"/>
              </a:ext>
            </a:extLst>
          </a:blip>
          <a:srcRect t="67962"/>
          <a:stretch/>
        </p:blipFill>
        <p:spPr bwMode="auto">
          <a:xfrm>
            <a:off x="5365831" y="1700732"/>
            <a:ext cx="3419471" cy="75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50"/>
          <p:cNvSpPr txBox="1"/>
          <p:nvPr/>
        </p:nvSpPr>
        <p:spPr>
          <a:xfrm>
            <a:off x="5906078" y="1495069"/>
            <a:ext cx="902020" cy="230832"/>
          </a:xfrm>
          <a:prstGeom prst="rect">
            <a:avLst/>
          </a:prstGeom>
          <a:noFill/>
        </p:spPr>
        <p:txBody>
          <a:bodyPr wrap="square" rtlCol="0">
            <a:spAutoFit/>
          </a:bodyPr>
          <a:lstStyle/>
          <a:p>
            <a:r>
              <a:rPr lang="fr-CH" sz="900" b="1" dirty="0">
                <a:solidFill>
                  <a:srgbClr val="FF0000"/>
                </a:solidFill>
              </a:rPr>
              <a:t>RMC</a:t>
            </a:r>
            <a:endParaRPr lang="en-GB" sz="900" b="1" dirty="0">
              <a:solidFill>
                <a:srgbClr val="FF0000"/>
              </a:solidFill>
            </a:endParaRPr>
          </a:p>
        </p:txBody>
      </p:sp>
      <p:sp>
        <p:nvSpPr>
          <p:cNvPr id="53" name="TextBox 52"/>
          <p:cNvSpPr txBox="1"/>
          <p:nvPr/>
        </p:nvSpPr>
        <p:spPr>
          <a:xfrm>
            <a:off x="7454945" y="1471644"/>
            <a:ext cx="1188038" cy="230832"/>
          </a:xfrm>
          <a:prstGeom prst="rect">
            <a:avLst/>
          </a:prstGeom>
          <a:noFill/>
        </p:spPr>
        <p:txBody>
          <a:bodyPr wrap="square" rtlCol="0">
            <a:spAutoFit/>
          </a:bodyPr>
          <a:lstStyle/>
          <a:p>
            <a:r>
              <a:rPr lang="fr-CH" sz="900" b="1" dirty="0">
                <a:solidFill>
                  <a:srgbClr val="FF0000"/>
                </a:solidFill>
              </a:rPr>
              <a:t>ERMC/RMM</a:t>
            </a:r>
            <a:endParaRPr lang="en-GB" sz="900" b="1" dirty="0">
              <a:solidFill>
                <a:srgbClr val="FF0000"/>
              </a:solidFill>
            </a:endParaRPr>
          </a:p>
        </p:txBody>
      </p:sp>
      <p:sp>
        <p:nvSpPr>
          <p:cNvPr id="14" name="TextBox 13"/>
          <p:cNvSpPr txBox="1"/>
          <p:nvPr/>
        </p:nvSpPr>
        <p:spPr>
          <a:xfrm>
            <a:off x="0" y="-11009"/>
            <a:ext cx="9144000" cy="553998"/>
          </a:xfrm>
          <a:prstGeom prst="rect">
            <a:avLst/>
          </a:prstGeom>
          <a:noFill/>
        </p:spPr>
        <p:txBody>
          <a:bodyPr wrap="square" rtlCol="0">
            <a:spAutoFit/>
          </a:bodyPr>
          <a:lstStyle/>
          <a:p>
            <a:pPr algn="ctr"/>
            <a:r>
              <a:rPr lang="fr-FR" sz="3000" b="1" dirty="0"/>
              <a:t>FCC 16 T </a:t>
            </a:r>
            <a:r>
              <a:rPr lang="fr-FR" sz="3000" b="1" dirty="0" err="1"/>
              <a:t>Magnet</a:t>
            </a:r>
            <a:r>
              <a:rPr lang="fr-FR" sz="3000" b="1" dirty="0"/>
              <a:t> </a:t>
            </a:r>
            <a:r>
              <a:rPr lang="fr-FR" sz="3000" b="1" dirty="0" err="1"/>
              <a:t>Development</a:t>
            </a:r>
            <a:r>
              <a:rPr lang="fr-FR" sz="3000" b="1" dirty="0"/>
              <a:t>: R&amp;D </a:t>
            </a:r>
            <a:r>
              <a:rPr lang="fr-FR" sz="3000" b="1" dirty="0" err="1"/>
              <a:t>Magnets</a:t>
            </a:r>
            <a:endParaRPr lang="fr-FR" sz="3000" b="1" dirty="0"/>
          </a:p>
        </p:txBody>
      </p:sp>
      <p:sp>
        <p:nvSpPr>
          <p:cNvPr id="15" name="TextBox 14"/>
          <p:cNvSpPr txBox="1"/>
          <p:nvPr/>
        </p:nvSpPr>
        <p:spPr>
          <a:xfrm>
            <a:off x="961494" y="2661023"/>
            <a:ext cx="471181" cy="230832"/>
          </a:xfrm>
          <a:prstGeom prst="rect">
            <a:avLst/>
          </a:prstGeom>
          <a:noFill/>
        </p:spPr>
        <p:txBody>
          <a:bodyPr wrap="square" rtlCol="0">
            <a:spAutoFit/>
          </a:bodyPr>
          <a:lstStyle/>
          <a:p>
            <a:r>
              <a:rPr lang="fr-CH" sz="900" b="1" dirty="0">
                <a:solidFill>
                  <a:srgbClr val="FF0000"/>
                </a:solidFill>
              </a:rPr>
              <a:t>RMC</a:t>
            </a:r>
            <a:endParaRPr lang="en-GB" sz="900" b="1" dirty="0">
              <a:solidFill>
                <a:srgbClr val="FF0000"/>
              </a:solidFill>
            </a:endParaRPr>
          </a:p>
        </p:txBody>
      </p:sp>
      <p:sp>
        <p:nvSpPr>
          <p:cNvPr id="16" name="TextBox 15"/>
          <p:cNvSpPr txBox="1"/>
          <p:nvPr/>
        </p:nvSpPr>
        <p:spPr>
          <a:xfrm>
            <a:off x="2616182" y="2661763"/>
            <a:ext cx="556807" cy="230832"/>
          </a:xfrm>
          <a:prstGeom prst="rect">
            <a:avLst/>
          </a:prstGeom>
          <a:noFill/>
        </p:spPr>
        <p:txBody>
          <a:bodyPr wrap="square" rtlCol="0">
            <a:spAutoFit/>
          </a:bodyPr>
          <a:lstStyle/>
          <a:p>
            <a:r>
              <a:rPr lang="fr-CH" sz="900" b="1" dirty="0">
                <a:solidFill>
                  <a:srgbClr val="FF0000"/>
                </a:solidFill>
              </a:rPr>
              <a:t>ERMC</a:t>
            </a:r>
            <a:endParaRPr lang="en-GB" sz="900" b="1" dirty="0">
              <a:solidFill>
                <a:srgbClr val="FF0000"/>
              </a:solidFill>
            </a:endParaRPr>
          </a:p>
        </p:txBody>
      </p:sp>
      <p:sp>
        <p:nvSpPr>
          <p:cNvPr id="17" name="TextBox 16"/>
          <p:cNvSpPr txBox="1"/>
          <p:nvPr/>
        </p:nvSpPr>
        <p:spPr>
          <a:xfrm>
            <a:off x="4356497" y="2685131"/>
            <a:ext cx="500742" cy="230832"/>
          </a:xfrm>
          <a:prstGeom prst="rect">
            <a:avLst/>
          </a:prstGeom>
          <a:noFill/>
        </p:spPr>
        <p:txBody>
          <a:bodyPr wrap="square" rtlCol="0">
            <a:spAutoFit/>
          </a:bodyPr>
          <a:lstStyle/>
          <a:p>
            <a:r>
              <a:rPr lang="fr-CH" sz="900" b="1" dirty="0">
                <a:solidFill>
                  <a:srgbClr val="FF0000"/>
                </a:solidFill>
              </a:rPr>
              <a:t>RMM</a:t>
            </a:r>
            <a:endParaRPr lang="en-GB" sz="900" b="1" dirty="0">
              <a:solidFill>
                <a:srgbClr val="FF0000"/>
              </a:solidFill>
            </a:endParaRPr>
          </a:p>
        </p:txBody>
      </p:sp>
    </p:spTree>
    <p:extLst>
      <p:ext uri="{BB962C8B-B14F-4D97-AF65-F5344CB8AC3E}">
        <p14:creationId xmlns:p14="http://schemas.microsoft.com/office/powerpoint/2010/main" val="143260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11009"/>
            <a:ext cx="9144000" cy="553998"/>
          </a:xfrm>
          <a:prstGeom prst="rect">
            <a:avLst/>
          </a:prstGeom>
          <a:noFill/>
        </p:spPr>
        <p:txBody>
          <a:bodyPr wrap="square" rtlCol="0">
            <a:spAutoFit/>
          </a:bodyPr>
          <a:lstStyle/>
          <a:p>
            <a:pPr algn="ctr"/>
            <a:r>
              <a:rPr lang="fr-FR" sz="3000" b="1" dirty="0" err="1" smtClean="0"/>
              <a:t>Magnetic</a:t>
            </a:r>
            <a:r>
              <a:rPr lang="fr-FR" sz="3000" b="1" dirty="0" smtClean="0"/>
              <a:t> Design</a:t>
            </a:r>
            <a:endParaRPr lang="fr-FR" sz="3000" b="1" dirty="0"/>
          </a:p>
        </p:txBody>
      </p:sp>
      <p:sp>
        <p:nvSpPr>
          <p:cNvPr id="18" name="Content Placeholder 2"/>
          <p:cNvSpPr txBox="1">
            <a:spLocks/>
          </p:cNvSpPr>
          <p:nvPr/>
        </p:nvSpPr>
        <p:spPr>
          <a:xfrm>
            <a:off x="145125" y="795111"/>
            <a:ext cx="4419753" cy="1578585"/>
          </a:xfrm>
          <a:prstGeom prst="rect">
            <a:avLst/>
          </a:prstGeom>
        </p:spPr>
        <p:txBody>
          <a:bodyPr>
            <a:normAutofit/>
          </a:bodyPr>
          <a:lst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Font typeface="Arial"/>
              <a:buNone/>
            </a:pPr>
            <a:r>
              <a:rPr lang="en-GB" sz="1800" b="1" smtClean="0">
                <a:solidFill>
                  <a:srgbClr val="FF0000"/>
                </a:solidFill>
              </a:rPr>
              <a:t>ERMC</a:t>
            </a:r>
            <a:endParaRPr lang="en-GB" sz="1600" smtClean="0"/>
          </a:p>
          <a:p>
            <a:r>
              <a:rPr lang="en-GB" sz="1600" smtClean="0"/>
              <a:t>Two double-layers with 45 turns each wounded around a magnetic pole</a:t>
            </a:r>
          </a:p>
          <a:p>
            <a:r>
              <a:rPr lang="en-GB" sz="1600" smtClean="0"/>
              <a:t>B</a:t>
            </a:r>
            <a:r>
              <a:rPr lang="en-GB" sz="1600" baseline="-25000" smtClean="0"/>
              <a:t>p</a:t>
            </a:r>
            <a:r>
              <a:rPr lang="en-GB" sz="1600" smtClean="0"/>
              <a:t>/B</a:t>
            </a:r>
            <a:r>
              <a:rPr lang="en-GB" sz="1600" baseline="-25000" smtClean="0"/>
              <a:t>o</a:t>
            </a:r>
            <a:r>
              <a:rPr lang="en-GB" sz="1600" smtClean="0"/>
              <a:t> = 1.097</a:t>
            </a:r>
          </a:p>
          <a:p>
            <a:pPr lvl="1"/>
            <a:endParaRPr lang="en-GB" sz="1600" smtClean="0"/>
          </a:p>
          <a:p>
            <a:pPr lvl="1"/>
            <a:endParaRPr lang="en-GB" sz="1600" dirty="0" smtClean="0"/>
          </a:p>
        </p:txBody>
      </p:sp>
      <p:sp>
        <p:nvSpPr>
          <p:cNvPr id="19" name="Content Placeholder 2"/>
          <p:cNvSpPr txBox="1">
            <a:spLocks/>
          </p:cNvSpPr>
          <p:nvPr/>
        </p:nvSpPr>
        <p:spPr>
          <a:xfrm>
            <a:off x="4564878" y="795111"/>
            <a:ext cx="4419753" cy="1894521"/>
          </a:xfrm>
          <a:prstGeom prst="rect">
            <a:avLst/>
          </a:prstGeom>
        </p:spPr>
        <p:txBody>
          <a:bodyPr vert="horz">
            <a:no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Font typeface="Arial"/>
              <a:buNone/>
            </a:pPr>
            <a:r>
              <a:rPr lang="en-GB" sz="1800" b="1" dirty="0" smtClean="0">
                <a:solidFill>
                  <a:srgbClr val="FF0000"/>
                </a:solidFill>
              </a:rPr>
              <a:t>RMM</a:t>
            </a:r>
            <a:r>
              <a:rPr lang="en-GB" sz="1800" dirty="0" smtClean="0"/>
              <a:t> (ERMC double layers +)</a:t>
            </a:r>
          </a:p>
          <a:p>
            <a:r>
              <a:rPr lang="en-GB" sz="1600" dirty="0" smtClean="0"/>
              <a:t>Middle double layer with 42 turns each wound around a titanium closed cavity</a:t>
            </a:r>
          </a:p>
          <a:p>
            <a:r>
              <a:rPr lang="en-GB" sz="1600" dirty="0" smtClean="0"/>
              <a:t>Coil aperture radius = 31 mm</a:t>
            </a:r>
          </a:p>
          <a:p>
            <a:r>
              <a:rPr lang="en-GB" sz="1600" dirty="0" smtClean="0"/>
              <a:t>Closed aperture radius = 25 mm</a:t>
            </a:r>
          </a:p>
          <a:p>
            <a:r>
              <a:rPr lang="en-GB" sz="1600" dirty="0" err="1" smtClean="0"/>
              <a:t>B</a:t>
            </a:r>
            <a:r>
              <a:rPr lang="en-GB" sz="1600" baseline="-25000" dirty="0" err="1" smtClean="0"/>
              <a:t>p</a:t>
            </a:r>
            <a:r>
              <a:rPr lang="en-GB" sz="1600" dirty="0" smtClean="0"/>
              <a:t>/B</a:t>
            </a:r>
            <a:r>
              <a:rPr lang="en-GB" sz="1600" baseline="-25000" dirty="0" smtClean="0"/>
              <a:t>o</a:t>
            </a:r>
            <a:r>
              <a:rPr lang="en-GB" sz="1600" dirty="0" smtClean="0"/>
              <a:t> = 1.097</a:t>
            </a:r>
          </a:p>
          <a:p>
            <a:pPr lvl="1"/>
            <a:endParaRPr lang="en-GB" sz="1600" dirty="0" smtClean="0"/>
          </a:p>
          <a:p>
            <a:pPr lvl="1"/>
            <a:endParaRPr lang="en-GB" sz="1600" dirty="0" smtClean="0"/>
          </a:p>
        </p:txBody>
      </p:sp>
      <p:pic>
        <p:nvPicPr>
          <p:cNvPr id="20" name="Picture 19"/>
          <p:cNvPicPr>
            <a:picLocks noChangeAspect="1"/>
          </p:cNvPicPr>
          <p:nvPr/>
        </p:nvPicPr>
        <p:blipFill rotWithShape="1">
          <a:blip r:embed="rId3"/>
          <a:srcRect l="48914"/>
          <a:stretch/>
        </p:blipFill>
        <p:spPr>
          <a:xfrm>
            <a:off x="4777739" y="2756578"/>
            <a:ext cx="4206891" cy="2868851"/>
          </a:xfrm>
          <a:prstGeom prst="rect">
            <a:avLst/>
          </a:prstGeom>
        </p:spPr>
      </p:pic>
      <p:pic>
        <p:nvPicPr>
          <p:cNvPr id="21" name="Picture 20"/>
          <p:cNvPicPr>
            <a:picLocks noChangeAspect="1"/>
          </p:cNvPicPr>
          <p:nvPr/>
        </p:nvPicPr>
        <p:blipFill rotWithShape="1">
          <a:blip r:embed="rId3"/>
          <a:srcRect r="51549"/>
          <a:stretch/>
        </p:blipFill>
        <p:spPr>
          <a:xfrm>
            <a:off x="225318" y="2697520"/>
            <a:ext cx="3989977" cy="2868851"/>
          </a:xfrm>
          <a:prstGeom prst="rect">
            <a:avLst/>
          </a:prstGeom>
        </p:spPr>
      </p:pic>
    </p:spTree>
    <p:extLst>
      <p:ext uri="{BB962C8B-B14F-4D97-AF65-F5344CB8AC3E}">
        <p14:creationId xmlns:p14="http://schemas.microsoft.com/office/powerpoint/2010/main" val="324395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11009"/>
            <a:ext cx="9144000" cy="553998"/>
          </a:xfrm>
          <a:prstGeom prst="rect">
            <a:avLst/>
          </a:prstGeom>
          <a:noFill/>
        </p:spPr>
        <p:txBody>
          <a:bodyPr wrap="square" rtlCol="0">
            <a:spAutoFit/>
          </a:bodyPr>
          <a:lstStyle/>
          <a:p>
            <a:pPr algn="ctr"/>
            <a:r>
              <a:rPr lang="fr-FR" sz="3000" b="1" dirty="0" err="1" smtClean="0"/>
              <a:t>Mechanical</a:t>
            </a:r>
            <a:r>
              <a:rPr lang="fr-FR" sz="3000" b="1" dirty="0" smtClean="0"/>
              <a:t> Design</a:t>
            </a:r>
            <a:endParaRPr lang="fr-FR" sz="3000" b="1" dirty="0"/>
          </a:p>
        </p:txBody>
      </p:sp>
      <p:sp>
        <p:nvSpPr>
          <p:cNvPr id="7" name="Content Placeholder 2"/>
          <p:cNvSpPr txBox="1">
            <a:spLocks/>
          </p:cNvSpPr>
          <p:nvPr/>
        </p:nvSpPr>
        <p:spPr>
          <a:xfrm>
            <a:off x="-102870" y="1184311"/>
            <a:ext cx="5338130" cy="2723880"/>
          </a:xfrm>
          <a:prstGeom prst="rect">
            <a:avLst/>
          </a:prstGeom>
        </p:spPr>
        <p:txBody>
          <a:bodyPr>
            <a:normAutofit/>
          </a:bodyPr>
          <a:lst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2400" smtClean="0"/>
              <a:t>Fulfills EuroCirCol Criteria. </a:t>
            </a:r>
          </a:p>
          <a:p>
            <a:pPr lvl="1"/>
            <a:r>
              <a:rPr lang="en-US" sz="2000" smtClean="0"/>
              <a:t>Max. Coil stress = 150 MPa at RT</a:t>
            </a:r>
          </a:p>
          <a:p>
            <a:pPr lvl="1"/>
            <a:r>
              <a:rPr lang="en-US" sz="2000" smtClean="0"/>
              <a:t>Max. Coil stress = 200 MPa at 1.9 K</a:t>
            </a:r>
            <a:endParaRPr lang="en-GB" sz="2000" smtClean="0"/>
          </a:p>
          <a:p>
            <a:pPr lvl="1"/>
            <a:endParaRPr lang="en-GB" sz="200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668" t="4530" r="28228" b="4298"/>
          <a:stretch/>
        </p:blipFill>
        <p:spPr>
          <a:xfrm>
            <a:off x="5246254" y="1150865"/>
            <a:ext cx="3799040" cy="371581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88" y="3163933"/>
            <a:ext cx="2227943" cy="167561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6045" y="3169858"/>
            <a:ext cx="2264020" cy="1702745"/>
          </a:xfrm>
          <a:prstGeom prst="rect">
            <a:avLst/>
          </a:prstGeom>
        </p:spPr>
      </p:pic>
    </p:spTree>
    <p:extLst>
      <p:ext uri="{BB962C8B-B14F-4D97-AF65-F5344CB8AC3E}">
        <p14:creationId xmlns:p14="http://schemas.microsoft.com/office/powerpoint/2010/main" val="188123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11009"/>
            <a:ext cx="9144000" cy="553998"/>
          </a:xfrm>
          <a:prstGeom prst="rect">
            <a:avLst/>
          </a:prstGeom>
          <a:noFill/>
        </p:spPr>
        <p:txBody>
          <a:bodyPr wrap="square" rtlCol="0">
            <a:spAutoFit/>
          </a:bodyPr>
          <a:lstStyle/>
          <a:p>
            <a:pPr algn="ctr"/>
            <a:r>
              <a:rPr lang="fr-FR" sz="3000" b="1" dirty="0"/>
              <a:t>FCC 16 T </a:t>
            </a:r>
            <a:r>
              <a:rPr lang="fr-FR" sz="3000" b="1" dirty="0" err="1"/>
              <a:t>Magnet</a:t>
            </a:r>
            <a:r>
              <a:rPr lang="fr-FR" sz="3000" b="1" dirty="0"/>
              <a:t> </a:t>
            </a:r>
            <a:r>
              <a:rPr lang="fr-FR" sz="3000" b="1" dirty="0" err="1"/>
              <a:t>Development</a:t>
            </a:r>
            <a:r>
              <a:rPr lang="fr-FR" sz="3000" b="1" dirty="0"/>
              <a:t>: R&amp;D </a:t>
            </a:r>
            <a:r>
              <a:rPr lang="fr-FR" sz="3000" b="1" dirty="0" err="1"/>
              <a:t>Magnets</a:t>
            </a:r>
            <a:endParaRPr lang="fr-FR" sz="3000" b="1" dirty="0"/>
          </a:p>
        </p:txBody>
      </p:sp>
      <p:pic>
        <p:nvPicPr>
          <p:cNvPr id="19" name="Picture 18"/>
          <p:cNvPicPr>
            <a:picLocks noChangeAspect="1"/>
          </p:cNvPicPr>
          <p:nvPr/>
        </p:nvPicPr>
        <p:blipFill rotWithShape="1">
          <a:blip r:embed="rId3"/>
          <a:srcRect l="5908" t="34831" r="68956" b="13826"/>
          <a:stretch/>
        </p:blipFill>
        <p:spPr>
          <a:xfrm>
            <a:off x="5561305" y="542989"/>
            <a:ext cx="2551503" cy="1628711"/>
          </a:xfrm>
          <a:prstGeom prst="rect">
            <a:avLst/>
          </a:prstGeom>
        </p:spPr>
      </p:pic>
      <p:pic>
        <p:nvPicPr>
          <p:cNvPr id="7" name="Picture 6"/>
          <p:cNvPicPr>
            <a:picLocks noChangeAspect="1"/>
          </p:cNvPicPr>
          <p:nvPr/>
        </p:nvPicPr>
        <p:blipFill>
          <a:blip r:embed="rId4"/>
          <a:stretch>
            <a:fillRect/>
          </a:stretch>
        </p:blipFill>
        <p:spPr>
          <a:xfrm>
            <a:off x="274319" y="3123824"/>
            <a:ext cx="4673111" cy="3046455"/>
          </a:xfrm>
          <a:prstGeom prst="rect">
            <a:avLst/>
          </a:prstGeom>
        </p:spPr>
      </p:pic>
      <p:pic>
        <p:nvPicPr>
          <p:cNvPr id="8" name="Picture 7"/>
          <p:cNvPicPr>
            <a:picLocks noChangeAspect="1"/>
          </p:cNvPicPr>
          <p:nvPr/>
        </p:nvPicPr>
        <p:blipFill>
          <a:blip r:embed="rId5"/>
          <a:stretch>
            <a:fillRect/>
          </a:stretch>
        </p:blipFill>
        <p:spPr>
          <a:xfrm>
            <a:off x="4753120" y="3203834"/>
            <a:ext cx="4269756" cy="3162676"/>
          </a:xfrm>
          <a:prstGeom prst="rect">
            <a:avLst/>
          </a:prstGeom>
        </p:spPr>
      </p:pic>
      <p:pic>
        <p:nvPicPr>
          <p:cNvPr id="9" name="Picture 8"/>
          <p:cNvPicPr>
            <a:picLocks noChangeAspect="1"/>
          </p:cNvPicPr>
          <p:nvPr/>
        </p:nvPicPr>
        <p:blipFill>
          <a:blip r:embed="rId6"/>
          <a:stretch>
            <a:fillRect/>
          </a:stretch>
        </p:blipFill>
        <p:spPr>
          <a:xfrm>
            <a:off x="1082504" y="542989"/>
            <a:ext cx="4059236" cy="2713035"/>
          </a:xfrm>
          <a:prstGeom prst="rect">
            <a:avLst/>
          </a:prstGeom>
        </p:spPr>
      </p:pic>
      <p:pic>
        <p:nvPicPr>
          <p:cNvPr id="23" name="Content Placeholder 4"/>
          <p:cNvPicPr>
            <a:picLocks noChangeAspect="1"/>
          </p:cNvPicPr>
          <p:nvPr/>
        </p:nvPicPr>
        <p:blipFill rotWithShape="1">
          <a:blip r:embed="rId7" cstate="print">
            <a:extLst>
              <a:ext uri="{28A0092B-C50C-407E-A947-70E740481C1C}">
                <a14:useLocalDpi xmlns:a14="http://schemas.microsoft.com/office/drawing/2010/main" val="0"/>
              </a:ext>
            </a:extLst>
          </a:blip>
          <a:srcRect l="6876" t="27575" r="-405" b="26710"/>
          <a:stretch/>
        </p:blipFill>
        <p:spPr>
          <a:xfrm>
            <a:off x="5561305" y="2220097"/>
            <a:ext cx="2551503" cy="935339"/>
          </a:xfrm>
          <a:prstGeom prst="rect">
            <a:avLst/>
          </a:prstGeom>
        </p:spPr>
      </p:pic>
    </p:spTree>
    <p:extLst>
      <p:ext uri="{BB962C8B-B14F-4D97-AF65-F5344CB8AC3E}">
        <p14:creationId xmlns:p14="http://schemas.microsoft.com/office/powerpoint/2010/main" val="722201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9210" y="0"/>
            <a:ext cx="9144000" cy="553998"/>
          </a:xfrm>
          <a:prstGeom prst="rect">
            <a:avLst/>
          </a:prstGeom>
          <a:noFill/>
        </p:spPr>
        <p:txBody>
          <a:bodyPr wrap="square" rtlCol="0">
            <a:spAutoFit/>
          </a:bodyPr>
          <a:lstStyle/>
          <a:p>
            <a:pPr algn="ctr"/>
            <a:r>
              <a:rPr lang="fr-FR" sz="3000" b="1" dirty="0"/>
              <a:t>FCC 16 T </a:t>
            </a:r>
            <a:r>
              <a:rPr lang="fr-FR" sz="3000" b="1" dirty="0" err="1"/>
              <a:t>Magnet</a:t>
            </a:r>
            <a:r>
              <a:rPr lang="fr-FR" sz="3000" b="1" dirty="0"/>
              <a:t> </a:t>
            </a:r>
            <a:r>
              <a:rPr lang="fr-FR" sz="3000" b="1" dirty="0" err="1"/>
              <a:t>Development</a:t>
            </a:r>
            <a:r>
              <a:rPr lang="fr-FR" sz="3000" b="1" dirty="0"/>
              <a:t>: Model </a:t>
            </a:r>
            <a:r>
              <a:rPr lang="fr-FR" sz="3000" b="1" dirty="0" err="1"/>
              <a:t>Magnets</a:t>
            </a:r>
            <a:endParaRPr lang="fr-FR" sz="3000" b="1" dirty="0"/>
          </a:p>
        </p:txBody>
      </p:sp>
      <p:sp>
        <p:nvSpPr>
          <p:cNvPr id="2" name="Rectangle 1"/>
          <p:cNvSpPr/>
          <p:nvPr/>
        </p:nvSpPr>
        <p:spPr>
          <a:xfrm>
            <a:off x="203510" y="753201"/>
            <a:ext cx="8380141" cy="3672800"/>
          </a:xfrm>
          <a:prstGeom prst="rect">
            <a:avLst/>
          </a:prstGeom>
        </p:spPr>
        <p:txBody>
          <a:bodyPr wrap="square">
            <a:spAutoFit/>
          </a:bodyPr>
          <a:lstStyle/>
          <a:p>
            <a:pPr>
              <a:spcAft>
                <a:spcPts val="225"/>
              </a:spcAft>
            </a:pPr>
            <a:r>
              <a:rPr lang="en-US" dirty="0" err="1">
                <a:solidFill>
                  <a:schemeClr val="accent6">
                    <a:lumMod val="50000"/>
                  </a:schemeClr>
                </a:solidFill>
                <a:ea typeface="Times New Roman" panose="02020603050405020304" pitchFamily="18" charset="0"/>
                <a:cs typeface="Times New Roman" panose="02020603050405020304" pitchFamily="18" charset="0"/>
              </a:rPr>
              <a:t>EuroCirCol</a:t>
            </a:r>
            <a:r>
              <a:rPr lang="en-US" dirty="0">
                <a:solidFill>
                  <a:schemeClr val="accent6">
                    <a:lumMod val="50000"/>
                  </a:schemeClr>
                </a:solidFill>
                <a:ea typeface="Times New Roman" panose="02020603050405020304" pitchFamily="18" charset="0"/>
                <a:cs typeface="Times New Roman" panose="02020603050405020304" pitchFamily="18" charset="0"/>
              </a:rPr>
              <a:t> shows that more than one design option may work</a:t>
            </a:r>
          </a:p>
          <a:p>
            <a:pPr>
              <a:spcAft>
                <a:spcPts val="225"/>
              </a:spcAft>
            </a:pPr>
            <a:r>
              <a:rPr lang="en-US" dirty="0">
                <a:solidFill>
                  <a:schemeClr val="accent6">
                    <a:lumMod val="50000"/>
                  </a:schemeClr>
                </a:solidFill>
                <a:ea typeface="Times New Roman" panose="02020603050405020304" pitchFamily="18" charset="0"/>
                <a:cs typeface="Times New Roman" panose="02020603050405020304" pitchFamily="18" charset="0"/>
              </a:rPr>
              <a:t>Each of the options has stronger and weaker points than the others</a:t>
            </a:r>
          </a:p>
          <a:p>
            <a:pPr>
              <a:spcAft>
                <a:spcPts val="225"/>
              </a:spcAft>
            </a:pPr>
            <a:r>
              <a:rPr lang="en-US" dirty="0">
                <a:solidFill>
                  <a:schemeClr val="accent6">
                    <a:lumMod val="50000"/>
                  </a:schemeClr>
                </a:solidFill>
                <a:ea typeface="Times New Roman" panose="02020603050405020304" pitchFamily="18" charset="0"/>
                <a:cs typeface="Times New Roman" panose="02020603050405020304" pitchFamily="18" charset="0"/>
              </a:rPr>
              <a:t>Furthermore, each of the options can be imagined in different variants</a:t>
            </a:r>
          </a:p>
          <a:p>
            <a:pPr>
              <a:spcAft>
                <a:spcPts val="225"/>
              </a:spcAft>
            </a:pPr>
            <a:endParaRPr lang="en-US" dirty="0">
              <a:solidFill>
                <a:schemeClr val="accent6">
                  <a:lumMod val="50000"/>
                </a:schemeClr>
              </a:solidFill>
              <a:ea typeface="Times New Roman" panose="02020603050405020304" pitchFamily="18" charset="0"/>
              <a:cs typeface="Times New Roman" panose="02020603050405020304" pitchFamily="18" charset="0"/>
            </a:endParaRPr>
          </a:p>
          <a:p>
            <a:pPr>
              <a:spcAft>
                <a:spcPts val="225"/>
              </a:spcAft>
            </a:pPr>
            <a:r>
              <a:rPr lang="en-US" dirty="0">
                <a:solidFill>
                  <a:schemeClr val="accent6">
                    <a:lumMod val="50000"/>
                  </a:schemeClr>
                </a:solidFill>
                <a:ea typeface="Times New Roman" panose="02020603050405020304" pitchFamily="18" charset="0"/>
                <a:cs typeface="Times New Roman" panose="02020603050405020304" pitchFamily="18" charset="0"/>
              </a:rPr>
              <a:t>We have now an opportunity to build up a varied experience on Nb3Sn magnets beyond the HILUMI specifications thanks to new initiatives under finalization:</a:t>
            </a:r>
          </a:p>
          <a:p>
            <a:pPr>
              <a:spcAft>
                <a:spcPts val="225"/>
              </a:spcAft>
            </a:pPr>
            <a:endParaRPr lang="en-US" dirty="0">
              <a:solidFill>
                <a:schemeClr val="accent6">
                  <a:lumMod val="50000"/>
                </a:schemeClr>
              </a:solidFill>
              <a:ea typeface="Times New Roman" panose="02020603050405020304" pitchFamily="18" charset="0"/>
              <a:cs typeface="Times New Roman" panose="02020603050405020304" pitchFamily="18" charset="0"/>
            </a:endParaRPr>
          </a:p>
          <a:p>
            <a:pPr marL="257175" indent="-257175">
              <a:spcAft>
                <a:spcPts val="225"/>
              </a:spcAft>
              <a:buFont typeface="Arial" panose="020B0604020202020204" pitchFamily="34" charset="0"/>
              <a:buChar char="•"/>
            </a:pPr>
            <a:r>
              <a:rPr lang="en-US" dirty="0">
                <a:solidFill>
                  <a:schemeClr val="accent6">
                    <a:lumMod val="50000"/>
                  </a:schemeClr>
                </a:solidFill>
                <a:ea typeface="Times New Roman" panose="02020603050405020304" pitchFamily="18" charset="0"/>
                <a:cs typeface="Times New Roman" panose="02020603050405020304" pitchFamily="18" charset="0"/>
              </a:rPr>
              <a:t>Model magnet at CEA</a:t>
            </a:r>
          </a:p>
          <a:p>
            <a:pPr marL="257175" indent="-257175">
              <a:spcAft>
                <a:spcPts val="225"/>
              </a:spcAft>
              <a:buFont typeface="Arial" panose="020B0604020202020204" pitchFamily="34" charset="0"/>
              <a:buChar char="•"/>
            </a:pPr>
            <a:r>
              <a:rPr lang="en-US" dirty="0">
                <a:solidFill>
                  <a:schemeClr val="accent6">
                    <a:lumMod val="50000"/>
                  </a:schemeClr>
                </a:solidFill>
                <a:ea typeface="Times New Roman" panose="02020603050405020304" pitchFamily="18" charset="0"/>
                <a:cs typeface="Times New Roman" panose="02020603050405020304" pitchFamily="18" charset="0"/>
              </a:rPr>
              <a:t>Model magnet at CIEMAT</a:t>
            </a:r>
          </a:p>
          <a:p>
            <a:pPr marL="257175" indent="-257175">
              <a:spcAft>
                <a:spcPts val="225"/>
              </a:spcAft>
              <a:buFont typeface="Arial" panose="020B0604020202020204" pitchFamily="34" charset="0"/>
              <a:buChar char="•"/>
            </a:pPr>
            <a:r>
              <a:rPr lang="en-US" dirty="0">
                <a:solidFill>
                  <a:schemeClr val="accent6">
                    <a:lumMod val="50000"/>
                  </a:schemeClr>
                </a:solidFill>
                <a:ea typeface="Times New Roman" panose="02020603050405020304" pitchFamily="18" charset="0"/>
                <a:cs typeface="Times New Roman" panose="02020603050405020304" pitchFamily="18" charset="0"/>
              </a:rPr>
              <a:t>Model magnet at INFN</a:t>
            </a:r>
          </a:p>
          <a:p>
            <a:pPr>
              <a:spcAft>
                <a:spcPts val="225"/>
              </a:spcAft>
            </a:pPr>
            <a:endParaRPr lang="en-US" dirty="0">
              <a:solidFill>
                <a:schemeClr val="accent6">
                  <a:lumMod val="50000"/>
                </a:schemeClr>
              </a:solidFill>
              <a:ea typeface="Times New Roman" panose="02020603050405020304" pitchFamily="18" charset="0"/>
              <a:cs typeface="Times New Roman" panose="02020603050405020304" pitchFamily="18" charset="0"/>
            </a:endParaRPr>
          </a:p>
          <a:p>
            <a:pPr>
              <a:spcAft>
                <a:spcPts val="225"/>
              </a:spcAft>
            </a:pPr>
            <a:r>
              <a:rPr lang="en-US" dirty="0">
                <a:solidFill>
                  <a:schemeClr val="accent6">
                    <a:lumMod val="50000"/>
                  </a:schemeClr>
                </a:solidFill>
                <a:ea typeface="Times New Roman" panose="02020603050405020304" pitchFamily="18" charset="0"/>
                <a:cs typeface="Times New Roman" panose="02020603050405020304" pitchFamily="18" charset="0"/>
              </a:rPr>
              <a:t>In addition to the work performed in the US, at PSI and at CERN</a:t>
            </a:r>
          </a:p>
        </p:txBody>
      </p:sp>
      <p:sp>
        <p:nvSpPr>
          <p:cNvPr id="4" name="TextBox 3"/>
          <p:cNvSpPr txBox="1"/>
          <p:nvPr/>
        </p:nvSpPr>
        <p:spPr>
          <a:xfrm>
            <a:off x="-89209" y="4607010"/>
            <a:ext cx="9143999" cy="369332"/>
          </a:xfrm>
          <a:prstGeom prst="rect">
            <a:avLst/>
          </a:prstGeom>
          <a:noFill/>
        </p:spPr>
        <p:txBody>
          <a:bodyPr wrap="square" rtlCol="0">
            <a:spAutoFit/>
          </a:bodyPr>
          <a:lstStyle/>
          <a:p>
            <a:pPr algn="ctr"/>
            <a:r>
              <a:rPr lang="fr-CH" b="1" dirty="0">
                <a:solidFill>
                  <a:srgbClr val="FF0000"/>
                </a:solidFill>
              </a:rPr>
              <a:t>Start </a:t>
            </a:r>
            <a:r>
              <a:rPr lang="fr-CH" b="1" dirty="0" err="1">
                <a:solidFill>
                  <a:srgbClr val="FF0000"/>
                </a:solidFill>
              </a:rPr>
              <a:t>winding</a:t>
            </a:r>
            <a:r>
              <a:rPr lang="fr-CH" b="1" dirty="0">
                <a:solidFill>
                  <a:srgbClr val="FF0000"/>
                </a:solidFill>
              </a:rPr>
              <a:t> the first model </a:t>
            </a:r>
            <a:r>
              <a:rPr lang="fr-CH" b="1" dirty="0" err="1">
                <a:solidFill>
                  <a:srgbClr val="FF0000"/>
                </a:solidFill>
              </a:rPr>
              <a:t>magnets</a:t>
            </a:r>
            <a:r>
              <a:rPr lang="fr-CH" b="1" dirty="0">
                <a:solidFill>
                  <a:srgbClr val="FF0000"/>
                </a:solidFill>
              </a:rPr>
              <a:t> in 2019</a:t>
            </a:r>
            <a:endParaRPr lang="en-GB" b="1" dirty="0">
              <a:solidFill>
                <a:srgbClr val="FF0000"/>
              </a:solidFill>
            </a:endParaRPr>
          </a:p>
        </p:txBody>
      </p:sp>
    </p:spTree>
    <p:extLst>
      <p:ext uri="{BB962C8B-B14F-4D97-AF65-F5344CB8AC3E}">
        <p14:creationId xmlns:p14="http://schemas.microsoft.com/office/powerpoint/2010/main" val="353785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 calcmode="lin" valueType="num">
                                      <p:cBhvr additive="base">
                                        <p:cTn id="1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 calcmode="lin" valueType="num">
                                      <p:cBhvr additive="base">
                                        <p:cTn id="1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anim calcmode="lin" valueType="num">
                                      <p:cBhvr additive="base">
                                        <p:cTn id="2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70" y="0"/>
            <a:ext cx="9144000" cy="553998"/>
          </a:xfrm>
          <a:prstGeom prst="rect">
            <a:avLst/>
          </a:prstGeom>
          <a:noFill/>
        </p:spPr>
        <p:txBody>
          <a:bodyPr wrap="square" rtlCol="0">
            <a:spAutoFit/>
          </a:bodyPr>
          <a:lstStyle/>
          <a:p>
            <a:pPr algn="ctr"/>
            <a:r>
              <a:rPr lang="en-US" sz="3000" b="1" dirty="0"/>
              <a:t>Outline</a:t>
            </a:r>
          </a:p>
        </p:txBody>
      </p:sp>
      <p:sp>
        <p:nvSpPr>
          <p:cNvPr id="3" name="TextBox 2"/>
          <p:cNvSpPr txBox="1"/>
          <p:nvPr/>
        </p:nvSpPr>
        <p:spPr>
          <a:xfrm>
            <a:off x="267630" y="1685228"/>
            <a:ext cx="8622680" cy="2308324"/>
          </a:xfrm>
          <a:prstGeom prst="rect">
            <a:avLst/>
          </a:prstGeom>
          <a:noFill/>
        </p:spPr>
        <p:txBody>
          <a:bodyPr wrap="square" rtlCol="0">
            <a:spAutoFit/>
          </a:bodyPr>
          <a:lstStyle/>
          <a:p>
            <a:pPr marL="214313" indent="-214313">
              <a:lnSpc>
                <a:spcPct val="150000"/>
              </a:lnSpc>
              <a:buFont typeface="Wingdings" panose="05000000000000000000" pitchFamily="2" charset="2"/>
              <a:buChar char="Ø"/>
            </a:pPr>
            <a:r>
              <a:rPr lang="fr-CH" sz="2400" dirty="0">
                <a:solidFill>
                  <a:schemeClr val="accent6">
                    <a:lumMod val="50000"/>
                  </a:schemeClr>
                </a:solidFill>
              </a:rPr>
              <a:t> Introduction</a:t>
            </a:r>
          </a:p>
          <a:p>
            <a:pPr marL="214313" indent="-214313">
              <a:lnSpc>
                <a:spcPct val="150000"/>
              </a:lnSpc>
              <a:buFont typeface="Wingdings" panose="05000000000000000000" pitchFamily="2" charset="2"/>
              <a:buChar char="Ø"/>
            </a:pPr>
            <a:r>
              <a:rPr lang="fr-CH" sz="2400" dirty="0">
                <a:solidFill>
                  <a:schemeClr val="accent6">
                    <a:lumMod val="50000"/>
                  </a:schemeClr>
                </a:solidFill>
              </a:rPr>
              <a:t> </a:t>
            </a:r>
            <a:r>
              <a:rPr lang="fr-CH" sz="2400" dirty="0" err="1">
                <a:solidFill>
                  <a:schemeClr val="accent6">
                    <a:lumMod val="50000"/>
                  </a:schemeClr>
                </a:solidFill>
              </a:rPr>
              <a:t>Overview</a:t>
            </a:r>
            <a:endParaRPr lang="fr-CH" sz="2400" dirty="0">
              <a:solidFill>
                <a:schemeClr val="accent6">
                  <a:lumMod val="50000"/>
                </a:schemeClr>
              </a:solidFill>
            </a:endParaRPr>
          </a:p>
          <a:p>
            <a:pPr marL="214313" indent="-214313">
              <a:lnSpc>
                <a:spcPct val="150000"/>
              </a:lnSpc>
              <a:buFont typeface="Wingdings" panose="05000000000000000000" pitchFamily="2" charset="2"/>
              <a:buChar char="Ø"/>
            </a:pPr>
            <a:r>
              <a:rPr lang="fr-CH" sz="2400" dirty="0">
                <a:solidFill>
                  <a:schemeClr val="accent6">
                    <a:lumMod val="50000"/>
                  </a:schemeClr>
                </a:solidFill>
              </a:rPr>
              <a:t> Conclusion</a:t>
            </a:r>
          </a:p>
          <a:p>
            <a:pPr marL="214313" indent="-214313">
              <a:lnSpc>
                <a:spcPct val="150000"/>
              </a:lnSpc>
              <a:buFont typeface="Wingdings" panose="05000000000000000000" pitchFamily="2" charset="2"/>
              <a:buChar char="Ø"/>
            </a:pPr>
            <a:endParaRPr lang="en-GB" sz="2400" dirty="0">
              <a:solidFill>
                <a:schemeClr val="accent6">
                  <a:lumMod val="50000"/>
                </a:schemeClr>
              </a:solidFill>
            </a:endParaRPr>
          </a:p>
        </p:txBody>
      </p:sp>
    </p:spTree>
    <p:extLst>
      <p:ext uri="{BB962C8B-B14F-4D97-AF65-F5344CB8AC3E}">
        <p14:creationId xmlns:p14="http://schemas.microsoft.com/office/powerpoint/2010/main" val="1409468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3998"/>
          </a:xfrm>
          <a:prstGeom prst="rect">
            <a:avLst/>
          </a:prstGeom>
          <a:noFill/>
        </p:spPr>
        <p:txBody>
          <a:bodyPr wrap="square" rtlCol="0">
            <a:spAutoFit/>
          </a:bodyPr>
          <a:lstStyle/>
          <a:p>
            <a:pPr algn="ctr"/>
            <a:r>
              <a:rPr lang="en-US" sz="3000" b="1" dirty="0"/>
              <a:t>Conclusion</a:t>
            </a:r>
          </a:p>
        </p:txBody>
      </p:sp>
      <p:sp>
        <p:nvSpPr>
          <p:cNvPr id="3" name="TextBox 2"/>
          <p:cNvSpPr txBox="1"/>
          <p:nvPr/>
        </p:nvSpPr>
        <p:spPr>
          <a:xfrm>
            <a:off x="214661" y="735021"/>
            <a:ext cx="8714678" cy="4247317"/>
          </a:xfrm>
          <a:prstGeom prst="rect">
            <a:avLst/>
          </a:prstGeom>
          <a:noFill/>
        </p:spPr>
        <p:txBody>
          <a:bodyPr wrap="square" rtlCol="0">
            <a:spAutoFit/>
          </a:bodyPr>
          <a:lstStyle/>
          <a:p>
            <a:pPr marL="214313" indent="-214313" algn="just">
              <a:lnSpc>
                <a:spcPct val="150000"/>
              </a:lnSpc>
              <a:buFont typeface="Arial" panose="020B0604020202020204" pitchFamily="34" charset="0"/>
              <a:buChar char="•"/>
            </a:pPr>
            <a:r>
              <a:rPr lang="en-GB" dirty="0">
                <a:solidFill>
                  <a:schemeClr val="accent6">
                    <a:lumMod val="50000"/>
                  </a:schemeClr>
                </a:solidFill>
              </a:rPr>
              <a:t>Accelerator magnets in Nb</a:t>
            </a:r>
            <a:r>
              <a:rPr lang="en-GB" baseline="-25000" dirty="0">
                <a:solidFill>
                  <a:schemeClr val="accent6">
                    <a:lumMod val="50000"/>
                  </a:schemeClr>
                </a:solidFill>
              </a:rPr>
              <a:t>3</a:t>
            </a:r>
            <a:r>
              <a:rPr lang="en-GB" dirty="0">
                <a:solidFill>
                  <a:schemeClr val="accent6">
                    <a:lumMod val="50000"/>
                  </a:schemeClr>
                </a:solidFill>
              </a:rPr>
              <a:t>Sn technology are becoming reality in HILUMI.</a:t>
            </a:r>
          </a:p>
          <a:p>
            <a:pPr marL="214313" indent="-214313" algn="just">
              <a:lnSpc>
                <a:spcPct val="150000"/>
              </a:lnSpc>
              <a:buFont typeface="Arial" panose="020B0604020202020204" pitchFamily="34" charset="0"/>
              <a:buChar char="•"/>
            </a:pPr>
            <a:r>
              <a:rPr lang="en-GB" dirty="0">
                <a:solidFill>
                  <a:schemeClr val="accent6">
                    <a:lumMod val="50000"/>
                  </a:schemeClr>
                </a:solidFill>
              </a:rPr>
              <a:t>Still, the distance between 11 T and 16 T is </a:t>
            </a:r>
            <a:r>
              <a:rPr lang="en-GB" dirty="0" smtClean="0">
                <a:solidFill>
                  <a:schemeClr val="accent6">
                    <a:lumMod val="50000"/>
                  </a:schemeClr>
                </a:solidFill>
              </a:rPr>
              <a:t>large.</a:t>
            </a:r>
            <a:endParaRPr lang="en-GB" dirty="0">
              <a:solidFill>
                <a:schemeClr val="accent6">
                  <a:lumMod val="50000"/>
                </a:schemeClr>
              </a:solidFill>
            </a:endParaRPr>
          </a:p>
          <a:p>
            <a:pPr marL="214313" indent="-214313" algn="just">
              <a:lnSpc>
                <a:spcPct val="150000"/>
              </a:lnSpc>
              <a:buFont typeface="Arial" panose="020B0604020202020204" pitchFamily="34" charset="0"/>
              <a:buChar char="•"/>
            </a:pPr>
            <a:r>
              <a:rPr lang="en-GB" dirty="0" err="1">
                <a:solidFill>
                  <a:schemeClr val="accent6">
                    <a:lumMod val="50000"/>
                  </a:schemeClr>
                </a:solidFill>
              </a:rPr>
              <a:t>EuroCirCol</a:t>
            </a:r>
            <a:r>
              <a:rPr lang="en-GB" dirty="0">
                <a:solidFill>
                  <a:schemeClr val="accent6">
                    <a:lumMod val="50000"/>
                  </a:schemeClr>
                </a:solidFill>
              </a:rPr>
              <a:t> is animating a both fascinating and effective global collaboration, which is now resulting in new initiatives for the development of model magnets. </a:t>
            </a:r>
          </a:p>
          <a:p>
            <a:pPr marL="214313" indent="-214313" algn="just">
              <a:lnSpc>
                <a:spcPct val="150000"/>
              </a:lnSpc>
              <a:buFont typeface="Arial" panose="020B0604020202020204" pitchFamily="34" charset="0"/>
              <a:buChar char="•"/>
            </a:pPr>
            <a:r>
              <a:rPr lang="en-GB" dirty="0">
                <a:solidFill>
                  <a:schemeClr val="accent6">
                    <a:lumMod val="50000"/>
                  </a:schemeClr>
                </a:solidFill>
              </a:rPr>
              <a:t>The 16 T development program allows the exploration of a wide parameter space and may enable new creative ideas. Directions may include low pre-stress assemblies, low-contraction structural materials, more effective coil fabrication (impregnation, internal and external coil interfaces), better use of the margin. </a:t>
            </a:r>
          </a:p>
          <a:p>
            <a:pPr marL="214313" indent="-214313" algn="just">
              <a:lnSpc>
                <a:spcPct val="150000"/>
              </a:lnSpc>
              <a:buFont typeface="Arial" panose="020B0604020202020204" pitchFamily="34" charset="0"/>
              <a:buChar char="•"/>
            </a:pPr>
            <a:r>
              <a:rPr lang="en-GB" dirty="0">
                <a:solidFill>
                  <a:schemeClr val="accent6">
                    <a:lumMod val="50000"/>
                  </a:schemeClr>
                </a:solidFill>
              </a:rPr>
              <a:t>The contribution of the US MDP is complementing the above efforts and contributing in enriching the sharing of knowledge between laboratories.  </a:t>
            </a:r>
            <a:endParaRPr lang="en-GB" dirty="0" smtClean="0">
              <a:solidFill>
                <a:schemeClr val="accent6">
                  <a:lumMod val="50000"/>
                </a:schemeClr>
              </a:solidFill>
            </a:endParaRPr>
          </a:p>
        </p:txBody>
      </p:sp>
    </p:spTree>
    <p:extLst>
      <p:ext uri="{BB962C8B-B14F-4D97-AF65-F5344CB8AC3E}">
        <p14:creationId xmlns:p14="http://schemas.microsoft.com/office/powerpoint/2010/main" val="130656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1" y="1577380"/>
            <a:ext cx="8042474" cy="369332"/>
          </a:xfrm>
          <a:prstGeom prst="rect">
            <a:avLst/>
          </a:prstGeom>
          <a:noFill/>
        </p:spPr>
        <p:txBody>
          <a:bodyPr wrap="square" rtlCol="0">
            <a:spAutoFit/>
          </a:bodyPr>
          <a:lstStyle/>
          <a:p>
            <a:pPr algn="ctr"/>
            <a:r>
              <a:rPr lang="en-GB" i="1" dirty="0" smtClean="0"/>
              <a:t>Thank you for your attention</a:t>
            </a:r>
            <a:endParaRPr lang="fr-FR"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176" y="2986658"/>
            <a:ext cx="2016869" cy="969116"/>
          </a:xfrm>
          <a:prstGeom prst="rect">
            <a:avLst/>
          </a:prstGeom>
        </p:spPr>
      </p:pic>
      <p:pic>
        <p:nvPicPr>
          <p:cNvPr id="5" name="Picture 4"/>
          <p:cNvPicPr>
            <a:picLocks noChangeAspect="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620747" y="3066171"/>
            <a:ext cx="2127153" cy="889603"/>
          </a:xfrm>
          <a:prstGeom prst="rect">
            <a:avLst/>
          </a:prstGeom>
        </p:spPr>
      </p:pic>
    </p:spTree>
    <p:extLst>
      <p:ext uri="{BB962C8B-B14F-4D97-AF65-F5344CB8AC3E}">
        <p14:creationId xmlns:p14="http://schemas.microsoft.com/office/powerpoint/2010/main" val="432794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3998"/>
          </a:xfrm>
          <a:prstGeom prst="rect">
            <a:avLst/>
          </a:prstGeom>
          <a:noFill/>
        </p:spPr>
        <p:txBody>
          <a:bodyPr wrap="square" rtlCol="0">
            <a:spAutoFit/>
          </a:bodyPr>
          <a:lstStyle/>
          <a:p>
            <a:pPr algn="ctr"/>
            <a:r>
              <a:rPr lang="en-US" sz="3000" b="1" dirty="0" smtClean="0"/>
              <a:t>CERN Strategy is based on 3 pillars</a:t>
            </a:r>
            <a:endParaRPr lang="en-US" sz="3000" b="1" dirty="0"/>
          </a:p>
        </p:txBody>
      </p:sp>
      <p:sp>
        <p:nvSpPr>
          <p:cNvPr id="6" name="TextBox 3"/>
          <p:cNvSpPr txBox="1">
            <a:spLocks noChangeArrowheads="1"/>
          </p:cNvSpPr>
          <p:nvPr/>
        </p:nvSpPr>
        <p:spPr bwMode="auto">
          <a:xfrm>
            <a:off x="85238" y="693884"/>
            <a:ext cx="9058762" cy="36779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700" b="1" i="0" u="none" strike="noStrike" kern="0" cap="none" spc="0" normalizeH="0" baseline="0" noProof="0" dirty="0" smtClean="0">
                <a:ln>
                  <a:noFill/>
                </a:ln>
                <a:solidFill>
                  <a:schemeClr val="accent6">
                    <a:lumMod val="50000"/>
                  </a:schemeClr>
                </a:solidFill>
                <a:effectLst/>
                <a:uLnTx/>
                <a:uFillTx/>
              </a:rPr>
              <a:t>Full exploitation of the LHC: </a:t>
            </a:r>
            <a:endParaRPr kumimoji="0" lang="en-GB" altLang="en-US" sz="1800" b="1" i="0" u="none" strike="noStrike" kern="0" cap="none" spc="0" normalizeH="0" baseline="0" noProof="0" dirty="0" smtClean="0">
              <a:ln>
                <a:noFill/>
              </a:ln>
              <a:solidFill>
                <a:schemeClr val="accent6">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Pct val="96000"/>
              <a:buFont typeface="Wingdings" panose="05000000000000000000" pitchFamily="2" charset="2"/>
              <a:buChar char="q"/>
              <a:tabLst/>
              <a:defRPr/>
            </a:pPr>
            <a:r>
              <a:rPr kumimoji="0" lang="en-GB" altLang="en-US" sz="1600" b="0" i="0" u="none" strike="noStrike" kern="0" cap="none" spc="0" normalizeH="0" baseline="0" noProof="0" dirty="0" smtClean="0">
                <a:ln>
                  <a:noFill/>
                </a:ln>
                <a:solidFill>
                  <a:schemeClr val="accent6">
                    <a:lumMod val="50000"/>
                  </a:schemeClr>
                </a:solidFill>
                <a:effectLst/>
                <a:uLnTx/>
                <a:uFillTx/>
              </a:rPr>
              <a:t> </a:t>
            </a:r>
            <a:r>
              <a:rPr kumimoji="0" lang="en-GB" altLang="en-US" sz="1600" i="0" u="none" strike="noStrike" kern="0" cap="none" spc="0" normalizeH="0" baseline="0" noProof="0" dirty="0" smtClean="0">
                <a:ln>
                  <a:noFill/>
                </a:ln>
                <a:solidFill>
                  <a:schemeClr val="accent6">
                    <a:lumMod val="50000"/>
                  </a:schemeClr>
                </a:solidFill>
                <a:effectLst/>
                <a:uLnTx/>
                <a:uFillTx/>
              </a:rPr>
              <a:t>successful operation of the nominal LHC until end 2023 </a:t>
            </a:r>
            <a:endParaRPr kumimoji="0" lang="en-GB" altLang="en-US" sz="1500" i="0" u="none" strike="noStrike" kern="0" cap="none" spc="0" normalizeH="0" baseline="0" noProof="0" dirty="0" smtClean="0">
              <a:ln>
                <a:noFill/>
              </a:ln>
              <a:solidFill>
                <a:schemeClr val="accent6">
                  <a:lumMod val="50000"/>
                </a:schemeClr>
              </a:solidFill>
              <a:effectLst/>
              <a:uLnTx/>
              <a:uFillTx/>
            </a:endParaRPr>
          </a:p>
          <a:p>
            <a:pPr marL="0" marR="0" lvl="0" indent="0" defTabSz="914400" eaLnBrk="1" fontAlgn="auto" latinLnBrk="0" hangingPunct="1">
              <a:lnSpc>
                <a:spcPct val="100000"/>
              </a:lnSpc>
              <a:spcBef>
                <a:spcPts val="0"/>
              </a:spcBef>
              <a:spcAft>
                <a:spcPts val="0"/>
              </a:spcAft>
              <a:buClr>
                <a:srgbClr val="0070C0"/>
              </a:buClr>
              <a:buSzPct val="96000"/>
              <a:buFont typeface="Wingdings" panose="05000000000000000000" pitchFamily="2" charset="2"/>
              <a:buChar char="q"/>
              <a:tabLst/>
              <a:defRPr/>
            </a:pPr>
            <a:r>
              <a:rPr kumimoji="0" lang="en-GB" altLang="en-US" sz="1500" i="0" u="none" strike="noStrike" kern="0" cap="none" spc="0" normalizeH="0" baseline="0" noProof="0" dirty="0" smtClean="0">
                <a:ln>
                  <a:noFill/>
                </a:ln>
                <a:solidFill>
                  <a:schemeClr val="accent6">
                    <a:lumMod val="50000"/>
                  </a:schemeClr>
                </a:solidFill>
                <a:effectLst/>
                <a:uLnTx/>
                <a:uFillTx/>
              </a:rPr>
              <a:t> </a:t>
            </a:r>
            <a:r>
              <a:rPr kumimoji="0" lang="en-GB" altLang="en-US" sz="1600" i="0" u="none" strike="noStrike" kern="0" cap="none" spc="0" normalizeH="0" baseline="0" noProof="0" dirty="0" smtClean="0">
                <a:ln>
                  <a:noFill/>
                </a:ln>
                <a:solidFill>
                  <a:schemeClr val="accent6">
                    <a:lumMod val="50000"/>
                  </a:schemeClr>
                </a:solidFill>
                <a:effectLst/>
                <a:uLnTx/>
                <a:uFillTx/>
              </a:rPr>
              <a:t>construction &amp; installation of LHC upgrades: LIU </a:t>
            </a:r>
            <a:r>
              <a:rPr kumimoji="0" lang="en-GB" altLang="en-US" sz="1400" i="0" u="none" strike="noStrike" kern="0" cap="none" spc="0" normalizeH="0" baseline="0" noProof="0" dirty="0" smtClean="0">
                <a:ln>
                  <a:noFill/>
                </a:ln>
                <a:solidFill>
                  <a:schemeClr val="accent6">
                    <a:lumMod val="50000"/>
                  </a:schemeClr>
                </a:solidFill>
                <a:effectLst/>
                <a:uLnTx/>
                <a:uFillTx/>
              </a:rPr>
              <a:t>(LHC </a:t>
            </a:r>
            <a:r>
              <a:rPr kumimoji="0" lang="en-GB" altLang="en-US" sz="1600" i="0" u="none" strike="noStrike" kern="0" cap="none" spc="0" normalizeH="0" baseline="0" noProof="0" dirty="0" smtClean="0">
                <a:ln>
                  <a:noFill/>
                </a:ln>
                <a:solidFill>
                  <a:schemeClr val="accent6">
                    <a:lumMod val="50000"/>
                  </a:schemeClr>
                </a:solidFill>
                <a:effectLst/>
                <a:uLnTx/>
                <a:uFillTx/>
              </a:rPr>
              <a:t>Injectors Upgrade) and </a:t>
            </a:r>
            <a:r>
              <a:rPr kumimoji="0" lang="en-GB" altLang="en-US" sz="1600" i="0" u="none" strike="noStrike" kern="0" cap="none" spc="0" normalizeH="0" baseline="0" noProof="0" dirty="0" smtClean="0">
                <a:ln>
                  <a:noFill/>
                </a:ln>
                <a:solidFill>
                  <a:srgbClr val="FF0000"/>
                </a:solidFill>
                <a:effectLst/>
                <a:uLnTx/>
                <a:uFillTx/>
              </a:rPr>
              <a:t>HL-LHC</a:t>
            </a:r>
          </a:p>
          <a:p>
            <a:pPr marL="0" marR="0" lvl="0" indent="0" defTabSz="914400" eaLnBrk="1" fontAlgn="auto" latinLnBrk="0" hangingPunct="1">
              <a:lnSpc>
                <a:spcPct val="100000"/>
              </a:lnSpc>
              <a:spcBef>
                <a:spcPts val="0"/>
              </a:spcBef>
              <a:spcAft>
                <a:spcPts val="0"/>
              </a:spcAft>
              <a:buClrTx/>
              <a:buSzPct val="96000"/>
              <a:buFont typeface="Wingdings" panose="05000000000000000000" pitchFamily="2" charset="2"/>
              <a:buChar char="q"/>
              <a:tabLst/>
              <a:defRPr/>
            </a:pPr>
            <a:endParaRPr kumimoji="0" lang="en-GB" altLang="en-US" sz="1500" b="0" i="0" u="none" strike="noStrike" kern="0" cap="none" spc="0" normalizeH="0" baseline="0" noProof="0" dirty="0" smtClean="0">
              <a:ln>
                <a:noFill/>
              </a:ln>
              <a:solidFill>
                <a:schemeClr val="accent6">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700" b="1" i="0" u="none" strike="noStrike" kern="0" cap="none" spc="0" normalizeH="0" baseline="0" noProof="0" dirty="0" smtClean="0">
                <a:ln>
                  <a:noFill/>
                </a:ln>
                <a:solidFill>
                  <a:schemeClr val="accent6">
                    <a:lumMod val="50000"/>
                  </a:schemeClr>
                </a:solidFill>
                <a:effectLst/>
                <a:uLnTx/>
                <a:uFillTx/>
              </a:rPr>
              <a:t>Scientific diversity programme serving a broad community:</a:t>
            </a:r>
            <a:r>
              <a:rPr kumimoji="0" lang="en-GB" altLang="en-US" sz="1800" b="1" i="0" u="none" strike="noStrike" kern="0" cap="none" spc="0" normalizeH="0" baseline="0" noProof="0" dirty="0" smtClean="0">
                <a:ln>
                  <a:noFill/>
                </a:ln>
                <a:solidFill>
                  <a:schemeClr val="accent6">
                    <a:lumMod val="50000"/>
                  </a:schemeClr>
                </a:solidFill>
                <a:effectLst/>
                <a:uLnTx/>
                <a:uFillTx/>
              </a:rPr>
              <a:t> </a:t>
            </a:r>
          </a:p>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altLang="en-US" sz="1600" b="0" i="0" u="none" strike="noStrike" kern="0" cap="none" spc="0" normalizeH="0" baseline="0" noProof="0" dirty="0" smtClean="0">
                <a:ln>
                  <a:noFill/>
                </a:ln>
                <a:solidFill>
                  <a:schemeClr val="accent6">
                    <a:lumMod val="50000"/>
                  </a:schemeClr>
                </a:solidFill>
                <a:effectLst/>
                <a:uLnTx/>
                <a:uFillTx/>
              </a:rPr>
              <a:t> ongoing experiments and facilities at Booster, PS, SPS and their upgrades </a:t>
            </a:r>
            <a:r>
              <a:rPr kumimoji="0" lang="en-GB" altLang="en-US" sz="1400" b="0" i="0" u="none" strike="noStrike" kern="0" cap="none" spc="0" normalizeH="0" baseline="0" noProof="0" dirty="0" smtClean="0">
                <a:ln>
                  <a:noFill/>
                </a:ln>
                <a:solidFill>
                  <a:schemeClr val="accent6">
                    <a:lumMod val="50000"/>
                  </a:schemeClr>
                </a:solidFill>
                <a:effectLst/>
                <a:uLnTx/>
                <a:uFillTx/>
              </a:rPr>
              <a:t>(HIE-ISOLDE, ELENA)</a:t>
            </a:r>
          </a:p>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altLang="en-US" sz="1600" b="0" i="0" u="none" strike="noStrike" kern="0" cap="none" spc="0" normalizeH="0" baseline="0" noProof="0" dirty="0" smtClean="0">
                <a:ln>
                  <a:noFill/>
                </a:ln>
                <a:solidFill>
                  <a:schemeClr val="accent6">
                    <a:lumMod val="50000"/>
                  </a:schemeClr>
                </a:solidFill>
                <a:effectLst/>
                <a:uLnTx/>
                <a:uFillTx/>
              </a:rPr>
              <a:t> participation in accelerator-based neutrino projects outside Europe (presently </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600" b="0" i="0" u="none" strike="noStrike" kern="0" cap="none" spc="0" normalizeH="0" baseline="0" noProof="0" dirty="0" smtClean="0">
                <a:ln>
                  <a:noFill/>
                </a:ln>
                <a:solidFill>
                  <a:schemeClr val="accent6">
                    <a:lumMod val="50000"/>
                  </a:schemeClr>
                </a:solidFill>
                <a:effectLst/>
                <a:uLnTx/>
                <a:uFillTx/>
              </a:rPr>
              <a:t>    mainly LBNF in the US) through CERN Neutrino Platform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smtClean="0">
              <a:ln>
                <a:noFill/>
              </a:ln>
              <a:solidFill>
                <a:schemeClr val="accent6">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700" b="1" i="0" u="none" strike="noStrike" kern="0" cap="none" spc="0" normalizeH="0" baseline="0" noProof="0" dirty="0" smtClean="0">
                <a:ln>
                  <a:noFill/>
                </a:ln>
                <a:solidFill>
                  <a:schemeClr val="accent6">
                    <a:lumMod val="50000"/>
                  </a:schemeClr>
                </a:solidFill>
                <a:effectLst/>
                <a:uLnTx/>
                <a:uFillTx/>
              </a:rPr>
              <a:t>Preparation of CERN’s future:</a:t>
            </a:r>
          </a:p>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altLang="en-US" sz="1600" i="0" u="none" strike="noStrike" kern="0" cap="none" spc="0" normalizeH="0" baseline="0" noProof="0" dirty="0" smtClean="0">
                <a:ln>
                  <a:noFill/>
                </a:ln>
                <a:solidFill>
                  <a:schemeClr val="accent6">
                    <a:lumMod val="50000"/>
                  </a:schemeClr>
                </a:solidFill>
                <a:effectLst/>
                <a:uLnTx/>
                <a:uFillTx/>
              </a:rPr>
              <a:t> vibrant accelerator R&amp;D programme exploiting CERN’s strengths and uniqueness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600" i="0" u="none" strike="noStrike" kern="0" cap="none" spc="0" normalizeH="0" baseline="0" noProof="0" dirty="0" smtClean="0">
                <a:ln>
                  <a:noFill/>
                </a:ln>
                <a:solidFill>
                  <a:schemeClr val="accent6">
                    <a:lumMod val="50000"/>
                  </a:schemeClr>
                </a:solidFill>
                <a:effectLst/>
                <a:uLnTx/>
                <a:uFillTx/>
              </a:rPr>
              <a:t>    (</a:t>
            </a:r>
            <a:r>
              <a:rPr kumimoji="0" lang="en-GB" altLang="en-US" sz="1600" i="0" u="none" strike="noStrike" kern="0" cap="none" spc="0" normalizeH="0" baseline="0" noProof="0" dirty="0" smtClean="0">
                <a:ln>
                  <a:noFill/>
                </a:ln>
                <a:solidFill>
                  <a:schemeClr val="accent6">
                    <a:lumMod val="50000"/>
                  </a:schemeClr>
                </a:solidFill>
                <a:effectLst/>
                <a:uLnTx/>
                <a:uFillTx/>
                <a:sym typeface="Wingdings" panose="05000000000000000000" pitchFamily="2" charset="2"/>
              </a:rPr>
              <a:t>including </a:t>
            </a:r>
            <a:r>
              <a:rPr kumimoji="0" lang="en-GB" altLang="en-US" sz="1600" i="0" u="none" strike="noStrike" kern="0" cap="none" spc="0" normalizeH="0" baseline="0" noProof="0" dirty="0" smtClean="0">
                <a:ln>
                  <a:noFill/>
                </a:ln>
                <a:solidFill>
                  <a:srgbClr val="FF0000"/>
                </a:solidFill>
                <a:effectLst/>
                <a:uLnTx/>
                <a:uFillTx/>
                <a:sym typeface="Wingdings" panose="05000000000000000000" pitchFamily="2" charset="2"/>
              </a:rPr>
              <a:t>superconducting high-field magnets</a:t>
            </a:r>
            <a:r>
              <a:rPr kumimoji="0" lang="en-GB" altLang="en-US" sz="1600" i="0" u="none" strike="noStrike" kern="0" cap="none" spc="0" normalizeH="0" baseline="0" noProof="0" dirty="0" smtClean="0">
                <a:ln>
                  <a:noFill/>
                </a:ln>
                <a:solidFill>
                  <a:schemeClr val="accent6">
                    <a:lumMod val="50000"/>
                  </a:schemeClr>
                </a:solidFill>
                <a:effectLst/>
                <a:uLnTx/>
                <a:uFillTx/>
                <a:sym typeface="Wingdings" panose="05000000000000000000" pitchFamily="2" charset="2"/>
              </a:rPr>
              <a:t>, plasma </a:t>
            </a:r>
            <a:r>
              <a:rPr kumimoji="0" lang="en-GB" altLang="en-US" sz="1600" i="0" u="none" strike="noStrike" kern="0" cap="none" spc="0" normalizeH="0" baseline="0" noProof="0" dirty="0" err="1" smtClean="0">
                <a:ln>
                  <a:noFill/>
                </a:ln>
                <a:solidFill>
                  <a:schemeClr val="accent6">
                    <a:lumMod val="50000"/>
                  </a:schemeClr>
                </a:solidFill>
                <a:effectLst/>
                <a:uLnTx/>
                <a:uFillTx/>
                <a:sym typeface="Wingdings" panose="05000000000000000000" pitchFamily="2" charset="2"/>
              </a:rPr>
              <a:t>wakefield</a:t>
            </a:r>
            <a:r>
              <a:rPr kumimoji="0" lang="en-GB" altLang="en-US" sz="1600" i="0" u="none" strike="noStrike" kern="0" cap="none" spc="0" normalizeH="0" baseline="0" noProof="0" dirty="0" smtClean="0">
                <a:ln>
                  <a:noFill/>
                </a:ln>
                <a:solidFill>
                  <a:schemeClr val="accent6">
                    <a:lumMod val="50000"/>
                  </a:schemeClr>
                </a:solidFill>
                <a:effectLst/>
                <a:uLnTx/>
                <a:uFillTx/>
                <a:sym typeface="Wingdings" panose="05000000000000000000" pitchFamily="2" charset="2"/>
              </a:rPr>
              <a:t> acceleration, etc.) </a:t>
            </a:r>
            <a:endParaRPr kumimoji="0" lang="en-GB" altLang="en-US" sz="1600" i="0" u="none" strike="noStrike" kern="0" cap="none" spc="0" normalizeH="0" baseline="0" noProof="0" dirty="0" smtClean="0">
              <a:ln>
                <a:noFill/>
              </a:ln>
              <a:solidFill>
                <a:schemeClr val="accent6">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altLang="en-US" sz="1600" i="0" u="none" strike="noStrike" kern="0" cap="none" spc="0" normalizeH="0" baseline="0" noProof="0" dirty="0" smtClean="0">
                <a:ln>
                  <a:noFill/>
                </a:ln>
                <a:solidFill>
                  <a:schemeClr val="accent6">
                    <a:lumMod val="50000"/>
                  </a:schemeClr>
                </a:solidFill>
                <a:effectLst/>
                <a:uLnTx/>
                <a:uFillTx/>
              </a:rPr>
              <a:t> design studies for future high-energy accelerators: CLIC, </a:t>
            </a:r>
            <a:r>
              <a:rPr kumimoji="0" lang="en-GB" altLang="en-US" sz="1600" i="0" u="none" strike="noStrike" kern="0" cap="none" spc="0" normalizeH="0" baseline="0" noProof="0" dirty="0" smtClean="0">
                <a:ln>
                  <a:noFill/>
                </a:ln>
                <a:solidFill>
                  <a:srgbClr val="FF0000"/>
                </a:solidFill>
                <a:effectLst/>
                <a:uLnTx/>
                <a:uFillTx/>
              </a:rPr>
              <a:t>FCC (includes HE-LHC)</a:t>
            </a:r>
          </a:p>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altLang="en-US" sz="1600" i="0" u="none" strike="noStrike" kern="0" cap="none" spc="0" normalizeH="0" baseline="0" noProof="0" dirty="0" smtClean="0">
                <a:ln>
                  <a:noFill/>
                </a:ln>
                <a:solidFill>
                  <a:schemeClr val="accent6">
                    <a:lumMod val="50000"/>
                  </a:schemeClr>
                </a:solidFill>
                <a:effectLst/>
                <a:uLnTx/>
                <a:uFillTx/>
              </a:rPr>
              <a:t> future opportunities of diversity programme: Physics Beyond Colliders Study Group</a:t>
            </a:r>
          </a:p>
        </p:txBody>
      </p:sp>
      <p:sp>
        <p:nvSpPr>
          <p:cNvPr id="7" name="TextBox 7"/>
          <p:cNvSpPr txBox="1">
            <a:spLocks noChangeArrowheads="1"/>
          </p:cNvSpPr>
          <p:nvPr/>
        </p:nvSpPr>
        <p:spPr bwMode="auto">
          <a:xfrm>
            <a:off x="334958" y="4852010"/>
            <a:ext cx="8137525" cy="584775"/>
          </a:xfrm>
          <a:prstGeom prst="rect">
            <a:avLst/>
          </a:prstGeom>
          <a:solidFill>
            <a:srgbClr val="C00000"/>
          </a:solidFill>
          <a:ln w="9525">
            <a:solidFill>
              <a:schemeClr val="tx1"/>
            </a:solidFill>
            <a:miter lim="800000"/>
            <a:headEnd/>
            <a:tailEnd/>
          </a:ln>
        </p:spPr>
        <p:txBody>
          <a:bodyPr>
            <a:spAutoFit/>
          </a:bodyPr>
          <a:lstStyle/>
          <a:p>
            <a:r>
              <a:rPr lang="en-GB" altLang="en-US" sz="1600" dirty="0" smtClean="0">
                <a:solidFill>
                  <a:schemeClr val="bg1"/>
                </a:solidFill>
              </a:rPr>
              <a:t>Important milestone: next update of the European Strategy for Particle Physics (ESPP) </a:t>
            </a:r>
          </a:p>
          <a:p>
            <a:r>
              <a:rPr lang="en-GB" altLang="en-US" sz="1600" dirty="0" smtClean="0">
                <a:solidFill>
                  <a:schemeClr val="bg1"/>
                </a:solidFill>
              </a:rPr>
              <a:t>to be completed in May 2020</a:t>
            </a:r>
            <a:endParaRPr lang="en-GB" altLang="en-US" sz="1600" dirty="0">
              <a:solidFill>
                <a:schemeClr val="bg1"/>
              </a:solidFill>
            </a:endParaRPr>
          </a:p>
        </p:txBody>
      </p:sp>
    </p:spTree>
    <p:extLst>
      <p:ext uri="{BB962C8B-B14F-4D97-AF65-F5344CB8AC3E}">
        <p14:creationId xmlns:p14="http://schemas.microsoft.com/office/powerpoint/2010/main" val="246005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 calcmode="lin" valueType="num">
                                      <p:cBhvr additive="base">
                                        <p:cTn id="3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 calcmode="lin" valueType="num">
                                      <p:cBhvr additive="base">
                                        <p:cTn id="3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 calcmode="lin" valueType="num">
                                      <p:cBhvr additive="base">
                                        <p:cTn id="4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 calcmode="lin" valueType="num">
                                      <p:cBhvr additive="base">
                                        <p:cTn id="4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anim calcmode="lin" valueType="num">
                                      <p:cBhvr additive="base">
                                        <p:cTn id="5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13" end="13"/>
                                            </p:txEl>
                                          </p:spTgt>
                                        </p:tgtEl>
                                        <p:attrNameLst>
                                          <p:attrName>style.visibility</p:attrName>
                                        </p:attrNameLst>
                                      </p:cBhvr>
                                      <p:to>
                                        <p:strVal val="visible"/>
                                      </p:to>
                                    </p:set>
                                    <p:anim calcmode="lin" valueType="num">
                                      <p:cBhvr additive="base">
                                        <p:cTn id="55"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3998"/>
          </a:xfrm>
          <a:prstGeom prst="rect">
            <a:avLst/>
          </a:prstGeom>
          <a:noFill/>
        </p:spPr>
        <p:txBody>
          <a:bodyPr wrap="square" rtlCol="0">
            <a:spAutoFit/>
          </a:bodyPr>
          <a:lstStyle/>
          <a:p>
            <a:pPr algn="ctr"/>
            <a:r>
              <a:rPr lang="en-US" sz="3000" b="1" dirty="0" smtClean="0"/>
              <a:t>A new machine is a 50 years adventure</a:t>
            </a:r>
            <a:endParaRPr lang="en-US" sz="3000" b="1" dirty="0"/>
          </a:p>
        </p:txBody>
      </p:sp>
      <p:sp>
        <p:nvSpPr>
          <p:cNvPr id="5" name="ZoneTexte 8"/>
          <p:cNvSpPr txBox="1"/>
          <p:nvPr/>
        </p:nvSpPr>
        <p:spPr>
          <a:xfrm>
            <a:off x="217168" y="1377040"/>
            <a:ext cx="5008970" cy="2462213"/>
          </a:xfrm>
          <a:prstGeom prst="rect">
            <a:avLst/>
          </a:prstGeom>
          <a:noFill/>
        </p:spPr>
        <p:txBody>
          <a:bodyPr wrap="square" rtlCol="0">
            <a:spAutoFit/>
          </a:bodyPr>
          <a:lstStyle/>
          <a:p>
            <a:pPr marL="1163638" indent="-1163638" eaLnBrk="0" hangingPunct="0">
              <a:tabLst>
                <a:tab pos="1139825" algn="l"/>
              </a:tabLst>
            </a:pPr>
            <a:r>
              <a:rPr lang="en-GB" sz="1400" dirty="0" smtClean="0">
                <a:solidFill>
                  <a:srgbClr val="FF0000"/>
                </a:solidFill>
                <a:ea typeface="ＭＳ Ｐゴシック" pitchFamily="20" charset="-128"/>
              </a:rPr>
              <a:t>1983	First </a:t>
            </a:r>
            <a:r>
              <a:rPr lang="en-GB" sz="1400" dirty="0">
                <a:solidFill>
                  <a:srgbClr val="FF0000"/>
                </a:solidFill>
                <a:ea typeface="ＭＳ Ｐゴシック" pitchFamily="20" charset="-128"/>
              </a:rPr>
              <a:t>studies for the LHC </a:t>
            </a:r>
            <a:r>
              <a:rPr lang="en-GB" sz="1400" dirty="0" smtClean="0">
                <a:solidFill>
                  <a:srgbClr val="FF0000"/>
                </a:solidFill>
                <a:ea typeface="ＭＳ Ｐゴシック" pitchFamily="20" charset="-128"/>
              </a:rPr>
              <a:t>project</a:t>
            </a:r>
          </a:p>
          <a:p>
            <a:pPr marL="1163638" indent="-1163638" eaLnBrk="0" hangingPunct="0">
              <a:tabLst>
                <a:tab pos="1139825" algn="l"/>
              </a:tabLst>
            </a:pPr>
            <a:r>
              <a:rPr lang="en-GB" sz="1400" dirty="0" smtClean="0">
                <a:solidFill>
                  <a:srgbClr val="FF0000"/>
                </a:solidFill>
                <a:ea typeface="ＭＳ Ｐゴシック" pitchFamily="20" charset="-128"/>
              </a:rPr>
              <a:t>1988	First </a:t>
            </a:r>
            <a:r>
              <a:rPr lang="en-GB" sz="1400" dirty="0">
                <a:solidFill>
                  <a:srgbClr val="FF0000"/>
                </a:solidFill>
                <a:ea typeface="ＭＳ Ｐゴシック" pitchFamily="20" charset="-128"/>
              </a:rPr>
              <a:t>magnet model  (feasibility</a:t>
            </a:r>
            <a:r>
              <a:rPr lang="en-GB" sz="1400" dirty="0" smtClean="0">
                <a:solidFill>
                  <a:srgbClr val="FF0000"/>
                </a:solidFill>
                <a:ea typeface="ＭＳ Ｐゴシック" pitchFamily="20" charset="-128"/>
              </a:rPr>
              <a:t>)</a:t>
            </a:r>
          </a:p>
          <a:p>
            <a:pPr marL="1163638" indent="-1163638" eaLnBrk="0" hangingPunct="0">
              <a:tabLst>
                <a:tab pos="1139825" algn="l"/>
              </a:tabLst>
            </a:pPr>
            <a:r>
              <a:rPr lang="en-GB" sz="1400" dirty="0" smtClean="0">
                <a:solidFill>
                  <a:srgbClr val="FF0000"/>
                </a:solidFill>
                <a:ea typeface="ＭＳ Ｐゴシック" pitchFamily="20" charset="-128"/>
              </a:rPr>
              <a:t>1994	Approval </a:t>
            </a:r>
            <a:r>
              <a:rPr lang="en-GB" sz="1400" dirty="0">
                <a:solidFill>
                  <a:srgbClr val="FF0000"/>
                </a:solidFill>
                <a:ea typeface="ＭＳ Ｐゴシック" pitchFamily="20" charset="-128"/>
              </a:rPr>
              <a:t>of the LHC by the CERN Council</a:t>
            </a:r>
          </a:p>
          <a:p>
            <a:pPr marL="1163638" indent="-1163638" eaLnBrk="0" hangingPunct="0">
              <a:tabLst>
                <a:tab pos="1139825" algn="l"/>
              </a:tabLst>
            </a:pPr>
            <a:r>
              <a:rPr lang="en-GB" sz="1400" dirty="0" smtClean="0">
                <a:solidFill>
                  <a:srgbClr val="0C377B"/>
                </a:solidFill>
                <a:ea typeface="ＭＳ Ｐゴシック" pitchFamily="20" charset="-128"/>
              </a:rPr>
              <a:t>1996-1999	Series </a:t>
            </a:r>
            <a:r>
              <a:rPr lang="en-GB" sz="1400" dirty="0">
                <a:solidFill>
                  <a:srgbClr val="0C377B"/>
                </a:solidFill>
                <a:ea typeface="ＭＳ Ｐゴシック" pitchFamily="20" charset="-128"/>
              </a:rPr>
              <a:t>production industrialisation</a:t>
            </a:r>
          </a:p>
          <a:p>
            <a:pPr marL="1163638" indent="-1163638" eaLnBrk="0" hangingPunct="0">
              <a:tabLst>
                <a:tab pos="1139825" algn="l"/>
              </a:tabLst>
            </a:pPr>
            <a:r>
              <a:rPr lang="en-GB" sz="1400" dirty="0" smtClean="0">
                <a:solidFill>
                  <a:srgbClr val="0C377B"/>
                </a:solidFill>
                <a:ea typeface="ＭＳ Ｐゴシック" pitchFamily="20" charset="-128"/>
              </a:rPr>
              <a:t>1998	Declaration </a:t>
            </a:r>
            <a:r>
              <a:rPr lang="en-GB" sz="1400" dirty="0">
                <a:solidFill>
                  <a:srgbClr val="0C377B"/>
                </a:solidFill>
                <a:ea typeface="ＭＳ Ｐゴシック" pitchFamily="20" charset="-128"/>
              </a:rPr>
              <a:t>of Public Utility &amp; Start of </a:t>
            </a:r>
            <a:r>
              <a:rPr lang="en-GB" sz="1400" dirty="0" smtClean="0">
                <a:solidFill>
                  <a:srgbClr val="0C377B"/>
                </a:solidFill>
                <a:ea typeface="ＭＳ Ｐゴシック" pitchFamily="20" charset="-128"/>
              </a:rPr>
              <a:t>civil engineering</a:t>
            </a:r>
            <a:r>
              <a:rPr lang="en-GB" sz="1400" dirty="0">
                <a:solidFill>
                  <a:srgbClr val="0C377B"/>
                </a:solidFill>
                <a:ea typeface="ＭＳ Ｐゴシック" pitchFamily="20" charset="-128"/>
              </a:rPr>
              <a:t>	</a:t>
            </a:r>
          </a:p>
          <a:p>
            <a:pPr marL="1163638" indent="-1163638" eaLnBrk="0" hangingPunct="0">
              <a:tabLst>
                <a:tab pos="1139825" algn="l"/>
              </a:tabLst>
            </a:pPr>
            <a:r>
              <a:rPr lang="en-GB" sz="1400" dirty="0" smtClean="0">
                <a:solidFill>
                  <a:srgbClr val="0C377B"/>
                </a:solidFill>
                <a:ea typeface="ＭＳ Ｐゴシック" pitchFamily="20" charset="-128"/>
              </a:rPr>
              <a:t>1998-2000	Placement </a:t>
            </a:r>
            <a:r>
              <a:rPr lang="en-GB" sz="1400" dirty="0">
                <a:solidFill>
                  <a:srgbClr val="0C377B"/>
                </a:solidFill>
                <a:ea typeface="ＭＳ Ｐゴシック" pitchFamily="20" charset="-128"/>
              </a:rPr>
              <a:t>of the main production contracts</a:t>
            </a:r>
          </a:p>
          <a:p>
            <a:pPr marL="1163638" indent="-1163638" eaLnBrk="0" hangingPunct="0">
              <a:tabLst>
                <a:tab pos="1139825" algn="l"/>
              </a:tabLst>
            </a:pPr>
            <a:r>
              <a:rPr lang="en-GB" sz="1400" dirty="0">
                <a:solidFill>
                  <a:srgbClr val="0C377B"/>
                </a:solidFill>
                <a:ea typeface="ＭＳ Ｐゴシック" pitchFamily="20" charset="-128"/>
              </a:rPr>
              <a:t>2004	</a:t>
            </a:r>
            <a:r>
              <a:rPr lang="en-GB" sz="1400" dirty="0" smtClean="0">
                <a:solidFill>
                  <a:srgbClr val="0C377B"/>
                </a:solidFill>
                <a:ea typeface="ＭＳ Ｐゴシック" pitchFamily="20" charset="-128"/>
              </a:rPr>
              <a:t>Start </a:t>
            </a:r>
            <a:r>
              <a:rPr lang="en-GB" sz="1400" dirty="0">
                <a:solidFill>
                  <a:srgbClr val="0C377B"/>
                </a:solidFill>
                <a:ea typeface="ＭＳ Ｐゴシック" pitchFamily="20" charset="-128"/>
              </a:rPr>
              <a:t>of the LHC installation</a:t>
            </a:r>
          </a:p>
          <a:p>
            <a:pPr marL="1163638" indent="-1163638" eaLnBrk="0" hangingPunct="0">
              <a:tabLst>
                <a:tab pos="1139825" algn="l"/>
              </a:tabLst>
            </a:pPr>
            <a:r>
              <a:rPr lang="en-GB" sz="1400" dirty="0" smtClean="0">
                <a:solidFill>
                  <a:srgbClr val="008000"/>
                </a:solidFill>
                <a:ea typeface="ＭＳ Ｐゴシック" pitchFamily="20" charset="-128"/>
              </a:rPr>
              <a:t>2005-2007</a:t>
            </a:r>
            <a:r>
              <a:rPr lang="en-GB" sz="1400" dirty="0">
                <a:solidFill>
                  <a:srgbClr val="008000"/>
                </a:solidFill>
                <a:ea typeface="ＭＳ Ｐゴシック" pitchFamily="20" charset="-128"/>
              </a:rPr>
              <a:t>	</a:t>
            </a:r>
            <a:r>
              <a:rPr lang="en-GB" sz="1400" dirty="0" smtClean="0">
                <a:solidFill>
                  <a:srgbClr val="008000"/>
                </a:solidFill>
                <a:ea typeface="ＭＳ Ｐゴシック" pitchFamily="20" charset="-128"/>
              </a:rPr>
              <a:t>Magnets </a:t>
            </a:r>
            <a:r>
              <a:rPr lang="en-GB" sz="1400" dirty="0">
                <a:solidFill>
                  <a:srgbClr val="008000"/>
                </a:solidFill>
                <a:ea typeface="ＭＳ Ｐゴシック" pitchFamily="20" charset="-128"/>
              </a:rPr>
              <a:t>Installation in the tunnel</a:t>
            </a:r>
          </a:p>
          <a:p>
            <a:pPr marL="1163638" indent="-1163638" eaLnBrk="0" hangingPunct="0">
              <a:tabLst>
                <a:tab pos="1139825" algn="l"/>
              </a:tabLst>
            </a:pPr>
            <a:r>
              <a:rPr lang="en-GB" sz="1400" dirty="0" smtClean="0">
                <a:solidFill>
                  <a:srgbClr val="008000"/>
                </a:solidFill>
                <a:ea typeface="ＭＳ Ｐゴシック" pitchFamily="20" charset="-128"/>
              </a:rPr>
              <a:t>2006-2008	Hardware </a:t>
            </a:r>
            <a:r>
              <a:rPr lang="en-GB" sz="1400" dirty="0">
                <a:solidFill>
                  <a:srgbClr val="008000"/>
                </a:solidFill>
                <a:ea typeface="ＭＳ Ｐゴシック" pitchFamily="20" charset="-128"/>
              </a:rPr>
              <a:t>commissioning</a:t>
            </a:r>
          </a:p>
          <a:p>
            <a:pPr marL="1163638" indent="-1163638" eaLnBrk="0" hangingPunct="0">
              <a:tabLst>
                <a:tab pos="1139825" algn="l"/>
              </a:tabLst>
            </a:pPr>
            <a:r>
              <a:rPr lang="en-GB" sz="1400" dirty="0" smtClean="0">
                <a:solidFill>
                  <a:srgbClr val="008000"/>
                </a:solidFill>
                <a:ea typeface="ＭＳ Ｐゴシック" pitchFamily="20" charset="-128"/>
              </a:rPr>
              <a:t>2008-2009	Beam </a:t>
            </a:r>
            <a:r>
              <a:rPr lang="en-GB" sz="1400" dirty="0">
                <a:solidFill>
                  <a:srgbClr val="008000"/>
                </a:solidFill>
                <a:ea typeface="ＭＳ Ｐゴシック" pitchFamily="20" charset="-128"/>
              </a:rPr>
              <a:t>commissioning and repair </a:t>
            </a:r>
          </a:p>
        </p:txBody>
      </p:sp>
      <p:sp>
        <p:nvSpPr>
          <p:cNvPr id="3" name="Rectangle 2"/>
          <p:cNvSpPr/>
          <p:nvPr/>
        </p:nvSpPr>
        <p:spPr>
          <a:xfrm>
            <a:off x="2921548" y="617261"/>
            <a:ext cx="3300904" cy="369332"/>
          </a:xfrm>
          <a:prstGeom prst="rect">
            <a:avLst/>
          </a:prstGeom>
        </p:spPr>
        <p:txBody>
          <a:bodyPr wrap="none">
            <a:spAutoFit/>
          </a:bodyPr>
          <a:lstStyle/>
          <a:p>
            <a:r>
              <a:rPr lang="en-GB" b="1" dirty="0"/>
              <a:t>LHC (Large Hadron Collider)</a:t>
            </a:r>
            <a:endParaRPr lang="en-GB" dirty="0"/>
          </a:p>
        </p:txBody>
      </p:sp>
      <p:pic>
        <p:nvPicPr>
          <p:cNvPr id="6"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29008" y="1377040"/>
            <a:ext cx="3431391" cy="4093187"/>
          </a:xfrm>
          <a:prstGeom prst="rect">
            <a:avLst/>
          </a:prstGeom>
          <a:noFill/>
          <a:ln w="57150" algn="ctr">
            <a:noFill/>
            <a:miter lim="800000"/>
            <a:headEnd/>
            <a:tailEnd/>
          </a:ln>
        </p:spPr>
      </p:pic>
      <p:sp>
        <p:nvSpPr>
          <p:cNvPr id="7" name="ZoneTexte 12"/>
          <p:cNvSpPr txBox="1"/>
          <p:nvPr/>
        </p:nvSpPr>
        <p:spPr>
          <a:xfrm>
            <a:off x="217168" y="3994820"/>
            <a:ext cx="5008970" cy="1554272"/>
          </a:xfrm>
          <a:prstGeom prst="rect">
            <a:avLst/>
          </a:prstGeom>
          <a:noFill/>
        </p:spPr>
        <p:txBody>
          <a:bodyPr wrap="square" rtlCol="0">
            <a:spAutoFit/>
          </a:bodyPr>
          <a:lstStyle/>
          <a:p>
            <a:pPr marL="936625" indent="-936625" eaLnBrk="0" hangingPunct="0">
              <a:lnSpc>
                <a:spcPct val="150000"/>
              </a:lnSpc>
              <a:tabLst>
                <a:tab pos="1139825" algn="l"/>
              </a:tabLst>
            </a:pPr>
            <a:r>
              <a:rPr lang="en-GB" sz="1400" b="1" dirty="0" smtClean="0">
                <a:ea typeface="ＭＳ Ｐゴシック" pitchFamily="20" charset="-128"/>
              </a:rPr>
              <a:t>2010-2035…	 </a:t>
            </a:r>
            <a:r>
              <a:rPr lang="en-GB" sz="1400" b="1" dirty="0">
                <a:ea typeface="ＭＳ Ｐゴシック" pitchFamily="20" charset="-128"/>
              </a:rPr>
              <a:t>Physics exploitation</a:t>
            </a:r>
          </a:p>
          <a:p>
            <a:pPr marL="936625" indent="-936625" eaLnBrk="0" hangingPunct="0">
              <a:tabLst>
                <a:tab pos="1139825" algn="l"/>
                <a:tab pos="2265363" algn="l"/>
              </a:tabLst>
            </a:pPr>
            <a:r>
              <a:rPr lang="en-GB" sz="1400" dirty="0">
                <a:ea typeface="ＭＳ Ｐゴシック" pitchFamily="20" charset="-128"/>
              </a:rPr>
              <a:t>		2010 – 2012 </a:t>
            </a:r>
            <a:r>
              <a:rPr lang="en-GB" sz="1400" dirty="0" smtClean="0">
                <a:ea typeface="ＭＳ Ｐゴシック" pitchFamily="20" charset="-128"/>
              </a:rPr>
              <a:t>		Run </a:t>
            </a:r>
            <a:r>
              <a:rPr lang="en-GB" sz="1400" dirty="0">
                <a:ea typeface="ＭＳ Ｐゴシック" pitchFamily="20" charset="-128"/>
              </a:rPr>
              <a:t>1 ;7 and 8 </a:t>
            </a:r>
            <a:r>
              <a:rPr lang="en-GB" sz="1400" dirty="0" err="1">
                <a:ea typeface="ＭＳ Ｐゴシック" pitchFamily="20" charset="-128"/>
              </a:rPr>
              <a:t>TeV</a:t>
            </a:r>
            <a:endParaRPr lang="en-GB" sz="1400" dirty="0">
              <a:ea typeface="ＭＳ Ｐゴシック" pitchFamily="20" charset="-128"/>
            </a:endParaRPr>
          </a:p>
          <a:p>
            <a:pPr marL="936625" indent="-936625" eaLnBrk="0" hangingPunct="0">
              <a:tabLst>
                <a:tab pos="1139825" algn="l"/>
              </a:tabLst>
            </a:pPr>
            <a:r>
              <a:rPr lang="en-GB" sz="1400" dirty="0">
                <a:ea typeface="ＭＳ Ｐゴシック" pitchFamily="20" charset="-128"/>
              </a:rPr>
              <a:t>		</a:t>
            </a:r>
            <a:r>
              <a:rPr lang="en-GB" sz="1400" i="1" dirty="0">
                <a:ea typeface="ＭＳ Ｐゴシック" pitchFamily="20" charset="-128"/>
              </a:rPr>
              <a:t>2015 – </a:t>
            </a:r>
            <a:r>
              <a:rPr lang="en-GB" sz="1400" i="1" dirty="0" smtClean="0">
                <a:ea typeface="ＭＳ Ｐゴシック" pitchFamily="20" charset="-128"/>
              </a:rPr>
              <a:t>2018 	Run </a:t>
            </a:r>
            <a:r>
              <a:rPr lang="en-GB" sz="1400" i="1" dirty="0">
                <a:ea typeface="ＭＳ Ｐゴシック" pitchFamily="20" charset="-128"/>
              </a:rPr>
              <a:t>2 ; 13 </a:t>
            </a:r>
            <a:r>
              <a:rPr lang="en-GB" sz="1400" i="1" dirty="0" err="1">
                <a:ea typeface="ＭＳ Ｐゴシック" pitchFamily="20" charset="-128"/>
              </a:rPr>
              <a:t>TeV</a:t>
            </a:r>
            <a:r>
              <a:rPr lang="en-GB" sz="1400" i="1" dirty="0">
                <a:ea typeface="ＭＳ Ｐゴシック" pitchFamily="20" charset="-128"/>
              </a:rPr>
              <a:t> </a:t>
            </a:r>
          </a:p>
          <a:p>
            <a:pPr marL="936625" indent="-936625" eaLnBrk="0" hangingPunct="0">
              <a:tabLst>
                <a:tab pos="1139825" algn="l"/>
              </a:tabLst>
            </a:pPr>
            <a:r>
              <a:rPr lang="en-GB" sz="1400" dirty="0">
                <a:ea typeface="ＭＳ Ｐゴシック" pitchFamily="20" charset="-128"/>
              </a:rPr>
              <a:t>		2021 – 2023 </a:t>
            </a:r>
            <a:r>
              <a:rPr lang="en-GB" sz="1400" dirty="0" smtClean="0">
                <a:ea typeface="ＭＳ Ｐゴシック" pitchFamily="20" charset="-128"/>
              </a:rPr>
              <a:t>	Run </a:t>
            </a:r>
            <a:r>
              <a:rPr lang="en-GB" sz="1400" dirty="0">
                <a:ea typeface="ＭＳ Ｐゴシック" pitchFamily="20" charset="-128"/>
              </a:rPr>
              <a:t>3 (14 </a:t>
            </a:r>
            <a:r>
              <a:rPr lang="en-GB" sz="1400" dirty="0" err="1">
                <a:ea typeface="ＭＳ Ｐゴシック" pitchFamily="20" charset="-128"/>
              </a:rPr>
              <a:t>TeV</a:t>
            </a:r>
            <a:r>
              <a:rPr lang="en-GB" sz="1400" dirty="0">
                <a:ea typeface="ＭＳ Ｐゴシック" pitchFamily="20" charset="-128"/>
              </a:rPr>
              <a:t>)</a:t>
            </a:r>
          </a:p>
          <a:p>
            <a:pPr marL="936625" indent="-936625" eaLnBrk="0" hangingPunct="0">
              <a:tabLst>
                <a:tab pos="1139825" algn="l"/>
              </a:tabLst>
            </a:pPr>
            <a:r>
              <a:rPr lang="en-GB" sz="1400" dirty="0">
                <a:ea typeface="ＭＳ Ｐゴシック" pitchFamily="20" charset="-128"/>
              </a:rPr>
              <a:t>		</a:t>
            </a:r>
            <a:r>
              <a:rPr lang="en-GB" u="sng" dirty="0">
                <a:ea typeface="ＭＳ Ｐゴシック" pitchFamily="20" charset="-128"/>
              </a:rPr>
              <a:t>2024 – 2025 </a:t>
            </a:r>
            <a:r>
              <a:rPr lang="en-GB" u="sng" dirty="0" smtClean="0">
                <a:ea typeface="ＭＳ Ｐゴシック" pitchFamily="20" charset="-128"/>
              </a:rPr>
              <a:t>	HL-LHC </a:t>
            </a:r>
            <a:r>
              <a:rPr lang="en-GB" u="sng" dirty="0">
                <a:ea typeface="ＭＳ Ｐゴシック" pitchFamily="20" charset="-128"/>
              </a:rPr>
              <a:t>installation</a:t>
            </a:r>
          </a:p>
          <a:p>
            <a:pPr marL="936625" indent="-936625" eaLnBrk="0" hangingPunct="0">
              <a:tabLst>
                <a:tab pos="1139825" algn="l"/>
              </a:tabLst>
            </a:pPr>
            <a:r>
              <a:rPr lang="en-GB" sz="1400" dirty="0">
                <a:ea typeface="ＭＳ Ｐゴシック" pitchFamily="20" charset="-128"/>
              </a:rPr>
              <a:t>		2026 – 2035… </a:t>
            </a:r>
            <a:r>
              <a:rPr lang="en-GB" sz="1400" dirty="0" smtClean="0">
                <a:ea typeface="ＭＳ Ｐゴシック" pitchFamily="20" charset="-128"/>
              </a:rPr>
              <a:t>	HL-LHC operation</a:t>
            </a:r>
            <a:endParaRPr lang="en-GB" sz="1400" dirty="0">
              <a:ea typeface="ＭＳ Ｐゴシック" pitchFamily="20" charset="-128"/>
            </a:endParaRPr>
          </a:p>
        </p:txBody>
      </p:sp>
    </p:spTree>
    <p:extLst>
      <p:ext uri="{BB962C8B-B14F-4D97-AF65-F5344CB8AC3E}">
        <p14:creationId xmlns:p14="http://schemas.microsoft.com/office/powerpoint/2010/main" val="2316877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3998"/>
          </a:xfrm>
          <a:prstGeom prst="rect">
            <a:avLst/>
          </a:prstGeom>
          <a:noFill/>
        </p:spPr>
        <p:txBody>
          <a:bodyPr wrap="square" rtlCol="0">
            <a:spAutoFit/>
          </a:bodyPr>
          <a:lstStyle/>
          <a:p>
            <a:pPr algn="ctr"/>
            <a:r>
              <a:rPr lang="en-US" sz="3000" b="1" dirty="0" smtClean="0"/>
              <a:t>Future Circular Collider Study (FCC)</a:t>
            </a:r>
            <a:endParaRPr lang="en-US" sz="3000"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90"/>
          <a:stretch/>
        </p:blipFill>
        <p:spPr>
          <a:xfrm>
            <a:off x="4455416" y="1106735"/>
            <a:ext cx="4492714" cy="4939484"/>
          </a:xfrm>
          <a:prstGeom prst="rect">
            <a:avLst/>
          </a:prstGeom>
        </p:spPr>
      </p:pic>
      <p:sp>
        <p:nvSpPr>
          <p:cNvPr id="6" name="Rectangle 5"/>
          <p:cNvSpPr/>
          <p:nvPr/>
        </p:nvSpPr>
        <p:spPr>
          <a:xfrm>
            <a:off x="144016" y="967906"/>
            <a:ext cx="4427984" cy="5078313"/>
          </a:xfrm>
          <a:prstGeom prst="rect">
            <a:avLst/>
          </a:prstGeom>
          <a:noFill/>
        </p:spPr>
        <p:txBody>
          <a:bodyPr wrap="square">
            <a:spAutoFit/>
          </a:bodyPr>
          <a:lstStyle/>
          <a:p>
            <a:pPr>
              <a:spcBef>
                <a:spcPts val="1200"/>
              </a:spcBef>
              <a:defRPr/>
            </a:pPr>
            <a:r>
              <a:rPr lang="en-US" sz="2200" b="1" kern="0" dirty="0" smtClean="0">
                <a:latin typeface="Arial"/>
                <a:cs typeface="Calibri" pitchFamily="34" charset="0"/>
              </a:rPr>
              <a:t>International FCC collaboration (CERN as host lab) to study: </a:t>
            </a:r>
          </a:p>
          <a:p>
            <a:pPr marL="342900" indent="-342900">
              <a:spcBef>
                <a:spcPts val="1200"/>
              </a:spcBef>
              <a:buFont typeface="Arial" panose="020B0604020202020204" pitchFamily="34" charset="0"/>
              <a:buChar char="•"/>
              <a:defRPr/>
            </a:pPr>
            <a:r>
              <a:rPr lang="en-US" sz="2000" b="1" i="1" kern="0" dirty="0" smtClean="0">
                <a:latin typeface="Arial"/>
                <a:cs typeface="Calibri" pitchFamily="34" charset="0"/>
              </a:rPr>
              <a:t>pp</a:t>
            </a:r>
            <a:r>
              <a:rPr lang="en-US" sz="2000" b="1" kern="0" dirty="0" smtClean="0">
                <a:latin typeface="Arial"/>
                <a:cs typeface="Calibri" pitchFamily="34" charset="0"/>
              </a:rPr>
              <a:t>-collider (</a:t>
            </a:r>
            <a:r>
              <a:rPr lang="en-US" sz="2000" b="1" i="1" kern="0" dirty="0" smtClean="0">
                <a:latin typeface="Arial"/>
                <a:cs typeface="Calibri" pitchFamily="34" charset="0"/>
              </a:rPr>
              <a:t>FCC-</a:t>
            </a:r>
            <a:r>
              <a:rPr lang="en-US" sz="2000" b="1" i="1" kern="0" dirty="0" err="1" smtClean="0">
                <a:latin typeface="Arial"/>
                <a:cs typeface="Calibri" pitchFamily="34" charset="0"/>
              </a:rPr>
              <a:t>hh</a:t>
            </a:r>
            <a:r>
              <a:rPr lang="en-US" sz="2000" b="1" kern="0" dirty="0" smtClean="0">
                <a:latin typeface="Arial"/>
                <a:cs typeface="Calibri" pitchFamily="34" charset="0"/>
              </a:rPr>
              <a:t>)       </a:t>
            </a:r>
            <a:r>
              <a:rPr lang="en-US" sz="2000" b="1" kern="0" dirty="0">
                <a:latin typeface="Arial"/>
                <a:cs typeface="Calibri" pitchFamily="34" charset="0"/>
              </a:rPr>
              <a:t> </a:t>
            </a:r>
            <a:r>
              <a:rPr lang="en-US" sz="2000" b="1" kern="0" dirty="0" smtClean="0">
                <a:latin typeface="Arial"/>
                <a:cs typeface="Calibri" pitchFamily="34" charset="0"/>
              </a:rPr>
              <a:t>              </a:t>
            </a:r>
            <a:r>
              <a:rPr lang="en-US" sz="2000" kern="0" dirty="0" smtClean="0">
                <a:latin typeface="Arial"/>
                <a:cs typeface="Calibri" pitchFamily="34" charset="0"/>
                <a:sym typeface="Wingdings" panose="05000000000000000000" pitchFamily="2" charset="2"/>
              </a:rPr>
              <a:t> main emphasis, </a:t>
            </a:r>
            <a:r>
              <a:rPr lang="en-US" sz="2000" kern="0" dirty="0" smtClean="0">
                <a:latin typeface="Arial"/>
                <a:cs typeface="Calibri" pitchFamily="34" charset="0"/>
              </a:rPr>
              <a:t>defining infrastructure requirements </a:t>
            </a:r>
          </a:p>
          <a:p>
            <a:pPr marL="342900" indent="-342900">
              <a:spcBef>
                <a:spcPts val="1200"/>
              </a:spcBef>
              <a:buFont typeface="Arial" panose="020B0604020202020204" pitchFamily="34" charset="0"/>
              <a:buChar char="•"/>
              <a:defRPr/>
            </a:pPr>
            <a:endParaRPr lang="en-US" sz="2000" b="1" i="1" kern="0" dirty="0" smtClean="0">
              <a:latin typeface="Arial"/>
              <a:cs typeface="Calibri" pitchFamily="34" charset="0"/>
            </a:endParaRPr>
          </a:p>
          <a:p>
            <a:pPr marL="342900" indent="-342900">
              <a:spcBef>
                <a:spcPts val="1200"/>
              </a:spcBef>
              <a:buFont typeface="Arial" panose="020B0604020202020204" pitchFamily="34" charset="0"/>
              <a:buChar char="•"/>
              <a:defRPr/>
            </a:pPr>
            <a:r>
              <a:rPr lang="en-US" sz="2000" b="1" kern="0" dirty="0" smtClean="0">
                <a:cs typeface="Calibri" pitchFamily="34" charset="0"/>
              </a:rPr>
              <a:t>100 </a:t>
            </a:r>
            <a:r>
              <a:rPr lang="en-US" sz="2000" b="1" kern="0" dirty="0">
                <a:cs typeface="Calibri" pitchFamily="34" charset="0"/>
              </a:rPr>
              <a:t>km </a:t>
            </a:r>
            <a:r>
              <a:rPr lang="en-US" sz="2000" b="1" kern="0" dirty="0" smtClean="0">
                <a:cs typeface="Calibri" pitchFamily="34" charset="0"/>
              </a:rPr>
              <a:t>tunnel infrastructure </a:t>
            </a:r>
            <a:r>
              <a:rPr lang="en-US" sz="2000" kern="0" dirty="0">
                <a:cs typeface="Calibri" pitchFamily="34" charset="0"/>
              </a:rPr>
              <a:t>in Geneva </a:t>
            </a:r>
            <a:r>
              <a:rPr lang="en-US" sz="2000" kern="0" dirty="0" smtClean="0">
                <a:cs typeface="Calibri" pitchFamily="34" charset="0"/>
              </a:rPr>
              <a:t>area, site specific</a:t>
            </a:r>
            <a:endParaRPr lang="en-US" sz="2000" kern="0" dirty="0">
              <a:cs typeface="Calibri" pitchFamily="34" charset="0"/>
            </a:endParaRPr>
          </a:p>
          <a:p>
            <a:pPr marL="342900" indent="-342900">
              <a:spcBef>
                <a:spcPts val="1200"/>
              </a:spcBef>
              <a:buFont typeface="Arial" panose="020B0604020202020204" pitchFamily="34" charset="0"/>
              <a:buChar char="•"/>
              <a:defRPr/>
            </a:pPr>
            <a:r>
              <a:rPr lang="en-US" sz="2000" b="1" i="1" kern="0" dirty="0" err="1" smtClean="0">
                <a:latin typeface="Arial"/>
                <a:cs typeface="Calibri" pitchFamily="34" charset="0"/>
              </a:rPr>
              <a:t>e</a:t>
            </a:r>
            <a:r>
              <a:rPr lang="en-US" sz="2000" b="1" kern="0" baseline="30000" dirty="0" err="1" smtClean="0">
                <a:latin typeface="Arial"/>
                <a:cs typeface="Calibri" pitchFamily="34" charset="0"/>
              </a:rPr>
              <a:t>+</a:t>
            </a:r>
            <a:r>
              <a:rPr lang="en-US" sz="2000" b="1" i="1" kern="0" dirty="0" err="1" smtClean="0">
                <a:latin typeface="Arial"/>
                <a:cs typeface="Calibri" pitchFamily="34" charset="0"/>
              </a:rPr>
              <a:t>e</a:t>
            </a:r>
            <a:r>
              <a:rPr lang="en-US" sz="2000" b="1" kern="0" baseline="30000" dirty="0" smtClean="0">
                <a:latin typeface="Arial"/>
                <a:cs typeface="Calibri" pitchFamily="34" charset="0"/>
              </a:rPr>
              <a:t>-</a:t>
            </a:r>
            <a:r>
              <a:rPr lang="en-US" sz="2000" b="1" kern="0" dirty="0" smtClean="0">
                <a:latin typeface="Arial"/>
                <a:cs typeface="Calibri" pitchFamily="34" charset="0"/>
              </a:rPr>
              <a:t> </a:t>
            </a:r>
            <a:r>
              <a:rPr lang="en-US" sz="2000" b="1" kern="0" dirty="0">
                <a:latin typeface="Arial"/>
                <a:cs typeface="Calibri" pitchFamily="34" charset="0"/>
              </a:rPr>
              <a:t>collider </a:t>
            </a:r>
            <a:r>
              <a:rPr lang="en-US" sz="2000" b="1" kern="0" dirty="0" smtClean="0">
                <a:latin typeface="Arial"/>
                <a:cs typeface="Calibri" pitchFamily="34" charset="0"/>
              </a:rPr>
              <a:t>(</a:t>
            </a:r>
            <a:r>
              <a:rPr lang="en-US" sz="2000" b="1" i="1" kern="0" dirty="0" smtClean="0">
                <a:latin typeface="Arial"/>
                <a:cs typeface="Calibri" pitchFamily="34" charset="0"/>
              </a:rPr>
              <a:t>FCC-ee</a:t>
            </a:r>
            <a:r>
              <a:rPr lang="en-US" sz="2000" b="1" kern="0" dirty="0" smtClean="0">
                <a:latin typeface="Arial"/>
                <a:cs typeface="Calibri" pitchFamily="34" charset="0"/>
              </a:rPr>
              <a:t>),                </a:t>
            </a:r>
            <a:r>
              <a:rPr lang="en-US" sz="2000" kern="0" dirty="0" smtClean="0">
                <a:latin typeface="Arial"/>
                <a:cs typeface="Calibri" pitchFamily="34" charset="0"/>
              </a:rPr>
              <a:t>as potential first step</a:t>
            </a:r>
          </a:p>
          <a:p>
            <a:pPr marL="342900" indent="-342900">
              <a:spcBef>
                <a:spcPts val="1200"/>
              </a:spcBef>
              <a:buFont typeface="Arial" panose="020B0604020202020204" pitchFamily="34" charset="0"/>
              <a:buChar char="•"/>
              <a:defRPr/>
            </a:pPr>
            <a:r>
              <a:rPr lang="en-US" sz="2000" b="1" i="1" kern="0" dirty="0">
                <a:cs typeface="Calibri" pitchFamily="34" charset="0"/>
              </a:rPr>
              <a:t>p-e</a:t>
            </a:r>
            <a:r>
              <a:rPr lang="en-US" sz="2000" b="1" kern="0" dirty="0">
                <a:cs typeface="Calibri" pitchFamily="34" charset="0"/>
              </a:rPr>
              <a:t> (</a:t>
            </a:r>
            <a:r>
              <a:rPr lang="en-US" sz="2000" b="1" i="1" kern="0" dirty="0">
                <a:cs typeface="Calibri" pitchFamily="34" charset="0"/>
              </a:rPr>
              <a:t>FCC-he</a:t>
            </a:r>
            <a:r>
              <a:rPr lang="en-US" sz="2000" b="1" kern="0" dirty="0">
                <a:cs typeface="Calibri" pitchFamily="34" charset="0"/>
              </a:rPr>
              <a:t>) </a:t>
            </a:r>
            <a:r>
              <a:rPr lang="en-US" sz="2000" b="1" kern="0" dirty="0" smtClean="0">
                <a:cs typeface="Calibri" pitchFamily="34" charset="0"/>
              </a:rPr>
              <a:t>option,    </a:t>
            </a:r>
            <a:r>
              <a:rPr lang="en-US" sz="2000" kern="0" dirty="0" smtClean="0">
                <a:cs typeface="Calibri" pitchFamily="34" charset="0"/>
              </a:rPr>
              <a:t>integration one IP, FCC-</a:t>
            </a:r>
            <a:r>
              <a:rPr lang="en-US" sz="2000" kern="0" dirty="0" err="1" smtClean="0">
                <a:cs typeface="Calibri" pitchFamily="34" charset="0"/>
              </a:rPr>
              <a:t>hh</a:t>
            </a:r>
            <a:r>
              <a:rPr lang="en-US" sz="2000" kern="0" dirty="0" smtClean="0">
                <a:cs typeface="Calibri" pitchFamily="34" charset="0"/>
              </a:rPr>
              <a:t> &amp; ERL</a:t>
            </a:r>
          </a:p>
          <a:p>
            <a:pPr marL="342900" indent="-342900">
              <a:spcBef>
                <a:spcPts val="1200"/>
              </a:spcBef>
              <a:buFont typeface="Arial" panose="020B0604020202020204" pitchFamily="34" charset="0"/>
              <a:buChar char="•"/>
              <a:defRPr/>
            </a:pPr>
            <a:r>
              <a:rPr lang="en-US" sz="2000" b="1" kern="0" dirty="0" smtClean="0">
                <a:solidFill>
                  <a:srgbClr val="FF0000"/>
                </a:solidFill>
                <a:cs typeface="Calibri" pitchFamily="34" charset="0"/>
              </a:rPr>
              <a:t>HE-LHC</a:t>
            </a:r>
            <a:r>
              <a:rPr lang="en-US" sz="2000" kern="0" dirty="0" smtClean="0">
                <a:solidFill>
                  <a:srgbClr val="FF0000"/>
                </a:solidFill>
                <a:cs typeface="Calibri" pitchFamily="34" charset="0"/>
              </a:rPr>
              <a:t> with </a:t>
            </a:r>
            <a:r>
              <a:rPr lang="en-US" sz="2000" i="1" kern="0" dirty="0" smtClean="0">
                <a:solidFill>
                  <a:srgbClr val="FF0000"/>
                </a:solidFill>
                <a:cs typeface="Calibri" pitchFamily="34" charset="0"/>
              </a:rPr>
              <a:t>FCC-</a:t>
            </a:r>
            <a:r>
              <a:rPr lang="en-US" sz="2000" i="1" kern="0" dirty="0" err="1" smtClean="0">
                <a:solidFill>
                  <a:srgbClr val="FF0000"/>
                </a:solidFill>
                <a:cs typeface="Calibri" pitchFamily="34" charset="0"/>
              </a:rPr>
              <a:t>hh</a:t>
            </a:r>
            <a:r>
              <a:rPr lang="en-US" sz="2000" i="1" kern="0" dirty="0" smtClean="0">
                <a:solidFill>
                  <a:srgbClr val="FF0000"/>
                </a:solidFill>
                <a:cs typeface="Calibri" pitchFamily="34" charset="0"/>
              </a:rPr>
              <a:t> </a:t>
            </a:r>
            <a:r>
              <a:rPr lang="en-US" sz="2000" kern="0" dirty="0" smtClean="0">
                <a:solidFill>
                  <a:srgbClr val="FF0000"/>
                </a:solidFill>
                <a:cs typeface="Calibri" pitchFamily="34" charset="0"/>
              </a:rPr>
              <a:t>technology</a:t>
            </a:r>
            <a:endParaRPr lang="en-US" sz="2000" kern="0" dirty="0">
              <a:solidFill>
                <a:srgbClr val="FF0000"/>
              </a:solidFill>
              <a:cs typeface="Calibri" pitchFamily="34" charset="0"/>
            </a:endParaRPr>
          </a:p>
        </p:txBody>
      </p:sp>
      <p:sp>
        <p:nvSpPr>
          <p:cNvPr id="7" name="TextBox 6"/>
          <p:cNvSpPr txBox="1"/>
          <p:nvPr/>
        </p:nvSpPr>
        <p:spPr>
          <a:xfrm>
            <a:off x="251520" y="2943232"/>
            <a:ext cx="3833552" cy="400110"/>
          </a:xfrm>
          <a:prstGeom prst="rect">
            <a:avLst/>
          </a:prstGeom>
          <a:solidFill>
            <a:srgbClr val="FFFFFF"/>
          </a:solidFill>
          <a:ln w="19050" cap="flat" cmpd="sng" algn="ctr">
            <a:solidFill>
              <a:srgbClr val="B2B2B2"/>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2000" b="1" i="0" u="none" strike="noStrike" kern="0" cap="none" spc="0" normalizeH="0" baseline="0" noProof="0" dirty="0" smtClean="0">
                <a:ln>
                  <a:noFill/>
                </a:ln>
                <a:solidFill>
                  <a:srgbClr val="FF0000"/>
                </a:solidFill>
                <a:effectLst/>
                <a:uLnTx/>
                <a:uFillTx/>
                <a:latin typeface="Arial"/>
              </a:rPr>
              <a:t>~16 T </a:t>
            </a:r>
            <a:r>
              <a:rPr kumimoji="0" lang="fr-CH" sz="2000" b="1" i="0" u="none" strike="noStrike" kern="0" cap="none" spc="0" normalizeH="0" baseline="0" noProof="0" dirty="0" smtClean="0">
                <a:ln>
                  <a:noFill/>
                </a:ln>
                <a:solidFill>
                  <a:srgbClr val="FF0000"/>
                </a:solidFill>
                <a:effectLst/>
                <a:uLnTx/>
                <a:uFillTx/>
                <a:latin typeface="Arial"/>
                <a:sym typeface="Symbol"/>
              </a:rPr>
              <a:t> 100 </a:t>
            </a:r>
            <a:r>
              <a:rPr kumimoji="0" lang="fr-CH" sz="2000" b="1" i="0" u="none" strike="noStrike" kern="0" cap="none" spc="0" normalizeH="0" baseline="0" noProof="0" dirty="0" err="1" smtClean="0">
                <a:ln>
                  <a:noFill/>
                </a:ln>
                <a:solidFill>
                  <a:srgbClr val="FF0000"/>
                </a:solidFill>
                <a:effectLst/>
                <a:uLnTx/>
                <a:uFillTx/>
                <a:latin typeface="Arial"/>
                <a:sym typeface="Symbol"/>
              </a:rPr>
              <a:t>TeV</a:t>
            </a:r>
            <a:r>
              <a:rPr kumimoji="0" lang="fr-CH" sz="2000" b="1" i="0" u="none" strike="noStrike" kern="0" cap="none" spc="0" normalizeH="0" baseline="0" noProof="0" dirty="0" smtClean="0">
                <a:ln>
                  <a:noFill/>
                </a:ln>
                <a:solidFill>
                  <a:srgbClr val="FF0000"/>
                </a:solidFill>
                <a:effectLst/>
                <a:uLnTx/>
                <a:uFillTx/>
                <a:latin typeface="Arial"/>
                <a:sym typeface="Symbol"/>
              </a:rPr>
              <a:t> </a:t>
            </a:r>
            <a:r>
              <a:rPr kumimoji="0" lang="fr-CH" sz="2000" b="1" i="1" u="none" strike="noStrike" kern="0" cap="none" spc="0" normalizeH="0" baseline="0" noProof="0" dirty="0" smtClean="0">
                <a:ln>
                  <a:noFill/>
                </a:ln>
                <a:solidFill>
                  <a:srgbClr val="FF0000"/>
                </a:solidFill>
                <a:effectLst/>
                <a:uLnTx/>
                <a:uFillTx/>
                <a:latin typeface="Arial"/>
                <a:sym typeface="Symbol"/>
              </a:rPr>
              <a:t>pp</a:t>
            </a:r>
            <a:r>
              <a:rPr kumimoji="0" lang="fr-CH" sz="2000" b="1" i="0" u="none" strike="noStrike" kern="0" cap="none" spc="0" normalizeH="0" baseline="0" noProof="0" dirty="0" smtClean="0">
                <a:ln>
                  <a:noFill/>
                </a:ln>
                <a:solidFill>
                  <a:srgbClr val="FF0000"/>
                </a:solidFill>
                <a:effectLst/>
                <a:uLnTx/>
                <a:uFillTx/>
                <a:latin typeface="Arial"/>
                <a:sym typeface="Symbol"/>
              </a:rPr>
              <a:t> in 100 km</a:t>
            </a:r>
          </a:p>
        </p:txBody>
      </p:sp>
    </p:spTree>
    <p:extLst>
      <p:ext uri="{BB962C8B-B14F-4D97-AF65-F5344CB8AC3E}">
        <p14:creationId xmlns:p14="http://schemas.microsoft.com/office/powerpoint/2010/main" val="3120042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6387" y="624744"/>
            <a:ext cx="732292" cy="461665"/>
          </a:xfrm>
          <a:prstGeom prst="rect">
            <a:avLst/>
          </a:prstGeom>
          <a:noFill/>
        </p:spPr>
        <p:txBody>
          <a:bodyPr wrap="none" rtlCol="0">
            <a:spAutoFit/>
          </a:bodyPr>
          <a:lstStyle/>
          <a:p>
            <a:r>
              <a:rPr lang="en-US" sz="2400" dirty="0" smtClean="0">
                <a:solidFill>
                  <a:srgbClr val="FF0000"/>
                </a:solidFill>
              </a:rPr>
              <a:t>LS3</a:t>
            </a:r>
            <a:endParaRPr lang="en-US" sz="2400" dirty="0">
              <a:solidFill>
                <a:srgbClr val="FF0000"/>
              </a:solidFill>
            </a:endParaRPr>
          </a:p>
        </p:txBody>
      </p:sp>
      <p:sp>
        <p:nvSpPr>
          <p:cNvPr id="3" name="Rectangle 2"/>
          <p:cNvSpPr/>
          <p:nvPr/>
        </p:nvSpPr>
        <p:spPr>
          <a:xfrm>
            <a:off x="3392085" y="1124682"/>
            <a:ext cx="619802" cy="4212000"/>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965700" y="1124682"/>
            <a:ext cx="965542" cy="4200687"/>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335840" y="624744"/>
            <a:ext cx="732292" cy="461665"/>
          </a:xfrm>
          <a:prstGeom prst="rect">
            <a:avLst/>
          </a:prstGeom>
          <a:noFill/>
        </p:spPr>
        <p:txBody>
          <a:bodyPr wrap="none" rtlCol="0">
            <a:spAutoFit/>
          </a:bodyPr>
          <a:lstStyle/>
          <a:p>
            <a:r>
              <a:rPr lang="en-US" sz="2400" dirty="0" smtClean="0">
                <a:solidFill>
                  <a:srgbClr val="FF0000"/>
                </a:solidFill>
              </a:rPr>
              <a:t>LS2</a:t>
            </a:r>
            <a:endParaRPr lang="en-US" sz="2400" dirty="0">
              <a:solidFill>
                <a:srgbClr val="FF0000"/>
              </a:solidFill>
            </a:endParaRPr>
          </a:p>
        </p:txBody>
      </p:sp>
      <p:pic>
        <p:nvPicPr>
          <p:cNvPr id="6" name="Picture 5" descr="Screen Shot 2017-05-27 at 08.22.56.png"/>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1094619"/>
            <a:ext cx="9144000" cy="4246312"/>
          </a:xfrm>
          <a:prstGeom prst="rect">
            <a:avLst/>
          </a:prstGeom>
        </p:spPr>
      </p:pic>
      <p:pic>
        <p:nvPicPr>
          <p:cNvPr id="7" name="Picture 6" descr="DSC0740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54431" y="1307170"/>
            <a:ext cx="911956" cy="933329"/>
          </a:xfrm>
          <a:prstGeom prst="rect">
            <a:avLst/>
          </a:prstGeom>
        </p:spPr>
      </p:pic>
      <p:pic>
        <p:nvPicPr>
          <p:cNvPr id="8" name="Picture 7" descr="151217_mock-up.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8431" y="1846394"/>
            <a:ext cx="894515" cy="894515"/>
          </a:xfrm>
          <a:prstGeom prst="rect">
            <a:avLst/>
          </a:prstGeom>
        </p:spPr>
      </p:pic>
      <p:pic>
        <p:nvPicPr>
          <p:cNvPr id="9" name="Picture 8" descr="Screen Shot 2016-06-21 at 21.36.31.png"/>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54084" y="2610368"/>
            <a:ext cx="917169" cy="919899"/>
          </a:xfrm>
          <a:prstGeom prst="rect">
            <a:avLst/>
          </a:prstGeom>
        </p:spPr>
      </p:pic>
      <p:sp>
        <p:nvSpPr>
          <p:cNvPr id="10" name="TextBox 9"/>
          <p:cNvSpPr txBox="1"/>
          <p:nvPr/>
        </p:nvSpPr>
        <p:spPr>
          <a:xfrm>
            <a:off x="6914213" y="1343350"/>
            <a:ext cx="2113379" cy="369332"/>
          </a:xfrm>
          <a:prstGeom prst="rect">
            <a:avLst/>
          </a:prstGeom>
          <a:solidFill>
            <a:schemeClr val="bg1"/>
          </a:solidFill>
        </p:spPr>
        <p:txBody>
          <a:bodyPr wrap="none" rtlCol="0">
            <a:spAutoFit/>
          </a:bodyPr>
          <a:lstStyle/>
          <a:p>
            <a:r>
              <a:rPr lang="en-US" dirty="0" smtClean="0">
                <a:solidFill>
                  <a:srgbClr val="FF0000"/>
                </a:solidFill>
              </a:rPr>
              <a:t>11T program (LS2)</a:t>
            </a:r>
            <a:endParaRPr lang="en-US" dirty="0">
              <a:solidFill>
                <a:srgbClr val="FF0000"/>
              </a:solidFill>
            </a:endParaRPr>
          </a:p>
        </p:txBody>
      </p:sp>
      <p:sp>
        <p:nvSpPr>
          <p:cNvPr id="11" name="TextBox 10"/>
          <p:cNvSpPr txBox="1"/>
          <p:nvPr/>
        </p:nvSpPr>
        <p:spPr>
          <a:xfrm>
            <a:off x="6816154" y="1887949"/>
            <a:ext cx="2211438" cy="369332"/>
          </a:xfrm>
          <a:prstGeom prst="rect">
            <a:avLst/>
          </a:prstGeom>
          <a:solidFill>
            <a:schemeClr val="bg1"/>
          </a:solidFill>
        </p:spPr>
        <p:txBody>
          <a:bodyPr wrap="none" rtlCol="0">
            <a:spAutoFit/>
          </a:bodyPr>
          <a:lstStyle/>
          <a:p>
            <a:r>
              <a:rPr lang="en-US" dirty="0" smtClean="0">
                <a:solidFill>
                  <a:srgbClr val="FF0000"/>
                </a:solidFill>
              </a:rPr>
              <a:t>QXF program (LS3)</a:t>
            </a:r>
            <a:endParaRPr lang="en-US" dirty="0">
              <a:solidFill>
                <a:srgbClr val="FF0000"/>
              </a:solidFill>
            </a:endParaRPr>
          </a:p>
        </p:txBody>
      </p:sp>
      <p:pic>
        <p:nvPicPr>
          <p:cNvPr id="12" name="Picture 11" descr="Screen Shot 2016-06-21 at 21.43.00.png"/>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78514" y="2610368"/>
            <a:ext cx="947358" cy="919899"/>
          </a:xfrm>
          <a:prstGeom prst="rect">
            <a:avLst/>
          </a:prstGeom>
        </p:spPr>
      </p:pic>
      <p:pic>
        <p:nvPicPr>
          <p:cNvPr id="13" name="Picture 12" descr="Screen Shot 2016-06-21 at 21.39.33.png"/>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3134" y="2610368"/>
            <a:ext cx="951548" cy="919899"/>
          </a:xfrm>
          <a:prstGeom prst="rect">
            <a:avLst/>
          </a:prstGeom>
        </p:spPr>
      </p:pic>
      <p:sp>
        <p:nvSpPr>
          <p:cNvPr id="14" name="TextBox 13"/>
          <p:cNvSpPr txBox="1"/>
          <p:nvPr/>
        </p:nvSpPr>
        <p:spPr>
          <a:xfrm>
            <a:off x="2170683" y="3515837"/>
            <a:ext cx="2040455" cy="369332"/>
          </a:xfrm>
          <a:prstGeom prst="rect">
            <a:avLst/>
          </a:prstGeom>
          <a:solidFill>
            <a:schemeClr val="bg1"/>
          </a:solidFill>
        </p:spPr>
        <p:txBody>
          <a:bodyPr wrap="none" rtlCol="0">
            <a:spAutoFit/>
          </a:bodyPr>
          <a:lstStyle/>
          <a:p>
            <a:r>
              <a:rPr lang="en-US" dirty="0" smtClean="0">
                <a:solidFill>
                  <a:srgbClr val="FF0000"/>
                </a:solidFill>
              </a:rPr>
              <a:t>FCC 16T program</a:t>
            </a:r>
            <a:endParaRPr lang="en-US" dirty="0">
              <a:solidFill>
                <a:srgbClr val="FF0000"/>
              </a:solidFill>
            </a:endParaRPr>
          </a:p>
        </p:txBody>
      </p:sp>
      <p:sp>
        <p:nvSpPr>
          <p:cNvPr id="15" name="TextBox 14"/>
          <p:cNvSpPr txBox="1"/>
          <p:nvPr/>
        </p:nvSpPr>
        <p:spPr>
          <a:xfrm>
            <a:off x="5986306" y="4007333"/>
            <a:ext cx="2027719" cy="369332"/>
          </a:xfrm>
          <a:prstGeom prst="rect">
            <a:avLst/>
          </a:prstGeom>
          <a:solidFill>
            <a:schemeClr val="bg1"/>
          </a:solidFill>
        </p:spPr>
        <p:txBody>
          <a:bodyPr wrap="none" rtlCol="0">
            <a:spAutoFit/>
          </a:bodyPr>
          <a:lstStyle/>
          <a:p>
            <a:r>
              <a:rPr lang="en-US" dirty="0" smtClean="0">
                <a:solidFill>
                  <a:srgbClr val="FF0000"/>
                </a:solidFill>
              </a:rPr>
              <a:t>HTS 20T program</a:t>
            </a:r>
            <a:endParaRPr lang="en-US" dirty="0">
              <a:solidFill>
                <a:srgbClr val="FF0000"/>
              </a:solidFill>
            </a:endParaRPr>
          </a:p>
        </p:txBody>
      </p:sp>
      <p:pic>
        <p:nvPicPr>
          <p:cNvPr id="16" name="Picture 15" descr="Screen Shot 2016-09-01 at 21.51.47.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61717" y="4410579"/>
            <a:ext cx="1393426" cy="1095095"/>
          </a:xfrm>
          <a:prstGeom prst="rect">
            <a:avLst/>
          </a:prstGeom>
        </p:spPr>
      </p:pic>
      <p:grpSp>
        <p:nvGrpSpPr>
          <p:cNvPr id="17" name="Group 16"/>
          <p:cNvGrpSpPr>
            <a:grpSpLocks noChangeAspect="1"/>
          </p:cNvGrpSpPr>
          <p:nvPr/>
        </p:nvGrpSpPr>
        <p:grpSpPr>
          <a:xfrm>
            <a:off x="7526009" y="4134355"/>
            <a:ext cx="1560249" cy="1585689"/>
            <a:chOff x="3558917" y="2673943"/>
            <a:chExt cx="2856648" cy="2903227"/>
          </a:xfrm>
        </p:grpSpPr>
        <p:sp>
          <p:nvSpPr>
            <p:cNvPr id="18" name="Rounded Rectangle 17"/>
            <p:cNvSpPr/>
            <p:nvPr/>
          </p:nvSpPr>
          <p:spPr>
            <a:xfrm>
              <a:off x="3558917" y="3735101"/>
              <a:ext cx="751270" cy="774748"/>
            </a:xfrm>
            <a:prstGeom prst="roundRect">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355551" y="3745491"/>
              <a:ext cx="408711" cy="290806"/>
            </a:xfrm>
            <a:prstGeom prst="rect">
              <a:avLst/>
            </a:prstGeom>
            <a:solidFill>
              <a:srgbClr val="7030A0">
                <a:alpha val="3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arallelogram 19"/>
            <p:cNvSpPr/>
            <p:nvPr/>
          </p:nvSpPr>
          <p:spPr>
            <a:xfrm>
              <a:off x="4367405" y="3378033"/>
              <a:ext cx="364511" cy="317281"/>
            </a:xfrm>
            <a:prstGeom prst="parallelogram">
              <a:avLst>
                <a:gd name="adj" fmla="val 45485"/>
              </a:avLst>
            </a:prstGeom>
            <a:solidFill>
              <a:srgbClr val="7030A0">
                <a:alpha val="3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arallelogram 20"/>
            <p:cNvSpPr/>
            <p:nvPr/>
          </p:nvSpPr>
          <p:spPr>
            <a:xfrm>
              <a:off x="4185149" y="3378033"/>
              <a:ext cx="269925" cy="317281"/>
            </a:xfrm>
            <a:prstGeom prst="parallelogram">
              <a:avLst>
                <a:gd name="adj" fmla="val 42357"/>
              </a:avLst>
            </a:prstGeom>
            <a:solidFill>
              <a:schemeClr val="accent6">
                <a:lumMod val="75000"/>
                <a:alpha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p:nvSpPr>
          <p:spPr>
            <a:xfrm>
              <a:off x="4090562" y="3382112"/>
              <a:ext cx="94587" cy="317281"/>
            </a:xfrm>
            <a:prstGeom prst="parallelogram">
              <a:avLst>
                <a:gd name="adj" fmla="val 44281"/>
              </a:avLst>
            </a:prstGeom>
            <a:solidFill>
              <a:schemeClr val="accent6">
                <a:lumMod val="75000"/>
                <a:alpha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p:cNvCxnSpPr/>
            <p:nvPr/>
          </p:nvCxnSpPr>
          <p:spPr>
            <a:xfrm>
              <a:off x="3935705" y="3153260"/>
              <a:ext cx="12678" cy="1989859"/>
            </a:xfrm>
            <a:prstGeom prst="line">
              <a:avLst/>
            </a:prstGeom>
          </p:spPr>
          <p:style>
            <a:lnRef idx="1">
              <a:schemeClr val="accent1"/>
            </a:lnRef>
            <a:fillRef idx="0">
              <a:schemeClr val="accent1"/>
            </a:fillRef>
            <a:effectRef idx="0">
              <a:schemeClr val="accent1"/>
            </a:effectRef>
            <a:fontRef idx="minor">
              <a:schemeClr val="tx1"/>
            </a:fontRef>
          </p:style>
        </p:cxnSp>
        <p:sp>
          <p:nvSpPr>
            <p:cNvPr id="24" name="Parallelogram 23"/>
            <p:cNvSpPr/>
            <p:nvPr/>
          </p:nvSpPr>
          <p:spPr>
            <a:xfrm flipV="1">
              <a:off x="4344795" y="4550036"/>
              <a:ext cx="354605" cy="314758"/>
            </a:xfrm>
            <a:prstGeom prst="parallelogram">
              <a:avLst>
                <a:gd name="adj" fmla="val 45485"/>
              </a:avLst>
            </a:prstGeom>
            <a:solidFill>
              <a:srgbClr val="7030A0">
                <a:alpha val="3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p:nvSpPr>
          <p:spPr>
            <a:xfrm flipV="1">
              <a:off x="4150685" y="4550036"/>
              <a:ext cx="295581" cy="314758"/>
            </a:xfrm>
            <a:prstGeom prst="parallelogram">
              <a:avLst>
                <a:gd name="adj" fmla="val 42357"/>
              </a:avLst>
            </a:prstGeom>
            <a:solidFill>
              <a:schemeClr val="accent6">
                <a:lumMod val="75000"/>
                <a:alpha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p:nvSpPr>
          <p:spPr>
            <a:xfrm flipV="1">
              <a:off x="4056098" y="4554115"/>
              <a:ext cx="103577" cy="314758"/>
            </a:xfrm>
            <a:prstGeom prst="parallelogram">
              <a:avLst>
                <a:gd name="adj" fmla="val 44281"/>
              </a:avLst>
            </a:prstGeom>
            <a:solidFill>
              <a:schemeClr val="accent6">
                <a:lumMod val="75000"/>
                <a:alpha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344795" y="4209053"/>
              <a:ext cx="430221" cy="290806"/>
            </a:xfrm>
            <a:prstGeom prst="rect">
              <a:avLst/>
            </a:prstGeom>
            <a:solidFill>
              <a:srgbClr val="7030A0">
                <a:alpha val="3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p:nvSpPr>
          <p:spPr>
            <a:xfrm>
              <a:off x="4310187" y="3037509"/>
              <a:ext cx="312597" cy="306925"/>
            </a:xfrm>
            <a:prstGeom prst="parallelogram">
              <a:avLst>
                <a:gd name="adj" fmla="val 53535"/>
              </a:avLst>
            </a:prstGeom>
            <a:solidFill>
              <a:schemeClr val="accent6">
                <a:lumMod val="75000"/>
                <a:alpha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p:nvSpPr>
          <p:spPr>
            <a:xfrm flipV="1">
              <a:off x="4291899" y="4911865"/>
              <a:ext cx="324161" cy="270951"/>
            </a:xfrm>
            <a:prstGeom prst="parallelogram">
              <a:avLst>
                <a:gd name="adj" fmla="val 53535"/>
              </a:avLst>
            </a:prstGeom>
            <a:solidFill>
              <a:schemeClr val="accent6">
                <a:lumMod val="75000"/>
                <a:alpha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4815329" y="3745491"/>
              <a:ext cx="1415555" cy="291272"/>
            </a:xfrm>
            <a:prstGeom prst="rect">
              <a:avLst/>
            </a:prstGeom>
            <a:solidFill>
              <a:schemeClr val="tx2">
                <a:lumMod val="60000"/>
                <a:lumOff val="40000"/>
                <a:alpha val="3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4815329" y="3378033"/>
              <a:ext cx="1415556" cy="291272"/>
            </a:xfrm>
            <a:prstGeom prst="rect">
              <a:avLst/>
            </a:prstGeom>
            <a:solidFill>
              <a:schemeClr val="tx2">
                <a:lumMod val="60000"/>
                <a:lumOff val="40000"/>
                <a:alpha val="3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4813245" y="3033115"/>
              <a:ext cx="1297486" cy="291272"/>
            </a:xfrm>
            <a:prstGeom prst="rect">
              <a:avLst/>
            </a:prstGeom>
            <a:solidFill>
              <a:srgbClr val="D1BBE2">
                <a:alpha val="30000"/>
              </a:srgbClr>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803354" y="2673943"/>
              <a:ext cx="840497" cy="291272"/>
            </a:xfrm>
            <a:prstGeom prst="rect">
              <a:avLst/>
            </a:prstGeom>
            <a:solidFill>
              <a:srgbClr val="D1BBE2">
                <a:alpha val="30000"/>
              </a:srgbClr>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4838891" y="5285898"/>
              <a:ext cx="802312" cy="291272"/>
            </a:xfrm>
            <a:prstGeom prst="rect">
              <a:avLst/>
            </a:prstGeom>
            <a:solidFill>
              <a:srgbClr val="D1BBE2">
                <a:alpha val="30000"/>
              </a:srgbClr>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4838890" y="4918440"/>
              <a:ext cx="1270453" cy="291272"/>
            </a:xfrm>
            <a:prstGeom prst="rect">
              <a:avLst/>
            </a:prstGeom>
            <a:solidFill>
              <a:srgbClr val="D1BBE2">
                <a:alpha val="30000"/>
              </a:srgbClr>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4836807" y="4573522"/>
              <a:ext cx="1393163" cy="291272"/>
            </a:xfrm>
            <a:prstGeom prst="rect">
              <a:avLst/>
            </a:prstGeom>
            <a:solidFill>
              <a:schemeClr val="tx2">
                <a:lumMod val="60000"/>
                <a:lumOff val="40000"/>
                <a:alpha val="3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826914" y="4214350"/>
              <a:ext cx="1403970" cy="291272"/>
            </a:xfrm>
            <a:prstGeom prst="rect">
              <a:avLst/>
            </a:prstGeom>
            <a:solidFill>
              <a:schemeClr val="tx2">
                <a:lumMod val="60000"/>
                <a:lumOff val="40000"/>
                <a:alpha val="3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4644074" y="2886942"/>
              <a:ext cx="1771491" cy="563507"/>
            </a:xfrm>
            <a:prstGeom prst="rect">
              <a:avLst/>
            </a:prstGeom>
            <a:noFill/>
          </p:spPr>
          <p:txBody>
            <a:bodyPr wrap="square" rtlCol="0">
              <a:spAutoFit/>
            </a:bodyPr>
            <a:lstStyle/>
            <a:p>
              <a:r>
                <a:rPr lang="en-GB" sz="1400" dirty="0" err="1" smtClean="0">
                  <a:solidFill>
                    <a:srgbClr val="660066"/>
                  </a:solidFill>
                  <a:latin typeface="Georgia" panose="02040502050405020303" pitchFamily="18" charset="0"/>
                </a:rPr>
                <a:t>ReBCO</a:t>
              </a:r>
              <a:endParaRPr lang="en-GB" sz="1400" dirty="0">
                <a:solidFill>
                  <a:srgbClr val="660066"/>
                </a:solidFill>
                <a:latin typeface="Georgia" panose="02040502050405020303" pitchFamily="18" charset="0"/>
              </a:endParaRPr>
            </a:p>
          </p:txBody>
        </p:sp>
        <p:sp>
          <p:nvSpPr>
            <p:cNvPr id="39" name="Rectangle 38"/>
            <p:cNvSpPr/>
            <p:nvPr/>
          </p:nvSpPr>
          <p:spPr>
            <a:xfrm>
              <a:off x="4682900" y="3236681"/>
              <a:ext cx="1442299" cy="563507"/>
            </a:xfrm>
            <a:prstGeom prst="rect">
              <a:avLst/>
            </a:prstGeom>
          </p:spPr>
          <p:txBody>
            <a:bodyPr wrap="square">
              <a:spAutoFit/>
            </a:bodyPr>
            <a:lstStyle/>
            <a:p>
              <a:r>
                <a:rPr lang="en-GB" sz="1400" dirty="0" err="1">
                  <a:solidFill>
                    <a:schemeClr val="tx2"/>
                  </a:solidFill>
                  <a:latin typeface="Georgia" panose="02040502050405020303" pitchFamily="18" charset="0"/>
                </a:rPr>
                <a:t>NbTi</a:t>
              </a:r>
              <a:endParaRPr lang="en-US" sz="1400" dirty="0"/>
            </a:p>
          </p:txBody>
        </p:sp>
      </p:grpSp>
      <p:sp>
        <p:nvSpPr>
          <p:cNvPr id="40" name="Rectangle 39"/>
          <p:cNvSpPr/>
          <p:nvPr/>
        </p:nvSpPr>
        <p:spPr>
          <a:xfrm>
            <a:off x="138408" y="5662277"/>
            <a:ext cx="9005592" cy="738664"/>
          </a:xfrm>
          <a:prstGeom prst="rect">
            <a:avLst/>
          </a:prstGeom>
        </p:spPr>
        <p:txBody>
          <a:bodyPr wrap="square">
            <a:spAutoFit/>
          </a:bodyPr>
          <a:lstStyle/>
          <a:p>
            <a:r>
              <a:rPr lang="en-US" sz="1400" dirty="0"/>
              <a:t>HTS is only in its infancy, but is the </a:t>
            </a:r>
            <a:r>
              <a:rPr lang="en-US" sz="1400" b="1" dirty="0"/>
              <a:t>disruptive high-field magnet technology </a:t>
            </a:r>
            <a:r>
              <a:rPr lang="en-US" sz="1400" dirty="0"/>
              <a:t>of the future</a:t>
            </a:r>
          </a:p>
          <a:p>
            <a:pPr lvl="1"/>
            <a:r>
              <a:rPr lang="en-US" sz="1400" dirty="0"/>
              <a:t>Requires high-tech R&amp;D, spanning from material science </a:t>
            </a:r>
            <a:r>
              <a:rPr lang="en-US" sz="1400" dirty="0" smtClean="0"/>
              <a:t>to electromechanical engineering </a:t>
            </a:r>
          </a:p>
          <a:p>
            <a:pPr lvl="1"/>
            <a:r>
              <a:rPr lang="en-US" sz="1400" dirty="0" smtClean="0"/>
              <a:t>It </a:t>
            </a:r>
            <a:r>
              <a:rPr lang="en-US" sz="1400" dirty="0"/>
              <a:t>is the high-risk/high-return investment of the future</a:t>
            </a:r>
          </a:p>
        </p:txBody>
      </p:sp>
      <p:sp>
        <p:nvSpPr>
          <p:cNvPr id="41" name="TextBox 40"/>
          <p:cNvSpPr txBox="1"/>
          <p:nvPr/>
        </p:nvSpPr>
        <p:spPr>
          <a:xfrm>
            <a:off x="0" y="0"/>
            <a:ext cx="9144000" cy="553998"/>
          </a:xfrm>
          <a:prstGeom prst="rect">
            <a:avLst/>
          </a:prstGeom>
          <a:noFill/>
        </p:spPr>
        <p:txBody>
          <a:bodyPr wrap="square" rtlCol="0">
            <a:spAutoFit/>
          </a:bodyPr>
          <a:lstStyle/>
          <a:p>
            <a:pPr algn="ctr"/>
            <a:r>
              <a:rPr lang="en-US" sz="3000" b="1" dirty="0" smtClean="0"/>
              <a:t>Timeline</a:t>
            </a:r>
            <a:endParaRPr lang="en-US" sz="3000" b="1" dirty="0"/>
          </a:p>
        </p:txBody>
      </p:sp>
    </p:spTree>
    <p:extLst>
      <p:ext uri="{BB962C8B-B14F-4D97-AF65-F5344CB8AC3E}">
        <p14:creationId xmlns:p14="http://schemas.microsoft.com/office/powerpoint/2010/main" val="1523567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3998"/>
          </a:xfrm>
          <a:prstGeom prst="rect">
            <a:avLst/>
          </a:prstGeom>
          <a:noFill/>
        </p:spPr>
        <p:txBody>
          <a:bodyPr wrap="square" rtlCol="0">
            <a:spAutoFit/>
          </a:bodyPr>
          <a:lstStyle/>
          <a:p>
            <a:pPr algn="ctr"/>
            <a:r>
              <a:rPr lang="en-US" sz="3000" b="1" dirty="0" smtClean="0"/>
              <a:t>The 16 T Magnets Program</a:t>
            </a:r>
            <a:endParaRPr lang="en-US" sz="3000" b="1" dirty="0"/>
          </a:p>
        </p:txBody>
      </p:sp>
      <p:sp>
        <p:nvSpPr>
          <p:cNvPr id="4" name="TextBox 3"/>
          <p:cNvSpPr txBox="1"/>
          <p:nvPr/>
        </p:nvSpPr>
        <p:spPr>
          <a:xfrm>
            <a:off x="151572" y="980170"/>
            <a:ext cx="8840857" cy="3023905"/>
          </a:xfrm>
          <a:prstGeom prst="rect">
            <a:avLst/>
          </a:prstGeom>
          <a:noFill/>
        </p:spPr>
        <p:txBody>
          <a:bodyPr wrap="square" rtlCol="0">
            <a:spAutoFit/>
          </a:bodyPr>
          <a:lstStyle/>
          <a:p>
            <a:pPr algn="just"/>
            <a:r>
              <a:rPr lang="en-GB" dirty="0">
                <a:solidFill>
                  <a:schemeClr val="accent6">
                    <a:lumMod val="50000"/>
                  </a:schemeClr>
                </a:solidFill>
              </a:rPr>
              <a:t>A Future Circular Collider (FCC), or an energy upgrade of the LHC (HE-LHC), would require bending magnets operating at up to 16 T. </a:t>
            </a:r>
          </a:p>
          <a:p>
            <a:pPr algn="just"/>
            <a:endParaRPr lang="en-GB" dirty="0">
              <a:solidFill>
                <a:schemeClr val="accent6">
                  <a:lumMod val="50000"/>
                </a:schemeClr>
              </a:solidFill>
            </a:endParaRPr>
          </a:p>
          <a:p>
            <a:pPr algn="just"/>
            <a:r>
              <a:rPr lang="en-GB" dirty="0">
                <a:solidFill>
                  <a:schemeClr val="accent6">
                    <a:lumMod val="50000"/>
                  </a:schemeClr>
                </a:solidFill>
              </a:rPr>
              <a:t>This is about </a:t>
            </a:r>
            <a:r>
              <a:rPr lang="en-GB" dirty="0" smtClean="0">
                <a:solidFill>
                  <a:schemeClr val="accent6">
                    <a:lumMod val="50000"/>
                  </a:schemeClr>
                </a:solidFill>
              </a:rPr>
              <a:t>:</a:t>
            </a:r>
          </a:p>
          <a:p>
            <a:pPr marL="285750" indent="-285750" algn="just">
              <a:buFont typeface="Arial" panose="020B0604020202020204" pitchFamily="34" charset="0"/>
              <a:buChar char="•"/>
            </a:pPr>
            <a:r>
              <a:rPr lang="en-GB" dirty="0" smtClean="0">
                <a:solidFill>
                  <a:schemeClr val="accent6">
                    <a:lumMod val="50000"/>
                  </a:schemeClr>
                </a:solidFill>
              </a:rPr>
              <a:t>twice </a:t>
            </a:r>
            <a:r>
              <a:rPr lang="en-GB" dirty="0">
                <a:solidFill>
                  <a:schemeClr val="accent6">
                    <a:lumMod val="50000"/>
                  </a:schemeClr>
                </a:solidFill>
              </a:rPr>
              <a:t>the magnetic field amplitude produced by the </a:t>
            </a:r>
            <a:r>
              <a:rPr lang="en-GB" dirty="0" err="1">
                <a:solidFill>
                  <a:schemeClr val="accent6">
                    <a:lumMod val="50000"/>
                  </a:schemeClr>
                </a:solidFill>
              </a:rPr>
              <a:t>Nb-Ti</a:t>
            </a:r>
            <a:r>
              <a:rPr lang="en-GB" dirty="0">
                <a:solidFill>
                  <a:schemeClr val="accent6">
                    <a:lumMod val="50000"/>
                  </a:schemeClr>
                </a:solidFill>
              </a:rPr>
              <a:t> magnets of the </a:t>
            </a:r>
            <a:r>
              <a:rPr lang="en-GB" dirty="0" smtClean="0">
                <a:solidFill>
                  <a:schemeClr val="accent6">
                    <a:lumMod val="50000"/>
                  </a:schemeClr>
                </a:solidFill>
              </a:rPr>
              <a:t>LHC</a:t>
            </a:r>
          </a:p>
          <a:p>
            <a:pPr marL="285750" indent="-285750" algn="just">
              <a:buFont typeface="Arial" panose="020B0604020202020204" pitchFamily="34" charset="0"/>
              <a:buChar char="•"/>
            </a:pPr>
            <a:r>
              <a:rPr lang="en-GB" dirty="0" smtClean="0">
                <a:solidFill>
                  <a:schemeClr val="accent6">
                    <a:lumMod val="50000"/>
                  </a:schemeClr>
                </a:solidFill>
              </a:rPr>
              <a:t>5 </a:t>
            </a:r>
            <a:r>
              <a:rPr lang="en-GB" dirty="0">
                <a:solidFill>
                  <a:schemeClr val="accent6">
                    <a:lumMod val="50000"/>
                  </a:schemeClr>
                </a:solidFill>
              </a:rPr>
              <a:t>T higher than the field produced by the Nb3Sn magnets for </a:t>
            </a:r>
            <a:r>
              <a:rPr lang="en-GB" dirty="0" smtClean="0">
                <a:solidFill>
                  <a:schemeClr val="accent6">
                    <a:lumMod val="50000"/>
                  </a:schemeClr>
                </a:solidFill>
              </a:rPr>
              <a:t>HILUMI-LHC</a:t>
            </a:r>
            <a:endParaRPr lang="en-GB" dirty="0">
              <a:solidFill>
                <a:schemeClr val="accent6">
                  <a:lumMod val="50000"/>
                </a:schemeClr>
              </a:solidFill>
            </a:endParaRPr>
          </a:p>
          <a:p>
            <a:pPr algn="just"/>
            <a:endParaRPr lang="fr-CH" dirty="0">
              <a:solidFill>
                <a:schemeClr val="accent6">
                  <a:lumMod val="50000"/>
                </a:schemeClr>
              </a:solidFill>
            </a:endParaRPr>
          </a:p>
          <a:p>
            <a:pPr marL="342900" indent="-342900" algn="just">
              <a:buAutoNum type="arabicPeriod"/>
            </a:pPr>
            <a:r>
              <a:rPr lang="fr-CH" b="1" dirty="0">
                <a:solidFill>
                  <a:schemeClr val="accent6">
                    <a:lumMod val="50000"/>
                  </a:schemeClr>
                </a:solidFill>
              </a:rPr>
              <a:t>Can, </a:t>
            </a:r>
            <a:r>
              <a:rPr lang="fr-CH" b="1" dirty="0" err="1">
                <a:solidFill>
                  <a:schemeClr val="accent6">
                    <a:lumMod val="50000"/>
                  </a:schemeClr>
                </a:solidFill>
              </a:rPr>
              <a:t>these</a:t>
            </a:r>
            <a:r>
              <a:rPr lang="fr-CH" b="1" dirty="0">
                <a:solidFill>
                  <a:schemeClr val="accent6">
                    <a:lumMod val="50000"/>
                  </a:schemeClr>
                </a:solidFill>
              </a:rPr>
              <a:t> </a:t>
            </a:r>
            <a:r>
              <a:rPr lang="fr-CH" b="1" dirty="0" err="1">
                <a:solidFill>
                  <a:schemeClr val="accent6">
                    <a:lumMod val="50000"/>
                  </a:schemeClr>
                </a:solidFill>
              </a:rPr>
              <a:t>magnets</a:t>
            </a:r>
            <a:r>
              <a:rPr lang="fr-CH" b="1" dirty="0">
                <a:solidFill>
                  <a:schemeClr val="accent6">
                    <a:lumMod val="50000"/>
                  </a:schemeClr>
                </a:solidFill>
              </a:rPr>
              <a:t>, </a:t>
            </a:r>
            <a:r>
              <a:rPr lang="fr-CH" b="1" dirty="0" err="1">
                <a:solidFill>
                  <a:schemeClr val="accent6">
                    <a:lumMod val="50000"/>
                  </a:schemeClr>
                </a:solidFill>
              </a:rPr>
              <a:t>be</a:t>
            </a:r>
            <a:r>
              <a:rPr lang="fr-CH" b="1" dirty="0">
                <a:solidFill>
                  <a:schemeClr val="accent6">
                    <a:lumMod val="50000"/>
                  </a:schemeClr>
                </a:solidFill>
              </a:rPr>
              <a:t> </a:t>
            </a:r>
            <a:r>
              <a:rPr lang="fr-CH" b="1" dirty="0" err="1">
                <a:solidFill>
                  <a:schemeClr val="accent6">
                    <a:lumMod val="50000"/>
                  </a:schemeClr>
                </a:solidFill>
              </a:rPr>
              <a:t>feasible</a:t>
            </a:r>
            <a:r>
              <a:rPr lang="fr-CH" b="1" dirty="0">
                <a:solidFill>
                  <a:schemeClr val="accent6">
                    <a:lumMod val="50000"/>
                  </a:schemeClr>
                </a:solidFill>
              </a:rPr>
              <a:t> in «</a:t>
            </a:r>
            <a:r>
              <a:rPr lang="fr-CH" b="1" dirty="0" err="1">
                <a:solidFill>
                  <a:schemeClr val="accent6">
                    <a:lumMod val="50000"/>
                  </a:schemeClr>
                </a:solidFill>
              </a:rPr>
              <a:t>accelerator</a:t>
            </a:r>
            <a:r>
              <a:rPr lang="fr-CH" b="1" dirty="0">
                <a:solidFill>
                  <a:schemeClr val="accent6">
                    <a:lumMod val="50000"/>
                  </a:schemeClr>
                </a:solidFill>
              </a:rPr>
              <a:t> </a:t>
            </a:r>
            <a:r>
              <a:rPr lang="fr-CH" b="1" dirty="0" err="1">
                <a:solidFill>
                  <a:schemeClr val="accent6">
                    <a:lumMod val="50000"/>
                  </a:schemeClr>
                </a:solidFill>
              </a:rPr>
              <a:t>quality</a:t>
            </a:r>
            <a:r>
              <a:rPr lang="fr-CH" b="1" dirty="0">
                <a:solidFill>
                  <a:schemeClr val="accent6">
                    <a:lumMod val="50000"/>
                  </a:schemeClr>
                </a:solidFill>
              </a:rPr>
              <a:t>»*?</a:t>
            </a:r>
          </a:p>
          <a:p>
            <a:pPr marL="342900" indent="-342900" algn="just">
              <a:buAutoNum type="arabicPeriod"/>
            </a:pPr>
            <a:r>
              <a:rPr lang="fr-CH" b="1" dirty="0">
                <a:solidFill>
                  <a:schemeClr val="accent6">
                    <a:lumMod val="50000"/>
                  </a:schemeClr>
                </a:solidFill>
              </a:rPr>
              <a:t>If </a:t>
            </a:r>
            <a:r>
              <a:rPr lang="fr-CH" b="1" dirty="0" err="1">
                <a:solidFill>
                  <a:schemeClr val="accent6">
                    <a:lumMod val="50000"/>
                  </a:schemeClr>
                </a:solidFill>
              </a:rPr>
              <a:t>yes</a:t>
            </a:r>
            <a:r>
              <a:rPr lang="fr-CH" b="1" dirty="0">
                <a:solidFill>
                  <a:schemeClr val="accent6">
                    <a:lumMod val="50000"/>
                  </a:schemeClr>
                </a:solidFill>
              </a:rPr>
              <a:t>, at </a:t>
            </a:r>
            <a:r>
              <a:rPr lang="fr-CH" b="1" dirty="0" err="1">
                <a:solidFill>
                  <a:schemeClr val="accent6">
                    <a:lumMod val="50000"/>
                  </a:schemeClr>
                </a:solidFill>
              </a:rPr>
              <a:t>which</a:t>
            </a:r>
            <a:r>
              <a:rPr lang="fr-CH" b="1" dirty="0">
                <a:solidFill>
                  <a:schemeClr val="accent6">
                    <a:lumMod val="50000"/>
                  </a:schemeClr>
                </a:solidFill>
              </a:rPr>
              <a:t> </a:t>
            </a:r>
            <a:r>
              <a:rPr lang="fr-CH" b="1" dirty="0" err="1">
                <a:solidFill>
                  <a:schemeClr val="accent6">
                    <a:lumMod val="50000"/>
                  </a:schemeClr>
                </a:solidFill>
              </a:rPr>
              <a:t>cost</a:t>
            </a:r>
            <a:r>
              <a:rPr lang="fr-CH" b="1" dirty="0">
                <a:solidFill>
                  <a:schemeClr val="accent6">
                    <a:lumMod val="50000"/>
                  </a:schemeClr>
                </a:solidFill>
              </a:rPr>
              <a:t>?</a:t>
            </a:r>
          </a:p>
          <a:p>
            <a:pPr marL="342900" indent="-342900" algn="just">
              <a:buAutoNum type="arabicPeriod"/>
            </a:pPr>
            <a:endParaRPr lang="fr-CH" b="1" dirty="0">
              <a:solidFill>
                <a:schemeClr val="accent6">
                  <a:lumMod val="50000"/>
                </a:schemeClr>
              </a:solidFill>
            </a:endParaRPr>
          </a:p>
          <a:p>
            <a:pPr algn="just"/>
            <a:r>
              <a:rPr lang="fr-CH" sz="1050" b="1" dirty="0">
                <a:solidFill>
                  <a:schemeClr val="accent6">
                    <a:lumMod val="50000"/>
                  </a:schemeClr>
                </a:solidFill>
              </a:rPr>
              <a:t>* </a:t>
            </a:r>
            <a:r>
              <a:rPr lang="fr-CH" sz="1050" b="1" dirty="0" err="1">
                <a:solidFill>
                  <a:schemeClr val="accent6">
                    <a:lumMod val="50000"/>
                  </a:schemeClr>
                </a:solidFill>
              </a:rPr>
              <a:t>margin</a:t>
            </a:r>
            <a:r>
              <a:rPr lang="fr-CH" sz="1050" b="1" dirty="0">
                <a:solidFill>
                  <a:schemeClr val="accent6">
                    <a:lumMod val="50000"/>
                  </a:schemeClr>
                </a:solidFill>
              </a:rPr>
              <a:t>, construction </a:t>
            </a:r>
            <a:r>
              <a:rPr lang="fr-CH" sz="1050" b="1" dirty="0" err="1">
                <a:solidFill>
                  <a:schemeClr val="accent6">
                    <a:lumMod val="50000"/>
                  </a:schemeClr>
                </a:solidFill>
              </a:rPr>
              <a:t>including</a:t>
            </a:r>
            <a:r>
              <a:rPr lang="fr-CH" sz="1050" b="1" dirty="0">
                <a:solidFill>
                  <a:schemeClr val="accent6">
                    <a:lumMod val="50000"/>
                  </a:schemeClr>
                </a:solidFill>
              </a:rPr>
              <a:t> </a:t>
            </a:r>
            <a:r>
              <a:rPr lang="fr-CH" sz="1050" b="1" dirty="0" err="1">
                <a:solidFill>
                  <a:schemeClr val="accent6">
                    <a:lumMod val="50000"/>
                  </a:schemeClr>
                </a:solidFill>
              </a:rPr>
              <a:t>alignmnent</a:t>
            </a:r>
            <a:r>
              <a:rPr lang="fr-CH" sz="1050" b="1" dirty="0">
                <a:solidFill>
                  <a:schemeClr val="accent6">
                    <a:lumMod val="50000"/>
                  </a:schemeClr>
                </a:solidFill>
              </a:rPr>
              <a:t>, </a:t>
            </a:r>
            <a:r>
              <a:rPr lang="fr-CH" sz="1050" b="1" dirty="0" err="1">
                <a:solidFill>
                  <a:schemeClr val="accent6">
                    <a:lumMod val="50000"/>
                  </a:schemeClr>
                </a:solidFill>
              </a:rPr>
              <a:t>field</a:t>
            </a:r>
            <a:r>
              <a:rPr lang="fr-CH" sz="1050" b="1" dirty="0">
                <a:solidFill>
                  <a:schemeClr val="accent6">
                    <a:lumMod val="50000"/>
                  </a:schemeClr>
                </a:solidFill>
              </a:rPr>
              <a:t> </a:t>
            </a:r>
            <a:r>
              <a:rPr lang="fr-CH" sz="1050" b="1" dirty="0" err="1">
                <a:solidFill>
                  <a:schemeClr val="accent6">
                    <a:lumMod val="50000"/>
                  </a:schemeClr>
                </a:solidFill>
              </a:rPr>
              <a:t>quality</a:t>
            </a:r>
            <a:r>
              <a:rPr lang="fr-CH" sz="1050" b="1" dirty="0">
                <a:solidFill>
                  <a:schemeClr val="accent6">
                    <a:lumMod val="50000"/>
                  </a:schemeClr>
                </a:solidFill>
              </a:rPr>
              <a:t>, protection in a circuit</a:t>
            </a:r>
            <a:endParaRPr lang="en-US" sz="1050" b="1" dirty="0">
              <a:solidFill>
                <a:schemeClr val="accent6">
                  <a:lumMod val="50000"/>
                </a:schemeClr>
              </a:solidFill>
            </a:endParaRPr>
          </a:p>
        </p:txBody>
      </p:sp>
    </p:spTree>
    <p:extLst>
      <p:ext uri="{BB962C8B-B14F-4D97-AF65-F5344CB8AC3E}">
        <p14:creationId xmlns:p14="http://schemas.microsoft.com/office/powerpoint/2010/main" val="364629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anim calcmode="lin" valueType="num">
                                      <p:cBhvr additive="base">
                                        <p:cTn id="1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 calcmode="lin" valueType="num">
                                      <p:cBhvr additive="base">
                                        <p:cTn id="1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355" y="825139"/>
            <a:ext cx="8221237" cy="3277820"/>
          </a:xfrm>
          <a:prstGeom prst="rect">
            <a:avLst/>
          </a:prstGeom>
          <a:noFill/>
        </p:spPr>
        <p:txBody>
          <a:bodyPr wrap="square" rtlCol="0">
            <a:spAutoFit/>
          </a:bodyPr>
          <a:lstStyle/>
          <a:p>
            <a:pPr lvl="0"/>
            <a:r>
              <a:rPr lang="fr-CH" b="1" dirty="0">
                <a:solidFill>
                  <a:srgbClr val="4D4D4D"/>
                </a:solidFill>
              </a:rPr>
              <a:t>FCC </a:t>
            </a:r>
            <a:r>
              <a:rPr lang="fr-CH" b="1" dirty="0" err="1">
                <a:solidFill>
                  <a:srgbClr val="4D4D4D"/>
                </a:solidFill>
              </a:rPr>
              <a:t>Conceptual</a:t>
            </a:r>
            <a:r>
              <a:rPr lang="fr-CH" b="1" dirty="0">
                <a:solidFill>
                  <a:srgbClr val="4D4D4D"/>
                </a:solidFill>
              </a:rPr>
              <a:t> Design Report (to </a:t>
            </a:r>
            <a:r>
              <a:rPr lang="fr-CH" b="1" dirty="0" err="1">
                <a:solidFill>
                  <a:srgbClr val="4D4D4D"/>
                </a:solidFill>
              </a:rPr>
              <a:t>be</a:t>
            </a:r>
            <a:r>
              <a:rPr lang="fr-CH" b="1" dirty="0">
                <a:solidFill>
                  <a:srgbClr val="4D4D4D"/>
                </a:solidFill>
              </a:rPr>
              <a:t> </a:t>
            </a:r>
            <a:r>
              <a:rPr lang="fr-CH" b="1" dirty="0" err="1">
                <a:solidFill>
                  <a:srgbClr val="4D4D4D"/>
                </a:solidFill>
              </a:rPr>
              <a:t>delivered</a:t>
            </a:r>
            <a:r>
              <a:rPr lang="fr-CH" b="1" dirty="0">
                <a:solidFill>
                  <a:srgbClr val="4D4D4D"/>
                </a:solidFill>
              </a:rPr>
              <a:t> by end 2018)</a:t>
            </a:r>
          </a:p>
          <a:p>
            <a:pPr lvl="0"/>
            <a:r>
              <a:rPr lang="fr-CH" sz="1350" dirty="0" err="1">
                <a:solidFill>
                  <a:srgbClr val="4D4D4D"/>
                </a:solidFill>
              </a:rPr>
              <a:t>Feed</a:t>
            </a:r>
            <a:r>
              <a:rPr lang="fr-CH" sz="1350" dirty="0">
                <a:solidFill>
                  <a:srgbClr val="4D4D4D"/>
                </a:solidFill>
              </a:rPr>
              <a:t> the CDR </a:t>
            </a:r>
            <a:r>
              <a:rPr lang="fr-CH" sz="1350" dirty="0" err="1">
                <a:solidFill>
                  <a:srgbClr val="4D4D4D"/>
                </a:solidFill>
              </a:rPr>
              <a:t>with</a:t>
            </a:r>
            <a:r>
              <a:rPr lang="fr-CH" sz="1350" dirty="0">
                <a:solidFill>
                  <a:srgbClr val="4D4D4D"/>
                </a:solidFill>
              </a:rPr>
              <a:t> one </a:t>
            </a:r>
            <a:r>
              <a:rPr lang="fr-CH" sz="1350" dirty="0" err="1">
                <a:solidFill>
                  <a:srgbClr val="4D4D4D"/>
                </a:solidFill>
              </a:rPr>
              <a:t>reference</a:t>
            </a:r>
            <a:r>
              <a:rPr lang="fr-CH" sz="1350" dirty="0">
                <a:solidFill>
                  <a:srgbClr val="4D4D4D"/>
                </a:solidFill>
              </a:rPr>
              <a:t> option, </a:t>
            </a:r>
            <a:r>
              <a:rPr lang="fr-CH" sz="1350" dirty="0" err="1">
                <a:solidFill>
                  <a:srgbClr val="4D4D4D"/>
                </a:solidFill>
              </a:rPr>
              <a:t>including</a:t>
            </a:r>
            <a:r>
              <a:rPr lang="fr-CH" sz="1350" dirty="0">
                <a:solidFill>
                  <a:srgbClr val="4D4D4D"/>
                </a:solidFill>
              </a:rPr>
              <a:t> </a:t>
            </a:r>
            <a:r>
              <a:rPr lang="fr-CH" sz="1350" dirty="0" err="1">
                <a:solidFill>
                  <a:srgbClr val="4D4D4D"/>
                </a:solidFill>
              </a:rPr>
              <a:t>cost</a:t>
            </a:r>
            <a:r>
              <a:rPr lang="fr-CH" sz="1350" dirty="0">
                <a:solidFill>
                  <a:srgbClr val="4D4D4D"/>
                </a:solidFill>
              </a:rPr>
              <a:t> model, plus a description of alternative options.</a:t>
            </a:r>
          </a:p>
          <a:p>
            <a:pPr lvl="0"/>
            <a:endParaRPr lang="fr-CH" sz="1350" b="1" dirty="0">
              <a:solidFill>
                <a:schemeClr val="accent6"/>
              </a:solidFill>
            </a:endParaRPr>
          </a:p>
          <a:p>
            <a:r>
              <a:rPr lang="fr-CH" b="1" dirty="0" err="1">
                <a:solidFill>
                  <a:schemeClr val="accent6"/>
                </a:solidFill>
              </a:rPr>
              <a:t>Conductor</a:t>
            </a:r>
            <a:endParaRPr lang="fr-CH" b="1" dirty="0">
              <a:solidFill>
                <a:schemeClr val="accent6"/>
              </a:solidFill>
            </a:endParaRPr>
          </a:p>
          <a:p>
            <a:r>
              <a:rPr lang="fr-CH" sz="1350" dirty="0" err="1">
                <a:solidFill>
                  <a:schemeClr val="accent6"/>
                </a:solidFill>
              </a:rPr>
              <a:t>Procurement</a:t>
            </a:r>
            <a:r>
              <a:rPr lang="fr-CH" sz="1350" dirty="0">
                <a:solidFill>
                  <a:schemeClr val="accent6"/>
                </a:solidFill>
              </a:rPr>
              <a:t> of up to 1.5 t of </a:t>
            </a:r>
            <a:r>
              <a:rPr lang="fr-CH" sz="1350" dirty="0" err="1">
                <a:solidFill>
                  <a:schemeClr val="accent6"/>
                </a:solidFill>
              </a:rPr>
              <a:t>conductor</a:t>
            </a:r>
            <a:r>
              <a:rPr lang="fr-CH" sz="1350" dirty="0">
                <a:solidFill>
                  <a:schemeClr val="accent6"/>
                </a:solidFill>
              </a:rPr>
              <a:t>/</a:t>
            </a:r>
            <a:r>
              <a:rPr lang="fr-CH" sz="1350" dirty="0" err="1">
                <a:solidFill>
                  <a:schemeClr val="accent6"/>
                </a:solidFill>
              </a:rPr>
              <a:t>year</a:t>
            </a:r>
            <a:r>
              <a:rPr lang="fr-CH" sz="1350" dirty="0">
                <a:solidFill>
                  <a:schemeClr val="accent6"/>
                </a:solidFill>
              </a:rPr>
              <a:t> to </a:t>
            </a:r>
            <a:r>
              <a:rPr lang="fr-CH" sz="1350" dirty="0" err="1">
                <a:solidFill>
                  <a:schemeClr val="accent6"/>
                </a:solidFill>
              </a:rPr>
              <a:t>feed</a:t>
            </a:r>
            <a:r>
              <a:rPr lang="fr-CH" sz="1350" dirty="0">
                <a:solidFill>
                  <a:schemeClr val="accent6"/>
                </a:solidFill>
              </a:rPr>
              <a:t> </a:t>
            </a:r>
            <a:r>
              <a:rPr lang="fr-CH" sz="1350" dirty="0" err="1">
                <a:solidFill>
                  <a:schemeClr val="accent6"/>
                </a:solidFill>
              </a:rPr>
              <a:t>models</a:t>
            </a:r>
            <a:r>
              <a:rPr lang="fr-CH" sz="1350" dirty="0">
                <a:solidFill>
                  <a:schemeClr val="accent6"/>
                </a:solidFill>
              </a:rPr>
              <a:t> and </a:t>
            </a:r>
            <a:r>
              <a:rPr lang="fr-CH" sz="1350" dirty="0" err="1">
                <a:solidFill>
                  <a:schemeClr val="accent6"/>
                </a:solidFill>
              </a:rPr>
              <a:t>demonstrators</a:t>
            </a:r>
            <a:endParaRPr lang="fr-CH" sz="1350" dirty="0">
              <a:solidFill>
                <a:schemeClr val="accent6"/>
              </a:solidFill>
            </a:endParaRPr>
          </a:p>
          <a:p>
            <a:r>
              <a:rPr lang="fr-CH" sz="1350" dirty="0" err="1">
                <a:solidFill>
                  <a:schemeClr val="accent6"/>
                </a:solidFill>
              </a:rPr>
              <a:t>Increase</a:t>
            </a:r>
            <a:r>
              <a:rPr lang="fr-CH" sz="1350" dirty="0">
                <a:solidFill>
                  <a:schemeClr val="accent6"/>
                </a:solidFill>
              </a:rPr>
              <a:t> of </a:t>
            </a:r>
            <a:r>
              <a:rPr lang="fr-CH" sz="1350" dirty="0" err="1">
                <a:solidFill>
                  <a:schemeClr val="accent6"/>
                </a:solidFill>
              </a:rPr>
              <a:t>J</a:t>
            </a:r>
            <a:r>
              <a:rPr lang="fr-CH" sz="1350" baseline="-25000" dirty="0" err="1">
                <a:solidFill>
                  <a:schemeClr val="accent6"/>
                </a:solidFill>
              </a:rPr>
              <a:t>c</a:t>
            </a:r>
            <a:r>
              <a:rPr lang="fr-CH" sz="1350" dirty="0">
                <a:solidFill>
                  <a:schemeClr val="accent6"/>
                </a:solidFill>
              </a:rPr>
              <a:t> up to FCC </a:t>
            </a:r>
            <a:r>
              <a:rPr lang="fr-CH" sz="1350" dirty="0" err="1">
                <a:solidFill>
                  <a:schemeClr val="accent6"/>
                </a:solidFill>
              </a:rPr>
              <a:t>target</a:t>
            </a:r>
            <a:r>
              <a:rPr lang="fr-CH" sz="1350" dirty="0">
                <a:solidFill>
                  <a:schemeClr val="accent6"/>
                </a:solidFill>
              </a:rPr>
              <a:t> (1500 A/mm</a:t>
            </a:r>
            <a:r>
              <a:rPr lang="fr-CH" sz="1350" baseline="30000" dirty="0">
                <a:solidFill>
                  <a:schemeClr val="accent6"/>
                </a:solidFill>
              </a:rPr>
              <a:t>2</a:t>
            </a:r>
            <a:r>
              <a:rPr lang="fr-CH" sz="1350" dirty="0">
                <a:solidFill>
                  <a:schemeClr val="accent6"/>
                </a:solidFill>
              </a:rPr>
              <a:t> @ 4.2 K, 16 T)</a:t>
            </a:r>
          </a:p>
          <a:p>
            <a:r>
              <a:rPr lang="fr-CH" sz="1350" dirty="0" err="1">
                <a:solidFill>
                  <a:schemeClr val="accent6"/>
                </a:solidFill>
              </a:rPr>
              <a:t>Comprehensive</a:t>
            </a:r>
            <a:r>
              <a:rPr lang="fr-CH" sz="1350" dirty="0">
                <a:solidFill>
                  <a:schemeClr val="accent6"/>
                </a:solidFill>
              </a:rPr>
              <a:t> </a:t>
            </a:r>
            <a:r>
              <a:rPr lang="fr-CH" sz="1350" dirty="0" err="1">
                <a:solidFill>
                  <a:schemeClr val="accent6"/>
                </a:solidFill>
              </a:rPr>
              <a:t>electro-mechanical</a:t>
            </a:r>
            <a:r>
              <a:rPr lang="fr-CH" sz="1350" dirty="0">
                <a:solidFill>
                  <a:schemeClr val="accent6"/>
                </a:solidFill>
              </a:rPr>
              <a:t> </a:t>
            </a:r>
            <a:r>
              <a:rPr lang="fr-CH" sz="1350" dirty="0" err="1">
                <a:solidFill>
                  <a:schemeClr val="accent6"/>
                </a:solidFill>
              </a:rPr>
              <a:t>characterization</a:t>
            </a:r>
            <a:r>
              <a:rPr lang="fr-CH" sz="1350" dirty="0">
                <a:solidFill>
                  <a:schemeClr val="accent6"/>
                </a:solidFill>
              </a:rPr>
              <a:t> of the </a:t>
            </a:r>
            <a:r>
              <a:rPr lang="fr-CH" sz="1350" dirty="0" err="1">
                <a:solidFill>
                  <a:schemeClr val="accent6"/>
                </a:solidFill>
              </a:rPr>
              <a:t>conductor</a:t>
            </a:r>
            <a:r>
              <a:rPr lang="fr-CH" sz="1350" dirty="0">
                <a:solidFill>
                  <a:schemeClr val="accent6"/>
                </a:solidFill>
              </a:rPr>
              <a:t>.</a:t>
            </a:r>
          </a:p>
          <a:p>
            <a:endParaRPr lang="fr-CH" sz="1350" dirty="0">
              <a:solidFill>
                <a:schemeClr val="accent6"/>
              </a:solidFill>
            </a:endParaRPr>
          </a:p>
          <a:p>
            <a:r>
              <a:rPr lang="fr-CH" b="1" dirty="0">
                <a:solidFill>
                  <a:schemeClr val="accent6"/>
                </a:solidFill>
              </a:rPr>
              <a:t>R&amp;D </a:t>
            </a:r>
            <a:r>
              <a:rPr lang="fr-CH" b="1" dirty="0" err="1">
                <a:solidFill>
                  <a:schemeClr val="accent6"/>
                </a:solidFill>
              </a:rPr>
              <a:t>Magnets</a:t>
            </a:r>
            <a:endParaRPr lang="fr-CH" b="1" dirty="0">
              <a:solidFill>
                <a:schemeClr val="accent6"/>
              </a:solidFill>
            </a:endParaRPr>
          </a:p>
          <a:p>
            <a:r>
              <a:rPr lang="fr-CH" sz="1350" dirty="0">
                <a:solidFill>
                  <a:schemeClr val="accent6"/>
                </a:solidFill>
              </a:rPr>
              <a:t>Design, Manufacture &amp; Test of ERMC and RMM </a:t>
            </a:r>
            <a:r>
              <a:rPr lang="fr-CH" sz="1350" dirty="0" err="1">
                <a:solidFill>
                  <a:schemeClr val="accent6"/>
                </a:solidFill>
              </a:rPr>
              <a:t>Magnets</a:t>
            </a:r>
            <a:r>
              <a:rPr lang="fr-CH" sz="1350" dirty="0">
                <a:solidFill>
                  <a:schemeClr val="accent6"/>
                </a:solidFill>
              </a:rPr>
              <a:t>.</a:t>
            </a:r>
          </a:p>
          <a:p>
            <a:r>
              <a:rPr lang="fr-CH" sz="1350" dirty="0" err="1">
                <a:solidFill>
                  <a:schemeClr val="accent6"/>
                </a:solidFill>
              </a:rPr>
              <a:t>Identify</a:t>
            </a:r>
            <a:r>
              <a:rPr lang="fr-CH" sz="1350" dirty="0">
                <a:solidFill>
                  <a:schemeClr val="accent6"/>
                </a:solidFill>
              </a:rPr>
              <a:t> and </a:t>
            </a:r>
            <a:r>
              <a:rPr lang="fr-CH" sz="1350" dirty="0" err="1">
                <a:solidFill>
                  <a:schemeClr val="accent6"/>
                </a:solidFill>
              </a:rPr>
              <a:t>implement</a:t>
            </a:r>
            <a:r>
              <a:rPr lang="fr-CH" sz="1350" dirty="0">
                <a:solidFill>
                  <a:schemeClr val="accent6"/>
                </a:solidFill>
              </a:rPr>
              <a:t> </a:t>
            </a:r>
            <a:r>
              <a:rPr lang="fr-CH" sz="1350" dirty="0" err="1">
                <a:solidFill>
                  <a:schemeClr val="accent6"/>
                </a:solidFill>
              </a:rPr>
              <a:t>required</a:t>
            </a:r>
            <a:r>
              <a:rPr lang="fr-CH" sz="1350" dirty="0">
                <a:solidFill>
                  <a:schemeClr val="accent6"/>
                </a:solidFill>
              </a:rPr>
              <a:t> </a:t>
            </a:r>
            <a:r>
              <a:rPr lang="fr-CH" sz="1350" dirty="0" err="1">
                <a:solidFill>
                  <a:schemeClr val="accent6"/>
                </a:solidFill>
              </a:rPr>
              <a:t>technological</a:t>
            </a:r>
            <a:r>
              <a:rPr lang="fr-CH" sz="1350" dirty="0">
                <a:solidFill>
                  <a:schemeClr val="accent6"/>
                </a:solidFill>
              </a:rPr>
              <a:t> R&amp;D (</a:t>
            </a:r>
            <a:r>
              <a:rPr lang="fr-CH" sz="1350" dirty="0" err="1">
                <a:solidFill>
                  <a:schemeClr val="accent6"/>
                </a:solidFill>
              </a:rPr>
              <a:t>wound</a:t>
            </a:r>
            <a:r>
              <a:rPr lang="fr-CH" sz="1350" dirty="0">
                <a:solidFill>
                  <a:schemeClr val="accent6"/>
                </a:solidFill>
              </a:rPr>
              <a:t> </a:t>
            </a:r>
            <a:r>
              <a:rPr lang="fr-CH" sz="1350" dirty="0" err="1">
                <a:solidFill>
                  <a:schemeClr val="accent6"/>
                </a:solidFill>
              </a:rPr>
              <a:t>conductor</a:t>
            </a:r>
            <a:r>
              <a:rPr lang="fr-CH" sz="1350" dirty="0">
                <a:solidFill>
                  <a:schemeClr val="accent6"/>
                </a:solidFill>
              </a:rPr>
              <a:t>, </a:t>
            </a:r>
            <a:r>
              <a:rPr lang="fr-CH" sz="1350" dirty="0" err="1">
                <a:solidFill>
                  <a:schemeClr val="accent6"/>
                </a:solidFill>
              </a:rPr>
              <a:t>splices</a:t>
            </a:r>
            <a:r>
              <a:rPr lang="fr-CH" sz="1350" dirty="0">
                <a:solidFill>
                  <a:schemeClr val="accent6"/>
                </a:solidFill>
              </a:rPr>
              <a:t>, </a:t>
            </a:r>
            <a:r>
              <a:rPr lang="fr-CH" sz="1350" dirty="0" err="1">
                <a:solidFill>
                  <a:schemeClr val="accent6"/>
                </a:solidFill>
              </a:rPr>
              <a:t>impregnation</a:t>
            </a:r>
            <a:r>
              <a:rPr lang="fr-CH" sz="1350" dirty="0">
                <a:solidFill>
                  <a:schemeClr val="accent6"/>
                </a:solidFill>
              </a:rPr>
              <a:t> …)</a:t>
            </a:r>
          </a:p>
          <a:p>
            <a:endParaRPr lang="fr-CH" sz="1350" dirty="0">
              <a:solidFill>
                <a:schemeClr val="accent6"/>
              </a:solidFill>
            </a:endParaRPr>
          </a:p>
          <a:p>
            <a:r>
              <a:rPr lang="fr-CH" b="1" dirty="0">
                <a:solidFill>
                  <a:schemeClr val="accent6"/>
                </a:solidFill>
              </a:rPr>
              <a:t>Model </a:t>
            </a:r>
            <a:r>
              <a:rPr lang="fr-CH" b="1" dirty="0" err="1">
                <a:solidFill>
                  <a:schemeClr val="accent6"/>
                </a:solidFill>
              </a:rPr>
              <a:t>magnets</a:t>
            </a:r>
            <a:endParaRPr lang="fr-CH" b="1" dirty="0">
              <a:solidFill>
                <a:schemeClr val="accent6"/>
              </a:solidFill>
            </a:endParaRPr>
          </a:p>
          <a:p>
            <a:r>
              <a:rPr lang="fr-CH" sz="1350" dirty="0">
                <a:solidFill>
                  <a:schemeClr val="accent6"/>
                </a:solidFill>
              </a:rPr>
              <a:t>Design, Manufacture &amp; Test of Model </a:t>
            </a:r>
            <a:r>
              <a:rPr lang="fr-CH" sz="1350" dirty="0" err="1">
                <a:solidFill>
                  <a:schemeClr val="accent6"/>
                </a:solidFill>
              </a:rPr>
              <a:t>Magnets</a:t>
            </a:r>
            <a:endParaRPr lang="fr-CH" sz="1350" dirty="0">
              <a:solidFill>
                <a:schemeClr val="accent6"/>
              </a:solidFill>
            </a:endParaRPr>
          </a:p>
        </p:txBody>
      </p:sp>
      <p:sp>
        <p:nvSpPr>
          <p:cNvPr id="5" name="TextBox 4"/>
          <p:cNvSpPr txBox="1"/>
          <p:nvPr/>
        </p:nvSpPr>
        <p:spPr>
          <a:xfrm>
            <a:off x="0" y="0"/>
            <a:ext cx="9143999" cy="553998"/>
          </a:xfrm>
          <a:prstGeom prst="rect">
            <a:avLst/>
          </a:prstGeom>
          <a:noFill/>
        </p:spPr>
        <p:txBody>
          <a:bodyPr wrap="square" rtlCol="0">
            <a:spAutoFit/>
          </a:bodyPr>
          <a:lstStyle/>
          <a:p>
            <a:pPr algn="ctr"/>
            <a:r>
              <a:rPr lang="en-US" sz="3000" b="1" dirty="0"/>
              <a:t>Overview of activities </a:t>
            </a:r>
            <a:r>
              <a:rPr lang="en-US" sz="3000" b="1" dirty="0" smtClean="0"/>
              <a:t>until 2023</a:t>
            </a:r>
            <a:endParaRPr lang="en-US" sz="3000" b="1" dirty="0"/>
          </a:p>
        </p:txBody>
      </p:sp>
    </p:spTree>
    <p:extLst>
      <p:ext uri="{BB962C8B-B14F-4D97-AF65-F5344CB8AC3E}">
        <p14:creationId xmlns:p14="http://schemas.microsoft.com/office/powerpoint/2010/main" val="131887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 calcmode="lin" valueType="num">
                                      <p:cBhvr additive="base">
                                        <p:cTn id="4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3" end="13"/>
                                            </p:txEl>
                                          </p:spTgt>
                                        </p:tgtEl>
                                        <p:attrNameLst>
                                          <p:attrName>style.visibility</p:attrName>
                                        </p:attrNameLst>
                                      </p:cBhvr>
                                      <p:to>
                                        <p:strVal val="visible"/>
                                      </p:to>
                                    </p:set>
                                    <p:anim calcmode="lin" valueType="num">
                                      <p:cBhvr additive="base">
                                        <p:cTn id="5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451"/>
            <a:ext cx="9143999" cy="553998"/>
          </a:xfrm>
          <a:prstGeom prst="rect">
            <a:avLst/>
          </a:prstGeom>
          <a:noFill/>
        </p:spPr>
        <p:txBody>
          <a:bodyPr wrap="square" rtlCol="0">
            <a:spAutoFit/>
          </a:bodyPr>
          <a:lstStyle/>
          <a:p>
            <a:pPr algn="ctr"/>
            <a:r>
              <a:rPr lang="fr-FR" sz="3000" b="1" dirty="0"/>
              <a:t>16 T </a:t>
            </a:r>
            <a:r>
              <a:rPr lang="fr-FR" sz="3000" b="1" dirty="0" err="1"/>
              <a:t>Development</a:t>
            </a:r>
            <a:r>
              <a:rPr lang="fr-FR" sz="3000" b="1" dirty="0"/>
              <a:t> Programs</a:t>
            </a:r>
          </a:p>
        </p:txBody>
      </p:sp>
      <p:sp>
        <p:nvSpPr>
          <p:cNvPr id="3" name="Rectangle 2"/>
          <p:cNvSpPr/>
          <p:nvPr/>
        </p:nvSpPr>
        <p:spPr>
          <a:xfrm>
            <a:off x="181389" y="746110"/>
            <a:ext cx="8962611" cy="646331"/>
          </a:xfrm>
          <a:prstGeom prst="rect">
            <a:avLst/>
          </a:prstGeom>
        </p:spPr>
        <p:txBody>
          <a:bodyPr wrap="square">
            <a:spAutoFit/>
          </a:bodyPr>
          <a:lstStyle/>
          <a:p>
            <a:pPr lvl="2"/>
            <a:r>
              <a:rPr lang="en-US" b="1" dirty="0" err="1">
                <a:solidFill>
                  <a:schemeClr val="accent6">
                    <a:lumMod val="50000"/>
                  </a:schemeClr>
                </a:solidFill>
                <a:ea typeface="Times New Roman" panose="02020603050405020304" pitchFamily="18" charset="0"/>
                <a:cs typeface="Times New Roman" panose="02020603050405020304" pitchFamily="18" charset="0"/>
              </a:rPr>
              <a:t>EuroCirCol</a:t>
            </a:r>
            <a:r>
              <a:rPr lang="en-US" b="1" dirty="0">
                <a:solidFill>
                  <a:schemeClr val="accent6">
                    <a:lumMod val="50000"/>
                  </a:schemeClr>
                </a:solidFill>
                <a:ea typeface="Times New Roman" panose="02020603050405020304" pitchFamily="18" charset="0"/>
                <a:cs typeface="Times New Roman" panose="02020603050405020304" pitchFamily="18" charset="0"/>
              </a:rPr>
              <a:t> WP5</a:t>
            </a:r>
            <a:endParaRPr lang="en-US" sz="1200" b="1" dirty="0">
              <a:solidFill>
                <a:schemeClr val="accent6">
                  <a:lumMod val="50000"/>
                </a:schemeClr>
              </a:solidFill>
              <a:ea typeface="Times New Roman" panose="02020603050405020304" pitchFamily="18" charset="0"/>
              <a:cs typeface="Times New Roman" panose="02020603050405020304" pitchFamily="18" charset="0"/>
            </a:endParaRPr>
          </a:p>
          <a:p>
            <a:pPr marL="900113" lvl="2" indent="-214313">
              <a:buFont typeface="Arial" panose="020B0604020202020204" pitchFamily="34" charset="0"/>
              <a:buChar char="•"/>
            </a:pPr>
            <a:r>
              <a:rPr lang="en-US" dirty="0">
                <a:solidFill>
                  <a:schemeClr val="accent6">
                    <a:lumMod val="50000"/>
                  </a:schemeClr>
                </a:solidFill>
                <a:ea typeface="Times New Roman" panose="02020603050405020304" pitchFamily="18" charset="0"/>
                <a:cs typeface="Times New Roman" panose="02020603050405020304" pitchFamily="18" charset="0"/>
              </a:rPr>
              <a:t>feed the FCC CDR with design and cost model of 16 T magnets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7" y="3651922"/>
            <a:ext cx="728351" cy="30908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27" y="780952"/>
            <a:ext cx="755374" cy="36352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7" y="1873025"/>
            <a:ext cx="782396" cy="344903"/>
          </a:xfrm>
          <a:prstGeom prst="rect">
            <a:avLst/>
          </a:prstGeom>
        </p:spPr>
      </p:pic>
      <p:sp>
        <p:nvSpPr>
          <p:cNvPr id="7" name="Rectangle 6"/>
          <p:cNvSpPr/>
          <p:nvPr/>
        </p:nvSpPr>
        <p:spPr>
          <a:xfrm>
            <a:off x="181388" y="1873026"/>
            <a:ext cx="8962611" cy="1277273"/>
          </a:xfrm>
          <a:prstGeom prst="rect">
            <a:avLst/>
          </a:prstGeom>
        </p:spPr>
        <p:txBody>
          <a:bodyPr wrap="square">
            <a:spAutoFit/>
          </a:bodyPr>
          <a:lstStyle/>
          <a:p>
            <a:pPr lvl="2">
              <a:spcAft>
                <a:spcPts val="225"/>
              </a:spcAft>
            </a:pPr>
            <a:r>
              <a:rPr lang="en-US" b="1" dirty="0">
                <a:solidFill>
                  <a:schemeClr val="accent6">
                    <a:lumMod val="50000"/>
                  </a:schemeClr>
                </a:solidFill>
                <a:ea typeface="Times New Roman" panose="02020603050405020304" pitchFamily="18" charset="0"/>
                <a:cs typeface="Times New Roman" panose="02020603050405020304" pitchFamily="18" charset="0"/>
              </a:rPr>
              <a:t>FCC 16 T Magnet Development, supporting:</a:t>
            </a:r>
          </a:p>
          <a:p>
            <a:pPr marL="900113" lvl="2" indent="-214313">
              <a:spcAft>
                <a:spcPts val="225"/>
              </a:spcAft>
              <a:buFont typeface="Arial" panose="020B0604020202020204" pitchFamily="34" charset="0"/>
              <a:buChar char="•"/>
            </a:pPr>
            <a:r>
              <a:rPr lang="en-US" dirty="0">
                <a:solidFill>
                  <a:schemeClr val="accent6">
                    <a:lumMod val="50000"/>
                  </a:schemeClr>
                </a:solidFill>
                <a:ea typeface="Times New Roman" panose="02020603050405020304" pitchFamily="18" charset="0"/>
                <a:cs typeface="Times New Roman" panose="02020603050405020304" pitchFamily="18" charset="0"/>
              </a:rPr>
              <a:t>conductor development &amp; procurement</a:t>
            </a:r>
          </a:p>
          <a:p>
            <a:pPr marL="900113" lvl="2" indent="-214313">
              <a:spcAft>
                <a:spcPts val="225"/>
              </a:spcAft>
              <a:buFont typeface="Arial" panose="020B0604020202020204" pitchFamily="34" charset="0"/>
              <a:buChar char="•"/>
            </a:pPr>
            <a:r>
              <a:rPr lang="en-US" dirty="0">
                <a:solidFill>
                  <a:schemeClr val="accent6">
                    <a:lumMod val="50000"/>
                  </a:schemeClr>
                </a:solidFill>
                <a:ea typeface="Times New Roman" panose="02020603050405020304" pitchFamily="18" charset="0"/>
                <a:cs typeface="Times New Roman" panose="02020603050405020304" pitchFamily="18" charset="0"/>
              </a:rPr>
              <a:t>R&amp;D magnets and associated development</a:t>
            </a:r>
          </a:p>
          <a:p>
            <a:pPr marL="900113" lvl="2" indent="-214313">
              <a:spcAft>
                <a:spcPts val="225"/>
              </a:spcAft>
              <a:buFont typeface="Arial" panose="020B0604020202020204" pitchFamily="34" charset="0"/>
              <a:buChar char="•"/>
            </a:pPr>
            <a:r>
              <a:rPr lang="en-US" dirty="0">
                <a:solidFill>
                  <a:schemeClr val="accent6">
                    <a:lumMod val="50000"/>
                  </a:schemeClr>
                </a:solidFill>
                <a:ea typeface="Times New Roman" panose="02020603050405020304" pitchFamily="18" charset="0"/>
                <a:cs typeface="Times New Roman" panose="02020603050405020304" pitchFamily="18" charset="0"/>
              </a:rPr>
              <a:t>model magnets</a:t>
            </a:r>
          </a:p>
        </p:txBody>
      </p:sp>
      <p:sp>
        <p:nvSpPr>
          <p:cNvPr id="9" name="Rectangle 8"/>
          <p:cNvSpPr/>
          <p:nvPr/>
        </p:nvSpPr>
        <p:spPr>
          <a:xfrm>
            <a:off x="154366" y="3371610"/>
            <a:ext cx="8962611" cy="1384995"/>
          </a:xfrm>
          <a:prstGeom prst="rect">
            <a:avLst/>
          </a:prstGeom>
        </p:spPr>
        <p:txBody>
          <a:bodyPr wrap="square">
            <a:spAutoFit/>
          </a:bodyPr>
          <a:lstStyle/>
          <a:p>
            <a:pPr lvl="3"/>
            <a:endParaRPr lang="en-US" sz="1200" dirty="0">
              <a:solidFill>
                <a:schemeClr val="accent6">
                  <a:lumMod val="50000"/>
                </a:schemeClr>
              </a:solidFill>
              <a:ea typeface="Times New Roman" panose="02020603050405020304" pitchFamily="18" charset="0"/>
              <a:cs typeface="Times New Roman" panose="02020603050405020304" pitchFamily="18" charset="0"/>
            </a:endParaRPr>
          </a:p>
          <a:p>
            <a:pPr lvl="2"/>
            <a:r>
              <a:rPr lang="en-US" b="1" dirty="0">
                <a:solidFill>
                  <a:schemeClr val="accent6">
                    <a:lumMod val="50000"/>
                  </a:schemeClr>
                </a:solidFill>
                <a:ea typeface="Times New Roman" panose="02020603050405020304" pitchFamily="18" charset="0"/>
                <a:cs typeface="Times New Roman" panose="02020603050405020304" pitchFamily="18" charset="0"/>
              </a:rPr>
              <a:t>US Magnet Development </a:t>
            </a:r>
            <a:r>
              <a:rPr lang="en-US" b="1" dirty="0" smtClean="0">
                <a:solidFill>
                  <a:schemeClr val="accent6">
                    <a:lumMod val="50000"/>
                  </a:schemeClr>
                </a:solidFill>
                <a:ea typeface="Times New Roman" panose="02020603050405020304" pitchFamily="18" charset="0"/>
                <a:cs typeface="Times New Roman" panose="02020603050405020304" pitchFamily="18" charset="0"/>
              </a:rPr>
              <a:t>Program </a:t>
            </a:r>
            <a:r>
              <a:rPr lang="en-US" sz="1200" b="1" i="1" dirty="0" smtClean="0">
                <a:solidFill>
                  <a:schemeClr val="accent6">
                    <a:lumMod val="50000"/>
                  </a:schemeClr>
                </a:solidFill>
                <a:ea typeface="Times New Roman" panose="02020603050405020304" pitchFamily="18" charset="0"/>
                <a:cs typeface="Times New Roman" panose="02020603050405020304" pitchFamily="18" charset="0"/>
              </a:rPr>
              <a:t>(will be covered by Soren Prestemon)</a:t>
            </a:r>
            <a:endParaRPr lang="en-US" sz="1200" b="1" i="1" dirty="0">
              <a:solidFill>
                <a:schemeClr val="accent6">
                  <a:lumMod val="50000"/>
                </a:schemeClr>
              </a:solidFill>
              <a:ea typeface="Times New Roman" panose="02020603050405020304" pitchFamily="18" charset="0"/>
              <a:cs typeface="Times New Roman" panose="02020603050405020304" pitchFamily="18" charset="0"/>
            </a:endParaRPr>
          </a:p>
          <a:p>
            <a:pPr marL="900113" lvl="2" indent="-214313">
              <a:buFont typeface="Arial" panose="020B0604020202020204" pitchFamily="34" charset="0"/>
              <a:buChar char="•"/>
            </a:pPr>
            <a:r>
              <a:rPr lang="en-US" dirty="0">
                <a:solidFill>
                  <a:schemeClr val="accent6">
                    <a:lumMod val="50000"/>
                  </a:schemeClr>
                </a:solidFill>
                <a:ea typeface="Times New Roman" panose="02020603050405020304" pitchFamily="18" charset="0"/>
                <a:cs typeface="Times New Roman" panose="02020603050405020304" pitchFamily="18" charset="0"/>
              </a:rPr>
              <a:t>initially focused to a 14-15 T cosine-theta magnet (2017-2018)</a:t>
            </a:r>
          </a:p>
          <a:p>
            <a:pPr marL="900113" lvl="2" indent="-214313">
              <a:buFont typeface="Arial" panose="020B0604020202020204" pitchFamily="34" charset="0"/>
              <a:buChar char="•"/>
            </a:pPr>
            <a:r>
              <a:rPr lang="en-US" dirty="0">
                <a:solidFill>
                  <a:schemeClr val="accent6">
                    <a:lumMod val="50000"/>
                  </a:schemeClr>
                </a:solidFill>
                <a:ea typeface="Times New Roman" panose="02020603050405020304" pitchFamily="18" charset="0"/>
                <a:cs typeface="Times New Roman" panose="02020603050405020304" pitchFamily="18" charset="0"/>
              </a:rPr>
              <a:t>also exploring a canted cosine-theta option, in a first step possibly as an insert to the outer layers of the 14-15 T magnet above</a:t>
            </a:r>
          </a:p>
        </p:txBody>
      </p:sp>
    </p:spTree>
    <p:extLst>
      <p:ext uri="{BB962C8B-B14F-4D97-AF65-F5344CB8AC3E}">
        <p14:creationId xmlns:p14="http://schemas.microsoft.com/office/powerpoint/2010/main" val="4293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theme/theme1.xml><?xml version="1.0" encoding="utf-8"?>
<a:theme xmlns:a="http://schemas.openxmlformats.org/drawingml/2006/main" name="CERNPrésentation1">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CERNPrésentation1</Template>
  <TotalTime>8866</TotalTime>
  <Words>1313</Words>
  <Application>Microsoft Office PowerPoint</Application>
  <PresentationFormat>On-screen Show (4:3)</PresentationFormat>
  <Paragraphs>217</Paragraphs>
  <Slides>21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Arial</vt:lpstr>
      <vt:lpstr>Calibri</vt:lpstr>
      <vt:lpstr>Georgia</vt:lpstr>
      <vt:lpstr>Symbol</vt:lpstr>
      <vt:lpstr>Times New Roman</vt:lpstr>
      <vt:lpstr>Wingdings</vt:lpstr>
      <vt:lpstr>CERNPrésentation1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Bourcey</dc:creator>
  <cp:lastModifiedBy>Davide Tommasini</cp:lastModifiedBy>
  <cp:revision>846</cp:revision>
  <cp:lastPrinted>2016-03-01T09:28:59Z</cp:lastPrinted>
  <dcterms:created xsi:type="dcterms:W3CDTF">2012-11-02T06:26:28Z</dcterms:created>
  <dcterms:modified xsi:type="dcterms:W3CDTF">2017-11-02T07:34:31Z</dcterms:modified>
</cp:coreProperties>
</file>