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tmp" ContentType="image/p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6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7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8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9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2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3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media/image41.jpg" ContentType="image/jpeg"/>
  <Override PartName="/ppt/media/image42.jpg" ContentType="image/jpeg"/>
  <Override PartName="/ppt/media/image43.jpg" ContentType="image/jpeg"/>
  <Override PartName="/ppt/media/image47.jpg" ContentType="image/jpeg"/>
  <Override PartName="/ppt/media/image48.JPG" ContentType="image/jpe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1" r:id="rId2"/>
    <p:sldMasterId id="2147483741" r:id="rId3"/>
    <p:sldMasterId id="2147483747" r:id="rId4"/>
    <p:sldMasterId id="2147483753" r:id="rId5"/>
    <p:sldMasterId id="2147483759" r:id="rId6"/>
    <p:sldMasterId id="2147483773" r:id="rId7"/>
    <p:sldMasterId id="2147483787" r:id="rId8"/>
    <p:sldMasterId id="2147483825" r:id="rId9"/>
    <p:sldMasterId id="2147483889" r:id="rId10"/>
    <p:sldMasterId id="2147483901" r:id="rId11"/>
    <p:sldMasterId id="2147483916" r:id="rId12"/>
    <p:sldMasterId id="2147483955" r:id="rId13"/>
    <p:sldMasterId id="2147483967" r:id="rId14"/>
    <p:sldMasterId id="2147483972" r:id="rId15"/>
    <p:sldMasterId id="2147483977" r:id="rId16"/>
    <p:sldMasterId id="2147483993" r:id="rId17"/>
    <p:sldMasterId id="2147484006" r:id="rId18"/>
    <p:sldMasterId id="2147484022" r:id="rId19"/>
    <p:sldMasterId id="2147484038" r:id="rId20"/>
    <p:sldMasterId id="2147484051" r:id="rId21"/>
    <p:sldMasterId id="2147484064" r:id="rId22"/>
    <p:sldMasterId id="2147484078" r:id="rId23"/>
    <p:sldMasterId id="2147484094" r:id="rId24"/>
  </p:sldMasterIdLst>
  <p:notesMasterIdLst>
    <p:notesMasterId r:id="rId68"/>
  </p:notesMasterIdLst>
  <p:handoutMasterIdLst>
    <p:handoutMasterId r:id="rId69"/>
  </p:handoutMasterIdLst>
  <p:sldIdLst>
    <p:sldId id="257" r:id="rId25"/>
    <p:sldId id="428" r:id="rId26"/>
    <p:sldId id="284" r:id="rId27"/>
    <p:sldId id="713" r:id="rId28"/>
    <p:sldId id="259" r:id="rId29"/>
    <p:sldId id="722" r:id="rId30"/>
    <p:sldId id="724" r:id="rId31"/>
    <p:sldId id="637" r:id="rId32"/>
    <p:sldId id="714" r:id="rId33"/>
    <p:sldId id="422" r:id="rId34"/>
    <p:sldId id="715" r:id="rId35"/>
    <p:sldId id="636" r:id="rId36"/>
    <p:sldId id="680" r:id="rId37"/>
    <p:sldId id="681" r:id="rId38"/>
    <p:sldId id="682" r:id="rId39"/>
    <p:sldId id="698" r:id="rId40"/>
    <p:sldId id="725" r:id="rId41"/>
    <p:sldId id="716" r:id="rId42"/>
    <p:sldId id="415" r:id="rId43"/>
    <p:sldId id="626" r:id="rId44"/>
    <p:sldId id="694" r:id="rId45"/>
    <p:sldId id="726" r:id="rId46"/>
    <p:sldId id="689" r:id="rId47"/>
    <p:sldId id="690" r:id="rId48"/>
    <p:sldId id="691" r:id="rId49"/>
    <p:sldId id="721" r:id="rId50"/>
    <p:sldId id="723" r:id="rId51"/>
    <p:sldId id="718" r:id="rId52"/>
    <p:sldId id="719" r:id="rId53"/>
    <p:sldId id="710" r:id="rId54"/>
    <p:sldId id="720" r:id="rId55"/>
    <p:sldId id="692" r:id="rId56"/>
    <p:sldId id="693" r:id="rId57"/>
    <p:sldId id="709" r:id="rId58"/>
    <p:sldId id="712" r:id="rId59"/>
    <p:sldId id="702" r:id="rId60"/>
    <p:sldId id="704" r:id="rId61"/>
    <p:sldId id="705" r:id="rId62"/>
    <p:sldId id="706" r:id="rId63"/>
    <p:sldId id="707" r:id="rId64"/>
    <p:sldId id="708" r:id="rId65"/>
    <p:sldId id="711" r:id="rId66"/>
    <p:sldId id="686" r:id="rId67"/>
  </p:sldIdLst>
  <p:sldSz cx="9906000" cy="6858000" type="A4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濃色 2 - アクセント 5/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濃色 2 - アクセント 3/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中間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中間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間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淡色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1" autoAdjust="0"/>
    <p:restoredTop sz="97320" autoAdjust="0"/>
  </p:normalViewPr>
  <p:slideViewPr>
    <p:cSldViewPr snapToGrid="0" snapToObjects="1">
      <p:cViewPr varScale="1">
        <p:scale>
          <a:sx n="72" d="100"/>
          <a:sy n="72" d="100"/>
        </p:scale>
        <p:origin x="-1128" y="-12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39.xml"/><Relationship Id="rId64" Type="http://schemas.openxmlformats.org/officeDocument/2006/relationships/slide" Target="slides/slide40.xml"/><Relationship Id="rId65" Type="http://schemas.openxmlformats.org/officeDocument/2006/relationships/slide" Target="slides/slide41.xml"/><Relationship Id="rId66" Type="http://schemas.openxmlformats.org/officeDocument/2006/relationships/slide" Target="slides/slide42.xml"/><Relationship Id="rId67" Type="http://schemas.openxmlformats.org/officeDocument/2006/relationships/slide" Target="slides/slide43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26.xml"/><Relationship Id="rId51" Type="http://schemas.openxmlformats.org/officeDocument/2006/relationships/slide" Target="slides/slide27.xml"/><Relationship Id="rId52" Type="http://schemas.openxmlformats.org/officeDocument/2006/relationships/slide" Target="slides/slide28.xml"/><Relationship Id="rId53" Type="http://schemas.openxmlformats.org/officeDocument/2006/relationships/slide" Target="slides/slide29.xml"/><Relationship Id="rId54" Type="http://schemas.openxmlformats.org/officeDocument/2006/relationships/slide" Target="slides/slide30.xml"/><Relationship Id="rId55" Type="http://schemas.openxmlformats.org/officeDocument/2006/relationships/slide" Target="slides/slide31.xml"/><Relationship Id="rId56" Type="http://schemas.openxmlformats.org/officeDocument/2006/relationships/slide" Target="slides/slide32.xml"/><Relationship Id="rId57" Type="http://schemas.openxmlformats.org/officeDocument/2006/relationships/slide" Target="slides/slide33.xml"/><Relationship Id="rId58" Type="http://schemas.openxmlformats.org/officeDocument/2006/relationships/slide" Target="slides/slide34.xml"/><Relationship Id="rId59" Type="http://schemas.openxmlformats.org/officeDocument/2006/relationships/slide" Target="slides/slide35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36.xml"/><Relationship Id="rId61" Type="http://schemas.openxmlformats.org/officeDocument/2006/relationships/slide" Target="slides/slide37.xml"/><Relationship Id="rId62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.desy.de\group\msk\4all\public\MSK_Projekte\XFEL\Operation\Maximum%20Gradient%20Task%20Force\XFEL%20VS%20comparison%2020171011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win.desy.de\group\msk\4all\public\MSK_Projekte\XFEL\Operation\Maximum%20Gradient%20Task%20Force\XFEL%20VS%20comparison%2020171011.xlsx" TargetMode="External"/><Relationship Id="rId3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\\win.desy.de\group\msk\4all\public\MSK_Projekte\XFEL\Operation\Maximum%20Gradient%20Task%20Force\XFEL%20VS%20comparison%202017101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\\win.desy.de\group\msk\4all\public\MSK_Projekte\XFEL\Operation\Maximum%20Gradient%20Task%20Force\XFEL%20VS%20comparison%202017101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\\win.desy.de\group\msk\4all\public\MSK_Projekte\XFEL\Operation\Maximum%20Gradient%20Task%20Force\XFEL%20VS%20comparison%2020171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2"/>
          <c:tx>
            <c:strRef>
              <c:f>Sheet1!$D$46</c:f>
              <c:strCache>
                <c:ptCount val="1"/>
                <c:pt idx="0">
                  <c:v>Max Energy</c:v>
                </c:pt>
              </c:strCache>
            </c:strRef>
          </c:tx>
          <c:spPr>
            <a:ln w="57150" cmpd="sng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 w="57150" cmpd="sng">
                <a:solidFill>
                  <a:srgbClr val="92D05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/>
                      <a:t>12.7 GeV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C6-4A00-9A95-B1C894779535}"/>
                </c:ext>
              </c:extLst>
            </c:dLbl>
            <c:dLbl>
              <c:idx val="1"/>
              <c:layout>
                <c:manualLayout>
                  <c:x val="-0.0389775961687784"/>
                  <c:y val="0.0371660995422278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15.2 GeV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C6-4A00-9A95-B1C894779535}"/>
                </c:ext>
              </c:extLst>
            </c:dLbl>
            <c:dLbl>
              <c:idx val="2"/>
              <c:layout>
                <c:manualLayout>
                  <c:x val="-0.00389775961687785"/>
                  <c:y val="0.0464572586197184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16.2 GeV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C6-4A00-9A95-B1C89477953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Sheet1!$C$51:$C$53</c:f>
              <c:strCache>
                <c:ptCount val="3"/>
                <c:pt idx="0">
                  <c:v>18.5.17 (up to CS7)</c:v>
                </c:pt>
                <c:pt idx="1">
                  <c:v>23.6.17 (up to CS8)</c:v>
                </c:pt>
                <c:pt idx="2">
                  <c:v>28.9.17 (during MGTF)</c:v>
                </c:pt>
              </c:strCache>
            </c:strRef>
          </c:cat>
          <c:val>
            <c:numRef>
              <c:f>Sheet1!$D$51:$D$53</c:f>
              <c:numCache>
                <c:formatCode>0.00</c:formatCode>
                <c:ptCount val="3"/>
                <c:pt idx="0">
                  <c:v>12.73152569371421</c:v>
                </c:pt>
                <c:pt idx="1">
                  <c:v>15.19072569371421</c:v>
                </c:pt>
                <c:pt idx="2">
                  <c:v>16.18500569371421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4C6-4A00-9A95-B1C894779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2549592"/>
        <c:axId val="-2082546392"/>
      </c:lineChart>
      <c:scatterChart>
        <c:scatterStyle val="lineMarker"/>
        <c:varyColors val="0"/>
        <c:ser>
          <c:idx val="1"/>
          <c:order val="0"/>
          <c:tx>
            <c:strRef>
              <c:f>Sheet1!$C$47</c:f>
              <c:strCache>
                <c:ptCount val="1"/>
                <c:pt idx="0">
                  <c:v>Regarding AMTF tests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chemeClr val="accent2">
                  <a:lumMod val="20000"/>
                  <a:lumOff val="80000"/>
                </a:schemeClr>
              </a:solidFill>
            </c:spPr>
          </c:marker>
          <c:xVal>
            <c:numRef>
              <c:f>Sheet1!$E$47:$E$48</c:f>
              <c:numCache>
                <c:formatCode>0</c:formatCode>
                <c:ptCount val="2"/>
                <c:pt idx="0">
                  <c:v>0.0</c:v>
                </c:pt>
                <c:pt idx="1">
                  <c:v>1.0</c:v>
                </c:pt>
              </c:numCache>
            </c:numRef>
          </c:xVal>
          <c:yVal>
            <c:numRef>
              <c:f>Sheet1!$D$47:$D$48</c:f>
              <c:numCache>
                <c:formatCode>0.00</c:formatCode>
                <c:ptCount val="2"/>
                <c:pt idx="0">
                  <c:v>18.938199235337</c:v>
                </c:pt>
                <c:pt idx="1">
                  <c:v>18.938199235337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F4C6-4A00-9A95-B1C894779535}"/>
            </c:ext>
          </c:extLst>
        </c:ser>
        <c:ser>
          <c:idx val="2"/>
          <c:order val="1"/>
          <c:tx>
            <c:strRef>
              <c:f>Sheet1!$C$49</c:f>
              <c:strCache>
                <c:ptCount val="1"/>
                <c:pt idx="0">
                  <c:v>17.5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xVal>
            <c:numRef>
              <c:f>Sheet1!$E$49:$E$50</c:f>
              <c:numCache>
                <c:formatCode>0</c:formatCode>
                <c:ptCount val="2"/>
                <c:pt idx="0">
                  <c:v>0.0</c:v>
                </c:pt>
                <c:pt idx="1">
                  <c:v>1.0</c:v>
                </c:pt>
              </c:numCache>
            </c:numRef>
          </c:xVal>
          <c:yVal>
            <c:numRef>
              <c:f>Sheet1!$D$49:$D$50</c:f>
              <c:numCache>
                <c:formatCode>0.00</c:formatCode>
                <c:ptCount val="2"/>
                <c:pt idx="0">
                  <c:v>17.5</c:v>
                </c:pt>
                <c:pt idx="1">
                  <c:v>17.5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F4C6-4A00-9A95-B1C894779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2537752"/>
        <c:axId val="-2082540792"/>
      </c:scatterChart>
      <c:catAx>
        <c:axId val="-2082549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-2082546392"/>
        <c:crosses val="autoZero"/>
        <c:auto val="1"/>
        <c:lblAlgn val="ctr"/>
        <c:lblOffset val="100"/>
        <c:noMultiLvlLbl val="0"/>
      </c:catAx>
      <c:valAx>
        <c:axId val="-2082546392"/>
        <c:scaling>
          <c:orientation val="minMax"/>
          <c:max val="20.0"/>
          <c:min val="1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E max [GeV]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-2082549592"/>
        <c:crosses val="autoZero"/>
        <c:crossBetween val="between"/>
        <c:majorUnit val="1.0"/>
      </c:valAx>
      <c:valAx>
        <c:axId val="-2082540792"/>
        <c:scaling>
          <c:orientation val="minMax"/>
          <c:min val="10.0"/>
        </c:scaling>
        <c:delete val="1"/>
        <c:axPos val="r"/>
        <c:numFmt formatCode="0.00" sourceLinked="1"/>
        <c:majorTickMark val="out"/>
        <c:minorTickMark val="none"/>
        <c:tickLblPos val="nextTo"/>
        <c:crossAx val="-2082537752"/>
        <c:crosses val="max"/>
        <c:crossBetween val="midCat"/>
      </c:valAx>
      <c:valAx>
        <c:axId val="-2082537752"/>
        <c:scaling>
          <c:orientation val="minMax"/>
          <c:max val="0.9"/>
          <c:min val="0.1"/>
        </c:scaling>
        <c:delete val="1"/>
        <c:axPos val="t"/>
        <c:numFmt formatCode="0" sourceLinked="1"/>
        <c:majorTickMark val="out"/>
        <c:minorTickMark val="none"/>
        <c:tickLblPos val="nextTo"/>
        <c:crossAx val="-2082540792"/>
        <c:crosses val="max"/>
        <c:crossBetween val="midCat"/>
      </c:valAx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2"/>
          <c:tx>
            <c:strRef>
              <c:f>Sheet1!$D$46</c:f>
              <c:strCache>
                <c:ptCount val="1"/>
                <c:pt idx="0">
                  <c:v>Max Energy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12.7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C6-4A00-9A95-B1C894779535}"/>
                </c:ext>
              </c:extLst>
            </c:dLbl>
            <c:dLbl>
              <c:idx val="1"/>
              <c:layout>
                <c:manualLayout>
                  <c:x val="-0.0389775961687784"/>
                  <c:y val="0.037166099542227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15.2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C6-4A00-9A95-B1C894779535}"/>
                </c:ext>
              </c:extLst>
            </c:dLbl>
            <c:dLbl>
              <c:idx val="2"/>
              <c:layout>
                <c:manualLayout>
                  <c:x val="-0.00389775961687785"/>
                  <c:y val="0.046457258619718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16.2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C6-4A00-9A95-B1C89477953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Sheet1!$C$51:$C$53</c:f>
              <c:strCache>
                <c:ptCount val="3"/>
                <c:pt idx="0">
                  <c:v>18.5.17 (up to CS7)</c:v>
                </c:pt>
                <c:pt idx="1">
                  <c:v>23.6.17 (up to CS8)</c:v>
                </c:pt>
                <c:pt idx="2">
                  <c:v>28.9.17 (during MGTF)</c:v>
                </c:pt>
              </c:strCache>
            </c:strRef>
          </c:cat>
          <c:val>
            <c:numRef>
              <c:f>Sheet1!$D$51:$D$53</c:f>
              <c:numCache>
                <c:formatCode>0.00</c:formatCode>
                <c:ptCount val="3"/>
                <c:pt idx="0">
                  <c:v>12.73152569371421</c:v>
                </c:pt>
                <c:pt idx="1">
                  <c:v>15.19072569371421</c:v>
                </c:pt>
                <c:pt idx="2">
                  <c:v>16.18500569371421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4C6-4A00-9A95-B1C894779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8224536"/>
        <c:axId val="1808227752"/>
      </c:lineChart>
      <c:scatterChart>
        <c:scatterStyle val="lineMarker"/>
        <c:varyColors val="0"/>
        <c:ser>
          <c:idx val="1"/>
          <c:order val="0"/>
          <c:tx>
            <c:strRef>
              <c:f>Sheet1!$C$47</c:f>
              <c:strCache>
                <c:ptCount val="1"/>
                <c:pt idx="0">
                  <c:v>Regarding AMTF tests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xVal>
            <c:numRef>
              <c:f>Sheet1!$E$47:$E$48</c:f>
              <c:numCache>
                <c:formatCode>0</c:formatCode>
                <c:ptCount val="2"/>
                <c:pt idx="0">
                  <c:v>0.0</c:v>
                </c:pt>
                <c:pt idx="1">
                  <c:v>1.0</c:v>
                </c:pt>
              </c:numCache>
            </c:numRef>
          </c:xVal>
          <c:yVal>
            <c:numRef>
              <c:f>Sheet1!$D$47:$D$48</c:f>
              <c:numCache>
                <c:formatCode>0.00</c:formatCode>
                <c:ptCount val="2"/>
                <c:pt idx="0">
                  <c:v>18.93819923533699</c:v>
                </c:pt>
                <c:pt idx="1">
                  <c:v>18.93819923533699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F4C6-4A00-9A95-B1C894779535}"/>
            </c:ext>
          </c:extLst>
        </c:ser>
        <c:ser>
          <c:idx val="2"/>
          <c:order val="1"/>
          <c:tx>
            <c:strRef>
              <c:f>Sheet1!$C$49</c:f>
              <c:strCache>
                <c:ptCount val="1"/>
                <c:pt idx="0">
                  <c:v>17.5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xVal>
            <c:numRef>
              <c:f>Sheet1!$E$49:$E$50</c:f>
              <c:numCache>
                <c:formatCode>0</c:formatCode>
                <c:ptCount val="2"/>
                <c:pt idx="0">
                  <c:v>0.0</c:v>
                </c:pt>
                <c:pt idx="1">
                  <c:v>1.0</c:v>
                </c:pt>
              </c:numCache>
            </c:numRef>
          </c:xVal>
          <c:yVal>
            <c:numRef>
              <c:f>Sheet1!$D$49:$D$50</c:f>
              <c:numCache>
                <c:formatCode>0.00</c:formatCode>
                <c:ptCount val="2"/>
                <c:pt idx="0">
                  <c:v>17.5</c:v>
                </c:pt>
                <c:pt idx="1">
                  <c:v>17.5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F4C6-4A00-9A95-B1C894779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8236360"/>
        <c:axId val="1808233320"/>
      </c:scatterChart>
      <c:catAx>
        <c:axId val="1808224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08227752"/>
        <c:crosses val="autoZero"/>
        <c:auto val="1"/>
        <c:lblAlgn val="ctr"/>
        <c:lblOffset val="100"/>
        <c:noMultiLvlLbl val="0"/>
      </c:catAx>
      <c:valAx>
        <c:axId val="1808227752"/>
        <c:scaling>
          <c:orientation val="minMax"/>
          <c:max val="20.0"/>
          <c:min val="1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max [GeV]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1808224536"/>
        <c:crosses val="autoZero"/>
        <c:crossBetween val="between"/>
        <c:majorUnit val="1.0"/>
      </c:valAx>
      <c:valAx>
        <c:axId val="1808233320"/>
        <c:scaling>
          <c:orientation val="minMax"/>
          <c:min val="10.0"/>
        </c:scaling>
        <c:delete val="1"/>
        <c:axPos val="r"/>
        <c:numFmt formatCode="0.00" sourceLinked="1"/>
        <c:majorTickMark val="out"/>
        <c:minorTickMark val="none"/>
        <c:tickLblPos val="nextTo"/>
        <c:crossAx val="1808236360"/>
        <c:crosses val="max"/>
        <c:crossBetween val="midCat"/>
      </c:valAx>
      <c:valAx>
        <c:axId val="1808236360"/>
        <c:scaling>
          <c:orientation val="minMax"/>
          <c:max val="0.9"/>
          <c:min val="0.1"/>
        </c:scaling>
        <c:delete val="1"/>
        <c:axPos val="t"/>
        <c:numFmt formatCode="0" sourceLinked="1"/>
        <c:majorTickMark val="out"/>
        <c:minorTickMark val="none"/>
        <c:tickLblPos val="nextTo"/>
        <c:crossAx val="1808233320"/>
        <c:crosses val="max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Sheet1!$D$41</c:f>
              <c:strCache>
                <c:ptCount val="1"/>
                <c:pt idx="0">
                  <c:v>17.5 GeV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Sheet1!$C$42:$C$44</c:f>
              <c:strCache>
                <c:ptCount val="3"/>
                <c:pt idx="0">
                  <c:v>18.5.17 (up to CS7)</c:v>
                </c:pt>
                <c:pt idx="1">
                  <c:v>23.6.17 (up to CS8)</c:v>
                </c:pt>
                <c:pt idx="2">
                  <c:v>28.9.17 (during MGTF)</c:v>
                </c:pt>
              </c:strCache>
            </c:strRef>
          </c:cat>
          <c:val>
            <c:numRef>
              <c:f>Sheet1!$D$42:$D$44</c:f>
              <c:numCache>
                <c:formatCode>0.0%</c:formatCode>
                <c:ptCount val="3"/>
                <c:pt idx="0">
                  <c:v>0.727515753926526</c:v>
                </c:pt>
                <c:pt idx="1">
                  <c:v>0.868041468212241</c:v>
                </c:pt>
                <c:pt idx="2">
                  <c:v>0.924857468212241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B5C-45FE-AF76-1225B28B4735}"/>
            </c:ext>
          </c:extLst>
        </c:ser>
        <c:ser>
          <c:idx val="0"/>
          <c:order val="1"/>
          <c:tx>
            <c:strRef>
              <c:f>Sheet1!$E$41</c:f>
              <c:strCache>
                <c:ptCount val="1"/>
                <c:pt idx="0">
                  <c:v>AMTF tests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Sheet1!$C$42:$C$44</c:f>
              <c:strCache>
                <c:ptCount val="3"/>
                <c:pt idx="0">
                  <c:v>18.5.17 (up to CS7)</c:v>
                </c:pt>
                <c:pt idx="1">
                  <c:v>23.6.17 (up to CS8)</c:v>
                </c:pt>
                <c:pt idx="2">
                  <c:v>28.9.17 (during MGTF)</c:v>
                </c:pt>
              </c:strCache>
            </c:strRef>
          </c:cat>
          <c:val>
            <c:numRef>
              <c:f>Sheet1!$E$42:$E$44</c:f>
              <c:numCache>
                <c:formatCode>0.0%</c:formatCode>
                <c:ptCount val="3"/>
                <c:pt idx="0">
                  <c:v>0.672266963479731</c:v>
                </c:pt>
                <c:pt idx="1">
                  <c:v>0.802120914715567</c:v>
                </c:pt>
                <c:pt idx="2">
                  <c:v>0.854622210516952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B5C-45FE-AF76-1225B28B4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8249384"/>
        <c:axId val="1806157144"/>
      </c:lineChart>
      <c:catAx>
        <c:axId val="1808249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06157144"/>
        <c:crosses val="autoZero"/>
        <c:auto val="1"/>
        <c:lblAlgn val="ctr"/>
        <c:lblOffset val="100"/>
        <c:noMultiLvlLbl val="0"/>
      </c:catAx>
      <c:valAx>
        <c:axId val="1806157144"/>
        <c:scaling>
          <c:orientation val="minMax"/>
          <c:max val="1.0"/>
          <c:min val="0.5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</a:t>
                </a:r>
                <a:r>
                  <a:rPr lang="en-US" baseline="0"/>
                  <a:t> max compared to TDR and AMTF</a:t>
                </a:r>
                <a:endParaRPr lang="en-US"/>
              </a:p>
            </c:rich>
          </c:tx>
          <c:layout/>
          <c:overlay val="0"/>
        </c:title>
        <c:numFmt formatCode="0.0%" sourceLinked="1"/>
        <c:majorTickMark val="out"/>
        <c:minorTickMark val="none"/>
        <c:tickLblPos val="nextTo"/>
        <c:crossAx val="1808249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1801001680241"/>
          <c:y val="0.420728294595478"/>
          <c:w val="0.268542475485839"/>
          <c:h val="0.158543410809043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169868516137"/>
          <c:y val="0.0957456854206073"/>
          <c:w val="0.625124857651741"/>
          <c:h val="0.69915324077116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Max VS regarding AMTF tests [MV]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val>
            <c:numRef>
              <c:f>Sheet1!$B$9:$B$26</c:f>
              <c:numCache>
                <c:formatCode>General</c:formatCode>
                <c:ptCount val="18"/>
                <c:pt idx="0">
                  <c:v>827.0</c:v>
                </c:pt>
                <c:pt idx="1">
                  <c:v>753.0</c:v>
                </c:pt>
                <c:pt idx="2">
                  <c:v>843.0</c:v>
                </c:pt>
                <c:pt idx="3">
                  <c:v>827.0</c:v>
                </c:pt>
                <c:pt idx="4">
                  <c:v>860.0</c:v>
                </c:pt>
                <c:pt idx="5">
                  <c:v>939.0</c:v>
                </c:pt>
                <c:pt idx="6">
                  <c:v>880.0</c:v>
                </c:pt>
                <c:pt idx="7">
                  <c:v>843.0</c:v>
                </c:pt>
                <c:pt idx="8">
                  <c:v>748.0</c:v>
                </c:pt>
                <c:pt idx="9">
                  <c:v>770.0</c:v>
                </c:pt>
                <c:pt idx="10">
                  <c:v>919.0</c:v>
                </c:pt>
                <c:pt idx="11">
                  <c:v>842.0</c:v>
                </c:pt>
                <c:pt idx="12">
                  <c:v>911.0</c:v>
                </c:pt>
                <c:pt idx="13">
                  <c:v>858.0</c:v>
                </c:pt>
                <c:pt idx="14">
                  <c:v>920.0</c:v>
                </c:pt>
                <c:pt idx="15">
                  <c:v>893.0</c:v>
                </c:pt>
                <c:pt idx="16">
                  <c:v>870.0</c:v>
                </c:pt>
                <c:pt idx="17">
                  <c:v>919.0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F9-429D-A62A-7A760818B356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Max VS in XFEL as of 18.5.2017 (up to CS7) [MV]</c:v>
                </c:pt>
              </c:strCache>
            </c:strRef>
          </c:tx>
          <c:spPr>
            <a:solidFill>
              <a:srgbClr val="FF0000"/>
            </a:solidFill>
            <a:ln w="28575">
              <a:noFill/>
            </a:ln>
          </c:spPr>
          <c:invertIfNegative val="0"/>
          <c:cat>
            <c:strRef>
              <c:f>Sheet1!$A$9:$A$26</c:f>
              <c:strCache>
                <c:ptCount val="18"/>
                <c:pt idx="0">
                  <c:v>A6</c:v>
                </c:pt>
                <c:pt idx="1">
                  <c:v>A7</c:v>
                </c:pt>
                <c:pt idx="2">
                  <c:v>A8</c:v>
                </c:pt>
                <c:pt idx="3">
                  <c:v>A9</c:v>
                </c:pt>
                <c:pt idx="4">
                  <c:v>A10</c:v>
                </c:pt>
                <c:pt idx="5">
                  <c:v>A11</c:v>
                </c:pt>
                <c:pt idx="6">
                  <c:v>A12</c:v>
                </c:pt>
                <c:pt idx="7">
                  <c:v>A13</c:v>
                </c:pt>
                <c:pt idx="8">
                  <c:v>A14</c:v>
                </c:pt>
                <c:pt idx="9">
                  <c:v>A15</c:v>
                </c:pt>
                <c:pt idx="10">
                  <c:v>A16</c:v>
                </c:pt>
                <c:pt idx="11">
                  <c:v>A17</c:v>
                </c:pt>
                <c:pt idx="12">
                  <c:v>A18</c:v>
                </c:pt>
                <c:pt idx="13">
                  <c:v>A19</c:v>
                </c:pt>
                <c:pt idx="14">
                  <c:v>A20</c:v>
                </c:pt>
                <c:pt idx="15">
                  <c:v>A21</c:v>
                </c:pt>
                <c:pt idx="16">
                  <c:v>A22</c:v>
                </c:pt>
                <c:pt idx="17">
                  <c:v>A23</c:v>
                </c:pt>
              </c:strCache>
            </c:strRef>
          </c:cat>
          <c:val>
            <c:numRef>
              <c:f>Sheet1!$C$9:$C$26</c:f>
              <c:numCache>
                <c:formatCode>General</c:formatCode>
                <c:ptCount val="18"/>
                <c:pt idx="0">
                  <c:v>770.0</c:v>
                </c:pt>
                <c:pt idx="1">
                  <c:v>690.0</c:v>
                </c:pt>
                <c:pt idx="2">
                  <c:v>715.0</c:v>
                </c:pt>
                <c:pt idx="3">
                  <c:v>720.0</c:v>
                </c:pt>
                <c:pt idx="4">
                  <c:v>640.0</c:v>
                </c:pt>
                <c:pt idx="5">
                  <c:v>500.0</c:v>
                </c:pt>
                <c:pt idx="6">
                  <c:v>680.0</c:v>
                </c:pt>
                <c:pt idx="7">
                  <c:v>750.0</c:v>
                </c:pt>
                <c:pt idx="8">
                  <c:v>500.0</c:v>
                </c:pt>
                <c:pt idx="9">
                  <c:v>480.0</c:v>
                </c:pt>
                <c:pt idx="10">
                  <c:v>800.0</c:v>
                </c:pt>
                <c:pt idx="11">
                  <c:v>580.0</c:v>
                </c:pt>
                <c:pt idx="12">
                  <c:v>560.0</c:v>
                </c:pt>
                <c:pt idx="13">
                  <c:v>700.0</c:v>
                </c:pt>
                <c:pt idx="14">
                  <c:v>620.0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1F9-429D-A62A-7A760818B356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Max VS in XFEL as of 23.6.2017 (including CS8) [MV]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val>
            <c:numRef>
              <c:f>Sheet1!$E$9:$E$26</c:f>
              <c:numCache>
                <c:formatCode>General</c:formatCode>
                <c:ptCount val="18"/>
                <c:pt idx="0">
                  <c:v>770.0</c:v>
                </c:pt>
                <c:pt idx="1">
                  <c:v>690.0</c:v>
                </c:pt>
                <c:pt idx="2">
                  <c:v>715.0</c:v>
                </c:pt>
                <c:pt idx="3">
                  <c:v>720.0</c:v>
                </c:pt>
                <c:pt idx="4">
                  <c:v>640.0</c:v>
                </c:pt>
                <c:pt idx="5">
                  <c:v>500.0</c:v>
                </c:pt>
                <c:pt idx="6">
                  <c:v>680.0</c:v>
                </c:pt>
                <c:pt idx="7">
                  <c:v>750.0</c:v>
                </c:pt>
                <c:pt idx="8">
                  <c:v>500.0</c:v>
                </c:pt>
                <c:pt idx="9">
                  <c:v>480.0</c:v>
                </c:pt>
                <c:pt idx="10">
                  <c:v>800.0</c:v>
                </c:pt>
                <c:pt idx="11">
                  <c:v>620.0</c:v>
                </c:pt>
                <c:pt idx="12">
                  <c:v>560.0</c:v>
                </c:pt>
                <c:pt idx="13">
                  <c:v>700.0</c:v>
                </c:pt>
                <c:pt idx="14">
                  <c:v>620.0</c:v>
                </c:pt>
                <c:pt idx="15">
                  <c:v>730.0</c:v>
                </c:pt>
                <c:pt idx="16">
                  <c:v>770.0</c:v>
                </c:pt>
                <c:pt idx="17">
                  <c:v>780.0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F9-429D-A62A-7A760818B356}"/>
            </c:ext>
          </c:extLst>
        </c:ser>
        <c:ser>
          <c:idx val="3"/>
          <c:order val="3"/>
          <c:tx>
            <c:strRef>
              <c:f>Sheet1!$G$1</c:f>
              <c:strCache>
                <c:ptCount val="1"/>
                <c:pt idx="0">
                  <c:v>Max VS in XFEL during MGTF as of 28.9.2017 [MV]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val>
            <c:numRef>
              <c:f>Sheet1!$G$9:$G$26</c:f>
              <c:numCache>
                <c:formatCode>General</c:formatCode>
                <c:ptCount val="18"/>
                <c:pt idx="0">
                  <c:v>770.0</c:v>
                </c:pt>
                <c:pt idx="1">
                  <c:v>690.0</c:v>
                </c:pt>
                <c:pt idx="2">
                  <c:v>715.0</c:v>
                </c:pt>
                <c:pt idx="3">
                  <c:v>720.0</c:v>
                </c:pt>
                <c:pt idx="4">
                  <c:v>770.0</c:v>
                </c:pt>
                <c:pt idx="5">
                  <c:v>800.0</c:v>
                </c:pt>
                <c:pt idx="6">
                  <c:v>680.0</c:v>
                </c:pt>
                <c:pt idx="7">
                  <c:v>500.0</c:v>
                </c:pt>
                <c:pt idx="8">
                  <c:v>620.0</c:v>
                </c:pt>
                <c:pt idx="9">
                  <c:v>710.0</c:v>
                </c:pt>
                <c:pt idx="10">
                  <c:v>800.0</c:v>
                </c:pt>
                <c:pt idx="11">
                  <c:v>620.0</c:v>
                </c:pt>
                <c:pt idx="12">
                  <c:v>750.0</c:v>
                </c:pt>
                <c:pt idx="13">
                  <c:v>703.0</c:v>
                </c:pt>
                <c:pt idx="14">
                  <c:v>620.0</c:v>
                </c:pt>
                <c:pt idx="15">
                  <c:v>870.0</c:v>
                </c:pt>
                <c:pt idx="16">
                  <c:v>845.0</c:v>
                </c:pt>
                <c:pt idx="17">
                  <c:v>780.0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F9-429D-A62A-7A760818B3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6960184"/>
        <c:axId val="1806965976"/>
      </c:barChart>
      <c:catAx>
        <c:axId val="1806960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RF </a:t>
                </a:r>
                <a:r>
                  <a:rPr lang="en-US" dirty="0" smtClean="0"/>
                  <a:t>Station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806965976"/>
        <c:crosses val="autoZero"/>
        <c:auto val="1"/>
        <c:lblAlgn val="ctr"/>
        <c:lblOffset val="100"/>
        <c:noMultiLvlLbl val="0"/>
      </c:catAx>
      <c:valAx>
        <c:axId val="1806965976"/>
        <c:scaling>
          <c:orientation val="minMax"/>
          <c:max val="1000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gain [MeV]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06960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5523097261629"/>
          <c:y val="0.145545384335895"/>
          <c:w val="0.246516318631826"/>
          <c:h val="0.70441503974232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0932441134206"/>
          <c:y val="0.0957456854206073"/>
          <c:w val="0.57683149307805"/>
          <c:h val="0.697842726281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Achieved performance as of 18.5.2017 (up to CS7)</c:v>
                </c:pt>
              </c:strCache>
            </c:strRef>
          </c:tx>
          <c:spPr>
            <a:solidFill>
              <a:srgbClr val="FF0000"/>
            </a:solidFill>
            <a:ln w="28575">
              <a:noFill/>
            </a:ln>
          </c:spPr>
          <c:invertIfNegative val="0"/>
          <c:cat>
            <c:strRef>
              <c:f>Sheet1!$A$9:$A$26</c:f>
              <c:strCache>
                <c:ptCount val="18"/>
                <c:pt idx="0">
                  <c:v>A6</c:v>
                </c:pt>
                <c:pt idx="1">
                  <c:v>A7</c:v>
                </c:pt>
                <c:pt idx="2">
                  <c:v>A8</c:v>
                </c:pt>
                <c:pt idx="3">
                  <c:v>A9</c:v>
                </c:pt>
                <c:pt idx="4">
                  <c:v>A10</c:v>
                </c:pt>
                <c:pt idx="5">
                  <c:v>A11</c:v>
                </c:pt>
                <c:pt idx="6">
                  <c:v>A12</c:v>
                </c:pt>
                <c:pt idx="7">
                  <c:v>A13</c:v>
                </c:pt>
                <c:pt idx="8">
                  <c:v>A14</c:v>
                </c:pt>
                <c:pt idx="9">
                  <c:v>A15</c:v>
                </c:pt>
                <c:pt idx="10">
                  <c:v>A16</c:v>
                </c:pt>
                <c:pt idx="11">
                  <c:v>A17</c:v>
                </c:pt>
                <c:pt idx="12">
                  <c:v>A18</c:v>
                </c:pt>
                <c:pt idx="13">
                  <c:v>A19</c:v>
                </c:pt>
                <c:pt idx="14">
                  <c:v>A20</c:v>
                </c:pt>
                <c:pt idx="15">
                  <c:v>A21</c:v>
                </c:pt>
                <c:pt idx="16">
                  <c:v>A22</c:v>
                </c:pt>
                <c:pt idx="17">
                  <c:v>A23</c:v>
                </c:pt>
              </c:strCache>
            </c:strRef>
          </c:cat>
          <c:val>
            <c:numRef>
              <c:f>Sheet1!$D$9:$D$26</c:f>
              <c:numCache>
                <c:formatCode>0.0%</c:formatCode>
                <c:ptCount val="18"/>
                <c:pt idx="0">
                  <c:v>0.931076178960097</c:v>
                </c:pt>
                <c:pt idx="1">
                  <c:v>0.916334661354582</c:v>
                </c:pt>
                <c:pt idx="2">
                  <c:v>0.848161328588375</c:v>
                </c:pt>
                <c:pt idx="3">
                  <c:v>0.870616686819831</c:v>
                </c:pt>
                <c:pt idx="4">
                  <c:v>0.744186046511628</c:v>
                </c:pt>
                <c:pt idx="5">
                  <c:v>0.53248136315229</c:v>
                </c:pt>
                <c:pt idx="6">
                  <c:v>0.772727272727273</c:v>
                </c:pt>
                <c:pt idx="7">
                  <c:v>0.889679715302491</c:v>
                </c:pt>
                <c:pt idx="8">
                  <c:v>0.668449197860963</c:v>
                </c:pt>
                <c:pt idx="9">
                  <c:v>0.623376623376623</c:v>
                </c:pt>
                <c:pt idx="10">
                  <c:v>0.870511425462459</c:v>
                </c:pt>
                <c:pt idx="11">
                  <c:v>0.688836104513064</c:v>
                </c:pt>
                <c:pt idx="12">
                  <c:v>0.614709110867179</c:v>
                </c:pt>
                <c:pt idx="13">
                  <c:v>0.815850815850816</c:v>
                </c:pt>
                <c:pt idx="14">
                  <c:v>0.673913043478261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00-4433-B6E7-1A8C6B1B5B0C}"/>
            </c:ext>
          </c:extLst>
        </c:ser>
        <c:ser>
          <c:idx val="2"/>
          <c:order val="1"/>
          <c:tx>
            <c:strRef>
              <c:f>Sheet1!$F$1</c:f>
              <c:strCache>
                <c:ptCount val="1"/>
                <c:pt idx="0">
                  <c:v>Achieved performance as of 23.6.2017 (including CS8)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val>
            <c:numRef>
              <c:f>Sheet1!$F$9:$F$26</c:f>
              <c:numCache>
                <c:formatCode>0.0%</c:formatCode>
                <c:ptCount val="18"/>
                <c:pt idx="0">
                  <c:v>0.931076178960097</c:v>
                </c:pt>
                <c:pt idx="1">
                  <c:v>0.916334661354582</c:v>
                </c:pt>
                <c:pt idx="2">
                  <c:v>0.848161328588375</c:v>
                </c:pt>
                <c:pt idx="3">
                  <c:v>0.870616686819831</c:v>
                </c:pt>
                <c:pt idx="4">
                  <c:v>0.744186046511628</c:v>
                </c:pt>
                <c:pt idx="5">
                  <c:v>0.53248136315229</c:v>
                </c:pt>
                <c:pt idx="6">
                  <c:v>0.772727272727273</c:v>
                </c:pt>
                <c:pt idx="7">
                  <c:v>0.889679715302491</c:v>
                </c:pt>
                <c:pt idx="8">
                  <c:v>0.668449197860963</c:v>
                </c:pt>
                <c:pt idx="9">
                  <c:v>0.623376623376623</c:v>
                </c:pt>
                <c:pt idx="10">
                  <c:v>0.870511425462459</c:v>
                </c:pt>
                <c:pt idx="11">
                  <c:v>0.736342042755344</c:v>
                </c:pt>
                <c:pt idx="12">
                  <c:v>0.614709110867179</c:v>
                </c:pt>
                <c:pt idx="13">
                  <c:v>0.815850815850816</c:v>
                </c:pt>
                <c:pt idx="14">
                  <c:v>0.673913043478261</c:v>
                </c:pt>
                <c:pt idx="15">
                  <c:v>0.817469204927211</c:v>
                </c:pt>
                <c:pt idx="16">
                  <c:v>0.885057471264368</c:v>
                </c:pt>
                <c:pt idx="17">
                  <c:v>0.848748639825898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00-4433-B6E7-1A8C6B1B5B0C}"/>
            </c:ext>
          </c:extLst>
        </c:ser>
        <c:ser>
          <c:idx val="3"/>
          <c:order val="2"/>
          <c:tx>
            <c:strRef>
              <c:f>Sheet1!$H$1</c:f>
              <c:strCache>
                <c:ptCount val="1"/>
                <c:pt idx="0">
                  <c:v>Achieved performance during MGTF as of 28.9.2017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val>
            <c:numRef>
              <c:f>Sheet1!$H$9:$H$26</c:f>
              <c:numCache>
                <c:formatCode>0.0%</c:formatCode>
                <c:ptCount val="18"/>
                <c:pt idx="0">
                  <c:v>0.931076178960097</c:v>
                </c:pt>
                <c:pt idx="1">
                  <c:v>0.916334661354582</c:v>
                </c:pt>
                <c:pt idx="2">
                  <c:v>0.848161328588375</c:v>
                </c:pt>
                <c:pt idx="3">
                  <c:v>0.870616686819831</c:v>
                </c:pt>
                <c:pt idx="4">
                  <c:v>0.895348837209303</c:v>
                </c:pt>
                <c:pt idx="5">
                  <c:v>0.851970181043663</c:v>
                </c:pt>
                <c:pt idx="6">
                  <c:v>0.772727272727273</c:v>
                </c:pt>
                <c:pt idx="7">
                  <c:v>0.593119810201661</c:v>
                </c:pt>
                <c:pt idx="8">
                  <c:v>0.828877005347594</c:v>
                </c:pt>
                <c:pt idx="9">
                  <c:v>0.922077922077922</c:v>
                </c:pt>
                <c:pt idx="10">
                  <c:v>0.870511425462459</c:v>
                </c:pt>
                <c:pt idx="11">
                  <c:v>0.736342042755344</c:v>
                </c:pt>
                <c:pt idx="12">
                  <c:v>0.823271130625686</c:v>
                </c:pt>
                <c:pt idx="13">
                  <c:v>0.819347319347319</c:v>
                </c:pt>
                <c:pt idx="14">
                  <c:v>0.673913043478261</c:v>
                </c:pt>
                <c:pt idx="15">
                  <c:v>0.974244120940649</c:v>
                </c:pt>
                <c:pt idx="16">
                  <c:v>0.971264367816092</c:v>
                </c:pt>
                <c:pt idx="17">
                  <c:v>0.848748639825898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00-4433-B6E7-1A8C6B1B5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6189928"/>
        <c:axId val="1806208088"/>
      </c:barChart>
      <c:catAx>
        <c:axId val="1806189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RF Station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806208088"/>
        <c:crosses val="autoZero"/>
        <c:auto val="1"/>
        <c:lblAlgn val="ctr"/>
        <c:lblOffset val="100"/>
        <c:noMultiLvlLbl val="0"/>
      </c:catAx>
      <c:valAx>
        <c:axId val="1806208088"/>
        <c:scaling>
          <c:orientation val="minMax"/>
          <c:max val="1.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Performance in respect to AMTF</a:t>
                </a:r>
                <a:r>
                  <a:rPr lang="en-US" baseline="0"/>
                  <a:t> tests</a:t>
                </a:r>
                <a:endParaRPr lang="en-US"/>
              </a:p>
            </c:rich>
          </c:tx>
          <c:layout/>
          <c:overlay val="0"/>
        </c:title>
        <c:numFmt formatCode="0.0%" sourceLinked="1"/>
        <c:majorTickMark val="out"/>
        <c:minorTickMark val="none"/>
        <c:tickLblPos val="nextTo"/>
        <c:crossAx val="1806189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066831938208"/>
          <c:y val="0.176046463195765"/>
          <c:w val="0.241089413391708"/>
          <c:h val="0.660842069942508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0.22454</cdr:x>
      <cdr:y>0.04569</cdr:y>
    </cdr:from>
    <cdr:to>
      <cdr:x>0.53732</cdr:x>
      <cdr:y>0.123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1614" y="124894"/>
          <a:ext cx="1019125" cy="211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accent1"/>
              </a:solidFill>
            </a:rPr>
            <a:t>AMTF</a:t>
          </a:r>
          <a:r>
            <a:rPr lang="en-US" sz="1600" b="1" baseline="0" dirty="0">
              <a:solidFill>
                <a:schemeClr val="accent1"/>
              </a:solidFill>
            </a:rPr>
            <a:t> tests</a:t>
          </a:r>
          <a:endParaRPr lang="en-US" sz="1600" b="1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0.22443</cdr:x>
      <cdr:y>0.15999</cdr:y>
    </cdr:from>
    <cdr:to>
      <cdr:x>0.53721</cdr:x>
      <cdr:y>0.23729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31255" y="437373"/>
          <a:ext cx="1019126" cy="211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</a:rPr>
            <a:t>17.5</a:t>
          </a:r>
          <a:r>
            <a:rPr lang="en-US" sz="1100" b="1" dirty="0">
              <a:solidFill>
                <a:srgbClr val="C00000"/>
              </a:solidFill>
            </a:rPr>
            <a:t> </a:t>
          </a:r>
          <a:r>
            <a:rPr lang="en-US" sz="1100" b="1" dirty="0" err="1">
              <a:solidFill>
                <a:srgbClr val="C00000"/>
              </a:solidFill>
            </a:rPr>
            <a:t>GeV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0.22454</cdr:x>
      <cdr:y>0.04569</cdr:y>
    </cdr:from>
    <cdr:to>
      <cdr:x>0.53732</cdr:x>
      <cdr:y>0.123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1614" y="124894"/>
          <a:ext cx="1019125" cy="211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chemeClr val="accent1"/>
              </a:solidFill>
            </a:rPr>
            <a:t>AMTF</a:t>
          </a:r>
          <a:r>
            <a:rPr lang="en-US" sz="1100" b="1" baseline="0">
              <a:solidFill>
                <a:schemeClr val="accent1"/>
              </a:solidFill>
            </a:rPr>
            <a:t> tests</a:t>
          </a:r>
          <a:endParaRPr lang="en-US" sz="1100" b="1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0.22443</cdr:x>
      <cdr:y>0.15999</cdr:y>
    </cdr:from>
    <cdr:to>
      <cdr:x>0.53721</cdr:x>
      <cdr:y>0.23729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31255" y="437373"/>
          <a:ext cx="1019126" cy="211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rgbClr val="C00000"/>
              </a:solidFill>
            </a:rPr>
            <a:t>17.5 GeV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6B192-C62D-E140-9C48-50816561D173}" type="datetimeFigureOut">
              <a:rPr kumimoji="1" lang="ja-JP" altLang="en-US" smtClean="0"/>
              <a:t>17/11/06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A6817-968E-FF4B-98F6-AC4F0310E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0435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0D280-B9E2-6D46-8A8C-BCF3C57E49FF}" type="datetimeFigureOut">
              <a:rPr kumimoji="1" lang="ja-JP" altLang="en-US" smtClean="0"/>
              <a:t>17/11/06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BDAFB-DD66-7846-85A4-1F54DA719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5723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7C775-60E4-49FF-8787-E7A98CAC8A47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03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>
                <a:solidFill>
                  <a:prstClr val="black"/>
                </a:solidFill>
              </a:rPr>
              <a:pPr/>
              <a:t>36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26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>
                <a:solidFill>
                  <a:prstClr val="black"/>
                </a:solidFill>
              </a:rPr>
              <a:pPr/>
              <a:t>37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2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21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1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8.emf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8.emf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8.emf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7.jpe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8.gif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8.emf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27.jpe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28.gif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8.emf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e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514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465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6618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89399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8" y="440702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36618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54503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93346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96577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83845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3" y="27317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03978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8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8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8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07423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998590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759"/>
            <a:ext cx="222885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759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592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727"/>
            <a:ext cx="222885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727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1117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9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4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4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4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069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" y="6132664"/>
            <a:ext cx="9899417" cy="72542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5592" y="1320108"/>
            <a:ext cx="8520340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58355" y="3009394"/>
            <a:ext cx="9906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" y="1067100"/>
            <a:ext cx="974016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550" y="285844"/>
            <a:ext cx="97409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457705" y="6356450"/>
            <a:ext cx="4594764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l-NL" smtClean="0"/>
              <a:t>IILC 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80500" y="6356450"/>
            <a:ext cx="8255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, Slide </a:t>
            </a:r>
            <a:fld id="{D30A2C6D-39BC-4576-856C-8743CF76CCF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8094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60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6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6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97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538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97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661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506"/>
            <a:ext cx="84201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34729" y="649295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latin typeface="Arial"/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8552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latin typeface="Arial"/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6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latin typeface="Arial"/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latin typeface="Arial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90218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836712"/>
            <a:ext cx="8915400" cy="52894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34729" y="649295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latin typeface="Arial"/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8552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latin typeface="Arial"/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6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latin typeface="Arial"/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latin typeface="Arial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652628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11327" y="10667"/>
            <a:ext cx="9442344" cy="585470"/>
          </a:xfrm>
          <a:custGeom>
            <a:avLst/>
            <a:gdLst/>
            <a:ahLst/>
            <a:cxnLst/>
            <a:rect l="l" t="t" r="r" b="b"/>
            <a:pathLst>
              <a:path w="8716010" h="585470">
                <a:moveTo>
                  <a:pt x="0" y="585215"/>
                </a:moveTo>
                <a:lnTo>
                  <a:pt x="8715756" y="585215"/>
                </a:lnTo>
                <a:lnTo>
                  <a:pt x="8715756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IILC 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797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51"/>
            <a:ext cx="9906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6442" y="1363714"/>
            <a:ext cx="9230122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06129" y="51"/>
            <a:ext cx="9230122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8444177" y="5684838"/>
            <a:ext cx="1245129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170385" y="2481263"/>
            <a:ext cx="309390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kumimoji="0" lang="de-DE" sz="16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9" y="5949950"/>
            <a:ext cx="1595967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9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1771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5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6522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123" y="977951"/>
            <a:ext cx="4531652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02874" y="977951"/>
            <a:ext cx="4533371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143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514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89271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6533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9162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0584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2" y="27310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2507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2126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6124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36911" y="103239"/>
            <a:ext cx="2309681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6129" y="103239"/>
            <a:ext cx="6765660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9389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9145852" y="114300"/>
            <a:ext cx="624286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25573" y="6477000"/>
            <a:ext cx="9646311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" y="114351"/>
            <a:ext cx="98716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38324" y="3411589"/>
            <a:ext cx="9019034" cy="168145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subtitle</a:t>
            </a:r>
            <a:endParaRPr lang="en-US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25573" y="6477000"/>
            <a:ext cx="96463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38547" y="1314501"/>
            <a:ext cx="9025467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title</a:t>
            </a:r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84" y="114300"/>
            <a:ext cx="78886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48" y="5309775"/>
            <a:ext cx="10731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20" y="5348339"/>
            <a:ext cx="2385352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 txBox="1">
            <a:spLocks/>
          </p:cNvSpPr>
          <p:nvPr userDrawn="1"/>
        </p:nvSpPr>
        <p:spPr bwMode="auto">
          <a:xfrm>
            <a:off x="1184937" y="293278"/>
            <a:ext cx="789040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/>
            <a:r>
              <a:rPr kumimoji="0" lang="en-US" sz="1600" b="0" kern="0" dirty="0" smtClean="0">
                <a:solidFill>
                  <a:srgbClr val="FFFFFF"/>
                </a:solidFill>
                <a:latin typeface="Arial"/>
              </a:rPr>
              <a:t>Denis Kostin, DESY, Hamburg</a:t>
            </a:r>
            <a:endParaRPr kumimoji="0" lang="en-GB" sz="1600" b="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9449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36149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80039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95367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3560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9145852" y="114300"/>
            <a:ext cx="624286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25572" y="6477000"/>
            <a:ext cx="9646311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" y="114349"/>
            <a:ext cx="98716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38324" y="3411587"/>
            <a:ext cx="9019034" cy="168145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subtitle</a:t>
            </a:r>
            <a:endParaRPr lang="en-US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25572" y="6477000"/>
            <a:ext cx="96463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38547" y="1314499"/>
            <a:ext cx="9025467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title</a:t>
            </a:r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83" y="114300"/>
            <a:ext cx="78886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48" y="5309775"/>
            <a:ext cx="10731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20" y="5348337"/>
            <a:ext cx="2385352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 txBox="1">
            <a:spLocks/>
          </p:cNvSpPr>
          <p:nvPr userDrawn="1"/>
        </p:nvSpPr>
        <p:spPr bwMode="auto">
          <a:xfrm>
            <a:off x="1184937" y="293276"/>
            <a:ext cx="789040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/>
            <a:r>
              <a:rPr kumimoji="0" lang="en-US" sz="1600" b="0" kern="0" dirty="0" smtClean="0">
                <a:solidFill>
                  <a:srgbClr val="FFFFFF"/>
                </a:solidFill>
                <a:latin typeface="Arial"/>
              </a:rPr>
              <a:t>Denis Kostin, DESY, Hamburg</a:t>
            </a:r>
            <a:endParaRPr kumimoji="0" lang="en-GB" sz="1600" b="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1105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139189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62293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1267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2958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2958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2958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986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9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80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805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6" y="638380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IILC 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7999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22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9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745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9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9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780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49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9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9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9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247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60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6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6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94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502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94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484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8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85128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9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49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9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6" y="635639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039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07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941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5" y="640606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610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76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002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9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39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9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31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9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39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9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814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89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16011680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451" y="103189"/>
            <a:ext cx="9230122" cy="544512"/>
          </a:xfrm>
          <a:prstGeom prst="rect">
            <a:avLst/>
          </a:prstGeom>
        </p:spPr>
        <p:txBody>
          <a:bodyPr lIns="98423" tIns="49211" rIns="98423" bIns="49211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00"/>
            </a:lvl1pPr>
            <a:lvl2pPr marL="484365">
              <a:defRPr sz="1500"/>
            </a:lvl2pPr>
            <a:lvl3pPr marL="697488" indent="-170498">
              <a:buFont typeface="Wingdings" charset="2"/>
              <a:buChar char="§"/>
              <a:defRPr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74742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latin typeface="Calibri"/>
                <a:ea typeface="ＭＳ Ｐゴシック"/>
              </a:rPr>
              <a:pPr/>
              <a:t>‹#›</a:t>
            </a:fld>
            <a:endParaRPr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735785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45878" y="114347"/>
            <a:ext cx="624285" cy="911225"/>
          </a:xfrm>
          <a:prstGeom prst="rect">
            <a:avLst/>
          </a:prstGeom>
          <a:ln/>
        </p:spPr>
        <p:txBody>
          <a:bodyPr/>
          <a:lstStyle>
            <a:lvl1pPr>
              <a:buNone/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endParaRPr kumimoji="0" lang="en-GB" sz="900" dirty="0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4937" y="541338"/>
            <a:ext cx="7890404" cy="4810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27264" y="6505575"/>
            <a:ext cx="6177492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kumimoji="0" lang="en-GB" sz="90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IILC </a:t>
            </a:r>
            <a:endParaRPr kumimoji="0"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6847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7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0A97-9B2A-0F4A-BCBE-D36BB53832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711273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588" y="3886823"/>
            <a:ext cx="693482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89" indent="0" algn="ctr">
              <a:buNone/>
              <a:defRPr/>
            </a:lvl2pPr>
            <a:lvl3pPr marL="829178" indent="0" algn="ctr">
              <a:buNone/>
              <a:defRPr/>
            </a:lvl3pPr>
            <a:lvl4pPr marL="1243767" indent="0" algn="ctr">
              <a:buNone/>
              <a:defRPr/>
            </a:lvl4pPr>
            <a:lvl5pPr marL="1658356" indent="0" algn="ctr">
              <a:buNone/>
              <a:defRPr/>
            </a:lvl5pPr>
            <a:lvl6pPr marL="2072945" indent="0" algn="ctr">
              <a:buNone/>
              <a:defRPr/>
            </a:lvl6pPr>
            <a:lvl7pPr marL="2487534" indent="0" algn="ctr">
              <a:buNone/>
              <a:defRPr/>
            </a:lvl7pPr>
            <a:lvl8pPr marL="2902123" indent="0" algn="ctr">
              <a:buNone/>
              <a:defRPr/>
            </a:lvl8pPr>
            <a:lvl9pPr marL="3316712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42952" y="482600"/>
            <a:ext cx="8420100" cy="1219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27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69932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2948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2948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2948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31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9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79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795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6" y="638379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IILC 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2061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22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8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735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8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8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93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39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8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8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8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714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60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6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6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93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492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93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844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8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39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8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6" y="635638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62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06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931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5" y="640605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159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70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97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8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38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8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179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8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38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8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300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89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35360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32004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LC_PowerPoint_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1721" indent="-285721">
              <a:spcBef>
                <a:spcPts val="818"/>
              </a:spcBef>
              <a:defRPr sz="3600" b="0">
                <a:latin typeface="Calibri"/>
                <a:ea typeface="Calibri"/>
                <a:cs typeface="Calibri"/>
                <a:sym typeface="Calibri"/>
              </a:defRPr>
            </a:lvl2pPr>
            <a:lvl3pPr marL="1142886" indent="-228000">
              <a:spcBef>
                <a:spcPts val="455"/>
              </a:spcBef>
              <a:buFont typeface="Lucida Grande"/>
              <a:buChar char="‒"/>
              <a:defRPr sz="2200" b="0"/>
            </a:lvl3pPr>
            <a:lvl4pPr marL="1598886" indent="-228000">
              <a:spcBef>
                <a:spcPts val="455"/>
              </a:spcBef>
              <a:buChar char="–"/>
              <a:defRPr sz="2000" b="0">
                <a:latin typeface="Calibri"/>
                <a:ea typeface="Calibri"/>
                <a:cs typeface="Calibri"/>
                <a:sym typeface="Calibri"/>
              </a:defRPr>
            </a:lvl4pPr>
            <a:lvl5pPr marL="2056328" indent="-228000">
              <a:spcBef>
                <a:spcPts val="455"/>
              </a:spcBef>
              <a:buChar char="»"/>
              <a:defRPr sz="20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 b="0">
                <a:uFillTx/>
              </a:defRPr>
            </a:pPr>
            <a:r>
              <a:rPr lang="ja-JP" altLang="en-US" sz="2700" b="1" smtClean="0">
                <a:uFill>
                  <a:solidFill/>
                </a:uFill>
              </a:rPr>
              <a:t>マスター テキストの書式設定</a:t>
            </a:r>
          </a:p>
          <a:p>
            <a:pPr lvl="1">
              <a:defRPr sz="1800" b="0">
                <a:uFillTx/>
              </a:defRPr>
            </a:pPr>
            <a:r>
              <a:rPr lang="ja-JP" altLang="en-US" sz="2700" b="1" smtClean="0">
                <a:uFill>
                  <a:solidFill/>
                </a:uFill>
              </a:rPr>
              <a:t>第 </a:t>
            </a:r>
            <a:r>
              <a:rPr lang="en-US" altLang="ja-JP" sz="2700" b="1" smtClean="0">
                <a:uFill>
                  <a:solidFill/>
                </a:uFill>
              </a:rPr>
              <a:t>2 </a:t>
            </a:r>
            <a:r>
              <a:rPr lang="ja-JP" altLang="en-US" sz="2700" b="1" smtClean="0">
                <a:uFill>
                  <a:solidFill/>
                </a:uFill>
              </a:rPr>
              <a:t>レベル</a:t>
            </a:r>
          </a:p>
          <a:p>
            <a:pPr lvl="2">
              <a:defRPr sz="1800" b="0">
                <a:uFillTx/>
              </a:defRPr>
            </a:pPr>
            <a:r>
              <a:rPr lang="ja-JP" altLang="en-US" sz="2700" b="1" smtClean="0">
                <a:uFill>
                  <a:solidFill/>
                </a:uFill>
              </a:rPr>
              <a:t>第 </a:t>
            </a:r>
            <a:r>
              <a:rPr lang="en-US" altLang="ja-JP" sz="2700" b="1" smtClean="0">
                <a:uFill>
                  <a:solidFill/>
                </a:uFill>
              </a:rPr>
              <a:t>3 </a:t>
            </a:r>
            <a:r>
              <a:rPr lang="ja-JP" altLang="en-US" sz="2700" b="1" smtClean="0">
                <a:uFill>
                  <a:solidFill/>
                </a:uFill>
              </a:rPr>
              <a:t>レベル</a:t>
            </a:r>
          </a:p>
          <a:p>
            <a:pPr lvl="3">
              <a:defRPr sz="1800" b="0">
                <a:uFillTx/>
              </a:defRPr>
            </a:pPr>
            <a:r>
              <a:rPr lang="ja-JP" altLang="en-US" sz="2700" b="1" smtClean="0">
                <a:uFill>
                  <a:solidFill/>
                </a:uFill>
              </a:rPr>
              <a:t>第 </a:t>
            </a:r>
            <a:r>
              <a:rPr lang="en-US" altLang="ja-JP" sz="2700" b="1" smtClean="0">
                <a:uFill>
                  <a:solidFill/>
                </a:uFill>
              </a:rPr>
              <a:t>4 </a:t>
            </a:r>
            <a:r>
              <a:rPr lang="ja-JP" altLang="en-US" sz="2700" b="1" smtClean="0">
                <a:uFill>
                  <a:solidFill/>
                </a:uFill>
              </a:rPr>
              <a:t>レベル</a:t>
            </a:r>
          </a:p>
          <a:p>
            <a:pPr lvl="4">
              <a:defRPr sz="1800" b="0">
                <a:uFillTx/>
              </a:defRPr>
            </a:pPr>
            <a:r>
              <a:rPr lang="ja-JP" altLang="en-US" sz="2700" b="1" smtClean="0">
                <a:uFill>
                  <a:solidFill/>
                </a:uFill>
              </a:rPr>
              <a:t>第 </a:t>
            </a:r>
            <a:r>
              <a:rPr lang="en-US" altLang="ja-JP" sz="2700" b="1" smtClean="0">
                <a:uFill>
                  <a:solidFill/>
                </a:uFill>
              </a:rPr>
              <a:t>5 </a:t>
            </a:r>
            <a:r>
              <a:rPr lang="ja-JP" altLang="en-US" sz="2700" b="1" smtClean="0">
                <a:uFill>
                  <a:solidFill/>
                </a:uFill>
              </a:rPr>
              <a:t>レベル</a:t>
            </a:r>
            <a:endParaRPr sz="2000">
              <a:uFill>
                <a:solidFill/>
              </a:uFill>
            </a:endParaRP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5443FA5E-A2E9-3A45-AC80-F13DA5FD1A8D}" type="slidenum">
              <a:rPr lang="ja-JP" altLang="en-US" smtClean="0">
                <a:latin typeface="Calibri"/>
                <a:ea typeface="ＭＳ Ｐゴシック"/>
              </a:rPr>
              <a:pPr/>
              <a:t>‹#›</a:t>
            </a:fld>
            <a:endParaRPr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77295815"/>
      </p:ext>
    </p:extLst>
  </p:cSld>
  <p:clrMapOvr>
    <a:masterClrMapping/>
  </p:clrMapOvr>
  <p:transition xmlns:p14="http://schemas.microsoft.com/office/powerpoint/2010/main"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451" y="103189"/>
            <a:ext cx="9230122" cy="544512"/>
          </a:xfrm>
          <a:prstGeom prst="rect">
            <a:avLst/>
          </a:prstGeom>
        </p:spPr>
        <p:txBody>
          <a:bodyPr lIns="98423" tIns="49211" rIns="98423" bIns="49211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00"/>
            </a:lvl1pPr>
            <a:lvl2pPr marL="484365">
              <a:defRPr sz="1500"/>
            </a:lvl2pPr>
            <a:lvl3pPr marL="697488" indent="-170498">
              <a:buFont typeface="Wingdings" charset="2"/>
              <a:buChar char="§"/>
              <a:defRPr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23454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2940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2940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2940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184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9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78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787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6" y="638378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IILC 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6566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22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7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727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7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7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720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31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7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7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7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212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60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6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6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923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484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923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281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7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31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7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6" y="635637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788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05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923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5" y="640604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734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66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92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7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37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7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129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579678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7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37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7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273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89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9986356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latin typeface="Calibri"/>
                <a:ea typeface="ＭＳ Ｐゴシック"/>
              </a:rPr>
              <a:pPr/>
              <a:t>‹#›</a:t>
            </a:fld>
            <a:endParaRPr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47908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45868" y="114329"/>
            <a:ext cx="624285" cy="911225"/>
          </a:xfrm>
          <a:prstGeom prst="rect">
            <a:avLst/>
          </a:prstGeom>
          <a:ln/>
        </p:spPr>
        <p:txBody>
          <a:bodyPr/>
          <a:lstStyle>
            <a:lvl1pPr>
              <a:buNone/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endParaRPr kumimoji="0" lang="en-GB" sz="900" dirty="0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4937" y="541338"/>
            <a:ext cx="7890404" cy="4810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27264" y="6505575"/>
            <a:ext cx="6177492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kumimoji="0" lang="en-GB" sz="90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IILC </a:t>
            </a:r>
            <a:endParaRPr kumimoji="0"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63112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5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0A97-9B2A-0F4A-BCBE-D36BB53832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28658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588" y="3886805"/>
            <a:ext cx="693482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89" indent="0" algn="ctr">
              <a:buNone/>
              <a:defRPr/>
            </a:lvl2pPr>
            <a:lvl3pPr marL="829178" indent="0" algn="ctr">
              <a:buNone/>
              <a:defRPr/>
            </a:lvl3pPr>
            <a:lvl4pPr marL="1243767" indent="0" algn="ctr">
              <a:buNone/>
              <a:defRPr/>
            </a:lvl4pPr>
            <a:lvl5pPr marL="1658356" indent="0" algn="ctr">
              <a:buNone/>
              <a:defRPr/>
            </a:lvl5pPr>
            <a:lvl6pPr marL="2072945" indent="0" algn="ctr">
              <a:buNone/>
              <a:defRPr/>
            </a:lvl6pPr>
            <a:lvl7pPr marL="2487534" indent="0" algn="ctr">
              <a:buNone/>
              <a:defRPr/>
            </a:lvl7pPr>
            <a:lvl8pPr marL="2902123" indent="0" algn="ctr">
              <a:buNone/>
              <a:defRPr/>
            </a:lvl8pPr>
            <a:lvl9pPr marL="3316712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42952" y="482600"/>
            <a:ext cx="8420100" cy="1219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0544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2928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2928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2928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962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9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77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775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6" y="638377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IILC 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1313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22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6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715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6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6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52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19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6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6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6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13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105222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60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6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6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91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472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91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288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6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19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36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6" y="635636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3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04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911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5" y="640603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598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9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86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6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36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6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860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6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36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6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441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89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10730066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451" y="103189"/>
            <a:ext cx="9230122" cy="544512"/>
          </a:xfrm>
          <a:prstGeom prst="rect">
            <a:avLst/>
          </a:prstGeom>
        </p:spPr>
        <p:txBody>
          <a:bodyPr lIns="98423" tIns="49211" rIns="98423" bIns="49211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00"/>
            </a:lvl1pPr>
            <a:lvl2pPr marL="484365">
              <a:defRPr sz="1500"/>
            </a:lvl2pPr>
            <a:lvl3pPr marL="697488" indent="-170498">
              <a:buFont typeface="Wingdings" charset="2"/>
              <a:buChar char="§"/>
              <a:defRPr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21064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latin typeface="Calibri"/>
                <a:ea typeface="ＭＳ Ｐゴシック"/>
              </a:rPr>
              <a:pPr/>
              <a:t>‹#›</a:t>
            </a:fld>
            <a:endParaRPr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900473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45861" y="114317"/>
            <a:ext cx="624285" cy="911225"/>
          </a:xfrm>
          <a:prstGeom prst="rect">
            <a:avLst/>
          </a:prstGeom>
          <a:ln/>
        </p:spPr>
        <p:txBody>
          <a:bodyPr/>
          <a:lstStyle>
            <a:lvl1pPr>
              <a:buNone/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endParaRPr kumimoji="0" lang="en-GB" sz="900" dirty="0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4937" y="541338"/>
            <a:ext cx="7890404" cy="4810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27264" y="6505575"/>
            <a:ext cx="6177492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kumimoji="0" lang="en-GB" sz="90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IILC </a:t>
            </a:r>
            <a:endParaRPr kumimoji="0"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57301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4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0A97-9B2A-0F4A-BCBE-D36BB53832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307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2" y="27313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353165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588" y="3886793"/>
            <a:ext cx="693482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89" indent="0" algn="ctr">
              <a:buNone/>
              <a:defRPr/>
            </a:lvl2pPr>
            <a:lvl3pPr marL="829178" indent="0" algn="ctr">
              <a:buNone/>
              <a:defRPr/>
            </a:lvl3pPr>
            <a:lvl4pPr marL="1243767" indent="0" algn="ctr">
              <a:buNone/>
              <a:defRPr/>
            </a:lvl4pPr>
            <a:lvl5pPr marL="1658356" indent="0" algn="ctr">
              <a:buNone/>
              <a:defRPr/>
            </a:lvl5pPr>
            <a:lvl6pPr marL="2072945" indent="0" algn="ctr">
              <a:buNone/>
              <a:defRPr/>
            </a:lvl6pPr>
            <a:lvl7pPr marL="2487534" indent="0" algn="ctr">
              <a:buNone/>
              <a:defRPr/>
            </a:lvl7pPr>
            <a:lvl8pPr marL="2902123" indent="0" algn="ctr">
              <a:buNone/>
              <a:defRPr/>
            </a:lvl8pPr>
            <a:lvl9pPr marL="3316712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42952" y="482600"/>
            <a:ext cx="8420100" cy="1219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61562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43"/>
            <a:ext cx="84201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13" descr="keklogo-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" y="86817"/>
            <a:ext cx="636253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 userDrawn="1"/>
        </p:nvSpPr>
        <p:spPr>
          <a:xfrm>
            <a:off x="607408" y="41634"/>
            <a:ext cx="671567" cy="461461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  <a:latin typeface="Calibri"/>
                <a:ea typeface="ＭＳ Ｐゴシック"/>
              </a:rPr>
              <a:t>KEK</a:t>
            </a:r>
            <a:endParaRPr lang="ja-JP" altLang="en-US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47751" y="395443"/>
            <a:ext cx="1186732" cy="324244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High Energy Accelerator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Research Organization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35353" y="1"/>
            <a:ext cx="8570671" cy="65669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6" tIns="45619" rIns="91236" bIns="45619" rtlCol="0" anchor="ctr"/>
          <a:lstStyle/>
          <a:p>
            <a:pPr algn="ctr"/>
            <a:endParaRPr lang="ja-JP" altLang="en-US" sz="32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630247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K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64601" y="80628"/>
            <a:ext cx="7449828" cy="540060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155" indent="-342155">
              <a:buSzPct val="80000"/>
              <a:buFont typeface="Wingdings" panose="05000000000000000000" pitchFamily="2" charset="2"/>
              <a:buChar char="n"/>
              <a:defRPr/>
            </a:lvl1pPr>
            <a:lvl2pPr marL="741316" indent="-285134">
              <a:buSzPct val="80000"/>
              <a:buFontTx/>
              <a:buBlip>
                <a:blip r:embed="rId2"/>
              </a:buBlip>
              <a:defRPr/>
            </a:lvl2pPr>
            <a:lvl3pPr marL="1140486" indent="-228091">
              <a:buFont typeface="Wingdings" panose="05000000000000000000" pitchFamily="2" charset="2"/>
              <a:buChar char="ü"/>
              <a:defRPr/>
            </a:lvl3pPr>
            <a:lvl4pPr marL="1596676" indent="-228091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41228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6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41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7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5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608725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4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4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403856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3" indent="0">
              <a:buNone/>
              <a:defRPr sz="2000" b="1"/>
            </a:lvl2pPr>
            <a:lvl3pPr marL="912386" indent="0">
              <a:buNone/>
              <a:defRPr sz="1800" b="1"/>
            </a:lvl3pPr>
            <a:lvl4pPr marL="1368590" indent="0">
              <a:buNone/>
              <a:defRPr sz="1600" b="1"/>
            </a:lvl4pPr>
            <a:lvl5pPr marL="1824781" indent="0">
              <a:buNone/>
              <a:defRPr sz="1600" b="1"/>
            </a:lvl5pPr>
            <a:lvl6pPr marL="2280970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66" indent="0">
              <a:buNone/>
              <a:defRPr sz="1600" b="1"/>
            </a:lvl8pPr>
            <a:lvl9pPr marL="364955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3" indent="0">
              <a:buNone/>
              <a:defRPr sz="2000" b="1"/>
            </a:lvl2pPr>
            <a:lvl3pPr marL="912386" indent="0">
              <a:buNone/>
              <a:defRPr sz="1800" b="1"/>
            </a:lvl3pPr>
            <a:lvl4pPr marL="1368590" indent="0">
              <a:buNone/>
              <a:defRPr sz="1600" b="1"/>
            </a:lvl4pPr>
            <a:lvl5pPr marL="1824781" indent="0">
              <a:buNone/>
              <a:defRPr sz="1600" b="1"/>
            </a:lvl5pPr>
            <a:lvl6pPr marL="2280970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66" indent="0">
              <a:buNone/>
              <a:defRPr sz="1600" b="1"/>
            </a:lvl8pPr>
            <a:lvl9pPr marL="364955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3843477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13931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35361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2" y="27309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83" indent="0">
              <a:buNone/>
              <a:defRPr sz="1200"/>
            </a:lvl2pPr>
            <a:lvl3pPr marL="912386" indent="0">
              <a:buNone/>
              <a:defRPr sz="1000"/>
            </a:lvl3pPr>
            <a:lvl4pPr marL="1368590" indent="0">
              <a:buNone/>
              <a:defRPr sz="900"/>
            </a:lvl4pPr>
            <a:lvl5pPr marL="1824781" indent="0">
              <a:buNone/>
              <a:defRPr sz="900"/>
            </a:lvl5pPr>
            <a:lvl6pPr marL="2280970" indent="0">
              <a:buNone/>
              <a:defRPr sz="900"/>
            </a:lvl6pPr>
            <a:lvl7pPr marL="2737175" indent="0">
              <a:buNone/>
              <a:defRPr sz="900"/>
            </a:lvl7pPr>
            <a:lvl8pPr marL="3193366" indent="0">
              <a:buNone/>
              <a:defRPr sz="900"/>
            </a:lvl8pPr>
            <a:lvl9pPr marL="364955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508058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83" indent="0">
              <a:buNone/>
              <a:defRPr sz="2800"/>
            </a:lvl2pPr>
            <a:lvl3pPr marL="912386" indent="0">
              <a:buNone/>
              <a:defRPr sz="2400"/>
            </a:lvl3pPr>
            <a:lvl4pPr marL="1368590" indent="0">
              <a:buNone/>
              <a:defRPr sz="2000"/>
            </a:lvl4pPr>
            <a:lvl5pPr marL="1824781" indent="0">
              <a:buNone/>
              <a:defRPr sz="2000"/>
            </a:lvl5pPr>
            <a:lvl6pPr marL="2280970" indent="0">
              <a:buNone/>
              <a:defRPr sz="2000"/>
            </a:lvl6pPr>
            <a:lvl7pPr marL="2737175" indent="0">
              <a:buNone/>
              <a:defRPr sz="2000"/>
            </a:lvl7pPr>
            <a:lvl8pPr marL="3193366" indent="0">
              <a:buNone/>
              <a:defRPr sz="2000"/>
            </a:lvl8pPr>
            <a:lvl9pPr marL="364955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83" indent="0">
              <a:buNone/>
              <a:defRPr sz="1200"/>
            </a:lvl2pPr>
            <a:lvl3pPr marL="912386" indent="0">
              <a:buNone/>
              <a:defRPr sz="1000"/>
            </a:lvl3pPr>
            <a:lvl4pPr marL="1368590" indent="0">
              <a:buNone/>
              <a:defRPr sz="900"/>
            </a:lvl4pPr>
            <a:lvl5pPr marL="1824781" indent="0">
              <a:buNone/>
              <a:defRPr sz="900"/>
            </a:lvl5pPr>
            <a:lvl6pPr marL="2280970" indent="0">
              <a:buNone/>
              <a:defRPr sz="900"/>
            </a:lvl6pPr>
            <a:lvl7pPr marL="2737175" indent="0">
              <a:buNone/>
              <a:defRPr sz="900"/>
            </a:lvl7pPr>
            <a:lvl8pPr marL="3193366" indent="0">
              <a:buNone/>
              <a:defRPr sz="900"/>
            </a:lvl8pPr>
            <a:lvl9pPr marL="364955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415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1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53917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83602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98"/>
            <a:ext cx="222885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98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881337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タイトルテキスト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本文レベル1</a:t>
            </a:r>
          </a:p>
          <a:p>
            <a:pPr lvl="1">
              <a:defRPr sz="1800"/>
            </a:pPr>
            <a:r>
              <a:rPr sz="2800"/>
              <a:t>本文レベル2</a:t>
            </a:r>
          </a:p>
          <a:p>
            <a:pPr lvl="2">
              <a:defRPr sz="1800"/>
            </a:pPr>
            <a:r>
              <a:rPr sz="2800"/>
              <a:t>本文レベル3</a:t>
            </a:r>
          </a:p>
          <a:p>
            <a:pPr lvl="3">
              <a:defRPr sz="1800"/>
            </a:pPr>
            <a:r>
              <a:rPr sz="2800"/>
              <a:t>本文レベル4</a:t>
            </a:r>
          </a:p>
          <a:p>
            <a:pPr lvl="4">
              <a:defRPr sz="1800"/>
            </a:pPr>
            <a:r>
              <a:rPr sz="2800"/>
              <a:t>本文レベル 5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00552023"/>
      </p:ext>
    </p:extLst>
  </p:cSld>
  <p:clrMapOvr>
    <a:masterClrMapping/>
  </p:clrMapOvr>
  <p:transition xmlns:p14="http://schemas.microsoft.com/office/powerpoint/2010/main"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2968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2968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2968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603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9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81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815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6" y="638381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IILC 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2552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22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0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755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0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0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335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59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0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0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0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315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60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6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6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9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512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9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264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0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59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0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6" y="635640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197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08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951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5" y="640607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990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83699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81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007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0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40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0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930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0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407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0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18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89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15629395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451" y="103189"/>
            <a:ext cx="9230122" cy="544512"/>
          </a:xfrm>
          <a:prstGeom prst="rect">
            <a:avLst/>
          </a:prstGeom>
        </p:spPr>
        <p:txBody>
          <a:bodyPr lIns="98423" tIns="49211" rIns="98423" bIns="49211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00"/>
            </a:lvl1pPr>
            <a:lvl2pPr marL="484365">
              <a:defRPr sz="1500"/>
            </a:lvl2pPr>
            <a:lvl3pPr marL="697488" indent="-170498">
              <a:buFont typeface="Wingdings" charset="2"/>
              <a:buChar char="§"/>
              <a:defRPr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294909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latin typeface="Calibri"/>
                <a:ea typeface="ＭＳ Ｐゴシック"/>
              </a:rPr>
              <a:pPr/>
              <a:t>‹#›</a:t>
            </a:fld>
            <a:endParaRPr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976970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13" descr="keklogo-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" y="86813"/>
            <a:ext cx="636253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 userDrawn="1"/>
        </p:nvSpPr>
        <p:spPr>
          <a:xfrm>
            <a:off x="607406" y="41630"/>
            <a:ext cx="671567" cy="461461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  <a:latin typeface="Calibri"/>
                <a:ea typeface="ＭＳ Ｐゴシック"/>
              </a:rPr>
              <a:t>KEK</a:t>
            </a:r>
            <a:endParaRPr lang="ja-JP" altLang="en-US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47751" y="395443"/>
            <a:ext cx="1186732" cy="324244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High Energy Accelerator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Research Organization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35351" y="1"/>
            <a:ext cx="8570671" cy="65669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6" tIns="45619" rIns="91236" bIns="45619" rtlCol="0" anchor="ctr"/>
          <a:lstStyle/>
          <a:p>
            <a:pPr algn="ctr"/>
            <a:endParaRPr lang="ja-JP" altLang="en-US" sz="32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5566946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K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64601" y="80628"/>
            <a:ext cx="7449828" cy="540060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155" indent="-342155">
              <a:buSzPct val="80000"/>
              <a:buFont typeface="Wingdings" panose="05000000000000000000" pitchFamily="2" charset="2"/>
              <a:buChar char="n"/>
              <a:defRPr/>
            </a:lvl1pPr>
            <a:lvl2pPr marL="741316" indent="-285134">
              <a:buSzPct val="80000"/>
              <a:buFontTx/>
              <a:buBlip>
                <a:blip r:embed="rId2"/>
              </a:buBlip>
              <a:defRPr/>
            </a:lvl2pPr>
            <a:lvl3pPr marL="1140486" indent="-228091">
              <a:buFont typeface="Wingdings" panose="05000000000000000000" pitchFamily="2" charset="2"/>
              <a:buChar char="ü"/>
              <a:defRPr/>
            </a:lvl3pPr>
            <a:lvl4pPr marL="1596676" indent="-228091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015010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5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41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7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5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76023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4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4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94461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3" indent="0">
              <a:buNone/>
              <a:defRPr sz="2000" b="1"/>
            </a:lvl2pPr>
            <a:lvl3pPr marL="912386" indent="0">
              <a:buNone/>
              <a:defRPr sz="1800" b="1"/>
            </a:lvl3pPr>
            <a:lvl4pPr marL="1368590" indent="0">
              <a:buNone/>
              <a:defRPr sz="1600" b="1"/>
            </a:lvl4pPr>
            <a:lvl5pPr marL="1824781" indent="0">
              <a:buNone/>
              <a:defRPr sz="1600" b="1"/>
            </a:lvl5pPr>
            <a:lvl6pPr marL="2280970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66" indent="0">
              <a:buNone/>
              <a:defRPr sz="1600" b="1"/>
            </a:lvl8pPr>
            <a:lvl9pPr marL="364955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3" indent="0">
              <a:buNone/>
              <a:defRPr sz="2000" b="1"/>
            </a:lvl2pPr>
            <a:lvl3pPr marL="912386" indent="0">
              <a:buNone/>
              <a:defRPr sz="1800" b="1"/>
            </a:lvl3pPr>
            <a:lvl4pPr marL="1368590" indent="0">
              <a:buNone/>
              <a:defRPr sz="1600" b="1"/>
            </a:lvl4pPr>
            <a:lvl5pPr marL="1824781" indent="0">
              <a:buNone/>
              <a:defRPr sz="1600" b="1"/>
            </a:lvl5pPr>
            <a:lvl6pPr marL="2280970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66" indent="0">
              <a:buNone/>
              <a:defRPr sz="1600" b="1"/>
            </a:lvl8pPr>
            <a:lvl9pPr marL="364955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4065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727"/>
            <a:ext cx="222885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727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276476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239997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47476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2" y="27309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83" indent="0">
              <a:buNone/>
              <a:defRPr sz="1200"/>
            </a:lvl2pPr>
            <a:lvl3pPr marL="912386" indent="0">
              <a:buNone/>
              <a:defRPr sz="1000"/>
            </a:lvl3pPr>
            <a:lvl4pPr marL="1368590" indent="0">
              <a:buNone/>
              <a:defRPr sz="900"/>
            </a:lvl4pPr>
            <a:lvl5pPr marL="1824781" indent="0">
              <a:buNone/>
              <a:defRPr sz="900"/>
            </a:lvl5pPr>
            <a:lvl6pPr marL="2280970" indent="0">
              <a:buNone/>
              <a:defRPr sz="900"/>
            </a:lvl6pPr>
            <a:lvl7pPr marL="2737175" indent="0">
              <a:buNone/>
              <a:defRPr sz="900"/>
            </a:lvl7pPr>
            <a:lvl8pPr marL="3193366" indent="0">
              <a:buNone/>
              <a:defRPr sz="900"/>
            </a:lvl8pPr>
            <a:lvl9pPr marL="364955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902276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83" indent="0">
              <a:buNone/>
              <a:defRPr sz="2800"/>
            </a:lvl2pPr>
            <a:lvl3pPr marL="912386" indent="0">
              <a:buNone/>
              <a:defRPr sz="2400"/>
            </a:lvl3pPr>
            <a:lvl4pPr marL="1368590" indent="0">
              <a:buNone/>
              <a:defRPr sz="2000"/>
            </a:lvl4pPr>
            <a:lvl5pPr marL="1824781" indent="0">
              <a:buNone/>
              <a:defRPr sz="2000"/>
            </a:lvl5pPr>
            <a:lvl6pPr marL="2280970" indent="0">
              <a:buNone/>
              <a:defRPr sz="2000"/>
            </a:lvl6pPr>
            <a:lvl7pPr marL="2737175" indent="0">
              <a:buNone/>
              <a:defRPr sz="2000"/>
            </a:lvl7pPr>
            <a:lvl8pPr marL="3193366" indent="0">
              <a:buNone/>
              <a:defRPr sz="2000"/>
            </a:lvl8pPr>
            <a:lvl9pPr marL="364955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83" indent="0">
              <a:buNone/>
              <a:defRPr sz="1200"/>
            </a:lvl2pPr>
            <a:lvl3pPr marL="912386" indent="0">
              <a:buNone/>
              <a:defRPr sz="1000"/>
            </a:lvl3pPr>
            <a:lvl4pPr marL="1368590" indent="0">
              <a:buNone/>
              <a:defRPr sz="900"/>
            </a:lvl4pPr>
            <a:lvl5pPr marL="1824781" indent="0">
              <a:buNone/>
              <a:defRPr sz="900"/>
            </a:lvl5pPr>
            <a:lvl6pPr marL="2280970" indent="0">
              <a:buNone/>
              <a:defRPr sz="900"/>
            </a:lvl6pPr>
            <a:lvl7pPr marL="2737175" indent="0">
              <a:buNone/>
              <a:defRPr sz="900"/>
            </a:lvl7pPr>
            <a:lvl8pPr marL="3193366" indent="0">
              <a:buNone/>
              <a:defRPr sz="900"/>
            </a:lvl8pPr>
            <a:lvl9pPr marL="364955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58066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54095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94"/>
            <a:ext cx="222885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94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72725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タイトルテキスト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本文レベル1</a:t>
            </a:r>
          </a:p>
          <a:p>
            <a:pPr lvl="1">
              <a:defRPr sz="1800"/>
            </a:pPr>
            <a:r>
              <a:rPr sz="2800"/>
              <a:t>本文レベル2</a:t>
            </a:r>
          </a:p>
          <a:p>
            <a:pPr lvl="2">
              <a:defRPr sz="1800"/>
            </a:pPr>
            <a:r>
              <a:rPr sz="2800"/>
              <a:t>本文レベル3</a:t>
            </a:r>
          </a:p>
          <a:p>
            <a:pPr lvl="3">
              <a:defRPr sz="1800"/>
            </a:pPr>
            <a:r>
              <a:rPr sz="2800"/>
              <a:t>本文レベル4</a:t>
            </a:r>
          </a:p>
          <a:p>
            <a:pPr lvl="4">
              <a:defRPr sz="1800"/>
            </a:pPr>
            <a:r>
              <a:rPr sz="2800"/>
              <a:t>本文レベル 5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64011049"/>
      </p:ext>
    </p:extLst>
  </p:cSld>
  <p:clrMapOvr>
    <a:masterClrMapping/>
  </p:clrMapOvr>
  <p:transition xmlns:p14="http://schemas.microsoft.com/office/powerpoint/2010/main"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2912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2912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2912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898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3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75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759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3" y="638375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IILC 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8449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18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699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151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67431" y="168549"/>
            <a:ext cx="7971235" cy="1733477"/>
          </a:xfrm>
          <a:prstGeom prst="rect">
            <a:avLst/>
          </a:prstGeom>
        </p:spPr>
        <p:txBody>
          <a:bodyPr/>
          <a:lstStyle>
            <a:lvl1pPr defTabSz="642915">
              <a:defRPr sz="5900" b="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5900">
                <a:uFill>
                  <a:solidFill/>
                </a:uFill>
              </a:rPr>
              <a:t>タイトルテキスト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967431" y="1053706"/>
            <a:ext cx="7971235" cy="5804297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517903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830431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142959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1455487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1768015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本文レベル1</a:t>
            </a:r>
          </a:p>
          <a:p>
            <a:pPr lvl="1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本文レベル2</a:t>
            </a:r>
          </a:p>
          <a:p>
            <a:pPr lvl="2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本文レベル3</a:t>
            </a:r>
          </a:p>
          <a:p>
            <a:pPr lvl="3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本文レベル4</a:t>
            </a:r>
          </a:p>
          <a:p>
            <a:pPr lvl="4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 5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4689803" y="6527691"/>
            <a:ext cx="526394" cy="461665"/>
          </a:xfrm>
          <a:prstGeom prst="rect">
            <a:avLst/>
          </a:prstGeom>
        </p:spPr>
        <p:txBody>
          <a:bodyPr/>
          <a:lstStyle>
            <a:lvl1pPr>
              <a:defRPr sz="3000">
                <a:uFill>
                  <a:solidFill/>
                </a:uFill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967135"/>
      </p:ext>
    </p:extLst>
  </p:cSld>
  <p:clrMapOvr>
    <a:masterClrMapping/>
  </p:clrMapOvr>
  <p:transition xmlns:p14="http://schemas.microsoft.com/office/powerpoint/2010/main"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0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442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55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4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55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89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456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89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775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0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184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03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895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2" y="640601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134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1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7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966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713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90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278309526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447" y="103189"/>
            <a:ext cx="9230122" cy="544512"/>
          </a:xfrm>
          <a:prstGeom prst="rect">
            <a:avLst/>
          </a:prstGeom>
        </p:spPr>
        <p:txBody>
          <a:bodyPr lIns="98423" tIns="49211" rIns="98423" bIns="49211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00"/>
            </a:lvl1pPr>
            <a:lvl2pPr marL="484365">
              <a:defRPr sz="1500"/>
            </a:lvl2pPr>
            <a:lvl3pPr marL="697488" indent="-170498">
              <a:buFont typeface="Wingdings" charset="2"/>
              <a:buChar char="§"/>
              <a:defRPr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347656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latin typeface="Calibri"/>
                <a:ea typeface="ＭＳ Ｐゴシック"/>
              </a:rPr>
              <a:pPr/>
              <a:t>‹#›</a:t>
            </a:fld>
            <a:endParaRPr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104983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45853" y="114301"/>
            <a:ext cx="624285" cy="911225"/>
          </a:xfrm>
          <a:prstGeom prst="rect">
            <a:avLst/>
          </a:prstGeom>
          <a:ln/>
        </p:spPr>
        <p:txBody>
          <a:bodyPr/>
          <a:lstStyle>
            <a:lvl1pPr>
              <a:buNone/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endParaRPr kumimoji="0" lang="en-GB" sz="900" dirty="0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4937" y="541338"/>
            <a:ext cx="7890404" cy="4810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27264" y="6505575"/>
            <a:ext cx="6177492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kumimoji="0" lang="en-US" sz="90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IILC </a:t>
            </a:r>
            <a:endParaRPr kumimoji="0"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071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47" y="1023788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 Yamamoto, 171106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IILC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7270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0A97-9B2A-0F4A-BCBE-D36BB53832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31631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ja-JP" altLang="en-US"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01E5-78E4-C142-9678-55F15796B78C}" type="slidenum">
              <a:rPr lang="ja-JP" altLang="en-US" smtClean="0">
                <a:latin typeface="Calibri"/>
                <a:ea typeface="ＭＳ Ｐゴシック"/>
              </a:rPr>
              <a:pPr/>
              <a:t>‹#›</a:t>
            </a:fld>
            <a:endParaRPr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56610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1"/>
            <a:ext cx="74295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4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9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1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89394867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02626616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12423"/>
            <a:ext cx="8543925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52637"/>
            <a:ext cx="8543925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2211491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3"/>
            <a:ext cx="421005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3"/>
            <a:ext cx="421005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89157298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4"/>
            <a:ext cx="4189413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3"/>
            <a:ext cx="4189413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852"/>
            <a:ext cx="4210051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7553"/>
            <a:ext cx="421005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8928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8740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89561403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4"/>
            <a:ext cx="3194685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86042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email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70868" y="178594"/>
            <a:ext cx="9364266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1024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87087397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050672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0363"/>
            <a:ext cx="2135981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360365"/>
            <a:ext cx="6284119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7147306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A. Yamamoto, 171106</a:t>
            </a:r>
            <a:endParaRPr kumimoji="0" lang="en-US" altLang="zh-CN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381750"/>
            <a:ext cx="31369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r>
              <a:rPr kumimoji="0" lang="en-US" altLang="zh-CN" smtClean="0">
                <a:solidFill>
                  <a:prstClr val="black"/>
                </a:solidFill>
                <a:latin typeface="等线"/>
                <a:ea typeface="等线"/>
              </a:rPr>
              <a:t>IILC </a:t>
            </a:r>
            <a:endParaRPr kumimoji="0" lang="en-US" altLang="zh-CN" dirty="0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7DD8A-6C96-4D71-8872-84B5280BA819}" type="slidenum">
              <a:rPr lang="en-US" altLang="zh-CN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01265855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45069" y="6408361"/>
            <a:ext cx="265632" cy="261105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914367">
              <a:defRPr sz="1125" cap="none" spc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857536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547" y="1789547"/>
            <a:ext cx="8104910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47" y="76970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 Yamamoto, 171106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IILC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033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035550" y="1600200"/>
            <a:ext cx="437515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D54DD-8E10-4643-8497-9CDBFAAA891F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2819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514"/>
            <a:ext cx="84201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8553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248243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836712"/>
            <a:ext cx="8915400" cy="52894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8553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375640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8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770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4937" y="541338"/>
            <a:ext cx="7890404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90487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538747" y="649296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16894444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fr-FR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fr-FR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38257-F4D6-4F1D-948F-CA7075A7EDB0}" type="slidenum">
              <a:rPr lang="fr-FR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fr-FR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17937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514"/>
            <a:ext cx="84201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8553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31487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836712"/>
            <a:ext cx="8915400" cy="52894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8553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865111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4937" y="541338"/>
            <a:ext cx="7890404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142487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fr-FR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fr-FR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38257-F4D6-4F1D-948F-CA7075A7EDB0}" type="slidenum">
              <a:rPr lang="fr-FR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fr-FR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412021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514"/>
            <a:ext cx="84201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8553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742486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836712"/>
            <a:ext cx="8915400" cy="52894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8553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833606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4937" y="541338"/>
            <a:ext cx="7890404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95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4421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928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538747" y="649296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7477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69965519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A. Yamamoto, 171106</a:t>
            </a:r>
            <a:endParaRPr lang="fr-FR" dirty="0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t>IILC </a:t>
            </a:r>
            <a:endParaRPr lang="fr-FR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38257-F4D6-4F1D-948F-CA7075A7EDB0}" type="slidenum">
              <a:rPr lang="fr-FR" smtClean="0">
                <a:solidFill>
                  <a:srgbClr val="5F5F5F">
                    <a:tint val="75000"/>
                  </a:srgbClr>
                </a:solidFill>
                <a:ea typeface="ヒラギノ角ゴ ProN W3"/>
                <a:cs typeface="ヒラギノ角ゴ ProN W3"/>
              </a:rPr>
              <a:pPr/>
              <a:t>‹#›</a:t>
            </a:fld>
            <a:endParaRPr lang="fr-FR">
              <a:solidFill>
                <a:srgbClr val="5F5F5F">
                  <a:tint val="75000"/>
                </a:srgbClr>
              </a:solidFill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481954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3000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3000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3000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93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9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84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847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6" y="638384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IILC 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060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22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787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402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91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09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60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6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6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983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544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983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107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91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283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11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983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5" y="640610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5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98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009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78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355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725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89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3615341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latin typeface="Calibri"/>
                <a:ea typeface="ＭＳ Ｐゴシック"/>
              </a:rPr>
              <a:t>IILC </a:t>
            </a:r>
            <a:endParaRPr kumimoji="1"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kumimoji="1" lang="ja-JP" altLang="en-US" smtClean="0"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81957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3000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3000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3000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77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9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84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847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6" y="638384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IILC 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9304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22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787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28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91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86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60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6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6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983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544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983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746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91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178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11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983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5" y="6406107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341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806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98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009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33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43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7" y="6356439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43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IILC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790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89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1756196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451" y="103189"/>
            <a:ext cx="9230122" cy="544512"/>
          </a:xfrm>
          <a:prstGeom prst="rect">
            <a:avLst/>
          </a:prstGeom>
        </p:spPr>
        <p:txBody>
          <a:bodyPr lIns="98423" tIns="49211" rIns="98423" bIns="49211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00"/>
            </a:lvl1pPr>
            <a:lvl2pPr marL="484365">
              <a:defRPr sz="1500"/>
            </a:lvl2pPr>
            <a:lvl3pPr marL="697488" indent="-170498">
              <a:buFont typeface="Wingdings" charset="2"/>
              <a:buChar char="§"/>
              <a:defRPr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063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latin typeface="Calibri"/>
                <a:ea typeface="ＭＳ Ｐゴシック"/>
              </a:rPr>
              <a:t>IILC </a:t>
            </a:r>
            <a:endParaRPr kumimoji="1"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kumimoji="1" lang="ja-JP" altLang="en-US" smtClean="0"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83728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46" y="2626302"/>
            <a:ext cx="810491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73680" y="6364521"/>
            <a:ext cx="351932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EE7B9-3872-BB47-8B28-2C045C1A655D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768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546" y="1789547"/>
            <a:ext cx="8104910" cy="3844636"/>
          </a:xfrm>
          <a:prstGeom prst="rect">
            <a:avLst/>
          </a:prstGeom>
        </p:spPr>
        <p:txBody>
          <a:bodyPr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46" y="1023787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1C99DD-1DF2-B246-B80C-C27435E6E1B8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94207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6" y="2906722"/>
            <a:ext cx="8142432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46" y="1023787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8823E-8C06-F14C-AB58-4ACEEE596A86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544358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46" y="1023787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E09B2-0514-1546-A166-23950B4B724D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9154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915560" y="1847278"/>
            <a:ext cx="3872346" cy="3891587"/>
          </a:xfrm>
          <a:prstGeom prst="rect">
            <a:avLst/>
          </a:prstGeom>
        </p:spPr>
        <p:txBody>
          <a:bodyPr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834076" indent="-310254">
              <a:defRPr sz="1800">
                <a:latin typeface="Arial"/>
                <a:cs typeface="Arial"/>
              </a:defRPr>
            </a:lvl3pPr>
            <a:lvl4pPr marL="1092380" indent="-261190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5013" indent="-207797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5120605" y="1847278"/>
            <a:ext cx="3872346" cy="3891587"/>
          </a:xfrm>
          <a:prstGeom prst="rect">
            <a:avLst/>
          </a:prstGeom>
        </p:spPr>
        <p:txBody>
          <a:bodyPr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 defTabSz="334785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00546" y="1023787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249634" y="6386103"/>
            <a:ext cx="2126032" cy="365125"/>
          </a:xfrm>
        </p:spPr>
        <p:txBody>
          <a:bodyPr/>
          <a:lstStyle>
            <a:lvl1pPr>
              <a:defRPr sz="1000">
                <a:solidFill>
                  <a:srgbClr val="7F7F7F"/>
                </a:solidFill>
              </a:defRPr>
            </a:lvl1pPr>
          </a:lstStyle>
          <a:p>
            <a:pPr algn="l"/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 dirty="0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975211" y="6389255"/>
            <a:ext cx="1776076" cy="365125"/>
          </a:xfrm>
        </p:spPr>
        <p:txBody>
          <a:bodyPr/>
          <a:lstStyle>
            <a:lvl1pPr algn="ctr">
              <a:defRPr sz="1000">
                <a:solidFill>
                  <a:srgbClr val="7F7F7F"/>
                </a:solidFill>
              </a:defRPr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 dirty="0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7413857" y="6398391"/>
            <a:ext cx="2310775" cy="365125"/>
          </a:xfrm>
        </p:spPr>
        <p:txBody>
          <a:bodyPr/>
          <a:lstStyle>
            <a:lvl1pPr algn="r">
              <a:defRPr sz="1000">
                <a:solidFill>
                  <a:srgbClr val="7F7F7F"/>
                </a:solidFill>
              </a:defRPr>
            </a:lvl1pPr>
          </a:lstStyle>
          <a:p>
            <a:fld id="{C52D36FA-D854-2F43-B7F5-49DF092B0D8A}" type="slidenum">
              <a:rPr lang="en-US" altLang="ja-JP" smtClean="0">
                <a:latin typeface="Calibri"/>
                <a:ea typeface="ＭＳ Ｐゴシック"/>
              </a:rPr>
              <a:pPr/>
              <a:t>‹#›</a:t>
            </a:fld>
            <a:endParaRPr lang="en-US" altLang="ja-JP" dirty="0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860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671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6" y="1699672"/>
            <a:ext cx="3977410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900546" y="2332183"/>
            <a:ext cx="3977410" cy="3502120"/>
          </a:xfrm>
          <a:prstGeom prst="rect">
            <a:avLst/>
          </a:prstGeom>
        </p:spPr>
        <p:txBody>
          <a:bodyPr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834076" indent="-310254">
              <a:defRPr sz="1800">
                <a:latin typeface="Arial"/>
                <a:cs typeface="Arial"/>
              </a:defRPr>
            </a:lvl3pPr>
            <a:lvl4pPr marL="1092380" indent="-261190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5013" indent="-207797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 defTabSz="334785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46" y="1023787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73672AA-592F-6942-B761-43F88F973905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65973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A7ECD-FBF0-684B-BEF4-069EFC372176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874451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94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009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ABB24-6835-A041-833C-62B0276E5BB0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8775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0"/>
            <a:ext cx="59436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AFC3D-8835-BE4E-869B-69A2EE81BD9C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88604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07" y="6"/>
            <a:ext cx="9918507" cy="686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8863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61" y="274205"/>
            <a:ext cx="8914775" cy="1143000"/>
          </a:xfrm>
          <a:prstGeom prst="rect">
            <a:avLst/>
          </a:prstGeom>
        </p:spPr>
        <p:txBody>
          <a:bodyPr lIns="83119" tIns="41559" rIns="83119" bIns="4155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Calibri"/>
                <a:ea typeface="ＭＳ Ｐゴシック"/>
              </a:rPr>
              <a:t>IILC </a:t>
            </a:r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4B0CB-BA07-3C4F-82F2-3A5967B06585}" type="slidenum">
              <a:rPr lang="en-US" altLang="ja-JP">
                <a:latin typeface="Calibri"/>
                <a:ea typeface="ＭＳ Ｐゴシック"/>
              </a:rPr>
              <a:pPr/>
              <a:t>‹#›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753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16:9 Arup 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9195" y="190507"/>
            <a:ext cx="9524206" cy="6839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3200">
                <a:solidFill>
                  <a:srgbClr val="00143E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61904"/>
            <a:ext cx="9906000" cy="596096"/>
          </a:xfrm>
          <a:prstGeom prst="rect">
            <a:avLst/>
          </a:prstGeom>
          <a:solidFill>
            <a:srgbClr val="001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16"/>
            <a:endParaRPr kumimoji="0"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752" y="6418153"/>
            <a:ext cx="727836" cy="2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6000" cy="18494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0" y="6057900"/>
            <a:ext cx="9906000" cy="800100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6442" y="1363752"/>
            <a:ext cx="9230122" cy="485775"/>
          </a:xfrm>
        </p:spPr>
        <p:txBody>
          <a:bodyPr/>
          <a:lstStyle>
            <a:lvl1pPr marL="0" indent="0">
              <a:buFont typeface="Arial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06129" y="89"/>
            <a:ext cx="9230122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543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" y="836023"/>
            <a:ext cx="9905999" cy="60219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088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8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97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2" y="27313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822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6123" y="977989"/>
            <a:ext cx="4531652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2874" y="977989"/>
            <a:ext cx="4533371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4054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9569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440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550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3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77017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4339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2033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6931" y="103277"/>
            <a:ext cx="2309681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6129" y="103277"/>
            <a:ext cx="6765660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1523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550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92733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650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6309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8" y="440702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93527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08477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40113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15471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6755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3" y="27317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0858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8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8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8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58103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99208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763"/>
            <a:ext cx="222885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763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65808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546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630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theme" Target="../theme/theme11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4" Type="http://schemas.openxmlformats.org/officeDocument/2006/relationships/theme" Target="../theme/theme12.xml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theme" Target="../theme/theme14.xml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theme" Target="../theme/theme15.xml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49.xml"/><Relationship Id="rId16" Type="http://schemas.openxmlformats.org/officeDocument/2006/relationships/theme" Target="../theme/theme16.xml"/><Relationship Id="rId17" Type="http://schemas.openxmlformats.org/officeDocument/2006/relationships/image" Target="../media/image5.emf"/><Relationship Id="rId18" Type="http://schemas.openxmlformats.org/officeDocument/2006/relationships/image" Target="../media/image6.emf"/><Relationship Id="rId19" Type="http://schemas.openxmlformats.org/officeDocument/2006/relationships/image" Target="../media/image7.emf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1.xml"/><Relationship Id="rId13" Type="http://schemas.openxmlformats.org/officeDocument/2006/relationships/theme" Target="../theme/theme17.xml"/><Relationship Id="rId14" Type="http://schemas.openxmlformats.org/officeDocument/2006/relationships/image" Target="../media/image5.emf"/><Relationship Id="rId15" Type="http://schemas.openxmlformats.org/officeDocument/2006/relationships/image" Target="../media/image6.emf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5.xml"/><Relationship Id="rId15" Type="http://schemas.openxmlformats.org/officeDocument/2006/relationships/theme" Target="../theme/theme18.xml"/><Relationship Id="rId16" Type="http://schemas.openxmlformats.org/officeDocument/2006/relationships/image" Target="../media/image5.emf"/><Relationship Id="rId17" Type="http://schemas.openxmlformats.org/officeDocument/2006/relationships/image" Target="../media/image6.emf"/><Relationship Id="rId18" Type="http://schemas.openxmlformats.org/officeDocument/2006/relationships/image" Target="../media/image7.emf"/><Relationship Id="rId1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1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0.xml"/><Relationship Id="rId16" Type="http://schemas.openxmlformats.org/officeDocument/2006/relationships/theme" Target="../theme/theme19.xml"/><Relationship Id="rId17" Type="http://schemas.openxmlformats.org/officeDocument/2006/relationships/image" Target="../media/image5.emf"/><Relationship Id="rId18" Type="http://schemas.openxmlformats.org/officeDocument/2006/relationships/image" Target="../media/image6.emf"/><Relationship Id="rId19" Type="http://schemas.openxmlformats.org/officeDocument/2006/relationships/image" Target="../media/image7.emf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theme" Target="../theme/theme20.xml"/><Relationship Id="rId14" Type="http://schemas.openxmlformats.org/officeDocument/2006/relationships/image" Target="../media/image27.jpeg"/><Relationship Id="rId15" Type="http://schemas.openxmlformats.org/officeDocument/2006/relationships/image" Target="../media/image28.gif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4.xml"/><Relationship Id="rId13" Type="http://schemas.openxmlformats.org/officeDocument/2006/relationships/theme" Target="../theme/theme21.xml"/><Relationship Id="rId14" Type="http://schemas.openxmlformats.org/officeDocument/2006/relationships/image" Target="../media/image5.emf"/><Relationship Id="rId15" Type="http://schemas.openxmlformats.org/officeDocument/2006/relationships/image" Target="../media/image6.emf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09.xml"/><Relationship Id="rId8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26.xml"/><Relationship Id="rId13" Type="http://schemas.openxmlformats.org/officeDocument/2006/relationships/theme" Target="../theme/theme22.xml"/><Relationship Id="rId14" Type="http://schemas.openxmlformats.org/officeDocument/2006/relationships/image" Target="../media/image27.jpeg"/><Relationship Id="rId15" Type="http://schemas.openxmlformats.org/officeDocument/2006/relationships/image" Target="../media/image28.gif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4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0.xml"/><Relationship Id="rId15" Type="http://schemas.openxmlformats.org/officeDocument/2006/relationships/slideLayout" Target="../slideLayouts/slideLayout241.xml"/><Relationship Id="rId16" Type="http://schemas.openxmlformats.org/officeDocument/2006/relationships/theme" Target="../theme/theme23.xml"/><Relationship Id="rId17" Type="http://schemas.openxmlformats.org/officeDocument/2006/relationships/image" Target="../media/image5.emf"/><Relationship Id="rId18" Type="http://schemas.openxmlformats.org/officeDocument/2006/relationships/image" Target="../media/image6.emf"/><Relationship Id="rId19" Type="http://schemas.openxmlformats.org/officeDocument/2006/relationships/image" Target="../media/image7.emf"/><Relationship Id="rId1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3.xml"/><Relationship Id="rId8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6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4.xml"/><Relationship Id="rId14" Type="http://schemas.openxmlformats.org/officeDocument/2006/relationships/theme" Target="../theme/theme24.xml"/><Relationship Id="rId1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48.xml"/><Relationship Id="rId8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7" Type="http://schemas.openxmlformats.org/officeDocument/2006/relationships/image" Target="../media/image2.jpeg"/><Relationship Id="rId8" Type="http://schemas.openxmlformats.org/officeDocument/2006/relationships/image" Target="../media/image3.emf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6" Type="http://schemas.openxmlformats.org/officeDocument/2006/relationships/image" Target="../media/image2.jpeg"/><Relationship Id="rId7" Type="http://schemas.openxmlformats.org/officeDocument/2006/relationships/image" Target="../media/image3.emf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7" Type="http://schemas.openxmlformats.org/officeDocument/2006/relationships/image" Target="../media/image2.jpeg"/><Relationship Id="rId8" Type="http://schemas.openxmlformats.org/officeDocument/2006/relationships/image" Target="../media/image3.emf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13" Type="http://schemas.openxmlformats.org/officeDocument/2006/relationships/image" Target="../media/image5.emf"/><Relationship Id="rId14" Type="http://schemas.openxmlformats.org/officeDocument/2006/relationships/image" Target="../media/image6.emf"/><Relationship Id="rId15" Type="http://schemas.openxmlformats.org/officeDocument/2006/relationships/image" Target="../media/image7.emf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14" Type="http://schemas.openxmlformats.org/officeDocument/2006/relationships/image" Target="../media/image5.emf"/><Relationship Id="rId15" Type="http://schemas.openxmlformats.org/officeDocument/2006/relationships/image" Target="../media/image6.emf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14" Type="http://schemas.openxmlformats.org/officeDocument/2006/relationships/image" Target="../media/image9.emf"/><Relationship Id="rId15" Type="http://schemas.openxmlformats.org/officeDocument/2006/relationships/image" Target="../media/image10.emf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43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43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IILC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43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58BE-5C52-6D47-90A5-230F07DAC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0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4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47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1" y="63564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599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4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47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1" y="63564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B0898-1056-4046-813E-77E50C8D40D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37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62" y="888"/>
            <a:ext cx="861538" cy="595682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918413" y="6264275"/>
            <a:ext cx="8748581" cy="0"/>
          </a:xfrm>
          <a:prstGeom prst="line">
            <a:avLst/>
          </a:prstGeom>
          <a:noFill/>
          <a:ln w="19050" cap="flat">
            <a:solidFill>
              <a:srgbClr val="88B8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4200" b="1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920093" y="614363"/>
            <a:ext cx="8746860" cy="0"/>
          </a:xfrm>
          <a:prstGeom prst="line">
            <a:avLst/>
          </a:prstGeom>
          <a:noFill/>
          <a:ln w="19050" cap="flat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4200" b="1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0621" y="0"/>
            <a:ext cx="6942771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" y="6246082"/>
            <a:ext cx="812634" cy="61191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34729" y="649295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t>A. Yamamoto, 171106</a:t>
            </a:r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8552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t>IILC </a:t>
            </a:r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6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F53C66D-ABF2-43CF-A407-3C809315B5B7}" type="slidenum"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59118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48" r:id="rId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algn="l" rtl="0" eaLnBrk="0" fontAlgn="base" hangingPunct="0">
        <a:spcBef>
          <a:spcPts val="500"/>
        </a:spcBef>
        <a:spcAft>
          <a:spcPct val="0"/>
        </a:spcAft>
        <a:defRPr sz="2000">
          <a:solidFill>
            <a:srgbClr val="333333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rtl="0" eaLnBrk="0" fontAlgn="base" hangingPunct="0">
        <a:spcBef>
          <a:spcPts val="400"/>
        </a:spcBef>
        <a:spcAft>
          <a:spcPct val="0"/>
        </a:spcAft>
        <a:buClr>
          <a:srgbClr val="ACACAC"/>
        </a:buClr>
        <a:buSzPct val="100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43000" indent="-2286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335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8288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860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7432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2004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6576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906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129" y="977951"/>
            <a:ext cx="9230122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16442" y="103188"/>
            <a:ext cx="9230122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306131" y="6280150"/>
            <a:ext cx="8225764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900" b="1" dirty="0" smtClean="0">
                <a:solidFill>
                  <a:srgbClr val="808080"/>
                </a:solidFill>
                <a:latin typeface="Arial" charset="0"/>
              </a:rPr>
              <a:t>Mathieu </a:t>
            </a:r>
            <a:r>
              <a:rPr kumimoji="0" lang="en-GB" sz="900" b="1" dirty="0" err="1" smtClean="0">
                <a:solidFill>
                  <a:srgbClr val="808080"/>
                </a:solidFill>
                <a:latin typeface="Arial" charset="0"/>
              </a:rPr>
              <a:t>Omet</a:t>
            </a:r>
            <a:r>
              <a:rPr kumimoji="0" lang="en-GB" sz="900" b="1" dirty="0" smtClean="0">
                <a:solidFill>
                  <a:srgbClr val="808080"/>
                </a:solidFill>
                <a:latin typeface="Arial" charset="0"/>
              </a:rPr>
              <a:t> </a:t>
            </a:r>
            <a:r>
              <a:rPr kumimoji="0" lang="en-GB" sz="900" dirty="0" smtClean="0">
                <a:solidFill>
                  <a:srgbClr val="808080"/>
                </a:solidFill>
                <a:latin typeface="Arial" charset="0"/>
              </a:rPr>
              <a:t> </a:t>
            </a:r>
            <a:r>
              <a:rPr kumimoji="0" lang="en-GB" sz="900" dirty="0">
                <a:solidFill>
                  <a:srgbClr val="808080"/>
                </a:solidFill>
                <a:latin typeface="Arial" charset="0"/>
              </a:rPr>
              <a:t>|  </a:t>
            </a:r>
            <a:r>
              <a:rPr kumimoji="0" lang="en-GB" sz="900" dirty="0" smtClean="0">
                <a:solidFill>
                  <a:srgbClr val="808080"/>
                </a:solidFill>
                <a:latin typeface="Arial" charset="0"/>
              </a:rPr>
              <a:t>LLRF Commissioning and Operation at the European XFEL  </a:t>
            </a:r>
            <a:r>
              <a:rPr kumimoji="0" lang="en-GB" sz="900" dirty="0">
                <a:solidFill>
                  <a:srgbClr val="808080"/>
                </a:solidFill>
                <a:latin typeface="Arial" charset="0"/>
              </a:rPr>
              <a:t>|  </a:t>
            </a:r>
            <a:r>
              <a:rPr kumimoji="0" lang="en-GB" sz="900" dirty="0" smtClean="0">
                <a:solidFill>
                  <a:srgbClr val="808080"/>
                </a:solidFill>
                <a:latin typeface="Arial" charset="0"/>
              </a:rPr>
              <a:t>24.10.2017  |  </a:t>
            </a:r>
            <a:r>
              <a:rPr kumimoji="0" lang="en-GB" sz="900" b="1" dirty="0">
                <a:solidFill>
                  <a:srgbClr val="808080"/>
                </a:solidFill>
                <a:latin typeface="Arial" charset="0"/>
              </a:rPr>
              <a:t>Page </a:t>
            </a:r>
            <a:fld id="{ABA098E9-E6EE-44BF-9612-6777A6DF1330}" type="slidenum">
              <a:rPr kumimoji="0" lang="en-GB" sz="900" b="1">
                <a:solidFill>
                  <a:srgbClr val="808080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GB" sz="900" b="1" dirty="0">
              <a:solidFill>
                <a:srgbClr val="808080"/>
              </a:solidFill>
              <a:latin typeface="Arial" charset="0"/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705585" y="6099175"/>
            <a:ext cx="840979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24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858" y="114351"/>
            <a:ext cx="631164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184937" y="114300"/>
            <a:ext cx="7890404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GB" sz="24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184937" y="308026"/>
            <a:ext cx="789040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25573" y="6477000"/>
            <a:ext cx="96463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184937" y="137431"/>
            <a:ext cx="71818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sz="1000" dirty="0" smtClean="0">
                <a:solidFill>
                  <a:srgbClr val="FFFFFF"/>
                </a:solidFill>
                <a:latin typeface="Arial" charset="0"/>
                <a:ea typeface="ＭＳ Ｐゴシック" pitchFamily="112" charset="-128"/>
              </a:rPr>
              <a:t>European-XFEL summary: Cavities/Modules performance</a:t>
            </a: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" y="114351"/>
            <a:ext cx="98716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38551" y="1347788"/>
            <a:ext cx="8636794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9153016" y="784804"/>
            <a:ext cx="624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BD41925-BADA-44CD-9D29-92AC82CF061D}" type="slidenum">
              <a:rPr kumimoji="0" lang="en-GB" sz="1000" b="1" smtClean="0">
                <a:solidFill>
                  <a:srgbClr val="FFFFFF"/>
                </a:solidFill>
                <a:latin typeface="Arial" charset="0"/>
                <a:ea typeface="Geneva" pitchFamily="1" charset="-128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GB" sz="1000" b="1" dirty="0" smtClean="0">
              <a:solidFill>
                <a:srgbClr val="FFFFFF"/>
              </a:solidFill>
              <a:latin typeface="Arial" charset="0"/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7264" y="6477051"/>
            <a:ext cx="964459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r>
              <a:rPr kumimoji="0" lang="en-GB" dirty="0" smtClean="0">
                <a:latin typeface="Arial" charset="0"/>
                <a:ea typeface="ＭＳ Ｐゴシック" pitchFamily="112" charset="-128"/>
              </a:rPr>
              <a:t>LCWS2017, October  24, 2017</a:t>
            </a:r>
          </a:p>
          <a:p>
            <a:pPr defTabSz="914400" fontAlgn="base">
              <a:spcAft>
                <a:spcPct val="0"/>
              </a:spcAft>
            </a:pPr>
            <a:r>
              <a:rPr kumimoji="0" lang="en-GB" dirty="0" smtClean="0">
                <a:latin typeface="Arial" charset="0"/>
                <a:ea typeface="ＭＳ Ｐゴシック" pitchFamily="112" charset="-128"/>
              </a:rPr>
              <a:t>D. Kostin</a:t>
            </a:r>
            <a:r>
              <a:rPr kumimoji="0" lang="de-DE" dirty="0" smtClean="0">
                <a:latin typeface="Arial" charset="0"/>
                <a:ea typeface="ＭＳ Ｐゴシック" pitchFamily="112" charset="-128"/>
              </a:rPr>
              <a:t>, DESY, Hamburg</a:t>
            </a:r>
            <a:endParaRPr kumimoji="0" lang="en-GB" dirty="0" smtClean="0"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90" y="6516739"/>
            <a:ext cx="632883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712" y="6511976"/>
            <a:ext cx="273446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3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858" y="114349"/>
            <a:ext cx="631164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184937" y="114300"/>
            <a:ext cx="7890404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GB" sz="24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184937" y="308024"/>
            <a:ext cx="789040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25572" y="6477000"/>
            <a:ext cx="96463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184937" y="137431"/>
            <a:ext cx="71818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sz="1000" dirty="0" smtClean="0">
                <a:solidFill>
                  <a:srgbClr val="FFFFFF"/>
                </a:solidFill>
                <a:latin typeface="Arial" charset="0"/>
                <a:ea typeface="ＭＳ Ｐゴシック" pitchFamily="112" charset="-128"/>
              </a:rPr>
              <a:t>European-XFEL summary: Cavities/Modules performance</a:t>
            </a: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" y="114349"/>
            <a:ext cx="98716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38551" y="1347788"/>
            <a:ext cx="8636794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9153016" y="784804"/>
            <a:ext cx="624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BD41925-BADA-44CD-9D29-92AC82CF061D}" type="slidenum">
              <a:rPr kumimoji="0" lang="en-GB" sz="1000" b="1" smtClean="0">
                <a:solidFill>
                  <a:srgbClr val="FFFFFF"/>
                </a:solidFill>
                <a:latin typeface="Arial" charset="0"/>
                <a:ea typeface="Geneva" pitchFamily="1" charset="-128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GB" sz="1000" b="1" dirty="0" smtClean="0">
              <a:solidFill>
                <a:srgbClr val="FFFFFF"/>
              </a:solidFill>
              <a:latin typeface="Arial" charset="0"/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7264" y="6477049"/>
            <a:ext cx="964459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r>
              <a:rPr kumimoji="0" lang="en-GB" dirty="0" smtClean="0">
                <a:latin typeface="Arial" charset="0"/>
                <a:ea typeface="ＭＳ Ｐゴシック" pitchFamily="112" charset="-128"/>
              </a:rPr>
              <a:t>LCWS2017, October  24, 2017</a:t>
            </a:r>
          </a:p>
          <a:p>
            <a:pPr defTabSz="914400" fontAlgn="base">
              <a:spcAft>
                <a:spcPct val="0"/>
              </a:spcAft>
            </a:pPr>
            <a:r>
              <a:rPr kumimoji="0" lang="en-GB" dirty="0" smtClean="0">
                <a:latin typeface="Arial" charset="0"/>
                <a:ea typeface="ＭＳ Ｐゴシック" pitchFamily="112" charset="-128"/>
              </a:rPr>
              <a:t>D. Kostin</a:t>
            </a:r>
            <a:r>
              <a:rPr kumimoji="0" lang="de-DE" dirty="0" smtClean="0">
                <a:latin typeface="Arial" charset="0"/>
                <a:ea typeface="ＭＳ Ｐゴシック" pitchFamily="112" charset="-128"/>
              </a:rPr>
              <a:t>, DESY, Hamburg</a:t>
            </a:r>
            <a:endParaRPr kumimoji="0" lang="en-GB" dirty="0" smtClean="0"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90" y="6516737"/>
            <a:ext cx="632883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712" y="6511974"/>
            <a:ext cx="273446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0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603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A. Yamamoto, 171106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77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r>
              <a:rPr kumimoji="0" lang="en-US" smtClean="0">
                <a:latin typeface="Calibri"/>
              </a:rPr>
              <a:t>IILC </a:t>
            </a:r>
            <a:endParaRPr kumimoji="0"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19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>
                <a:latin typeface="Calibri"/>
              </a:rPr>
              <a:pPr algn="r" defTabSz="457016"/>
              <a:t>‹#›</a:t>
            </a:fld>
            <a:endParaRPr kumimoji="0" lang="en-US" dirty="0"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52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948" y="197883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0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593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smtClean="0">
                <a:solidFill>
                  <a:prstClr val="white">
                    <a:lumMod val="50000"/>
                  </a:prstClr>
                </a:solidFill>
              </a:rPr>
              <a:t>A. Yamamoto, 171106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76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r>
              <a:rPr kumimoji="0" lang="en-US" smtClean="0">
                <a:latin typeface="Calibri"/>
              </a:rPr>
              <a:t>IILC </a:t>
            </a:r>
            <a:endParaRPr kumimoji="0"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18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>
                <a:latin typeface="Calibri"/>
              </a:rPr>
              <a:pPr algn="r" defTabSz="457016"/>
              <a:t>‹#›</a:t>
            </a:fld>
            <a:endParaRPr kumimoji="0" lang="en-US" dirty="0"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52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948" y="197883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8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585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A. Yamamoto, 171106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76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r>
              <a:rPr kumimoji="0" lang="en-US" smtClean="0">
                <a:latin typeface="Calibri"/>
              </a:rPr>
              <a:t>IILC </a:t>
            </a:r>
            <a:endParaRPr kumimoji="0"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173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>
                <a:latin typeface="Calibri"/>
              </a:rPr>
              <a:pPr algn="r" defTabSz="457016"/>
              <a:t>‹#›</a:t>
            </a:fld>
            <a:endParaRPr kumimoji="0" lang="en-US" dirty="0"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52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948" y="197883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2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8" r:id="rId11"/>
    <p:sldLayoutId id="2147484019" r:id="rId12"/>
    <p:sldLayoutId id="2147484020" r:id="rId13"/>
    <p:sldLayoutId id="2147484021" r:id="rId14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573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A. Yamamoto, 171106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74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r>
              <a:rPr kumimoji="0" lang="en-US" smtClean="0">
                <a:latin typeface="Calibri"/>
              </a:rPr>
              <a:t>IILC </a:t>
            </a:r>
            <a:endParaRPr kumimoji="0"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16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>
                <a:latin typeface="Calibri"/>
              </a:rPr>
              <a:pPr algn="r" defTabSz="457016"/>
              <a:t>‹#›</a:t>
            </a:fld>
            <a:endParaRPr kumimoji="0" lang="en-US" dirty="0"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52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948" y="197883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3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43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Osaka" charset="0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43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Osaka" charset="0"/>
              </a:rPr>
              <a:t>IILC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43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Osaka" charset="0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8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67502" y="1124744"/>
            <a:ext cx="8915400" cy="5292588"/>
          </a:xfrm>
          <a:prstGeom prst="rect">
            <a:avLst/>
          </a:prstGeom>
        </p:spPr>
        <p:txBody>
          <a:bodyPr vert="horz" lIns="91236" tIns="45619" rIns="91236" bIns="45619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64572" y="6492935"/>
            <a:ext cx="23114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53823" y="6492935"/>
            <a:ext cx="31369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0"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68572" y="6492935"/>
            <a:ext cx="23114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13" descr="keklogo-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" y="86817"/>
            <a:ext cx="636253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07408" y="41634"/>
            <a:ext cx="671567" cy="461461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  <a:latin typeface="Calibri"/>
                <a:ea typeface="ＭＳ Ｐゴシック"/>
              </a:rPr>
              <a:t>KEK</a:t>
            </a:r>
            <a:endParaRPr lang="ja-JP" altLang="en-US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751" y="395443"/>
            <a:ext cx="1186732" cy="324244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High Energy Accelerator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Research Organization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335451" y="1"/>
            <a:ext cx="8570671" cy="65669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6" tIns="45619" rIns="91236" bIns="45619" rtlCol="0" anchor="ctr"/>
          <a:lstStyle/>
          <a:p>
            <a:pPr algn="ctr"/>
            <a:endParaRPr lang="ja-JP" altLang="en-US" sz="32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335476" y="13226"/>
            <a:ext cx="7479009" cy="598078"/>
          </a:xfrm>
          <a:prstGeom prst="rect">
            <a:avLst/>
          </a:prstGeom>
        </p:spPr>
        <p:txBody>
          <a:bodyPr vert="horz" lIns="91236" tIns="45619" rIns="91236" bIns="45619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4850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hf hdr="0" ftr="0"/>
  <p:txStyles>
    <p:titleStyle>
      <a:lvl1pPr algn="ctr" defTabSz="912386" rtl="0" eaLnBrk="1" latinLnBrk="0" hangingPunct="1">
        <a:spcBef>
          <a:spcPct val="0"/>
        </a:spcBef>
        <a:buNone/>
        <a:defRPr kumimoji="1"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155" indent="-342155" algn="l" defTabSz="912386" rtl="0" eaLnBrk="1" latinLnBrk="0" hangingPunct="1">
        <a:spcBef>
          <a:spcPct val="20000"/>
        </a:spcBef>
        <a:buClr>
          <a:srgbClr val="002060"/>
        </a:buClr>
        <a:buSzPct val="80000"/>
        <a:buFont typeface="Wingdings" panose="05000000000000000000" pitchFamily="2" charset="2"/>
        <a:buChar char="n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16" indent="-285134" algn="l" defTabSz="912386" rtl="0" eaLnBrk="1" latinLnBrk="0" hangingPunct="1">
        <a:spcBef>
          <a:spcPct val="20000"/>
        </a:spcBef>
        <a:buClr>
          <a:srgbClr val="002060"/>
        </a:buClr>
        <a:buFontTx/>
        <a:buBlip>
          <a:blip r:embed="rId15"/>
        </a:buBlip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86" indent="-228091" algn="l" defTabSz="912386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ü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76" indent="-228091" algn="l" defTabSz="912386" rtl="0" eaLnBrk="1" latinLnBrk="0" hangingPunct="1">
        <a:spcBef>
          <a:spcPct val="20000"/>
        </a:spcBef>
        <a:buClr>
          <a:srgbClr val="002060"/>
        </a:buClr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85" indent="-228091" algn="l" defTabSz="912386" rtl="0" eaLnBrk="1" latinLnBrk="0" hangingPunct="1">
        <a:spcBef>
          <a:spcPct val="20000"/>
        </a:spcBef>
        <a:buFontTx/>
        <a:buBlip>
          <a:blip r:embed="rId16"/>
        </a:buBlip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78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66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67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646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3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86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9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81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7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75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66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59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613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A. Yamamoto, 171106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78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r>
              <a:rPr kumimoji="0" lang="en-US" smtClean="0">
                <a:latin typeface="Calibri"/>
              </a:rPr>
              <a:t>IILC </a:t>
            </a:r>
            <a:endParaRPr kumimoji="0"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20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>
                <a:latin typeface="Calibri"/>
              </a:rPr>
              <a:pPr algn="r" defTabSz="457016"/>
              <a:t>‹#›</a:t>
            </a:fld>
            <a:endParaRPr kumimoji="0" lang="en-US" dirty="0"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52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948" y="197883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7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67502" y="1124744"/>
            <a:ext cx="8915400" cy="5292588"/>
          </a:xfrm>
          <a:prstGeom prst="rect">
            <a:avLst/>
          </a:prstGeom>
        </p:spPr>
        <p:txBody>
          <a:bodyPr vert="horz" lIns="91236" tIns="45619" rIns="91236" bIns="45619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64572" y="6492931"/>
            <a:ext cx="23114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53823" y="6492931"/>
            <a:ext cx="31369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IILC </a:t>
            </a:r>
            <a:endParaRPr kumimoji="0"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68572" y="6492931"/>
            <a:ext cx="23114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13" descr="keklogo-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" y="86813"/>
            <a:ext cx="636253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07406" y="41630"/>
            <a:ext cx="671567" cy="461461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  <a:latin typeface="Calibri"/>
                <a:ea typeface="ＭＳ Ｐゴシック"/>
              </a:rPr>
              <a:t>KEK</a:t>
            </a:r>
            <a:endParaRPr lang="ja-JP" altLang="en-US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751" y="395443"/>
            <a:ext cx="1186732" cy="324244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High Energy Accelerator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Research Organization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335449" y="1"/>
            <a:ext cx="8570671" cy="65669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6" tIns="45619" rIns="91236" bIns="45619" rtlCol="0" anchor="ctr"/>
          <a:lstStyle/>
          <a:p>
            <a:pPr algn="ctr"/>
            <a:endParaRPr lang="ja-JP" altLang="en-US" sz="32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335473" y="13226"/>
            <a:ext cx="7479009" cy="598078"/>
          </a:xfrm>
          <a:prstGeom prst="rect">
            <a:avLst/>
          </a:prstGeom>
        </p:spPr>
        <p:txBody>
          <a:bodyPr vert="horz" lIns="91236" tIns="45619" rIns="91236" bIns="45619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221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hf hdr="0" ftr="0"/>
  <p:txStyles>
    <p:titleStyle>
      <a:lvl1pPr algn="ctr" defTabSz="912386" rtl="0" eaLnBrk="1" latinLnBrk="0" hangingPunct="1">
        <a:spcBef>
          <a:spcPct val="0"/>
        </a:spcBef>
        <a:buNone/>
        <a:defRPr kumimoji="1"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155" indent="-342155" algn="l" defTabSz="912386" rtl="0" eaLnBrk="1" latinLnBrk="0" hangingPunct="1">
        <a:spcBef>
          <a:spcPct val="20000"/>
        </a:spcBef>
        <a:buClr>
          <a:srgbClr val="002060"/>
        </a:buClr>
        <a:buSzPct val="80000"/>
        <a:buFont typeface="Wingdings" panose="05000000000000000000" pitchFamily="2" charset="2"/>
        <a:buChar char="n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16" indent="-285134" algn="l" defTabSz="912386" rtl="0" eaLnBrk="1" latinLnBrk="0" hangingPunct="1">
        <a:spcBef>
          <a:spcPct val="20000"/>
        </a:spcBef>
        <a:buClr>
          <a:srgbClr val="002060"/>
        </a:buClr>
        <a:buFontTx/>
        <a:buBlip>
          <a:blip r:embed="rId15"/>
        </a:buBlip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86" indent="-228091" algn="l" defTabSz="912386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ü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76" indent="-228091" algn="l" defTabSz="912386" rtl="0" eaLnBrk="1" latinLnBrk="0" hangingPunct="1">
        <a:spcBef>
          <a:spcPct val="20000"/>
        </a:spcBef>
        <a:buClr>
          <a:srgbClr val="002060"/>
        </a:buClr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85" indent="-228091" algn="l" defTabSz="912386" rtl="0" eaLnBrk="1" latinLnBrk="0" hangingPunct="1">
        <a:spcBef>
          <a:spcPct val="20000"/>
        </a:spcBef>
        <a:buFontTx/>
        <a:buBlip>
          <a:blip r:embed="rId16"/>
        </a:buBlip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78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66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67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646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3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86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9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81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7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75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66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59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557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A. Yamamoto, 171106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733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r>
              <a:rPr kumimoji="0" lang="en-US" smtClean="0">
                <a:latin typeface="Calibri"/>
              </a:rPr>
              <a:t>IILC </a:t>
            </a:r>
            <a:endParaRPr kumimoji="0"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14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>
                <a:latin typeface="Calibri"/>
              </a:rPr>
              <a:pPr algn="r" defTabSz="457016"/>
              <a:t>‹#›</a:t>
            </a:fld>
            <a:endParaRPr kumimoji="0" lang="en-US" dirty="0"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46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948" y="197882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666" y="235131"/>
            <a:ext cx="8543925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715" y="1410788"/>
            <a:ext cx="9028611" cy="508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1575" y="649287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D4335EE-BD33-4D2B-92EE-A4EAAE51E3BD}" type="slidenum">
              <a:rPr kumimoji="0" lang="zh-CN" altLang="en-US" smtClean="0">
                <a:solidFill>
                  <a:prstClr val="black">
                    <a:tint val="75000"/>
                  </a:prstClr>
                </a:solidFill>
                <a:latin typeface="等线"/>
                <a:ea typeface="等线"/>
              </a:rPr>
              <a:pPr defTabSz="914377">
                <a:defRPr/>
              </a:pPr>
              <a:t>‹#›</a:t>
            </a:fld>
            <a:endParaRPr kumimoji="0" lang="zh-CN" altLang="en-US">
              <a:solidFill>
                <a:prstClr val="black">
                  <a:tint val="75000"/>
                </a:prstClr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8396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</p:sldLayoutIdLst>
  <p:hf hdr="0" ftr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7993" indent="-287993" algn="l" defTabSz="685783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047" indent="-266693" algn="l" defTabSz="685783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35" indent="0" algn="l" defTabSz="685783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918417" y="6264275"/>
            <a:ext cx="8748581" cy="0"/>
          </a:xfrm>
          <a:prstGeom prst="line">
            <a:avLst/>
          </a:prstGeom>
          <a:noFill/>
          <a:ln w="19050" cap="flat">
            <a:solidFill>
              <a:srgbClr val="88B8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4200" b="1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920093" y="614363"/>
            <a:ext cx="8746860" cy="0"/>
          </a:xfrm>
          <a:prstGeom prst="line">
            <a:avLst/>
          </a:prstGeom>
          <a:noFill/>
          <a:ln w="19050" cap="flat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4200" b="1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4601" cy="56633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0621" y="0"/>
            <a:ext cx="6942771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pic>
        <p:nvPicPr>
          <p:cNvPr id="9" name="Image 8" descr="xfel-logo.emf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23" t="11676"/>
          <a:stretch>
            <a:fillRect/>
          </a:stretch>
        </p:blipFill>
        <p:spPr>
          <a:xfrm>
            <a:off x="8463390" y="89"/>
            <a:ext cx="1442610" cy="605191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8486302" y="3612"/>
            <a:ext cx="2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800" b="1" dirty="0" err="1">
                <a:solidFill>
                  <a:srgbClr val="000000"/>
                </a:solidFill>
                <a:latin typeface="Script MT Bold" pitchFamily="66" charset="0"/>
                <a:ea typeface="ヒラギノ角ゴ ProN W3"/>
                <a:cs typeface="ヒラギノ角ゴ ProN W3"/>
                <a:sym typeface="Gill Sans" charset="0"/>
              </a:rPr>
              <a:t>i</a:t>
            </a:r>
            <a:endParaRPr kumimoji="0" lang="en-GB" sz="4000" b="1" dirty="0">
              <a:solidFill>
                <a:srgbClr val="000000"/>
              </a:solidFill>
              <a:latin typeface="Script MT Bold" pitchFamily="66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6246082"/>
            <a:ext cx="812634" cy="61191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34729" y="649296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t>A. Yamamoto, 171106</a:t>
            </a:r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8553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t>IILC </a:t>
            </a:r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F53C66D-ABF2-43CF-A407-3C809315B5B7}" type="slidenum"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79122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algn="l" rtl="0" eaLnBrk="0" fontAlgn="base" hangingPunct="0">
        <a:spcBef>
          <a:spcPts val="500"/>
        </a:spcBef>
        <a:spcAft>
          <a:spcPct val="0"/>
        </a:spcAft>
        <a:defRPr sz="2000">
          <a:solidFill>
            <a:srgbClr val="333333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rtl="0" eaLnBrk="0" fontAlgn="base" hangingPunct="0">
        <a:spcBef>
          <a:spcPts val="400"/>
        </a:spcBef>
        <a:spcAft>
          <a:spcPct val="0"/>
        </a:spcAft>
        <a:buClr>
          <a:srgbClr val="ACACAC"/>
        </a:buClr>
        <a:buSzPct val="100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43000" indent="-2286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335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8288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860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7432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2004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6576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918417" y="6264275"/>
            <a:ext cx="8748581" cy="0"/>
          </a:xfrm>
          <a:prstGeom prst="line">
            <a:avLst/>
          </a:prstGeom>
          <a:noFill/>
          <a:ln w="19050" cap="flat">
            <a:solidFill>
              <a:srgbClr val="88B8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4200" b="1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920093" y="614363"/>
            <a:ext cx="8746860" cy="0"/>
          </a:xfrm>
          <a:prstGeom prst="line">
            <a:avLst/>
          </a:prstGeom>
          <a:noFill/>
          <a:ln w="19050" cap="flat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4200" b="1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4601" cy="56633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0621" y="0"/>
            <a:ext cx="6942771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pic>
        <p:nvPicPr>
          <p:cNvPr id="9" name="Image 8" descr="xfel-logo.emf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23" t="11676"/>
          <a:stretch>
            <a:fillRect/>
          </a:stretch>
        </p:blipFill>
        <p:spPr>
          <a:xfrm>
            <a:off x="8463390" y="89"/>
            <a:ext cx="1442610" cy="605191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8486302" y="3612"/>
            <a:ext cx="2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800" b="1" dirty="0" err="1">
                <a:solidFill>
                  <a:srgbClr val="000000"/>
                </a:solidFill>
                <a:latin typeface="Script MT Bold" pitchFamily="66" charset="0"/>
                <a:ea typeface="ヒラギノ角ゴ ProN W3"/>
                <a:cs typeface="ヒラギノ角ゴ ProN W3"/>
                <a:sym typeface="Gill Sans" charset="0"/>
              </a:rPr>
              <a:t>i</a:t>
            </a:r>
            <a:endParaRPr kumimoji="0" lang="en-GB" sz="4000" b="1" dirty="0">
              <a:solidFill>
                <a:srgbClr val="000000"/>
              </a:solidFill>
              <a:latin typeface="Script MT Bold" pitchFamily="66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6246082"/>
            <a:ext cx="812634" cy="61191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34729" y="649296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t>A. Yamamoto, 171106</a:t>
            </a:r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8553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t>IILC </a:t>
            </a:r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F53C66D-ABF2-43CF-A407-3C809315B5B7}" type="slidenum"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1844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2" r:id="rId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algn="l" rtl="0" eaLnBrk="0" fontAlgn="base" hangingPunct="0">
        <a:spcBef>
          <a:spcPts val="500"/>
        </a:spcBef>
        <a:spcAft>
          <a:spcPct val="0"/>
        </a:spcAft>
        <a:defRPr sz="2000">
          <a:solidFill>
            <a:srgbClr val="333333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rtl="0" eaLnBrk="0" fontAlgn="base" hangingPunct="0">
        <a:spcBef>
          <a:spcPts val="400"/>
        </a:spcBef>
        <a:spcAft>
          <a:spcPct val="0"/>
        </a:spcAft>
        <a:buClr>
          <a:srgbClr val="ACACAC"/>
        </a:buClr>
        <a:buSzPct val="100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43000" indent="-2286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335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8288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860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7432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2004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6576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918417" y="6264275"/>
            <a:ext cx="8748581" cy="0"/>
          </a:xfrm>
          <a:prstGeom prst="line">
            <a:avLst/>
          </a:prstGeom>
          <a:noFill/>
          <a:ln w="19050" cap="flat">
            <a:solidFill>
              <a:srgbClr val="88B8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4200" b="1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920093" y="614363"/>
            <a:ext cx="8746860" cy="0"/>
          </a:xfrm>
          <a:prstGeom prst="line">
            <a:avLst/>
          </a:prstGeom>
          <a:noFill/>
          <a:ln w="19050" cap="flat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4200" b="1">
              <a:solidFill>
                <a:srgbClr val="000000"/>
              </a:solidFill>
              <a:latin typeface="Gill Sans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4601" cy="56633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0621" y="0"/>
            <a:ext cx="6942771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pic>
        <p:nvPicPr>
          <p:cNvPr id="9" name="Image 8" descr="xfel-logo.emf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23" t="11676"/>
          <a:stretch>
            <a:fillRect/>
          </a:stretch>
        </p:blipFill>
        <p:spPr>
          <a:xfrm>
            <a:off x="8463390" y="89"/>
            <a:ext cx="1442610" cy="605191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8486302" y="3612"/>
            <a:ext cx="2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800" b="1" dirty="0" err="1">
                <a:solidFill>
                  <a:srgbClr val="000000"/>
                </a:solidFill>
                <a:latin typeface="Script MT Bold" pitchFamily="66" charset="0"/>
                <a:ea typeface="ヒラギノ角ゴ ProN W3"/>
                <a:cs typeface="ヒラギノ角ゴ ProN W3"/>
                <a:sym typeface="Gill Sans" charset="0"/>
              </a:rPr>
              <a:t>i</a:t>
            </a:r>
            <a:endParaRPr kumimoji="0" lang="en-GB" sz="4000" b="1" dirty="0">
              <a:solidFill>
                <a:srgbClr val="000000"/>
              </a:solidFill>
              <a:latin typeface="Script MT Bold" pitchFamily="66" charset="0"/>
              <a:ea typeface="ヒラギノ角ゴ ProN W3"/>
              <a:cs typeface="ヒラギノ角ゴ ProN W3"/>
              <a:sym typeface="Gill Sans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6246082"/>
            <a:ext cx="812634" cy="61191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34729" y="649296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t>A. Yamamoto, 171106</a:t>
            </a:r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84550" y="648553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t>IILC </a:t>
            </a:r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47477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F53C66D-ABF2-43CF-A407-3C809315B5B7}" type="slidenum">
              <a:rPr kumimoji="0" lang="en-US" b="1" smtClean="0">
                <a:solidFill>
                  <a:srgbClr val="5F5F5F">
                    <a:tint val="75000"/>
                  </a:srgbClr>
                </a:solidFill>
                <a:latin typeface="Arial" charset="0"/>
                <a:ea typeface="ヒラギノ角ゴ ProN W3"/>
                <a:cs typeface="ヒラギノ角ゴ ProN W3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b="1" dirty="0">
              <a:solidFill>
                <a:srgbClr val="5F5F5F">
                  <a:tint val="75000"/>
                </a:srgbClr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056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algn="l" rtl="0" eaLnBrk="0" fontAlgn="base" hangingPunct="0">
        <a:spcBef>
          <a:spcPts val="500"/>
        </a:spcBef>
        <a:spcAft>
          <a:spcPct val="0"/>
        </a:spcAft>
        <a:defRPr sz="2000">
          <a:solidFill>
            <a:srgbClr val="333333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rtl="0" eaLnBrk="0" fontAlgn="base" hangingPunct="0">
        <a:spcBef>
          <a:spcPts val="400"/>
        </a:spcBef>
        <a:spcAft>
          <a:spcPct val="0"/>
        </a:spcAft>
        <a:buClr>
          <a:srgbClr val="ACACAC"/>
        </a:buClr>
        <a:buSzPct val="100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43000" indent="-2286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335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828800" algn="l" rtl="0" eaLnBrk="0" fontAlgn="base" hangingPunct="0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860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7432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2004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657600" algn="l" rtl="0" fontAlgn="base">
        <a:spcBef>
          <a:spcPts val="400"/>
        </a:spcBef>
        <a:spcAft>
          <a:spcPct val="0"/>
        </a:spcAft>
        <a:buClr>
          <a:srgbClr val="5F5F5F"/>
        </a:buClr>
        <a:buSzPct val="100000"/>
        <a:buFont typeface="Arial" charset="0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645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A. Yamamoto, 171106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82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r>
              <a:rPr kumimoji="0" lang="en-US" smtClean="0">
                <a:latin typeface="Calibri"/>
              </a:rPr>
              <a:t>IILC </a:t>
            </a:r>
            <a:endParaRPr kumimoji="0"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233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>
                <a:latin typeface="Calibri"/>
              </a:rPr>
              <a:pPr algn="r" defTabSz="457016"/>
              <a:t>‹#›</a:t>
            </a:fld>
            <a:endParaRPr kumimoji="0" lang="en-US" dirty="0"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52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" y="197883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9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4077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645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A. Yamamoto, 171106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82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r>
              <a:rPr kumimoji="0" lang="en-US" smtClean="0">
                <a:latin typeface="Calibri"/>
              </a:rPr>
              <a:t>IILC </a:t>
            </a:r>
            <a:endParaRPr kumimoji="0"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233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>
                <a:latin typeface="Calibri"/>
              </a:rPr>
              <a:pPr algn="r" defTabSz="457016"/>
              <a:t>‹#›</a:t>
            </a:fld>
            <a:endParaRPr kumimoji="0" lang="en-US" dirty="0"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52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948" y="197883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5176" y="6355862"/>
            <a:ext cx="3075301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630822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 defTabSz="4560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mtClean="0">
                <a:latin typeface="Arial" charset="0"/>
                <a:ea typeface="ＭＳ Ｐゴシック" charset="0"/>
                <a:cs typeface="ＭＳ Ｐゴシック" charset="0"/>
              </a:rPr>
              <a:t>A. Yamamoto, 171106</a:t>
            </a:r>
            <a:endParaRPr kumimoji="0" lang="en-US" altLang="ja-JP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29384" y="6355862"/>
            <a:ext cx="1776076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rgbClr val="63082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defRPr>
            </a:lvl1pPr>
          </a:lstStyle>
          <a:p>
            <a:pPr defTabSz="4560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mtClean="0">
                <a:latin typeface="Arial" charset="0"/>
                <a:ea typeface="ＭＳ Ｐゴシック" charset="0"/>
              </a:rPr>
              <a:t>IILC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94" y="6355862"/>
            <a:ext cx="2310775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630822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 defTabSz="456000" fontAlgn="base">
              <a:spcBef>
                <a:spcPct val="0"/>
              </a:spcBef>
              <a:spcAft>
                <a:spcPct val="0"/>
              </a:spcAft>
            </a:pPr>
            <a:fld id="{F76D17FA-4B5A-8745-8F1A-B65061D3B73C}" type="slidenum">
              <a:rPr kumimoji="0" lang="en-US" altLang="ja-JP" smtClean="0">
                <a:latin typeface="Arial" charset="0"/>
                <a:ea typeface="ＭＳ Ｐゴシック" charset="0"/>
                <a:cs typeface="ＭＳ Ｐゴシック" charset="0"/>
              </a:rPr>
              <a:pPr defTabSz="4560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altLang="ja-JP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900546" y="1039091"/>
            <a:ext cx="8104910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  <a:p>
            <a:pPr lvl="0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pic>
        <p:nvPicPr>
          <p:cNvPr id="1030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00" y="197716"/>
            <a:ext cx="2664114" cy="46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546" y="635000"/>
            <a:ext cx="8104910" cy="562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5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800" r:id="rId12"/>
  </p:sldLayoutIdLst>
  <p:hf hdr="0" ftr="0"/>
  <p:txStyles>
    <p:titleStyle>
      <a:lvl1pPr algn="ctr" defTabSz="4560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6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6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6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6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5595" algn="ctr" defTabSz="4560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31190" algn="ctr" defTabSz="4560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6784" algn="ctr" defTabSz="4560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62379" algn="ctr" defTabSz="4560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000" indent="-342000" algn="l" defTabSz="4560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41721" indent="-285721" algn="l" defTabSz="4560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2886" indent="-228000" algn="l" defTabSz="4560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8886" indent="-228000" algn="l" defTabSz="4560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1" charset="-128"/>
        </a:defRPr>
      </a:lvl4pPr>
      <a:lvl5pPr marL="2056329" indent="-228000" algn="l" defTabSz="4560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Arial" charset="0"/>
        </a:defRPr>
      </a:lvl5pPr>
      <a:lvl6pPr marL="2514349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906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129" y="977900"/>
            <a:ext cx="9230122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16442" y="103188"/>
            <a:ext cx="9230122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06123" y="6450400"/>
            <a:ext cx="9240441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900" b="1" dirty="0" smtClean="0">
                <a:solidFill>
                  <a:srgbClr val="808080"/>
                </a:solidFill>
                <a:latin typeface="Arial" charset="0"/>
              </a:rPr>
              <a:t>J. Mnich   </a:t>
            </a:r>
            <a:r>
              <a:rPr kumimoji="0" lang="en-GB" sz="900" dirty="0" smtClean="0">
                <a:solidFill>
                  <a:srgbClr val="808080"/>
                </a:solidFill>
                <a:latin typeface="Arial" charset="0"/>
              </a:rPr>
              <a:t>|  ICFA Report to ICHEP 2016		          </a:t>
            </a:r>
            <a:r>
              <a:rPr kumimoji="0" lang="en-GB" sz="900" dirty="0">
                <a:solidFill>
                  <a:srgbClr val="808080"/>
                </a:solidFill>
                <a:latin typeface="Arial" charset="0"/>
              </a:rPr>
              <a:t>		                          </a:t>
            </a:r>
            <a:r>
              <a:rPr kumimoji="0" lang="en-GB" sz="900" dirty="0" smtClean="0">
                <a:solidFill>
                  <a:srgbClr val="808080"/>
                </a:solidFill>
                <a:latin typeface="Arial" charset="0"/>
              </a:rPr>
              <a:t>                 10.August 2016  </a:t>
            </a:r>
            <a:r>
              <a:rPr kumimoji="0" lang="en-GB" sz="900" dirty="0">
                <a:solidFill>
                  <a:srgbClr val="808080"/>
                </a:solidFill>
                <a:latin typeface="Arial" charset="0"/>
              </a:rPr>
              <a:t>|  </a:t>
            </a:r>
            <a:r>
              <a:rPr kumimoji="0" lang="en-GB" sz="900" b="1" dirty="0" smtClean="0">
                <a:solidFill>
                  <a:srgbClr val="808080"/>
                </a:solidFill>
                <a:latin typeface="Arial" charset="0"/>
              </a:rPr>
              <a:t>page </a:t>
            </a:r>
            <a:fld id="{8E1DBE65-F621-4E58-8948-D49C24AA7067}" type="slidenum">
              <a:rPr kumimoji="0" lang="en-GB" sz="900" b="1" smtClean="0">
                <a:solidFill>
                  <a:srgbClr val="80808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GB" sz="900" b="1" dirty="0">
              <a:solidFill>
                <a:srgbClr val="808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" charset="0"/>
        <a:buChar char="&gt;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jpg"/><Relationship Id="rId14" Type="http://schemas.openxmlformats.org/officeDocument/2006/relationships/image" Target="../media/image60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35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8" Type="http://schemas.openxmlformats.org/officeDocument/2006/relationships/image" Target="../media/image54.jpg"/><Relationship Id="rId9" Type="http://schemas.openxmlformats.org/officeDocument/2006/relationships/image" Target="../media/image55.jpg"/><Relationship Id="rId10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70.emf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png"/><Relationship Id="rId7" Type="http://schemas.openxmlformats.org/officeDocument/2006/relationships/image" Target="../media/image93.emf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7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hyperlink" Target="http://www.jahep.org/files/ILC250GeVReport-EN-FINAL.pdf" TargetMode="External"/><Relationship Id="rId3" Type="http://schemas.openxmlformats.org/officeDocument/2006/relationships/hyperlink" Target="http://www.jahep.org/files/JAHEP-ILCstatement-170816-EN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38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Relationship Id="rId2" Type="http://schemas.openxmlformats.org/officeDocument/2006/relationships/image" Target="../media/image10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jp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Relationship Id="rId2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Relationship Id="rId2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104.pn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tmp"/><Relationship Id="rId1" Type="http://schemas.openxmlformats.org/officeDocument/2006/relationships/slideLayout" Target="../slideLayouts/slideLayout161.xml"/><Relationship Id="rId2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Relationship Id="rId2" Type="http://schemas.openxmlformats.org/officeDocument/2006/relationships/image" Target="../media/image116.emf"/><Relationship Id="rId3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38.emf"/><Relationship Id="rId3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20" Type="http://schemas.openxmlformats.org/officeDocument/2006/relationships/image" Target="../media/image137.png"/><Relationship Id="rId21" Type="http://schemas.openxmlformats.org/officeDocument/2006/relationships/image" Target="../media/image138.jpg"/><Relationship Id="rId10" Type="http://schemas.openxmlformats.org/officeDocument/2006/relationships/image" Target="../media/image127.png"/><Relationship Id="rId11" Type="http://schemas.openxmlformats.org/officeDocument/2006/relationships/image" Target="../media/image128.png"/><Relationship Id="rId12" Type="http://schemas.openxmlformats.org/officeDocument/2006/relationships/image" Target="../media/image129.png"/><Relationship Id="rId13" Type="http://schemas.openxmlformats.org/officeDocument/2006/relationships/image" Target="../media/image130.png"/><Relationship Id="rId14" Type="http://schemas.openxmlformats.org/officeDocument/2006/relationships/image" Target="../media/image131.png"/><Relationship Id="rId15" Type="http://schemas.openxmlformats.org/officeDocument/2006/relationships/image" Target="../media/image132.png"/><Relationship Id="rId16" Type="http://schemas.openxmlformats.org/officeDocument/2006/relationships/image" Target="../media/image133.png"/><Relationship Id="rId17" Type="http://schemas.openxmlformats.org/officeDocument/2006/relationships/image" Target="../media/image134.png"/><Relationship Id="rId18" Type="http://schemas.openxmlformats.org/officeDocument/2006/relationships/image" Target="../media/image135.png"/><Relationship Id="rId19" Type="http://schemas.openxmlformats.org/officeDocument/2006/relationships/image" Target="../media/image136.pn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7905" y="4305047"/>
            <a:ext cx="8525553" cy="149883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kumimoji="1" lang="en-US" altLang="ja-JP" sz="2800" dirty="0" smtClean="0">
                <a:solidFill>
                  <a:srgbClr val="000000"/>
                </a:solidFill>
              </a:rPr>
              <a:t>Akira Yamamoto and </a:t>
            </a:r>
            <a:r>
              <a:rPr kumimoji="1" lang="en-US" altLang="ja-JP" sz="2800" dirty="0">
                <a:solidFill>
                  <a:srgbClr val="000000"/>
                </a:solidFill>
              </a:rPr>
              <a:t>Shin </a:t>
            </a:r>
            <a:r>
              <a:rPr kumimoji="1" lang="en-US" altLang="ja-JP" sz="2800" dirty="0" err="1" smtClean="0">
                <a:solidFill>
                  <a:srgbClr val="000000"/>
                </a:solidFill>
              </a:rPr>
              <a:t>Michizono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kumimoji="1" lang="en-US" altLang="ja-JP" sz="2800" dirty="0" smtClean="0">
                <a:solidFill>
                  <a:srgbClr val="000000"/>
                </a:solidFill>
              </a:rPr>
              <a:t>(KEK/LCC)  </a:t>
            </a:r>
          </a:p>
          <a:p>
            <a:pPr algn="ctr"/>
            <a:endParaRPr lang="en-US" altLang="ja-JP" sz="1800" dirty="0" smtClean="0">
              <a:solidFill>
                <a:srgbClr val="000000"/>
              </a:solidFill>
            </a:endParaRPr>
          </a:p>
          <a:p>
            <a:pPr algn="ctr"/>
            <a:endParaRPr lang="en-US" altLang="ja-JP" sz="2100" b="0" i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100" b="0" i="1" dirty="0" smtClean="0">
                <a:solidFill>
                  <a:srgbClr val="3366FF"/>
                </a:solidFill>
              </a:rPr>
              <a:t>Presented at the Int’l Workshop on CEPC, IHEP, </a:t>
            </a:r>
            <a:r>
              <a:rPr lang="en-US" altLang="ja-JP" sz="2100" b="0" i="1" dirty="0">
                <a:solidFill>
                  <a:srgbClr val="3366FF"/>
                </a:solidFill>
              </a:rPr>
              <a:t>6</a:t>
            </a:r>
            <a:r>
              <a:rPr lang="en-US" altLang="ja-JP" sz="2100" b="0" i="1" dirty="0" smtClean="0">
                <a:solidFill>
                  <a:srgbClr val="3366FF"/>
                </a:solidFill>
              </a:rPr>
              <a:t> Nov., 2017 </a:t>
            </a:r>
            <a:r>
              <a:rPr kumimoji="1" lang="en-US" altLang="ja-JP" sz="2100" b="0" i="1" dirty="0" smtClean="0">
                <a:solidFill>
                  <a:srgbClr val="3366FF"/>
                </a:solidFill>
              </a:rPr>
              <a:t> </a:t>
            </a:r>
            <a:endParaRPr kumimoji="1" lang="ja-JP" altLang="en-US" sz="2100" b="0" i="1" dirty="0">
              <a:solidFill>
                <a:srgbClr val="3366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900546" y="1008393"/>
            <a:ext cx="8103658" cy="260972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4000" b="1" dirty="0" smtClean="0"/>
              <a:t> </a:t>
            </a:r>
            <a:r>
              <a:rPr lang="en-US" altLang="ja-JP" sz="4000" b="1" dirty="0" smtClean="0">
                <a:solidFill>
                  <a:srgbClr val="FF0000"/>
                </a:solidFill>
              </a:rPr>
              <a:t>I</a:t>
            </a:r>
            <a:r>
              <a:rPr lang="en-US" altLang="ja-JP" sz="4000" b="1" dirty="0" smtClean="0"/>
              <a:t>nternational </a:t>
            </a:r>
            <a:r>
              <a:rPr lang="en-US" altLang="ja-JP" sz="4000" b="1" dirty="0">
                <a:solidFill>
                  <a:srgbClr val="FF0000"/>
                </a:solidFill>
              </a:rPr>
              <a:t>L</a:t>
            </a:r>
            <a:r>
              <a:rPr lang="en-US" altLang="ja-JP" sz="4000" b="1" dirty="0"/>
              <a:t>inear </a:t>
            </a:r>
            <a:r>
              <a:rPr lang="en-US" altLang="ja-JP" sz="4000" b="1" dirty="0" smtClean="0">
                <a:solidFill>
                  <a:srgbClr val="FF0000"/>
                </a:solidFill>
              </a:rPr>
              <a:t>C</a:t>
            </a:r>
            <a:r>
              <a:rPr lang="en-US" altLang="ja-JP" sz="4000" b="1" dirty="0" smtClean="0"/>
              <a:t>ollider</a:t>
            </a:r>
            <a:r>
              <a:rPr lang="en-US" altLang="ja-JP" sz="4000" b="1" dirty="0"/>
              <a:t>:</a:t>
            </a:r>
            <a:r>
              <a:rPr lang="en-US" altLang="ja-JP" sz="4000" b="1" dirty="0" smtClean="0"/>
              <a:t/>
            </a:r>
            <a:br>
              <a:rPr lang="en-US" altLang="ja-JP" sz="4000" b="1" dirty="0" smtClean="0"/>
            </a:br>
            <a:r>
              <a:rPr lang="en-US" altLang="ja-JP" sz="2400" b="1" dirty="0" smtClean="0"/>
              <a:t/>
            </a:r>
            <a:br>
              <a:rPr lang="en-US" altLang="ja-JP" sz="2400" b="1" dirty="0" smtClean="0"/>
            </a:br>
            <a:r>
              <a:rPr lang="en-US" altLang="ja-JP" sz="3200" b="1" dirty="0" smtClean="0">
                <a:solidFill>
                  <a:srgbClr val="008000"/>
                </a:solidFill>
              </a:rPr>
              <a:t>-</a:t>
            </a:r>
            <a:r>
              <a:rPr lang="en-US" altLang="ja-JP" sz="3200" b="1" dirty="0">
                <a:solidFill>
                  <a:srgbClr val="FF0000"/>
                </a:solidFill>
              </a:rPr>
              <a:t> </a:t>
            </a:r>
            <a:r>
              <a:rPr lang="en-US" altLang="ja-JP" sz="3200" b="1" dirty="0" smtClean="0">
                <a:solidFill>
                  <a:srgbClr val="008000"/>
                </a:solidFill>
              </a:rPr>
              <a:t>Technical Status and Prospect -</a:t>
            </a:r>
            <a:endParaRPr kumimoji="1" lang="ja-JP" altLang="en-US" sz="2000" b="1" i="1" dirty="0">
              <a:solidFill>
                <a:srgbClr val="008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53851" y="6382535"/>
            <a:ext cx="1943952" cy="365125"/>
          </a:xfrm>
        </p:spPr>
        <p:txBody>
          <a:bodyPr/>
          <a:lstStyle/>
          <a:p>
            <a:r>
              <a:rPr lang="en-US" altLang="ja-JP" smtClean="0">
                <a:latin typeface="Calibri"/>
                <a:ea typeface="ＭＳ Ｐゴシック"/>
              </a:rPr>
              <a:t>A. Yamamoto, 171106</a:t>
            </a:r>
            <a:endParaRPr lang="en-US" altLang="ja-JP" dirty="0"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369617" y="6397105"/>
            <a:ext cx="2310775" cy="365125"/>
          </a:xfrm>
        </p:spPr>
        <p:txBody>
          <a:bodyPr/>
          <a:lstStyle/>
          <a:p>
            <a:pPr algn="r"/>
            <a:fld id="{266EE7B9-3872-BB47-8B28-2C045C1A655D}" type="slidenum">
              <a:rPr lang="en-US" altLang="ja-JP" smtClean="0">
                <a:latin typeface="Calibri"/>
                <a:ea typeface="ＭＳ Ｐゴシック"/>
              </a:rPr>
              <a:pPr algn="r"/>
              <a:t>1</a:t>
            </a:fld>
            <a:endParaRPr lang="en-US" altLang="ja-JP" dirty="0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5670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1073" y="787550"/>
            <a:ext cx="4831500" cy="2123658"/>
          </a:xfrm>
          <a:prstGeom prst="rect">
            <a:avLst/>
          </a:prstGeom>
          <a:solidFill>
            <a:srgbClr val="FFF3B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2060"/>
                </a:solidFill>
                <a:ea typeface="Arial" charset="0"/>
                <a:cs typeface="Arial" charset="0"/>
              </a:rPr>
              <a:t>Goal 1:</a:t>
            </a:r>
          </a:p>
          <a:p>
            <a:r>
              <a:rPr lang="en-US" altLang="ja-JP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Establish the ILC final focus method with same optics and comparable beamline tolerances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ja-JP" sz="18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ATF2 Goal : </a:t>
            </a:r>
            <a:r>
              <a:rPr lang="en-US" altLang="ja-JP" sz="2000" b="1" dirty="0" smtClean="0">
                <a:solidFill>
                  <a:srgbClr val="0432FF"/>
                </a:solidFill>
                <a:ea typeface="Arial" charset="0"/>
                <a:cs typeface="Arial" charset="0"/>
              </a:rPr>
              <a:t>37</a:t>
            </a:r>
            <a:r>
              <a:rPr lang="en-US" altLang="ja-JP" sz="18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 nm </a:t>
            </a:r>
            <a:r>
              <a:rPr lang="en-US" altLang="ja-JP" sz="1800" dirty="0" smtClean="0">
                <a:solidFill>
                  <a:srgbClr val="0432FF"/>
                </a:solidFill>
                <a:ea typeface="Arial" charset="0"/>
                <a:cs typeface="Arial" charset="0"/>
                <a:sym typeface="Wingdings"/>
              </a:rPr>
              <a:t></a:t>
            </a:r>
            <a:r>
              <a:rPr lang="en-US" altLang="ja-JP" sz="18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 ILC </a:t>
            </a:r>
            <a:r>
              <a:rPr lang="en-US" altLang="ja-JP" sz="2000" b="1" dirty="0" smtClean="0">
                <a:solidFill>
                  <a:srgbClr val="0432FF"/>
                </a:solidFill>
                <a:ea typeface="Arial" charset="0"/>
                <a:cs typeface="Arial" charset="0"/>
              </a:rPr>
              <a:t>6</a:t>
            </a:r>
            <a:r>
              <a:rPr lang="en-US" altLang="ja-JP" sz="1800" dirty="0" smtClean="0">
                <a:solidFill>
                  <a:srgbClr val="0432FF"/>
                </a:solidFill>
                <a:ea typeface="Arial" charset="0"/>
                <a:cs typeface="Arial" charset="0"/>
              </a:rPr>
              <a:t> nm</a:t>
            </a:r>
          </a:p>
          <a:p>
            <a:pPr marL="699516" lvl="1" indent="-342900"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Achieved </a:t>
            </a:r>
            <a:r>
              <a:rPr lang="en-US" altLang="ja-JP" sz="24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41</a:t>
            </a:r>
            <a:r>
              <a:rPr lang="en-US" altLang="ja-JP" sz="24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nm (2016)</a:t>
            </a:r>
          </a:p>
          <a:p>
            <a:endParaRPr lang="en-US" altLang="ja-JP" sz="800" dirty="0" smtClean="0">
              <a:ea typeface="Arial" charset="0"/>
              <a:cs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89608" y="20963"/>
            <a:ext cx="8879269" cy="5847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+mj-lt"/>
                <a:ea typeface="Arial" charset="0"/>
                <a:cs typeface="Arial" charset="0"/>
              </a:rPr>
              <a:t>P</a:t>
            </a:r>
            <a:r>
              <a:rPr lang="en-US" altLang="ja-JP" sz="3200" b="1" dirty="0" smtClean="0">
                <a:latin typeface="+mj-lt"/>
                <a:ea typeface="Arial" charset="0"/>
                <a:cs typeface="Arial" charset="0"/>
              </a:rPr>
              <a:t>rogress in FF Beam Size and Stability at ATF2 </a:t>
            </a:r>
            <a:endParaRPr lang="en-US" altLang="ja-JP" sz="3200" b="1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182713" y="790303"/>
            <a:ext cx="4586213" cy="208971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 lIns="27342" tIns="13671" rIns="27342" bIns="13671" rtlCol="0">
            <a:spAutoFit/>
          </a:bodyPr>
          <a:lstStyle/>
          <a:p>
            <a:pPr marL="88900"/>
            <a:r>
              <a:rPr lang="en-US" altLang="ja-JP" sz="2000" b="1" dirty="0" smtClean="0">
                <a:solidFill>
                  <a:srgbClr val="002060"/>
                </a:solidFill>
                <a:ea typeface="Arial" charset="0"/>
                <a:cs typeface="Arial" charset="0"/>
              </a:rPr>
              <a:t>Goal 2:</a:t>
            </a:r>
          </a:p>
          <a:p>
            <a:pPr marL="88900"/>
            <a:r>
              <a:rPr lang="en-US" altLang="ja-JP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Develop a few nm position stabilization for the ILC collision by feedback</a:t>
            </a:r>
          </a:p>
          <a:p>
            <a:pPr marL="374650" indent="-285750">
              <a:buFont typeface="Wingdings" charset="2"/>
              <a:buChar char="l"/>
            </a:pPr>
            <a:r>
              <a:rPr lang="en-US" altLang="ja-JP" sz="18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FB latency</a:t>
            </a:r>
            <a:r>
              <a:rPr lang="en-US" altLang="ja-JP" sz="18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133 </a:t>
            </a:r>
            <a:r>
              <a:rPr lang="en-US" altLang="ja-JP" sz="18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nsec</a:t>
            </a:r>
            <a:r>
              <a:rPr lang="en-US" altLang="ja-JP" sz="18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achieved </a:t>
            </a:r>
          </a:p>
          <a:p>
            <a:pPr marL="88900"/>
            <a:r>
              <a:rPr lang="en-US" altLang="ja-JP" b="1" dirty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    </a:t>
            </a:r>
            <a:r>
              <a:rPr lang="en-US" altLang="ja-JP" sz="18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(target: &lt; </a:t>
            </a:r>
            <a:r>
              <a:rPr lang="en-US" altLang="ja-JP" sz="1800" dirty="0">
                <a:solidFill>
                  <a:srgbClr val="002060"/>
                </a:solidFill>
                <a:ea typeface="Arial" charset="0"/>
                <a:cs typeface="Arial" charset="0"/>
              </a:rPr>
              <a:t>300 </a:t>
            </a:r>
            <a:r>
              <a:rPr lang="en-US" altLang="ja-JP" sz="18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nsec</a:t>
            </a:r>
            <a:r>
              <a:rPr lang="en-US" altLang="ja-JP" sz="18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) </a:t>
            </a:r>
            <a:endParaRPr lang="en-US" altLang="ja-JP" b="1" dirty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marL="374650" indent="-285750">
              <a:buFont typeface="Wingdings" charset="2"/>
              <a:buChar char="l"/>
            </a:pPr>
            <a:r>
              <a:rPr lang="en-US" altLang="ja-JP" sz="1800" b="1" dirty="0" smtClean="0">
                <a:solidFill>
                  <a:srgbClr val="0432FF"/>
                </a:solidFill>
                <a:ea typeface="Arial" charset="0"/>
                <a:cs typeface="Arial" charset="0"/>
              </a:rPr>
              <a:t>positon jitter at IP: 410 </a:t>
            </a:r>
            <a:r>
              <a:rPr lang="en-US" altLang="ja-JP" sz="1800" b="1" dirty="0" smtClean="0">
                <a:solidFill>
                  <a:srgbClr val="0432FF"/>
                </a:solidFill>
                <a:ea typeface="Arial" charset="0"/>
                <a:cs typeface="Arial" charset="0"/>
                <a:sym typeface="Wingdings"/>
              </a:rPr>
              <a:t> 67 nm (2015) </a:t>
            </a:r>
            <a:r>
              <a:rPr lang="en-US" altLang="ja-JP" sz="1600" dirty="0" smtClean="0">
                <a:ea typeface="Arial" charset="0"/>
                <a:cs typeface="Arial" charset="0"/>
                <a:sym typeface="Wingdings"/>
              </a:rPr>
              <a:t>(limited by the BPM resolution)</a:t>
            </a:r>
            <a:endParaRPr lang="en-US" altLang="ja-JP" sz="1600" dirty="0">
              <a:ea typeface="Arial" charset="0"/>
              <a:cs typeface="Arial" charset="0"/>
              <a:sym typeface="Wingdings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94" y="3131744"/>
            <a:ext cx="2851489" cy="2982081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1400" smtClean="0"/>
              <a:t>A. Yamamoto, 171106</a:t>
            </a:r>
            <a:endParaRPr lang="en-US" sz="140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133604" y="2968573"/>
            <a:ext cx="6700042" cy="3181078"/>
            <a:chOff x="0" y="909080"/>
            <a:chExt cx="9144000" cy="485140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09080"/>
              <a:ext cx="9144000" cy="4851400"/>
            </a:xfrm>
            <a:prstGeom prst="rect">
              <a:avLst/>
            </a:prstGeom>
          </p:spPr>
        </p:pic>
        <p:sp>
          <p:nvSpPr>
            <p:cNvPr id="22" name="正方形/長方形 21"/>
            <p:cNvSpPr/>
            <p:nvPr/>
          </p:nvSpPr>
          <p:spPr>
            <a:xfrm rot="16200000">
              <a:off x="1681885" y="3606895"/>
              <a:ext cx="2991075" cy="420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i="1" dirty="0" smtClean="0">
                  <a:solidFill>
                    <a:srgbClr val="3366FF"/>
                  </a:solidFill>
                  <a:cs typeface="Times New Roman" panose="02020603050405020304" pitchFamily="18" charset="0"/>
                </a:rPr>
                <a:t>Earthquake (Mar 2011) </a:t>
              </a:r>
              <a:endParaRPr lang="ja-JP" altLang="en-US" sz="1400" b="1" i="1" dirty="0">
                <a:solidFill>
                  <a:srgbClr val="3366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907705" y="2236803"/>
              <a:ext cx="1180442" cy="469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cs typeface="Times New Roman" panose="02020603050405020304" pitchFamily="18" charset="0"/>
                </a:rPr>
                <a:t>Dec 2010</a:t>
              </a:r>
              <a:endParaRPr lang="ja-JP" altLang="en-US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275354" y="4685076"/>
              <a:ext cx="1180442" cy="469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cs typeface="Times New Roman" panose="02020603050405020304" pitchFamily="18" charset="0"/>
                </a:rPr>
                <a:t>Dec 2012</a:t>
              </a:r>
              <a:endParaRPr lang="ja-JP" altLang="en-US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095616" y="5013177"/>
              <a:ext cx="1216454" cy="469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cs typeface="Times New Roman" panose="02020603050405020304" pitchFamily="18" charset="0"/>
                </a:rPr>
                <a:t>Mar 2013</a:t>
              </a:r>
              <a:endParaRPr lang="ja-JP" altLang="en-US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364660" y="4973104"/>
              <a:ext cx="1162120" cy="469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cs typeface="Times New Roman" panose="02020603050405020304" pitchFamily="18" charset="0"/>
                </a:rPr>
                <a:t>Apr 2014</a:t>
              </a:r>
              <a:endParaRPr lang="ja-JP" altLang="en-US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331145" y="5227239"/>
              <a:ext cx="1648650" cy="46938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cs typeface="Times New Roman" panose="02020603050405020304" pitchFamily="18" charset="0"/>
                </a:rPr>
                <a:t> </a:t>
              </a:r>
              <a:r>
                <a:rPr lang="en-US" altLang="ja-JP" sz="1400" dirty="0" smtClean="0">
                  <a:solidFill>
                    <a:srgbClr val="3366FF"/>
                  </a:solidFill>
                  <a:cs typeface="Times New Roman" panose="02020603050405020304" pitchFamily="18" charset="0"/>
                </a:rPr>
                <a:t>41 nm, 2016</a:t>
              </a:r>
              <a:endParaRPr lang="ja-JP" altLang="en-US" sz="1400" dirty="0">
                <a:solidFill>
                  <a:srgbClr val="3366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954567" y="1804755"/>
              <a:ext cx="2933255" cy="4693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 err="1" smtClean="0">
                  <a:solidFill>
                    <a:schemeClr val="bg1">
                      <a:lumMod val="50000"/>
                    </a:schemeClr>
                  </a:solidFill>
                  <a:cs typeface="Times New Roman" panose="02020603050405020304" pitchFamily="18" charset="0"/>
                </a:rPr>
                <a:t>Shintake</a:t>
              </a:r>
              <a:r>
                <a:rPr kumimoji="1" lang="en-US" altLang="ja-JP" sz="1400" i="1" dirty="0" smtClean="0">
                  <a:solidFill>
                    <a:schemeClr val="bg1">
                      <a:lumMod val="50000"/>
                    </a:schemeClr>
                  </a:solidFill>
                  <a:cs typeface="Times New Roman" panose="02020603050405020304" pitchFamily="18" charset="0"/>
                </a:rPr>
                <a:t>-monitor upgrade</a:t>
              </a:r>
              <a:endParaRPr kumimoji="1" lang="ja-JP" altLang="en-US" sz="1400" i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929674" y="3964997"/>
              <a:ext cx="1717580" cy="46938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7F7F7F"/>
                  </a:solidFill>
                  <a:cs typeface="Times New Roman" panose="02020603050405020304" pitchFamily="18" charset="0"/>
                </a:rPr>
                <a:t>S</a:t>
              </a:r>
              <a:r>
                <a:rPr lang="en-US" altLang="ja-JP" sz="1400" i="1" dirty="0" smtClean="0">
                  <a:solidFill>
                    <a:srgbClr val="7F7F7F"/>
                  </a:solidFill>
                  <a:cs typeface="Times New Roman" panose="02020603050405020304" pitchFamily="18" charset="0"/>
                </a:rPr>
                <a:t>F5 turned off</a:t>
              </a:r>
              <a:endParaRPr kumimoji="1" lang="ja-JP" altLang="en-US" sz="1400" i="1" dirty="0">
                <a:solidFill>
                  <a:srgbClr val="7F7F7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932041" y="2420888"/>
              <a:ext cx="1849784" cy="46938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 smtClean="0">
                  <a:solidFill>
                    <a:srgbClr val="7F7F7F"/>
                  </a:solidFill>
                  <a:cs typeface="Times New Roman" panose="02020603050405020304" pitchFamily="18" charset="0"/>
                </a:rPr>
                <a:t>QF1 exchanged</a:t>
              </a:r>
              <a:endParaRPr kumimoji="1" lang="ja-JP" altLang="en-US" sz="1400" i="1" dirty="0">
                <a:solidFill>
                  <a:srgbClr val="7F7F7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796134" y="3416794"/>
              <a:ext cx="2780354" cy="46938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 smtClean="0">
                  <a:solidFill>
                    <a:srgbClr val="7F7F7F"/>
                  </a:solidFill>
                  <a:cs typeface="Times New Roman" panose="02020603050405020304" pitchFamily="18" charset="0"/>
                </a:rPr>
                <a:t>Orbit feedback improved</a:t>
              </a:r>
              <a:endParaRPr kumimoji="1" lang="ja-JP" altLang="en-US" sz="1400" i="1" dirty="0">
                <a:solidFill>
                  <a:srgbClr val="7F7F7F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>
              <a:off x="4716016" y="2276872"/>
              <a:ext cx="0" cy="72008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5148064" y="2916530"/>
              <a:ext cx="0" cy="440462"/>
            </a:xfrm>
            <a:prstGeom prst="straightConnector1">
              <a:avLst/>
            </a:prstGeom>
            <a:ln w="1905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>
              <a:off x="7589102" y="4005064"/>
              <a:ext cx="7234" cy="360040"/>
            </a:xfrm>
            <a:prstGeom prst="straightConnector1">
              <a:avLst/>
            </a:prstGeom>
            <a:ln w="1905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>
              <a:off x="7884368" y="3789040"/>
              <a:ext cx="0" cy="576064"/>
            </a:xfrm>
            <a:prstGeom prst="straightConnector1">
              <a:avLst/>
            </a:prstGeom>
            <a:ln w="1905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243467" y="2924944"/>
              <a:ext cx="2512597" cy="46938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 err="1" smtClean="0">
                  <a:solidFill>
                    <a:srgbClr val="7F7F7F"/>
                  </a:solidFill>
                  <a:cs typeface="Times New Roman" panose="02020603050405020304" pitchFamily="18" charset="0"/>
                </a:rPr>
                <a:t>Sext</a:t>
              </a:r>
              <a:r>
                <a:rPr lang="en-US" altLang="ja-JP" sz="1400" i="1" dirty="0" err="1">
                  <a:solidFill>
                    <a:srgbClr val="7F7F7F"/>
                  </a:solidFill>
                  <a:cs typeface="Times New Roman" panose="02020603050405020304" pitchFamily="18" charset="0"/>
                </a:rPr>
                <a:t>u</a:t>
              </a:r>
              <a:r>
                <a:rPr lang="en-US" altLang="ja-JP" sz="1400" i="1" dirty="0" err="1" smtClean="0">
                  <a:solidFill>
                    <a:srgbClr val="7F7F7F"/>
                  </a:solidFill>
                  <a:cs typeface="Times New Roman" panose="02020603050405020304" pitchFamily="18" charset="0"/>
                </a:rPr>
                <a:t>poles</a:t>
              </a:r>
              <a:r>
                <a:rPr lang="en-US" altLang="ja-JP" sz="1400" i="1" dirty="0" smtClean="0">
                  <a:solidFill>
                    <a:srgbClr val="7F7F7F"/>
                  </a:solidFill>
                  <a:cs typeface="Times New Roman" panose="02020603050405020304" pitchFamily="18" charset="0"/>
                </a:rPr>
                <a:t> exchanged</a:t>
              </a:r>
              <a:endParaRPr kumimoji="1" lang="ja-JP" altLang="en-US" sz="1400" i="1" dirty="0">
                <a:solidFill>
                  <a:srgbClr val="7F7F7F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>
              <a:off x="5724128" y="3334780"/>
              <a:ext cx="0" cy="526268"/>
            </a:xfrm>
            <a:prstGeom prst="straightConnector1">
              <a:avLst/>
            </a:prstGeom>
            <a:ln w="1905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/>
            <p:cNvSpPr txBox="1"/>
            <p:nvPr/>
          </p:nvSpPr>
          <p:spPr>
            <a:xfrm>
              <a:off x="7153541" y="4469053"/>
              <a:ext cx="1241938" cy="469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cs typeface="Times New Roman" panose="02020603050405020304" pitchFamily="18" charset="0"/>
                </a:rPr>
                <a:t>May 2014</a:t>
              </a:r>
              <a:endParaRPr lang="ja-JP" altLang="en-US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531523" y="4037003"/>
              <a:ext cx="1582164" cy="469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cs typeface="Times New Roman" panose="02020603050405020304" pitchFamily="18" charset="0"/>
                </a:rPr>
                <a:t>Feb-Jun</a:t>
              </a:r>
              <a:r>
                <a:rPr lang="en-US" altLang="ja-JP" sz="1400" dirty="0" smtClean="0">
                  <a:cs typeface="Times New Roman" panose="02020603050405020304" pitchFamily="18" charset="0"/>
                </a:rPr>
                <a:t> 2012</a:t>
              </a:r>
              <a:endParaRPr lang="ja-JP" altLang="en-US" sz="1400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43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31"/>
    </mc:Choice>
    <mc:Fallback xmlns="">
      <p:transition spd="slow" advTm="636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5749" y="57177"/>
            <a:ext cx="8846499" cy="502009"/>
          </a:xfrm>
          <a:custGeom>
            <a:avLst/>
            <a:gdLst/>
            <a:ahLst/>
            <a:cxnLst/>
            <a:rect l="l" t="t" r="r" b="b"/>
            <a:pathLst>
              <a:path w="9050020" h="585470">
                <a:moveTo>
                  <a:pt x="0" y="585216"/>
                </a:moveTo>
                <a:lnTo>
                  <a:pt x="9049512" y="585216"/>
                </a:lnTo>
                <a:lnTo>
                  <a:pt x="9049512" y="0"/>
                </a:lnTo>
                <a:lnTo>
                  <a:pt x="0" y="0"/>
                </a:lnTo>
                <a:lnTo>
                  <a:pt x="0" y="5852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2050" y="81813"/>
            <a:ext cx="585581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30" dirty="0" smtClean="0"/>
              <a:t>World</a:t>
            </a:r>
            <a:r>
              <a:rPr sz="3600" spc="-5" dirty="0" smtClean="0"/>
              <a:t>wide SRF</a:t>
            </a:r>
            <a:r>
              <a:rPr sz="3600" spc="50" dirty="0" smtClean="0"/>
              <a:t> </a:t>
            </a:r>
            <a:r>
              <a:rPr lang="en-US" sz="3600" spc="-30" dirty="0" smtClean="0"/>
              <a:t>Collaboration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454025" y="854963"/>
            <a:ext cx="8887333" cy="331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0906" y="2248924"/>
            <a:ext cx="2327910" cy="462280"/>
          </a:xfrm>
          <a:custGeom>
            <a:avLst/>
            <a:gdLst/>
            <a:ahLst/>
            <a:cxnLst/>
            <a:rect l="l" t="t" r="r" b="b"/>
            <a:pathLst>
              <a:path w="2148840" h="462280">
                <a:moveTo>
                  <a:pt x="0" y="461772"/>
                </a:moveTo>
                <a:lnTo>
                  <a:pt x="2148840" y="461772"/>
                </a:lnTo>
                <a:lnTo>
                  <a:pt x="2148840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3000" y="2306717"/>
            <a:ext cx="20073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1" spc="-5" dirty="0">
                <a:latin typeface="Calibri"/>
                <a:cs typeface="Calibri"/>
              </a:rPr>
              <a:t>European</a:t>
            </a:r>
            <a:r>
              <a:rPr sz="2000" i="1" spc="-6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XFEL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8470" y="3187590"/>
            <a:ext cx="3321524" cy="570883"/>
          </a:xfrm>
          <a:prstGeom prst="rect">
            <a:avLst/>
          </a:prstGeom>
          <a:solidFill>
            <a:srgbClr val="CCFFCC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10"/>
              </a:lnSpc>
              <a:tabLst>
                <a:tab pos="2207260" algn="l"/>
              </a:tabLst>
            </a:pPr>
            <a:r>
              <a:rPr lang="en-US" sz="2000" i="1" spc="-20" dirty="0" smtClean="0">
                <a:latin typeface="Calibri"/>
                <a:cs typeface="Calibri"/>
              </a:rPr>
              <a:t>Asia,</a:t>
            </a:r>
          </a:p>
          <a:p>
            <a:pPr algn="ctr">
              <a:lnSpc>
                <a:spcPts val="2210"/>
              </a:lnSpc>
              <a:tabLst>
                <a:tab pos="2207260" algn="l"/>
              </a:tabLst>
            </a:pPr>
            <a:r>
              <a:rPr sz="2000" i="1" spc="-20" dirty="0" smtClean="0">
                <a:latin typeface="Calibri"/>
                <a:cs typeface="Calibri"/>
              </a:rPr>
              <a:t>PAPS</a:t>
            </a:r>
            <a:r>
              <a:rPr sz="2000" i="1" spc="-20" dirty="0">
                <a:latin typeface="Calibri"/>
                <a:cs typeface="Calibri"/>
              </a:rPr>
              <a:t>@</a:t>
            </a:r>
            <a:r>
              <a:rPr sz="2000" i="1" spc="-20" dirty="0" smtClean="0">
                <a:latin typeface="Calibri"/>
                <a:cs typeface="Calibri"/>
              </a:rPr>
              <a:t>IHEP</a:t>
            </a:r>
            <a:r>
              <a:rPr lang="en-US" sz="2000" i="1" spc="-15" dirty="0" smtClean="0">
                <a:latin typeface="Calibri"/>
                <a:cs typeface="Calibri"/>
              </a:rPr>
              <a:t>    </a:t>
            </a:r>
            <a:r>
              <a:rPr sz="2000" i="1" spc="-15" dirty="0" smtClean="0">
                <a:latin typeface="Calibri"/>
                <a:cs typeface="Calibri"/>
              </a:rPr>
              <a:t>CFF</a:t>
            </a:r>
            <a:r>
              <a:rPr sz="2000" i="1" spc="-15" dirty="0">
                <a:latin typeface="Calibri"/>
                <a:cs typeface="Calibri"/>
              </a:rPr>
              <a:t>/STF@</a:t>
            </a:r>
            <a:r>
              <a:rPr sz="2000" i="1" spc="-15" dirty="0" smtClean="0">
                <a:latin typeface="Calibri"/>
                <a:cs typeface="Calibri"/>
              </a:rPr>
              <a:t>KEK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27595" y="2171716"/>
            <a:ext cx="2638848" cy="340477"/>
          </a:xfrm>
          <a:prstGeom prst="rect">
            <a:avLst/>
          </a:prstGeom>
          <a:solidFill>
            <a:srgbClr val="CCFFCC"/>
          </a:solidFill>
        </p:spPr>
        <p:txBody>
          <a:bodyPr vert="horz" wrap="square" lIns="0" tIns="32384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54"/>
              </a:spcBef>
              <a:tabLst>
                <a:tab pos="1435735" algn="l"/>
              </a:tabLst>
            </a:pPr>
            <a:r>
              <a:rPr sz="2000" i="1" spc="-5" dirty="0" smtClean="0">
                <a:latin typeface="Calibri"/>
                <a:cs typeface="Calibri"/>
              </a:rPr>
              <a:t>Americas</a:t>
            </a:r>
            <a:r>
              <a:rPr lang="en-US" sz="2000" i="1" spc="-5" dirty="0" smtClean="0">
                <a:latin typeface="Calibri"/>
                <a:cs typeface="Calibri"/>
              </a:rPr>
              <a:t>,</a:t>
            </a:r>
            <a:r>
              <a:rPr sz="2000" i="1" spc="-5" dirty="0">
                <a:latin typeface="Calibri"/>
                <a:cs typeface="Calibri"/>
              </a:rPr>
              <a:t>	</a:t>
            </a:r>
            <a:r>
              <a:rPr sz="2000" i="1" spc="-15" dirty="0">
                <a:latin typeface="Calibri"/>
                <a:cs typeface="Calibri"/>
              </a:rPr>
              <a:t>LCLS-II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57832" y="15285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57832" y="15285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47082" y="18333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7082" y="18333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01433" y="16047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01433" y="16047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14183" y="16047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14183" y="16047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66533" y="17571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66533" y="17571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757956" y="1333754"/>
            <a:ext cx="84269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151555"/>
                </a:solidFill>
                <a:latin typeface="Calibri"/>
                <a:cs typeface="Calibri"/>
              </a:rPr>
              <a:t>FNAL/ANL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21451" y="1562353"/>
            <a:ext cx="943134" cy="476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9565">
              <a:lnSpc>
                <a:spcPct val="100000"/>
              </a:lnSpc>
            </a:pPr>
            <a:r>
              <a:rPr sz="1400" b="1" spc="-5" dirty="0">
                <a:solidFill>
                  <a:srgbClr val="151555"/>
                </a:solidFill>
                <a:latin typeface="Calibri"/>
                <a:cs typeface="Calibri"/>
              </a:rPr>
              <a:t>Cornell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400" b="1" dirty="0">
                <a:solidFill>
                  <a:srgbClr val="151555"/>
                </a:solidFill>
                <a:latin typeface="Calibri"/>
                <a:cs typeface="Calibri"/>
              </a:rPr>
              <a:t>JLAB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61371" y="1974978"/>
            <a:ext cx="3336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151555"/>
                </a:solidFill>
                <a:latin typeface="Calibri"/>
                <a:cs typeface="Calibri"/>
              </a:rPr>
              <a:t>KEK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9681" y="1248665"/>
            <a:ext cx="95551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151555"/>
                </a:solidFill>
                <a:latin typeface="Calibri"/>
                <a:cs typeface="Calibri"/>
              </a:rPr>
              <a:t>CERN,</a:t>
            </a:r>
            <a:r>
              <a:rPr sz="1400" b="1" spc="-90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51555"/>
                </a:solidFill>
                <a:latin typeface="Calibri"/>
                <a:cs typeface="Calibri"/>
              </a:rPr>
              <a:t>DESY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602349" y="17571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02349" y="17571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148747" y="1949069"/>
            <a:ext cx="106695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151555"/>
                </a:solidFill>
                <a:latin typeface="Calibri"/>
                <a:cs typeface="Calibri"/>
              </a:rPr>
              <a:t>SLAC,</a:t>
            </a:r>
            <a:r>
              <a:rPr sz="1400" b="1" spc="190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51555"/>
                </a:solidFill>
                <a:latin typeface="Calibri"/>
                <a:cs typeface="Calibri"/>
              </a:rPr>
              <a:t>LCLS-II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17979" y="1531619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17979" y="1531619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96034" y="1600200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37" y="5994"/>
                </a:lnTo>
                <a:lnTo>
                  <a:pt x="22317" y="22336"/>
                </a:lnTo>
                <a:lnTo>
                  <a:pt x="5987" y="46559"/>
                </a:lnTo>
                <a:lnTo>
                  <a:pt x="0" y="76200"/>
                </a:lnTo>
                <a:lnTo>
                  <a:pt x="5987" y="105840"/>
                </a:lnTo>
                <a:lnTo>
                  <a:pt x="22317" y="130063"/>
                </a:lnTo>
                <a:lnTo>
                  <a:pt x="46537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96034" y="1600200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87" y="46559"/>
                </a:lnTo>
                <a:lnTo>
                  <a:pt x="22317" y="22336"/>
                </a:lnTo>
                <a:lnTo>
                  <a:pt x="46537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37" y="146405"/>
                </a:lnTo>
                <a:lnTo>
                  <a:pt x="22317" y="130063"/>
                </a:lnTo>
                <a:lnTo>
                  <a:pt x="5987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57689" y="1786384"/>
            <a:ext cx="109378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151555"/>
                </a:solidFill>
                <a:latin typeface="Calibri"/>
                <a:cs typeface="Calibri"/>
              </a:rPr>
              <a:t>CEA,</a:t>
            </a:r>
            <a:r>
              <a:rPr sz="1400" b="1" spc="-80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51555"/>
                </a:solidFill>
                <a:latin typeface="Calibri"/>
                <a:cs typeface="Calibri"/>
              </a:rPr>
              <a:t>CNS-LAL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151555"/>
                </a:solidFill>
                <a:latin typeface="Calibri"/>
                <a:cs typeface="Calibri"/>
              </a:rPr>
              <a:t>INFN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71824" y="178003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71824" y="178003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448664" y="1402589"/>
            <a:ext cx="80623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151555"/>
                </a:solidFill>
                <a:latin typeface="Calibri"/>
                <a:cs typeface="Calibri"/>
              </a:rPr>
              <a:t>IHEP</a:t>
            </a:r>
            <a:r>
              <a:rPr sz="1100" b="1" spc="-5" dirty="0">
                <a:solidFill>
                  <a:srgbClr val="151555"/>
                </a:solidFill>
                <a:latin typeface="Calibri"/>
                <a:cs typeface="Calibri"/>
              </a:rPr>
              <a:t>,</a:t>
            </a:r>
            <a:r>
              <a:rPr sz="1100" b="1" spc="-50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51555"/>
                </a:solidFill>
                <a:latin typeface="Calibri"/>
                <a:cs typeface="Calibri"/>
              </a:rPr>
              <a:t>PKU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61893" y="21381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61893" y="213817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653569" y="2276729"/>
            <a:ext cx="10249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5" dirty="0">
                <a:solidFill>
                  <a:srgbClr val="151555"/>
                </a:solidFill>
                <a:latin typeface="Calibri"/>
                <a:cs typeface="Calibri"/>
              </a:rPr>
              <a:t>IUAC,</a:t>
            </a:r>
            <a:r>
              <a:rPr sz="1400" b="1" spc="-85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151555"/>
                </a:solidFill>
                <a:latin typeface="Calibri"/>
                <a:cs typeface="Calibri"/>
              </a:rPr>
              <a:t>RRCAT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22064" y="178003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22064" y="1780032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37960" y="1565147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37960" y="1565147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857895" y="1634871"/>
            <a:ext cx="6665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151555"/>
                </a:solidFill>
                <a:latin typeface="Calibri"/>
                <a:cs typeface="Calibri"/>
              </a:rPr>
              <a:t>TRIUMF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427353" y="2662427"/>
            <a:ext cx="1703831" cy="1005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422389" y="2657874"/>
            <a:ext cx="1714288" cy="1015365"/>
          </a:xfrm>
          <a:custGeom>
            <a:avLst/>
            <a:gdLst/>
            <a:ahLst/>
            <a:cxnLst/>
            <a:rect l="l" t="t" r="r" b="b"/>
            <a:pathLst>
              <a:path w="1582420" h="1015364">
                <a:moveTo>
                  <a:pt x="0" y="1014984"/>
                </a:moveTo>
                <a:lnTo>
                  <a:pt x="1581912" y="1014984"/>
                </a:lnTo>
                <a:lnTo>
                  <a:pt x="1581912" y="0"/>
                </a:lnTo>
                <a:lnTo>
                  <a:pt x="0" y="0"/>
                </a:lnTo>
                <a:lnTo>
                  <a:pt x="0" y="1014984"/>
                </a:lnTo>
                <a:close/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16195" y="4179382"/>
            <a:ext cx="2311399" cy="1231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97214" y="2636549"/>
            <a:ext cx="1622892" cy="10561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9436" y="4087890"/>
            <a:ext cx="2341118" cy="1149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05675" y="3851147"/>
            <a:ext cx="2121535" cy="11902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00724" y="3846595"/>
            <a:ext cx="2131853" cy="1199515"/>
          </a:xfrm>
          <a:custGeom>
            <a:avLst/>
            <a:gdLst/>
            <a:ahLst/>
            <a:cxnLst/>
            <a:rect l="l" t="t" r="r" b="b"/>
            <a:pathLst>
              <a:path w="1967865" h="1199514">
                <a:moveTo>
                  <a:pt x="0" y="1199388"/>
                </a:moveTo>
                <a:lnTo>
                  <a:pt x="1967483" y="1199388"/>
                </a:lnTo>
                <a:lnTo>
                  <a:pt x="1967483" y="0"/>
                </a:lnTo>
                <a:lnTo>
                  <a:pt x="0" y="0"/>
                </a:lnTo>
                <a:lnTo>
                  <a:pt x="0" y="1199388"/>
                </a:lnTo>
                <a:close/>
              </a:path>
            </a:pathLst>
          </a:custGeom>
          <a:ln w="914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71824" y="794889"/>
            <a:ext cx="1938274" cy="5501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2236" y="2857773"/>
            <a:ext cx="2007615" cy="1104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83838" y="2700527"/>
            <a:ext cx="2124974" cy="370840"/>
          </a:xfrm>
          <a:custGeom>
            <a:avLst/>
            <a:gdLst/>
            <a:ahLst/>
            <a:cxnLst/>
            <a:rect l="l" t="t" r="r" b="b"/>
            <a:pathLst>
              <a:path w="1961514" h="370839">
                <a:moveTo>
                  <a:pt x="0" y="370332"/>
                </a:moveTo>
                <a:lnTo>
                  <a:pt x="1961388" y="370332"/>
                </a:lnTo>
                <a:lnTo>
                  <a:pt x="1961388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369415" y="2732550"/>
            <a:ext cx="193373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ILC-SRF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technology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901818" y="2182367"/>
            <a:ext cx="1578356" cy="6675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131996" y="2204720"/>
            <a:ext cx="1302914" cy="447040"/>
          </a:xfrm>
          <a:custGeom>
            <a:avLst/>
            <a:gdLst/>
            <a:ahLst/>
            <a:cxnLst/>
            <a:rect l="l" t="t" r="r" b="b"/>
            <a:pathLst>
              <a:path w="1202689" h="447039">
                <a:moveTo>
                  <a:pt x="1190371" y="0"/>
                </a:moveTo>
                <a:lnTo>
                  <a:pt x="1081786" y="35687"/>
                </a:lnTo>
                <a:lnTo>
                  <a:pt x="1093724" y="71881"/>
                </a:lnTo>
                <a:lnTo>
                  <a:pt x="1202309" y="36067"/>
                </a:lnTo>
                <a:lnTo>
                  <a:pt x="1190371" y="0"/>
                </a:lnTo>
                <a:close/>
              </a:path>
              <a:path w="1202689" h="447039">
                <a:moveTo>
                  <a:pt x="1045718" y="47625"/>
                </a:moveTo>
                <a:lnTo>
                  <a:pt x="937133" y="83438"/>
                </a:lnTo>
                <a:lnTo>
                  <a:pt x="949071" y="119633"/>
                </a:lnTo>
                <a:lnTo>
                  <a:pt x="1057528" y="83819"/>
                </a:lnTo>
                <a:lnTo>
                  <a:pt x="1045718" y="47625"/>
                </a:lnTo>
                <a:close/>
              </a:path>
              <a:path w="1202689" h="447039">
                <a:moveTo>
                  <a:pt x="900938" y="95376"/>
                </a:moveTo>
                <a:lnTo>
                  <a:pt x="792352" y="131190"/>
                </a:lnTo>
                <a:lnTo>
                  <a:pt x="804290" y="167385"/>
                </a:lnTo>
                <a:lnTo>
                  <a:pt x="912876" y="131571"/>
                </a:lnTo>
                <a:lnTo>
                  <a:pt x="900938" y="95376"/>
                </a:lnTo>
                <a:close/>
              </a:path>
              <a:path w="1202689" h="447039">
                <a:moveTo>
                  <a:pt x="756158" y="143128"/>
                </a:moveTo>
                <a:lnTo>
                  <a:pt x="647700" y="178942"/>
                </a:lnTo>
                <a:lnTo>
                  <a:pt x="659511" y="215137"/>
                </a:lnTo>
                <a:lnTo>
                  <a:pt x="768096" y="179324"/>
                </a:lnTo>
                <a:lnTo>
                  <a:pt x="756158" y="143128"/>
                </a:lnTo>
                <a:close/>
              </a:path>
              <a:path w="1202689" h="447039">
                <a:moveTo>
                  <a:pt x="611505" y="190880"/>
                </a:moveTo>
                <a:lnTo>
                  <a:pt x="502920" y="226694"/>
                </a:lnTo>
                <a:lnTo>
                  <a:pt x="514858" y="262889"/>
                </a:lnTo>
                <a:lnTo>
                  <a:pt x="623443" y="227075"/>
                </a:lnTo>
                <a:lnTo>
                  <a:pt x="611505" y="190880"/>
                </a:lnTo>
                <a:close/>
              </a:path>
              <a:path w="1202689" h="447039">
                <a:moveTo>
                  <a:pt x="466725" y="238632"/>
                </a:moveTo>
                <a:lnTo>
                  <a:pt x="358139" y="274319"/>
                </a:lnTo>
                <a:lnTo>
                  <a:pt x="370077" y="310514"/>
                </a:lnTo>
                <a:lnTo>
                  <a:pt x="478663" y="274827"/>
                </a:lnTo>
                <a:lnTo>
                  <a:pt x="466725" y="238632"/>
                </a:lnTo>
                <a:close/>
              </a:path>
              <a:path w="1202689" h="447039">
                <a:moveTo>
                  <a:pt x="321945" y="286257"/>
                </a:moveTo>
                <a:lnTo>
                  <a:pt x="213487" y="322071"/>
                </a:lnTo>
                <a:lnTo>
                  <a:pt x="225425" y="358266"/>
                </a:lnTo>
                <a:lnTo>
                  <a:pt x="333883" y="322452"/>
                </a:lnTo>
                <a:lnTo>
                  <a:pt x="321945" y="286257"/>
                </a:lnTo>
                <a:close/>
              </a:path>
              <a:path w="1202689" h="447039">
                <a:moveTo>
                  <a:pt x="122475" y="282527"/>
                </a:moveTo>
                <a:lnTo>
                  <a:pt x="115393" y="284362"/>
                </a:lnTo>
                <a:lnTo>
                  <a:pt x="109347" y="288925"/>
                </a:lnTo>
                <a:lnTo>
                  <a:pt x="0" y="412495"/>
                </a:lnTo>
                <a:lnTo>
                  <a:pt x="161417" y="446913"/>
                </a:lnTo>
                <a:lnTo>
                  <a:pt x="168985" y="446968"/>
                </a:lnTo>
                <a:lnTo>
                  <a:pt x="175768" y="444214"/>
                </a:lnTo>
                <a:lnTo>
                  <a:pt x="181026" y="439126"/>
                </a:lnTo>
                <a:lnTo>
                  <a:pt x="184023" y="432180"/>
                </a:lnTo>
                <a:lnTo>
                  <a:pt x="184078" y="424612"/>
                </a:lnTo>
                <a:lnTo>
                  <a:pt x="181736" y="418845"/>
                </a:lnTo>
                <a:lnTo>
                  <a:pt x="41910" y="418845"/>
                </a:lnTo>
                <a:lnTo>
                  <a:pt x="29972" y="382650"/>
                </a:lnTo>
                <a:lnTo>
                  <a:pt x="32512" y="381762"/>
                </a:lnTo>
                <a:lnTo>
                  <a:pt x="72644" y="381762"/>
                </a:lnTo>
                <a:lnTo>
                  <a:pt x="68707" y="369824"/>
                </a:lnTo>
                <a:lnTo>
                  <a:pt x="96947" y="360509"/>
                </a:lnTo>
                <a:lnTo>
                  <a:pt x="137922" y="314197"/>
                </a:lnTo>
                <a:lnTo>
                  <a:pt x="141718" y="307651"/>
                </a:lnTo>
                <a:lnTo>
                  <a:pt x="142668" y="300402"/>
                </a:lnTo>
                <a:lnTo>
                  <a:pt x="140833" y="293320"/>
                </a:lnTo>
                <a:lnTo>
                  <a:pt x="136271" y="287274"/>
                </a:lnTo>
                <a:lnTo>
                  <a:pt x="129724" y="283477"/>
                </a:lnTo>
                <a:lnTo>
                  <a:pt x="122475" y="282527"/>
                </a:lnTo>
                <a:close/>
              </a:path>
              <a:path w="1202689" h="447039">
                <a:moveTo>
                  <a:pt x="32512" y="381762"/>
                </a:moveTo>
                <a:lnTo>
                  <a:pt x="29972" y="382650"/>
                </a:lnTo>
                <a:lnTo>
                  <a:pt x="41910" y="418845"/>
                </a:lnTo>
                <a:lnTo>
                  <a:pt x="44450" y="417956"/>
                </a:lnTo>
                <a:lnTo>
                  <a:pt x="32512" y="381762"/>
                </a:lnTo>
                <a:close/>
              </a:path>
              <a:path w="1202689" h="447039">
                <a:moveTo>
                  <a:pt x="72644" y="381762"/>
                </a:moveTo>
                <a:lnTo>
                  <a:pt x="32512" y="381762"/>
                </a:lnTo>
                <a:lnTo>
                  <a:pt x="44450" y="417956"/>
                </a:lnTo>
                <a:lnTo>
                  <a:pt x="41910" y="418845"/>
                </a:lnTo>
                <a:lnTo>
                  <a:pt x="181736" y="418845"/>
                </a:lnTo>
                <a:lnTo>
                  <a:pt x="181324" y="417829"/>
                </a:lnTo>
                <a:lnTo>
                  <a:pt x="177023" y="413384"/>
                </a:lnTo>
                <a:lnTo>
                  <a:pt x="50164" y="413384"/>
                </a:lnTo>
                <a:lnTo>
                  <a:pt x="39877" y="382015"/>
                </a:lnTo>
                <a:lnTo>
                  <a:pt x="72728" y="382015"/>
                </a:lnTo>
                <a:lnTo>
                  <a:pt x="72644" y="381762"/>
                </a:lnTo>
                <a:close/>
              </a:path>
              <a:path w="1202689" h="447039">
                <a:moveTo>
                  <a:pt x="39877" y="382015"/>
                </a:moveTo>
                <a:lnTo>
                  <a:pt x="50164" y="413384"/>
                </a:lnTo>
                <a:lnTo>
                  <a:pt x="71888" y="388832"/>
                </a:lnTo>
                <a:lnTo>
                  <a:pt x="39877" y="382015"/>
                </a:lnTo>
                <a:close/>
              </a:path>
              <a:path w="1202689" h="447039">
                <a:moveTo>
                  <a:pt x="71888" y="388832"/>
                </a:moveTo>
                <a:lnTo>
                  <a:pt x="50164" y="413384"/>
                </a:lnTo>
                <a:lnTo>
                  <a:pt x="177023" y="413384"/>
                </a:lnTo>
                <a:lnTo>
                  <a:pt x="176236" y="412571"/>
                </a:lnTo>
                <a:lnTo>
                  <a:pt x="169290" y="409575"/>
                </a:lnTo>
                <a:lnTo>
                  <a:pt x="152592" y="406018"/>
                </a:lnTo>
                <a:lnTo>
                  <a:pt x="80645" y="406018"/>
                </a:lnTo>
                <a:lnTo>
                  <a:pt x="75209" y="389540"/>
                </a:lnTo>
                <a:lnTo>
                  <a:pt x="71888" y="388832"/>
                </a:lnTo>
                <a:close/>
              </a:path>
              <a:path w="1202689" h="447039">
                <a:moveTo>
                  <a:pt x="75209" y="389540"/>
                </a:moveTo>
                <a:lnTo>
                  <a:pt x="80645" y="406018"/>
                </a:lnTo>
                <a:lnTo>
                  <a:pt x="108872" y="396708"/>
                </a:lnTo>
                <a:lnTo>
                  <a:pt x="75209" y="389540"/>
                </a:lnTo>
                <a:close/>
              </a:path>
              <a:path w="1202689" h="447039">
                <a:moveTo>
                  <a:pt x="108872" y="396708"/>
                </a:moveTo>
                <a:lnTo>
                  <a:pt x="80645" y="406018"/>
                </a:lnTo>
                <a:lnTo>
                  <a:pt x="152592" y="406018"/>
                </a:lnTo>
                <a:lnTo>
                  <a:pt x="108872" y="396708"/>
                </a:lnTo>
                <a:close/>
              </a:path>
              <a:path w="1202689" h="447039">
                <a:moveTo>
                  <a:pt x="177292" y="334009"/>
                </a:moveTo>
                <a:lnTo>
                  <a:pt x="96947" y="360509"/>
                </a:lnTo>
                <a:lnTo>
                  <a:pt x="74137" y="386289"/>
                </a:lnTo>
                <a:lnTo>
                  <a:pt x="75209" y="389540"/>
                </a:lnTo>
                <a:lnTo>
                  <a:pt x="108872" y="396708"/>
                </a:lnTo>
                <a:lnTo>
                  <a:pt x="189230" y="370204"/>
                </a:lnTo>
                <a:lnTo>
                  <a:pt x="177292" y="334009"/>
                </a:lnTo>
                <a:close/>
              </a:path>
              <a:path w="1202689" h="447039">
                <a:moveTo>
                  <a:pt x="72728" y="382015"/>
                </a:moveTo>
                <a:lnTo>
                  <a:pt x="39877" y="382015"/>
                </a:lnTo>
                <a:lnTo>
                  <a:pt x="71888" y="388832"/>
                </a:lnTo>
                <a:lnTo>
                  <a:pt x="74137" y="386289"/>
                </a:lnTo>
                <a:lnTo>
                  <a:pt x="72728" y="382015"/>
                </a:lnTo>
                <a:close/>
              </a:path>
              <a:path w="1202689" h="447039">
                <a:moveTo>
                  <a:pt x="96947" y="360509"/>
                </a:moveTo>
                <a:lnTo>
                  <a:pt x="68707" y="369824"/>
                </a:lnTo>
                <a:lnTo>
                  <a:pt x="74137" y="386289"/>
                </a:lnTo>
                <a:lnTo>
                  <a:pt x="96947" y="36050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45890" y="2180863"/>
            <a:ext cx="460629" cy="699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083494" y="2202942"/>
            <a:ext cx="185738" cy="445134"/>
          </a:xfrm>
          <a:custGeom>
            <a:avLst/>
            <a:gdLst/>
            <a:ahLst/>
            <a:cxnLst/>
            <a:rect l="l" t="t" r="r" b="b"/>
            <a:pathLst>
              <a:path w="171450" h="445135">
                <a:moveTo>
                  <a:pt x="104628" y="0"/>
                </a:moveTo>
                <a:lnTo>
                  <a:pt x="66528" y="0"/>
                </a:lnTo>
                <a:lnTo>
                  <a:pt x="66528" y="114300"/>
                </a:lnTo>
                <a:lnTo>
                  <a:pt x="104628" y="114300"/>
                </a:lnTo>
                <a:lnTo>
                  <a:pt x="104628" y="0"/>
                </a:lnTo>
                <a:close/>
              </a:path>
              <a:path w="171450" h="445135">
                <a:moveTo>
                  <a:pt x="104628" y="152400"/>
                </a:moveTo>
                <a:lnTo>
                  <a:pt x="66528" y="152400"/>
                </a:lnTo>
                <a:lnTo>
                  <a:pt x="66528" y="266700"/>
                </a:lnTo>
                <a:lnTo>
                  <a:pt x="104628" y="266700"/>
                </a:lnTo>
                <a:lnTo>
                  <a:pt x="104628" y="152400"/>
                </a:lnTo>
                <a:close/>
              </a:path>
              <a:path w="171450" h="445135">
                <a:moveTo>
                  <a:pt x="16446" y="273760"/>
                </a:moveTo>
                <a:lnTo>
                  <a:pt x="9251" y="276225"/>
                </a:lnTo>
                <a:lnTo>
                  <a:pt x="3643" y="281203"/>
                </a:lnTo>
                <a:lnTo>
                  <a:pt x="488" y="287766"/>
                </a:lnTo>
                <a:lnTo>
                  <a:pt x="0" y="295066"/>
                </a:lnTo>
                <a:lnTo>
                  <a:pt x="2393" y="302260"/>
                </a:lnTo>
                <a:lnTo>
                  <a:pt x="85578" y="444754"/>
                </a:lnTo>
                <a:lnTo>
                  <a:pt x="107671" y="406908"/>
                </a:lnTo>
                <a:lnTo>
                  <a:pt x="66528" y="406908"/>
                </a:lnTo>
                <a:lnTo>
                  <a:pt x="66528" y="336423"/>
                </a:lnTo>
                <a:lnTo>
                  <a:pt x="35413" y="283083"/>
                </a:lnTo>
                <a:lnTo>
                  <a:pt x="30360" y="277403"/>
                </a:lnTo>
                <a:lnTo>
                  <a:pt x="23760" y="274224"/>
                </a:lnTo>
                <a:lnTo>
                  <a:pt x="16446" y="273760"/>
                </a:lnTo>
                <a:close/>
              </a:path>
              <a:path w="171450" h="445135">
                <a:moveTo>
                  <a:pt x="66528" y="336423"/>
                </a:moveTo>
                <a:lnTo>
                  <a:pt x="66528" y="406908"/>
                </a:lnTo>
                <a:lnTo>
                  <a:pt x="104628" y="406908"/>
                </a:lnTo>
                <a:lnTo>
                  <a:pt x="104628" y="397383"/>
                </a:lnTo>
                <a:lnTo>
                  <a:pt x="69068" y="397383"/>
                </a:lnTo>
                <a:lnTo>
                  <a:pt x="85578" y="369080"/>
                </a:lnTo>
                <a:lnTo>
                  <a:pt x="66528" y="336423"/>
                </a:lnTo>
                <a:close/>
              </a:path>
              <a:path w="171450" h="445135">
                <a:moveTo>
                  <a:pt x="154709" y="273760"/>
                </a:moveTo>
                <a:lnTo>
                  <a:pt x="147395" y="274224"/>
                </a:lnTo>
                <a:lnTo>
                  <a:pt x="140795" y="277403"/>
                </a:lnTo>
                <a:lnTo>
                  <a:pt x="135743" y="283083"/>
                </a:lnTo>
                <a:lnTo>
                  <a:pt x="104628" y="336423"/>
                </a:lnTo>
                <a:lnTo>
                  <a:pt x="104628" y="406908"/>
                </a:lnTo>
                <a:lnTo>
                  <a:pt x="107671" y="406908"/>
                </a:lnTo>
                <a:lnTo>
                  <a:pt x="168763" y="302260"/>
                </a:lnTo>
                <a:lnTo>
                  <a:pt x="171156" y="295066"/>
                </a:lnTo>
                <a:lnTo>
                  <a:pt x="170668" y="287766"/>
                </a:lnTo>
                <a:lnTo>
                  <a:pt x="167512" y="281203"/>
                </a:lnTo>
                <a:lnTo>
                  <a:pt x="161905" y="276225"/>
                </a:lnTo>
                <a:lnTo>
                  <a:pt x="154709" y="273760"/>
                </a:lnTo>
                <a:close/>
              </a:path>
              <a:path w="171450" h="445135">
                <a:moveTo>
                  <a:pt x="85578" y="369080"/>
                </a:moveTo>
                <a:lnTo>
                  <a:pt x="69068" y="397383"/>
                </a:lnTo>
                <a:lnTo>
                  <a:pt x="102088" y="397383"/>
                </a:lnTo>
                <a:lnTo>
                  <a:pt x="85578" y="369080"/>
                </a:lnTo>
                <a:close/>
              </a:path>
              <a:path w="171450" h="445135">
                <a:moveTo>
                  <a:pt x="104628" y="336423"/>
                </a:moveTo>
                <a:lnTo>
                  <a:pt x="85578" y="369080"/>
                </a:lnTo>
                <a:lnTo>
                  <a:pt x="102088" y="397383"/>
                </a:lnTo>
                <a:lnTo>
                  <a:pt x="104628" y="397383"/>
                </a:lnTo>
                <a:lnTo>
                  <a:pt x="104628" y="336423"/>
                </a:lnTo>
                <a:close/>
              </a:path>
              <a:path w="171450" h="445135">
                <a:moveTo>
                  <a:pt x="104628" y="304800"/>
                </a:moveTo>
                <a:lnTo>
                  <a:pt x="66528" y="304800"/>
                </a:lnTo>
                <a:lnTo>
                  <a:pt x="66528" y="336423"/>
                </a:lnTo>
                <a:lnTo>
                  <a:pt x="85578" y="369080"/>
                </a:lnTo>
                <a:lnTo>
                  <a:pt x="104628" y="336423"/>
                </a:lnTo>
                <a:lnTo>
                  <a:pt x="104628" y="3048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20827" y="2098548"/>
            <a:ext cx="1419860" cy="783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20594" y="2121789"/>
            <a:ext cx="1143318" cy="539750"/>
          </a:xfrm>
          <a:custGeom>
            <a:avLst/>
            <a:gdLst/>
            <a:ahLst/>
            <a:cxnLst/>
            <a:rect l="l" t="t" r="r" b="b"/>
            <a:pathLst>
              <a:path w="1055370" h="539750">
                <a:moveTo>
                  <a:pt x="16763" y="0"/>
                </a:moveTo>
                <a:lnTo>
                  <a:pt x="0" y="34289"/>
                </a:lnTo>
                <a:lnTo>
                  <a:pt x="102743" y="84327"/>
                </a:lnTo>
                <a:lnTo>
                  <a:pt x="119506" y="50037"/>
                </a:lnTo>
                <a:lnTo>
                  <a:pt x="16763" y="0"/>
                </a:lnTo>
                <a:close/>
              </a:path>
              <a:path w="1055370" h="539750">
                <a:moveTo>
                  <a:pt x="153669" y="66801"/>
                </a:moveTo>
                <a:lnTo>
                  <a:pt x="137032" y="100964"/>
                </a:lnTo>
                <a:lnTo>
                  <a:pt x="239775" y="151130"/>
                </a:lnTo>
                <a:lnTo>
                  <a:pt x="256539" y="116839"/>
                </a:lnTo>
                <a:lnTo>
                  <a:pt x="153669" y="66801"/>
                </a:lnTo>
                <a:close/>
              </a:path>
              <a:path w="1055370" h="539750">
                <a:moveTo>
                  <a:pt x="290702" y="133476"/>
                </a:moveTo>
                <a:lnTo>
                  <a:pt x="274065" y="167766"/>
                </a:lnTo>
                <a:lnTo>
                  <a:pt x="376808" y="217805"/>
                </a:lnTo>
                <a:lnTo>
                  <a:pt x="393445" y="183514"/>
                </a:lnTo>
                <a:lnTo>
                  <a:pt x="290702" y="133476"/>
                </a:lnTo>
                <a:close/>
              </a:path>
              <a:path w="1055370" h="539750">
                <a:moveTo>
                  <a:pt x="427736" y="200278"/>
                </a:moveTo>
                <a:lnTo>
                  <a:pt x="411099" y="234569"/>
                </a:lnTo>
                <a:lnTo>
                  <a:pt x="513842" y="284607"/>
                </a:lnTo>
                <a:lnTo>
                  <a:pt x="530478" y="250316"/>
                </a:lnTo>
                <a:lnTo>
                  <a:pt x="427736" y="200278"/>
                </a:lnTo>
                <a:close/>
              </a:path>
              <a:path w="1055370" h="539750">
                <a:moveTo>
                  <a:pt x="564769" y="266953"/>
                </a:moveTo>
                <a:lnTo>
                  <a:pt x="548005" y="301244"/>
                </a:lnTo>
                <a:lnTo>
                  <a:pt x="650875" y="351282"/>
                </a:lnTo>
                <a:lnTo>
                  <a:pt x="667512" y="317119"/>
                </a:lnTo>
                <a:lnTo>
                  <a:pt x="564769" y="266953"/>
                </a:lnTo>
                <a:close/>
              </a:path>
              <a:path w="1055370" h="539750">
                <a:moveTo>
                  <a:pt x="701801" y="333756"/>
                </a:moveTo>
                <a:lnTo>
                  <a:pt x="685038" y="368046"/>
                </a:lnTo>
                <a:lnTo>
                  <a:pt x="787781" y="418084"/>
                </a:lnTo>
                <a:lnTo>
                  <a:pt x="804544" y="383794"/>
                </a:lnTo>
                <a:lnTo>
                  <a:pt x="701801" y="333756"/>
                </a:lnTo>
                <a:close/>
              </a:path>
              <a:path w="1055370" h="539750">
                <a:moveTo>
                  <a:pt x="961797" y="495972"/>
                </a:moveTo>
                <a:lnTo>
                  <a:pt x="887857" y="501523"/>
                </a:lnTo>
                <a:lnTo>
                  <a:pt x="870203" y="521843"/>
                </a:lnTo>
                <a:lnTo>
                  <a:pt x="872309" y="529155"/>
                </a:lnTo>
                <a:lnTo>
                  <a:pt x="876855" y="534908"/>
                </a:lnTo>
                <a:lnTo>
                  <a:pt x="883187" y="538541"/>
                </a:lnTo>
                <a:lnTo>
                  <a:pt x="890651" y="539496"/>
                </a:lnTo>
                <a:lnTo>
                  <a:pt x="1048455" y="527685"/>
                </a:lnTo>
                <a:lnTo>
                  <a:pt x="1012825" y="527685"/>
                </a:lnTo>
                <a:lnTo>
                  <a:pt x="959103" y="501523"/>
                </a:lnTo>
                <a:lnTo>
                  <a:pt x="961797" y="495972"/>
                </a:lnTo>
                <a:close/>
              </a:path>
              <a:path w="1055370" h="539750">
                <a:moveTo>
                  <a:pt x="987185" y="494066"/>
                </a:moveTo>
                <a:lnTo>
                  <a:pt x="961797" y="495972"/>
                </a:lnTo>
                <a:lnTo>
                  <a:pt x="959103" y="501523"/>
                </a:lnTo>
                <a:lnTo>
                  <a:pt x="1012825" y="527685"/>
                </a:lnTo>
                <a:lnTo>
                  <a:pt x="1015991" y="521208"/>
                </a:lnTo>
                <a:lnTo>
                  <a:pt x="1005332" y="521208"/>
                </a:lnTo>
                <a:lnTo>
                  <a:pt x="987185" y="494066"/>
                </a:lnTo>
                <a:close/>
              </a:path>
              <a:path w="1055370" h="539750">
                <a:moveTo>
                  <a:pt x="1015169" y="467233"/>
                </a:moveTo>
                <a:lnTo>
                  <a:pt x="975740" y="467233"/>
                </a:lnTo>
                <a:lnTo>
                  <a:pt x="1029588" y="493395"/>
                </a:lnTo>
                <a:lnTo>
                  <a:pt x="1012825" y="527685"/>
                </a:lnTo>
                <a:lnTo>
                  <a:pt x="1048455" y="527685"/>
                </a:lnTo>
                <a:lnTo>
                  <a:pt x="1055243" y="527176"/>
                </a:lnTo>
                <a:lnTo>
                  <a:pt x="1015169" y="467233"/>
                </a:lnTo>
                <a:close/>
              </a:path>
              <a:path w="1055370" h="539750">
                <a:moveTo>
                  <a:pt x="1019809" y="491616"/>
                </a:moveTo>
                <a:lnTo>
                  <a:pt x="987185" y="494066"/>
                </a:lnTo>
                <a:lnTo>
                  <a:pt x="1005332" y="521208"/>
                </a:lnTo>
                <a:lnTo>
                  <a:pt x="1019809" y="491616"/>
                </a:lnTo>
                <a:close/>
              </a:path>
              <a:path w="1055370" h="539750">
                <a:moveTo>
                  <a:pt x="1025929" y="491616"/>
                </a:moveTo>
                <a:lnTo>
                  <a:pt x="1019809" y="491616"/>
                </a:lnTo>
                <a:lnTo>
                  <a:pt x="1005332" y="521208"/>
                </a:lnTo>
                <a:lnTo>
                  <a:pt x="1015991" y="521208"/>
                </a:lnTo>
                <a:lnTo>
                  <a:pt x="1029588" y="493395"/>
                </a:lnTo>
                <a:lnTo>
                  <a:pt x="1025929" y="491616"/>
                </a:lnTo>
                <a:close/>
              </a:path>
              <a:path w="1055370" h="539750">
                <a:moveTo>
                  <a:pt x="973009" y="472863"/>
                </a:moveTo>
                <a:lnTo>
                  <a:pt x="961797" y="495972"/>
                </a:lnTo>
                <a:lnTo>
                  <a:pt x="987185" y="494066"/>
                </a:lnTo>
                <a:lnTo>
                  <a:pt x="973009" y="472863"/>
                </a:lnTo>
                <a:close/>
              </a:path>
              <a:path w="1055370" h="539750">
                <a:moveTo>
                  <a:pt x="975740" y="467233"/>
                </a:moveTo>
                <a:lnTo>
                  <a:pt x="973009" y="472863"/>
                </a:lnTo>
                <a:lnTo>
                  <a:pt x="987185" y="494066"/>
                </a:lnTo>
                <a:lnTo>
                  <a:pt x="1019809" y="491616"/>
                </a:lnTo>
                <a:lnTo>
                  <a:pt x="1025929" y="491616"/>
                </a:lnTo>
                <a:lnTo>
                  <a:pt x="975740" y="467233"/>
                </a:lnTo>
                <a:close/>
              </a:path>
              <a:path w="1055370" h="539750">
                <a:moveTo>
                  <a:pt x="838707" y="400558"/>
                </a:moveTo>
                <a:lnTo>
                  <a:pt x="822070" y="434721"/>
                </a:lnTo>
                <a:lnTo>
                  <a:pt x="924813" y="484759"/>
                </a:lnTo>
                <a:lnTo>
                  <a:pt x="941451" y="450596"/>
                </a:lnTo>
                <a:lnTo>
                  <a:pt x="838707" y="400558"/>
                </a:lnTo>
                <a:close/>
              </a:path>
              <a:path w="1055370" h="539750">
                <a:moveTo>
                  <a:pt x="944010" y="381819"/>
                </a:moveTo>
                <a:lnTo>
                  <a:pt x="937006" y="384683"/>
                </a:lnTo>
                <a:lnTo>
                  <a:pt x="931727" y="390116"/>
                </a:lnTo>
                <a:lnTo>
                  <a:pt x="928973" y="396906"/>
                </a:lnTo>
                <a:lnTo>
                  <a:pt x="928933" y="404221"/>
                </a:lnTo>
                <a:lnTo>
                  <a:pt x="931799" y="411225"/>
                </a:lnTo>
                <a:lnTo>
                  <a:pt x="973009" y="472863"/>
                </a:lnTo>
                <a:lnTo>
                  <a:pt x="975740" y="467233"/>
                </a:lnTo>
                <a:lnTo>
                  <a:pt x="1015169" y="467233"/>
                </a:lnTo>
                <a:lnTo>
                  <a:pt x="963549" y="390016"/>
                </a:lnTo>
                <a:lnTo>
                  <a:pt x="958115" y="384665"/>
                </a:lnTo>
                <a:lnTo>
                  <a:pt x="951325" y="381873"/>
                </a:lnTo>
                <a:lnTo>
                  <a:pt x="944010" y="381819"/>
                </a:lnTo>
                <a:close/>
              </a:path>
            </a:pathLst>
          </a:custGeom>
          <a:solidFill>
            <a:srgbClr val="4F81BC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09389" y="3893839"/>
            <a:ext cx="1791334" cy="10744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3"/>
          <p:cNvSpPr/>
          <p:nvPr/>
        </p:nvSpPr>
        <p:spPr>
          <a:xfrm flipV="1">
            <a:off x="7600294" y="1565162"/>
            <a:ext cx="165100" cy="161045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9"/>
          <p:cNvSpPr txBox="1"/>
          <p:nvPr/>
        </p:nvSpPr>
        <p:spPr>
          <a:xfrm>
            <a:off x="7604395" y="1317827"/>
            <a:ext cx="57324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spc="-10" dirty="0" smtClean="0">
                <a:solidFill>
                  <a:srgbClr val="151555"/>
                </a:solidFill>
                <a:latin typeface="Calibri"/>
                <a:cs typeface="Calibri"/>
              </a:rPr>
              <a:t>MSU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4" name="日付プレースホルダー 6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65" name="スライド番号プレースホルダー 6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11</a:t>
            </a:fld>
            <a:endParaRPr lang="en-US" dirty="0">
              <a:latin typeface="Calibri"/>
            </a:endParaRPr>
          </a:p>
        </p:txBody>
      </p:sp>
      <p:pic>
        <p:nvPicPr>
          <p:cNvPr id="66" name="图片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8328" y="5046110"/>
            <a:ext cx="1764892" cy="13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03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7241" y="312693"/>
            <a:ext cx="8915400" cy="1156736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altLang="ja-JP" sz="4900" b="1" dirty="0" smtClean="0"/>
              <a:t>SRF Accelerators Advances</a:t>
            </a:r>
            <a:r>
              <a:rPr lang="en-US" altLang="ja-JP" sz="4000" b="1" dirty="0" smtClean="0"/>
              <a:t/>
            </a:r>
            <a:br>
              <a:rPr lang="en-US" altLang="ja-JP" sz="4000" b="1" dirty="0" smtClean="0"/>
            </a:br>
            <a:r>
              <a:rPr lang="en-US" altLang="ja-JP" sz="4000" b="1" dirty="0" smtClean="0">
                <a:solidFill>
                  <a:srgbClr val="FF0000"/>
                </a:solidFill>
              </a:rPr>
              <a:t>2010 ~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45190679"/>
              </p:ext>
            </p:extLst>
          </p:nvPr>
        </p:nvGraphicFramePr>
        <p:xfrm>
          <a:off x="431906" y="1511300"/>
          <a:ext cx="8915400" cy="505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067"/>
                <a:gridCol w="4367118"/>
                <a:gridCol w="190821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Project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Notes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#</a:t>
                      </a:r>
                      <a:r>
                        <a:rPr kumimoji="1" lang="en-US" altLang="ja-JP" baseline="0" dirty="0" smtClean="0"/>
                        <a:t> cavities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CEBAF</a:t>
                      </a:r>
                      <a:r>
                        <a:rPr lang="en-US" altLang="ja-JP" sz="1800" baseline="0" dirty="0" smtClean="0"/>
                        <a:t>-</a:t>
                      </a:r>
                      <a:r>
                        <a:rPr lang="en-US" altLang="ja-JP" sz="1800" dirty="0" smtClean="0"/>
                        <a:t>JLAB (US)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Upgrade 6.5 </a:t>
                      </a:r>
                      <a:r>
                        <a:rPr lang="en-US" altLang="ja-JP" sz="1800" dirty="0" err="1" smtClean="0"/>
                        <a:t>GeV</a:t>
                      </a:r>
                      <a:r>
                        <a:rPr lang="en-US" altLang="ja-JP" sz="1800" dirty="0" smtClean="0"/>
                        <a:t> =&gt; 12 </a:t>
                      </a:r>
                      <a:r>
                        <a:rPr lang="en-US" altLang="ja-JP" sz="1800" dirty="0" err="1" smtClean="0"/>
                        <a:t>GeV</a:t>
                      </a:r>
                      <a:r>
                        <a:rPr lang="en-US" altLang="ja-JP" sz="1800" dirty="0" smtClean="0"/>
                        <a:t> electrons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80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XFEL-Hamburg  (EU)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18 </a:t>
                      </a:r>
                      <a:r>
                        <a:rPr lang="en-US" altLang="ja-JP" sz="1800" dirty="0" err="1" smtClean="0"/>
                        <a:t>GeV</a:t>
                      </a:r>
                      <a:r>
                        <a:rPr lang="en-US" altLang="ja-JP" sz="1800" dirty="0" smtClean="0"/>
                        <a:t> electrons – for </a:t>
                      </a:r>
                      <a:r>
                        <a:rPr lang="en-US" altLang="ja-JP" sz="1800" dirty="0" err="1" smtClean="0"/>
                        <a:t>Xray</a:t>
                      </a:r>
                      <a:r>
                        <a:rPr lang="en-US" altLang="ja-JP" sz="1800" dirty="0" smtClean="0"/>
                        <a:t> Free Electron Laser – Pulsed)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840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LCLS-II – SLAC (US)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4 </a:t>
                      </a:r>
                      <a:r>
                        <a:rPr lang="en-US" altLang="ja-JP" sz="1800" dirty="0" err="1" smtClean="0"/>
                        <a:t>GeV</a:t>
                      </a:r>
                      <a:r>
                        <a:rPr lang="en-US" altLang="ja-JP" sz="1800" dirty="0" smtClean="0"/>
                        <a:t> electrons –CW  XFEL (</a:t>
                      </a:r>
                      <a:r>
                        <a:rPr lang="en-US" altLang="ja-JP" sz="1800" dirty="0" err="1" smtClean="0"/>
                        <a:t>Xray</a:t>
                      </a:r>
                      <a:r>
                        <a:rPr lang="en-US" altLang="ja-JP" sz="1800" dirty="0" smtClean="0"/>
                        <a:t> Free Electron Laser) 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300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dirty="0" smtClean="0">
                          <a:solidFill>
                            <a:schemeClr val="tx1"/>
                          </a:solidFill>
                        </a:rPr>
                        <a:t>SPIRAL-II (France)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>
                          <a:solidFill>
                            <a:schemeClr val="tx1"/>
                          </a:solidFill>
                        </a:rPr>
                        <a:t>30 MeV, 5 mA protons -&gt; Heavy Ion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28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dirty="0" smtClean="0">
                          <a:solidFill>
                            <a:schemeClr val="tx1"/>
                          </a:solidFill>
                        </a:rPr>
                        <a:t>FRIB – MSU 8US)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>
                          <a:solidFill>
                            <a:schemeClr val="tx1"/>
                          </a:solidFill>
                        </a:rPr>
                        <a:t>500 kW, heavy ion beams for nuclear </a:t>
                      </a:r>
                      <a:r>
                        <a:rPr lang="en-US" altLang="ja-JP" sz="1800" dirty="0" err="1" smtClean="0">
                          <a:solidFill>
                            <a:schemeClr val="tx1"/>
                          </a:solidFill>
                        </a:rPr>
                        <a:t>astrophys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340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ESS </a:t>
                      </a:r>
                      <a:r>
                        <a:rPr lang="en-US" altLang="ja-JP" sz="1800" baseline="0" dirty="0" smtClean="0"/>
                        <a:t> </a:t>
                      </a:r>
                      <a:r>
                        <a:rPr lang="en-US" altLang="ja-JP" sz="1800" dirty="0" smtClean="0"/>
                        <a:t> (Sweden) 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1 – 2 </a:t>
                      </a:r>
                      <a:r>
                        <a:rPr lang="en-US" altLang="ja-JP" sz="1800" dirty="0" err="1" smtClean="0"/>
                        <a:t>GeV</a:t>
                      </a:r>
                      <a:r>
                        <a:rPr lang="en-US" altLang="ja-JP" sz="1800" dirty="0" smtClean="0"/>
                        <a:t>, 5 MW Neutron Source ESS - pulsed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150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PIP-II–</a:t>
                      </a:r>
                      <a:r>
                        <a:rPr lang="en-US" altLang="ja-JP" sz="1800" dirty="0" err="1" smtClean="0"/>
                        <a:t>Fermilab</a:t>
                      </a:r>
                      <a:r>
                        <a:rPr lang="en-US" altLang="ja-JP" sz="1800" dirty="0" smtClean="0"/>
                        <a:t> (US)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High Intensity Proton </a:t>
                      </a:r>
                      <a:r>
                        <a:rPr lang="en-US" altLang="ja-JP" sz="1800" dirty="0" err="1" smtClean="0"/>
                        <a:t>Linac</a:t>
                      </a:r>
                      <a:r>
                        <a:rPr lang="en-US" altLang="ja-JP" sz="1800" dirty="0" smtClean="0"/>
                        <a:t> for Neutrino Beams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115 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ADS- (China, India) 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R&amp;D for accelerator</a:t>
                      </a:r>
                      <a:r>
                        <a:rPr kumimoji="1" lang="en-US" altLang="ja-JP" baseline="0" dirty="0" smtClean="0"/>
                        <a:t> drive system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 200</a:t>
                      </a:r>
                      <a:endParaRPr kumimoji="1" lang="ja-JP" alt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Global</a:t>
                      </a:r>
                      <a:r>
                        <a:rPr kumimoji="1" lang="en-US" altLang="ja-JP" baseline="0" dirty="0" smtClean="0"/>
                        <a:t>ly Int. Effort</a:t>
                      </a:r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&gt; 2000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7557731" y="16371"/>
            <a:ext cx="2348269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dirty="0" smtClean="0"/>
              <a:t>Courtesy, H. </a:t>
            </a:r>
            <a:r>
              <a:rPr lang="en-US" altLang="ja-JP" dirty="0" err="1" smtClean="0"/>
              <a:t>Padamsee</a:t>
            </a:r>
            <a:endParaRPr lang="en-US" altLang="ja-JP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C0A8B60-5C01-C045-B858-59631D469114}" type="slidenum">
              <a:rPr kumimoji="1" lang="ja-JP" altLang="en-US" smtClean="0">
                <a:latin typeface="Calibri"/>
                <a:ea typeface="ＭＳ Ｐゴシック"/>
              </a:rPr>
              <a:pPr algn="r"/>
              <a:t>12</a:t>
            </a:fld>
            <a:endParaRPr kumimoji="1"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116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41" y="4164212"/>
            <a:ext cx="7059584" cy="158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>
          <a:xfrm>
            <a:off x="495300" y="222262"/>
            <a:ext cx="8915400" cy="419346"/>
          </a:xfrm>
          <a:solidFill>
            <a:srgbClr val="FFFFFF"/>
          </a:solidFill>
        </p:spPr>
        <p:txBody>
          <a:bodyPr anchor="ctr">
            <a:noAutofit/>
          </a:bodyPr>
          <a:lstStyle/>
          <a:p>
            <a:pPr eaLnBrk="1" hangingPunct="1"/>
            <a:r>
              <a:rPr lang="en-US" altLang="ja-JP" sz="4000" b="1" dirty="0" smtClean="0"/>
              <a:t>European XFEL,  SRF </a:t>
            </a:r>
            <a:r>
              <a:rPr lang="en-US" altLang="ja-JP" sz="4000" b="1" dirty="0" err="1" smtClean="0"/>
              <a:t>Linac</a:t>
            </a:r>
            <a:r>
              <a:rPr lang="en-US" altLang="ja-JP" sz="4000" b="1" dirty="0" smtClean="0"/>
              <a:t> Completed </a:t>
            </a:r>
            <a:endParaRPr lang="en-GB" altLang="de-DE" sz="4000" b="1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227" y="1068824"/>
            <a:ext cx="5557962" cy="26307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563" y="4761144"/>
            <a:ext cx="2617158" cy="1203201"/>
          </a:xfrm>
          <a:prstGeom prst="rect">
            <a:avLst/>
          </a:prstGeom>
        </p:spPr>
      </p:pic>
      <p:cxnSp>
        <p:nvCxnSpPr>
          <p:cNvPr id="202" name="直線矢印コネクタ 201"/>
          <p:cNvCxnSpPr/>
          <p:nvPr/>
        </p:nvCxnSpPr>
        <p:spPr bwMode="auto">
          <a:xfrm flipH="1" flipV="1">
            <a:off x="7174484" y="5436592"/>
            <a:ext cx="691414" cy="97984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128981" y="1051289"/>
            <a:ext cx="3840588" cy="169071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68288" indent="-268288">
              <a:lnSpc>
                <a:spcPct val="80000"/>
              </a:lnSpc>
              <a:spcBef>
                <a:spcPts val="600"/>
              </a:spcBef>
              <a:buClr>
                <a:srgbClr val="C0504D"/>
              </a:buClr>
              <a:buSzPct val="80000"/>
            </a:pPr>
            <a:r>
              <a:rPr lang="en-US" altLang="ja-JP" sz="2400" b="1" dirty="0" smtClean="0">
                <a:solidFill>
                  <a:srgbClr val="3366FF"/>
                </a:solidFill>
                <a:latin typeface="Calibri"/>
                <a:ea typeface="ＭＳ Ｐゴシック"/>
              </a:rPr>
              <a:t>Progress:</a:t>
            </a:r>
          </a:p>
          <a:p>
            <a:pPr marL="268288" indent="-268288">
              <a:lnSpc>
                <a:spcPct val="80000"/>
              </a:lnSpc>
              <a:spcBef>
                <a:spcPts val="600"/>
              </a:spcBef>
              <a:buClr>
                <a:srgbClr val="C0504D"/>
              </a:buClr>
              <a:buSzPct val="80000"/>
            </a:pPr>
            <a:r>
              <a:rPr lang="en-US" altLang="ja-JP" sz="2000" dirty="0" smtClean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Calibri"/>
                <a:ea typeface="ＭＳ Ｐゴシック"/>
              </a:rPr>
              <a:t> 2013</a:t>
            </a:r>
            <a:r>
              <a:rPr lang="en-US" altLang="ja-JP" sz="2000" dirty="0" smtClean="0">
                <a:solidFill>
                  <a:srgbClr val="000000"/>
                </a:solidFill>
                <a:latin typeface="Calibri"/>
                <a:ea typeface="ＭＳ Ｐゴシック"/>
              </a:rPr>
              <a:t>: Construction started</a:t>
            </a:r>
          </a:p>
          <a:p>
            <a:pPr marL="268288" indent="-268288">
              <a:lnSpc>
                <a:spcPct val="80000"/>
              </a:lnSpc>
              <a:spcBef>
                <a:spcPts val="600"/>
              </a:spcBef>
              <a:buClr>
                <a:srgbClr val="C0504D"/>
              </a:buClr>
              <a:buSzPct val="80000"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</a:t>
            </a:r>
            <a:r>
              <a:rPr lang="is-I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…</a:t>
            </a: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268288" indent="-268288">
              <a:lnSpc>
                <a:spcPct val="80000"/>
              </a:lnSpc>
              <a:spcBef>
                <a:spcPts val="600"/>
              </a:spcBef>
              <a:buClr>
                <a:srgbClr val="C0504D"/>
              </a:buClr>
              <a:buSzPct val="80000"/>
            </a:pP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2016: E- XFEL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Linac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completion</a:t>
            </a:r>
          </a:p>
          <a:p>
            <a:pPr marL="268288" indent="-268288">
              <a:lnSpc>
                <a:spcPct val="80000"/>
              </a:lnSpc>
              <a:spcBef>
                <a:spcPts val="600"/>
              </a:spcBef>
              <a:buClr>
                <a:srgbClr val="C0504D"/>
              </a:buClr>
              <a:buSzPct val="80000"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008000"/>
                </a:solidFill>
                <a:latin typeface="Calibri"/>
                <a:ea typeface="ＭＳ Ｐゴシック"/>
              </a:rPr>
              <a:t> 2017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: E-XFEL beam start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81" y="5128028"/>
            <a:ext cx="2511912" cy="870552"/>
          </a:xfrm>
          <a:prstGeom prst="rect">
            <a:avLst/>
          </a:prstGeom>
        </p:spPr>
      </p:pic>
      <p:sp>
        <p:nvSpPr>
          <p:cNvPr id="210" name="テキスト ボックス 209"/>
          <p:cNvSpPr txBox="1"/>
          <p:nvPr/>
        </p:nvSpPr>
        <p:spPr>
          <a:xfrm>
            <a:off x="373122" y="5548138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rgbClr val="C0504D"/>
              </a:buClr>
              <a:buSzPct val="80000"/>
            </a:pPr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XFEL site</a:t>
            </a:r>
            <a:endParaRPr lang="ja-JP" altLang="en-US" sz="1400" dirty="0" smtClean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211" name="テキスト ボックス 210"/>
          <p:cNvSpPr txBox="1"/>
          <p:nvPr/>
        </p:nvSpPr>
        <p:spPr>
          <a:xfrm>
            <a:off x="8855505" y="5593716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rgbClr val="C0504D"/>
              </a:buClr>
              <a:buSzPct val="80000"/>
            </a:pPr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DESY </a:t>
            </a:r>
          </a:p>
        </p:txBody>
      </p:sp>
      <p:cxnSp>
        <p:nvCxnSpPr>
          <p:cNvPr id="28" name="直線コネクタ 27"/>
          <p:cNvCxnSpPr/>
          <p:nvPr/>
        </p:nvCxnSpPr>
        <p:spPr bwMode="auto">
          <a:xfrm>
            <a:off x="4327835" y="4444028"/>
            <a:ext cx="687867" cy="501518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2" name="直線コネクタ 221"/>
          <p:cNvCxnSpPr/>
          <p:nvPr/>
        </p:nvCxnSpPr>
        <p:spPr bwMode="auto">
          <a:xfrm flipH="1">
            <a:off x="5180802" y="4483718"/>
            <a:ext cx="2249141" cy="501518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1" name="テキスト ボックス 30"/>
          <p:cNvSpPr txBox="1"/>
          <p:nvPr/>
        </p:nvSpPr>
        <p:spPr>
          <a:xfrm>
            <a:off x="5345293" y="4665944"/>
            <a:ext cx="1261884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rgbClr val="C0504D"/>
              </a:buClr>
              <a:buSzPct val="80000"/>
            </a:pPr>
            <a:r>
              <a:rPr lang="en-US" altLang="ja-JP" sz="1400" dirty="0">
                <a:solidFill>
                  <a:srgbClr val="9BBB59"/>
                </a:solidFill>
                <a:latin typeface="Calibri"/>
                <a:ea typeface="ＭＳ Ｐゴシック"/>
              </a:rPr>
              <a:t>1</a:t>
            </a:r>
            <a:r>
              <a:rPr lang="en-US" altLang="ja-JP" sz="1400" dirty="0" smtClean="0">
                <a:solidFill>
                  <a:srgbClr val="9BBB59"/>
                </a:solidFill>
                <a:latin typeface="Calibri"/>
                <a:ea typeface="ＭＳ Ｐゴシック"/>
              </a:rPr>
              <a:t> km SRF </a:t>
            </a:r>
            <a:r>
              <a:rPr lang="en-US" altLang="ja-JP" sz="1400" dirty="0" err="1" smtClean="0">
                <a:solidFill>
                  <a:srgbClr val="9BBB59"/>
                </a:solidFill>
                <a:latin typeface="Calibri"/>
                <a:ea typeface="ＭＳ Ｐゴシック"/>
              </a:rPr>
              <a:t>Linac</a:t>
            </a:r>
            <a:r>
              <a:rPr lang="en-US" altLang="ja-JP" sz="1400" dirty="0" smtClean="0">
                <a:solidFill>
                  <a:srgbClr val="9BBB59"/>
                </a:solidFill>
                <a:latin typeface="Calibri"/>
                <a:ea typeface="ＭＳ Ｐゴシック"/>
              </a:rPr>
              <a:t> </a:t>
            </a:r>
            <a:endParaRPr lang="ja-JP" altLang="en-US" sz="1400" dirty="0" smtClean="0">
              <a:solidFill>
                <a:srgbClr val="9BBB59"/>
              </a:solidFill>
              <a:latin typeface="Calibri"/>
              <a:ea typeface="ＭＳ Ｐゴシック"/>
            </a:endParaRPr>
          </a:p>
        </p:txBody>
      </p:sp>
      <p:pic>
        <p:nvPicPr>
          <p:cNvPr id="226" name="Picture 4" descr="tesla9cell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116" y="3815097"/>
            <a:ext cx="2158782" cy="613203"/>
          </a:xfrm>
          <a:prstGeom prst="rect">
            <a:avLst/>
          </a:prstGeom>
        </p:spPr>
      </p:pic>
      <p:sp>
        <p:nvSpPr>
          <p:cNvPr id="27" name="スライド番号プレースホルダー 12"/>
          <p:cNvSpPr txBox="1">
            <a:spLocks/>
          </p:cNvSpPr>
          <p:nvPr/>
        </p:nvSpPr>
        <p:spPr>
          <a:xfrm>
            <a:off x="7429943" y="635647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AB6FA28-7AEC-3F43-9C2D-3DB969CFEC6A}" type="slidenum">
              <a:rPr lang="en-US" sz="1100" smtClean="0">
                <a:solidFill>
                  <a:srgbClr val="7F7F7F"/>
                </a:solidFill>
                <a:latin typeface="Arial"/>
                <a:ea typeface="Arial Unicode MS"/>
                <a:cs typeface="Arial Unicode MS"/>
              </a:rPr>
              <a:pPr algn="r"/>
              <a:t>13</a:t>
            </a:fld>
            <a:endParaRPr lang="en-US" sz="1100" dirty="0">
              <a:solidFill>
                <a:srgbClr val="7F7F7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336340" y="17951"/>
            <a:ext cx="1569660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Courtesy, H. Weise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696634" y="2879057"/>
            <a:ext cx="2900549" cy="122495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kumimoji="0" lang="en-US" altLang="de-DE" sz="1600" b="1" dirty="0">
                <a:solidFill>
                  <a:srgbClr val="3366FF"/>
                </a:solidFill>
              </a:rPr>
              <a:t>1.3 GHz / 23.6 MV/</a:t>
            </a:r>
            <a:r>
              <a:rPr kumimoji="0" lang="en-US" altLang="de-DE" sz="1600" b="1" dirty="0" smtClean="0">
                <a:solidFill>
                  <a:srgbClr val="3366FF"/>
                </a:solidFill>
              </a:rPr>
              <a:t>m</a:t>
            </a:r>
            <a:endParaRPr kumimoji="0" lang="en-US" altLang="de-DE" sz="1600" b="1" dirty="0" smtClean="0">
              <a:solidFill>
                <a:srgbClr val="26004D"/>
              </a:solidFill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altLang="de-DE" sz="1600" b="1" dirty="0" smtClean="0">
                <a:solidFill>
                  <a:srgbClr val="FF0000"/>
                </a:solidFill>
              </a:rPr>
              <a:t>800+4</a:t>
            </a:r>
            <a:r>
              <a:rPr kumimoji="0" lang="en-US" altLang="de-DE" sz="1600" b="1" dirty="0" smtClean="0">
                <a:solidFill>
                  <a:srgbClr val="26004D"/>
                </a:solidFill>
              </a:rPr>
              <a:t> SRF acc. Cavities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kumimoji="0" lang="en-US" altLang="de-DE" sz="1600" b="1" dirty="0" smtClean="0">
                <a:solidFill>
                  <a:srgbClr val="008000"/>
                </a:solidFill>
              </a:rPr>
              <a:t>100+3</a:t>
            </a:r>
            <a:r>
              <a:rPr kumimoji="0" lang="en-US" altLang="de-DE" sz="1600" b="1" dirty="0" smtClean="0">
                <a:solidFill>
                  <a:srgbClr val="26004D"/>
                </a:solidFill>
              </a:rPr>
              <a:t> </a:t>
            </a:r>
            <a:r>
              <a:rPr kumimoji="0" lang="en-US" altLang="de-DE" sz="1600" b="1" dirty="0" err="1" smtClean="0">
                <a:solidFill>
                  <a:srgbClr val="26004D"/>
                </a:solidFill>
              </a:rPr>
              <a:t>Cryo</a:t>
            </a:r>
            <a:r>
              <a:rPr kumimoji="0" lang="en-US" altLang="de-DE" sz="1600" b="1" dirty="0" smtClean="0">
                <a:solidFill>
                  <a:srgbClr val="26004D"/>
                </a:solidFill>
              </a:rPr>
              <a:t>-Modules (CM)</a:t>
            </a:r>
            <a:endParaRPr kumimoji="0" lang="en-US" altLang="de-DE" sz="1600" b="1" dirty="0">
              <a:solidFill>
                <a:srgbClr val="26004D"/>
              </a:solidFill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en-US" altLang="ja-JP" sz="1600" b="1" i="1" dirty="0">
                <a:solidFill>
                  <a:srgbClr val="FF0000"/>
                </a:solidFill>
                <a:latin typeface="Calibri"/>
                <a:ea typeface="ＭＳ Ｐゴシック"/>
              </a:rPr>
              <a:t>:  ~ 1/10 scale to ILC-</a:t>
            </a:r>
            <a:r>
              <a:rPr lang="en-US" altLang="ja-JP" sz="1600" b="1" i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ML</a:t>
            </a:r>
            <a:endParaRPr lang="en-US" altLang="ja-JP" sz="1600" b="1" i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671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725" y="436515"/>
            <a:ext cx="9604127" cy="543888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   </a:t>
            </a:r>
            <a:r>
              <a:rPr lang="en-US" b="1" dirty="0" smtClean="0">
                <a:solidFill>
                  <a:srgbClr val="3366FF"/>
                </a:solidFill>
              </a:rPr>
              <a:t>European XFEL: </a:t>
            </a:r>
            <a:r>
              <a:rPr lang="en-US" b="1" dirty="0" smtClean="0"/>
              <a:t>SRF Cavity Performance 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001540" y="21734"/>
            <a:ext cx="2866064" cy="27699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Courtesy, D. </a:t>
            </a:r>
            <a:r>
              <a:rPr lang="en-US" altLang="ja-JP" sz="12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Reschke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/>
              </a:rPr>
              <a:t>, N. Walker, C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. </a:t>
            </a:r>
            <a:r>
              <a:rPr lang="en-US" altLang="ja-JP" sz="12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Pagani</a:t>
            </a:r>
            <a:endParaRPr lang="en-US" altLang="ja-JP" sz="12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265"/>
          <a:stretch/>
        </p:blipFill>
        <p:spPr bwMode="auto">
          <a:xfrm>
            <a:off x="4572997" y="1239458"/>
            <a:ext cx="5156922" cy="353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515957" y="3565182"/>
            <a:ext cx="30595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&gt;10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%</a:t>
            </a:r>
            <a:r>
              <a:rPr lang="en-US" altLang="ja-JP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(47/420, RI) cavities </a:t>
            </a:r>
          </a:p>
          <a:p>
            <a:r>
              <a:rPr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exceeding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40 MV/m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3" y="1096697"/>
            <a:ext cx="4441567" cy="3680873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8" name="TextBox 8"/>
          <p:cNvSpPr txBox="1"/>
          <p:nvPr/>
        </p:nvSpPr>
        <p:spPr>
          <a:xfrm>
            <a:off x="144965" y="4889907"/>
            <a:ext cx="4766637" cy="12926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it-IT" sz="1000" dirty="0" smtClean="0">
                <a:solidFill>
                  <a:prstClr val="black"/>
                </a:solidFill>
                <a:latin typeface="Calibri"/>
              </a:rPr>
            </a:b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After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Calibri"/>
              </a:rPr>
              <a:t>Retreatment</a:t>
            </a:r>
            <a:r>
              <a:rPr lang="it-IT" sz="1600" dirty="0" smtClean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it-IT" sz="2400" b="1" dirty="0" smtClean="0">
                <a:solidFill>
                  <a:prstClr val="black"/>
                </a:solidFill>
                <a:latin typeface="Calibri"/>
              </a:rPr>
              <a:t>E-</a:t>
            </a:r>
            <a:r>
              <a:rPr lang="it-IT" sz="2400" b="1" dirty="0" err="1" smtClean="0">
                <a:solidFill>
                  <a:prstClr val="black"/>
                </a:solidFill>
                <a:latin typeface="Calibri"/>
              </a:rPr>
              <a:t>usable</a:t>
            </a:r>
            <a:r>
              <a:rPr lang="it-IT" sz="2400" b="1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it-IT" sz="2400" b="1" dirty="0" smtClean="0">
                <a:solidFill>
                  <a:srgbClr val="FF0000"/>
                </a:solidFill>
                <a:latin typeface="Calibri"/>
              </a:rPr>
              <a:t>29.8 ± 5.1  [MV/m]</a:t>
            </a:r>
          </a:p>
          <a:p>
            <a:r>
              <a:rPr lang="it-IT" sz="14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(RI): E </a:t>
            </a:r>
            <a:r>
              <a:rPr lang="it-IT" sz="1400" dirty="0" err="1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usable</a:t>
            </a:r>
            <a:r>
              <a:rPr lang="it-IT" sz="14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  <a:r>
              <a:rPr lang="it-IT" sz="1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  <a:r>
              <a:rPr lang="it-IT" sz="14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 31.2 ± 5.2 [MV/m]), </a:t>
            </a:r>
            <a:r>
              <a:rPr lang="it-IT" sz="1400" dirty="0" err="1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w</a:t>
            </a:r>
            <a:r>
              <a:rPr lang="it-IT" sz="14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/ 2nd EP</a:t>
            </a:r>
          </a:p>
          <a:p>
            <a:r>
              <a:rPr lang="it-IT" sz="14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(EZ): E </a:t>
            </a:r>
            <a:r>
              <a:rPr lang="it-IT" sz="1400" dirty="0" err="1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usable</a:t>
            </a:r>
            <a:r>
              <a:rPr lang="it-IT" sz="14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  28.6 ± 4.8 [MV/m]) , </a:t>
            </a:r>
            <a:r>
              <a:rPr lang="it-IT" sz="1400" dirty="0" err="1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w</a:t>
            </a:r>
            <a:r>
              <a:rPr lang="it-IT" sz="14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/ BCP ( </a:t>
            </a:r>
            <a:r>
              <a:rPr lang="it-IT" sz="1400" dirty="0" err="1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instead</a:t>
            </a:r>
            <a:r>
              <a:rPr lang="it-IT" sz="14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of 2nd EP)</a:t>
            </a:r>
            <a:endParaRPr lang="it-IT" sz="1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201" y="4871776"/>
            <a:ext cx="2723914" cy="1521295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853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974"/>
            <a:ext cx="9949333" cy="27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6981" y="0"/>
            <a:ext cx="7932182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2800" dirty="0" smtClean="0"/>
              <a:t>Gradient Performance: </a:t>
            </a:r>
            <a:r>
              <a:rPr lang="fr-FR" sz="2800" dirty="0" err="1" smtClean="0"/>
              <a:t>Cryomodule</a:t>
            </a:r>
            <a:r>
              <a:rPr lang="fr-FR" sz="2800" dirty="0" smtClean="0"/>
              <a:t> </a:t>
            </a:r>
            <a:r>
              <a:rPr lang="fr-FR" sz="2800" dirty="0" err="1" smtClean="0"/>
              <a:t>v.s</a:t>
            </a:r>
            <a:r>
              <a:rPr lang="fr-FR" sz="2800" dirty="0" smtClean="0"/>
              <a:t>. </a:t>
            </a:r>
            <a:r>
              <a:rPr lang="fr-FR" sz="2800" dirty="0" err="1" smtClean="0"/>
              <a:t>Cavity</a:t>
            </a:r>
            <a:endParaRPr lang="fr-FR" sz="32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7338937" y="6404437"/>
            <a:ext cx="2311400" cy="365125"/>
          </a:xfrm>
          <a:prstGeom prst="rect">
            <a:avLst/>
          </a:prstGeom>
        </p:spPr>
        <p:txBody>
          <a:bodyPr/>
          <a:lstStyle/>
          <a:p>
            <a:fld id="{4F53C66D-ABF2-43CF-A407-3C809315B5B7}" type="slidenum">
              <a:rPr lang="en-US" smtClean="0">
                <a:solidFill>
                  <a:srgbClr val="5F5F5F">
                    <a:tint val="75000"/>
                  </a:srgbClr>
                </a:solidFill>
                <a:latin typeface="Arial"/>
                <a:ea typeface="ヒラギノ角ゴ ProN W3"/>
                <a:cs typeface="ヒラギノ角ゴ ProN W3"/>
              </a:rPr>
              <a:pPr/>
              <a:t>15</a:t>
            </a:fld>
            <a:endParaRPr lang="en-US" dirty="0">
              <a:solidFill>
                <a:srgbClr val="5F5F5F">
                  <a:tint val="75000"/>
                </a:srgbClr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5" name="Accolade ouvrante 4"/>
          <p:cNvSpPr/>
          <p:nvPr/>
        </p:nvSpPr>
        <p:spPr bwMode="auto">
          <a:xfrm rot="16200000">
            <a:off x="2046816" y="2251383"/>
            <a:ext cx="324000" cy="3081000"/>
          </a:xfrm>
          <a:prstGeom prst="lef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4200" smtClean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1776" y="3953968"/>
            <a:ext cx="2957755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 b="0"/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dirty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1</a:t>
            </a:r>
            <a:r>
              <a:rPr kumimoji="0" lang="fr-FR" baseline="30000" dirty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st</a:t>
            </a:r>
            <a:r>
              <a:rPr kumimoji="0" lang="fr-FR" dirty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 </a:t>
            </a:r>
            <a:r>
              <a:rPr kumimoji="0" lang="fr-FR" dirty="0" err="1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sample</a:t>
            </a:r>
            <a:r>
              <a:rPr kumimoji="0" lang="fr-FR" dirty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 of </a:t>
            </a:r>
            <a:r>
              <a:rPr kumimoji="0" lang="fr-FR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34 </a:t>
            </a:r>
            <a:r>
              <a:rPr kumimoji="0" lang="fr-FR" dirty="0" err="1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series</a:t>
            </a:r>
            <a:r>
              <a:rPr kumimoji="0" lang="fr-FR" dirty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 </a:t>
            </a:r>
            <a:r>
              <a:rPr kumimoji="0" lang="fr-FR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CM</a:t>
            </a:r>
            <a:endParaRPr kumimoji="0" lang="en-US" dirty="0">
              <a:solidFill>
                <a:srgbClr val="0070C0"/>
              </a:solidFill>
              <a:latin typeface="Arial" charset="0"/>
              <a:ea typeface="ヒラギノ角ゴ ProN W3"/>
              <a:cs typeface="ヒラギノ角ゴ ProN W3"/>
              <a:sym typeface="Symbo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dirty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</a:t>
            </a:r>
            <a:r>
              <a:rPr kumimoji="0" lang="en-US" dirty="0" err="1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E</a:t>
            </a:r>
            <a:r>
              <a:rPr kumimoji="0" lang="en-US" baseline="-25000" dirty="0" err="1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op</a:t>
            </a:r>
            <a:r>
              <a:rPr kumimoji="0" lang="en-US" dirty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 = </a:t>
            </a:r>
            <a:r>
              <a:rPr kumimoji="0" lang="en-US" dirty="0" smtClean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-2.1 </a:t>
            </a:r>
            <a:r>
              <a:rPr kumimoji="0" lang="en-US" dirty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MV/m</a:t>
            </a:r>
            <a:endParaRPr kumimoji="0" lang="en-US" dirty="0">
              <a:solidFill>
                <a:srgbClr val="0070C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15" name="Accolade ouvrante 14"/>
          <p:cNvSpPr/>
          <p:nvPr/>
        </p:nvSpPr>
        <p:spPr bwMode="auto">
          <a:xfrm rot="16200000">
            <a:off x="4506540" y="2940891"/>
            <a:ext cx="316865" cy="1677000"/>
          </a:xfrm>
          <a:prstGeom prst="lef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4200" smtClean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21600" y="3951476"/>
            <a:ext cx="2886000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1600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2</a:t>
            </a:r>
            <a:r>
              <a:rPr kumimoji="0" lang="fr-FR" sz="1600" baseline="30000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nd</a:t>
            </a:r>
            <a:r>
              <a:rPr kumimoji="0" lang="fr-FR" sz="1600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 </a:t>
            </a:r>
            <a:r>
              <a:rPr kumimoji="0" lang="fr-FR" sz="1600" dirty="0" err="1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sample</a:t>
            </a:r>
            <a:r>
              <a:rPr kumimoji="0" lang="fr-FR" sz="1600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 of 19 </a:t>
            </a:r>
            <a:r>
              <a:rPr kumimoji="0" lang="fr-FR" sz="1600" dirty="0" err="1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series</a:t>
            </a:r>
            <a:r>
              <a:rPr kumimoji="0" lang="fr-FR" sz="1600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 CM</a:t>
            </a:r>
            <a:endParaRPr kumimoji="0" lang="en-US" sz="1600" dirty="0" smtClean="0">
              <a:solidFill>
                <a:srgbClr val="0070C0"/>
              </a:solidFill>
              <a:latin typeface="Arial" charset="0"/>
              <a:ea typeface="ヒラギノ角ゴ ProN W3"/>
              <a:cs typeface="ヒラギノ角ゴ ProN W3"/>
              <a:sym typeface="Symbo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 smtClean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</a:t>
            </a:r>
            <a:r>
              <a:rPr kumimoji="0" lang="en-US" sz="1600" dirty="0" err="1" smtClean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E</a:t>
            </a:r>
            <a:r>
              <a:rPr kumimoji="0" lang="en-US" sz="1600" baseline="-25000" dirty="0" err="1" smtClean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op</a:t>
            </a:r>
            <a:r>
              <a:rPr kumimoji="0" lang="en-US" sz="1600" baseline="-25000" dirty="0" smtClean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 </a:t>
            </a:r>
            <a:r>
              <a:rPr kumimoji="0" lang="en-US" sz="1600" dirty="0" smtClean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= -1.7 (-0.9) MV/m</a:t>
            </a:r>
            <a:endParaRPr kumimoji="0" lang="en-US" sz="1600" dirty="0">
              <a:solidFill>
                <a:srgbClr val="0070C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17" name="Accolade ouvrante 16"/>
          <p:cNvSpPr/>
          <p:nvPr/>
        </p:nvSpPr>
        <p:spPr bwMode="auto">
          <a:xfrm rot="16200000">
            <a:off x="7548495" y="1649468"/>
            <a:ext cx="316864" cy="4251000"/>
          </a:xfrm>
          <a:prstGeom prst="lef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4200" smtClean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41669" y="3951475"/>
            <a:ext cx="1939897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 b="0"/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dirty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last </a:t>
            </a:r>
            <a:r>
              <a:rPr kumimoji="0" lang="fr-FR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47 </a:t>
            </a:r>
            <a:r>
              <a:rPr kumimoji="0" lang="fr-FR" dirty="0" err="1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series</a:t>
            </a:r>
            <a:r>
              <a:rPr kumimoji="0" lang="fr-FR" dirty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 </a:t>
            </a:r>
            <a:r>
              <a:rPr kumimoji="0" lang="fr-FR" dirty="0" smtClean="0">
                <a:solidFill>
                  <a:srgbClr val="5F5F5F"/>
                </a:solidFill>
                <a:latin typeface="Arial" charset="0"/>
                <a:ea typeface="ヒラギノ角ゴ ProN W3"/>
                <a:cs typeface="ヒラギノ角ゴ ProN W3"/>
              </a:rPr>
              <a:t>CM</a:t>
            </a:r>
            <a:endParaRPr kumimoji="0" lang="fr-FR" dirty="0">
              <a:solidFill>
                <a:srgbClr val="5F5F5F"/>
              </a:solidFill>
              <a:latin typeface="Arial" charset="0"/>
              <a:ea typeface="ヒラギノ角ゴ ProN W3"/>
              <a:cs typeface="ヒラギノ角ゴ ProN W3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dirty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</a:t>
            </a:r>
            <a:r>
              <a:rPr kumimoji="0" lang="en-US" dirty="0" err="1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E</a:t>
            </a:r>
            <a:r>
              <a:rPr kumimoji="0" lang="en-US" baseline="-25000" dirty="0" err="1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op</a:t>
            </a:r>
            <a:r>
              <a:rPr kumimoji="0" lang="en-US" dirty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 </a:t>
            </a:r>
            <a:r>
              <a:rPr kumimoji="0" lang="en-US" dirty="0" smtClean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=+0.5 </a:t>
            </a:r>
            <a:r>
              <a:rPr kumimoji="0" lang="en-US" dirty="0">
                <a:solidFill>
                  <a:srgbClr val="0070C0"/>
                </a:solidFill>
                <a:latin typeface="Arial" charset="0"/>
                <a:ea typeface="ヒラギノ角ゴ ProN W3"/>
                <a:cs typeface="ヒラギノ角ゴ ProN W3"/>
                <a:sym typeface="Symbol"/>
              </a:rPr>
              <a:t>MV/m</a:t>
            </a:r>
            <a:endParaRPr kumimoji="0" lang="en-US" dirty="0">
              <a:solidFill>
                <a:srgbClr val="0070C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cxnSp>
        <p:nvCxnSpPr>
          <p:cNvPr id="22" name="Connecteur droit avec flèche 21"/>
          <p:cNvCxnSpPr/>
          <p:nvPr/>
        </p:nvCxnSpPr>
        <p:spPr bwMode="auto">
          <a:xfrm flipV="1">
            <a:off x="3827316" y="2177717"/>
            <a:ext cx="0" cy="90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3321086" y="3054940"/>
            <a:ext cx="934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1200" b="1" dirty="0" smtClean="0">
                <a:solidFill>
                  <a:srgbClr val="FF0000"/>
                </a:solidFill>
                <a:latin typeface="Arial" charset="0"/>
                <a:ea typeface="ヒラギノ角ゴ ProN W3"/>
                <a:cs typeface="ヒラギノ角ゴ ProN W3"/>
              </a:rPr>
              <a:t>CEA Audit</a:t>
            </a:r>
            <a:endParaRPr kumimoji="0" lang="en-US" sz="1200" b="1" dirty="0">
              <a:solidFill>
                <a:srgbClr val="FF0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 flipV="1">
            <a:off x="5581472" y="2173384"/>
            <a:ext cx="1" cy="72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4791506" y="2846968"/>
            <a:ext cx="157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1200" b="1" dirty="0" smtClean="0">
                <a:solidFill>
                  <a:srgbClr val="008000"/>
                </a:solidFill>
                <a:latin typeface="Arial" charset="0"/>
                <a:ea typeface="ヒラギノ角ゴ ProN W3"/>
                <a:cs typeface="ヒラギノ角ゴ ProN W3"/>
              </a:rPr>
              <a:t>New clean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1200" b="1" dirty="0" smtClean="0">
                <a:solidFill>
                  <a:srgbClr val="008000"/>
                </a:solidFill>
                <a:latin typeface="Arial" charset="0"/>
                <a:ea typeface="ヒラギノ角ゴ ProN W3"/>
                <a:cs typeface="ヒラギノ角ゴ ProN W3"/>
              </a:rPr>
              <a:t>room </a:t>
            </a:r>
            <a:r>
              <a:rPr kumimoji="0" lang="fr-FR" sz="1200" b="1" dirty="0" err="1" smtClean="0">
                <a:solidFill>
                  <a:srgbClr val="008000"/>
                </a:solidFill>
                <a:latin typeface="Arial" charset="0"/>
                <a:ea typeface="ヒラギノ角ゴ ProN W3"/>
                <a:cs typeface="ヒラギノ角ゴ ProN W3"/>
              </a:rPr>
              <a:t>procedure</a:t>
            </a:r>
            <a:endParaRPr kumimoji="0" lang="en-US" sz="1200" b="1" dirty="0">
              <a:solidFill>
                <a:srgbClr val="008000"/>
              </a:solidFill>
              <a:latin typeface="Arial" charset="0"/>
              <a:ea typeface="ヒラギノ角ゴ ProN W3"/>
              <a:cs typeface="ヒラギノ角ゴ ProN W3"/>
            </a:endParaRPr>
          </a:p>
        </p:txBody>
      </p:sp>
      <p:pic>
        <p:nvPicPr>
          <p:cNvPr id="19" name="Image 18" descr="xfel-logo.emf"/>
          <p:cNvPicPr>
            <a:picLocks noChangeAspect="1"/>
          </p:cNvPicPr>
          <p:nvPr/>
        </p:nvPicPr>
        <p:blipFill>
          <a:blip r:embed="rId3" cstate="print"/>
          <a:srcRect l="-21523" t="11676"/>
          <a:stretch>
            <a:fillRect/>
          </a:stretch>
        </p:blipFill>
        <p:spPr>
          <a:xfrm>
            <a:off x="-265629" y="85"/>
            <a:ext cx="1442610" cy="605191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 bwMode="auto">
          <a:xfrm flipV="1">
            <a:off x="370417" y="1957917"/>
            <a:ext cx="9462010" cy="381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テキスト ボックス 23"/>
          <p:cNvSpPr txBox="1"/>
          <p:nvPr/>
        </p:nvSpPr>
        <p:spPr>
          <a:xfrm>
            <a:off x="8154319" y="692736"/>
            <a:ext cx="1751725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err="1" smtClean="0">
                <a:solidFill>
                  <a:srgbClr val="5F5F5F"/>
                </a:solidFill>
                <a:latin typeface="Arial"/>
                <a:ea typeface="ヒラギノ角ゴ ProN W3"/>
                <a:cs typeface="ヒラギノ角ゴ ProN W3"/>
              </a:rPr>
              <a:t>Couresy</a:t>
            </a:r>
            <a:r>
              <a:rPr lang="en-US" altLang="ja-JP" sz="1400" dirty="0" smtClean="0">
                <a:solidFill>
                  <a:srgbClr val="5F5F5F"/>
                </a:solidFill>
                <a:latin typeface="Arial"/>
                <a:ea typeface="ヒラギノ角ゴ ProN W3"/>
                <a:cs typeface="ヒラギノ角ゴ ProN W3"/>
              </a:rPr>
              <a:t>, O. </a:t>
            </a:r>
            <a:r>
              <a:rPr lang="en-US" altLang="ja-JP" sz="1400" dirty="0" err="1" smtClean="0">
                <a:solidFill>
                  <a:srgbClr val="5F5F5F"/>
                </a:solidFill>
                <a:latin typeface="Arial"/>
                <a:ea typeface="ヒラギノ角ゴ ProN W3"/>
                <a:cs typeface="ヒラギノ角ゴ ProN W3"/>
              </a:rPr>
              <a:t>Napoly</a:t>
            </a:r>
            <a:endParaRPr lang="ja-JP" altLang="en-US" sz="1400" dirty="0">
              <a:solidFill>
                <a:srgbClr val="5F5F5F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 rotWithShape="1">
          <a:blip r:embed="rId4"/>
          <a:srcRect l="18242" t="15617" r="5726" b="29814"/>
          <a:stretch/>
        </p:blipFill>
        <p:spPr>
          <a:xfrm>
            <a:off x="668318" y="4793093"/>
            <a:ext cx="1949153" cy="103986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5"/>
          <a:srcRect r="29307"/>
          <a:stretch/>
        </p:blipFill>
        <p:spPr>
          <a:xfrm>
            <a:off x="2977174" y="4675936"/>
            <a:ext cx="6247471" cy="1178804"/>
          </a:xfrm>
          <a:prstGeom prst="rect">
            <a:avLst/>
          </a:prstGeom>
          <a:ln>
            <a:noFill/>
          </a:ln>
        </p:spPr>
      </p:pic>
      <p:grpSp>
        <p:nvGrpSpPr>
          <p:cNvPr id="30" name="Group 196"/>
          <p:cNvGrpSpPr>
            <a:grpSpLocks/>
          </p:cNvGrpSpPr>
          <p:nvPr/>
        </p:nvGrpSpPr>
        <p:grpSpPr bwMode="auto">
          <a:xfrm>
            <a:off x="4151182" y="5420143"/>
            <a:ext cx="987479" cy="219990"/>
            <a:chOff x="2837" y="1725"/>
            <a:chExt cx="2555" cy="449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31" name="Group 18"/>
            <p:cNvGrpSpPr>
              <a:grpSpLocks/>
            </p:cNvGrpSpPr>
            <p:nvPr/>
          </p:nvGrpSpPr>
          <p:grpSpPr bwMode="auto">
            <a:xfrm>
              <a:off x="2837" y="1725"/>
              <a:ext cx="2555" cy="449"/>
              <a:chOff x="226" y="2470"/>
              <a:chExt cx="5392" cy="878"/>
            </a:xfrm>
            <a:grpFill/>
          </p:grpSpPr>
          <p:grpSp>
            <p:nvGrpSpPr>
              <p:cNvPr id="38" name="Group 19"/>
              <p:cNvGrpSpPr>
                <a:grpSpLocks/>
              </p:cNvGrpSpPr>
              <p:nvPr/>
            </p:nvGrpSpPr>
            <p:grpSpPr bwMode="auto">
              <a:xfrm>
                <a:off x="4462" y="2696"/>
                <a:ext cx="69" cy="424"/>
                <a:chOff x="2261" y="2699"/>
                <a:chExt cx="69" cy="424"/>
              </a:xfrm>
              <a:grpFill/>
            </p:grpSpPr>
            <p:sp>
              <p:nvSpPr>
                <p:cNvPr id="202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203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204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205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206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207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208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grpSp>
            <p:nvGrpSpPr>
              <p:cNvPr id="39" name="Group 27"/>
              <p:cNvGrpSpPr>
                <a:grpSpLocks/>
              </p:cNvGrpSpPr>
              <p:nvPr/>
            </p:nvGrpSpPr>
            <p:grpSpPr bwMode="auto">
              <a:xfrm>
                <a:off x="4017" y="2695"/>
                <a:ext cx="69" cy="424"/>
                <a:chOff x="2261" y="2699"/>
                <a:chExt cx="69" cy="424"/>
              </a:xfrm>
              <a:grpFill/>
            </p:grpSpPr>
            <p:sp>
              <p:nvSpPr>
                <p:cNvPr id="195" name="Line 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6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7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8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9" name="Line 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200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201" name="Line 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grpSp>
            <p:nvGrpSpPr>
              <p:cNvPr id="40" name="Group 35"/>
              <p:cNvGrpSpPr>
                <a:grpSpLocks/>
              </p:cNvGrpSpPr>
              <p:nvPr/>
            </p:nvGrpSpPr>
            <p:grpSpPr bwMode="auto">
              <a:xfrm>
                <a:off x="3578" y="2697"/>
                <a:ext cx="69" cy="424"/>
                <a:chOff x="2261" y="2699"/>
                <a:chExt cx="69" cy="424"/>
              </a:xfrm>
              <a:grpFill/>
            </p:grpSpPr>
            <p:sp>
              <p:nvSpPr>
                <p:cNvPr id="188" name="Line 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89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0" name="Line 38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1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2" name="Line 4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3" name="Line 4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94" name="Line 4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grpSp>
            <p:nvGrpSpPr>
              <p:cNvPr id="41" name="Group 43"/>
              <p:cNvGrpSpPr>
                <a:grpSpLocks/>
              </p:cNvGrpSpPr>
              <p:nvPr/>
            </p:nvGrpSpPr>
            <p:grpSpPr bwMode="auto">
              <a:xfrm>
                <a:off x="3137" y="2696"/>
                <a:ext cx="69" cy="424"/>
                <a:chOff x="2261" y="2699"/>
                <a:chExt cx="69" cy="424"/>
              </a:xfrm>
              <a:grpFill/>
            </p:grpSpPr>
            <p:sp>
              <p:nvSpPr>
                <p:cNvPr id="181" name="Line 4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82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83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84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85" name="Line 4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86" name="Line 4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87" name="Line 5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grpSp>
            <p:nvGrpSpPr>
              <p:cNvPr id="42" name="Group 51"/>
              <p:cNvGrpSpPr>
                <a:grpSpLocks/>
              </p:cNvGrpSpPr>
              <p:nvPr/>
            </p:nvGrpSpPr>
            <p:grpSpPr bwMode="auto">
              <a:xfrm>
                <a:off x="2697" y="2698"/>
                <a:ext cx="69" cy="424"/>
                <a:chOff x="2261" y="2699"/>
                <a:chExt cx="69" cy="424"/>
              </a:xfrm>
              <a:grpFill/>
            </p:grpSpPr>
            <p:sp>
              <p:nvSpPr>
                <p:cNvPr id="174" name="Line 5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75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76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77" name="Line 55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78" name="Line 5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79" name="Line 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80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grpSp>
            <p:nvGrpSpPr>
              <p:cNvPr id="43" name="Group 59"/>
              <p:cNvGrpSpPr>
                <a:grpSpLocks/>
              </p:cNvGrpSpPr>
              <p:nvPr/>
            </p:nvGrpSpPr>
            <p:grpSpPr bwMode="auto">
              <a:xfrm flipV="1">
                <a:off x="1379" y="3067"/>
                <a:ext cx="67" cy="56"/>
                <a:chOff x="1379" y="2699"/>
                <a:chExt cx="67" cy="56"/>
              </a:xfrm>
              <a:grpFill/>
            </p:grpSpPr>
            <p:sp>
              <p:nvSpPr>
                <p:cNvPr id="171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1391" y="2755"/>
                  <a:ext cx="34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72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1379" y="2699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73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1386" y="2713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grpSp>
            <p:nvGrpSpPr>
              <p:cNvPr id="44" name="Group 63"/>
              <p:cNvGrpSpPr>
                <a:grpSpLocks/>
              </p:cNvGrpSpPr>
              <p:nvPr/>
            </p:nvGrpSpPr>
            <p:grpSpPr bwMode="auto">
              <a:xfrm>
                <a:off x="1379" y="2699"/>
                <a:ext cx="67" cy="56"/>
                <a:chOff x="1379" y="2699"/>
                <a:chExt cx="67" cy="56"/>
              </a:xfrm>
              <a:grpFill/>
            </p:grpSpPr>
            <p:sp>
              <p:nvSpPr>
                <p:cNvPr id="168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1391" y="2755"/>
                  <a:ext cx="34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69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1379" y="2699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70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386" y="2713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sp>
            <p:nvSpPr>
              <p:cNvPr id="45" name="Freeform 67"/>
              <p:cNvSpPr>
                <a:spLocks noChangeAspect="1"/>
              </p:cNvSpPr>
              <p:nvPr/>
            </p:nvSpPr>
            <p:spPr bwMode="auto">
              <a:xfrm>
                <a:off x="707" y="2758"/>
                <a:ext cx="187" cy="89"/>
              </a:xfrm>
              <a:custGeom>
                <a:avLst/>
                <a:gdLst>
                  <a:gd name="T0" fmla="*/ 1 w 288"/>
                  <a:gd name="T1" fmla="*/ 0 h 137"/>
                  <a:gd name="T2" fmla="*/ 1 w 288"/>
                  <a:gd name="T3" fmla="*/ 1 h 137"/>
                  <a:gd name="T4" fmla="*/ 1 w 288"/>
                  <a:gd name="T5" fmla="*/ 1 h 137"/>
                  <a:gd name="T6" fmla="*/ 1 w 288"/>
                  <a:gd name="T7" fmla="*/ 1 h 137"/>
                  <a:gd name="T8" fmla="*/ 1 w 288"/>
                  <a:gd name="T9" fmla="*/ 1 h 137"/>
                  <a:gd name="T10" fmla="*/ 1 w 288"/>
                  <a:gd name="T11" fmla="*/ 1 h 137"/>
                  <a:gd name="T12" fmla="*/ 1 w 288"/>
                  <a:gd name="T13" fmla="*/ 1 h 137"/>
                  <a:gd name="T14" fmla="*/ 1 w 288"/>
                  <a:gd name="T15" fmla="*/ 1 h 137"/>
                  <a:gd name="T16" fmla="*/ 1 w 288"/>
                  <a:gd name="T17" fmla="*/ 1 h 137"/>
                  <a:gd name="T18" fmla="*/ 1 w 288"/>
                  <a:gd name="T19" fmla="*/ 1 h 137"/>
                  <a:gd name="T20" fmla="*/ 1 w 288"/>
                  <a:gd name="T21" fmla="*/ 1 h 137"/>
                  <a:gd name="T22" fmla="*/ 1 w 288"/>
                  <a:gd name="T23" fmla="*/ 1 h 137"/>
                  <a:gd name="T24" fmla="*/ 1 w 288"/>
                  <a:gd name="T25" fmla="*/ 1 h 137"/>
                  <a:gd name="T26" fmla="*/ 1 w 288"/>
                  <a:gd name="T27" fmla="*/ 1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137"/>
                  <a:gd name="T44" fmla="*/ 288 w 288"/>
                  <a:gd name="T45" fmla="*/ 137 h 1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137">
                    <a:moveTo>
                      <a:pt x="56" y="0"/>
                    </a:moveTo>
                    <a:cubicBezTo>
                      <a:pt x="43" y="6"/>
                      <a:pt x="31" y="12"/>
                      <a:pt x="22" y="18"/>
                    </a:cubicBezTo>
                    <a:cubicBezTo>
                      <a:pt x="13" y="24"/>
                      <a:pt x="7" y="30"/>
                      <a:pt x="4" y="36"/>
                    </a:cubicBezTo>
                    <a:cubicBezTo>
                      <a:pt x="1" y="42"/>
                      <a:pt x="0" y="47"/>
                      <a:pt x="2" y="54"/>
                    </a:cubicBezTo>
                    <a:cubicBezTo>
                      <a:pt x="4" y="61"/>
                      <a:pt x="7" y="70"/>
                      <a:pt x="16" y="80"/>
                    </a:cubicBezTo>
                    <a:cubicBezTo>
                      <a:pt x="25" y="90"/>
                      <a:pt x="44" y="107"/>
                      <a:pt x="58" y="116"/>
                    </a:cubicBezTo>
                    <a:cubicBezTo>
                      <a:pt x="72" y="125"/>
                      <a:pt x="87" y="131"/>
                      <a:pt x="101" y="134"/>
                    </a:cubicBezTo>
                    <a:cubicBezTo>
                      <a:pt x="115" y="137"/>
                      <a:pt x="128" y="137"/>
                      <a:pt x="143" y="137"/>
                    </a:cubicBezTo>
                    <a:cubicBezTo>
                      <a:pt x="158" y="137"/>
                      <a:pt x="178" y="136"/>
                      <a:pt x="194" y="132"/>
                    </a:cubicBezTo>
                    <a:cubicBezTo>
                      <a:pt x="210" y="128"/>
                      <a:pt x="230" y="119"/>
                      <a:pt x="242" y="111"/>
                    </a:cubicBezTo>
                    <a:cubicBezTo>
                      <a:pt x="254" y="103"/>
                      <a:pt x="262" y="93"/>
                      <a:pt x="269" y="83"/>
                    </a:cubicBezTo>
                    <a:cubicBezTo>
                      <a:pt x="276" y="73"/>
                      <a:pt x="284" y="60"/>
                      <a:pt x="286" y="51"/>
                    </a:cubicBezTo>
                    <a:cubicBezTo>
                      <a:pt x="288" y="42"/>
                      <a:pt x="288" y="35"/>
                      <a:pt x="281" y="27"/>
                    </a:cubicBezTo>
                    <a:cubicBezTo>
                      <a:pt x="274" y="19"/>
                      <a:pt x="259" y="10"/>
                      <a:pt x="245" y="2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6" name="Rectangle 68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3063"/>
                <a:ext cx="73" cy="116"/>
              </a:xfrm>
              <a:prstGeom prst="rect">
                <a:avLst/>
              </a:prstGeom>
              <a:grp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7" name="Freeform 69" descr="Wide downward diagonal"/>
              <p:cNvSpPr>
                <a:spLocks noChangeAspect="1"/>
              </p:cNvSpPr>
              <p:nvPr/>
            </p:nvSpPr>
            <p:spPr bwMode="auto">
              <a:xfrm flipV="1">
                <a:off x="969" y="3052"/>
                <a:ext cx="224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8" name="Rectangle 70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729" y="3081"/>
                <a:ext cx="53" cy="3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9" name="Rectangle 71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819" y="3081"/>
                <a:ext cx="52" cy="37"/>
              </a:xfrm>
              <a:prstGeom prst="rect">
                <a:avLst/>
              </a:prstGeom>
              <a:grp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0" name="AutoShape 72"/>
              <p:cNvSpPr>
                <a:spLocks noChangeAspect="1" noChangeArrowheads="1"/>
              </p:cNvSpPr>
              <p:nvPr/>
            </p:nvSpPr>
            <p:spPr bwMode="auto">
              <a:xfrm flipV="1">
                <a:off x="716" y="2521"/>
                <a:ext cx="173" cy="278"/>
              </a:xfrm>
              <a:prstGeom prst="can">
                <a:avLst>
                  <a:gd name="adj" fmla="val 40173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1" name="Rectangle 73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2756"/>
                <a:ext cx="427" cy="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grpSp>
            <p:nvGrpSpPr>
              <p:cNvPr id="52" name="Group 74"/>
              <p:cNvGrpSpPr>
                <a:grpSpLocks noChangeAspect="1"/>
              </p:cNvGrpSpPr>
              <p:nvPr/>
            </p:nvGrpSpPr>
            <p:grpSpPr bwMode="auto">
              <a:xfrm>
                <a:off x="545" y="2756"/>
                <a:ext cx="428" cy="307"/>
                <a:chOff x="546" y="2763"/>
                <a:chExt cx="656" cy="471"/>
              </a:xfrm>
              <a:grpFill/>
            </p:grpSpPr>
            <p:sp>
              <p:nvSpPr>
                <p:cNvPr id="166" name="Rectangl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546" y="2763"/>
                  <a:ext cx="656" cy="471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spcBef>
                      <a:spcPct val="20000"/>
                    </a:spcBef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>
                    <a:solidFill>
                      <a:srgbClr val="261748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67" name="Rectangle 76" descr="Wide upward diagonal"/>
                <p:cNvSpPr>
                  <a:spLocks noChangeAspect="1" noChangeArrowheads="1"/>
                </p:cNvSpPr>
                <p:nvPr/>
              </p:nvSpPr>
              <p:spPr bwMode="auto">
                <a:xfrm>
                  <a:off x="547" y="3223"/>
                  <a:ext cx="655" cy="11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20000"/>
                    </a:spcBef>
                    <a:buClr>
                      <a:srgbClr val="F8B323"/>
                    </a:buClr>
                    <a:buFont typeface="Wingdings" pitchFamily="2" charset="2"/>
                    <a:buChar char="n"/>
                  </a:pPr>
                  <a:endParaRPr lang="en-US" sz="900">
                    <a:solidFill>
                      <a:srgbClr val="261748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sp>
            <p:nvSpPr>
              <p:cNvPr id="53" name="Rectangle 77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2639"/>
                <a:ext cx="73" cy="116"/>
              </a:xfrm>
              <a:prstGeom prst="rect">
                <a:avLst/>
              </a:prstGeom>
              <a:grp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4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782" y="3063"/>
                <a:ext cx="36" cy="5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5" name="Line 79"/>
              <p:cNvSpPr>
                <a:spLocks noChangeAspect="1" noChangeShapeType="1"/>
              </p:cNvSpPr>
              <p:nvPr/>
            </p:nvSpPr>
            <p:spPr bwMode="auto">
              <a:xfrm flipV="1">
                <a:off x="801" y="3027"/>
                <a:ext cx="0" cy="11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6" name="Freeform 80" descr="Wide downward diagonal"/>
              <p:cNvSpPr>
                <a:spLocks noChangeAspect="1"/>
              </p:cNvSpPr>
              <p:nvPr/>
            </p:nvSpPr>
            <p:spPr bwMode="auto">
              <a:xfrm>
                <a:off x="969" y="2506"/>
                <a:ext cx="224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7" name="Freeform 81" descr="Wide downward diagonal"/>
              <p:cNvSpPr>
                <a:spLocks noChangeAspect="1"/>
              </p:cNvSpPr>
              <p:nvPr/>
            </p:nvSpPr>
            <p:spPr bwMode="auto">
              <a:xfrm>
                <a:off x="917" y="3063"/>
                <a:ext cx="172" cy="285"/>
              </a:xfrm>
              <a:custGeom>
                <a:avLst/>
                <a:gdLst>
                  <a:gd name="T0" fmla="*/ 0 w 264"/>
                  <a:gd name="T1" fmla="*/ 0 h 438"/>
                  <a:gd name="T2" fmla="*/ 1 w 264"/>
                  <a:gd name="T3" fmla="*/ 1 h 438"/>
                  <a:gd name="T4" fmla="*/ 1 w 264"/>
                  <a:gd name="T5" fmla="*/ 1 h 438"/>
                  <a:gd name="T6" fmla="*/ 1 w 264"/>
                  <a:gd name="T7" fmla="*/ 1 h 438"/>
                  <a:gd name="T8" fmla="*/ 1 w 264"/>
                  <a:gd name="T9" fmla="*/ 1 h 438"/>
                  <a:gd name="T10" fmla="*/ 1 w 264"/>
                  <a:gd name="T11" fmla="*/ 1 h 438"/>
                  <a:gd name="T12" fmla="*/ 1 w 264"/>
                  <a:gd name="T13" fmla="*/ 1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8" name="Line 82" descr="Wide downward diagonal"/>
              <p:cNvSpPr>
                <a:spLocks noChangeAspect="1" noChangeShapeType="1"/>
              </p:cNvSpPr>
              <p:nvPr/>
            </p:nvSpPr>
            <p:spPr bwMode="auto">
              <a:xfrm flipV="1">
                <a:off x="1088" y="3285"/>
                <a:ext cx="0" cy="49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grpSp>
            <p:nvGrpSpPr>
              <p:cNvPr id="59" name="Group 83"/>
              <p:cNvGrpSpPr>
                <a:grpSpLocks noChangeAspect="1"/>
              </p:cNvGrpSpPr>
              <p:nvPr/>
            </p:nvGrpSpPr>
            <p:grpSpPr bwMode="auto">
              <a:xfrm flipV="1">
                <a:off x="917" y="2471"/>
                <a:ext cx="172" cy="285"/>
                <a:chOff x="1116" y="3234"/>
                <a:chExt cx="264" cy="438"/>
              </a:xfrm>
              <a:grpFill/>
            </p:grpSpPr>
            <p:sp>
              <p:nvSpPr>
                <p:cNvPr id="164" name="Freeform 84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65" name="Line 85" descr="Wide downward diagonal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sp>
            <p:nvSpPr>
              <p:cNvPr id="60" name="Line 86"/>
              <p:cNvSpPr>
                <a:spLocks noChangeAspect="1" noChangeShapeType="1"/>
              </p:cNvSpPr>
              <p:nvPr/>
            </p:nvSpPr>
            <p:spPr bwMode="auto">
              <a:xfrm>
                <a:off x="800" y="2474"/>
                <a:ext cx="0" cy="40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1" name="Oval 87"/>
              <p:cNvSpPr>
                <a:spLocks noChangeAspect="1" noChangeArrowheads="1"/>
              </p:cNvSpPr>
              <p:nvPr/>
            </p:nvSpPr>
            <p:spPr bwMode="auto">
              <a:xfrm rot="-1827933">
                <a:off x="743" y="2657"/>
                <a:ext cx="31" cy="1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2" name="Oval 88"/>
              <p:cNvSpPr>
                <a:spLocks noChangeAspect="1" noChangeArrowheads="1"/>
              </p:cNvSpPr>
              <p:nvPr/>
            </p:nvSpPr>
            <p:spPr bwMode="auto">
              <a:xfrm rot="-1827933">
                <a:off x="744" y="2701"/>
                <a:ext cx="32" cy="1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3" name="Freeform 89"/>
              <p:cNvSpPr>
                <a:spLocks noChangeAspect="1"/>
              </p:cNvSpPr>
              <p:nvPr/>
            </p:nvSpPr>
            <p:spPr bwMode="auto">
              <a:xfrm>
                <a:off x="729" y="2760"/>
                <a:ext cx="152" cy="69"/>
              </a:xfrm>
              <a:custGeom>
                <a:avLst/>
                <a:gdLst>
                  <a:gd name="T0" fmla="*/ 1 w 233"/>
                  <a:gd name="T1" fmla="*/ 1 h 107"/>
                  <a:gd name="T2" fmla="*/ 1 w 233"/>
                  <a:gd name="T3" fmla="*/ 1 h 107"/>
                  <a:gd name="T4" fmla="*/ 1 w 233"/>
                  <a:gd name="T5" fmla="*/ 1 h 107"/>
                  <a:gd name="T6" fmla="*/ 1 w 233"/>
                  <a:gd name="T7" fmla="*/ 1 h 107"/>
                  <a:gd name="T8" fmla="*/ 1 w 233"/>
                  <a:gd name="T9" fmla="*/ 1 h 107"/>
                  <a:gd name="T10" fmla="*/ 1 w 233"/>
                  <a:gd name="T11" fmla="*/ 1 h 107"/>
                  <a:gd name="T12" fmla="*/ 1 w 233"/>
                  <a:gd name="T13" fmla="*/ 1 h 107"/>
                  <a:gd name="T14" fmla="*/ 1 w 233"/>
                  <a:gd name="T15" fmla="*/ 1 h 107"/>
                  <a:gd name="T16" fmla="*/ 1 w 233"/>
                  <a:gd name="T17" fmla="*/ 1 h 107"/>
                  <a:gd name="T18" fmla="*/ 1 w 233"/>
                  <a:gd name="T19" fmla="*/ 1 h 107"/>
                  <a:gd name="T20" fmla="*/ 1 w 233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3"/>
                  <a:gd name="T34" fmla="*/ 0 h 107"/>
                  <a:gd name="T35" fmla="*/ 233 w 233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3" h="107">
                    <a:moveTo>
                      <a:pt x="4" y="8"/>
                    </a:moveTo>
                    <a:cubicBezTo>
                      <a:pt x="2" y="15"/>
                      <a:pt x="0" y="23"/>
                      <a:pt x="1" y="32"/>
                    </a:cubicBezTo>
                    <a:cubicBezTo>
                      <a:pt x="2" y="41"/>
                      <a:pt x="5" y="53"/>
                      <a:pt x="13" y="62"/>
                    </a:cubicBezTo>
                    <a:cubicBezTo>
                      <a:pt x="21" y="71"/>
                      <a:pt x="35" y="80"/>
                      <a:pt x="46" y="87"/>
                    </a:cubicBezTo>
                    <a:cubicBezTo>
                      <a:pt x="57" y="94"/>
                      <a:pt x="71" y="101"/>
                      <a:pt x="81" y="104"/>
                    </a:cubicBezTo>
                    <a:cubicBezTo>
                      <a:pt x="91" y="107"/>
                      <a:pt x="97" y="107"/>
                      <a:pt x="109" y="107"/>
                    </a:cubicBezTo>
                    <a:cubicBezTo>
                      <a:pt x="121" y="107"/>
                      <a:pt x="139" y="106"/>
                      <a:pt x="153" y="101"/>
                    </a:cubicBezTo>
                    <a:cubicBezTo>
                      <a:pt x="167" y="96"/>
                      <a:pt x="182" y="86"/>
                      <a:pt x="193" y="77"/>
                    </a:cubicBezTo>
                    <a:cubicBezTo>
                      <a:pt x="204" y="68"/>
                      <a:pt x="211" y="56"/>
                      <a:pt x="217" y="45"/>
                    </a:cubicBezTo>
                    <a:cubicBezTo>
                      <a:pt x="223" y="34"/>
                      <a:pt x="229" y="18"/>
                      <a:pt x="231" y="11"/>
                    </a:cubicBezTo>
                    <a:cubicBezTo>
                      <a:pt x="233" y="4"/>
                      <a:pt x="231" y="2"/>
                      <a:pt x="229" y="0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4" name="Freeform 90"/>
              <p:cNvSpPr>
                <a:spLocks noChangeAspect="1"/>
              </p:cNvSpPr>
              <p:nvPr/>
            </p:nvSpPr>
            <p:spPr bwMode="auto">
              <a:xfrm>
                <a:off x="765" y="2739"/>
                <a:ext cx="69" cy="92"/>
              </a:xfrm>
              <a:custGeom>
                <a:avLst/>
                <a:gdLst>
                  <a:gd name="T0" fmla="*/ 1 w 106"/>
                  <a:gd name="T1" fmla="*/ 1 h 140"/>
                  <a:gd name="T2" fmla="*/ 1 w 106"/>
                  <a:gd name="T3" fmla="*/ 1 h 140"/>
                  <a:gd name="T4" fmla="*/ 1 w 106"/>
                  <a:gd name="T5" fmla="*/ 1 h 140"/>
                  <a:gd name="T6" fmla="*/ 1 w 106"/>
                  <a:gd name="T7" fmla="*/ 1 h 140"/>
                  <a:gd name="T8" fmla="*/ 1 w 106"/>
                  <a:gd name="T9" fmla="*/ 1 h 140"/>
                  <a:gd name="T10" fmla="*/ 1 w 106"/>
                  <a:gd name="T11" fmla="*/ 1 h 140"/>
                  <a:gd name="T12" fmla="*/ 1 w 106"/>
                  <a:gd name="T13" fmla="*/ 1 h 140"/>
                  <a:gd name="T14" fmla="*/ 1 w 106"/>
                  <a:gd name="T15" fmla="*/ 1 h 140"/>
                  <a:gd name="T16" fmla="*/ 1 w 106"/>
                  <a:gd name="T17" fmla="*/ 1 h 140"/>
                  <a:gd name="T18" fmla="*/ 1 w 106"/>
                  <a:gd name="T19" fmla="*/ 1 h 140"/>
                  <a:gd name="T20" fmla="*/ 1 w 106"/>
                  <a:gd name="T21" fmla="*/ 1 h 140"/>
                  <a:gd name="T22" fmla="*/ 1 w 106"/>
                  <a:gd name="T23" fmla="*/ 1 h 140"/>
                  <a:gd name="T24" fmla="*/ 1 w 106"/>
                  <a:gd name="T25" fmla="*/ 1 h 140"/>
                  <a:gd name="T26" fmla="*/ 1 w 106"/>
                  <a:gd name="T27" fmla="*/ 1 h 140"/>
                  <a:gd name="T28" fmla="*/ 1 w 106"/>
                  <a:gd name="T29" fmla="*/ 1 h 1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6"/>
                  <a:gd name="T46" fmla="*/ 0 h 140"/>
                  <a:gd name="T47" fmla="*/ 106 w 106"/>
                  <a:gd name="T48" fmla="*/ 140 h 1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6" h="140">
                    <a:moveTo>
                      <a:pt x="54" y="3"/>
                    </a:moveTo>
                    <a:cubicBezTo>
                      <a:pt x="50" y="1"/>
                      <a:pt x="42" y="0"/>
                      <a:pt x="36" y="1"/>
                    </a:cubicBezTo>
                    <a:cubicBezTo>
                      <a:pt x="30" y="2"/>
                      <a:pt x="24" y="3"/>
                      <a:pt x="18" y="9"/>
                    </a:cubicBezTo>
                    <a:cubicBezTo>
                      <a:pt x="12" y="15"/>
                      <a:pt x="4" y="28"/>
                      <a:pt x="2" y="37"/>
                    </a:cubicBezTo>
                    <a:cubicBezTo>
                      <a:pt x="0" y="46"/>
                      <a:pt x="1" y="53"/>
                      <a:pt x="6" y="63"/>
                    </a:cubicBezTo>
                    <a:cubicBezTo>
                      <a:pt x="11" y="73"/>
                      <a:pt x="23" y="88"/>
                      <a:pt x="32" y="97"/>
                    </a:cubicBezTo>
                    <a:cubicBezTo>
                      <a:pt x="41" y="106"/>
                      <a:pt x="51" y="114"/>
                      <a:pt x="59" y="120"/>
                    </a:cubicBezTo>
                    <a:cubicBezTo>
                      <a:pt x="67" y="126"/>
                      <a:pt x="71" y="132"/>
                      <a:pt x="78" y="135"/>
                    </a:cubicBezTo>
                    <a:cubicBezTo>
                      <a:pt x="85" y="138"/>
                      <a:pt x="97" y="140"/>
                      <a:pt x="101" y="136"/>
                    </a:cubicBezTo>
                    <a:cubicBezTo>
                      <a:pt x="105" y="132"/>
                      <a:pt x="106" y="121"/>
                      <a:pt x="104" y="112"/>
                    </a:cubicBezTo>
                    <a:cubicBezTo>
                      <a:pt x="102" y="103"/>
                      <a:pt x="96" y="92"/>
                      <a:pt x="87" y="81"/>
                    </a:cubicBezTo>
                    <a:cubicBezTo>
                      <a:pt x="78" y="70"/>
                      <a:pt x="57" y="57"/>
                      <a:pt x="51" y="48"/>
                    </a:cubicBezTo>
                    <a:cubicBezTo>
                      <a:pt x="45" y="39"/>
                      <a:pt x="47" y="33"/>
                      <a:pt x="48" y="27"/>
                    </a:cubicBezTo>
                    <a:cubicBezTo>
                      <a:pt x="49" y="21"/>
                      <a:pt x="59" y="17"/>
                      <a:pt x="60" y="12"/>
                    </a:cubicBezTo>
                    <a:cubicBezTo>
                      <a:pt x="61" y="7"/>
                      <a:pt x="58" y="5"/>
                      <a:pt x="54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5" name="Freeform 91"/>
              <p:cNvSpPr>
                <a:spLocks noChangeAspect="1"/>
              </p:cNvSpPr>
              <p:nvPr/>
            </p:nvSpPr>
            <p:spPr bwMode="auto">
              <a:xfrm>
                <a:off x="803" y="2741"/>
                <a:ext cx="31" cy="81"/>
              </a:xfrm>
              <a:custGeom>
                <a:avLst/>
                <a:gdLst>
                  <a:gd name="T0" fmla="*/ 1 w 48"/>
                  <a:gd name="T1" fmla="*/ 1 h 124"/>
                  <a:gd name="T2" fmla="*/ 1 w 48"/>
                  <a:gd name="T3" fmla="*/ 0 h 124"/>
                  <a:gd name="T4" fmla="*/ 1 w 48"/>
                  <a:gd name="T5" fmla="*/ 1 h 124"/>
                  <a:gd name="T6" fmla="*/ 1 w 48"/>
                  <a:gd name="T7" fmla="*/ 1 h 124"/>
                  <a:gd name="T8" fmla="*/ 1 w 48"/>
                  <a:gd name="T9" fmla="*/ 1 h 124"/>
                  <a:gd name="T10" fmla="*/ 1 w 48"/>
                  <a:gd name="T11" fmla="*/ 1 h 124"/>
                  <a:gd name="T12" fmla="*/ 1 w 48"/>
                  <a:gd name="T13" fmla="*/ 1 h 124"/>
                  <a:gd name="T14" fmla="*/ 1 w 48"/>
                  <a:gd name="T15" fmla="*/ 1 h 124"/>
                  <a:gd name="T16" fmla="*/ 1 w 48"/>
                  <a:gd name="T17" fmla="*/ 1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124"/>
                  <a:gd name="T29" fmla="*/ 48 w 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124">
                    <a:moveTo>
                      <a:pt x="4" y="7"/>
                    </a:moveTo>
                    <a:cubicBezTo>
                      <a:pt x="10" y="3"/>
                      <a:pt x="16" y="0"/>
                      <a:pt x="21" y="0"/>
                    </a:cubicBezTo>
                    <a:cubicBezTo>
                      <a:pt x="26" y="0"/>
                      <a:pt x="32" y="3"/>
                      <a:pt x="36" y="9"/>
                    </a:cubicBezTo>
                    <a:cubicBezTo>
                      <a:pt x="40" y="15"/>
                      <a:pt x="44" y="25"/>
                      <a:pt x="46" y="36"/>
                    </a:cubicBezTo>
                    <a:cubicBezTo>
                      <a:pt x="48" y="47"/>
                      <a:pt x="47" y="62"/>
                      <a:pt x="46" y="72"/>
                    </a:cubicBezTo>
                    <a:cubicBezTo>
                      <a:pt x="45" y="82"/>
                      <a:pt x="46" y="89"/>
                      <a:pt x="42" y="97"/>
                    </a:cubicBezTo>
                    <a:cubicBezTo>
                      <a:pt x="38" y="105"/>
                      <a:pt x="31" y="122"/>
                      <a:pt x="24" y="123"/>
                    </a:cubicBezTo>
                    <a:cubicBezTo>
                      <a:pt x="17" y="124"/>
                      <a:pt x="2" y="112"/>
                      <a:pt x="1" y="105"/>
                    </a:cubicBezTo>
                    <a:cubicBezTo>
                      <a:pt x="0" y="98"/>
                      <a:pt x="9" y="90"/>
                      <a:pt x="18" y="82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6" name="Freeform 92" descr="Wide downward diagonal"/>
              <p:cNvSpPr>
                <a:spLocks noChangeAspect="1"/>
              </p:cNvSpPr>
              <p:nvPr/>
            </p:nvSpPr>
            <p:spPr bwMode="auto">
              <a:xfrm flipH="1">
                <a:off x="1189" y="2506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7" name="Freeform 93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1190" y="3037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8" name="Line 94"/>
              <p:cNvSpPr>
                <a:spLocks noChangeAspect="1" noChangeShapeType="1"/>
              </p:cNvSpPr>
              <p:nvPr/>
            </p:nvSpPr>
            <p:spPr bwMode="auto">
              <a:xfrm flipV="1">
                <a:off x="1189" y="2511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69" name="Line 95"/>
              <p:cNvSpPr>
                <a:spLocks noChangeAspect="1" noChangeShapeType="1"/>
              </p:cNvSpPr>
              <p:nvPr/>
            </p:nvSpPr>
            <p:spPr bwMode="auto">
              <a:xfrm flipV="1">
                <a:off x="1412" y="2770"/>
                <a:ext cx="0" cy="28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70" name="Freeform 96" descr="Wide downward diagonal"/>
              <p:cNvSpPr>
                <a:spLocks noChangeAspect="1"/>
              </p:cNvSpPr>
              <p:nvPr/>
            </p:nvSpPr>
            <p:spPr bwMode="auto">
              <a:xfrm>
                <a:off x="1410" y="2505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71" name="Freeform 97" descr="Wide downward diagonal"/>
              <p:cNvSpPr>
                <a:spLocks noChangeAspect="1"/>
              </p:cNvSpPr>
              <p:nvPr/>
            </p:nvSpPr>
            <p:spPr bwMode="auto">
              <a:xfrm flipV="1">
                <a:off x="1410" y="303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72" name="Line 9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411" y="2769"/>
                <a:ext cx="0" cy="28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73" name="Freeform 99" descr="Wide downward diagonal"/>
              <p:cNvSpPr>
                <a:spLocks noChangeAspect="1"/>
              </p:cNvSpPr>
              <p:nvPr/>
            </p:nvSpPr>
            <p:spPr bwMode="auto">
              <a:xfrm flipH="1">
                <a:off x="1634" y="2506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74" name="Freeform 100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1635" y="3037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75" name="Line 101"/>
              <p:cNvSpPr>
                <a:spLocks noChangeAspect="1" noChangeShapeType="1"/>
              </p:cNvSpPr>
              <p:nvPr/>
            </p:nvSpPr>
            <p:spPr bwMode="auto">
              <a:xfrm flipV="1">
                <a:off x="1634" y="2511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76" name="Line 102"/>
              <p:cNvSpPr>
                <a:spLocks noChangeAspect="1" noChangeShapeType="1"/>
              </p:cNvSpPr>
              <p:nvPr/>
            </p:nvSpPr>
            <p:spPr bwMode="auto">
              <a:xfrm flipV="1">
                <a:off x="1855" y="2770"/>
                <a:ext cx="0" cy="28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grpSp>
            <p:nvGrpSpPr>
              <p:cNvPr id="77" name="Group 103"/>
              <p:cNvGrpSpPr>
                <a:grpSpLocks noChangeAspect="1"/>
              </p:cNvGrpSpPr>
              <p:nvPr/>
            </p:nvGrpSpPr>
            <p:grpSpPr bwMode="auto">
              <a:xfrm>
                <a:off x="1822" y="2699"/>
                <a:ext cx="66" cy="56"/>
                <a:chOff x="1824" y="2675"/>
                <a:chExt cx="74" cy="87"/>
              </a:xfrm>
              <a:grpFill/>
            </p:grpSpPr>
            <p:sp>
              <p:nvSpPr>
                <p:cNvPr id="161" name="Line 104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675"/>
                  <a:ext cx="66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62" name="Line 105"/>
                <p:cNvSpPr>
                  <a:spLocks noChangeAspect="1" noChangeShapeType="1"/>
                </p:cNvSpPr>
                <p:nvPr/>
              </p:nvSpPr>
              <p:spPr bwMode="auto">
                <a:xfrm>
                  <a:off x="1832" y="2697"/>
                  <a:ext cx="66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63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1853" y="2762"/>
                  <a:ext cx="37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grpSp>
            <p:nvGrpSpPr>
              <p:cNvPr id="78" name="Group 107"/>
              <p:cNvGrpSpPr>
                <a:grpSpLocks noChangeAspect="1"/>
              </p:cNvGrpSpPr>
              <p:nvPr/>
            </p:nvGrpSpPr>
            <p:grpSpPr bwMode="auto">
              <a:xfrm flipV="1">
                <a:off x="1820" y="3067"/>
                <a:ext cx="71" cy="56"/>
                <a:chOff x="1824" y="2675"/>
                <a:chExt cx="74" cy="87"/>
              </a:xfrm>
              <a:grpFill/>
            </p:grpSpPr>
            <p:sp>
              <p:nvSpPr>
                <p:cNvPr id="158" name="Line 108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675"/>
                  <a:ext cx="66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59" name="Line 109"/>
                <p:cNvSpPr>
                  <a:spLocks noChangeAspect="1" noChangeShapeType="1"/>
                </p:cNvSpPr>
                <p:nvPr/>
              </p:nvSpPr>
              <p:spPr bwMode="auto">
                <a:xfrm>
                  <a:off x="1832" y="2697"/>
                  <a:ext cx="66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60" name="Line 110"/>
                <p:cNvSpPr>
                  <a:spLocks noChangeAspect="1" noChangeShapeType="1"/>
                </p:cNvSpPr>
                <p:nvPr/>
              </p:nvSpPr>
              <p:spPr bwMode="auto">
                <a:xfrm>
                  <a:off x="1853" y="2762"/>
                  <a:ext cx="37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sp>
            <p:nvSpPr>
              <p:cNvPr id="79" name="Freeform 111" descr="Wide downward diagonal"/>
              <p:cNvSpPr>
                <a:spLocks noChangeAspect="1"/>
              </p:cNvSpPr>
              <p:nvPr/>
            </p:nvSpPr>
            <p:spPr bwMode="auto">
              <a:xfrm>
                <a:off x="1853" y="2505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80" name="Freeform 112" descr="Wide downward diagonal"/>
              <p:cNvSpPr>
                <a:spLocks noChangeAspect="1"/>
              </p:cNvSpPr>
              <p:nvPr/>
            </p:nvSpPr>
            <p:spPr bwMode="auto">
              <a:xfrm flipV="1">
                <a:off x="1853" y="303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81" name="Line 1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75" y="2510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82" name="Line 1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4" y="2769"/>
                <a:ext cx="0" cy="28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83" name="Freeform 115" descr="Wide downward diagonal"/>
              <p:cNvSpPr>
                <a:spLocks noChangeAspect="1"/>
              </p:cNvSpPr>
              <p:nvPr/>
            </p:nvSpPr>
            <p:spPr bwMode="auto">
              <a:xfrm flipH="1">
                <a:off x="2076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84" name="Freeform 116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077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85" name="Line 117"/>
              <p:cNvSpPr>
                <a:spLocks noChangeAspect="1" noChangeShapeType="1"/>
              </p:cNvSpPr>
              <p:nvPr/>
            </p:nvSpPr>
            <p:spPr bwMode="auto">
              <a:xfrm flipV="1">
                <a:off x="2076" y="2511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grpSp>
            <p:nvGrpSpPr>
              <p:cNvPr id="86" name="Group 118"/>
              <p:cNvGrpSpPr>
                <a:grpSpLocks/>
              </p:cNvGrpSpPr>
              <p:nvPr/>
            </p:nvGrpSpPr>
            <p:grpSpPr bwMode="auto">
              <a:xfrm>
                <a:off x="2261" y="2699"/>
                <a:ext cx="69" cy="424"/>
                <a:chOff x="2261" y="2699"/>
                <a:chExt cx="69" cy="424"/>
              </a:xfrm>
              <a:grpFill/>
            </p:grpSpPr>
            <p:sp>
              <p:nvSpPr>
                <p:cNvPr id="151" name="Line 1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52" name="Line 120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53" name="Line 121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54" name="Line 122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55" name="Line 1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56" name="Line 1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57" name="Line 1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sp>
            <p:nvSpPr>
              <p:cNvPr id="87" name="Freeform 126" descr="Wide downward diagonal"/>
              <p:cNvSpPr>
                <a:spLocks noChangeAspect="1"/>
              </p:cNvSpPr>
              <p:nvPr/>
            </p:nvSpPr>
            <p:spPr bwMode="auto">
              <a:xfrm>
                <a:off x="2294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88" name="Freeform 127" descr="Wide downward diagonal"/>
              <p:cNvSpPr>
                <a:spLocks noChangeAspect="1"/>
              </p:cNvSpPr>
              <p:nvPr/>
            </p:nvSpPr>
            <p:spPr bwMode="auto">
              <a:xfrm flipV="1">
                <a:off x="2294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89" name="Line 1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515" y="2510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0" name="Freeform 129" descr="Wide downward diagonal"/>
              <p:cNvSpPr>
                <a:spLocks noChangeAspect="1"/>
              </p:cNvSpPr>
              <p:nvPr/>
            </p:nvSpPr>
            <p:spPr bwMode="auto">
              <a:xfrm flipH="1">
                <a:off x="2514" y="250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1" name="Freeform 130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51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2514" y="2511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3" name="Freeform 132" descr="Wide downward diagonal"/>
              <p:cNvSpPr>
                <a:spLocks noChangeAspect="1"/>
              </p:cNvSpPr>
              <p:nvPr/>
            </p:nvSpPr>
            <p:spPr bwMode="auto">
              <a:xfrm>
                <a:off x="2732" y="2505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4" name="Freeform 133" descr="Wide downward diagonal"/>
              <p:cNvSpPr>
                <a:spLocks noChangeAspect="1"/>
              </p:cNvSpPr>
              <p:nvPr/>
            </p:nvSpPr>
            <p:spPr bwMode="auto">
              <a:xfrm flipV="1">
                <a:off x="2731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5" name="Line 1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52" y="2510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6" name="Freeform 135" descr="Wide downward diagonal"/>
              <p:cNvSpPr>
                <a:spLocks noChangeAspect="1"/>
              </p:cNvSpPr>
              <p:nvPr/>
            </p:nvSpPr>
            <p:spPr bwMode="auto">
              <a:xfrm flipH="1">
                <a:off x="2952" y="250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7" name="Freeform 136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953" y="3037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8" name="Line 137"/>
              <p:cNvSpPr>
                <a:spLocks noChangeAspect="1" noChangeShapeType="1"/>
              </p:cNvSpPr>
              <p:nvPr/>
            </p:nvSpPr>
            <p:spPr bwMode="auto">
              <a:xfrm flipV="1">
                <a:off x="2952" y="2511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9" name="Freeform 138" descr="Wide downward diagonal"/>
              <p:cNvSpPr>
                <a:spLocks noChangeAspect="1"/>
              </p:cNvSpPr>
              <p:nvPr/>
            </p:nvSpPr>
            <p:spPr bwMode="auto">
              <a:xfrm>
                <a:off x="3171" y="2505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0" name="Freeform 139" descr="Wide downward diagonal"/>
              <p:cNvSpPr>
                <a:spLocks noChangeAspect="1"/>
              </p:cNvSpPr>
              <p:nvPr/>
            </p:nvSpPr>
            <p:spPr bwMode="auto">
              <a:xfrm flipV="1">
                <a:off x="3171" y="3036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1" name="Line 1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94" y="2510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2" name="Freeform 141" descr="Wide downward diagonal"/>
              <p:cNvSpPr>
                <a:spLocks noChangeAspect="1"/>
              </p:cNvSpPr>
              <p:nvPr/>
            </p:nvSpPr>
            <p:spPr bwMode="auto">
              <a:xfrm flipH="1">
                <a:off x="3394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3" name="Freeform 142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339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4" name="Line 143"/>
              <p:cNvSpPr>
                <a:spLocks noChangeAspect="1" noChangeShapeType="1"/>
              </p:cNvSpPr>
              <p:nvPr/>
            </p:nvSpPr>
            <p:spPr bwMode="auto">
              <a:xfrm flipV="1">
                <a:off x="3394" y="2511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5" name="Freeform 144" descr="Wide downward diagonal"/>
              <p:cNvSpPr>
                <a:spLocks noChangeAspect="1"/>
              </p:cNvSpPr>
              <p:nvPr/>
            </p:nvSpPr>
            <p:spPr bwMode="auto">
              <a:xfrm>
                <a:off x="3613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6" name="Freeform 145" descr="Wide downward diagonal"/>
              <p:cNvSpPr>
                <a:spLocks noChangeAspect="1"/>
              </p:cNvSpPr>
              <p:nvPr/>
            </p:nvSpPr>
            <p:spPr bwMode="auto">
              <a:xfrm flipV="1">
                <a:off x="3613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7" name="Line 14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34" y="2510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8" name="Freeform 147" descr="Wide downward diagonal"/>
              <p:cNvSpPr>
                <a:spLocks noChangeAspect="1"/>
              </p:cNvSpPr>
              <p:nvPr/>
            </p:nvSpPr>
            <p:spPr bwMode="auto">
              <a:xfrm flipH="1">
                <a:off x="3834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09" name="Freeform 148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383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0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3834" y="2511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1" name="Freeform 150" descr="Wide downward diagonal"/>
              <p:cNvSpPr>
                <a:spLocks noChangeAspect="1"/>
              </p:cNvSpPr>
              <p:nvPr/>
            </p:nvSpPr>
            <p:spPr bwMode="auto">
              <a:xfrm>
                <a:off x="4053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2" name="Freeform 151" descr="Wide downward diagonal"/>
              <p:cNvSpPr>
                <a:spLocks noChangeAspect="1"/>
              </p:cNvSpPr>
              <p:nvPr/>
            </p:nvSpPr>
            <p:spPr bwMode="auto">
              <a:xfrm flipV="1">
                <a:off x="4053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3" name="Line 15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74" y="2510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4" name="Freeform 153" descr="Wide downward diagonal"/>
              <p:cNvSpPr>
                <a:spLocks noChangeAspect="1"/>
              </p:cNvSpPr>
              <p:nvPr/>
            </p:nvSpPr>
            <p:spPr bwMode="auto">
              <a:xfrm flipH="1">
                <a:off x="4274" y="2506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5" name="Freeform 154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4275" y="3037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6" name="Line 155"/>
              <p:cNvSpPr>
                <a:spLocks noChangeAspect="1" noChangeShapeType="1"/>
              </p:cNvSpPr>
              <p:nvPr/>
            </p:nvSpPr>
            <p:spPr bwMode="auto">
              <a:xfrm flipV="1">
                <a:off x="4274" y="2511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7" name="Freeform 156" descr="Wide downward diagonal"/>
              <p:cNvSpPr>
                <a:spLocks noChangeAspect="1"/>
              </p:cNvSpPr>
              <p:nvPr/>
            </p:nvSpPr>
            <p:spPr bwMode="auto">
              <a:xfrm>
                <a:off x="4495" y="2505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8" name="Freeform 157" descr="Wide downward diagonal"/>
              <p:cNvSpPr>
                <a:spLocks noChangeAspect="1"/>
              </p:cNvSpPr>
              <p:nvPr/>
            </p:nvSpPr>
            <p:spPr bwMode="auto">
              <a:xfrm flipV="1">
                <a:off x="4495" y="303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19" name="Line 1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719" y="2510"/>
                <a:ext cx="0" cy="79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0" name="Freeform 159"/>
              <p:cNvSpPr>
                <a:spLocks noChangeAspect="1"/>
              </p:cNvSpPr>
              <p:nvPr/>
            </p:nvSpPr>
            <p:spPr bwMode="auto">
              <a:xfrm rot="10800000">
                <a:off x="5014" y="2970"/>
                <a:ext cx="187" cy="90"/>
              </a:xfrm>
              <a:custGeom>
                <a:avLst/>
                <a:gdLst>
                  <a:gd name="T0" fmla="*/ 1 w 288"/>
                  <a:gd name="T1" fmla="*/ 0 h 137"/>
                  <a:gd name="T2" fmla="*/ 1 w 288"/>
                  <a:gd name="T3" fmla="*/ 1 h 137"/>
                  <a:gd name="T4" fmla="*/ 1 w 288"/>
                  <a:gd name="T5" fmla="*/ 1 h 137"/>
                  <a:gd name="T6" fmla="*/ 1 w 288"/>
                  <a:gd name="T7" fmla="*/ 1 h 137"/>
                  <a:gd name="T8" fmla="*/ 1 w 288"/>
                  <a:gd name="T9" fmla="*/ 1 h 137"/>
                  <a:gd name="T10" fmla="*/ 1 w 288"/>
                  <a:gd name="T11" fmla="*/ 1 h 137"/>
                  <a:gd name="T12" fmla="*/ 1 w 288"/>
                  <a:gd name="T13" fmla="*/ 1 h 137"/>
                  <a:gd name="T14" fmla="*/ 1 w 288"/>
                  <a:gd name="T15" fmla="*/ 1 h 137"/>
                  <a:gd name="T16" fmla="*/ 1 w 288"/>
                  <a:gd name="T17" fmla="*/ 1 h 137"/>
                  <a:gd name="T18" fmla="*/ 1 w 288"/>
                  <a:gd name="T19" fmla="*/ 1 h 137"/>
                  <a:gd name="T20" fmla="*/ 1 w 288"/>
                  <a:gd name="T21" fmla="*/ 1 h 137"/>
                  <a:gd name="T22" fmla="*/ 1 w 288"/>
                  <a:gd name="T23" fmla="*/ 1 h 137"/>
                  <a:gd name="T24" fmla="*/ 1 w 288"/>
                  <a:gd name="T25" fmla="*/ 1 h 137"/>
                  <a:gd name="T26" fmla="*/ 1 w 288"/>
                  <a:gd name="T27" fmla="*/ 1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137"/>
                  <a:gd name="T44" fmla="*/ 288 w 288"/>
                  <a:gd name="T45" fmla="*/ 137 h 1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137">
                    <a:moveTo>
                      <a:pt x="56" y="0"/>
                    </a:moveTo>
                    <a:cubicBezTo>
                      <a:pt x="43" y="6"/>
                      <a:pt x="31" y="12"/>
                      <a:pt x="22" y="18"/>
                    </a:cubicBezTo>
                    <a:cubicBezTo>
                      <a:pt x="13" y="24"/>
                      <a:pt x="7" y="30"/>
                      <a:pt x="4" y="36"/>
                    </a:cubicBezTo>
                    <a:cubicBezTo>
                      <a:pt x="1" y="42"/>
                      <a:pt x="0" y="47"/>
                      <a:pt x="2" y="54"/>
                    </a:cubicBezTo>
                    <a:cubicBezTo>
                      <a:pt x="4" y="61"/>
                      <a:pt x="7" y="70"/>
                      <a:pt x="16" y="80"/>
                    </a:cubicBezTo>
                    <a:cubicBezTo>
                      <a:pt x="25" y="90"/>
                      <a:pt x="44" y="107"/>
                      <a:pt x="58" y="116"/>
                    </a:cubicBezTo>
                    <a:cubicBezTo>
                      <a:pt x="72" y="125"/>
                      <a:pt x="87" y="131"/>
                      <a:pt x="101" y="134"/>
                    </a:cubicBezTo>
                    <a:cubicBezTo>
                      <a:pt x="115" y="137"/>
                      <a:pt x="128" y="137"/>
                      <a:pt x="143" y="137"/>
                    </a:cubicBezTo>
                    <a:cubicBezTo>
                      <a:pt x="158" y="137"/>
                      <a:pt x="178" y="136"/>
                      <a:pt x="194" y="132"/>
                    </a:cubicBezTo>
                    <a:cubicBezTo>
                      <a:pt x="210" y="128"/>
                      <a:pt x="230" y="119"/>
                      <a:pt x="242" y="111"/>
                    </a:cubicBezTo>
                    <a:cubicBezTo>
                      <a:pt x="254" y="103"/>
                      <a:pt x="262" y="93"/>
                      <a:pt x="269" y="83"/>
                    </a:cubicBezTo>
                    <a:cubicBezTo>
                      <a:pt x="276" y="73"/>
                      <a:pt x="284" y="60"/>
                      <a:pt x="286" y="51"/>
                    </a:cubicBezTo>
                    <a:cubicBezTo>
                      <a:pt x="288" y="42"/>
                      <a:pt x="288" y="35"/>
                      <a:pt x="281" y="27"/>
                    </a:cubicBezTo>
                    <a:cubicBezTo>
                      <a:pt x="274" y="19"/>
                      <a:pt x="259" y="10"/>
                      <a:pt x="245" y="2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1" name="Rectangle 160" descr="Wide downward diagonal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5290" y="2639"/>
                <a:ext cx="73" cy="116"/>
              </a:xfrm>
              <a:prstGeom prst="rect">
                <a:avLst/>
              </a:prstGeom>
              <a:grp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2" name="Freeform 161" descr="Wide downward diagonal"/>
              <p:cNvSpPr>
                <a:spLocks noChangeAspect="1"/>
              </p:cNvSpPr>
              <p:nvPr/>
            </p:nvSpPr>
            <p:spPr bwMode="auto">
              <a:xfrm rot="10800000" flipV="1">
                <a:off x="4715" y="2506"/>
                <a:ext cx="223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3" name="AutoShape 162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5019" y="3018"/>
                <a:ext cx="173" cy="278"/>
              </a:xfrm>
              <a:prstGeom prst="can">
                <a:avLst>
                  <a:gd name="adj" fmla="val 40173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4" name="Rectangle 163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36" y="3054"/>
                <a:ext cx="426" cy="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5" name="Rectangle 164"/>
              <p:cNvSpPr>
                <a:spLocks noChangeAspect="1" noChangeArrowheads="1"/>
              </p:cNvSpPr>
              <p:nvPr/>
            </p:nvSpPr>
            <p:spPr bwMode="auto">
              <a:xfrm rot="10800000">
                <a:off x="4936" y="2755"/>
                <a:ext cx="427" cy="30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6" name="Rectangle 165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37" y="2755"/>
                <a:ext cx="426" cy="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7" name="Rectangle 166" descr="Wide down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5290" y="3063"/>
                <a:ext cx="73" cy="116"/>
              </a:xfrm>
              <a:prstGeom prst="rect">
                <a:avLst/>
              </a:prstGeom>
              <a:grp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8" name="Line 167"/>
              <p:cNvSpPr>
                <a:spLocks noChangeAspect="1" noChangeShapeType="1"/>
              </p:cNvSpPr>
              <p:nvPr/>
            </p:nvSpPr>
            <p:spPr bwMode="auto">
              <a:xfrm rot="10800000" flipV="1">
                <a:off x="5107" y="2529"/>
                <a:ext cx="0" cy="31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29" name="Freeform 168" descr="Wide downward diagonal"/>
              <p:cNvSpPr>
                <a:spLocks noChangeAspect="1"/>
              </p:cNvSpPr>
              <p:nvPr/>
            </p:nvSpPr>
            <p:spPr bwMode="auto">
              <a:xfrm rot="10800000">
                <a:off x="4715" y="3052"/>
                <a:ext cx="223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grpSp>
            <p:nvGrpSpPr>
              <p:cNvPr id="130" name="Group 169"/>
              <p:cNvGrpSpPr>
                <a:grpSpLocks noChangeAspect="1"/>
              </p:cNvGrpSpPr>
              <p:nvPr/>
            </p:nvGrpSpPr>
            <p:grpSpPr bwMode="auto">
              <a:xfrm rot="10800000">
                <a:off x="4819" y="2470"/>
                <a:ext cx="172" cy="285"/>
                <a:chOff x="1116" y="3234"/>
                <a:chExt cx="264" cy="438"/>
              </a:xfrm>
              <a:grpFill/>
            </p:grpSpPr>
            <p:sp>
              <p:nvSpPr>
                <p:cNvPr id="149" name="Freeform 170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50" name="Line 17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grpSp>
            <p:nvGrpSpPr>
              <p:cNvPr id="131" name="Group 172"/>
              <p:cNvGrpSpPr>
                <a:grpSpLocks noChangeAspect="1"/>
              </p:cNvGrpSpPr>
              <p:nvPr/>
            </p:nvGrpSpPr>
            <p:grpSpPr bwMode="auto">
              <a:xfrm rot="10800000" flipV="1">
                <a:off x="4819" y="3062"/>
                <a:ext cx="172" cy="285"/>
                <a:chOff x="1116" y="3234"/>
                <a:chExt cx="264" cy="438"/>
              </a:xfrm>
              <a:grpFill/>
            </p:grpSpPr>
            <p:sp>
              <p:nvSpPr>
                <p:cNvPr id="147" name="Freeform 173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  <p:sp>
              <p:nvSpPr>
                <p:cNvPr id="148" name="Line 1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de-DE">
                    <a:solidFill>
                      <a:srgbClr val="5F5F5F"/>
                    </a:solidFill>
                    <a:latin typeface="Arial"/>
                    <a:ea typeface="ヒラギノ角ゴ ProN W3"/>
                    <a:cs typeface="ヒラギノ角ゴ ProN W3"/>
                  </a:endParaRPr>
                </a:p>
              </p:txBody>
            </p:sp>
          </p:grpSp>
          <p:sp>
            <p:nvSpPr>
              <p:cNvPr id="132" name="Line 175"/>
              <p:cNvSpPr>
                <a:spLocks noChangeAspect="1" noChangeShapeType="1"/>
              </p:cNvSpPr>
              <p:nvPr/>
            </p:nvSpPr>
            <p:spPr bwMode="auto">
              <a:xfrm rot="10800000">
                <a:off x="5108" y="2944"/>
                <a:ext cx="0" cy="40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33" name="Oval 176"/>
              <p:cNvSpPr>
                <a:spLocks noChangeAspect="1" noChangeArrowheads="1"/>
              </p:cNvSpPr>
              <p:nvPr/>
            </p:nvSpPr>
            <p:spPr bwMode="auto">
              <a:xfrm rot="8972067">
                <a:off x="5134" y="3143"/>
                <a:ext cx="31" cy="1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34" name="Oval 177"/>
              <p:cNvSpPr>
                <a:spLocks noChangeAspect="1" noChangeArrowheads="1"/>
              </p:cNvSpPr>
              <p:nvPr/>
            </p:nvSpPr>
            <p:spPr bwMode="auto">
              <a:xfrm rot="8972067">
                <a:off x="5132" y="3099"/>
                <a:ext cx="32" cy="1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35" name="Freeform 178"/>
              <p:cNvSpPr>
                <a:spLocks noChangeAspect="1"/>
              </p:cNvSpPr>
              <p:nvPr/>
            </p:nvSpPr>
            <p:spPr bwMode="auto">
              <a:xfrm rot="10800000">
                <a:off x="5027" y="2988"/>
                <a:ext cx="152" cy="70"/>
              </a:xfrm>
              <a:custGeom>
                <a:avLst/>
                <a:gdLst>
                  <a:gd name="T0" fmla="*/ 1 w 233"/>
                  <a:gd name="T1" fmla="*/ 1 h 107"/>
                  <a:gd name="T2" fmla="*/ 1 w 233"/>
                  <a:gd name="T3" fmla="*/ 1 h 107"/>
                  <a:gd name="T4" fmla="*/ 1 w 233"/>
                  <a:gd name="T5" fmla="*/ 1 h 107"/>
                  <a:gd name="T6" fmla="*/ 1 w 233"/>
                  <a:gd name="T7" fmla="*/ 1 h 107"/>
                  <a:gd name="T8" fmla="*/ 1 w 233"/>
                  <a:gd name="T9" fmla="*/ 1 h 107"/>
                  <a:gd name="T10" fmla="*/ 1 w 233"/>
                  <a:gd name="T11" fmla="*/ 1 h 107"/>
                  <a:gd name="T12" fmla="*/ 1 w 233"/>
                  <a:gd name="T13" fmla="*/ 1 h 107"/>
                  <a:gd name="T14" fmla="*/ 1 w 233"/>
                  <a:gd name="T15" fmla="*/ 1 h 107"/>
                  <a:gd name="T16" fmla="*/ 1 w 233"/>
                  <a:gd name="T17" fmla="*/ 1 h 107"/>
                  <a:gd name="T18" fmla="*/ 1 w 233"/>
                  <a:gd name="T19" fmla="*/ 1 h 107"/>
                  <a:gd name="T20" fmla="*/ 1 w 233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3"/>
                  <a:gd name="T34" fmla="*/ 0 h 107"/>
                  <a:gd name="T35" fmla="*/ 233 w 233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3" h="107">
                    <a:moveTo>
                      <a:pt x="4" y="8"/>
                    </a:moveTo>
                    <a:cubicBezTo>
                      <a:pt x="2" y="15"/>
                      <a:pt x="0" y="23"/>
                      <a:pt x="1" y="32"/>
                    </a:cubicBezTo>
                    <a:cubicBezTo>
                      <a:pt x="2" y="41"/>
                      <a:pt x="5" y="53"/>
                      <a:pt x="13" y="62"/>
                    </a:cubicBezTo>
                    <a:cubicBezTo>
                      <a:pt x="21" y="71"/>
                      <a:pt x="35" y="80"/>
                      <a:pt x="46" y="87"/>
                    </a:cubicBezTo>
                    <a:cubicBezTo>
                      <a:pt x="57" y="94"/>
                      <a:pt x="71" y="101"/>
                      <a:pt x="81" y="104"/>
                    </a:cubicBezTo>
                    <a:cubicBezTo>
                      <a:pt x="91" y="107"/>
                      <a:pt x="97" y="107"/>
                      <a:pt x="109" y="107"/>
                    </a:cubicBezTo>
                    <a:cubicBezTo>
                      <a:pt x="121" y="107"/>
                      <a:pt x="139" y="106"/>
                      <a:pt x="153" y="101"/>
                    </a:cubicBezTo>
                    <a:cubicBezTo>
                      <a:pt x="167" y="96"/>
                      <a:pt x="182" y="86"/>
                      <a:pt x="193" y="77"/>
                    </a:cubicBezTo>
                    <a:cubicBezTo>
                      <a:pt x="204" y="68"/>
                      <a:pt x="211" y="56"/>
                      <a:pt x="217" y="45"/>
                    </a:cubicBezTo>
                    <a:cubicBezTo>
                      <a:pt x="223" y="34"/>
                      <a:pt x="229" y="18"/>
                      <a:pt x="231" y="11"/>
                    </a:cubicBezTo>
                    <a:cubicBezTo>
                      <a:pt x="233" y="4"/>
                      <a:pt x="231" y="2"/>
                      <a:pt x="229" y="0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36" name="Freeform 179"/>
              <p:cNvSpPr>
                <a:spLocks noChangeAspect="1"/>
              </p:cNvSpPr>
              <p:nvPr/>
            </p:nvSpPr>
            <p:spPr bwMode="auto">
              <a:xfrm rot="10800000">
                <a:off x="5074" y="2987"/>
                <a:ext cx="70" cy="92"/>
              </a:xfrm>
              <a:custGeom>
                <a:avLst/>
                <a:gdLst>
                  <a:gd name="T0" fmla="*/ 1 w 106"/>
                  <a:gd name="T1" fmla="*/ 1 h 140"/>
                  <a:gd name="T2" fmla="*/ 1 w 106"/>
                  <a:gd name="T3" fmla="*/ 1 h 140"/>
                  <a:gd name="T4" fmla="*/ 1 w 106"/>
                  <a:gd name="T5" fmla="*/ 1 h 140"/>
                  <a:gd name="T6" fmla="*/ 1 w 106"/>
                  <a:gd name="T7" fmla="*/ 1 h 140"/>
                  <a:gd name="T8" fmla="*/ 1 w 106"/>
                  <a:gd name="T9" fmla="*/ 1 h 140"/>
                  <a:gd name="T10" fmla="*/ 1 w 106"/>
                  <a:gd name="T11" fmla="*/ 1 h 140"/>
                  <a:gd name="T12" fmla="*/ 1 w 106"/>
                  <a:gd name="T13" fmla="*/ 1 h 140"/>
                  <a:gd name="T14" fmla="*/ 1 w 106"/>
                  <a:gd name="T15" fmla="*/ 1 h 140"/>
                  <a:gd name="T16" fmla="*/ 1 w 106"/>
                  <a:gd name="T17" fmla="*/ 1 h 140"/>
                  <a:gd name="T18" fmla="*/ 1 w 106"/>
                  <a:gd name="T19" fmla="*/ 1 h 140"/>
                  <a:gd name="T20" fmla="*/ 1 w 106"/>
                  <a:gd name="T21" fmla="*/ 1 h 140"/>
                  <a:gd name="T22" fmla="*/ 1 w 106"/>
                  <a:gd name="T23" fmla="*/ 1 h 140"/>
                  <a:gd name="T24" fmla="*/ 1 w 106"/>
                  <a:gd name="T25" fmla="*/ 1 h 140"/>
                  <a:gd name="T26" fmla="*/ 1 w 106"/>
                  <a:gd name="T27" fmla="*/ 1 h 140"/>
                  <a:gd name="T28" fmla="*/ 1 w 106"/>
                  <a:gd name="T29" fmla="*/ 1 h 1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6"/>
                  <a:gd name="T46" fmla="*/ 0 h 140"/>
                  <a:gd name="T47" fmla="*/ 106 w 106"/>
                  <a:gd name="T48" fmla="*/ 140 h 1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6" h="140">
                    <a:moveTo>
                      <a:pt x="54" y="3"/>
                    </a:moveTo>
                    <a:cubicBezTo>
                      <a:pt x="50" y="1"/>
                      <a:pt x="42" y="0"/>
                      <a:pt x="36" y="1"/>
                    </a:cubicBezTo>
                    <a:cubicBezTo>
                      <a:pt x="30" y="2"/>
                      <a:pt x="24" y="3"/>
                      <a:pt x="18" y="9"/>
                    </a:cubicBezTo>
                    <a:cubicBezTo>
                      <a:pt x="12" y="15"/>
                      <a:pt x="4" y="28"/>
                      <a:pt x="2" y="37"/>
                    </a:cubicBezTo>
                    <a:cubicBezTo>
                      <a:pt x="0" y="46"/>
                      <a:pt x="1" y="53"/>
                      <a:pt x="6" y="63"/>
                    </a:cubicBezTo>
                    <a:cubicBezTo>
                      <a:pt x="11" y="73"/>
                      <a:pt x="23" y="88"/>
                      <a:pt x="32" y="97"/>
                    </a:cubicBezTo>
                    <a:cubicBezTo>
                      <a:pt x="41" y="106"/>
                      <a:pt x="51" y="114"/>
                      <a:pt x="59" y="120"/>
                    </a:cubicBezTo>
                    <a:cubicBezTo>
                      <a:pt x="67" y="126"/>
                      <a:pt x="71" y="132"/>
                      <a:pt x="78" y="135"/>
                    </a:cubicBezTo>
                    <a:cubicBezTo>
                      <a:pt x="85" y="138"/>
                      <a:pt x="97" y="140"/>
                      <a:pt x="101" y="136"/>
                    </a:cubicBezTo>
                    <a:cubicBezTo>
                      <a:pt x="105" y="132"/>
                      <a:pt x="106" y="121"/>
                      <a:pt x="104" y="112"/>
                    </a:cubicBezTo>
                    <a:cubicBezTo>
                      <a:pt x="102" y="103"/>
                      <a:pt x="96" y="92"/>
                      <a:pt x="87" y="81"/>
                    </a:cubicBezTo>
                    <a:cubicBezTo>
                      <a:pt x="78" y="70"/>
                      <a:pt x="57" y="57"/>
                      <a:pt x="51" y="48"/>
                    </a:cubicBezTo>
                    <a:cubicBezTo>
                      <a:pt x="45" y="39"/>
                      <a:pt x="47" y="33"/>
                      <a:pt x="48" y="27"/>
                    </a:cubicBezTo>
                    <a:cubicBezTo>
                      <a:pt x="49" y="21"/>
                      <a:pt x="59" y="17"/>
                      <a:pt x="60" y="12"/>
                    </a:cubicBezTo>
                    <a:cubicBezTo>
                      <a:pt x="61" y="7"/>
                      <a:pt x="58" y="5"/>
                      <a:pt x="54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37" name="Freeform 180"/>
              <p:cNvSpPr>
                <a:spLocks noChangeAspect="1"/>
              </p:cNvSpPr>
              <p:nvPr/>
            </p:nvSpPr>
            <p:spPr bwMode="auto">
              <a:xfrm rot="10800000">
                <a:off x="5074" y="2996"/>
                <a:ext cx="31" cy="81"/>
              </a:xfrm>
              <a:custGeom>
                <a:avLst/>
                <a:gdLst>
                  <a:gd name="T0" fmla="*/ 1 w 48"/>
                  <a:gd name="T1" fmla="*/ 1 h 124"/>
                  <a:gd name="T2" fmla="*/ 1 w 48"/>
                  <a:gd name="T3" fmla="*/ 0 h 124"/>
                  <a:gd name="T4" fmla="*/ 1 w 48"/>
                  <a:gd name="T5" fmla="*/ 1 h 124"/>
                  <a:gd name="T6" fmla="*/ 1 w 48"/>
                  <a:gd name="T7" fmla="*/ 1 h 124"/>
                  <a:gd name="T8" fmla="*/ 1 w 48"/>
                  <a:gd name="T9" fmla="*/ 1 h 124"/>
                  <a:gd name="T10" fmla="*/ 1 w 48"/>
                  <a:gd name="T11" fmla="*/ 1 h 124"/>
                  <a:gd name="T12" fmla="*/ 1 w 48"/>
                  <a:gd name="T13" fmla="*/ 1 h 124"/>
                  <a:gd name="T14" fmla="*/ 1 w 48"/>
                  <a:gd name="T15" fmla="*/ 1 h 124"/>
                  <a:gd name="T16" fmla="*/ 1 w 48"/>
                  <a:gd name="T17" fmla="*/ 1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124"/>
                  <a:gd name="T29" fmla="*/ 48 w 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124">
                    <a:moveTo>
                      <a:pt x="4" y="7"/>
                    </a:moveTo>
                    <a:cubicBezTo>
                      <a:pt x="10" y="3"/>
                      <a:pt x="16" y="0"/>
                      <a:pt x="21" y="0"/>
                    </a:cubicBezTo>
                    <a:cubicBezTo>
                      <a:pt x="26" y="0"/>
                      <a:pt x="32" y="3"/>
                      <a:pt x="36" y="9"/>
                    </a:cubicBezTo>
                    <a:cubicBezTo>
                      <a:pt x="40" y="15"/>
                      <a:pt x="44" y="25"/>
                      <a:pt x="46" y="36"/>
                    </a:cubicBezTo>
                    <a:cubicBezTo>
                      <a:pt x="48" y="47"/>
                      <a:pt x="47" y="62"/>
                      <a:pt x="46" y="72"/>
                    </a:cubicBezTo>
                    <a:cubicBezTo>
                      <a:pt x="45" y="82"/>
                      <a:pt x="46" y="89"/>
                      <a:pt x="42" y="97"/>
                    </a:cubicBezTo>
                    <a:cubicBezTo>
                      <a:pt x="38" y="105"/>
                      <a:pt x="31" y="122"/>
                      <a:pt x="24" y="123"/>
                    </a:cubicBezTo>
                    <a:cubicBezTo>
                      <a:pt x="17" y="124"/>
                      <a:pt x="2" y="112"/>
                      <a:pt x="1" y="105"/>
                    </a:cubicBezTo>
                    <a:cubicBezTo>
                      <a:pt x="0" y="98"/>
                      <a:pt x="9" y="90"/>
                      <a:pt x="18" y="82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38" name="Rectangle 181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61" y="2574"/>
                <a:ext cx="59" cy="45"/>
              </a:xfrm>
              <a:prstGeom prst="rect">
                <a:avLst/>
              </a:prstGeom>
              <a:grp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39" name="Rectangle 182"/>
              <p:cNvSpPr>
                <a:spLocks noChangeAspect="1" noChangeArrowheads="1"/>
              </p:cNvSpPr>
              <p:nvPr/>
            </p:nvSpPr>
            <p:spPr bwMode="auto">
              <a:xfrm rot="10800000">
                <a:off x="5035" y="2574"/>
                <a:ext cx="150" cy="18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40" name="Rectangle 183"/>
              <p:cNvSpPr>
                <a:spLocks noChangeAspect="1" noChangeArrowheads="1"/>
              </p:cNvSpPr>
              <p:nvPr/>
            </p:nvSpPr>
            <p:spPr bwMode="auto">
              <a:xfrm>
                <a:off x="5020" y="2574"/>
                <a:ext cx="15" cy="17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41" name="Rectangle 184" descr="Wide upward diagonal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5199" y="2574"/>
                <a:ext cx="59" cy="45"/>
              </a:xfrm>
              <a:prstGeom prst="rect">
                <a:avLst/>
              </a:prstGeom>
              <a:grp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42" name="Rectangle 185"/>
              <p:cNvSpPr>
                <a:spLocks noChangeAspect="1" noChangeArrowheads="1"/>
              </p:cNvSpPr>
              <p:nvPr/>
            </p:nvSpPr>
            <p:spPr bwMode="auto">
              <a:xfrm flipH="1">
                <a:off x="5184" y="2574"/>
                <a:ext cx="15" cy="17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43" name="Line 186"/>
              <p:cNvSpPr>
                <a:spLocks noChangeAspect="1" noChangeShapeType="1"/>
              </p:cNvSpPr>
              <p:nvPr/>
            </p:nvSpPr>
            <p:spPr bwMode="auto">
              <a:xfrm>
                <a:off x="5037" y="2728"/>
                <a:ext cx="146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44" name="Freeform 187"/>
              <p:cNvSpPr>
                <a:spLocks noChangeAspect="1"/>
              </p:cNvSpPr>
              <p:nvPr/>
            </p:nvSpPr>
            <p:spPr bwMode="auto">
              <a:xfrm>
                <a:off x="5037" y="2736"/>
                <a:ext cx="144" cy="37"/>
              </a:xfrm>
              <a:custGeom>
                <a:avLst/>
                <a:gdLst>
                  <a:gd name="T0" fmla="*/ 0 w 222"/>
                  <a:gd name="T1" fmla="*/ 1 h 57"/>
                  <a:gd name="T2" fmla="*/ 1 w 222"/>
                  <a:gd name="T3" fmla="*/ 1 h 57"/>
                  <a:gd name="T4" fmla="*/ 1 w 222"/>
                  <a:gd name="T5" fmla="*/ 1 h 57"/>
                  <a:gd name="T6" fmla="*/ 1 w 222"/>
                  <a:gd name="T7" fmla="*/ 1 h 57"/>
                  <a:gd name="T8" fmla="*/ 1 w 222"/>
                  <a:gd name="T9" fmla="*/ 1 h 57"/>
                  <a:gd name="T10" fmla="*/ 1 w 222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2"/>
                  <a:gd name="T19" fmla="*/ 0 h 57"/>
                  <a:gd name="T20" fmla="*/ 222 w 222"/>
                  <a:gd name="T21" fmla="*/ 57 h 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2" h="57">
                    <a:moveTo>
                      <a:pt x="0" y="3"/>
                    </a:moveTo>
                    <a:cubicBezTo>
                      <a:pt x="8" y="9"/>
                      <a:pt x="16" y="16"/>
                      <a:pt x="33" y="24"/>
                    </a:cubicBezTo>
                    <a:cubicBezTo>
                      <a:pt x="50" y="32"/>
                      <a:pt x="81" y="51"/>
                      <a:pt x="102" y="54"/>
                    </a:cubicBezTo>
                    <a:cubicBezTo>
                      <a:pt x="123" y="57"/>
                      <a:pt x="143" y="48"/>
                      <a:pt x="160" y="42"/>
                    </a:cubicBezTo>
                    <a:cubicBezTo>
                      <a:pt x="177" y="36"/>
                      <a:pt x="195" y="24"/>
                      <a:pt x="205" y="17"/>
                    </a:cubicBezTo>
                    <a:cubicBezTo>
                      <a:pt x="215" y="10"/>
                      <a:pt x="218" y="5"/>
                      <a:pt x="222" y="0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45" name="Freeform 188"/>
              <p:cNvSpPr>
                <a:spLocks noChangeAspect="1"/>
              </p:cNvSpPr>
              <p:nvPr/>
            </p:nvSpPr>
            <p:spPr bwMode="auto">
              <a:xfrm>
                <a:off x="5006" y="2761"/>
                <a:ext cx="207" cy="30"/>
              </a:xfrm>
              <a:custGeom>
                <a:avLst/>
                <a:gdLst>
                  <a:gd name="T0" fmla="*/ 0 w 318"/>
                  <a:gd name="T1" fmla="*/ 1 h 46"/>
                  <a:gd name="T2" fmla="*/ 1 w 318"/>
                  <a:gd name="T3" fmla="*/ 1 h 46"/>
                  <a:gd name="T4" fmla="*/ 1 w 318"/>
                  <a:gd name="T5" fmla="*/ 1 h 46"/>
                  <a:gd name="T6" fmla="*/ 1 w 318"/>
                  <a:gd name="T7" fmla="*/ 1 h 46"/>
                  <a:gd name="T8" fmla="*/ 1 w 318"/>
                  <a:gd name="T9" fmla="*/ 1 h 46"/>
                  <a:gd name="T10" fmla="*/ 1 w 318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8"/>
                  <a:gd name="T19" fmla="*/ 0 h 46"/>
                  <a:gd name="T20" fmla="*/ 318 w 318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8" h="46">
                    <a:moveTo>
                      <a:pt x="0" y="2"/>
                    </a:moveTo>
                    <a:cubicBezTo>
                      <a:pt x="23" y="12"/>
                      <a:pt x="46" y="23"/>
                      <a:pt x="72" y="30"/>
                    </a:cubicBezTo>
                    <a:cubicBezTo>
                      <a:pt x="98" y="37"/>
                      <a:pt x="130" y="42"/>
                      <a:pt x="153" y="44"/>
                    </a:cubicBezTo>
                    <a:cubicBezTo>
                      <a:pt x="176" y="46"/>
                      <a:pt x="191" y="43"/>
                      <a:pt x="210" y="39"/>
                    </a:cubicBezTo>
                    <a:cubicBezTo>
                      <a:pt x="229" y="35"/>
                      <a:pt x="251" y="29"/>
                      <a:pt x="269" y="23"/>
                    </a:cubicBezTo>
                    <a:cubicBezTo>
                      <a:pt x="287" y="17"/>
                      <a:pt x="304" y="8"/>
                      <a:pt x="318" y="0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46" name="Line 189"/>
              <p:cNvSpPr>
                <a:spLocks noChangeShapeType="1"/>
              </p:cNvSpPr>
              <p:nvPr/>
            </p:nvSpPr>
            <p:spPr bwMode="auto">
              <a:xfrm>
                <a:off x="226" y="2910"/>
                <a:ext cx="539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de-DE">
                  <a:solidFill>
                    <a:srgbClr val="5F5F5F"/>
                  </a:solidFill>
                  <a:latin typeface="Arial"/>
                  <a:ea typeface="ヒラギノ角ゴ ProN W3"/>
                  <a:cs typeface="ヒラギノ角ゴ ProN W3"/>
                </a:endParaRPr>
              </a:p>
            </p:txBody>
          </p:sp>
        </p:grpSp>
        <p:grpSp>
          <p:nvGrpSpPr>
            <p:cNvPr id="32" name="Group 190"/>
            <p:cNvGrpSpPr>
              <a:grpSpLocks/>
            </p:cNvGrpSpPr>
            <p:nvPr/>
          </p:nvGrpSpPr>
          <p:grpSpPr bwMode="auto">
            <a:xfrm>
              <a:off x="3624" y="1734"/>
              <a:ext cx="1012" cy="427"/>
              <a:chOff x="1692" y="2387"/>
              <a:chExt cx="2285" cy="862"/>
            </a:xfrm>
            <a:grpFill/>
          </p:grpSpPr>
          <p:pic>
            <p:nvPicPr>
              <p:cNvPr id="33" name="Picture 19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2387"/>
                <a:ext cx="458" cy="8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9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4" y="2387"/>
                <a:ext cx="458" cy="8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9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" y="2387"/>
                <a:ext cx="458" cy="8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9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" y="2387"/>
                <a:ext cx="466" cy="8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9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6" y="2387"/>
                <a:ext cx="454" cy="8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2" name="テキスト ボックス 211"/>
          <p:cNvSpPr txBox="1"/>
          <p:nvPr/>
        </p:nvSpPr>
        <p:spPr>
          <a:xfrm>
            <a:off x="1059998" y="5989035"/>
            <a:ext cx="8049165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solidFill>
                  <a:srgbClr val="FF0000"/>
                </a:solidFill>
                <a:latin typeface="Arial"/>
                <a:ea typeface="ヒラギノ角ゴ ProN W3"/>
                <a:cs typeface="ヒラギノ角ゴ ProN W3"/>
              </a:rPr>
              <a:t>D</a:t>
            </a:r>
            <a:r>
              <a:rPr lang="en-US" altLang="ja-JP" sz="2000" i="1" dirty="0" smtClean="0">
                <a:solidFill>
                  <a:srgbClr val="FF0000"/>
                </a:solidFill>
                <a:latin typeface="Arial"/>
                <a:ea typeface="ヒラギノ角ゴ ProN W3"/>
                <a:cs typeface="ヒラギノ角ゴ ProN W3"/>
              </a:rPr>
              <a:t>egradation mitigated</a:t>
            </a:r>
            <a:r>
              <a:rPr lang="en-US" altLang="ja-JP" sz="2000" i="1" dirty="0">
                <a:solidFill>
                  <a:srgbClr val="FF0000"/>
                </a:solidFill>
                <a:latin typeface="Arial"/>
                <a:ea typeface="ヒラギノ角ゴ ProN W3"/>
                <a:cs typeface="ヒラギノ角ゴ ProN W3"/>
              </a:rPr>
              <a:t> </a:t>
            </a:r>
            <a:r>
              <a:rPr lang="en-US" altLang="ja-JP" sz="2000" i="1" dirty="0" smtClean="0">
                <a:solidFill>
                  <a:srgbClr val="5F5F5F"/>
                </a:solidFill>
                <a:latin typeface="Arial"/>
                <a:ea typeface="ヒラギノ角ゴ ProN W3"/>
                <a:cs typeface="ヒラギノ角ゴ ProN W3"/>
              </a:rPr>
              <a:t>through critical efforts during the 100 European XFEL </a:t>
            </a:r>
            <a:r>
              <a:rPr lang="en-US" altLang="ja-JP" sz="2000" i="1" dirty="0" err="1" smtClean="0">
                <a:solidFill>
                  <a:srgbClr val="5F5F5F"/>
                </a:solidFill>
                <a:latin typeface="Arial"/>
                <a:ea typeface="ヒラギノ角ゴ ProN W3"/>
                <a:cs typeface="ヒラギノ角ゴ ProN W3"/>
              </a:rPr>
              <a:t>cryomodule</a:t>
            </a:r>
            <a:r>
              <a:rPr lang="en-US" altLang="ja-JP" sz="2000" i="1" dirty="0" smtClean="0">
                <a:solidFill>
                  <a:srgbClr val="5F5F5F"/>
                </a:solidFill>
                <a:latin typeface="Arial"/>
                <a:ea typeface="ヒラギノ角ゴ ProN W3"/>
                <a:cs typeface="ヒラギノ角ゴ ProN W3"/>
              </a:rPr>
              <a:t> assembly. </a:t>
            </a:r>
            <a:r>
              <a:rPr lang="en-US" altLang="ja-JP" sz="2000" i="1" dirty="0">
                <a:solidFill>
                  <a:srgbClr val="FF0000"/>
                </a:solidFill>
                <a:latin typeface="Arial"/>
                <a:ea typeface="ヒラギノ角ゴ ProN W3"/>
                <a:cs typeface="ヒラギノ角ゴ ProN W3"/>
              </a:rPr>
              <a:t>N</a:t>
            </a:r>
            <a:r>
              <a:rPr lang="en-US" altLang="ja-JP" sz="2000" i="1" dirty="0" smtClean="0">
                <a:solidFill>
                  <a:srgbClr val="FF0000"/>
                </a:solidFill>
                <a:latin typeface="Arial"/>
                <a:ea typeface="ヒラギノ角ゴ ProN W3"/>
                <a:cs typeface="ヒラギノ角ゴ ProN W3"/>
              </a:rPr>
              <a:t>o-degradation achieved</a:t>
            </a:r>
            <a:r>
              <a:rPr lang="en-US" altLang="ja-JP" sz="2000" i="1" dirty="0" smtClean="0">
                <a:solidFill>
                  <a:srgbClr val="5F5F5F"/>
                </a:solidFill>
                <a:latin typeface="Arial"/>
                <a:ea typeface="ヒラギノ角ゴ ProN W3"/>
                <a:cs typeface="ヒラギノ角ゴ ProN W3"/>
              </a:rPr>
              <a:t>. </a:t>
            </a:r>
            <a:endParaRPr lang="ja-JP" altLang="en-US" sz="2000" i="1" dirty="0">
              <a:solidFill>
                <a:srgbClr val="5F5F5F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5F5F5F">
                    <a:tint val="75000"/>
                  </a:srgbClr>
                </a:solidFill>
                <a:latin typeface="Arial"/>
                <a:ea typeface="ヒラギノ角ゴ ProN W3"/>
                <a:cs typeface="ヒラギノ角ゴ ProN W3"/>
              </a:rPr>
              <a:t>A. Yamamoto, 171106</a:t>
            </a:r>
            <a:endParaRPr lang="en-US" dirty="0">
              <a:solidFill>
                <a:srgbClr val="5F5F5F">
                  <a:tint val="75000"/>
                </a:srgbClr>
              </a:solidFill>
              <a:latin typeface="Arial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414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442" y="103188"/>
            <a:ext cx="6773728" cy="544512"/>
          </a:xfrm>
        </p:spPr>
        <p:txBody>
          <a:bodyPr/>
          <a:lstStyle/>
          <a:p>
            <a:r>
              <a:rPr lang="de-DE" dirty="0" err="1"/>
              <a:t>RF</a:t>
            </a:r>
            <a:r>
              <a:rPr lang="de-DE" dirty="0"/>
              <a:t> Performance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28.9.2017</a:t>
            </a:r>
            <a:endParaRPr lang="de-DE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318035"/>
              </p:ext>
            </p:extLst>
          </p:nvPr>
        </p:nvGraphicFramePr>
        <p:xfrm>
          <a:off x="165992" y="1567727"/>
          <a:ext cx="8152396" cy="4712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 descr="C:\Users\momet\Documents\DESY\Presentations\Presentation LLRF Operation and performance of the European XFEL LLRF 20171016\File 11.10.17, 17 31 1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1" b="14023"/>
          <a:stretch/>
        </p:blipFill>
        <p:spPr bwMode="auto">
          <a:xfrm>
            <a:off x="6641840" y="976973"/>
            <a:ext cx="3002424" cy="169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77024" y="809740"/>
            <a:ext cx="563487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European XFEL SRF Accelerator </a:t>
            </a:r>
            <a:r>
              <a:rPr kumimoji="1" lang="en-US" altLang="ja-JP" sz="2000" dirty="0" err="1" smtClean="0"/>
              <a:t>Commisionin</a:t>
            </a:r>
            <a:r>
              <a:rPr lang="en-US" altLang="ja-JP" sz="2000" dirty="0" err="1" smtClean="0"/>
              <a:t>g</a:t>
            </a:r>
            <a:r>
              <a:rPr lang="en-US" altLang="ja-JP" sz="2000" dirty="0" smtClean="0"/>
              <a:t> </a:t>
            </a:r>
          </a:p>
          <a:p>
            <a:r>
              <a:rPr lang="en-US" altLang="ja-JP" sz="2000" dirty="0" smtClean="0"/>
              <a:t>in progress</a:t>
            </a:r>
            <a:endParaRPr kumimoji="1"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8449866" y="43469"/>
            <a:ext cx="1406455" cy="27699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Courtesy, 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M. </a:t>
            </a:r>
            <a:r>
              <a:rPr lang="en-US" altLang="ja-JP" sz="12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Omet</a:t>
            </a:r>
            <a:endParaRPr lang="en-US" altLang="ja-JP" sz="12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871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00546" y="2036042"/>
            <a:ext cx="8104910" cy="3865504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Technical Status</a:t>
            </a:r>
          </a:p>
          <a:p>
            <a:pPr lvl="2"/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Nano-beam technology</a:t>
            </a:r>
          </a:p>
          <a:p>
            <a:pPr lvl="2"/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SRF technology</a:t>
            </a:r>
          </a:p>
          <a:p>
            <a:r>
              <a:rPr kumimoji="1" lang="en-US" altLang="ja-JP" dirty="0" smtClean="0">
                <a:solidFill>
                  <a:srgbClr val="3366FF"/>
                </a:solidFill>
              </a:rPr>
              <a:t>Prospect </a:t>
            </a:r>
          </a:p>
          <a:p>
            <a:pPr lvl="2"/>
            <a:r>
              <a:rPr kumimoji="1" lang="en-US" altLang="ja-JP" dirty="0">
                <a:solidFill>
                  <a:srgbClr val="3366FF"/>
                </a:solidFill>
              </a:rPr>
              <a:t>C</a:t>
            </a:r>
            <a:r>
              <a:rPr kumimoji="1" lang="en-US" altLang="ja-JP" dirty="0" smtClean="0">
                <a:solidFill>
                  <a:srgbClr val="3366FF"/>
                </a:solidFill>
              </a:rPr>
              <a:t>ost reduction R&amp;Ds</a:t>
            </a:r>
            <a:endParaRPr kumimoji="1" lang="en-US" altLang="ja-JP" dirty="0">
              <a:solidFill>
                <a:srgbClr val="3366FF"/>
              </a:solidFill>
            </a:endParaRPr>
          </a:p>
          <a:p>
            <a:pPr lvl="2"/>
            <a:r>
              <a:rPr kumimoji="1" lang="en-US" altLang="ja-JP" dirty="0" smtClean="0">
                <a:solidFill>
                  <a:srgbClr val="3366FF"/>
                </a:solidFill>
              </a:rPr>
              <a:t>Scenario for ILC staging at 250 </a:t>
            </a:r>
            <a:r>
              <a:rPr kumimoji="1" lang="en-US" altLang="ja-JP" dirty="0" err="1" smtClean="0">
                <a:solidFill>
                  <a:srgbClr val="3366FF"/>
                </a:solidFill>
              </a:rPr>
              <a:t>GeV</a:t>
            </a:r>
            <a:endParaRPr kumimoji="1" lang="en-US" altLang="ja-JP" dirty="0">
              <a:solidFill>
                <a:srgbClr val="3366FF"/>
              </a:solidFill>
            </a:endParaRPr>
          </a:p>
          <a:p>
            <a:pPr lvl="2"/>
            <a:r>
              <a:rPr kumimoji="1" lang="en-US" altLang="ja-JP" dirty="0" smtClean="0">
                <a:solidFill>
                  <a:srgbClr val="3366FF"/>
                </a:solidFill>
              </a:rPr>
              <a:t>ILC to be realized </a:t>
            </a:r>
          </a:p>
          <a:p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3200" dirty="0" smtClean="0">
                <a:solidFill>
                  <a:srgbClr val="A6A6A6"/>
                </a:solidFill>
              </a:rPr>
              <a:t>Outline</a:t>
            </a:r>
            <a:endParaRPr kumimoji="1" lang="ja-JP" altLang="en-US" sz="3200" dirty="0">
              <a:solidFill>
                <a:srgbClr val="A6A6A6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>
          <a:xfrm>
            <a:off x="7379376" y="6352419"/>
            <a:ext cx="2310775" cy="365125"/>
          </a:xfrm>
        </p:spPr>
        <p:txBody>
          <a:bodyPr/>
          <a:lstStyle/>
          <a:p>
            <a:pPr algn="r"/>
            <a:fld id="{431C99DD-1DF2-B246-B80C-C27435E6E1B8}" type="slidenum">
              <a:rPr lang="en-US" altLang="ja-JP" smtClean="0">
                <a:latin typeface="Calibri"/>
                <a:ea typeface="ＭＳ Ｐゴシック"/>
              </a:rPr>
              <a:pPr algn="r"/>
              <a:t>17</a:t>
            </a:fld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6" name="日付プレースホルダー 3"/>
          <p:cNvSpPr txBox="1">
            <a:spLocks/>
          </p:cNvSpPr>
          <p:nvPr/>
        </p:nvSpPr>
        <p:spPr>
          <a:xfrm>
            <a:off x="153851" y="6382535"/>
            <a:ext cx="1943952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900" b="1" kern="1200">
                <a:solidFill>
                  <a:srgbClr val="63082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170123</a:t>
            </a:r>
            <a:endParaRPr lang="en-US" altLang="ja-JP" dirty="0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31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b="1" dirty="0" smtClean="0"/>
              <a:t>US-Japan Discussion Group on ILC</a:t>
            </a:r>
            <a:endParaRPr kumimoji="1" lang="ja-JP" altLang="en-US" sz="24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02" y="944724"/>
            <a:ext cx="9088010" cy="5112568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First meeting on </a:t>
            </a:r>
            <a:r>
              <a:rPr lang="en-US" altLang="ja-JP" sz="2000" dirty="0"/>
              <a:t>May 25, 2016 at Washington </a:t>
            </a:r>
            <a:r>
              <a:rPr lang="en-US" altLang="ja-JP" sz="2000" dirty="0" smtClean="0"/>
              <a:t>D.C</a:t>
            </a:r>
            <a:endParaRPr kumimoji="1" lang="en-US" altLang="ja-JP" sz="2000" dirty="0" smtClean="0"/>
          </a:p>
          <a:p>
            <a:pPr lvl="1"/>
            <a:r>
              <a:rPr kumimoji="1" lang="en-US" altLang="ja-JP" sz="1800" dirty="0" smtClean="0"/>
              <a:t>Attended by Deputy Director-General, Research Promotion Bureau, MEXT, and Director, Office of Science, DOE.</a:t>
            </a:r>
          </a:p>
          <a:p>
            <a:pPr lvl="1"/>
            <a:r>
              <a:rPr lang="en-US" altLang="ja-JP" sz="1800" dirty="0" smtClean="0"/>
              <a:t>Agreed on item of discussion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Working level meeting on </a:t>
            </a:r>
            <a:r>
              <a:rPr lang="en-US" altLang="ja-JP" sz="2000" dirty="0" smtClean="0"/>
              <a:t>August 8, 2016 at ICHEP venue in Chicago</a:t>
            </a:r>
          </a:p>
          <a:p>
            <a:pPr lvl="1"/>
            <a:r>
              <a:rPr kumimoji="1" lang="en-US" altLang="ja-JP" sz="1800" dirty="0" smtClean="0"/>
              <a:t>Attended by Director, Basic Research Promotion Div., MEXT, and Associate Director for HEP, DOE.</a:t>
            </a:r>
          </a:p>
          <a:p>
            <a:pPr lvl="1"/>
            <a:r>
              <a:rPr lang="en-US" altLang="ja-JP" sz="1800" dirty="0" smtClean="0"/>
              <a:t>Heard from KEK and FNAL on the proposal of the joint R&amp;D for cost reduction.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Second meeting on </a:t>
            </a:r>
            <a:r>
              <a:rPr lang="en-US" altLang="ja-JP" sz="2000" dirty="0" smtClean="0"/>
              <a:t>October 18, 2016 by video</a:t>
            </a:r>
          </a:p>
          <a:p>
            <a:pPr lvl="1"/>
            <a:r>
              <a:rPr kumimoji="1" lang="en-US" altLang="ja-JP" sz="1800" dirty="0" smtClean="0"/>
              <a:t>Attended by </a:t>
            </a:r>
            <a:r>
              <a:rPr lang="en-US" altLang="ja-JP" sz="1800" dirty="0"/>
              <a:t>Deputy Director-General, Research Promotion Bureau, MEXT, and Director, Office of Science, DOE.</a:t>
            </a:r>
          </a:p>
          <a:p>
            <a:pPr lvl="1"/>
            <a:r>
              <a:rPr kumimoji="1" lang="en-US" altLang="ja-JP" sz="1800" dirty="0" smtClean="0"/>
              <a:t>Agreed to begin the joint R&amp;D from April 2017.</a:t>
            </a:r>
            <a:endParaRPr lang="en-US" altLang="ja-JP" sz="1800" dirty="0"/>
          </a:p>
          <a:p>
            <a:r>
              <a:rPr lang="en-US" altLang="ja-JP" sz="2000" dirty="0" smtClean="0"/>
              <a:t>Discussion group activity continues. The report </a:t>
            </a:r>
            <a:r>
              <a:rPr lang="en-US" altLang="ja-JP" sz="2000" dirty="0"/>
              <a:t>on ILC Organization and Management </a:t>
            </a:r>
            <a:r>
              <a:rPr lang="en-US" altLang="ja-JP" sz="2000" dirty="0" smtClean="0"/>
              <a:t>is</a:t>
            </a:r>
            <a:r>
              <a:rPr kumimoji="1" lang="en-US" altLang="ja-JP" sz="2000" dirty="0" smtClean="0"/>
              <a:t> an input to this activity.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763525" y="10844"/>
            <a:ext cx="2101807" cy="27699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Courtesy, Y. Okada, </a:t>
            </a:r>
            <a:r>
              <a:rPr lang="en-US" altLang="ja-JP" sz="1200" b="1" dirty="0" smtClean="0">
                <a:solidFill>
                  <a:srgbClr val="3366FF"/>
                </a:solidFill>
                <a:latin typeface="Calibri"/>
                <a:ea typeface="ＭＳ Ｐゴシック"/>
              </a:rPr>
              <a:t>LCWS2017</a:t>
            </a:r>
          </a:p>
        </p:txBody>
      </p:sp>
    </p:spTree>
    <p:extLst>
      <p:ext uri="{BB962C8B-B14F-4D97-AF65-F5344CB8AC3E}">
        <p14:creationId xmlns:p14="http://schemas.microsoft.com/office/powerpoint/2010/main" val="270254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1434" y="284173"/>
            <a:ext cx="8827813" cy="10865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altLang="ja-JP" sz="2800" b="1" dirty="0" smtClean="0"/>
              <a:t>ILC </a:t>
            </a:r>
            <a:r>
              <a:rPr lang="en-US" altLang="ja-JP" sz="2800" b="1" dirty="0"/>
              <a:t>Cost-Reduction R&amp;</a:t>
            </a:r>
            <a:r>
              <a:rPr lang="en-US" altLang="ja-JP" sz="2800" b="1" dirty="0" smtClean="0"/>
              <a:t>D in US-Japan Cooperation</a:t>
            </a:r>
            <a:r>
              <a:rPr lang="en-US" altLang="ja-JP" sz="2800" b="1" dirty="0"/>
              <a:t/>
            </a:r>
            <a:br>
              <a:rPr lang="en-US" altLang="ja-JP" sz="2800" b="1" dirty="0"/>
            </a:br>
            <a:r>
              <a:rPr lang="en-US" altLang="ja-JP" sz="2800" b="1" dirty="0"/>
              <a:t> </a:t>
            </a:r>
            <a:r>
              <a:rPr lang="en-US" altLang="ja-JP" sz="2800" b="1" dirty="0" smtClean="0"/>
              <a:t>on SRF Technology, for ~3 years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1496" y="1656804"/>
            <a:ext cx="8206890" cy="4509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B</a:t>
            </a:r>
            <a:r>
              <a:rPr lang="en-US" altLang="ja-JP" sz="2400" dirty="0" smtClean="0"/>
              <a:t>ased on recent advances in technologies;</a:t>
            </a:r>
          </a:p>
          <a:p>
            <a:pPr marL="800100" lvl="1" indent="-342900"/>
            <a:r>
              <a:rPr lang="en-US" altLang="ja-JP" sz="2400" dirty="0" err="1" smtClean="0"/>
              <a:t>Nb</a:t>
            </a:r>
            <a:r>
              <a:rPr lang="en-US" altLang="ja-JP" sz="2400" dirty="0" smtClean="0">
                <a:solidFill>
                  <a:srgbClr val="008000"/>
                </a:solidFill>
              </a:rPr>
              <a:t>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materia</a:t>
            </a:r>
            <a:r>
              <a:rPr lang="en-US" altLang="ja-JP" sz="2400" dirty="0" smtClean="0">
                <a:solidFill>
                  <a:srgbClr val="008000"/>
                </a:solidFill>
              </a:rPr>
              <a:t>/sheet </a:t>
            </a:r>
            <a:r>
              <a:rPr lang="en-US" altLang="ja-JP" sz="2400" dirty="0" smtClean="0"/>
              <a:t>preparation</a:t>
            </a:r>
          </a:p>
          <a:p>
            <a:pPr marL="457200" lvl="1" indent="0">
              <a:buNone/>
            </a:pPr>
            <a:r>
              <a:rPr lang="en-US" altLang="ja-JP" sz="2400" dirty="0" smtClean="0"/>
              <a:t>	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- w/ optimum RRR and clean surface </a:t>
            </a:r>
            <a:endParaRPr lang="en-US" altLang="ja-JP" sz="2400" dirty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/>
            <a:r>
              <a:rPr lang="en-US" altLang="ja-JP" sz="2400" dirty="0" smtClean="0"/>
              <a:t>SRF </a:t>
            </a:r>
            <a:r>
              <a:rPr lang="en-US" altLang="ja-JP" sz="2400" dirty="0">
                <a:solidFill>
                  <a:srgbClr val="FF0000"/>
                </a:solidFill>
              </a:rPr>
              <a:t>cavity fabrication</a:t>
            </a:r>
            <a:r>
              <a:rPr lang="en-US" altLang="ja-JP" sz="2400" dirty="0"/>
              <a:t> for </a:t>
            </a:r>
            <a:r>
              <a:rPr lang="en-US" altLang="ja-JP" sz="2400" dirty="0" smtClean="0">
                <a:solidFill>
                  <a:srgbClr val="3366FF"/>
                </a:solidFill>
              </a:rPr>
              <a:t>high-Q </a:t>
            </a:r>
            <a:r>
              <a:rPr lang="en-US" altLang="ja-JP" sz="2400" dirty="0">
                <a:solidFill>
                  <a:srgbClr val="3366FF"/>
                </a:solidFill>
              </a:rPr>
              <a:t>and </a:t>
            </a:r>
            <a:r>
              <a:rPr lang="en-US" altLang="ja-JP" sz="2400" dirty="0" smtClean="0">
                <a:solidFill>
                  <a:srgbClr val="3366FF"/>
                </a:solidFill>
              </a:rPr>
              <a:t>high-G </a:t>
            </a:r>
          </a:p>
          <a:p>
            <a:pPr marL="457200" lvl="1" indent="0">
              <a:buNone/>
            </a:pPr>
            <a:r>
              <a:rPr lang="en-US" altLang="ja-JP" sz="2400" dirty="0"/>
              <a:t>	</a:t>
            </a:r>
            <a:r>
              <a:rPr lang="en-US" altLang="ja-JP" sz="2000" dirty="0" smtClean="0">
                <a:solidFill>
                  <a:srgbClr val="7F7F7F"/>
                </a:solidFill>
              </a:rPr>
              <a:t>-w/ a </a:t>
            </a:r>
            <a:r>
              <a:rPr lang="en-US" altLang="ja-JP" sz="2000" dirty="0">
                <a:solidFill>
                  <a:srgbClr val="7F7F7F"/>
                </a:solidFill>
              </a:rPr>
              <a:t>new </a:t>
            </a:r>
            <a:r>
              <a:rPr lang="en-US" altLang="ja-JP" sz="2000" dirty="0" smtClean="0">
                <a:solidFill>
                  <a:srgbClr val="7F7F7F"/>
                </a:solidFill>
              </a:rPr>
              <a:t>“N Infusion” recipe demonstrated </a:t>
            </a:r>
            <a:r>
              <a:rPr lang="en-US" altLang="ja-JP" sz="2000" dirty="0">
                <a:solidFill>
                  <a:srgbClr val="7F7F7F"/>
                </a:solidFill>
              </a:rPr>
              <a:t>by 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Fermilab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marL="800100" lvl="1" indent="-342900"/>
            <a:r>
              <a:rPr lang="en-US" altLang="ja-JP" sz="2400" dirty="0" smtClean="0"/>
              <a:t>Power </a:t>
            </a:r>
            <a:r>
              <a:rPr lang="en-US" altLang="ja-JP" sz="2400" dirty="0"/>
              <a:t>input </a:t>
            </a:r>
            <a:r>
              <a:rPr lang="en-US" altLang="ja-JP" sz="2400" dirty="0">
                <a:solidFill>
                  <a:srgbClr val="008000"/>
                </a:solidFill>
              </a:rPr>
              <a:t>coupler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fabrication</a:t>
            </a:r>
          </a:p>
          <a:p>
            <a:pPr marL="457200" lvl="1" indent="0">
              <a:buNone/>
            </a:pPr>
            <a:r>
              <a:rPr lang="en-US" altLang="ja-JP" sz="2400" dirty="0"/>
              <a:t>	</a:t>
            </a:r>
            <a:r>
              <a:rPr lang="en-US" altLang="ja-JP" sz="2000" dirty="0" smtClean="0">
                <a:solidFill>
                  <a:srgbClr val="7F7F7F"/>
                </a:solidFill>
              </a:rPr>
              <a:t>- w/ new (low Second. </a:t>
            </a:r>
            <a:r>
              <a:rPr lang="en-US" altLang="ja-JP" sz="2000" dirty="0">
                <a:solidFill>
                  <a:srgbClr val="7F7F7F"/>
                </a:solidFill>
              </a:rPr>
              <a:t> </a:t>
            </a:r>
            <a:r>
              <a:rPr lang="en-US" altLang="ja-JP" sz="2000" dirty="0" smtClean="0">
                <a:solidFill>
                  <a:srgbClr val="7F7F7F"/>
                </a:solidFill>
              </a:rPr>
              <a:t>e- emission) ceramic without </a:t>
            </a:r>
            <a:r>
              <a:rPr lang="en-US" altLang="ja-JP" sz="2000" dirty="0" err="1" smtClean="0">
                <a:solidFill>
                  <a:srgbClr val="7F7F7F"/>
                </a:solidFill>
              </a:rPr>
              <a:t>TiN</a:t>
            </a:r>
            <a:r>
              <a:rPr lang="en-US" altLang="ja-JP" sz="2000" dirty="0" smtClean="0">
                <a:solidFill>
                  <a:srgbClr val="7F7F7F"/>
                </a:solidFill>
              </a:rPr>
              <a:t> coating  </a:t>
            </a:r>
            <a:endParaRPr lang="en-US" altLang="ja-JP" sz="2400" dirty="0">
              <a:solidFill>
                <a:srgbClr val="7F7F7F"/>
              </a:solidFill>
            </a:endParaRPr>
          </a:p>
          <a:p>
            <a:pPr marL="800100" lvl="1" indent="-342900"/>
            <a:r>
              <a:rPr lang="en-US" altLang="ja-JP" sz="2400" dirty="0" smtClean="0"/>
              <a:t>Cavity </a:t>
            </a:r>
            <a:r>
              <a:rPr lang="en-US" altLang="ja-JP" sz="2400" dirty="0">
                <a:solidFill>
                  <a:srgbClr val="008000"/>
                </a:solidFill>
              </a:rPr>
              <a:t>chemical </a:t>
            </a:r>
            <a:r>
              <a:rPr lang="en-US" altLang="ja-JP" sz="2400" dirty="0" smtClean="0">
                <a:solidFill>
                  <a:srgbClr val="008000"/>
                </a:solidFill>
              </a:rPr>
              <a:t>process</a:t>
            </a:r>
          </a:p>
          <a:p>
            <a:pPr marL="457200" lvl="1" indent="0">
              <a:buNone/>
            </a:pPr>
            <a:r>
              <a:rPr lang="en-US" altLang="ja-JP" sz="2400" dirty="0"/>
              <a:t>	</a:t>
            </a:r>
            <a:r>
              <a:rPr lang="en-US" altLang="ja-JP" sz="2000" dirty="0" smtClean="0">
                <a:solidFill>
                  <a:srgbClr val="7F7F7F"/>
                </a:solidFill>
              </a:rPr>
              <a:t>- w/ vertical EP and new chemical (non HF) solution </a:t>
            </a:r>
          </a:p>
          <a:p>
            <a:pPr marL="800100" lvl="1" indent="-342900"/>
            <a:r>
              <a:rPr lang="en-US" altLang="ja-JP" sz="2400" dirty="0" smtClean="0"/>
              <a:t>Others</a:t>
            </a:r>
            <a:endParaRPr lang="en-US" altLang="ja-JP" sz="2400" dirty="0"/>
          </a:p>
          <a:p>
            <a:pPr lvl="1"/>
            <a:endParaRPr kumimoji="1" lang="ja-JP" altLang="en-US" dirty="0"/>
          </a:p>
        </p:txBody>
      </p:sp>
      <p:pic>
        <p:nvPicPr>
          <p:cNvPr id="7" name="図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2517" y="1656893"/>
            <a:ext cx="1416578" cy="95187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66" y="2720335"/>
            <a:ext cx="2230964" cy="143673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r="59330" b="54868"/>
          <a:stretch/>
        </p:blipFill>
        <p:spPr>
          <a:xfrm>
            <a:off x="7809570" y="4337540"/>
            <a:ext cx="1544847" cy="64324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図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787" y="5160648"/>
            <a:ext cx="856892" cy="508595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6613228" y="19504"/>
            <a:ext cx="30395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S. </a:t>
            </a:r>
            <a:r>
              <a:rPr kumimoji="1" lang="en-US" altLang="ja-JP" dirty="0" err="1" smtClean="0"/>
              <a:t>Michizono</a:t>
            </a:r>
            <a:r>
              <a:rPr kumimoji="1" lang="en-US" altLang="ja-JP" dirty="0" smtClean="0"/>
              <a:t>, S. </a:t>
            </a:r>
            <a:r>
              <a:rPr kumimoji="1" lang="en-US" altLang="ja-JP" dirty="0" err="1" smtClean="0"/>
              <a:t>Belomestnykh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630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00546" y="2036042"/>
            <a:ext cx="8104910" cy="3865504"/>
          </a:xfrm>
        </p:spPr>
        <p:txBody>
          <a:bodyPr/>
          <a:lstStyle/>
          <a:p>
            <a:r>
              <a:rPr kumimoji="1" lang="en-US" altLang="ja-JP" dirty="0" smtClean="0"/>
              <a:t>Introduction</a:t>
            </a:r>
          </a:p>
          <a:p>
            <a:r>
              <a:rPr kumimoji="1" lang="en-US" altLang="ja-JP" dirty="0" smtClean="0"/>
              <a:t>Technical Status</a:t>
            </a:r>
          </a:p>
          <a:p>
            <a:pPr lvl="2"/>
            <a:r>
              <a:rPr kumimoji="1" lang="en-US" altLang="ja-JP" dirty="0" smtClean="0"/>
              <a:t>Nano-beam technology</a:t>
            </a:r>
          </a:p>
          <a:p>
            <a:pPr lvl="2"/>
            <a:r>
              <a:rPr kumimoji="1" lang="en-US" altLang="ja-JP" dirty="0" smtClean="0"/>
              <a:t>SRF technology</a:t>
            </a:r>
          </a:p>
          <a:p>
            <a:r>
              <a:rPr kumimoji="1" lang="en-US" altLang="ja-JP" dirty="0" smtClean="0"/>
              <a:t>Prospect </a:t>
            </a:r>
          </a:p>
          <a:p>
            <a:pPr lvl="2"/>
            <a:r>
              <a:rPr kumimoji="1" lang="en-US" altLang="ja-JP" dirty="0"/>
              <a:t>C</a:t>
            </a:r>
            <a:r>
              <a:rPr kumimoji="1" lang="en-US" altLang="ja-JP" dirty="0" smtClean="0"/>
              <a:t>ost reduction R&amp;Ds</a:t>
            </a:r>
            <a:endParaRPr kumimoji="1" lang="en-US" altLang="ja-JP" dirty="0"/>
          </a:p>
          <a:p>
            <a:pPr lvl="2"/>
            <a:r>
              <a:rPr kumimoji="1" lang="en-US" altLang="ja-JP" dirty="0" smtClean="0"/>
              <a:t>Scenario for ILC staging at 250 </a:t>
            </a:r>
            <a:r>
              <a:rPr kumimoji="1" lang="en-US" altLang="ja-JP" dirty="0" err="1" smtClean="0"/>
              <a:t>GeV</a:t>
            </a:r>
            <a:endParaRPr kumimoji="1" lang="en-US" altLang="ja-JP" dirty="0"/>
          </a:p>
          <a:p>
            <a:pPr lvl="2"/>
            <a:r>
              <a:rPr kumimoji="1" lang="en-US" altLang="ja-JP" dirty="0" smtClean="0"/>
              <a:t>ILC to be realized </a:t>
            </a:r>
          </a:p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3200" dirty="0" smtClean="0"/>
              <a:t>Outline</a:t>
            </a:r>
            <a:endParaRPr kumimoji="1" lang="ja-JP" altLang="en-US" sz="3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>
          <a:xfrm>
            <a:off x="7379376" y="6352419"/>
            <a:ext cx="2310775" cy="365125"/>
          </a:xfrm>
        </p:spPr>
        <p:txBody>
          <a:bodyPr/>
          <a:lstStyle/>
          <a:p>
            <a:pPr algn="r"/>
            <a:fld id="{431C99DD-1DF2-B246-B80C-C27435E6E1B8}" type="slidenum">
              <a:rPr lang="en-US" altLang="ja-JP" smtClean="0">
                <a:latin typeface="Calibri"/>
                <a:ea typeface="ＭＳ Ｐゴシック"/>
              </a:rPr>
              <a:pPr algn="r"/>
              <a:t>2</a:t>
            </a:fld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6" name="日付プレースホルダー 3"/>
          <p:cNvSpPr txBox="1">
            <a:spLocks/>
          </p:cNvSpPr>
          <p:nvPr/>
        </p:nvSpPr>
        <p:spPr>
          <a:xfrm>
            <a:off x="153851" y="6382535"/>
            <a:ext cx="1943952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900" b="1" kern="1200">
                <a:solidFill>
                  <a:srgbClr val="63082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170123</a:t>
            </a:r>
            <a:endParaRPr lang="en-US" altLang="ja-JP" dirty="0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837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7155" y="50269"/>
            <a:ext cx="8629413" cy="544512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sz="4000" b="1" dirty="0" smtClean="0"/>
              <a:t>Gradient demonstrated w</a:t>
            </a:r>
            <a:r>
              <a:rPr kumimoji="1" lang="en-US" altLang="ja-JP" sz="4000" b="1" dirty="0"/>
              <a:t>/</a:t>
            </a:r>
            <a:r>
              <a:rPr kumimoji="1" lang="en-US" altLang="ja-JP" sz="4000" b="1" dirty="0" smtClean="0"/>
              <a:t> </a:t>
            </a:r>
            <a:r>
              <a:rPr kumimoji="1" lang="en-US" altLang="ja-JP" sz="4000" b="1" dirty="0" err="1" smtClean="0"/>
              <a:t>Nb</a:t>
            </a:r>
            <a:r>
              <a:rPr kumimoji="1" lang="en-US" altLang="ja-JP" sz="4000" b="1" dirty="0" smtClean="0"/>
              <a:t>-Sliced</a:t>
            </a:r>
            <a:endParaRPr kumimoji="1" lang="ja-JP" altLang="en-US" sz="4000" b="1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/>
          <a:srcRect t="3256" b="3256"/>
          <a:stretch>
            <a:fillRect/>
          </a:stretch>
        </p:blipFill>
        <p:spPr>
          <a:xfrm>
            <a:off x="3167053" y="1257104"/>
            <a:ext cx="6506076" cy="3633163"/>
          </a:xfrm>
        </p:spPr>
      </p:pic>
      <p:grpSp>
        <p:nvGrpSpPr>
          <p:cNvPr id="4" name="図形グループ 3"/>
          <p:cNvGrpSpPr/>
          <p:nvPr/>
        </p:nvGrpSpPr>
        <p:grpSpPr>
          <a:xfrm>
            <a:off x="620810" y="3509133"/>
            <a:ext cx="2421579" cy="1807644"/>
            <a:chOff x="3627673" y="3929179"/>
            <a:chExt cx="2567831" cy="2248784"/>
          </a:xfrm>
        </p:grpSpPr>
        <p:pic>
          <p:nvPicPr>
            <p:cNvPr id="5" name="図 4" descr="DSC_0249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734131" y="3822721"/>
              <a:ext cx="2248784" cy="2461699"/>
            </a:xfrm>
            <a:prstGeom prst="rect">
              <a:avLst/>
            </a:prstGeom>
          </p:spPr>
        </p:pic>
        <p:cxnSp>
          <p:nvCxnSpPr>
            <p:cNvPr id="6" name="直線矢印コネクタ 5"/>
            <p:cNvCxnSpPr/>
            <p:nvPr/>
          </p:nvCxnSpPr>
          <p:spPr>
            <a:xfrm rot="16200000">
              <a:off x="5812069" y="5872076"/>
              <a:ext cx="14270" cy="42334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5459502" y="5761570"/>
              <a:ext cx="736002" cy="382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FF0000"/>
                  </a:solidFill>
                </a:rPr>
                <a:t>50</a:t>
              </a:r>
              <a:r>
                <a:rPr kumimoji="1" lang="en-US" altLang="ja-JP" sz="14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400" dirty="0" smtClean="0">
                  <a:solidFill>
                    <a:srgbClr val="FF0000"/>
                  </a:solidFill>
                </a:rPr>
                <a:t>mm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5603252" y="2810159"/>
            <a:ext cx="161716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ILC Gradient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51233" y="3232411"/>
            <a:ext cx="1578657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Cavity Spec.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51491" y="3148659"/>
            <a:ext cx="1295077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45 MV/m </a:t>
            </a:r>
          </a:p>
          <a:p>
            <a:r>
              <a:rPr lang="en-US" altLang="ja-JP" dirty="0" smtClean="0"/>
              <a:t>reached</a:t>
            </a:r>
            <a:endParaRPr kumimoji="1" lang="ja-JP" altLang="en-US" dirty="0"/>
          </a:p>
        </p:txBody>
      </p:sp>
      <p:pic>
        <p:nvPicPr>
          <p:cNvPr id="12" name="図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86" y="1326397"/>
            <a:ext cx="2351363" cy="162929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5488654" y="5165629"/>
            <a:ext cx="217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Result from DESY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79055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2号機たて測定結果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730" y="2939654"/>
            <a:ext cx="4629559" cy="31669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2805" y="173553"/>
            <a:ext cx="8698478" cy="331928"/>
          </a:xfrm>
          <a:solidFill>
            <a:schemeClr val="bg1"/>
          </a:solidFill>
        </p:spPr>
        <p:txBody>
          <a:bodyPr anchor="ctr"/>
          <a:lstStyle/>
          <a:p>
            <a:r>
              <a:rPr lang="en-US" altLang="ja-JP" b="1" dirty="0"/>
              <a:t> </a:t>
            </a:r>
            <a:r>
              <a:rPr lang="en-US" altLang="ja-JP" b="1" dirty="0" err="1" smtClean="0"/>
              <a:t>Nb</a:t>
            </a:r>
            <a:r>
              <a:rPr lang="en-US" altLang="ja-JP" b="1" dirty="0" smtClean="0"/>
              <a:t>-ingot </a:t>
            </a:r>
            <a:r>
              <a:rPr lang="en-US" altLang="ja-JP" b="1" dirty="0" err="1" smtClean="0"/>
              <a:t>sliced,L</a:t>
            </a:r>
            <a:r>
              <a:rPr lang="en-US" altLang="ja-JP" b="1" dirty="0" smtClean="0"/>
              <a:t>-grain, Cavity </a:t>
            </a:r>
            <a:endParaRPr kumimoji="1" lang="ja-JP" altLang="en-US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77" y="1045344"/>
            <a:ext cx="5574383" cy="11882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856546" y="4094706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2"/>
                </a:solidFill>
              </a:rPr>
              <a:t>36</a:t>
            </a:r>
            <a:endParaRPr kumimoji="1" lang="ja-JP" altLang="en-US" sz="1600" dirty="0">
              <a:solidFill>
                <a:schemeClr val="accent2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43352" y="3524403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2"/>
                </a:solidFill>
              </a:rPr>
              <a:t>38</a:t>
            </a:r>
            <a:endParaRPr kumimoji="1" lang="ja-JP" altLang="en-US" sz="1600" dirty="0">
              <a:solidFill>
                <a:schemeClr val="accent2"/>
              </a:solidFill>
            </a:endParaRPr>
          </a:p>
        </p:txBody>
      </p:sp>
      <p:pic>
        <p:nvPicPr>
          <p:cNvPr id="11" name="図 1" descr="P2230003_59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941" y="3220397"/>
            <a:ext cx="362016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64937" y="2354929"/>
            <a:ext cx="5172247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1.3 GHz TESLA-like SRF cavity, using </a:t>
            </a:r>
            <a:r>
              <a:rPr lang="en-US" altLang="ja-JP" dirty="0" err="1" smtClean="0"/>
              <a:t>Nb</a:t>
            </a:r>
            <a:r>
              <a:rPr lang="en-US" altLang="ja-JP" dirty="0" smtClean="0"/>
              <a:t> directly sliced</a:t>
            </a:r>
          </a:p>
          <a:p>
            <a:r>
              <a:rPr lang="en-US" altLang="ja-JP" dirty="0" smtClean="0"/>
              <a:t>demonstrated: </a:t>
            </a:r>
            <a:endParaRPr kumimoji="1" lang="ja-JP" altLang="en-US" dirty="0"/>
          </a:p>
        </p:txBody>
      </p:sp>
      <p:pic>
        <p:nvPicPr>
          <p:cNvPr id="7" name="図 6" descr="DSC_022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992" y="734120"/>
            <a:ext cx="1732376" cy="1620809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283078" y="2354878"/>
            <a:ext cx="31903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Ingot sliced Niobium (Tokyo </a:t>
            </a:r>
            <a:r>
              <a:rPr kumimoji="1" lang="en-US" altLang="ja-JP" sz="1600" dirty="0" err="1" smtClean="0"/>
              <a:t>Denkai</a:t>
            </a:r>
            <a:r>
              <a:rPr kumimoji="1" lang="en-US" altLang="ja-JP" sz="1600" dirty="0" smtClean="0"/>
              <a:t>)</a:t>
            </a:r>
          </a:p>
          <a:p>
            <a:r>
              <a:rPr kumimoji="1" lang="en-US" altLang="ja-JP" sz="1600" dirty="0" smtClean="0"/>
              <a:t>(</a:t>
            </a:r>
            <a:r>
              <a:rPr kumimoji="1" lang="en-US" altLang="ja-JP" sz="1600" dirty="0" err="1" smtClean="0"/>
              <a:t>Dia</a:t>
            </a:r>
            <a:r>
              <a:rPr kumimoji="1" lang="ja-JP" altLang="en-US" sz="1600" dirty="0" smtClean="0"/>
              <a:t>：</a:t>
            </a:r>
            <a:r>
              <a:rPr kumimoji="1" lang="en-US" altLang="ja-JP" sz="1600" dirty="0" smtClean="0"/>
              <a:t>260 mm</a:t>
            </a:r>
            <a:r>
              <a:rPr kumimoji="1" lang="en-US" altLang="ja-JP" sz="1600" dirty="0"/>
              <a:t>)</a:t>
            </a:r>
            <a:endParaRPr kumimoji="1"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A9B540C-44DA-4F69-89C9-7C84606640D3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940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下矢印 10"/>
          <p:cNvSpPr/>
          <p:nvPr/>
        </p:nvSpPr>
        <p:spPr>
          <a:xfrm>
            <a:off x="5635902" y="1459589"/>
            <a:ext cx="275167" cy="2253166"/>
          </a:xfrm>
          <a:prstGeom prst="down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1352" y="111165"/>
            <a:ext cx="8669900" cy="435711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3200" b="1" dirty="0" smtClean="0">
                <a:ea typeface="ＭＳ Ｐゴシック"/>
                <a:cs typeface="ＭＳ Ｐゴシック"/>
              </a:rPr>
              <a:t>SRF Cavity Fabrication and Qualification </a:t>
            </a:r>
            <a:endParaRPr lang="en-GB" sz="2800" b="1" dirty="0">
              <a:solidFill>
                <a:schemeClr val="bg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A. Yamamoto, 171106</a:t>
            </a:r>
            <a:endParaRPr lang="en-US" altLang="ja-JP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FEB85ABE-900B-5F41-A7E2-B293305521C4}" type="slidenum">
              <a:rPr lang="en-US" altLang="ja-JP" smtClean="0">
                <a:latin typeface="Arial"/>
                <a:ea typeface="Arial Unicode MS"/>
                <a:cs typeface="Arial Unicode MS"/>
              </a:rPr>
              <a:pPr algn="r">
                <a:defRPr/>
              </a:pPr>
              <a:t>22</a:t>
            </a:fld>
            <a:endParaRPr lang="en-US" altLang="ja-JP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05701" y="1072708"/>
            <a:ext cx="4373015" cy="369332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Purchasing Material/Sub-component</a:t>
            </a:r>
            <a:endParaRPr lang="ja-JP" alt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19460" y="1749049"/>
            <a:ext cx="3305574" cy="369332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Manufacturing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Cavity</a:t>
            </a:r>
            <a:endParaRPr lang="en-US" altLang="ja-JP" dirty="0" smtClean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19461" y="2390775"/>
            <a:ext cx="2186190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Processing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Surface</a:t>
            </a:r>
            <a:endParaRPr lang="en-US" altLang="ja-JP" dirty="0" smtClean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19460" y="2948683"/>
            <a:ext cx="3925860" cy="369332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Assembling </a:t>
            </a:r>
            <a:r>
              <a:rPr lang="en-US" altLang="ja-JP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LHe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-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Tank</a:t>
            </a:r>
            <a:endParaRPr lang="en-US" altLang="ja-JP" dirty="0" smtClean="0">
              <a:solidFill>
                <a:srgbClr val="3366F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19459" y="3720182"/>
            <a:ext cx="26822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  <a:ea typeface="Arial Unicode MS"/>
                <a:cs typeface="Arial Unicode MS"/>
              </a:rPr>
              <a:t>Qualifying Cavity, 100 </a:t>
            </a:r>
            <a:r>
              <a:rPr lang="en-US" altLang="ja-JP" dirty="0" smtClean="0">
                <a:latin typeface="Arial"/>
                <a:ea typeface="Arial Unicode MS"/>
                <a:cs typeface="Arial Unicode MS"/>
              </a:rPr>
              <a:t>%</a:t>
            </a:r>
            <a:endParaRPr lang="en-US" altLang="ja-JP" dirty="0" smtClean="0">
              <a:solidFill>
                <a:srgbClr val="FF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00673" y="5042814"/>
            <a:ext cx="4078882" cy="369332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Cryomodule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Assembly</a:t>
            </a:r>
            <a:endParaRPr lang="en-US" altLang="ja-JP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5622143" y="4681138"/>
            <a:ext cx="275167" cy="361677"/>
          </a:xfrm>
          <a:prstGeom prst="down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" name="図 24" descr="cryomodule_2008_low_tran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40" y="4689202"/>
            <a:ext cx="1528486" cy="84654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sp>
        <p:nvSpPr>
          <p:cNvPr id="26" name="左中かっこ 25"/>
          <p:cNvSpPr/>
          <p:nvPr/>
        </p:nvSpPr>
        <p:spPr bwMode="auto">
          <a:xfrm>
            <a:off x="4730366" y="1035659"/>
            <a:ext cx="380205" cy="2305566"/>
          </a:xfrm>
          <a:prstGeom prst="leftBrace">
            <a:avLst>
              <a:gd name="adj1" fmla="val 27564"/>
              <a:gd name="adj2" fmla="val 3540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9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579" y="2494238"/>
            <a:ext cx="1943622" cy="454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5319461" y="4311805"/>
            <a:ext cx="3925860" cy="369332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Cavity String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Assembly</a:t>
            </a:r>
            <a:endParaRPr lang="en-US" altLang="ja-JP" dirty="0" smtClean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31" name="左中かっこ 30"/>
          <p:cNvSpPr/>
          <p:nvPr/>
        </p:nvSpPr>
        <p:spPr bwMode="auto">
          <a:xfrm>
            <a:off x="4730366" y="4311805"/>
            <a:ext cx="380205" cy="1100341"/>
          </a:xfrm>
          <a:prstGeom prst="leftBrace">
            <a:avLst>
              <a:gd name="adj1" fmla="val 27564"/>
              <a:gd name="adj2" fmla="val 3540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241948" y="5511992"/>
            <a:ext cx="2795507" cy="369332"/>
          </a:xfrm>
          <a:prstGeom prst="rect">
            <a:avLst/>
          </a:prstGeom>
          <a:solidFill>
            <a:srgbClr val="DCE6F2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Qualifying CMs, 33 + 5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%</a:t>
            </a:r>
            <a:endParaRPr lang="en-US" altLang="ja-JP" dirty="0" smtClean="0">
              <a:solidFill>
                <a:srgbClr val="FF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24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4" y="3247370"/>
            <a:ext cx="1575888" cy="109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568" y="3247370"/>
            <a:ext cx="1635873" cy="1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42" y="4681137"/>
            <a:ext cx="2130002" cy="131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 descr="cavityassy-annotated.pd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9" t="28441" r="9150" b="24904"/>
          <a:stretch/>
        </p:blipFill>
        <p:spPr>
          <a:xfrm>
            <a:off x="274560" y="997375"/>
            <a:ext cx="3438731" cy="125088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91125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タイトル 1"/>
          <p:cNvSpPr>
            <a:spLocks noGrp="1"/>
          </p:cNvSpPr>
          <p:nvPr>
            <p:ph type="title"/>
          </p:nvPr>
        </p:nvSpPr>
        <p:spPr>
          <a:xfrm>
            <a:off x="902782" y="72145"/>
            <a:ext cx="8915400" cy="487363"/>
          </a:xfrm>
          <a:solidFill>
            <a:srgbClr val="FFFFFF"/>
          </a:solidFill>
        </p:spPr>
        <p:txBody>
          <a:bodyPr/>
          <a:lstStyle/>
          <a:p>
            <a:r>
              <a:rPr kumimoji="0" lang="en-US" altLang="ja-JP" sz="3200" b="1" dirty="0">
                <a:solidFill>
                  <a:srgbClr val="000090"/>
                </a:solidFill>
                <a:latin typeface="Arial" charset="0"/>
                <a:cs typeface="Arial Unicode MS" charset="0"/>
              </a:rPr>
              <a:t>Standard Procedure Established</a:t>
            </a:r>
            <a:endParaRPr kumimoji="0" lang="ja-JP" altLang="en-US" sz="3200" b="1" dirty="0">
              <a:solidFill>
                <a:srgbClr val="000090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33888" name="Group 9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259273"/>
              </p:ext>
            </p:extLst>
          </p:nvPr>
        </p:nvGraphicFramePr>
        <p:xfrm>
          <a:off x="908050" y="838202"/>
          <a:ext cx="4953000" cy="5345113"/>
        </p:xfrm>
        <a:graphic>
          <a:graphicData uri="http://schemas.openxmlformats.org/drawingml/2006/table">
            <a:tbl>
              <a:tblPr/>
              <a:tblGrid>
                <a:gridCol w="1332839"/>
                <a:gridCol w="3620161"/>
              </a:tblGrid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Standard Fabrication/Process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Fabrication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Nb-sheet purchasing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Component  Fabrication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Cavity assembly with EBW 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Process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EP-1  (~150um)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Ultrasonic degreasing with detergent, or ethanol rinse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High-pressure pure-water rinsing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Hydrogen degassing at &gt;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800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Field flatness tuning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EP-2  (~20um)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Ultrasonic degreasing or ethanol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(or EP 5 um with fresh acid)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High-pressure pure-water rinsing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Antenna Assembly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Baking at 120 C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Cold  Test (vertical test)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Performance Test with temperature  and mode measurement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sp>
        <p:nvSpPr>
          <p:cNvPr id="46133" name="下矢印 7"/>
          <p:cNvSpPr>
            <a:spLocks noChangeArrowheads="1"/>
          </p:cNvSpPr>
          <p:nvPr/>
        </p:nvSpPr>
        <p:spPr bwMode="auto">
          <a:xfrm>
            <a:off x="247650" y="1295400"/>
            <a:ext cx="4953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>
              <a:alpha val="70195"/>
            </a:srgbClr>
          </a:solidFill>
          <a:ln w="9525">
            <a:solidFill>
              <a:srgbClr val="0098C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0" fontAlgn="ctr" hangingPunct="0"/>
            <a:endParaRPr kumimoji="0" lang="ja-JP" altLang="en-US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46134" name="下矢印 15"/>
          <p:cNvSpPr>
            <a:spLocks noChangeArrowheads="1"/>
          </p:cNvSpPr>
          <p:nvPr/>
        </p:nvSpPr>
        <p:spPr bwMode="auto">
          <a:xfrm>
            <a:off x="247650" y="2209800"/>
            <a:ext cx="495300" cy="342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6600">
              <a:alpha val="43921"/>
            </a:srgbClr>
          </a:solidFill>
          <a:ln w="9525">
            <a:solidFill>
              <a:srgbClr val="0098C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0" fontAlgn="ctr" hangingPunct="0"/>
            <a:endParaRPr kumimoji="0" lang="ja-JP" altLang="en-US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46137" name="コンテンツ プレースホルダ 2"/>
          <p:cNvSpPr txBox="1">
            <a:spLocks/>
          </p:cNvSpPr>
          <p:nvPr/>
        </p:nvSpPr>
        <p:spPr bwMode="auto">
          <a:xfrm>
            <a:off x="6108700" y="838200"/>
            <a:ext cx="3549650" cy="533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/>
          <a:lstStyle>
            <a:lvl1pPr marL="342900" indent="-3429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ja-JP" sz="2800" u="sng" dirty="0">
                <a:solidFill>
                  <a:srgbClr val="3366FF"/>
                </a:solidFill>
              </a:rPr>
              <a:t>Key Process</a:t>
            </a:r>
          </a:p>
          <a:p>
            <a:pPr>
              <a:spcBef>
                <a:spcPct val="2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Fabrication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ja-JP" sz="2000" dirty="0">
                <a:solidFill>
                  <a:srgbClr val="23346C"/>
                </a:solidFill>
              </a:rPr>
              <a:t>Material</a:t>
            </a:r>
            <a:r>
              <a:rPr kumimoji="0" lang="en-US" altLang="ja-JP" sz="2000" b="1" dirty="0">
                <a:solidFill>
                  <a:srgbClr val="23346C"/>
                </a:solidFill>
              </a:rPr>
              <a:t>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EBW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Shape</a:t>
            </a:r>
          </a:p>
          <a:p>
            <a:pPr>
              <a:spcBef>
                <a:spcPct val="2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Process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Electro-Polishing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ja-JP" sz="1000" dirty="0"/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Ethanol Rinsing or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Ultra sonic. + Detergent </a:t>
            </a:r>
            <a:r>
              <a:rPr lang="en-US" altLang="ja-JP" sz="2000" dirty="0" err="1"/>
              <a:t>Rins</a:t>
            </a:r>
            <a:r>
              <a:rPr lang="en-US" altLang="ja-JP" sz="2000" dirty="0"/>
              <a:t>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ja-JP" sz="1000" dirty="0"/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High Pr. Pure Water cleaning</a:t>
            </a:r>
          </a:p>
          <a:p>
            <a:pPr lvl="3">
              <a:spcBef>
                <a:spcPct val="20000"/>
              </a:spcBef>
              <a:buFontTx/>
              <a:buChar char="–"/>
            </a:pPr>
            <a:endParaRPr lang="en-US" altLang="ja-JP" sz="2000" dirty="0">
              <a:ea typeface="ＭＳ Ｐゴシック" charset="0"/>
            </a:endParaRPr>
          </a:p>
        </p:txBody>
      </p:sp>
      <p:sp>
        <p:nvSpPr>
          <p:cNvPr id="2" name="右カーブ矢印 1"/>
          <p:cNvSpPr/>
          <p:nvPr/>
        </p:nvSpPr>
        <p:spPr>
          <a:xfrm>
            <a:off x="1733998" y="3347141"/>
            <a:ext cx="458578" cy="2024160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64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タイトル 1"/>
          <p:cNvSpPr>
            <a:spLocks noGrp="1"/>
          </p:cNvSpPr>
          <p:nvPr>
            <p:ph type="title"/>
          </p:nvPr>
        </p:nvSpPr>
        <p:spPr>
          <a:xfrm>
            <a:off x="902782" y="63138"/>
            <a:ext cx="8915400" cy="487363"/>
          </a:xfrm>
          <a:solidFill>
            <a:schemeClr val="bg1"/>
          </a:solidFill>
        </p:spPr>
        <p:txBody>
          <a:bodyPr/>
          <a:lstStyle/>
          <a:p>
            <a:r>
              <a:rPr kumimoji="0" lang="en-US" altLang="ja-JP" sz="3200" b="1" dirty="0">
                <a:solidFill>
                  <a:srgbClr val="000090"/>
                </a:solidFill>
                <a:latin typeface="Arial" charset="0"/>
                <a:cs typeface="Arial Unicode MS" charset="0"/>
              </a:rPr>
              <a:t>Standard Procedure Established</a:t>
            </a:r>
            <a:endParaRPr kumimoji="0" lang="ja-JP" altLang="en-US" sz="3200" b="1" dirty="0">
              <a:solidFill>
                <a:srgbClr val="000090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33888" name="Group 9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912771"/>
              </p:ext>
            </p:extLst>
          </p:nvPr>
        </p:nvGraphicFramePr>
        <p:xfrm>
          <a:off x="908050" y="838202"/>
          <a:ext cx="4953000" cy="5345113"/>
        </p:xfrm>
        <a:graphic>
          <a:graphicData uri="http://schemas.openxmlformats.org/drawingml/2006/table">
            <a:tbl>
              <a:tblPr/>
              <a:tblGrid>
                <a:gridCol w="1332839"/>
                <a:gridCol w="3620161"/>
              </a:tblGrid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Standard Fabrication/Process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Fabrication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Nb-sheet purchasing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Component  Fabrication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Cavity assembly with EBW 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Process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EP-1  (~150um)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Ultrasonic degreasing with detergent, or ethanol rinse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High-pressure pure-water rinsing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Hydrogen degassing at &gt;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800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Field flatness tuning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EP-2  (~20um)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Ultrasonic degreasing or ethanol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(or EP 5 um with fresh acid)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High-pressure pure-water rinsing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Antenna Assembly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Baking at 120 C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Cold  Test (vertical test)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Performance Test with temperature  and mode measurement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sp>
        <p:nvSpPr>
          <p:cNvPr id="46133" name="下矢印 7"/>
          <p:cNvSpPr>
            <a:spLocks noChangeArrowheads="1"/>
          </p:cNvSpPr>
          <p:nvPr/>
        </p:nvSpPr>
        <p:spPr bwMode="auto">
          <a:xfrm>
            <a:off x="247650" y="1295400"/>
            <a:ext cx="4953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>
              <a:alpha val="70195"/>
            </a:srgbClr>
          </a:solidFill>
          <a:ln w="9525">
            <a:solidFill>
              <a:srgbClr val="0098C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0" fontAlgn="ctr" hangingPunct="0"/>
            <a:endParaRPr kumimoji="0" lang="ja-JP" altLang="en-US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46134" name="下矢印 15"/>
          <p:cNvSpPr>
            <a:spLocks noChangeArrowheads="1"/>
          </p:cNvSpPr>
          <p:nvPr/>
        </p:nvSpPr>
        <p:spPr bwMode="auto">
          <a:xfrm>
            <a:off x="247650" y="2209800"/>
            <a:ext cx="495300" cy="342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6600">
              <a:alpha val="43921"/>
            </a:srgbClr>
          </a:solidFill>
          <a:ln w="9525">
            <a:solidFill>
              <a:srgbClr val="0098C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0" fontAlgn="ctr" hangingPunct="0"/>
            <a:endParaRPr kumimoji="0" lang="ja-JP" altLang="en-US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46137" name="コンテンツ プレースホルダ 2"/>
          <p:cNvSpPr txBox="1">
            <a:spLocks/>
          </p:cNvSpPr>
          <p:nvPr/>
        </p:nvSpPr>
        <p:spPr bwMode="auto">
          <a:xfrm>
            <a:off x="6108700" y="838200"/>
            <a:ext cx="3549650" cy="5334000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/>
          <a:lstStyle>
            <a:lvl1pPr marL="342900" indent="-3429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ja-JP" sz="2800" u="sng" dirty="0">
                <a:solidFill>
                  <a:srgbClr val="3366FF"/>
                </a:solidFill>
              </a:rPr>
              <a:t>Key Process</a:t>
            </a:r>
          </a:p>
          <a:p>
            <a:pPr>
              <a:spcBef>
                <a:spcPct val="2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Fabrication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ja-JP" sz="2000" dirty="0">
                <a:solidFill>
                  <a:srgbClr val="23346C"/>
                </a:solidFill>
              </a:rPr>
              <a:t>Material</a:t>
            </a:r>
            <a:r>
              <a:rPr kumimoji="0" lang="en-US" altLang="ja-JP" sz="2000" b="1" dirty="0">
                <a:solidFill>
                  <a:srgbClr val="23346C"/>
                </a:solidFill>
              </a:rPr>
              <a:t>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EBW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Shape</a:t>
            </a:r>
          </a:p>
          <a:p>
            <a:pPr>
              <a:spcBef>
                <a:spcPct val="2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Process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Electro-Polishing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ja-JP" sz="1000" dirty="0"/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Ethanol Rinsing or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Ultra sonic. + Detergent </a:t>
            </a:r>
            <a:r>
              <a:rPr lang="en-US" altLang="ja-JP" sz="2000" dirty="0" err="1"/>
              <a:t>Rins</a:t>
            </a:r>
            <a:r>
              <a:rPr lang="en-US" altLang="ja-JP" sz="2000" dirty="0"/>
              <a:t>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ja-JP" sz="1000" dirty="0"/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High Pr. Pure Water cleaning</a:t>
            </a:r>
          </a:p>
          <a:p>
            <a:pPr lvl="3">
              <a:spcBef>
                <a:spcPct val="20000"/>
              </a:spcBef>
              <a:buFontTx/>
              <a:buChar char="–"/>
            </a:pPr>
            <a:endParaRPr lang="en-US" altLang="ja-JP" sz="2000" dirty="0">
              <a:ea typeface="ＭＳ Ｐゴシック" charset="0"/>
            </a:endParaRPr>
          </a:p>
        </p:txBody>
      </p:sp>
      <p:sp>
        <p:nvSpPr>
          <p:cNvPr id="2" name="右カーブ矢印 1"/>
          <p:cNvSpPr/>
          <p:nvPr/>
        </p:nvSpPr>
        <p:spPr>
          <a:xfrm>
            <a:off x="1733998" y="3347141"/>
            <a:ext cx="458578" cy="2024160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7963" y="3669869"/>
            <a:ext cx="3610111" cy="1477328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N2 infusion at 120 C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directly </a:t>
            </a:r>
            <a:r>
              <a:rPr lang="en-US" dirty="0" smtClean="0">
                <a:solidFill>
                  <a:srgbClr val="3366FF"/>
                </a:solidFill>
                <a:latin typeface="Calibri"/>
              </a:rPr>
              <a:t>after heat treatment at 800 C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4725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211" r="2851"/>
          <a:stretch/>
        </p:blipFill>
        <p:spPr>
          <a:xfrm>
            <a:off x="3872125" y="1595768"/>
            <a:ext cx="5970715" cy="4541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39" y="307778"/>
            <a:ext cx="8632384" cy="103831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New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3366FF"/>
                </a:solidFill>
              </a:rPr>
              <a:t>Surface </a:t>
            </a:r>
            <a:r>
              <a:rPr lang="en-US" sz="3200" b="1" dirty="0" smtClean="0">
                <a:solidFill>
                  <a:srgbClr val="3366FF"/>
                </a:solidFill>
              </a:rPr>
              <a:t>Process</a:t>
            </a:r>
            <a:r>
              <a:rPr lang="en-US" sz="3200" b="1" dirty="0" smtClean="0">
                <a:solidFill>
                  <a:srgbClr val="3366FF"/>
                </a:solidFill>
              </a:rPr>
              <a:t> </a:t>
            </a:r>
            <a:r>
              <a:rPr lang="en-US" sz="3200" b="1" dirty="0" smtClean="0"/>
              <a:t>demonstrated </a:t>
            </a:r>
            <a:r>
              <a:rPr lang="en-US" sz="3200" b="1" dirty="0" smtClean="0"/>
              <a:t>at </a:t>
            </a:r>
            <a:r>
              <a:rPr lang="en-US" sz="3200" b="1" dirty="0" err="1" smtClean="0"/>
              <a:t>Fermilab</a:t>
            </a:r>
            <a:r>
              <a:rPr lang="en-US" sz="3200" b="1" dirty="0" smtClean="0"/>
              <a:t>, “</a:t>
            </a:r>
            <a:r>
              <a:rPr lang="en-US" sz="3200" b="1" dirty="0" smtClean="0">
                <a:solidFill>
                  <a:srgbClr val="FF0000"/>
                </a:solidFill>
              </a:rPr>
              <a:t>N </a:t>
            </a:r>
            <a:r>
              <a:rPr lang="en-US" sz="3200" b="1" dirty="0" smtClean="0">
                <a:solidFill>
                  <a:srgbClr val="FF0000"/>
                </a:solidFill>
              </a:rPr>
              <a:t>Infusion </a:t>
            </a:r>
            <a:r>
              <a:rPr lang="en-US" sz="3200" b="1" dirty="0" smtClean="0"/>
              <a:t>at 120 C”  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1492" y="4359956"/>
            <a:ext cx="3610111" cy="1754327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N2 infusion at 120 C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directly </a:t>
            </a:r>
            <a:r>
              <a:rPr lang="en-US" dirty="0" smtClean="0">
                <a:solidFill>
                  <a:srgbClr val="3366FF"/>
                </a:solidFill>
                <a:latin typeface="Calibri"/>
              </a:rPr>
              <a:t>after heat treatment at 800 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Same cavity, sequentially processed, no EP in b/w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Achieved:  45.6 MV/m 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Q at ~ 35 MV/m : ~ 2.3e1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sym typeface="Wingdings"/>
              </a:rPr>
              <a:t>0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27" y="1986404"/>
            <a:ext cx="3210373" cy="2201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669216" y="89"/>
            <a:ext cx="3236784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</a:rPr>
              <a:t>A. </a:t>
            </a:r>
            <a:r>
              <a:rPr lang="en-US" altLang="en-US" sz="1400" dirty="0" err="1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</a:rPr>
              <a:t>Grassellino</a:t>
            </a:r>
            <a:r>
              <a:rPr lang="en-US" altLang="en-US" sz="140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</a:rPr>
              <a:t>, S. </a:t>
            </a:r>
            <a:r>
              <a:rPr lang="en-US" altLang="en-US" sz="1400" dirty="0" err="1" smtClean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</a:rPr>
              <a:t>Aderhold</a:t>
            </a:r>
            <a:r>
              <a:rPr lang="en-US" altLang="en-US" sz="1400" dirty="0" smtClean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</a:rPr>
              <a:t>, TTC-2016</a:t>
            </a:r>
            <a:endParaRPr lang="en-US" altLang="en-US" sz="1400" dirty="0">
              <a:solidFill>
                <a:prstClr val="black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r="15033"/>
          <a:stretch/>
        </p:blipFill>
        <p:spPr>
          <a:xfrm>
            <a:off x="206333" y="957605"/>
            <a:ext cx="1286522" cy="923686"/>
          </a:xfrm>
          <a:prstGeom prst="rect">
            <a:avLst/>
          </a:prstGeom>
          <a:ln>
            <a:solidFill>
              <a:srgbClr val="3366FF"/>
            </a:solidFill>
          </a:ln>
        </p:spPr>
      </p:pic>
      <p:cxnSp>
        <p:nvCxnSpPr>
          <p:cNvPr id="4" name="直線矢印コネクタ 3"/>
          <p:cNvCxnSpPr/>
          <p:nvPr/>
        </p:nvCxnSpPr>
        <p:spPr>
          <a:xfrm>
            <a:off x="1286841" y="4050524"/>
            <a:ext cx="1034846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0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Consensus on ILC250 in JAHEP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26</a:t>
            </a:fld>
            <a:endParaRPr kumimoji="1"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5909" y="830003"/>
            <a:ext cx="86446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The </a:t>
            </a: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Ja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panese </a:t>
            </a: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HEP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community  (</a:t>
            </a: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JAHEP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) set up a subcommittee to </a:t>
            </a: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deliberate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the </a:t>
            </a: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scientific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significance of the 250GeV ILC.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Its report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(*)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was presented at the JAHEP meeting </a:t>
            </a:r>
          </a:p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n July 2017, and based on its deliberation, 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JAHEP decided to release a new statement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:</a:t>
            </a:r>
          </a:p>
          <a:p>
            <a:r>
              <a:rPr kumimoji="0" lang="en-US" altLang="ja-JP" b="1" dirty="0" smtClean="0">
                <a:latin typeface="Calibri"/>
                <a:ea typeface="ＭＳ Ｐゴシック"/>
              </a:rPr>
              <a:t>“Scientific </a:t>
            </a:r>
            <a:r>
              <a:rPr kumimoji="0" lang="en-US" altLang="ja-JP" b="1" dirty="0">
                <a:latin typeface="Calibri"/>
                <a:ea typeface="ＭＳ Ｐゴシック"/>
              </a:rPr>
              <a:t>Significance of ILC and Proposal of its Early </a:t>
            </a:r>
            <a:r>
              <a:rPr kumimoji="0" lang="en-US" altLang="ja-JP" b="1" dirty="0" smtClean="0">
                <a:latin typeface="Calibri"/>
                <a:ea typeface="ＭＳ Ｐゴシック"/>
              </a:rPr>
              <a:t>Realization </a:t>
            </a:r>
            <a:r>
              <a:rPr kumimoji="0"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in </a:t>
            </a:r>
            <a:r>
              <a:rPr kumimoji="0" lang="en-US" altLang="ja-JP" dirty="0">
                <a:solidFill>
                  <a:srgbClr val="000000"/>
                </a:solidFill>
                <a:latin typeface="Calibri"/>
                <a:ea typeface="ＭＳ Ｐゴシック"/>
              </a:rPr>
              <a:t>light of the </a:t>
            </a:r>
            <a:endParaRPr kumimoji="0" lang="en-US" altLang="ja-JP" dirty="0" smtClean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r>
              <a:rPr kumimoji="0"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Outcomes </a:t>
            </a:r>
            <a:r>
              <a:rPr kumimoji="0" lang="en-US" altLang="ja-JP" dirty="0">
                <a:solidFill>
                  <a:srgbClr val="000000"/>
                </a:solidFill>
                <a:latin typeface="Calibri"/>
                <a:ea typeface="ＭＳ Ｐゴシック"/>
              </a:rPr>
              <a:t>of LHC Run 2</a:t>
            </a:r>
            <a:r>
              <a:rPr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  “</a:t>
            </a:r>
            <a:endParaRPr lang="ja-JP" altLang="en-US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1555" y="2445654"/>
            <a:ext cx="9475739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en-US" altLang="ja-JP" dirty="0">
                <a:solidFill>
                  <a:prstClr val="black"/>
                </a:solidFill>
                <a:latin typeface="Optima-Regular"/>
                <a:ea typeface="ＭＳ Ｐゴシック"/>
              </a:rPr>
              <a:t>the scientific significance and importance of ILC has been further </a:t>
            </a:r>
            <a:r>
              <a:rPr kumimoji="0" lang="en-US" altLang="ja-JP" dirty="0" smtClean="0">
                <a:solidFill>
                  <a:prstClr val="black"/>
                </a:solidFill>
                <a:latin typeface="Optima-Regular"/>
                <a:ea typeface="ＭＳ Ｐゴシック"/>
              </a:rPr>
              <a:t>clarified </a:t>
            </a:r>
            <a:r>
              <a:rPr kumimoji="0" lang="en-US" altLang="ja-JP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considering </a:t>
            </a:r>
            <a:r>
              <a:rPr kumimoji="0" lang="en-US" altLang="ja-JP" u="sng" dirty="0">
                <a:solidFill>
                  <a:prstClr val="black"/>
                </a:solidFill>
                <a:latin typeface="Calibri"/>
                <a:ea typeface="ＭＳ Ｐゴシック"/>
              </a:rPr>
              <a:t>the current LHC outcomes. ILC250 should play an essential role in </a:t>
            </a:r>
            <a:r>
              <a:rPr kumimoji="0" lang="en-US" altLang="ja-JP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precision measurement </a:t>
            </a:r>
            <a:r>
              <a:rPr kumimoji="0" lang="en-US" altLang="ja-JP" u="sng" dirty="0">
                <a:solidFill>
                  <a:prstClr val="black"/>
                </a:solidFill>
                <a:latin typeface="Calibri"/>
                <a:ea typeface="ＭＳ Ｐゴシック"/>
              </a:rPr>
              <a:t>of the Higgs boson</a:t>
            </a: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and, with HL-LHC and </a:t>
            </a:r>
            <a:r>
              <a:rPr kumimoji="0"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SuperKEKB</a:t>
            </a: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, in determining the </a:t>
            </a: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future path </a:t>
            </a: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of new physics. Based on ILC250’s outcomes, a future plan of energy upgrade will </a:t>
            </a: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be determined </a:t>
            </a: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so that the facility can provide the optimum experimental environment </a:t>
            </a: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by considering </a:t>
            </a: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requirements in particle physics and by taking advantage of the advancement </a:t>
            </a: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of accelerator </a:t>
            </a: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technologies. It is expected that ILC will lead particle physics well into the </a:t>
            </a: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21</a:t>
            </a:r>
            <a:r>
              <a:rPr kumimoji="0"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st</a:t>
            </a:r>
            <a:r>
              <a:rPr kumimoji="0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century.</a:t>
            </a:r>
          </a:p>
          <a:p>
            <a:endParaRPr kumimoji="0"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kumimoji="0" lang="en-US" altLang="ja-JP" b="1" dirty="0">
                <a:solidFill>
                  <a:srgbClr val="008000"/>
                </a:solidFill>
                <a:latin typeface="Calibri"/>
                <a:ea typeface="ＭＳ Ｐゴシック"/>
              </a:rPr>
              <a:t>To conclude</a:t>
            </a:r>
            <a:r>
              <a:rPr kumimoji="0" lang="en-US" altLang="ja-JP" dirty="0">
                <a:solidFill>
                  <a:srgbClr val="008000"/>
                </a:solidFill>
                <a:latin typeface="Calibri"/>
                <a:ea typeface="ＭＳ Ｐゴシック"/>
              </a:rPr>
              <a:t>, </a:t>
            </a: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in light of the recent outcomes of LHC Run 2, JAHEP </a:t>
            </a:r>
            <a:r>
              <a:rPr kumimoji="0"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proposes to promptly</a:t>
            </a:r>
          </a:p>
          <a:p>
            <a:r>
              <a:rPr kumimoji="0"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construct ILC as a Higgs factory</a:t>
            </a:r>
            <a:r>
              <a:rPr kumimoji="0"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 </a:t>
            </a:r>
            <a:r>
              <a:rPr kumimoji="0" lang="en-US" altLang="ja-JP" dirty="0">
                <a:solidFill>
                  <a:schemeClr val="tx1"/>
                </a:solidFill>
                <a:latin typeface="Calibri"/>
                <a:ea typeface="ＭＳ Ｐゴシック"/>
              </a:rPr>
              <a:t>with the center-of-mass energy of </a:t>
            </a:r>
            <a:r>
              <a:rPr kumimoji="0"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250 GeV </a:t>
            </a: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in Japan.</a:t>
            </a:r>
            <a:endParaRPr kumimoji="0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4649" y="5348137"/>
            <a:ext cx="906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The conclusion was </a:t>
            </a:r>
            <a:r>
              <a:rPr lang="en-US" altLang="ja-JP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reported to the LCB meeting in August 2017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.</a:t>
            </a:r>
          </a:p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This proposal is a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core of  recommendations in 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  <a:ea typeface="ＭＳ Ｐゴシック"/>
              </a:rPr>
              <a:t>“The final </a:t>
            </a:r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/>
              </a:rPr>
              <a:t>report of the committee on Future 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  <a:ea typeface="ＭＳ Ｐゴシック"/>
              </a:rPr>
              <a:t>Projects </a:t>
            </a:r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/>
              </a:rPr>
              <a:t>of High Energy 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  <a:ea typeface="ＭＳ Ｐゴシック"/>
              </a:rPr>
              <a:t>Physics”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recently approved by JAHEP.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0295" y="6360709"/>
            <a:ext cx="6122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(*)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  <a:hlinkClick r:id="rId2"/>
              </a:rPr>
              <a:t>http://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hlinkClick r:id="rId2"/>
              </a:rPr>
              <a:t>www.jahep.org/files/ILC250GeVReport-EN-FINAL.pdf</a:t>
            </a: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875012" y="2015613"/>
            <a:ext cx="6902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ea typeface="ＭＳ Ｐゴシック"/>
                <a:hlinkClick r:id="rId3"/>
              </a:rPr>
              <a:t>(*) </a:t>
            </a:r>
            <a:r>
              <a:rPr kumimoji="0" lang="ja-JP" alt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ea typeface="ＭＳ Ｐゴシック"/>
                <a:hlinkClick r:id="rId3"/>
              </a:rPr>
              <a:t>http</a:t>
            </a:r>
            <a:r>
              <a:rPr kumimoji="0" lang="ja-JP" alt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ea typeface="ＭＳ Ｐゴシック"/>
                <a:hlinkClick r:id="rId3"/>
              </a:rPr>
              <a:t>://www.jahep.org/files/JAHEP-ILCstatement-170816-EN.</a:t>
            </a:r>
            <a:r>
              <a:rPr kumimoji="0" lang="ja-JP" alt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ea typeface="ＭＳ Ｐゴシック"/>
                <a:hlinkClick r:id="rId3"/>
              </a:rPr>
              <a:t>pdf</a:t>
            </a:r>
            <a:endParaRPr kumimoji="0" lang="en-US" altLang="ja-JP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ea typeface="ＭＳ Ｐゴシック"/>
            </a:endParaRPr>
          </a:p>
          <a:p>
            <a:endParaRPr kumimoji="0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763525" y="10844"/>
            <a:ext cx="2101807" cy="27699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Courtesy, Y. Okada, </a:t>
            </a:r>
            <a:r>
              <a:rPr lang="en-US" altLang="ja-JP" sz="1200" b="1" dirty="0" smtClean="0">
                <a:solidFill>
                  <a:srgbClr val="3366FF"/>
                </a:solidFill>
                <a:latin typeface="Calibri"/>
                <a:ea typeface="ＭＳ Ｐゴシック"/>
              </a:rPr>
              <a:t>LCWS2017</a:t>
            </a:r>
          </a:p>
        </p:txBody>
      </p:sp>
    </p:spTree>
    <p:extLst>
      <p:ext uri="{BB962C8B-B14F-4D97-AF65-F5344CB8AC3E}">
        <p14:creationId xmlns:p14="http://schemas.microsoft.com/office/powerpoint/2010/main" val="215350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11330" y="1340768"/>
            <a:ext cx="8958074" cy="525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正方形/長方形 4"/>
          <p:cNvSpPr/>
          <p:nvPr/>
        </p:nvSpPr>
        <p:spPr bwMode="auto">
          <a:xfrm>
            <a:off x="803243" y="1523689"/>
            <a:ext cx="8187178" cy="4262429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200" dirty="0">
              <a:solidFill>
                <a:prstClr val="black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9" name="グループ化 52"/>
          <p:cNvGrpSpPr>
            <a:grpSpLocks/>
          </p:cNvGrpSpPr>
          <p:nvPr/>
        </p:nvGrpSpPr>
        <p:grpSpPr bwMode="auto">
          <a:xfrm>
            <a:off x="375154" y="1523687"/>
            <a:ext cx="8855808" cy="4894189"/>
            <a:chOff x="585100" y="1526608"/>
            <a:chExt cx="8174275" cy="4894844"/>
          </a:xfrm>
          <a:solidFill>
            <a:schemeClr val="bg1"/>
          </a:solidFill>
        </p:grpSpPr>
        <p:cxnSp>
          <p:nvCxnSpPr>
            <p:cNvPr id="11" name="直線矢印コネクタ 6"/>
            <p:cNvCxnSpPr/>
            <p:nvPr/>
          </p:nvCxnSpPr>
          <p:spPr>
            <a:xfrm>
              <a:off x="1044225" y="5805973"/>
              <a:ext cx="7056167" cy="1587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8"/>
            <p:cNvCxnSpPr/>
            <p:nvPr/>
          </p:nvCxnSpPr>
          <p:spPr>
            <a:xfrm rot="5400000" flipH="1" flipV="1">
              <a:off x="-972961" y="3788786"/>
              <a:ext cx="4032786" cy="158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9"/>
            <p:cNvSpPr txBox="1">
              <a:spLocks noChangeArrowheads="1"/>
            </p:cNvSpPr>
            <p:nvPr/>
          </p:nvSpPr>
          <p:spPr bwMode="auto">
            <a:xfrm>
              <a:off x="7223616" y="6013007"/>
              <a:ext cx="1535759" cy="37964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prstClr val="black"/>
                  </a:solidFill>
                  <a:latin typeface="Calibri"/>
                </a:rPr>
                <a:t>E </a:t>
              </a:r>
              <a:r>
                <a:rPr lang="en-US" altLang="ja-JP" sz="2800" baseline="-25000" dirty="0" smtClean="0">
                  <a:solidFill>
                    <a:prstClr val="black"/>
                  </a:solidFill>
                  <a:latin typeface="Calibri"/>
                </a:rPr>
                <a:t>cm</a:t>
              </a:r>
              <a:r>
                <a:rPr lang="ja-JP" altLang="en-US" sz="1800" dirty="0" smtClean="0">
                  <a:solidFill>
                    <a:prstClr val="black"/>
                  </a:solidFill>
                  <a:latin typeface="Calibri"/>
                </a:rPr>
                <a:t>　</a:t>
              </a:r>
              <a:r>
                <a:rPr lang="en-US" altLang="ja-JP" sz="1800" dirty="0" smtClean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altLang="ja-JP" sz="1800" dirty="0" err="1" smtClean="0">
                  <a:solidFill>
                    <a:prstClr val="black"/>
                  </a:solidFill>
                  <a:latin typeface="Calibri"/>
                </a:rPr>
                <a:t>GeV</a:t>
              </a:r>
              <a:r>
                <a:rPr lang="en-US" altLang="ja-JP" sz="1800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ja-JP" altLang="en-US" sz="1800" dirty="0" smtClea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直線コネクタ 11"/>
            <p:cNvCxnSpPr/>
            <p:nvPr/>
          </p:nvCxnSpPr>
          <p:spPr>
            <a:xfrm rot="5400000">
              <a:off x="1583936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21"/>
            <p:cNvCxnSpPr/>
            <p:nvPr/>
          </p:nvCxnSpPr>
          <p:spPr>
            <a:xfrm rot="5400000">
              <a:off x="2879287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22"/>
            <p:cNvCxnSpPr/>
            <p:nvPr/>
          </p:nvCxnSpPr>
          <p:spPr>
            <a:xfrm rot="5400000">
              <a:off x="4104790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23"/>
            <p:cNvCxnSpPr/>
            <p:nvPr/>
          </p:nvCxnSpPr>
          <p:spPr>
            <a:xfrm rot="5400000">
              <a:off x="5328705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24"/>
            <p:cNvCxnSpPr/>
            <p:nvPr/>
          </p:nvCxnSpPr>
          <p:spPr>
            <a:xfrm rot="5400000">
              <a:off x="6624055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26"/>
            <p:cNvSpPr txBox="1">
              <a:spLocks noChangeArrowheads="1"/>
            </p:cNvSpPr>
            <p:nvPr/>
          </p:nvSpPr>
          <p:spPr bwMode="auto">
            <a:xfrm>
              <a:off x="1403648" y="6021288"/>
              <a:ext cx="530423" cy="40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200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テキスト ボックス 27"/>
            <p:cNvSpPr txBox="1">
              <a:spLocks noChangeArrowheads="1"/>
            </p:cNvSpPr>
            <p:nvPr/>
          </p:nvSpPr>
          <p:spPr bwMode="auto">
            <a:xfrm>
              <a:off x="2627784" y="6021288"/>
              <a:ext cx="530423" cy="40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300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テキスト ボックス 28"/>
            <p:cNvSpPr txBox="1">
              <a:spLocks noChangeArrowheads="1"/>
            </p:cNvSpPr>
            <p:nvPr/>
          </p:nvSpPr>
          <p:spPr bwMode="auto">
            <a:xfrm>
              <a:off x="3923928" y="6021288"/>
              <a:ext cx="530423" cy="40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400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テキスト ボックス 29"/>
            <p:cNvSpPr txBox="1">
              <a:spLocks noChangeArrowheads="1"/>
            </p:cNvSpPr>
            <p:nvPr/>
          </p:nvSpPr>
          <p:spPr bwMode="auto">
            <a:xfrm>
              <a:off x="5148064" y="6021288"/>
              <a:ext cx="530423" cy="40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500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テキスト ボックス 30"/>
            <p:cNvSpPr txBox="1">
              <a:spLocks noChangeArrowheads="1"/>
            </p:cNvSpPr>
            <p:nvPr/>
          </p:nvSpPr>
          <p:spPr bwMode="auto">
            <a:xfrm>
              <a:off x="6444208" y="6021288"/>
              <a:ext cx="530423" cy="40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600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テキスト ボックス 31"/>
            <p:cNvSpPr txBox="1">
              <a:spLocks noChangeArrowheads="1"/>
            </p:cNvSpPr>
            <p:nvPr/>
          </p:nvSpPr>
          <p:spPr bwMode="auto">
            <a:xfrm>
              <a:off x="1052821" y="1526608"/>
              <a:ext cx="2959889" cy="3385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600" dirty="0" smtClean="0">
                  <a:solidFill>
                    <a:srgbClr val="FFFFFF"/>
                  </a:solidFill>
                  <a:latin typeface="Calibri"/>
                </a:rPr>
                <a:t>Integrated Luminosity (ab</a:t>
              </a:r>
              <a:r>
                <a:rPr lang="en-US" altLang="ja-JP" sz="1600" baseline="30000" dirty="0" smtClean="0">
                  <a:solidFill>
                    <a:srgbClr val="FFFFFF"/>
                  </a:solidFill>
                  <a:latin typeface="Calibri"/>
                </a:rPr>
                <a:t>-1</a:t>
              </a:r>
              <a:r>
                <a:rPr lang="en-US" altLang="ja-JP" sz="1600" dirty="0" smtClean="0">
                  <a:solidFill>
                    <a:srgbClr val="FFFFFF"/>
                  </a:solidFill>
                  <a:latin typeface="Calibri"/>
                </a:rPr>
                <a:t>)</a:t>
              </a:r>
              <a:endParaRPr lang="ja-JP" altLang="en-US" sz="1600" dirty="0" smtClean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25" name="直線コネクタ 36"/>
            <p:cNvCxnSpPr/>
            <p:nvPr/>
          </p:nvCxnSpPr>
          <p:spPr>
            <a:xfrm>
              <a:off x="828334" y="1989116"/>
              <a:ext cx="215892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37"/>
            <p:cNvCxnSpPr/>
            <p:nvPr/>
          </p:nvCxnSpPr>
          <p:spPr>
            <a:xfrm>
              <a:off x="828334" y="2852830"/>
              <a:ext cx="215892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38"/>
            <p:cNvCxnSpPr/>
            <p:nvPr/>
          </p:nvCxnSpPr>
          <p:spPr>
            <a:xfrm>
              <a:off x="828334" y="3789580"/>
              <a:ext cx="215892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39"/>
            <p:cNvCxnSpPr/>
            <p:nvPr/>
          </p:nvCxnSpPr>
          <p:spPr>
            <a:xfrm>
              <a:off x="828334" y="4724741"/>
              <a:ext cx="215892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41"/>
            <p:cNvSpPr txBox="1">
              <a:spLocks noChangeArrowheads="1"/>
            </p:cNvSpPr>
            <p:nvPr/>
          </p:nvSpPr>
          <p:spPr bwMode="auto">
            <a:xfrm>
              <a:off x="585100" y="3589498"/>
              <a:ext cx="290443" cy="40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1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テキスト ボックス 43"/>
            <p:cNvSpPr txBox="1">
              <a:spLocks noChangeArrowheads="1"/>
            </p:cNvSpPr>
            <p:nvPr/>
          </p:nvSpPr>
          <p:spPr bwMode="auto">
            <a:xfrm>
              <a:off x="586203" y="1770102"/>
              <a:ext cx="290443" cy="40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2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テキスト ボックス 44"/>
            <p:cNvSpPr txBox="1"/>
            <p:nvPr/>
          </p:nvSpPr>
          <p:spPr>
            <a:xfrm>
              <a:off x="2034844" y="4690556"/>
              <a:ext cx="480484" cy="461727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dirty="0">
                  <a:solidFill>
                    <a:srgbClr val="FF0000"/>
                  </a:solidFill>
                  <a:latin typeface="Calibri"/>
                  <a:ea typeface="ＭＳ Ｐゴシック"/>
                </a:rPr>
                <a:t>HZ</a:t>
              </a:r>
              <a:endParaRPr lang="ja-JP" altLang="en-US" sz="2400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2" name="テキスト ボックス 46"/>
            <p:cNvSpPr txBox="1"/>
            <p:nvPr/>
          </p:nvSpPr>
          <p:spPr>
            <a:xfrm>
              <a:off x="3574390" y="4877505"/>
              <a:ext cx="392493" cy="523290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800" dirty="0" err="1">
                  <a:solidFill>
                    <a:srgbClr val="FF0000"/>
                  </a:solidFill>
                  <a:latin typeface="Calibri"/>
                  <a:ea typeface="ＭＳ Ｐゴシック"/>
                </a:rPr>
                <a:t>tt</a:t>
              </a:r>
              <a:endParaRPr lang="ja-JP" altLang="en-US" sz="2800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3" name="テキスト ボックス 47"/>
            <p:cNvSpPr txBox="1"/>
            <p:nvPr/>
          </p:nvSpPr>
          <p:spPr>
            <a:xfrm>
              <a:off x="4860032" y="1637965"/>
              <a:ext cx="657486" cy="461727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dirty="0">
                  <a:solidFill>
                    <a:srgbClr val="FF0000"/>
                  </a:solidFill>
                  <a:latin typeface="Calibri"/>
                  <a:ea typeface="ＭＳ Ｐゴシック"/>
                </a:rPr>
                <a:t>HHZ</a:t>
              </a:r>
              <a:endParaRPr lang="ja-JP" altLang="en-US" sz="2400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テキスト ボックス 48"/>
            <p:cNvSpPr txBox="1"/>
            <p:nvPr/>
          </p:nvSpPr>
          <p:spPr>
            <a:xfrm>
              <a:off x="5638858" y="5262385"/>
              <a:ext cx="537774" cy="461727"/>
            </a:xfrm>
            <a:prstGeom prst="rect">
              <a:avLst/>
            </a:prstGeom>
            <a:solidFill>
              <a:srgbClr val="3399FF"/>
            </a:solidFill>
            <a:ln>
              <a:solidFill>
                <a:srgbClr val="0000FF"/>
              </a:solidFill>
            </a:ln>
            <a:effectLst>
              <a:softEdge rad="63500"/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dirty="0" err="1">
                  <a:solidFill>
                    <a:prstClr val="white"/>
                  </a:solidFill>
                  <a:latin typeface="Calibri"/>
                  <a:ea typeface="ＭＳ Ｐゴシック"/>
                </a:rPr>
                <a:t>ttH</a:t>
              </a:r>
              <a:endParaRPr lang="ja-JP" altLang="en-US" sz="2400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テキスト ボックス 50"/>
            <p:cNvSpPr txBox="1"/>
            <p:nvPr/>
          </p:nvSpPr>
          <p:spPr>
            <a:xfrm>
              <a:off x="2848968" y="4703516"/>
              <a:ext cx="643476" cy="46172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dirty="0" err="1">
                  <a:solidFill>
                    <a:prstClr val="white"/>
                  </a:solidFill>
                  <a:latin typeface="Symbol" charset="2"/>
                  <a:ea typeface="ＭＳ Ｐゴシック"/>
                  <a:cs typeface="Symbol" charset="2"/>
                </a:rPr>
                <a:t>nn</a:t>
              </a:r>
              <a:r>
                <a:rPr lang="en-US" altLang="ja-JP" sz="2400" dirty="0" err="1">
                  <a:solidFill>
                    <a:prstClr val="white"/>
                  </a:solidFill>
                  <a:latin typeface="Calibri"/>
                  <a:ea typeface="ＭＳ Ｐゴシック"/>
                </a:rPr>
                <a:t>H</a:t>
              </a:r>
              <a:endParaRPr lang="ja-JP" altLang="en-US" sz="2400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0" name="正方形/長方形 33"/>
          <p:cNvSpPr>
            <a:spLocks noChangeArrowheads="1"/>
          </p:cNvSpPr>
          <p:nvPr/>
        </p:nvSpPr>
        <p:spPr bwMode="auto">
          <a:xfrm>
            <a:off x="5565612" y="2660142"/>
            <a:ext cx="3690631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  <a:extLst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8000"/>
                </a:solidFill>
                <a:latin typeface="Calibri"/>
                <a:ea typeface="ＭＳ Ｐゴシック"/>
                <a:cs typeface="Osaka" charset="0"/>
              </a:rPr>
              <a:t>New Physics beyond SM:  </a:t>
            </a:r>
          </a:p>
          <a:p>
            <a:endParaRPr lang="en-US" altLang="ja-JP" sz="2000" dirty="0">
              <a:solidFill>
                <a:srgbClr val="FF0000"/>
              </a:solidFill>
              <a:latin typeface="Calibri"/>
              <a:ea typeface="ＭＳ Ｐゴシック"/>
              <a:cs typeface="Osaka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>
                <a:solidFill>
                  <a:srgbClr val="000000"/>
                </a:solidFill>
                <a:latin typeface="Calibri"/>
                <a:ea typeface="ＭＳ Ｐゴシック"/>
                <a:cs typeface="Osaka" charset="0"/>
              </a:rPr>
              <a:t>Direct or indirect 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  <a:cs typeface="Osaka" charset="0"/>
              </a:rPr>
              <a:t>DM searches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>
                <a:solidFill>
                  <a:srgbClr val="000000"/>
                </a:solidFill>
                <a:latin typeface="Calibri"/>
                <a:ea typeface="ＭＳ Ｐゴシック"/>
                <a:cs typeface="Osaka" charset="0"/>
              </a:rPr>
              <a:t>Evidence for BSM physics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>
                <a:solidFill>
                  <a:srgbClr val="000000"/>
                </a:solidFill>
                <a:latin typeface="Calibri"/>
                <a:ea typeface="ＭＳ Ｐゴシック"/>
                <a:cs typeface="Osaka" charset="0"/>
              </a:rPr>
              <a:t>Hints of a new mass scale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445" y="3621585"/>
            <a:ext cx="1478841" cy="86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089" y="3611803"/>
            <a:ext cx="1457841" cy="87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775" y="1638328"/>
            <a:ext cx="1449700" cy="89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998" y="4275645"/>
            <a:ext cx="1488200" cy="93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正方形/長方形 33"/>
          <p:cNvSpPr>
            <a:spLocks noChangeArrowheads="1"/>
          </p:cNvSpPr>
          <p:nvPr/>
        </p:nvSpPr>
        <p:spPr bwMode="auto">
          <a:xfrm>
            <a:off x="1949092" y="2073880"/>
            <a:ext cx="3286712" cy="144655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3366FF"/>
                </a:solidFill>
                <a:latin typeface="Calibri"/>
                <a:ea typeface="ＭＳ Ｐゴシック"/>
                <a:cs typeface="Osaka" charset="0"/>
              </a:rPr>
              <a:t>Physics confident</a:t>
            </a:r>
            <a:r>
              <a:rPr lang="en-US" altLang="ja-JP" sz="2400" dirty="0">
                <a:solidFill>
                  <a:srgbClr val="3366FF"/>
                </a:solidFill>
                <a:latin typeface="Calibri"/>
                <a:ea typeface="ＭＳ Ｐゴシック"/>
                <a:cs typeface="Osaka" charset="0"/>
              </a:rPr>
              <a:t>: </a:t>
            </a:r>
          </a:p>
          <a:p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Osaka" charset="0"/>
              </a:rPr>
              <a:t>    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Osaka" charset="0"/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  <a:cs typeface="Osaka" charset="0"/>
                <a:sym typeface="Wingdings" panose="05000000000000000000" pitchFamily="2" charset="2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  <a:cs typeface="Osaka" charset="0"/>
              </a:rPr>
              <a:t>Higgs </a:t>
            </a:r>
            <a:r>
              <a:rPr lang="en-US" altLang="ja-JP" dirty="0">
                <a:solidFill>
                  <a:srgbClr val="000000"/>
                </a:solidFill>
                <a:latin typeface="Calibri"/>
                <a:ea typeface="ＭＳ Ｐゴシック"/>
                <a:cs typeface="Osaka" charset="0"/>
              </a:rPr>
              <a:t>and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Osaka" charset="0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  <a:cs typeface="Osaka" charset="0"/>
              </a:rPr>
              <a:t>Top Quark </a:t>
            </a:r>
          </a:p>
          <a:p>
            <a:endParaRPr lang="en-US" altLang="ja-JP" sz="1400" dirty="0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rPr>
              <a:t>Learn “everything” about H (125)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rPr>
              <a:t>Probe dynamics of EWSB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32027" y="1579259"/>
            <a:ext cx="905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4F81BD">
                    <a:lumMod val="75000"/>
                  </a:srgbClr>
                </a:solidFill>
                <a:latin typeface="Calibri"/>
                <a:ea typeface="Osaka" charset="0"/>
                <a:cs typeface="Osaka" charset="0"/>
              </a:rPr>
              <a:t>K. Kawagoe</a:t>
            </a:r>
          </a:p>
          <a:p>
            <a:pPr algn="ctr"/>
            <a:r>
              <a:rPr lang="en-US" sz="1200" dirty="0">
                <a:solidFill>
                  <a:srgbClr val="4F81BD">
                    <a:lumMod val="75000"/>
                  </a:srgbClr>
                </a:solidFill>
                <a:latin typeface="Calibri"/>
                <a:ea typeface="Osaka" charset="0"/>
                <a:cs typeface="Osaka" charset="0"/>
              </a:rPr>
              <a:t>(modified)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7148" y="38350"/>
            <a:ext cx="8507556" cy="565558"/>
          </a:xfrm>
          <a:solidFill>
            <a:srgbClr val="FFFFFF"/>
          </a:solidFill>
        </p:spPr>
        <p:txBody>
          <a:bodyPr anchor="ctr">
            <a:noAutofit/>
          </a:bodyPr>
          <a:lstStyle/>
          <a:p>
            <a:r>
              <a:rPr kumimoji="1" lang="en-US" altLang="ja-JP" b="1" dirty="0" smtClean="0"/>
              <a:t>Important </a:t>
            </a:r>
            <a:r>
              <a:rPr kumimoji="1" lang="en-US" altLang="ja-JP" b="1" dirty="0"/>
              <a:t>E</a:t>
            </a:r>
            <a:r>
              <a:rPr kumimoji="1" lang="en-US" altLang="ja-JP" b="1" dirty="0" smtClean="0"/>
              <a:t>nergies in ILC</a:t>
            </a:r>
            <a:endParaRPr kumimoji="1" lang="ja-JP" altLang="en-US" sz="2000" b="1" dirty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36" name="スライド番号プレースホルダー 35"/>
          <p:cNvSpPr>
            <a:spLocks noGrp="1"/>
          </p:cNvSpPr>
          <p:nvPr>
            <p:ph type="sldNum" sz="quarter" idx="12"/>
          </p:nvPr>
        </p:nvSpPr>
        <p:spPr>
          <a:xfrm>
            <a:off x="7361337" y="6393147"/>
            <a:ext cx="2311400" cy="365125"/>
          </a:xfrm>
        </p:spPr>
        <p:txBody>
          <a:bodyPr/>
          <a:lstStyle/>
          <a:p>
            <a:pPr algn="r"/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algn="r"/>
              <a:t>27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2990657" y="4828535"/>
            <a:ext cx="20497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線コネクタ 40"/>
          <p:cNvCxnSpPr/>
          <p:nvPr/>
        </p:nvCxnSpPr>
        <p:spPr bwMode="auto">
          <a:xfrm>
            <a:off x="5985321" y="5344435"/>
            <a:ext cx="10249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コネクタ 42"/>
          <p:cNvCxnSpPr/>
          <p:nvPr/>
        </p:nvCxnSpPr>
        <p:spPr bwMode="auto">
          <a:xfrm flipH="1">
            <a:off x="3795407" y="4969720"/>
            <a:ext cx="12449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上矢印 2"/>
          <p:cNvSpPr/>
          <p:nvPr/>
        </p:nvSpPr>
        <p:spPr>
          <a:xfrm>
            <a:off x="1998207" y="5397355"/>
            <a:ext cx="308850" cy="388760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上矢印 45"/>
          <p:cNvSpPr/>
          <p:nvPr/>
        </p:nvSpPr>
        <p:spPr>
          <a:xfrm>
            <a:off x="3456984" y="5401607"/>
            <a:ext cx="308850" cy="388760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9" name="上矢印 48"/>
          <p:cNvSpPr/>
          <p:nvPr/>
        </p:nvSpPr>
        <p:spPr>
          <a:xfrm>
            <a:off x="5469322" y="5370329"/>
            <a:ext cx="308850" cy="388760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95981" y="1526672"/>
            <a:ext cx="1202226" cy="4248472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57751" y="5110539"/>
            <a:ext cx="1171677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LEP 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reached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5" name="右矢印 44"/>
          <p:cNvSpPr/>
          <p:nvPr/>
        </p:nvSpPr>
        <p:spPr>
          <a:xfrm>
            <a:off x="1899573" y="909102"/>
            <a:ext cx="7090847" cy="431666"/>
          </a:xfrm>
          <a:prstGeom prst="rightArrow">
            <a:avLst/>
          </a:prstGeom>
          <a:gradFill>
            <a:gsLst>
              <a:gs pos="22000">
                <a:schemeClr val="bg1"/>
              </a:gs>
              <a:gs pos="100000">
                <a:srgbClr val="FFFF00"/>
              </a:gs>
            </a:gsLst>
            <a:lin ang="2142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6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37125"/>
              </p:ext>
            </p:extLst>
          </p:nvPr>
        </p:nvGraphicFramePr>
        <p:xfrm>
          <a:off x="317781" y="3658540"/>
          <a:ext cx="9015436" cy="2440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6297"/>
                <a:gridCol w="1260400"/>
                <a:gridCol w="900943"/>
                <a:gridCol w="1080652"/>
                <a:gridCol w="900503"/>
                <a:gridCol w="1044398"/>
                <a:gridCol w="1136233"/>
                <a:gridCol w="1076010"/>
              </a:tblGrid>
              <a:tr h="7200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Options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075" marR="172720" indent="-38100">
                        <a:lnSpc>
                          <a:spcPct val="104000"/>
                        </a:lnSpc>
                        <a:spcBef>
                          <a:spcPts val="815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ie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  </a:t>
                      </a:r>
                      <a:r>
                        <a:rPr sz="1500" spc="130" dirty="0">
                          <a:latin typeface="Calibri"/>
                          <a:cs typeface="Calibri"/>
                        </a:rPr>
                        <a:t>[MV/m]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5575" marR="146050" indent="99695">
                        <a:lnSpc>
                          <a:spcPts val="1750"/>
                        </a:lnSpc>
                        <a:spcBef>
                          <a:spcPts val="1110"/>
                        </a:spcBef>
                      </a:pPr>
                      <a:r>
                        <a:rPr sz="2250" spc="172" baseline="3703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14" dirty="0">
                          <a:latin typeface="Calibri"/>
                          <a:cs typeface="Calibri"/>
                        </a:rPr>
                        <a:t>CM 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[G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V]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755"/>
                        </a:lnSpc>
                      </a:pPr>
                      <a:r>
                        <a:rPr sz="1500" spc="100" dirty="0">
                          <a:latin typeface="Calibri"/>
                          <a:cs typeface="Calibri"/>
                        </a:rPr>
                        <a:t>Total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ts val="1775"/>
                        </a:lnSpc>
                        <a:spcBef>
                          <a:spcPts val="190"/>
                        </a:spcBef>
                      </a:pPr>
                      <a:r>
                        <a:rPr sz="2250" spc="172" baseline="3703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14" dirty="0">
                          <a:latin typeface="Calibri"/>
                          <a:cs typeface="Calibri"/>
                        </a:rPr>
                        <a:t>CM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49530" algn="ctr">
                        <a:lnSpc>
                          <a:spcPts val="1775"/>
                        </a:lnSpc>
                      </a:pPr>
                      <a:r>
                        <a:rPr sz="1500" spc="114" dirty="0">
                          <a:latin typeface="Calibri"/>
                          <a:cs typeface="Calibri"/>
                        </a:rPr>
                        <a:t>Margin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9308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308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290" marR="152400" indent="50800">
                        <a:lnSpc>
                          <a:spcPct val="104000"/>
                        </a:lnSpc>
                        <a:spcBef>
                          <a:spcPts val="815"/>
                        </a:spcBef>
                      </a:pPr>
                      <a:r>
                        <a:rPr sz="1500" spc="114" dirty="0">
                          <a:latin typeface="Calibri"/>
                          <a:cs typeface="Calibri"/>
                        </a:rPr>
                        <a:t>Space 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margin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 marR="97790" indent="-124460">
                        <a:lnSpc>
                          <a:spcPct val="104000"/>
                        </a:lnSpc>
                        <a:spcBef>
                          <a:spcPts val="81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Reserved  </a:t>
                      </a:r>
                      <a:r>
                        <a:rPr sz="1500" spc="105" dirty="0">
                          <a:latin typeface="Calibri"/>
                          <a:cs typeface="Calibri"/>
                        </a:rPr>
                        <a:t>tunnel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350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 marR="190500" indent="64135">
                        <a:lnSpc>
                          <a:spcPct val="104000"/>
                        </a:lnSpc>
                        <a:spcBef>
                          <a:spcPts val="815"/>
                        </a:spcBef>
                      </a:pPr>
                      <a:r>
                        <a:rPr sz="1500" spc="100" dirty="0">
                          <a:latin typeface="Calibri"/>
                          <a:cs typeface="Calibri"/>
                        </a:rPr>
                        <a:t>Total  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tu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el</a:t>
                      </a:r>
                    </a:p>
                  </a:txBody>
                  <a:tcPr marL="0" marR="0" marT="10350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032">
                <a:tc>
                  <a:txBody>
                    <a:bodyPr/>
                    <a:lstStyle/>
                    <a:p>
                      <a:pPr marL="635" algn="ctr">
                        <a:lnSpc>
                          <a:spcPts val="1770"/>
                        </a:lnSpc>
                      </a:pPr>
                      <a:r>
                        <a:rPr sz="1500" spc="135" dirty="0">
                          <a:latin typeface="Calibri"/>
                          <a:cs typeface="Calibri"/>
                        </a:rPr>
                        <a:t>TDR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14" dirty="0">
                          <a:latin typeface="Calibri"/>
                          <a:cs typeface="Calibri"/>
                        </a:rPr>
                        <a:t>update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8100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500" spc="105" dirty="0">
                          <a:latin typeface="Calibri"/>
                          <a:cs typeface="Calibri"/>
                        </a:rPr>
                        <a:t>31.5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935">
                        <a:lnSpc>
                          <a:spcPts val="1770"/>
                        </a:lnSpc>
                      </a:pPr>
                      <a:r>
                        <a:rPr sz="1500" spc="125" dirty="0">
                          <a:latin typeface="Calibri"/>
                          <a:cs typeface="Calibri"/>
                        </a:rPr>
                        <a:t>500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770"/>
                        </a:lnSpc>
                      </a:pPr>
                      <a:r>
                        <a:rPr sz="1500" spc="150" dirty="0">
                          <a:latin typeface="Calibri"/>
                          <a:cs typeface="Calibri"/>
                        </a:rPr>
                        <a:t>2%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9308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770"/>
                        </a:lnSpc>
                      </a:pPr>
                      <a:r>
                        <a:rPr sz="1500" spc="125" dirty="0">
                          <a:latin typeface="Calibri"/>
                          <a:cs typeface="Calibri"/>
                        </a:rPr>
                        <a:t>10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308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1770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1,473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500" spc="12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ts val="1770"/>
                        </a:lnSpc>
                      </a:pPr>
                      <a:r>
                        <a:rPr sz="1500" spc="105" dirty="0">
                          <a:latin typeface="Calibri"/>
                          <a:cs typeface="Calibri"/>
                        </a:rPr>
                        <a:t>33.5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km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476">
                <a:tc>
                  <a:txBody>
                    <a:bodyPr/>
                    <a:lstStyle/>
                    <a:p>
                      <a:pPr marL="635" algn="ctr">
                        <a:lnSpc>
                          <a:spcPts val="1760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Option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500" spc="125" dirty="0">
                          <a:latin typeface="Calibri"/>
                          <a:cs typeface="Calibri"/>
                        </a:rPr>
                        <a:t>250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500" spc="150" dirty="0">
                          <a:latin typeface="Calibri"/>
                          <a:cs typeface="Calibri"/>
                        </a:rPr>
                        <a:t>6%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9308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6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308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sz="1500" spc="125" dirty="0">
                          <a:latin typeface="Calibri"/>
                          <a:cs typeface="Calibri"/>
                        </a:rPr>
                        <a:t>583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60"/>
                        </a:lnSpc>
                      </a:pPr>
                      <a:r>
                        <a:rPr sz="1500" spc="12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ts val="1760"/>
                        </a:lnSpc>
                      </a:pPr>
                      <a:r>
                        <a:rPr sz="1500" spc="105" dirty="0">
                          <a:latin typeface="Calibri"/>
                          <a:cs typeface="Calibri"/>
                        </a:rPr>
                        <a:t>20.5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km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087">
                <a:tc>
                  <a:txBody>
                    <a:bodyPr/>
                    <a:lstStyle/>
                    <a:p>
                      <a:pPr marL="3175" algn="ctr">
                        <a:lnSpc>
                          <a:spcPts val="1755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Option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30" dirty="0">
                          <a:latin typeface="Calibri"/>
                          <a:cs typeface="Calibri"/>
                        </a:rPr>
                        <a:t>B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9308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35" dirty="0">
                          <a:latin typeface="Calibri"/>
                          <a:cs typeface="Calibri"/>
                        </a:rPr>
                        <a:t>6&amp;8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308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3,238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755"/>
                        </a:lnSpc>
                      </a:pPr>
                      <a:r>
                        <a:rPr sz="1500" spc="125" dirty="0">
                          <a:latin typeface="Calibri"/>
                          <a:cs typeface="Calibri"/>
                        </a:rPr>
                        <a:t>27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km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087">
                <a:tc>
                  <a:txBody>
                    <a:bodyPr/>
                    <a:lstStyle/>
                    <a:p>
                      <a:pPr marL="635" algn="ctr">
                        <a:lnSpc>
                          <a:spcPts val="1755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Option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30" dirty="0">
                          <a:latin typeface="Calibri"/>
                          <a:cs typeface="Calibri"/>
                        </a:rPr>
                        <a:t>C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9308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35" dirty="0">
                          <a:latin typeface="Calibri"/>
                          <a:cs typeface="Calibri"/>
                        </a:rPr>
                        <a:t>6&amp;10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308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6,477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ts val="1755"/>
                        </a:lnSpc>
                      </a:pPr>
                      <a:r>
                        <a:rPr sz="1500" spc="105" dirty="0">
                          <a:latin typeface="Calibri"/>
                          <a:cs typeface="Calibri"/>
                        </a:rPr>
                        <a:t>33.5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km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421">
                <a:tc>
                  <a:txBody>
                    <a:bodyPr/>
                    <a:lstStyle/>
                    <a:p>
                      <a:pPr algn="ctr">
                        <a:lnSpc>
                          <a:spcPts val="1760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Option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05" dirty="0">
                          <a:latin typeface="Calibri"/>
                          <a:cs typeface="Calibri"/>
                        </a:rPr>
                        <a:t>A’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500" spc="125" dirty="0">
                          <a:latin typeface="Calibri"/>
                          <a:cs typeface="Calibri"/>
                        </a:rPr>
                        <a:t>35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9308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6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308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1,049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60"/>
                        </a:lnSpc>
                      </a:pPr>
                      <a:r>
                        <a:rPr sz="1500" spc="12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ts val="1760"/>
                        </a:lnSpc>
                      </a:pPr>
                      <a:r>
                        <a:rPr sz="1500" spc="105" dirty="0">
                          <a:latin typeface="Calibri"/>
                          <a:cs typeface="Calibri"/>
                        </a:rPr>
                        <a:t>20.5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km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087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Option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85" dirty="0">
                          <a:latin typeface="Calibri"/>
                          <a:cs typeface="Calibri"/>
                        </a:rPr>
                        <a:t>B’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9308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35" dirty="0">
                          <a:latin typeface="Calibri"/>
                          <a:cs typeface="Calibri"/>
                        </a:rPr>
                        <a:t>6&amp;8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308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3,238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755"/>
                        </a:lnSpc>
                      </a:pPr>
                      <a:r>
                        <a:rPr sz="1500" spc="125" dirty="0">
                          <a:latin typeface="Calibri"/>
                          <a:cs typeface="Calibri"/>
                        </a:rPr>
                        <a:t>27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km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087">
                <a:tc>
                  <a:txBody>
                    <a:bodyPr/>
                    <a:lstStyle/>
                    <a:p>
                      <a:pPr marL="1270" algn="ctr">
                        <a:lnSpc>
                          <a:spcPts val="1755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Option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85" dirty="0">
                          <a:latin typeface="Calibri"/>
                          <a:cs typeface="Calibri"/>
                        </a:rPr>
                        <a:t>C’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8864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8864">
                      <a:solidFill>
                        <a:srgbClr val="000000"/>
                      </a:solidFill>
                      <a:prstDash val="solid"/>
                    </a:lnL>
                    <a:lnR w="9308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35" dirty="0">
                          <a:latin typeface="Calibri"/>
                          <a:cs typeface="Calibri"/>
                        </a:rPr>
                        <a:t>6&amp;10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308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500" spc="110" dirty="0">
                          <a:latin typeface="Calibri"/>
                          <a:cs typeface="Calibri"/>
                        </a:rPr>
                        <a:t>6,477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95" dirty="0">
                          <a:latin typeface="Calibri"/>
                          <a:cs typeface="Calibri"/>
                        </a:rPr>
                        <a:t>m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ts val="1755"/>
                        </a:lnSpc>
                      </a:pPr>
                      <a:r>
                        <a:rPr sz="1500" spc="105" dirty="0">
                          <a:latin typeface="Calibri"/>
                          <a:cs typeface="Calibri"/>
                        </a:rPr>
                        <a:t>33.5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40" dirty="0">
                          <a:latin typeface="Calibri"/>
                          <a:cs typeface="Calibri"/>
                        </a:rPr>
                        <a:t>km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865">
                      <a:solidFill>
                        <a:srgbClr val="000000"/>
                      </a:solidFill>
                      <a:prstDash val="solid"/>
                    </a:lnL>
                    <a:lnR w="8865">
                      <a:solidFill>
                        <a:srgbClr val="000000"/>
                      </a:solidFill>
                      <a:prstDash val="solid"/>
                    </a:lnR>
                    <a:lnT w="7780">
                      <a:solidFill>
                        <a:srgbClr val="000000"/>
                      </a:solidFill>
                      <a:prstDash val="solid"/>
                    </a:lnT>
                    <a:lnB w="778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344591" y="851925"/>
            <a:ext cx="8988626" cy="2664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0550" y="77464"/>
            <a:ext cx="8104910" cy="50030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spc="-5" dirty="0"/>
              <a:t>Options </a:t>
            </a:r>
            <a:r>
              <a:rPr sz="3200" spc="-30" dirty="0"/>
              <a:t>for</a:t>
            </a:r>
            <a:r>
              <a:rPr sz="3200" spc="-25" dirty="0"/>
              <a:t> </a:t>
            </a:r>
            <a:r>
              <a:rPr sz="3200" spc="-10" dirty="0" smtClean="0"/>
              <a:t>ILC</a:t>
            </a:r>
            <a:r>
              <a:rPr lang="en-US" sz="3200" spc="-10" dirty="0" smtClean="0"/>
              <a:t> Staging at </a:t>
            </a:r>
            <a:r>
              <a:rPr sz="3200" spc="-10" dirty="0" smtClean="0"/>
              <a:t>250GeV</a:t>
            </a:r>
            <a:endParaRPr sz="3200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>
          <a:xfrm>
            <a:off x="174439" y="6362491"/>
            <a:ext cx="1906154" cy="365125"/>
          </a:xfrm>
        </p:spPr>
        <p:txBody>
          <a:bodyPr/>
          <a:lstStyle/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7306822" y="6306664"/>
            <a:ext cx="2311400" cy="365125"/>
          </a:xfrm>
        </p:spPr>
        <p:txBody>
          <a:bodyPr/>
          <a:lstStyle/>
          <a:p>
            <a:pPr algn="r"/>
            <a:fld id="{AAB6FA28-7AEC-3F43-9C2D-3DB969CFEC6A}" type="slidenum">
              <a:rPr lang="en-US" smtClean="0"/>
              <a:pPr algn="r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964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KEK efforts </a:t>
            </a:r>
            <a:r>
              <a:rPr lang="en-US" altLang="ja-JP" dirty="0" smtClean="0"/>
              <a:t>for </a:t>
            </a:r>
            <a:r>
              <a:rPr kumimoji="1" lang="en-US" altLang="ja-JP" dirty="0" smtClean="0"/>
              <a:t>the ILC promotion 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KEK will </a:t>
            </a:r>
            <a:r>
              <a:rPr lang="en-US" altLang="ja-JP" dirty="0" smtClean="0">
                <a:solidFill>
                  <a:srgbClr val="FF0000"/>
                </a:solidFill>
              </a:rPr>
              <a:t>work </a:t>
            </a:r>
            <a:r>
              <a:rPr lang="en-US" altLang="ja-JP" dirty="0" smtClean="0"/>
              <a:t>closely</a:t>
            </a:r>
            <a:r>
              <a:rPr lang="en-US" altLang="ja-JP" dirty="0" smtClean="0">
                <a:solidFill>
                  <a:srgbClr val="FF0000"/>
                </a:solidFill>
              </a:rPr>
              <a:t> with LCC and LCB </a:t>
            </a:r>
            <a:r>
              <a:rPr lang="en-US" altLang="ja-JP" dirty="0" smtClean="0"/>
              <a:t>to realize the ILC hosted in Japan.</a:t>
            </a:r>
          </a:p>
          <a:p>
            <a:r>
              <a:rPr lang="en-US" altLang="ja-JP" dirty="0" smtClean="0"/>
              <a:t>KEK will cooperate </a:t>
            </a:r>
            <a:r>
              <a:rPr kumimoji="1" lang="en-US" altLang="ja-JP" dirty="0" smtClean="0"/>
              <a:t> with various sectors/organizations  that promote the ILC project vigorously in Japan;  </a:t>
            </a:r>
            <a:r>
              <a:rPr lang="en-US" altLang="ja-JP" dirty="0" smtClean="0"/>
              <a:t>Federation of Diet members, the industrial sector (AAA), local sectors, etc.  </a:t>
            </a:r>
          </a:p>
          <a:p>
            <a:r>
              <a:rPr lang="en-US" altLang="ja-JP" dirty="0" smtClean="0"/>
              <a:t>KEK will </a:t>
            </a:r>
            <a:r>
              <a:rPr lang="en-US" altLang="ja-JP" dirty="0" smtClean="0">
                <a:solidFill>
                  <a:srgbClr val="FF0000"/>
                </a:solidFill>
              </a:rPr>
              <a:t>provide</a:t>
            </a:r>
            <a:r>
              <a:rPr lang="en-US" altLang="ja-JP" dirty="0" smtClean="0"/>
              <a:t> the ILC Advisory Panel in </a:t>
            </a:r>
            <a:r>
              <a:rPr lang="en-US" altLang="ja-JP" dirty="0" smtClean="0">
                <a:solidFill>
                  <a:srgbClr val="3366FF"/>
                </a:solidFill>
              </a:rPr>
              <a:t>MEXT </a:t>
            </a:r>
            <a:r>
              <a:rPr lang="en-US" altLang="ja-JP" dirty="0" smtClean="0"/>
              <a:t>with </a:t>
            </a:r>
            <a:r>
              <a:rPr lang="en-US" altLang="ja-JP" dirty="0" smtClean="0">
                <a:solidFill>
                  <a:srgbClr val="FF0000"/>
                </a:solidFill>
              </a:rPr>
              <a:t>appropriate information </a:t>
            </a:r>
            <a:r>
              <a:rPr lang="en-US" altLang="ja-JP" dirty="0" smtClean="0"/>
              <a:t>to help their timely conclusion.</a:t>
            </a:r>
          </a:p>
          <a:p>
            <a:r>
              <a:rPr lang="en-US" altLang="ja-JP" dirty="0" smtClean="0"/>
              <a:t>KEK will promote activities to obtain general understanding by the public and scientific communities.</a:t>
            </a:r>
          </a:p>
          <a:p>
            <a:r>
              <a:rPr lang="en-US" altLang="ja-JP" dirty="0" smtClean="0"/>
              <a:t>KEK will cooperate </a:t>
            </a:r>
            <a:r>
              <a:rPr lang="en-US" altLang="ja-JP" dirty="0"/>
              <a:t>with international physics communities to facilitate discussions between governments and funding </a:t>
            </a:r>
            <a:r>
              <a:rPr lang="en-US" altLang="ja-JP" dirty="0" smtClean="0"/>
              <a:t>authorities.</a:t>
            </a:r>
          </a:p>
          <a:p>
            <a:r>
              <a:rPr lang="en-US" altLang="ja-JP" dirty="0" smtClean="0"/>
              <a:t>KEK </a:t>
            </a:r>
            <a:r>
              <a:rPr lang="en-US" altLang="ja-JP" dirty="0" smtClean="0">
                <a:solidFill>
                  <a:srgbClr val="FF0000"/>
                </a:solidFill>
              </a:rPr>
              <a:t>efforts for the ILC promotion </a:t>
            </a:r>
            <a:r>
              <a:rPr lang="en-US" altLang="ja-JP" dirty="0" smtClean="0"/>
              <a:t>are coordinated at the Planning Office for the ILC </a:t>
            </a:r>
            <a:r>
              <a:rPr lang="en-US" altLang="ja-JP" dirty="0" smtClean="0">
                <a:solidFill>
                  <a:srgbClr val="FF0000"/>
                </a:solidFill>
              </a:rPr>
              <a:t>headed by KEK-DG.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763525" y="10844"/>
            <a:ext cx="2101807" cy="27699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Courtesy, Y. Okada, </a:t>
            </a:r>
            <a:r>
              <a:rPr lang="en-US" altLang="ja-JP" sz="1200" b="1" dirty="0" smtClean="0">
                <a:solidFill>
                  <a:srgbClr val="3366FF"/>
                </a:solidFill>
                <a:latin typeface="Calibri"/>
                <a:ea typeface="ＭＳ Ｐゴシック"/>
              </a:rPr>
              <a:t>LCWS2017</a:t>
            </a:r>
          </a:p>
        </p:txBody>
      </p:sp>
    </p:spTree>
    <p:extLst>
      <p:ext uri="{BB962C8B-B14F-4D97-AF65-F5344CB8AC3E}">
        <p14:creationId xmlns:p14="http://schemas.microsoft.com/office/powerpoint/2010/main" val="208555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299138" y="1219559"/>
            <a:ext cx="5807198" cy="5261428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550" y="125576"/>
            <a:ext cx="8104910" cy="500303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GB" altLang="ja-JP" sz="3600" b="1" dirty="0" smtClean="0">
                <a:latin typeface="Arial" charset="0"/>
                <a:cs typeface="Arial Unicode MS" charset="0"/>
              </a:rPr>
              <a:t>ILC-GDE to LCC  </a:t>
            </a:r>
            <a:endParaRPr lang="en-GB" altLang="ja-JP" sz="2000" dirty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527251" y="2925394"/>
            <a:ext cx="2137702" cy="2365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de-DE" sz="2400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664948" y="3161843"/>
            <a:ext cx="4274003" cy="41172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457107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sz="2400" dirty="0" smtClean="0">
                <a:solidFill>
                  <a:schemeClr val="bg1"/>
                </a:solidFill>
                <a:latin typeface="Calibri"/>
                <a:ea typeface="Osaka" charset="0"/>
                <a:cs typeface="Osaka" charset="0"/>
              </a:rPr>
              <a:t>Technical Design Phase</a:t>
            </a:r>
            <a:endParaRPr kumimoji="0" lang="de-DE" sz="2400" dirty="0">
              <a:solidFill>
                <a:schemeClr val="bg1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541010" y="2533473"/>
            <a:ext cx="6397941" cy="352229"/>
          </a:xfrm>
          <a:prstGeom prst="rect">
            <a:avLst/>
          </a:prstGeom>
          <a:gradFill rotWithShape="1">
            <a:gsLst>
              <a:gs pos="0">
                <a:schemeClr val="accent5">
                  <a:lumMod val="50000"/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de-DE" sz="2400" dirty="0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015429" y="2505284"/>
            <a:ext cx="1224972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000" dirty="0">
                <a:solidFill>
                  <a:srgbClr val="FFFFFF"/>
                </a:solidFill>
              </a:rPr>
              <a:t>ILC-GDE</a:t>
            </a:r>
          </a:p>
        </p:txBody>
      </p:sp>
      <p:grpSp>
        <p:nvGrpSpPr>
          <p:cNvPr id="23563" name="Group 58"/>
          <p:cNvGrpSpPr>
            <a:grpSpLocks/>
          </p:cNvGrpSpPr>
          <p:nvPr/>
        </p:nvGrpSpPr>
        <p:grpSpPr bwMode="auto">
          <a:xfrm>
            <a:off x="1275357" y="1166867"/>
            <a:ext cx="8583034" cy="1380553"/>
            <a:chOff x="1443038" y="1106998"/>
            <a:chExt cx="7922801" cy="1380554"/>
          </a:xfrm>
        </p:grpSpPr>
        <p:sp>
          <p:nvSpPr>
            <p:cNvPr id="23576" name="Rectangle 14"/>
            <p:cNvSpPr>
              <a:spLocks noChangeArrowheads="1"/>
            </p:cNvSpPr>
            <p:nvPr/>
          </p:nvSpPr>
          <p:spPr bwMode="auto">
            <a:xfrm>
              <a:off x="2381973" y="1824020"/>
              <a:ext cx="6283779" cy="479425"/>
            </a:xfrm>
            <a:prstGeom prst="rect">
              <a:avLst/>
            </a:prstGeom>
            <a:gradFill flip="none" rotWithShape="1">
              <a:gsLst>
                <a:gs pos="0">
                  <a:srgbClr val="3366FF"/>
                </a:gs>
                <a:gs pos="100000">
                  <a:srgbClr val="000090"/>
                </a:gs>
              </a:gsLst>
              <a:lin ang="0" scaled="1"/>
              <a:tileRect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de-DE" sz="2400" dirty="0">
                <a:solidFill>
                  <a:prstClr val="black"/>
                </a:solidFill>
                <a:latin typeface="Calibri"/>
                <a:ea typeface="Osaka" charset="0"/>
                <a:cs typeface="Osaka" charset="0"/>
              </a:endParaRPr>
            </a:p>
          </p:txBody>
        </p:sp>
        <p:sp>
          <p:nvSpPr>
            <p:cNvPr id="23577" name="AutoShape 15"/>
            <p:cNvSpPr>
              <a:spLocks noChangeArrowheads="1"/>
            </p:cNvSpPr>
            <p:nvPr/>
          </p:nvSpPr>
          <p:spPr bwMode="auto">
            <a:xfrm>
              <a:off x="8665752" y="1610502"/>
              <a:ext cx="700087" cy="877050"/>
            </a:xfrm>
            <a:prstGeom prst="rightArrow">
              <a:avLst>
                <a:gd name="adj1" fmla="val 53458"/>
                <a:gd name="adj2" fmla="val 60093"/>
              </a:avLst>
            </a:prstGeom>
            <a:solidFill>
              <a:srgbClr val="00009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de-DE" sz="2400">
                <a:solidFill>
                  <a:prstClr val="black"/>
                </a:solidFill>
                <a:latin typeface="Calibri"/>
                <a:ea typeface="Osaka" charset="0"/>
                <a:cs typeface="Osaka" charset="0"/>
              </a:endParaRPr>
            </a:p>
          </p:txBody>
        </p:sp>
        <p:sp>
          <p:nvSpPr>
            <p:cNvPr id="23579" name="Line 17"/>
            <p:cNvSpPr>
              <a:spLocks noChangeShapeType="1"/>
            </p:cNvSpPr>
            <p:nvPr/>
          </p:nvSpPr>
          <p:spPr bwMode="auto">
            <a:xfrm>
              <a:off x="1578606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0" name="Line 18"/>
            <p:cNvSpPr>
              <a:spLocks noChangeShapeType="1"/>
            </p:cNvSpPr>
            <p:nvPr/>
          </p:nvSpPr>
          <p:spPr bwMode="auto">
            <a:xfrm>
              <a:off x="2391406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1" name="Line 19"/>
            <p:cNvSpPr>
              <a:spLocks noChangeShapeType="1"/>
            </p:cNvSpPr>
            <p:nvPr/>
          </p:nvSpPr>
          <p:spPr bwMode="auto">
            <a:xfrm>
              <a:off x="3081495" y="1431051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2" name="Line 20"/>
            <p:cNvSpPr>
              <a:spLocks noChangeShapeType="1"/>
            </p:cNvSpPr>
            <p:nvPr/>
          </p:nvSpPr>
          <p:spPr bwMode="auto">
            <a:xfrm>
              <a:off x="5750486" y="1433928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443038" y="1120775"/>
              <a:ext cx="6971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2000" dirty="0">
                  <a:solidFill>
                    <a:srgbClr val="660066"/>
                  </a:solidFill>
                </a:rPr>
                <a:t>2006</a:t>
              </a: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2255359" y="1120775"/>
              <a:ext cx="4863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2000" dirty="0" smtClean="0">
                  <a:solidFill>
                    <a:srgbClr val="558ED5"/>
                  </a:solidFill>
                </a:rPr>
                <a:t>‘07</a:t>
              </a:r>
              <a:endParaRPr kumimoji="0" lang="en-GB" altLang="ja-JP" sz="2000" dirty="0">
                <a:solidFill>
                  <a:srgbClr val="558ED5"/>
                </a:solidFill>
              </a:endParaRPr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>
              <a:off x="3043868" y="1120775"/>
              <a:ext cx="4863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2000" dirty="0" smtClean="0">
                  <a:solidFill>
                    <a:srgbClr val="558ED5"/>
                  </a:solidFill>
                </a:rPr>
                <a:t>‘08</a:t>
              </a:r>
              <a:endParaRPr kumimoji="0" lang="en-GB" altLang="ja-JP" sz="2000" dirty="0">
                <a:solidFill>
                  <a:srgbClr val="558ED5"/>
                </a:solidFill>
              </a:endParaRPr>
            </a:p>
          </p:txBody>
        </p:sp>
        <p:sp>
          <p:nvSpPr>
            <p:cNvPr id="23587" name="Text Box 25"/>
            <p:cNvSpPr txBox="1">
              <a:spLocks noChangeArrowheads="1"/>
            </p:cNvSpPr>
            <p:nvPr/>
          </p:nvSpPr>
          <p:spPr bwMode="auto">
            <a:xfrm>
              <a:off x="5775428" y="1120775"/>
              <a:ext cx="4863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2000" dirty="0" smtClean="0">
                  <a:solidFill>
                    <a:srgbClr val="558ED5"/>
                  </a:solidFill>
                </a:rPr>
                <a:t>‘12</a:t>
              </a:r>
              <a:endParaRPr kumimoji="0" lang="en-GB" altLang="ja-JP" sz="2000" dirty="0">
                <a:solidFill>
                  <a:srgbClr val="558ED5"/>
                </a:solidFill>
              </a:endParaRPr>
            </a:p>
          </p:txBody>
        </p:sp>
        <p:sp>
          <p:nvSpPr>
            <p:cNvPr id="23588" name="Line 26"/>
            <p:cNvSpPr>
              <a:spLocks noChangeShapeType="1"/>
            </p:cNvSpPr>
            <p:nvPr/>
          </p:nvSpPr>
          <p:spPr bwMode="auto">
            <a:xfrm>
              <a:off x="3741245" y="1412410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9" name="Text Box 27"/>
            <p:cNvSpPr txBox="1">
              <a:spLocks noChangeArrowheads="1"/>
            </p:cNvSpPr>
            <p:nvPr/>
          </p:nvSpPr>
          <p:spPr bwMode="auto">
            <a:xfrm>
              <a:off x="3808086" y="1120775"/>
              <a:ext cx="4863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2000" dirty="0" smtClean="0">
                  <a:solidFill>
                    <a:srgbClr val="558ED5"/>
                  </a:solidFill>
                </a:rPr>
                <a:t>‘09</a:t>
              </a:r>
              <a:endParaRPr kumimoji="0" lang="en-GB" altLang="ja-JP" sz="2000" dirty="0">
                <a:solidFill>
                  <a:srgbClr val="558ED5"/>
                </a:solidFill>
              </a:endParaRPr>
            </a:p>
          </p:txBody>
        </p:sp>
        <p:sp>
          <p:nvSpPr>
            <p:cNvPr id="23590" name="Line 28"/>
            <p:cNvSpPr>
              <a:spLocks noChangeShapeType="1"/>
            </p:cNvSpPr>
            <p:nvPr/>
          </p:nvSpPr>
          <p:spPr bwMode="auto">
            <a:xfrm>
              <a:off x="4458964" y="1431051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91" name="Text Box 29"/>
            <p:cNvSpPr txBox="1">
              <a:spLocks noChangeArrowheads="1"/>
            </p:cNvSpPr>
            <p:nvPr/>
          </p:nvSpPr>
          <p:spPr bwMode="auto">
            <a:xfrm>
              <a:off x="4500148" y="1120775"/>
              <a:ext cx="4863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2000" dirty="0" smtClean="0">
                  <a:solidFill>
                    <a:srgbClr val="558ED5"/>
                  </a:solidFill>
                </a:rPr>
                <a:t>‘10</a:t>
              </a:r>
              <a:endParaRPr kumimoji="0" lang="en-GB" altLang="ja-JP" sz="2000" dirty="0">
                <a:solidFill>
                  <a:srgbClr val="558ED5"/>
                </a:solidFill>
              </a:endParaRPr>
            </a:p>
          </p:txBody>
        </p:sp>
        <p:sp>
          <p:nvSpPr>
            <p:cNvPr id="23592" name="Line 30"/>
            <p:cNvSpPr>
              <a:spLocks noChangeShapeType="1"/>
            </p:cNvSpPr>
            <p:nvPr/>
          </p:nvSpPr>
          <p:spPr bwMode="auto">
            <a:xfrm>
              <a:off x="5132728" y="1433928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93" name="Text Box 31"/>
            <p:cNvSpPr txBox="1">
              <a:spLocks noChangeArrowheads="1"/>
            </p:cNvSpPr>
            <p:nvPr/>
          </p:nvSpPr>
          <p:spPr bwMode="auto">
            <a:xfrm>
              <a:off x="5174045" y="1120775"/>
              <a:ext cx="4688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2000" dirty="0" smtClean="0">
                  <a:solidFill>
                    <a:srgbClr val="558ED5"/>
                  </a:solidFill>
                </a:rPr>
                <a:t>‘11</a:t>
              </a:r>
              <a:endParaRPr kumimoji="0" lang="en-GB" altLang="ja-JP" sz="2000" dirty="0">
                <a:solidFill>
                  <a:srgbClr val="558ED5"/>
                </a:solidFill>
              </a:endParaRPr>
            </a:p>
          </p:txBody>
        </p:sp>
        <p:sp>
          <p:nvSpPr>
            <p:cNvPr id="23594" name="Line 37"/>
            <p:cNvSpPr>
              <a:spLocks noChangeShapeType="1"/>
            </p:cNvSpPr>
            <p:nvPr/>
          </p:nvSpPr>
          <p:spPr bwMode="auto">
            <a:xfrm>
              <a:off x="6393803" y="1412410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dirty="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95" name="Text Box 38"/>
            <p:cNvSpPr txBox="1">
              <a:spLocks noChangeArrowheads="1"/>
            </p:cNvSpPr>
            <p:nvPr/>
          </p:nvSpPr>
          <p:spPr bwMode="auto">
            <a:xfrm>
              <a:off x="6444914" y="1106998"/>
              <a:ext cx="4863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2000" dirty="0" smtClean="0">
                  <a:solidFill>
                    <a:srgbClr val="558ED5"/>
                  </a:solidFill>
                </a:rPr>
                <a:t>‘13</a:t>
              </a:r>
              <a:endParaRPr kumimoji="0" lang="en-GB" altLang="ja-JP" sz="2000" dirty="0">
                <a:solidFill>
                  <a:srgbClr val="558ED5"/>
                </a:solidFill>
              </a:endParaRPr>
            </a:p>
          </p:txBody>
        </p:sp>
      </p:grpSp>
      <p:sp>
        <p:nvSpPr>
          <p:cNvPr id="23568" name="AutoShape 52" descr="LCWS08 and ILC08"/>
          <p:cNvSpPr>
            <a:spLocks noChangeAspect="1" noChangeArrowheads="1"/>
          </p:cNvSpPr>
          <p:nvPr/>
        </p:nvSpPr>
        <p:spPr bwMode="auto">
          <a:xfrm>
            <a:off x="247676" y="-274637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07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2400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-10218" y="1186128"/>
            <a:ext cx="2302754" cy="5094812"/>
          </a:xfrm>
          <a:prstGeom prst="rect">
            <a:avLst/>
          </a:prstGeom>
          <a:solidFill>
            <a:srgbClr val="3366FF">
              <a:alpha val="2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dirty="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6938951" y="931612"/>
            <a:ext cx="2967049" cy="5283923"/>
          </a:xfrm>
          <a:prstGeom prst="rect">
            <a:avLst/>
          </a:prstGeom>
          <a:solidFill>
            <a:srgbClr val="CCFFCC">
              <a:alpha val="6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2" name="図 52" descr="20070315_dc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26" y="4545525"/>
            <a:ext cx="1690527" cy="10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0241" y="5635360"/>
            <a:ext cx="1392110" cy="584765"/>
          </a:xfrm>
          <a:prstGeom prst="rect">
            <a:avLst/>
          </a:prstGeom>
          <a:solidFill>
            <a:srgbClr val="3366FF"/>
          </a:solidFill>
        </p:spPr>
        <p:txBody>
          <a:bodyPr wrap="none" lIns="91431" tIns="45715" rIns="91431" bIns="45715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  <a:cs typeface="Osaka" charset="0"/>
              </a:rPr>
              <a:t>SC Technology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  <a:cs typeface="Osaka" charset="0"/>
              </a:rPr>
              <a:t>selected</a:t>
            </a:r>
            <a:endParaRPr lang="ja-JP" altLang="en-US" sz="1600" dirty="0">
              <a:solidFill>
                <a:prstClr val="white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5" name="上矢印 4"/>
          <p:cNvSpPr/>
          <p:nvPr/>
        </p:nvSpPr>
        <p:spPr bwMode="auto">
          <a:xfrm flipV="1">
            <a:off x="161841" y="1747866"/>
            <a:ext cx="273447" cy="88216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898156" y="2846559"/>
            <a:ext cx="119845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800" dirty="0" smtClean="0">
                <a:solidFill>
                  <a:schemeClr val="bg1"/>
                </a:solidFill>
              </a:rPr>
              <a:t>RDR</a:t>
            </a:r>
            <a:r>
              <a:rPr kumimoji="0" lang="en-GB" altLang="ja-JP" sz="1800" dirty="0" smtClean="0">
                <a:solidFill>
                  <a:prstClr val="black"/>
                </a:solidFill>
              </a:rPr>
              <a:t>) </a:t>
            </a:r>
            <a:endParaRPr kumimoji="0" lang="en-GB" altLang="ja-JP" sz="1800" dirty="0">
              <a:solidFill>
                <a:prstClr val="black"/>
              </a:solidFill>
            </a:endParaRP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6938952" y="2547420"/>
            <a:ext cx="2967048" cy="338281"/>
          </a:xfrm>
          <a:prstGeom prst="rect">
            <a:avLst/>
          </a:prstGeom>
          <a:gradFill rotWithShape="1">
            <a:gsLst>
              <a:gs pos="0">
                <a:srgbClr val="CCFFCC">
                  <a:alpha val="0"/>
                </a:srgbClr>
              </a:gs>
              <a:gs pos="100000">
                <a:srgbClr val="008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de-DE" sz="2400" dirty="0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7737237" y="2505524"/>
            <a:ext cx="697734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000" dirty="0">
                <a:solidFill>
                  <a:srgbClr val="FFFF00"/>
                </a:solidFill>
              </a:rPr>
              <a:t>LCC</a:t>
            </a:r>
          </a:p>
        </p:txBody>
      </p:sp>
      <p:sp>
        <p:nvSpPr>
          <p:cNvPr id="23562" name="Text Box 36"/>
          <p:cNvSpPr txBox="1">
            <a:spLocks noChangeArrowheads="1"/>
          </p:cNvSpPr>
          <p:nvPr/>
        </p:nvSpPr>
        <p:spPr bwMode="auto">
          <a:xfrm>
            <a:off x="3765082" y="5069772"/>
            <a:ext cx="6185608" cy="40009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000" dirty="0">
                <a:solidFill>
                  <a:prstClr val="black"/>
                </a:solidFill>
              </a:rPr>
              <a:t>　</a:t>
            </a:r>
            <a:r>
              <a:rPr kumimoji="0" lang="en-US" altLang="ja-JP" sz="2000" dirty="0" smtClean="0">
                <a:solidFill>
                  <a:prstClr val="black"/>
                </a:solidFill>
              </a:rPr>
              <a:t>      </a:t>
            </a:r>
            <a:r>
              <a:rPr kumimoji="0" lang="en-US" altLang="ja-JP" sz="2000" dirty="0" smtClean="0">
                <a:solidFill>
                  <a:srgbClr val="008000"/>
                </a:solidFill>
              </a:rPr>
              <a:t>                                      </a:t>
            </a:r>
            <a:r>
              <a:rPr kumimoji="0" lang="en-US" altLang="ja-JP" sz="2000" dirty="0" smtClean="0">
                <a:solidFill>
                  <a:srgbClr val="FFFF00"/>
                </a:solidFill>
              </a:rPr>
              <a:t> </a:t>
            </a:r>
            <a:r>
              <a:rPr kumimoji="0" lang="en-GB" altLang="ja-JP" sz="2000" dirty="0" smtClean="0">
                <a:solidFill>
                  <a:srgbClr val="FFFF00"/>
                </a:solidFill>
              </a:rPr>
              <a:t>LHC</a:t>
            </a:r>
            <a:endParaRPr kumimoji="0" lang="en-GB" altLang="ja-JP" sz="2000" dirty="0">
              <a:solidFill>
                <a:srgbClr val="FFFF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8394" y="1235498"/>
            <a:ext cx="652624" cy="369322"/>
          </a:xfrm>
          <a:prstGeom prst="rect">
            <a:avLst/>
          </a:prstGeom>
          <a:solidFill>
            <a:srgbClr val="3366FF"/>
          </a:solidFill>
        </p:spPr>
        <p:txBody>
          <a:bodyPr wrap="none" lIns="91431" tIns="45715" rIns="91431" bIns="45715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  <a:cs typeface="Osaka" charset="0"/>
              </a:rPr>
              <a:t>2004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  <a:cs typeface="Osaka" charset="0"/>
            </a:endParaRPr>
          </a:p>
        </p:txBody>
      </p:sp>
      <p:pic>
        <p:nvPicPr>
          <p:cNvPr id="58" name="Picture 2" descr="Rotation of ITR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5" y="3245025"/>
            <a:ext cx="1705816" cy="11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7086990" y="2925368"/>
            <a:ext cx="907651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600" dirty="0">
                <a:solidFill>
                  <a:prstClr val="white"/>
                </a:solidFill>
              </a:rPr>
              <a:t>TDR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60" y="724473"/>
            <a:ext cx="2947126" cy="46165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wrap="square" lIns="91431" tIns="45715" rIns="91431" bIns="45715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rPr>
              <a:t>1980’ ~  Basic Study 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pic>
        <p:nvPicPr>
          <p:cNvPr id="63" name="コンテンツ プレースホルダー 10" descr="DSC04655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0"/>
          <a:stretch/>
        </p:blipFill>
        <p:spPr>
          <a:xfrm>
            <a:off x="7168086" y="2899488"/>
            <a:ext cx="1557161" cy="1078186"/>
          </a:xfrm>
          <a:prstGeom prst="rect">
            <a:avLst/>
          </a:prstGeom>
        </p:spPr>
      </p:pic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7410658" y="1144260"/>
            <a:ext cx="5269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000" dirty="0" smtClean="0">
                <a:solidFill>
                  <a:srgbClr val="558ED5"/>
                </a:solidFill>
              </a:rPr>
              <a:t>‘14</a:t>
            </a:r>
            <a:endParaRPr kumimoji="0" lang="en-GB" altLang="ja-JP" sz="2000" dirty="0">
              <a:solidFill>
                <a:srgbClr val="558ED5"/>
              </a:solidFill>
            </a:endParaRPr>
          </a:p>
        </p:txBody>
      </p:sp>
      <p:sp>
        <p:nvSpPr>
          <p:cNvPr id="66" name="Line 37"/>
          <p:cNvSpPr>
            <a:spLocks noChangeShapeType="1"/>
          </p:cNvSpPr>
          <p:nvPr/>
        </p:nvSpPr>
        <p:spPr bwMode="auto">
          <a:xfrm>
            <a:off x="7325521" y="1484245"/>
            <a:ext cx="0" cy="86042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435239" y="1884742"/>
            <a:ext cx="1857296" cy="478566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000090"/>
              </a:gs>
            </a:gsLst>
            <a:lin ang="0" scaled="1"/>
            <a:tileRect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107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de-DE" sz="2400" dirty="0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pic>
        <p:nvPicPr>
          <p:cNvPr id="23575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3570" y="1973579"/>
            <a:ext cx="64148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Line 37"/>
          <p:cNvSpPr>
            <a:spLocks noChangeShapeType="1"/>
          </p:cNvSpPr>
          <p:nvPr/>
        </p:nvSpPr>
        <p:spPr bwMode="auto">
          <a:xfrm>
            <a:off x="8013277" y="1502884"/>
            <a:ext cx="0" cy="86042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68" name="Text Box 38"/>
          <p:cNvSpPr txBox="1">
            <a:spLocks noChangeArrowheads="1"/>
          </p:cNvSpPr>
          <p:nvPr/>
        </p:nvSpPr>
        <p:spPr bwMode="auto">
          <a:xfrm>
            <a:off x="8055394" y="1165872"/>
            <a:ext cx="5269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000" dirty="0" smtClean="0">
                <a:solidFill>
                  <a:srgbClr val="558ED5"/>
                </a:solidFill>
              </a:rPr>
              <a:t>‘15</a:t>
            </a:r>
            <a:endParaRPr kumimoji="0" lang="en-GB" altLang="ja-JP" sz="2000" dirty="0">
              <a:solidFill>
                <a:srgbClr val="558ED5"/>
              </a:solidFill>
            </a:endParaRPr>
          </a:p>
        </p:txBody>
      </p:sp>
      <p:sp>
        <p:nvSpPr>
          <p:cNvPr id="69" name="Line 37"/>
          <p:cNvSpPr>
            <a:spLocks noChangeShapeType="1"/>
          </p:cNvSpPr>
          <p:nvPr/>
        </p:nvSpPr>
        <p:spPr bwMode="auto">
          <a:xfrm>
            <a:off x="8657222" y="1491371"/>
            <a:ext cx="0" cy="86042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8675154" y="1155006"/>
            <a:ext cx="5269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000" dirty="0" smtClean="0">
                <a:solidFill>
                  <a:srgbClr val="3366FF"/>
                </a:solidFill>
              </a:rPr>
              <a:t>‘16</a:t>
            </a:r>
            <a:endParaRPr kumimoji="0" lang="en-GB" altLang="ja-JP" sz="2000" dirty="0">
              <a:solidFill>
                <a:srgbClr val="3366FF"/>
              </a:solidFill>
            </a:endParaRPr>
          </a:p>
        </p:txBody>
      </p:sp>
      <p:sp>
        <p:nvSpPr>
          <p:cNvPr id="71" name="Line 37"/>
          <p:cNvSpPr>
            <a:spLocks noChangeShapeType="1"/>
          </p:cNvSpPr>
          <p:nvPr/>
        </p:nvSpPr>
        <p:spPr bwMode="auto">
          <a:xfrm>
            <a:off x="9304044" y="1484245"/>
            <a:ext cx="0" cy="86042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9306391" y="1142448"/>
            <a:ext cx="5269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000" dirty="0" smtClean="0">
                <a:solidFill>
                  <a:srgbClr val="FF0000"/>
                </a:solidFill>
              </a:rPr>
              <a:t>‘17</a:t>
            </a:r>
            <a:endParaRPr kumimoji="0" lang="en-GB" altLang="ja-JP" sz="2000" dirty="0">
              <a:solidFill>
                <a:srgbClr val="FF0000"/>
              </a:solidFill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161401" y="6370645"/>
            <a:ext cx="1906154" cy="365125"/>
          </a:xfrm>
        </p:spPr>
        <p:txBody>
          <a:bodyPr/>
          <a:lstStyle/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4"/>
          </p:nvPr>
        </p:nvSpPr>
        <p:spPr>
          <a:xfrm>
            <a:off x="7470537" y="6364504"/>
            <a:ext cx="2311400" cy="365125"/>
          </a:xfrm>
        </p:spPr>
        <p:txBody>
          <a:bodyPr/>
          <a:lstStyle/>
          <a:p>
            <a:pPr algn="r"/>
            <a:fld id="{AAB6FA28-7AEC-3F43-9C2D-3DB969CFEC6A}" type="slidenum">
              <a:rPr lang="en-US" smtClean="0"/>
              <a:pPr algn="r"/>
              <a:t>3</a:t>
            </a:fld>
            <a:endParaRPr lang="en-US" dirty="0"/>
          </a:p>
        </p:txBody>
      </p:sp>
      <p:pic>
        <p:nvPicPr>
          <p:cNvPr id="61" name="Picture 2" descr="http://sphotos-a.ak.fbcdn.net/hphotos-ak-prn2/971231_600912173260565_2028028656_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979"/>
          <a:stretch/>
        </p:blipFill>
        <p:spPr bwMode="auto">
          <a:xfrm>
            <a:off x="6676804" y="3837207"/>
            <a:ext cx="1317837" cy="11209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下矢印 6"/>
          <p:cNvSpPr/>
          <p:nvPr/>
        </p:nvSpPr>
        <p:spPr bwMode="auto">
          <a:xfrm>
            <a:off x="6799104" y="3503784"/>
            <a:ext cx="299244" cy="420966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" name="Text Box 36"/>
          <p:cNvSpPr txBox="1">
            <a:spLocks noChangeArrowheads="1"/>
          </p:cNvSpPr>
          <p:nvPr/>
        </p:nvSpPr>
        <p:spPr bwMode="auto">
          <a:xfrm>
            <a:off x="6694062" y="5623735"/>
            <a:ext cx="3256633" cy="400099"/>
          </a:xfrm>
          <a:prstGeom prst="rect">
            <a:avLst/>
          </a:prstGeom>
          <a:gradFill flip="none" rotWithShape="1">
            <a:gsLst>
              <a:gs pos="29000">
                <a:srgbClr val="3366FF"/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000" dirty="0">
                <a:solidFill>
                  <a:prstClr val="black"/>
                </a:solidFill>
              </a:rPr>
              <a:t>　</a:t>
            </a:r>
            <a:r>
              <a:rPr kumimoji="0" lang="en-US" altLang="ja-JP" sz="2000" dirty="0" smtClean="0">
                <a:solidFill>
                  <a:prstClr val="black"/>
                </a:solidFill>
              </a:rPr>
              <a:t>  </a:t>
            </a:r>
            <a:r>
              <a:rPr kumimoji="0" lang="en-GB" altLang="ja-JP" sz="2000" dirty="0" smtClean="0">
                <a:solidFill>
                  <a:srgbClr val="FFFF00"/>
                </a:solidFill>
              </a:rPr>
              <a:t>European XFEL</a:t>
            </a:r>
            <a:endParaRPr kumimoji="0" lang="en-GB" altLang="ja-JP" sz="2000" dirty="0">
              <a:solidFill>
                <a:srgbClr val="FFFF00"/>
              </a:solidFill>
            </a:endParaRP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8055394" y="6183252"/>
            <a:ext cx="1878972" cy="400099"/>
          </a:xfrm>
          <a:prstGeom prst="rect">
            <a:avLst/>
          </a:prstGeom>
          <a:gradFill flip="none" rotWithShape="1">
            <a:gsLst>
              <a:gs pos="29000">
                <a:schemeClr val="accent2">
                  <a:lumMod val="75000"/>
                </a:schemeClr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000" dirty="0">
                <a:solidFill>
                  <a:prstClr val="black"/>
                </a:solidFill>
              </a:rPr>
              <a:t>　</a:t>
            </a:r>
            <a:r>
              <a:rPr kumimoji="0" lang="en-US" altLang="ja-JP" sz="2000" dirty="0" smtClean="0">
                <a:solidFill>
                  <a:prstClr val="black"/>
                </a:solidFill>
              </a:rPr>
              <a:t>  </a:t>
            </a:r>
            <a:r>
              <a:rPr kumimoji="0" lang="en-GB" altLang="ja-JP" sz="2000" dirty="0" smtClean="0">
                <a:solidFill>
                  <a:srgbClr val="FFFF00"/>
                </a:solidFill>
              </a:rPr>
              <a:t>LCLS-II</a:t>
            </a:r>
            <a:endParaRPr kumimoji="0" lang="en-GB" altLang="ja-JP" sz="2000" dirty="0">
              <a:solidFill>
                <a:srgbClr val="FFFF00"/>
              </a:solidFill>
            </a:endParaRPr>
          </a:p>
        </p:txBody>
      </p:sp>
      <p:sp>
        <p:nvSpPr>
          <p:cNvPr id="23565" name="Text Box 44"/>
          <p:cNvSpPr txBox="1">
            <a:spLocks noChangeArrowheads="1"/>
          </p:cNvSpPr>
          <p:nvPr/>
        </p:nvSpPr>
        <p:spPr bwMode="auto">
          <a:xfrm>
            <a:off x="6596814" y="4699296"/>
            <a:ext cx="952436" cy="369322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5" rIns="91431" bIns="45715" anchor="b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defTabSz="457107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 b="1" dirty="0" smtClean="0">
                <a:solidFill>
                  <a:srgbClr val="FFFF00"/>
                </a:solidFill>
                <a:latin typeface="+mn-lt"/>
              </a:rPr>
              <a:t>TDR</a:t>
            </a:r>
          </a:p>
        </p:txBody>
      </p:sp>
      <p:sp>
        <p:nvSpPr>
          <p:cNvPr id="76" name="object 45"/>
          <p:cNvSpPr/>
          <p:nvPr/>
        </p:nvSpPr>
        <p:spPr>
          <a:xfrm>
            <a:off x="2383807" y="3782811"/>
            <a:ext cx="1652317" cy="9635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294" y="3686530"/>
            <a:ext cx="2449816" cy="1330319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1340652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9204" y="-6571"/>
            <a:ext cx="8816256" cy="5445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sz="4000" b="1" dirty="0" smtClean="0"/>
              <a:t>KEK-ILC Action Plan Issued, in Jan. 2016 </a:t>
            </a:r>
            <a:r>
              <a:rPr lang="en-US" altLang="ja-JP" sz="2000" b="1" dirty="0"/>
              <a:t/>
            </a:r>
            <a:br>
              <a:rPr lang="en-US" altLang="ja-JP" sz="2000" b="1" dirty="0"/>
            </a:br>
            <a:r>
              <a:rPr lang="en-US" altLang="ja-JP" sz="2200" b="1" dirty="0"/>
              <a:t>  </a:t>
            </a:r>
            <a:r>
              <a:rPr lang="en-US" altLang="ja-JP" sz="2000" b="1" dirty="0">
                <a:solidFill>
                  <a:srgbClr val="3366FF"/>
                </a:solidFill>
              </a:rPr>
              <a:t>https://</a:t>
            </a:r>
            <a:r>
              <a:rPr lang="en-US" altLang="ja-JP" sz="2000" b="1" dirty="0" err="1">
                <a:solidFill>
                  <a:srgbClr val="3366FF"/>
                </a:solidFill>
              </a:rPr>
              <a:t>www.kek.jp</a:t>
            </a:r>
            <a:r>
              <a:rPr lang="en-US" altLang="ja-JP" sz="2000" b="1" dirty="0">
                <a:solidFill>
                  <a:srgbClr val="3366FF"/>
                </a:solidFill>
              </a:rPr>
              <a:t>/en/</a:t>
            </a:r>
            <a:r>
              <a:rPr lang="en-US" altLang="ja-JP" sz="2000" b="1" dirty="0" err="1">
                <a:solidFill>
                  <a:srgbClr val="3366FF"/>
                </a:solidFill>
              </a:rPr>
              <a:t>NewsRoom</a:t>
            </a:r>
            <a:r>
              <a:rPr lang="en-US" altLang="ja-JP" sz="2000" b="1" dirty="0">
                <a:solidFill>
                  <a:srgbClr val="3366FF"/>
                </a:solidFill>
              </a:rPr>
              <a:t>/Release/20160106140000/</a:t>
            </a:r>
            <a:endParaRPr kumimoji="1" lang="ja-JP" altLang="en-US" sz="2000" b="1" dirty="0">
              <a:solidFill>
                <a:srgbClr val="3366FF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" t="2822" r="1065" b="80461"/>
          <a:stretch/>
        </p:blipFill>
        <p:spPr>
          <a:xfrm>
            <a:off x="323599" y="1232814"/>
            <a:ext cx="9406051" cy="1181161"/>
          </a:xfrm>
          <a:ln>
            <a:solidFill>
              <a:srgbClr val="3366FF"/>
            </a:solidFill>
          </a:ln>
        </p:spPr>
      </p:pic>
      <p:graphicFrame>
        <p:nvGraphicFramePr>
          <p:cNvPr id="11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990492"/>
              </p:ext>
            </p:extLst>
          </p:nvPr>
        </p:nvGraphicFramePr>
        <p:xfrm>
          <a:off x="213533" y="2578915"/>
          <a:ext cx="9493295" cy="3492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071"/>
                <a:gridCol w="3425642"/>
                <a:gridCol w="1216895"/>
                <a:gridCol w="1216896"/>
                <a:gridCol w="1216896"/>
                <a:gridCol w="1216895"/>
              </a:tblGrid>
              <a:tr h="4173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 </a:t>
                      </a:r>
                      <a:endParaRPr lang="ja-JP" sz="160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kern="100" dirty="0" smtClean="0">
                          <a:effectLst/>
                          <a:latin typeface="+mn-ea"/>
                          <a:ea typeface="+mn-ea"/>
                          <a:cs typeface="Times New Roman"/>
                        </a:rPr>
                        <a:t>Pre-Preparation</a:t>
                      </a:r>
                      <a:r>
                        <a:rPr lang="en-US" altLang="ja-JP" sz="2000" kern="100" baseline="0" dirty="0" smtClean="0">
                          <a:effectLst/>
                          <a:latin typeface="+mn-ea"/>
                          <a:ea typeface="+mn-ea"/>
                          <a:cs typeface="Times New Roman"/>
                        </a:rPr>
                        <a:t> Stage</a:t>
                      </a:r>
                      <a:endParaRPr lang="ja-JP" sz="200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rgbClr val="17375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Main</a:t>
                      </a:r>
                      <a:r>
                        <a:rPr lang="en-US" altLang="ja-JP" sz="2000" kern="100" baseline="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Preparation Stage</a:t>
                      </a:r>
                      <a:endParaRPr lang="ja-JP" sz="20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17329"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n-lt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R="254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3366FF"/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present (we are here)</a:t>
                      </a:r>
                      <a:endParaRPr lang="en-US" sz="1800" dirty="0">
                        <a:solidFill>
                          <a:srgbClr val="3366FF"/>
                        </a:solidFill>
                        <a:effectLst/>
                        <a:latin typeface="Helvetica"/>
                        <a:ea typeface="ＭＳ 明朝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P1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P2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P3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P4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</a:tr>
              <a:tr h="4173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ADI</a:t>
                      </a: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Establish main</a:t>
                      </a:r>
                      <a:r>
                        <a:rPr lang="en-US" sz="1400" spc="-5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parameters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spc="-2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Verify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parameters w/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simulations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130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SRF</a:t>
                      </a:r>
                      <a:endParaRPr lang="ja-JP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63500" marR="182245">
                        <a:lnSpc>
                          <a:spcPct val="113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Beam acc. with </a:t>
                      </a: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SRF cavity </a:t>
                      </a:r>
                      <a:r>
                        <a:rPr lang="en-US" sz="1400" dirty="0" smtClean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string</a:t>
                      </a:r>
                      <a:r>
                        <a:rPr lang="en-US" sz="1400" spc="-95" dirty="0" smtClean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,</a:t>
                      </a:r>
                      <a:endParaRPr lang="en-US" sz="1400" dirty="0" smtClean="0">
                        <a:effectLst/>
                        <a:latin typeface="Helvetica"/>
                        <a:ea typeface="ＭＳ 明朝"/>
                        <a:cs typeface="Helvetica"/>
                      </a:endParaRPr>
                    </a:p>
                    <a:p>
                      <a:pPr marL="63500" marR="182245">
                        <a:lnSpc>
                          <a:spcPct val="113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Cost Reduction R&amp;D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(proposed)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elvetica"/>
                        <a:ea typeface="ＭＳ 明朝"/>
                        <a:cs typeface="Helvetica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 marR="518795">
                        <a:lnSpc>
                          <a:spcPct val="113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Demonstrate mass-production </a:t>
                      </a:r>
                      <a:r>
                        <a:rPr lang="en-US" sz="1400" dirty="0" smtClean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technology, stability, hub</a:t>
                      </a: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-lab </a:t>
                      </a:r>
                      <a:r>
                        <a:rPr lang="en-US" sz="1400" dirty="0" smtClean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functioning, </a:t>
                      </a: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and global</a:t>
                      </a:r>
                      <a:r>
                        <a:rPr lang="en-US" sz="1400" spc="-135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sharing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425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Nano-</a:t>
                      </a:r>
                      <a:r>
                        <a:rPr lang="en-US" sz="14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beam</a:t>
                      </a: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15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Achieve the ILC beam-size</a:t>
                      </a:r>
                      <a:r>
                        <a:rPr lang="en-US"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goal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>
                        <a:spcBef>
                          <a:spcPts val="15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Demonstrate the </a:t>
                      </a:r>
                      <a:r>
                        <a:rPr lang="en-US" sz="14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nanobeam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size and stabilize the beam</a:t>
                      </a:r>
                      <a:r>
                        <a:rPr lang="en-US" sz="1400" spc="-13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position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425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e+ </a:t>
                      </a:r>
                      <a:endParaRPr lang="en-US" sz="1800" b="1" kern="1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Demonstrate technological</a:t>
                      </a:r>
                      <a:r>
                        <a:rPr lang="en-US" sz="1400" spc="-9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feasibility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Demonstrate</a:t>
                      </a:r>
                      <a:r>
                        <a:rPr lang="en-US" sz="1400" spc="-3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both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the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undulator</a:t>
                      </a:r>
                      <a:r>
                        <a:rPr lang="en-US" sz="1400" spc="-1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and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e-driven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e+</a:t>
                      </a:r>
                      <a:r>
                        <a:rPr lang="en-US" sz="1400" spc="-2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sources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425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CFS</a:t>
                      </a: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Pre-survey and basic</a:t>
                      </a:r>
                      <a:r>
                        <a:rPr lang="en-US"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design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Geology </a:t>
                      </a:r>
                      <a:r>
                        <a:rPr lang="en-US" sz="1400" spc="-1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survey,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engineering design, specification, and</a:t>
                      </a:r>
                      <a:r>
                        <a:rPr lang="en-US" sz="1400" spc="-10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drawings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角丸四角形 8"/>
          <p:cNvSpPr/>
          <p:nvPr/>
        </p:nvSpPr>
        <p:spPr>
          <a:xfrm>
            <a:off x="194575" y="3785414"/>
            <a:ext cx="9510280" cy="658557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47666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decision timeline in Japan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3311" y="1124744"/>
            <a:ext cx="9351209" cy="536817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At the 7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</a:t>
            </a:r>
            <a:r>
              <a:rPr lang="en-US" altLang="ja-JP" b="1" u="sng" dirty="0" smtClean="0"/>
              <a:t>ILC Advisory Panel </a:t>
            </a:r>
            <a:r>
              <a:rPr lang="en-US" altLang="ja-JP" dirty="0" smtClean="0"/>
              <a:t>in July 2017, items </a:t>
            </a:r>
            <a:r>
              <a:rPr lang="en-US" altLang="ja-JP" b="1" dirty="0" smtClean="0"/>
              <a:t>to be considered </a:t>
            </a:r>
            <a:r>
              <a:rPr lang="en-US" altLang="ja-JP" dirty="0" smtClean="0"/>
              <a:t>were listed.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en-US" altLang="ja-JP" b="1" dirty="0" smtClean="0"/>
              <a:t>CERN </a:t>
            </a:r>
            <a:r>
              <a:rPr lang="en-US" altLang="ja-JP" dirty="0" smtClean="0"/>
              <a:t>experiment status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dirty="0"/>
              <a:t> </a:t>
            </a:r>
            <a:r>
              <a:rPr lang="en-US" altLang="ja-JP" dirty="0" smtClean="0"/>
              <a:t>   The updated plan by the international researchers’ </a:t>
            </a:r>
            <a:r>
              <a:rPr lang="en-US" altLang="ja-JP" b="1" dirty="0" smtClean="0"/>
              <a:t>community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1" lang="en-US" altLang="ja-JP" dirty="0"/>
              <a:t> </a:t>
            </a:r>
            <a:r>
              <a:rPr kumimoji="1" lang="en-US" altLang="ja-JP" dirty="0" smtClean="0"/>
              <a:t>   Results of </a:t>
            </a:r>
            <a:r>
              <a:rPr kumimoji="1" lang="en-US" altLang="ja-JP" b="1" dirty="0" smtClean="0"/>
              <a:t>external survey researches </a:t>
            </a:r>
            <a:r>
              <a:rPr kumimoji="1" lang="en-US" altLang="ja-JP" dirty="0" smtClean="0"/>
              <a:t>in FY2017  (</a:t>
            </a:r>
            <a:r>
              <a:rPr kumimoji="1" lang="en-US" altLang="ja-JP" u="sng" dirty="0" smtClean="0"/>
              <a:t>regulation</a:t>
            </a:r>
            <a:r>
              <a:rPr lang="en-US" altLang="ja-JP" u="sng" dirty="0" smtClean="0"/>
              <a:t>s/risks concerning ILC, Cost reduction</a:t>
            </a:r>
            <a:r>
              <a:rPr lang="en-US" altLang="ja-JP" dirty="0" smtClean="0"/>
              <a:t> of large international accelerator projects)</a:t>
            </a:r>
            <a:r>
              <a:rPr kumimoji="1" lang="en-US" altLang="ja-JP" dirty="0" smtClean="0"/>
              <a:t> </a:t>
            </a:r>
          </a:p>
          <a:p>
            <a:endParaRPr lang="en-US" altLang="ja-JP" dirty="0" smtClean="0"/>
          </a:p>
          <a:p>
            <a:r>
              <a:rPr lang="en-US" altLang="ja-JP" u="sng" dirty="0" smtClean="0"/>
              <a:t>If ICFA endorses </a:t>
            </a:r>
            <a:r>
              <a:rPr lang="en-US" altLang="ja-JP" dirty="0" smtClean="0"/>
              <a:t>the plan of ILC 250, these considerations by the Panel </a:t>
            </a:r>
            <a:r>
              <a:rPr lang="en-US" altLang="ja-JP" b="1" dirty="0" smtClean="0">
                <a:solidFill>
                  <a:srgbClr val="3366FF"/>
                </a:solidFill>
              </a:rPr>
              <a:t>can be concluded in half a year timescale.</a:t>
            </a:r>
          </a:p>
          <a:p>
            <a:r>
              <a:rPr lang="en-US" altLang="ja-JP" dirty="0" smtClean="0"/>
              <a:t>If the Panel’s conclusion is favorable for pursuing  the ILC in Japan, then the </a:t>
            </a:r>
            <a:r>
              <a:rPr lang="en-US" altLang="ja-JP" b="1" dirty="0" smtClean="0">
                <a:solidFill>
                  <a:srgbClr val="FF0000"/>
                </a:solidFill>
              </a:rPr>
              <a:t>next year becomes a real critical time </a:t>
            </a:r>
            <a:r>
              <a:rPr lang="en-US" altLang="ja-JP" dirty="0" smtClean="0"/>
              <a:t>for realization of the ILC.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In parallel, we would like </a:t>
            </a:r>
            <a:r>
              <a:rPr lang="en-US" altLang="ja-JP" dirty="0"/>
              <a:t>to </a:t>
            </a:r>
            <a:r>
              <a:rPr lang="en-US" altLang="ja-JP" b="1" dirty="0">
                <a:solidFill>
                  <a:srgbClr val="008000"/>
                </a:solidFill>
              </a:rPr>
              <a:t>facilitate discussions </a:t>
            </a:r>
            <a:r>
              <a:rPr lang="en-US" altLang="ja-JP" b="1" dirty="0" smtClean="0">
                <a:solidFill>
                  <a:srgbClr val="008000"/>
                </a:solidFill>
              </a:rPr>
              <a:t>between the Japanese Government and foreign partners </a:t>
            </a:r>
            <a:r>
              <a:rPr lang="en-US" altLang="ja-JP" dirty="0" smtClean="0"/>
              <a:t>beyond US-Japan.</a:t>
            </a:r>
          </a:p>
          <a:p>
            <a:r>
              <a:rPr lang="en-US" altLang="ja-JP" dirty="0" smtClean="0"/>
              <a:t>Serious discussions need to be started </a:t>
            </a:r>
            <a:r>
              <a:rPr lang="en-US" altLang="ja-JP" dirty="0" smtClean="0">
                <a:solidFill>
                  <a:srgbClr val="3366FF"/>
                </a:solidFill>
              </a:rPr>
              <a:t>before the next round of future planning of HEP in various regions</a:t>
            </a:r>
            <a:r>
              <a:rPr lang="en-US" altLang="ja-JP" u="sng" dirty="0" smtClean="0"/>
              <a:t> </a:t>
            </a:r>
            <a:r>
              <a:rPr lang="en-US" altLang="ja-JP" dirty="0" smtClean="0"/>
              <a:t>(ex. Update of the European strategy for particle </a:t>
            </a:r>
            <a:r>
              <a:rPr lang="en-US" altLang="ja-JP" dirty="0"/>
              <a:t>p</a:t>
            </a:r>
            <a:r>
              <a:rPr lang="en-US" altLang="ja-JP" dirty="0" smtClean="0"/>
              <a:t>hysics) . 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763525" y="10844"/>
            <a:ext cx="2101807" cy="27699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Courtesy, Y. Okada, </a:t>
            </a:r>
            <a:r>
              <a:rPr lang="en-US" altLang="ja-JP" sz="1200" b="1" dirty="0" smtClean="0">
                <a:solidFill>
                  <a:srgbClr val="3366FF"/>
                </a:solidFill>
                <a:latin typeface="Calibri"/>
                <a:ea typeface="ＭＳ Ｐゴシック"/>
              </a:rPr>
              <a:t>LCWS2017</a:t>
            </a:r>
          </a:p>
        </p:txBody>
      </p:sp>
    </p:spTree>
    <p:extLst>
      <p:ext uri="{BB962C8B-B14F-4D97-AF65-F5344CB8AC3E}">
        <p14:creationId xmlns:p14="http://schemas.microsoft.com/office/powerpoint/2010/main" val="193089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kumimoji="1" lang="en-US" altLang="ja-JP" sz="4800" b="1" dirty="0" smtClean="0"/>
              <a:t>Summary </a:t>
            </a:r>
            <a:endParaRPr kumimoji="1" lang="ja-JP" altLang="en-US" sz="4800" b="1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51226" y="1600206"/>
            <a:ext cx="9393080" cy="452596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ILC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has been</a:t>
            </a:r>
            <a:r>
              <a:rPr kumimoji="1" lang="ja-JP" altLang="en-US" dirty="0" smtClean="0"/>
              <a:t> </a:t>
            </a:r>
            <a:r>
              <a:rPr kumimoji="1" lang="en-US" altLang="ja-JP" b="1" dirty="0" smtClean="0">
                <a:solidFill>
                  <a:srgbClr val="3366FF"/>
                </a:solidFill>
              </a:rPr>
              <a:t>technically matured</a:t>
            </a:r>
            <a:r>
              <a:rPr kumimoji="1" lang="ja-JP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ja-JP" dirty="0" smtClean="0"/>
              <a:t>in key technologies of “</a:t>
            </a:r>
            <a:r>
              <a:rPr kumimoji="1" lang="en-US" altLang="ja-JP" b="1" dirty="0" smtClean="0"/>
              <a:t>Nano-beam</a:t>
            </a:r>
            <a:r>
              <a:rPr kumimoji="1" lang="en-US" altLang="ja-JP" dirty="0" smtClean="0"/>
              <a:t>” and “</a:t>
            </a:r>
            <a:r>
              <a:rPr kumimoji="1" lang="en-US" altLang="ja-JP" b="1" dirty="0" smtClean="0"/>
              <a:t>Superconducting RF</a:t>
            </a:r>
            <a:r>
              <a:rPr kumimoji="1" lang="en-US" altLang="ja-JP" dirty="0" smtClean="0"/>
              <a:t>”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</a:t>
            </a:r>
            <a:r>
              <a:rPr kumimoji="1" lang="en-US" altLang="ja-JP" dirty="0" smtClean="0"/>
              <a:t>he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cost reduction </a:t>
            </a:r>
            <a:r>
              <a:rPr kumimoji="1" lang="en-US" altLang="ja-JP" dirty="0" smtClean="0"/>
              <a:t>is </a:t>
            </a:r>
            <a:r>
              <a:rPr lang="en-US" altLang="ja-JP" dirty="0" smtClean="0"/>
              <a:t>inevitably</a:t>
            </a:r>
            <a:r>
              <a:rPr kumimoji="1" lang="en-US" altLang="ja-JP" dirty="0" smtClean="0"/>
              <a:t> </a:t>
            </a:r>
            <a:r>
              <a:rPr lang="en-US" altLang="ja-JP" b="1" dirty="0" smtClean="0">
                <a:solidFill>
                  <a:srgbClr val="3366FF"/>
                </a:solidFill>
              </a:rPr>
              <a:t>required</a:t>
            </a:r>
            <a:r>
              <a:rPr lang="en-US" altLang="ja-JP" dirty="0" smtClean="0"/>
              <a:t>,</a:t>
            </a:r>
            <a:r>
              <a:rPr lang="en-US" altLang="ja-JP" dirty="0" smtClean="0"/>
              <a:t> and</a:t>
            </a:r>
            <a:r>
              <a:rPr lang="en-US" altLang="ja-JP" dirty="0" smtClean="0"/>
              <a:t> </a:t>
            </a:r>
            <a:r>
              <a:rPr lang="en-US" altLang="ja-JP" dirty="0" smtClean="0"/>
              <a:t>the R&amp;D is in progress,  </a:t>
            </a:r>
            <a:r>
              <a:rPr lang="en-US" altLang="ja-JP" dirty="0" smtClean="0"/>
              <a:t>in a spirit of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/>
              <a:t>performance improvement resulting in the cost reduction. </a:t>
            </a:r>
          </a:p>
          <a:p>
            <a:endParaRPr lang="en-US" altLang="ja-JP" b="1" dirty="0" smtClean="0"/>
          </a:p>
          <a:p>
            <a:r>
              <a:rPr lang="en-US" altLang="ja-JP" dirty="0" smtClean="0"/>
              <a:t>The </a:t>
            </a:r>
            <a:r>
              <a:rPr lang="en-US" altLang="ja-JP" dirty="0"/>
              <a:t>energy </a:t>
            </a:r>
            <a:r>
              <a:rPr lang="en-US" altLang="ja-JP" b="1" dirty="0">
                <a:solidFill>
                  <a:srgbClr val="FF0000"/>
                </a:solidFill>
              </a:rPr>
              <a:t>staging at 250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GeV</a:t>
            </a:r>
            <a:r>
              <a:rPr lang="en-US" altLang="ja-JP" dirty="0" smtClean="0"/>
              <a:t> </a:t>
            </a:r>
            <a:r>
              <a:rPr lang="en-US" altLang="ja-JP" dirty="0" smtClean="0"/>
              <a:t>is </a:t>
            </a:r>
            <a:r>
              <a:rPr lang="en-US" altLang="ja-JP" dirty="0" smtClean="0"/>
              <a:t>proposed </a:t>
            </a:r>
            <a:r>
              <a:rPr lang="en-US" altLang="ja-JP" b="1" dirty="0" smtClean="0">
                <a:solidFill>
                  <a:srgbClr val="3366FF"/>
                </a:solidFill>
              </a:rPr>
              <a:t>for </a:t>
            </a:r>
            <a:r>
              <a:rPr lang="en-US" altLang="ja-JP" b="1" dirty="0" smtClean="0">
                <a:solidFill>
                  <a:srgbClr val="3366FF"/>
                </a:solidFill>
              </a:rPr>
              <a:t>quick </a:t>
            </a:r>
            <a:r>
              <a:rPr lang="en-US" altLang="ja-JP" b="1" dirty="0" smtClean="0">
                <a:solidFill>
                  <a:srgbClr val="3366FF"/>
                </a:solidFill>
              </a:rPr>
              <a:t>project realization</a:t>
            </a:r>
            <a:r>
              <a:rPr lang="en-US" altLang="ja-JP" b="1" dirty="0" smtClean="0">
                <a:solidFill>
                  <a:srgbClr val="3366FF"/>
                </a:solidFill>
              </a:rPr>
              <a:t> </a:t>
            </a:r>
            <a:r>
              <a:rPr lang="en-US" altLang="ja-JP" dirty="0" smtClean="0">
                <a:solidFill>
                  <a:srgbClr val="3366FF"/>
                </a:solidFill>
              </a:rPr>
              <a:t>in</a:t>
            </a:r>
            <a:r>
              <a:rPr lang="en-US" altLang="ja-JP" dirty="0" smtClean="0">
                <a:solidFill>
                  <a:srgbClr val="3366FF"/>
                </a:solidFill>
              </a:rPr>
              <a:t> </a:t>
            </a:r>
            <a:r>
              <a:rPr lang="en-US" altLang="ja-JP" dirty="0" smtClean="0">
                <a:solidFill>
                  <a:srgbClr val="3366FF"/>
                </a:solidFill>
              </a:rPr>
              <a:t>global</a:t>
            </a:r>
            <a:r>
              <a:rPr lang="en-US" altLang="ja-JP" dirty="0" smtClean="0">
                <a:solidFill>
                  <a:srgbClr val="3366FF"/>
                </a:solidFill>
              </a:rPr>
              <a:t> cooperation</a:t>
            </a:r>
            <a:r>
              <a:rPr lang="en-US" altLang="ja-JP" dirty="0" smtClean="0"/>
              <a:t>, </a:t>
            </a:r>
            <a:r>
              <a:rPr lang="en-US" altLang="ja-JP" dirty="0" smtClean="0"/>
              <a:t>and </a:t>
            </a:r>
            <a:r>
              <a:rPr lang="en-US" altLang="ja-JP" dirty="0" smtClean="0"/>
              <a:t>with </a:t>
            </a:r>
            <a:r>
              <a:rPr lang="en-US" altLang="ja-JP" dirty="0" smtClean="0"/>
              <a:t>emphasizing</a:t>
            </a:r>
            <a:r>
              <a:rPr lang="en-US" altLang="ja-JP" dirty="0" smtClean="0"/>
              <a:t> </a:t>
            </a:r>
            <a:r>
              <a:rPr lang="en-US" altLang="ja-JP" dirty="0" smtClean="0"/>
              <a:t>important</a:t>
            </a:r>
            <a:r>
              <a:rPr lang="en-US" altLang="ja-JP" dirty="0" smtClean="0"/>
              <a:t> feature and advantage</a:t>
            </a:r>
            <a:r>
              <a:rPr lang="en-US" altLang="ja-JP" dirty="0" smtClean="0"/>
              <a:t> </a:t>
            </a:r>
            <a:r>
              <a:rPr lang="en-US" altLang="ja-JP" dirty="0" smtClean="0"/>
              <a:t>of </a:t>
            </a:r>
            <a:r>
              <a:rPr lang="en-US" altLang="ja-JP" dirty="0" smtClean="0"/>
              <a:t>the </a:t>
            </a:r>
            <a:r>
              <a:rPr lang="en-US" altLang="ja-JP" dirty="0" smtClean="0"/>
              <a:t>LC’s </a:t>
            </a:r>
            <a:r>
              <a:rPr lang="en-US" altLang="ja-JP" dirty="0" smtClean="0"/>
              <a:t>natural </a:t>
            </a:r>
            <a:r>
              <a:rPr lang="en-US" altLang="ja-JP" dirty="0" err="1" smtClean="0"/>
              <a:t>extendability</a:t>
            </a:r>
            <a:r>
              <a:rPr lang="en-US" altLang="ja-JP" dirty="0" smtClean="0"/>
              <a:t>. </a:t>
            </a:r>
            <a:endParaRPr lang="en-US" altLang="ja-JP" dirty="0"/>
          </a:p>
          <a:p>
            <a:endParaRPr kumimoji="1" lang="en-US" altLang="ja-JP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831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A. Yamamoto, 171106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58BE-5C52-6D47-90A5-230F07DACC76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740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4112" y="103189"/>
            <a:ext cx="8850052" cy="460374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r>
              <a:rPr lang="en-US" altLang="ja-JP" b="1" dirty="0" smtClean="0"/>
              <a:t>Status and Prospect for ILC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22243" y="4910565"/>
            <a:ext cx="1404201" cy="646331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457016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We are here, </a:t>
            </a: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defTabSz="457016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In 2017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8" t="38036" r="6377" b="7834"/>
          <a:stretch/>
        </p:blipFill>
        <p:spPr bwMode="auto">
          <a:xfrm>
            <a:off x="478104" y="1555449"/>
            <a:ext cx="8966869" cy="274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096068" y="3511125"/>
            <a:ext cx="1485431" cy="40002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lIns="91355" tIns="45679" rIns="91355" bIns="45679" rtlCol="0">
            <a:spAutoFit/>
          </a:bodyPr>
          <a:lstStyle/>
          <a:p>
            <a:pPr defTabSz="456600"/>
            <a:r>
              <a:rPr kumimoji="0"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(~2+</a:t>
            </a:r>
            <a:r>
              <a:rPr kumimoji="0"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) 4 year </a:t>
            </a:r>
            <a:r>
              <a:rPr kumimoji="0"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81260" y="2242904"/>
            <a:ext cx="2911115" cy="769441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457016"/>
            <a:r>
              <a:rPr lang="en-US" altLang="ja-JP" sz="200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Calibri"/>
                <a:ea typeface="ＭＳ Ｐゴシック"/>
              </a:rPr>
              <a:t>(Pre</a:t>
            </a:r>
            <a:r>
              <a:rPr lang="en-US" altLang="ja-JP" sz="2000" dirty="0">
                <a:solidFill>
                  <a:srgbClr val="9BBB59">
                    <a:lumMod val="20000"/>
                    <a:lumOff val="80000"/>
                  </a:srgbClr>
                </a:solidFill>
                <a:latin typeface="Calibri"/>
                <a:ea typeface="ＭＳ Ｐゴシック"/>
              </a:rPr>
              <a:t>-</a:t>
            </a:r>
            <a:r>
              <a:rPr lang="en-US" altLang="ja-JP" sz="200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Calibri"/>
                <a:ea typeface="ＭＳ Ｐゴシック"/>
              </a:rPr>
              <a:t>Preparation and) </a:t>
            </a:r>
            <a:endParaRPr lang="en-US" altLang="ja-JP" sz="2000" dirty="0">
              <a:solidFill>
                <a:srgbClr val="9BBB59">
                  <a:lumMod val="20000"/>
                  <a:lumOff val="80000"/>
                </a:srgbClr>
              </a:solidFill>
              <a:latin typeface="Calibri"/>
              <a:ea typeface="ＭＳ Ｐゴシック"/>
            </a:endParaRPr>
          </a:p>
          <a:p>
            <a:pPr defTabSz="457016"/>
            <a:r>
              <a:rPr lang="en-US" altLang="ja-JP" sz="2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  Preparation </a:t>
            </a:r>
            <a:r>
              <a:rPr lang="en-US" altLang="ja-JP" sz="2400" dirty="0">
                <a:solidFill>
                  <a:srgbClr val="FFFF00"/>
                </a:solidFill>
                <a:latin typeface="Calibri"/>
                <a:ea typeface="ＭＳ Ｐゴシック"/>
              </a:rPr>
              <a:t>Phase  </a:t>
            </a:r>
            <a:endParaRPr lang="ja-JP" altLang="en-US" sz="24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7" name="上矢印 6"/>
          <p:cNvSpPr/>
          <p:nvPr/>
        </p:nvSpPr>
        <p:spPr>
          <a:xfrm>
            <a:off x="3885886" y="4296525"/>
            <a:ext cx="522335" cy="412352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16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52976" y="3543536"/>
            <a:ext cx="1099959" cy="40002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lIns="91355" tIns="45679" rIns="91355" bIns="45679" rtlCol="0">
            <a:spAutoFit/>
          </a:bodyPr>
          <a:lstStyle/>
          <a:p>
            <a:pPr defTabSz="456600"/>
            <a:r>
              <a:rPr kumimoji="0"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(9 year) </a:t>
            </a:r>
            <a:r>
              <a:rPr kumimoji="0"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147043" y="1043528"/>
            <a:ext cx="2503404" cy="511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02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1964" y="899580"/>
            <a:ext cx="9364266" cy="925382"/>
          </a:xfr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ja-JP" sz="2000" b="1" dirty="0" smtClean="0">
                <a:solidFill>
                  <a:srgbClr val="FF0000"/>
                </a:solidFill>
                <a:ea typeface="ＭＳ Ｐゴシック" pitchFamily="50" charset="-128"/>
              </a:rPr>
              <a:t>ATF </a:t>
            </a:r>
            <a:r>
              <a:rPr lang="en-US" altLang="ja-JP" sz="2000" b="1" dirty="0" smtClean="0">
                <a:ea typeface="ＭＳ Ｐゴシック" pitchFamily="50" charset="-128"/>
              </a:rPr>
              <a:t>(Acc. Test Facility): </a:t>
            </a:r>
            <a:r>
              <a:rPr lang="en-US" altLang="ja-JP" sz="2000" dirty="0" smtClean="0">
                <a:ea typeface="ＭＳ Ｐゴシック" pitchFamily="50" charset="-128"/>
              </a:rPr>
              <a:t>the same FF beam optics demonstrated at ATF (1.3 </a:t>
            </a:r>
            <a:r>
              <a:rPr lang="en-US" altLang="ja-JP" sz="2000" dirty="0" err="1" smtClean="0">
                <a:ea typeface="ＭＳ Ｐゴシック" pitchFamily="50" charset="-128"/>
              </a:rPr>
              <a:t>GeV</a:t>
            </a:r>
            <a:r>
              <a:rPr lang="en-US" altLang="ja-JP" sz="2000" dirty="0" smtClean="0">
                <a:ea typeface="ＭＳ Ｐゴシック" pitchFamily="50" charset="-128"/>
              </a:rPr>
              <a:t>)    </a:t>
            </a:r>
          </a:p>
          <a:p>
            <a:pPr>
              <a:lnSpc>
                <a:spcPct val="90000"/>
              </a:lnSpc>
            </a:pPr>
            <a:r>
              <a:rPr lang="en-US" altLang="ja-JP" sz="1800" dirty="0" smtClean="0">
                <a:solidFill>
                  <a:srgbClr val="FF0000"/>
                </a:solidFill>
                <a:ea typeface="ＭＳ Ｐゴシック" pitchFamily="50" charset="-128"/>
              </a:rPr>
              <a:t>Beam-size </a:t>
            </a:r>
            <a:r>
              <a:rPr lang="en-US" altLang="ja-JP" sz="1800" dirty="0" err="1" smtClean="0">
                <a:solidFill>
                  <a:srgbClr val="000000"/>
                </a:solidFill>
                <a:ea typeface="ＭＳ Ｐゴシック" pitchFamily="50" charset="-128"/>
              </a:rPr>
              <a:t>reruied</a:t>
            </a:r>
            <a:r>
              <a:rPr lang="ja-JP" altLang="en-US" sz="1800" dirty="0" smtClean="0">
                <a:ea typeface="ＭＳ Ｐゴシック" pitchFamily="50" charset="-128"/>
              </a:rPr>
              <a:t>：</a:t>
            </a:r>
            <a:r>
              <a:rPr lang="en-US" altLang="ja-JP" sz="1800" dirty="0" smtClean="0">
                <a:ea typeface="ＭＳ Ｐゴシック" pitchFamily="50" charset="-128"/>
              </a:rPr>
              <a:t> </a:t>
            </a:r>
            <a:r>
              <a:rPr lang="en-US" altLang="ja-JP" sz="1800" b="1" dirty="0" smtClean="0">
                <a:solidFill>
                  <a:srgbClr val="3366FF"/>
                </a:solidFill>
                <a:ea typeface="ＭＳ Ｐゴシック" pitchFamily="50" charset="-128"/>
                <a:sym typeface="Wingdings"/>
              </a:rPr>
              <a:t>5.9nm</a:t>
            </a:r>
            <a:r>
              <a:rPr lang="en-US" altLang="ja-JP" sz="1800" dirty="0" smtClean="0">
                <a:ea typeface="ＭＳ Ｐゴシック" pitchFamily="50" charset="-128"/>
                <a:sym typeface="Wingdings"/>
              </a:rPr>
              <a:t> at 250 </a:t>
            </a:r>
            <a:r>
              <a:rPr lang="en-US" altLang="ja-JP" sz="1800" dirty="0" err="1" smtClean="0">
                <a:ea typeface="ＭＳ Ｐゴシック" pitchFamily="50" charset="-128"/>
                <a:sym typeface="Wingdings"/>
              </a:rPr>
              <a:t>GeV</a:t>
            </a:r>
            <a:r>
              <a:rPr lang="en-US" altLang="ja-JP" sz="1800" dirty="0">
                <a:ea typeface="ＭＳ Ｐゴシック" pitchFamily="50" charset="-128"/>
                <a:sym typeface="Wingdings"/>
              </a:rPr>
              <a:t> </a:t>
            </a:r>
            <a:r>
              <a:rPr lang="en-US" altLang="ja-JP" sz="1800" dirty="0" smtClean="0">
                <a:ea typeface="ＭＳ Ｐゴシック" pitchFamily="50" charset="-128"/>
                <a:sym typeface="Wingdings"/>
              </a:rPr>
              <a:t>(ILC)</a:t>
            </a:r>
            <a:r>
              <a:rPr lang="en-US" altLang="ja-JP" sz="1800" dirty="0" smtClean="0">
                <a:ea typeface="ＭＳ Ｐゴシック" pitchFamily="50" charset="-128"/>
              </a:rPr>
              <a:t> </a:t>
            </a:r>
            <a:r>
              <a:rPr lang="en-US" altLang="ja-JP" sz="1800" dirty="0">
                <a:ea typeface="ＭＳ Ｐゴシック" pitchFamily="50" charset="-128"/>
                <a:sym typeface="Wingdings"/>
              </a:rPr>
              <a:t> </a:t>
            </a:r>
            <a:r>
              <a:rPr lang="en-US" altLang="ja-JP" sz="1800" dirty="0" smtClean="0">
                <a:ea typeface="ＭＳ Ｐゴシック" pitchFamily="50" charset="-128"/>
                <a:sym typeface="Wingdings"/>
              </a:rPr>
              <a:t> </a:t>
            </a:r>
            <a:r>
              <a:rPr lang="en-US" altLang="ja-JP" sz="1800" b="1" dirty="0">
                <a:solidFill>
                  <a:srgbClr val="FF6600"/>
                </a:solidFill>
                <a:ea typeface="ＭＳ Ｐゴシック" pitchFamily="50" charset="-128"/>
              </a:rPr>
              <a:t>37 nm </a:t>
            </a:r>
            <a:r>
              <a:rPr lang="en-US" altLang="ja-JP" sz="1800" dirty="0" smtClean="0">
                <a:ea typeface="ＭＳ Ｐゴシック" pitchFamily="50" charset="-128"/>
              </a:rPr>
              <a:t>at </a:t>
            </a:r>
            <a:r>
              <a:rPr lang="en-US" altLang="ja-JP" sz="1800" dirty="0">
                <a:ea typeface="ＭＳ Ｐゴシック" pitchFamily="50" charset="-128"/>
              </a:rPr>
              <a:t>1.3 </a:t>
            </a:r>
            <a:r>
              <a:rPr lang="en-US" altLang="ja-JP" sz="1800" dirty="0" err="1" smtClean="0">
                <a:ea typeface="ＭＳ Ｐゴシック" pitchFamily="50" charset="-128"/>
              </a:rPr>
              <a:t>GeV</a:t>
            </a:r>
            <a:r>
              <a:rPr lang="en-US" altLang="ja-JP" sz="1800" dirty="0">
                <a:ea typeface="ＭＳ Ｐゴシック" pitchFamily="50" charset="-128"/>
              </a:rPr>
              <a:t> </a:t>
            </a:r>
            <a:r>
              <a:rPr lang="en-US" altLang="ja-JP" sz="1800" dirty="0" smtClean="0">
                <a:ea typeface="ＭＳ Ｐゴシック" pitchFamily="50" charset="-128"/>
              </a:rPr>
              <a:t>(ATF)</a:t>
            </a:r>
            <a:endParaRPr lang="en-US" altLang="ja-JP" sz="1800" dirty="0">
              <a:ea typeface="ＭＳ Ｐゴシック" pitchFamily="50" charset="-128"/>
              <a:sym typeface="Wingdings"/>
            </a:endParaRPr>
          </a:p>
          <a:p>
            <a:pPr>
              <a:lnSpc>
                <a:spcPct val="90000"/>
              </a:lnSpc>
            </a:pPr>
            <a:r>
              <a:rPr lang="en-US" altLang="ja-JP" sz="1800" dirty="0" smtClean="0">
                <a:ea typeface="ＭＳ Ｐゴシック" pitchFamily="50" charset="-128"/>
                <a:sym typeface="Wingdings"/>
              </a:rPr>
              <a:t>Progress</a:t>
            </a:r>
            <a:r>
              <a:rPr lang="ja-JP" altLang="en-US" sz="1800" dirty="0" smtClean="0">
                <a:ea typeface="ＭＳ Ｐゴシック" pitchFamily="50" charset="-128"/>
                <a:sym typeface="Wingdings"/>
              </a:rPr>
              <a:t>：　</a:t>
            </a:r>
            <a:r>
              <a:rPr lang="en-US" altLang="ja-JP" sz="1800" dirty="0" smtClean="0">
                <a:solidFill>
                  <a:srgbClr val="000000"/>
                </a:solidFill>
                <a:ea typeface="ＭＳ Ｐゴシック" pitchFamily="50" charset="-128"/>
                <a:sym typeface="Wingdings"/>
              </a:rPr>
              <a:t>~ 300 nm </a:t>
            </a:r>
            <a:r>
              <a:rPr lang="en-US" altLang="ja-JP" sz="1800" dirty="0" smtClean="0">
                <a:ea typeface="ＭＳ Ｐゴシック" pitchFamily="50" charset="-128"/>
                <a:sym typeface="Wingdings"/>
              </a:rPr>
              <a:t>(in 2010)  ~ 150  nm (in 2012)  </a:t>
            </a:r>
            <a:r>
              <a:rPr lang="en-US" altLang="ja-JP" sz="1800" b="1" dirty="0" smtClean="0">
                <a:ea typeface="ＭＳ Ｐゴシック" pitchFamily="50" charset="-128"/>
                <a:sym typeface="Wingdings"/>
              </a:rPr>
              <a:t>  </a:t>
            </a:r>
            <a:r>
              <a:rPr lang="en-US" altLang="ja-JP" sz="1800" b="1" dirty="0" smtClean="0">
                <a:solidFill>
                  <a:srgbClr val="FF0000"/>
                </a:solidFill>
                <a:ea typeface="ＭＳ Ｐゴシック" pitchFamily="50" charset="-128"/>
                <a:sym typeface="Wingdings"/>
              </a:rPr>
              <a:t>≤ 44 nm</a:t>
            </a:r>
            <a:r>
              <a:rPr lang="en-US" altLang="ja-JP" sz="1800" b="1" dirty="0" smtClean="0">
                <a:ea typeface="ＭＳ Ｐゴシック" pitchFamily="50" charset="-128"/>
                <a:sym typeface="Wingdings"/>
              </a:rPr>
              <a:t> </a:t>
            </a:r>
            <a:r>
              <a:rPr lang="en-US" altLang="ja-JP" sz="1800" dirty="0" smtClean="0">
                <a:ea typeface="ＭＳ Ｐゴシック" pitchFamily="50" charset="-128"/>
                <a:sym typeface="Wingdings"/>
              </a:rPr>
              <a:t>(in 2014) realized </a:t>
            </a:r>
            <a:r>
              <a:rPr lang="ja-JP" altLang="en-US" sz="2000" dirty="0">
                <a:ea typeface="ＭＳ Ｐゴシック" pitchFamily="50" charset="-128"/>
              </a:rPr>
              <a:t>　</a:t>
            </a:r>
            <a:endParaRPr lang="en-US" altLang="ja-JP" sz="2000" dirty="0">
              <a:ea typeface="ＭＳ Ｐゴシック" pitchFamily="50" charset="-128"/>
            </a:endParaRPr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8492" y="101593"/>
            <a:ext cx="8399257" cy="49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>
            <a:noAutofit/>
          </a:bodyPr>
          <a:lstStyle/>
          <a:p>
            <a:r>
              <a:rPr lang="en-US" altLang="ja-JP" sz="3200" b="1" dirty="0" smtClean="0">
                <a:ea typeface="ＭＳ Ｐゴシック" pitchFamily="50" charset="-128"/>
              </a:rPr>
              <a:t>KEK-ATF: Demonstration of “Nano-beam”  </a:t>
            </a:r>
            <a:endParaRPr lang="en-US" altLang="ja-JP" sz="1600" dirty="0">
              <a:solidFill>
                <a:srgbClr val="3366FF"/>
              </a:solidFill>
              <a:ea typeface="ＭＳ Ｐゴシック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13796"/>
              </p:ext>
            </p:extLst>
          </p:nvPr>
        </p:nvGraphicFramePr>
        <p:xfrm>
          <a:off x="279604" y="2095186"/>
          <a:ext cx="456937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466"/>
                <a:gridCol w="875452"/>
                <a:gridCol w="875452"/>
              </a:tblGrid>
              <a:tr h="316137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ILC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AF2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</a:tr>
              <a:tr h="31613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Beam Energy     [</a:t>
                      </a:r>
                      <a:r>
                        <a:rPr kumimoji="1" lang="en-US" altLang="ja-JP" sz="1600" dirty="0" err="1" smtClean="0"/>
                        <a:t>GeV</a:t>
                      </a:r>
                      <a:r>
                        <a:rPr kumimoji="1" lang="en-US" altLang="ja-JP" sz="1600" dirty="0" smtClean="0"/>
                        <a:t>]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3366FF"/>
                          </a:solidFill>
                        </a:rPr>
                        <a:t>250 </a:t>
                      </a:r>
                      <a:endParaRPr kumimoji="1" lang="ja-JP" altLang="en-US" sz="1600" dirty="0">
                        <a:solidFill>
                          <a:srgbClr val="3366FF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1.3</a:t>
                      </a:r>
                      <a:r>
                        <a:rPr kumimoji="1" lang="en-US" altLang="ja-JP" sz="1600" baseline="0" dirty="0" smtClean="0"/>
                        <a:t> 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</a:tr>
              <a:tr h="31613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L*</a:t>
                      </a:r>
                      <a:r>
                        <a:rPr kumimoji="1" lang="en-US" altLang="ja-JP" sz="1600" baseline="0" dirty="0" smtClean="0"/>
                        <a:t> (IP to FF)       [m]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4.0 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1.0  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</a:tr>
              <a:tr h="31613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kumimoji="1" lang="en-US" altLang="ja-JP" sz="1600" dirty="0" smtClean="0"/>
                        <a:t>*                       [mm] 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0.48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0.1 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</a:tr>
              <a:tr h="316137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Emittance</a:t>
                      </a:r>
                      <a:r>
                        <a:rPr kumimoji="1" lang="en-US" altLang="ja-JP" sz="1600" baseline="0" dirty="0" smtClean="0"/>
                        <a:t> (v)    [pm]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0.07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12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</a:tr>
              <a:tr h="31613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FF </a:t>
                      </a: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Beam Size    </a:t>
                      </a:r>
                      <a:r>
                        <a:rPr kumimoji="1" lang="en-US" altLang="ja-JP" sz="1600" dirty="0" smtClean="0"/>
                        <a:t>[nm]</a:t>
                      </a:r>
                      <a:endParaRPr kumimoji="1" lang="ja-JP" altLang="en-US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3366FF"/>
                          </a:solidFill>
                        </a:rPr>
                        <a:t>5.9</a:t>
                      </a:r>
                      <a:endParaRPr kumimoji="1" lang="ja-JP" altLang="en-US" sz="1600" dirty="0">
                        <a:solidFill>
                          <a:srgbClr val="3366FF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37 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21" y="1996390"/>
            <a:ext cx="4146435" cy="2163136"/>
          </a:xfrm>
          <a:prstGeom prst="rect">
            <a:avLst/>
          </a:prstGeom>
          <a:noFill/>
        </p:spPr>
      </p:pic>
      <p:cxnSp>
        <p:nvCxnSpPr>
          <p:cNvPr id="25" name="直線矢印コネクタ 24"/>
          <p:cNvCxnSpPr/>
          <p:nvPr/>
        </p:nvCxnSpPr>
        <p:spPr>
          <a:xfrm>
            <a:off x="6821348" y="2937015"/>
            <a:ext cx="1576362" cy="727636"/>
          </a:xfrm>
          <a:prstGeom prst="straightConnector1">
            <a:avLst/>
          </a:prstGeom>
          <a:ln w="28575" cmpd="sng">
            <a:solidFill>
              <a:srgbClr val="008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280" name="テキスト ボックス 310279"/>
          <p:cNvSpPr txBox="1"/>
          <p:nvPr/>
        </p:nvSpPr>
        <p:spPr>
          <a:xfrm>
            <a:off x="1932318" y="6104644"/>
            <a:ext cx="40136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ILC </a:t>
            </a:r>
            <a:r>
              <a:rPr lang="en-US" altLang="ja-JP" dirty="0" smtClean="0"/>
              <a:t>FF beam optics, demonstrated at ATF</a:t>
            </a:r>
            <a:endParaRPr kumimoji="1" lang="ja-JP" altLang="en-US" dirty="0"/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78" y="4463305"/>
            <a:ext cx="4424548" cy="123390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図 16" descr="Fig01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93"/>
          <a:stretch/>
        </p:blipFill>
        <p:spPr>
          <a:xfrm>
            <a:off x="5144838" y="4229400"/>
            <a:ext cx="4413644" cy="1717533"/>
          </a:xfrm>
          <a:prstGeom prst="rect">
            <a:avLst/>
          </a:prstGeom>
          <a:ln>
            <a:noFill/>
          </a:ln>
        </p:spPr>
      </p:pic>
      <p:sp>
        <p:nvSpPr>
          <p:cNvPr id="22" name="上矢印 21"/>
          <p:cNvSpPr/>
          <p:nvPr/>
        </p:nvSpPr>
        <p:spPr>
          <a:xfrm flipV="1">
            <a:off x="5700206" y="5426258"/>
            <a:ext cx="243619" cy="570164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278" name="円/楕円 310277"/>
          <p:cNvSpPr/>
          <p:nvPr/>
        </p:nvSpPr>
        <p:spPr>
          <a:xfrm>
            <a:off x="3926571" y="5305151"/>
            <a:ext cx="186298" cy="14552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 flipV="1">
            <a:off x="5507042" y="4597354"/>
            <a:ext cx="164503" cy="14552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279" name="左中かっこ 310278"/>
          <p:cNvSpPr/>
          <p:nvPr/>
        </p:nvSpPr>
        <p:spPr>
          <a:xfrm rot="16200000">
            <a:off x="3499410" y="5466430"/>
            <a:ext cx="337350" cy="881368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左中かっこ 58"/>
          <p:cNvSpPr/>
          <p:nvPr/>
        </p:nvSpPr>
        <p:spPr>
          <a:xfrm rot="16200000">
            <a:off x="6079370" y="4095820"/>
            <a:ext cx="456429" cy="1909328"/>
          </a:xfrm>
          <a:prstGeom prst="leftBrace">
            <a:avLst>
              <a:gd name="adj1" fmla="val 8333"/>
              <a:gd name="adj2" fmla="val 25232"/>
            </a:avLst>
          </a:pr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4299169" y="4159526"/>
            <a:ext cx="1010752" cy="31214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3439339" y="4202925"/>
            <a:ext cx="458576" cy="71856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0276" name="Picture 4" descr="20080110Di-0169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573"/>
          <a:stretch/>
        </p:blipFill>
        <p:spPr bwMode="auto">
          <a:xfrm>
            <a:off x="6183842" y="5172824"/>
            <a:ext cx="1532958" cy="135408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310292" name="スライド番号プレースホルダー 31029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A. Yamamoto, 171106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2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European-XFEL </a:t>
            </a:r>
            <a:r>
              <a:rPr lang="en-US" dirty="0" smtClean="0"/>
              <a:t>cavities </a:t>
            </a:r>
            <a:r>
              <a:rPr lang="en-US" dirty="0"/>
              <a:t>statistics data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" y="1311375"/>
            <a:ext cx="6359713" cy="489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0462" y="1528901"/>
            <a:ext cx="326513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sz="16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Before Retreatment (754):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sz="16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   E max 31.4 ± 6.7  [MV/m]</a:t>
            </a:r>
          </a:p>
          <a:p>
            <a:pPr marL="171450" indent="-17145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kumimoji="0" lang="en-US" sz="12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RI (377): E max 33.0 ± 6.5 [MV/m]</a:t>
            </a:r>
          </a:p>
          <a:p>
            <a:pPr marL="171450" indent="-17145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kumimoji="0" lang="en-US" sz="12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EZ (375): E max 29.8 ± 6.6 [MV/m] 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sz="8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/>
            </a:r>
            <a:br>
              <a:rPr kumimoji="0" lang="en-US" sz="8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</a:br>
            <a:r>
              <a:rPr kumimoji="0" lang="en-US" sz="1600" dirty="0" smtClean="0">
                <a:solidFill>
                  <a:srgbClr val="0000FF"/>
                </a:solidFill>
                <a:latin typeface="Arial" charset="0"/>
                <a:ea typeface="ＭＳ Ｐゴシック" pitchFamily="112" charset="-128"/>
              </a:rPr>
              <a:t>After Retreatment (832):</a:t>
            </a:r>
            <a:r>
              <a:rPr kumimoji="0" lang="en-US" sz="16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sz="1600" b="1" dirty="0" smtClean="0">
                <a:solidFill>
                  <a:srgbClr val="0000FF"/>
                </a:solidFill>
                <a:latin typeface="Arial" charset="0"/>
                <a:ea typeface="ＭＳ Ｐゴシック" pitchFamily="112" charset="-128"/>
              </a:rPr>
              <a:t>   E max 33.1 ± 4.9  [MV/m]</a:t>
            </a:r>
          </a:p>
          <a:p>
            <a:pPr marL="171450" indent="-17145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kumimoji="0" lang="en-US" sz="1200" dirty="0" smtClean="0">
                <a:solidFill>
                  <a:srgbClr val="0000FF"/>
                </a:solidFill>
                <a:latin typeface="Arial" charset="0"/>
                <a:ea typeface="ＭＳ Ｐゴシック" pitchFamily="112" charset="-128"/>
              </a:rPr>
              <a:t>RI (417): E max 34.7 ± 4.4 [MV/m]</a:t>
            </a:r>
          </a:p>
          <a:p>
            <a:pPr marL="171450" indent="-17145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kumimoji="0" lang="en-US" sz="1200" dirty="0" smtClean="0">
                <a:solidFill>
                  <a:srgbClr val="0000FF"/>
                </a:solidFill>
                <a:latin typeface="Arial" charset="0"/>
                <a:ea typeface="ＭＳ Ｐゴシック" pitchFamily="112" charset="-128"/>
              </a:rPr>
              <a:t>EZ (415): E max 31.5 ± 4.9 [MV/m] </a:t>
            </a:r>
            <a:endParaRPr kumimoji="0" lang="en-US" sz="1200" dirty="0">
              <a:solidFill>
                <a:srgbClr val="0000FF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9373" y="1036759"/>
            <a:ext cx="195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kumimoji="0" lang="en-US" sz="16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Total Number: 832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919" y="1040782"/>
            <a:ext cx="4189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kumimoji="0" lang="en-US" sz="2000" b="1" dirty="0" smtClean="0">
                <a:solidFill>
                  <a:srgbClr val="FD930A"/>
                </a:solidFill>
                <a:latin typeface="Arial" charset="0"/>
                <a:ea typeface="ＭＳ Ｐゴシック" pitchFamily="112" charset="-128"/>
              </a:rPr>
              <a:t>Maximum Gradient Statistics: VT</a:t>
            </a:r>
          </a:p>
        </p:txBody>
      </p:sp>
      <p:sp>
        <p:nvSpPr>
          <p:cNvPr id="7" name="Rectangle 6"/>
          <p:cNvSpPr/>
          <p:nvPr/>
        </p:nvSpPr>
        <p:spPr>
          <a:xfrm>
            <a:off x="39193" y="6164660"/>
            <a:ext cx="1375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sz="1400" i="1" dirty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Laura Monaco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835" y="4170501"/>
            <a:ext cx="3632200" cy="227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7991" y="6122803"/>
            <a:ext cx="2220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kumimoji="0" lang="en-US" sz="1400" b="1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28.7% cavities retreated</a:t>
            </a:r>
            <a:endParaRPr kumimoji="0" lang="en-US" sz="1400" b="1" dirty="0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4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European-XFEL </a:t>
            </a:r>
            <a:r>
              <a:rPr lang="en-US" dirty="0" smtClean="0"/>
              <a:t>cavities </a:t>
            </a:r>
            <a:r>
              <a:rPr lang="en-US" dirty="0"/>
              <a:t>statistics data</a:t>
            </a:r>
          </a:p>
        </p:txBody>
      </p:sp>
      <p:pic>
        <p:nvPicPr>
          <p:cNvPr id="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765" y="2833673"/>
            <a:ext cx="9479757" cy="269733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1065222" y="1082916"/>
            <a:ext cx="757130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kumimoji="0" lang="en-US" sz="2000" dirty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ILC TDR assumed VT acceptance &gt; 28MV/m (</a:t>
            </a:r>
            <a:r>
              <a:rPr kumimoji="0" lang="en-US" sz="2000" dirty="0">
                <a:solidFill>
                  <a:srgbClr val="FD930A"/>
                </a:solidFill>
                <a:latin typeface="Arial" charset="0"/>
                <a:ea typeface="ＭＳ Ｐゴシック" pitchFamily="112" charset="-128"/>
              </a:rPr>
              <a:t>XFEL &gt;20 MV/m</a:t>
            </a:r>
            <a:r>
              <a:rPr kumimoji="0" lang="en-US" sz="20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)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kumimoji="0" lang="en-US" sz="1600" dirty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Average of 35 MV/m (</a:t>
            </a:r>
            <a:r>
              <a:rPr kumimoji="0" lang="en-US" sz="1600" dirty="0" smtClean="0">
                <a:solidFill>
                  <a:srgbClr val="FD930A"/>
                </a:solidFill>
                <a:latin typeface="Arial" charset="0"/>
                <a:ea typeface="ＭＳ Ｐゴシック" pitchFamily="112" charset="-128"/>
              </a:rPr>
              <a:t>XFEL: </a:t>
            </a:r>
            <a:r>
              <a:rPr kumimoji="0" lang="en-US" sz="1600" dirty="0">
                <a:solidFill>
                  <a:srgbClr val="FD930A"/>
                </a:solidFill>
                <a:latin typeface="Arial" charset="0"/>
                <a:ea typeface="ＭＳ Ｐゴシック" pitchFamily="112" charset="-128"/>
              </a:rPr>
              <a:t>26 MV/m</a:t>
            </a:r>
            <a:r>
              <a:rPr kumimoji="0" lang="en-US" sz="1600" dirty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)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kumimoji="0" lang="en-US" sz="1600" dirty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Assumed first-pass yield: 75%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kumimoji="0" lang="en-US" sz="160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29% </a:t>
            </a:r>
            <a:r>
              <a:rPr kumimoji="0" lang="en-US" sz="1600" dirty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cavities retreated to give final yield of 90% &gt;28 MV/m (35 MV/m average)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kumimoji="0" lang="en-US" sz="1600" dirty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10% over-production assumed in value </a:t>
            </a:r>
            <a:r>
              <a:rPr kumimoji="0" lang="en-US" sz="16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estimate</a:t>
            </a:r>
            <a:endParaRPr kumimoji="0" lang="en-US" sz="16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RI results only (ILC recipe)"/>
          <p:cNvSpPr txBox="1"/>
          <p:nvPr/>
        </p:nvSpPr>
        <p:spPr>
          <a:xfrm>
            <a:off x="731013" y="2877228"/>
            <a:ext cx="31385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chemeClr val="accent5"/>
                </a:solidFill>
              </a:defRPr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sz="2000" dirty="0">
                <a:solidFill>
                  <a:srgbClr val="FD930A"/>
                </a:solidFill>
                <a:latin typeface="Arial" charset="0"/>
                <a:ea typeface="ＭＳ Ｐゴシック" pitchFamily="112" charset="-128"/>
              </a:rPr>
              <a:t>RI results only (ILC recipe)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6923" y="5568180"/>
            <a:ext cx="9582574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ts val="1920"/>
              </a:lnSpc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kumimoji="0" lang="en-US" sz="1600" dirty="0">
                <a:solidFill>
                  <a:srgbClr val="FD930A"/>
                </a:solidFill>
                <a:latin typeface="Arial" charset="0"/>
                <a:ea typeface="ＭＳ Ｐゴシック" pitchFamily="112" charset="-128"/>
              </a:rPr>
              <a:t>More re-treatments - but mostly only HPR</a:t>
            </a:r>
          </a:p>
          <a:p>
            <a:pPr defTabSz="914400" fontAlgn="base">
              <a:lnSpc>
                <a:spcPts val="1920"/>
              </a:lnSpc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kumimoji="0" lang="en-US" sz="1600" dirty="0">
                <a:solidFill>
                  <a:srgbClr val="FD930A"/>
                </a:solidFill>
                <a:latin typeface="Arial" charset="0"/>
                <a:ea typeface="ＭＳ Ｐゴシック" pitchFamily="112" charset="-128"/>
              </a:rPr>
              <a:t>Number of average tests/cavity increases from 1.25 to 1.55 (1st+2nd) or </a:t>
            </a:r>
          </a:p>
          <a:p>
            <a:pPr defTabSz="914400" fontAlgn="base">
              <a:lnSpc>
                <a:spcPts val="1920"/>
              </a:lnSpc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None/>
            </a:pPr>
            <a:r>
              <a:rPr kumimoji="0" lang="en-US" sz="1600" dirty="0">
                <a:solidFill>
                  <a:srgbClr val="FD930A"/>
                </a:solidFill>
                <a:latin typeface="Arial" charset="0"/>
                <a:ea typeface="ＭＳ Ｐゴシック" pitchFamily="112" charset="-128"/>
              </a:rPr>
              <a:t>20% over-production or additional re-treat/test cycles</a:t>
            </a:r>
          </a:p>
        </p:txBody>
      </p:sp>
      <p:sp>
        <p:nvSpPr>
          <p:cNvPr id="10" name="✔︎"/>
          <p:cNvSpPr txBox="1"/>
          <p:nvPr/>
        </p:nvSpPr>
        <p:spPr>
          <a:xfrm>
            <a:off x="6826634" y="4370092"/>
            <a:ext cx="62346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sz="4800" dirty="0" smtClean="0">
                <a:solidFill>
                  <a:srgbClr val="00B050"/>
                </a:solidFill>
              </a:rPr>
              <a:t>✔</a:t>
            </a:r>
            <a:endParaRPr kumimoji="0" sz="4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6831" y="6164659"/>
            <a:ext cx="1182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kumimoji="0" lang="en-US" sz="1400" i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Nick Walker</a:t>
            </a:r>
            <a:endParaRPr kumimoji="0" lang="en-US" sz="1400" i="1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46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RF</a:t>
            </a:r>
            <a:r>
              <a:rPr lang="de-DE" dirty="0"/>
              <a:t> Performance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28.9.2017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endParaRPr lang="de-DE" dirty="0"/>
          </a:p>
          <a:p>
            <a:endParaRPr lang="de-DE" dirty="0" smtClean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890695"/>
              </p:ext>
            </p:extLst>
          </p:nvPr>
        </p:nvGraphicFramePr>
        <p:xfrm>
          <a:off x="0" y="1017135"/>
          <a:ext cx="3529806" cy="273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188599"/>
              </p:ext>
            </p:extLst>
          </p:nvPr>
        </p:nvGraphicFramePr>
        <p:xfrm>
          <a:off x="-141514" y="3664082"/>
          <a:ext cx="4156050" cy="273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962819"/>
              </p:ext>
            </p:extLst>
          </p:nvPr>
        </p:nvGraphicFramePr>
        <p:xfrm>
          <a:off x="3701122" y="884445"/>
          <a:ext cx="6108701" cy="2724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917456"/>
              </p:ext>
            </p:extLst>
          </p:nvPr>
        </p:nvGraphicFramePr>
        <p:xfrm>
          <a:off x="3857534" y="3546145"/>
          <a:ext cx="6108701" cy="291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0017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>
            <a:off x="2" y="-77623"/>
            <a:ext cx="9907257" cy="6891824"/>
            <a:chOff x="0" y="-33824"/>
            <a:chExt cx="9145160" cy="6891824"/>
          </a:xfrm>
        </p:grpSpPr>
        <p:pic>
          <p:nvPicPr>
            <p:cNvPr id="139266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-33824"/>
              <a:ext cx="7093440" cy="689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267" name="Line 2"/>
            <p:cNvSpPr>
              <a:spLocks noChangeShapeType="1"/>
            </p:cNvSpPr>
            <p:nvPr/>
          </p:nvSpPr>
          <p:spPr bwMode="auto">
            <a:xfrm>
              <a:off x="4961247" y="1988841"/>
              <a:ext cx="1739428" cy="4185795"/>
            </a:xfrm>
            <a:prstGeom prst="line">
              <a:avLst/>
            </a:prstGeom>
            <a:noFill/>
            <a:ln w="508000">
              <a:solidFill>
                <a:srgbClr val="0000FF">
                  <a:alpha val="4196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1357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50" charset="-128"/>
              </a:endParaRPr>
            </a:p>
          </p:txBody>
        </p:sp>
        <p:grpSp>
          <p:nvGrpSpPr>
            <p:cNvPr id="139268" name="Group 6"/>
            <p:cNvGrpSpPr>
              <a:grpSpLocks/>
            </p:cNvGrpSpPr>
            <p:nvPr/>
          </p:nvGrpSpPr>
          <p:grpSpPr bwMode="auto">
            <a:xfrm rot="5400000">
              <a:off x="176350" y="1413426"/>
              <a:ext cx="920262" cy="498231"/>
              <a:chOff x="0" y="0"/>
              <a:chExt cx="892" cy="446"/>
            </a:xfrm>
          </p:grpSpPr>
          <p:sp>
            <p:nvSpPr>
              <p:cNvPr id="139272" name="Freeform 3"/>
              <p:cNvSpPr>
                <a:spLocks/>
              </p:cNvSpPr>
              <p:nvPr/>
            </p:nvSpPr>
            <p:spPr bwMode="auto">
              <a:xfrm>
                <a:off x="0" y="40"/>
                <a:ext cx="341" cy="3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9818"/>
                    </a:moveTo>
                    <a:lnTo>
                      <a:pt x="21600" y="21600"/>
                    </a:lnTo>
                    <a:lnTo>
                      <a:pt x="21073" y="0"/>
                    </a:ln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9273" name="Line 4"/>
              <p:cNvSpPr>
                <a:spLocks noChangeShapeType="1"/>
              </p:cNvSpPr>
              <p:nvPr/>
            </p:nvSpPr>
            <p:spPr bwMode="auto">
              <a:xfrm>
                <a:off x="512" y="0"/>
                <a:ext cx="1" cy="4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39274" name="Line 5"/>
              <p:cNvSpPr>
                <a:spLocks noChangeShapeType="1"/>
              </p:cNvSpPr>
              <p:nvPr/>
            </p:nvSpPr>
            <p:spPr bwMode="auto">
              <a:xfrm flipH="1">
                <a:off x="9" y="204"/>
                <a:ext cx="883" cy="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</p:grpSp>
        <p:pic>
          <p:nvPicPr>
            <p:cNvPr id="139269" name="Picture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4037"/>
              <a:ext cx="2875085" cy="45089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270" name="Rectangle 8"/>
            <p:cNvSpPr>
              <a:spLocks/>
            </p:cNvSpPr>
            <p:nvPr/>
          </p:nvSpPr>
          <p:spPr bwMode="auto">
            <a:xfrm>
              <a:off x="1902069" y="4377105"/>
              <a:ext cx="580292" cy="536331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913579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800">
                <a:solidFill>
                  <a:srgbClr val="000000"/>
                </a:solidFill>
                <a:latin typeface="ヒラギノ角ゴ Pro W3" charset="-128"/>
                <a:ea typeface="ヒラギノ角ゴ Pro W3" charset="-128"/>
                <a:sym typeface="ヒラギノ角ゴ Pro W3" charset="-128"/>
              </a:endParaRPr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0" y="-6867"/>
            <a:ext cx="9906000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364" tIns="45684" rIns="91364" bIns="45684">
            <a:spAutoFit/>
          </a:bodyPr>
          <a:lstStyle/>
          <a:p>
            <a:pPr algn="ctr" defTabSz="9135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000" b="1" dirty="0">
                <a:solidFill>
                  <a:srgbClr val="FFFF66"/>
                </a:solidFill>
                <a:latin typeface="Calibri"/>
                <a:ea typeface="ヒラギノ角ゴ Pro W3" charset="-128"/>
                <a:cs typeface="Arial" panose="020B0604020202020204" pitchFamily="34" charset="0"/>
              </a:rPr>
              <a:t>ILC Candidate Location: </a:t>
            </a:r>
            <a:r>
              <a:rPr lang="en-US" altLang="ja-JP" sz="4000" b="1" dirty="0" err="1" smtClean="0">
                <a:solidFill>
                  <a:srgbClr val="FFFF66"/>
                </a:solidFill>
                <a:latin typeface="Calibri"/>
                <a:ea typeface="ヒラギノ角ゴ Pro W3" charset="-128"/>
                <a:cs typeface="Arial" panose="020B0604020202020204" pitchFamily="34" charset="0"/>
              </a:rPr>
              <a:t>Kitakami</a:t>
            </a:r>
            <a:r>
              <a:rPr lang="en-US" altLang="ja-JP" sz="4000" b="1" dirty="0" smtClean="0">
                <a:solidFill>
                  <a:srgbClr val="FFFF66"/>
                </a:solidFill>
                <a:latin typeface="Calibri"/>
                <a:ea typeface="ヒラギノ角ゴ Pro W3" charset="-128"/>
                <a:cs typeface="Arial" panose="020B0604020202020204" pitchFamily="34" charset="0"/>
              </a:rPr>
              <a:t>, Tohoku </a:t>
            </a:r>
            <a:endParaRPr lang="en-US" altLang="ja-JP" sz="4000" b="1" dirty="0">
              <a:solidFill>
                <a:srgbClr val="FFFF66"/>
              </a:solidFill>
              <a:latin typeface="Arial Black" panose="020B0A040201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6074620" y="3836832"/>
            <a:ext cx="395216" cy="297220"/>
          </a:xfrm>
          <a:prstGeom prst="ellipse">
            <a:avLst/>
          </a:prstGeom>
          <a:solidFill>
            <a:srgbClr val="FFFF00">
              <a:alpha val="74000"/>
            </a:srgbClr>
          </a:solidFill>
          <a:ln>
            <a:solidFill>
              <a:srgbClr val="FF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17647" y="2855128"/>
            <a:ext cx="670185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Oshu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617625" y="4948769"/>
            <a:ext cx="1120579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Ichinoseki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378744" y="2710991"/>
            <a:ext cx="959965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Ofunato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571327" y="4530728"/>
            <a:ext cx="1353891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Kesen-numa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左右矢印 11"/>
          <p:cNvSpPr/>
          <p:nvPr/>
        </p:nvSpPr>
        <p:spPr>
          <a:xfrm>
            <a:off x="3481556" y="6434114"/>
            <a:ext cx="343272" cy="127091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40065" y="4948842"/>
            <a:ext cx="811525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Sendai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1880411" y="5146300"/>
            <a:ext cx="221885" cy="1846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771226" y="3442718"/>
            <a:ext cx="965037" cy="646258"/>
          </a:xfrm>
          <a:prstGeom prst="rect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Express-</a:t>
            </a:r>
          </a:p>
          <a:p>
            <a:pPr defTabSz="456788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Rail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02573" y="1280685"/>
            <a:ext cx="1061969" cy="369259"/>
          </a:xfrm>
          <a:prstGeom prst="rect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High-way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79" y="5692497"/>
            <a:ext cx="5853754" cy="1005793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1" name="下矢印 30"/>
          <p:cNvSpPr/>
          <p:nvPr/>
        </p:nvSpPr>
        <p:spPr>
          <a:xfrm>
            <a:off x="5607889" y="5804071"/>
            <a:ext cx="161341" cy="74196"/>
          </a:xfrm>
          <a:prstGeom prst="downArrow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2" name="左右矢印 31"/>
          <p:cNvSpPr/>
          <p:nvPr/>
        </p:nvSpPr>
        <p:spPr>
          <a:xfrm>
            <a:off x="5552293" y="6622671"/>
            <a:ext cx="218281" cy="45719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00001" y="5384127"/>
            <a:ext cx="1058925" cy="369259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IP Region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下矢印 8"/>
          <p:cNvSpPr/>
          <p:nvPr/>
        </p:nvSpPr>
        <p:spPr>
          <a:xfrm>
            <a:off x="3572291" y="5721515"/>
            <a:ext cx="171135" cy="268455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3" name="左右矢印 32"/>
          <p:cNvSpPr/>
          <p:nvPr/>
        </p:nvSpPr>
        <p:spPr>
          <a:xfrm>
            <a:off x="3442842" y="6476754"/>
            <a:ext cx="343272" cy="127091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81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85813" y="866205"/>
            <a:ext cx="9563591" cy="5569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78" tIns="43539" rIns="87078" bIns="43539" rtlCol="0" anchor="ctr"/>
          <a:lstStyle/>
          <a:p>
            <a:pPr algn="ctr"/>
            <a:endParaRPr lang="en-US" sz="2100"/>
          </a:p>
        </p:txBody>
      </p:sp>
      <p:grpSp>
        <p:nvGrpSpPr>
          <p:cNvPr id="29" name="Group 28"/>
          <p:cNvGrpSpPr/>
          <p:nvPr/>
        </p:nvGrpSpPr>
        <p:grpSpPr>
          <a:xfrm>
            <a:off x="2495195" y="1091795"/>
            <a:ext cx="7195043" cy="4987645"/>
            <a:chOff x="1145053" y="433702"/>
            <a:chExt cx="6641578" cy="4987645"/>
          </a:xfrm>
        </p:grpSpPr>
        <p:sp>
          <p:nvSpPr>
            <p:cNvPr id="4" name="Rectangle 3"/>
            <p:cNvSpPr/>
            <p:nvPr/>
          </p:nvSpPr>
          <p:spPr>
            <a:xfrm>
              <a:off x="3422950" y="433702"/>
              <a:ext cx="1971824" cy="7280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ICFA</a:t>
              </a:r>
              <a:r>
                <a:rPr lang="en-US" sz="13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3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</a:br>
              <a:r>
                <a:rPr lang="en-US" sz="1300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Chair: </a:t>
              </a:r>
              <a:r>
                <a:rPr lang="en-US" sz="13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Joachim </a:t>
              </a:r>
              <a:r>
                <a:rPr lang="en-US" sz="1300" dirty="0" err="1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Mnich</a:t>
              </a:r>
              <a:endParaRPr lang="en-US" sz="13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22950" y="1515481"/>
              <a:ext cx="1971824" cy="728009"/>
            </a:xfrm>
            <a:prstGeom prst="rect">
              <a:avLst/>
            </a:prstGeom>
            <a:solidFill>
              <a:srgbClr val="FFD64D"/>
            </a:solidFill>
            <a:ln w="25400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000000"/>
                  </a:solidFill>
                  <a:latin typeface="Arial"/>
                  <a:cs typeface="Arial"/>
                </a:rPr>
                <a:t>LCB</a:t>
              </a:r>
              <a:r>
                <a:rPr lang="en-US" sz="1300" dirty="0">
                  <a:solidFill>
                    <a:srgbClr val="000000"/>
                  </a:solidFill>
                  <a:latin typeface="Arial"/>
                  <a:cs typeface="Arial"/>
                </a:rPr>
                <a:t/>
              </a:r>
              <a:br>
                <a:rPr lang="en-US" sz="1300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sz="1300" dirty="0">
                  <a:solidFill>
                    <a:srgbClr val="000000"/>
                  </a:solidFill>
                  <a:latin typeface="Arial"/>
                  <a:cs typeface="Arial"/>
                </a:rPr>
                <a:t>Chair: </a:t>
              </a:r>
              <a:r>
                <a:rPr lang="en-US" sz="1300" dirty="0" smtClean="0">
                  <a:solidFill>
                    <a:srgbClr val="000000"/>
                  </a:solidFill>
                  <a:latin typeface="Arial"/>
                  <a:cs typeface="Arial"/>
                </a:rPr>
                <a:t>Tatsuya </a:t>
              </a:r>
              <a:r>
                <a:rPr lang="en-US" sz="13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Nakada</a:t>
              </a:r>
              <a:endParaRPr lang="en-US" sz="13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145053" y="2589512"/>
              <a:ext cx="6641578" cy="2831835"/>
              <a:chOff x="1129565" y="2465592"/>
              <a:chExt cx="6641578" cy="283183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29565" y="2465592"/>
                <a:ext cx="6641578" cy="28318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 dirty="0">
                  <a:latin typeface="Arial"/>
                  <a:cs typeface="Arial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422950" y="2829597"/>
                <a:ext cx="1956336" cy="728009"/>
              </a:xfrm>
              <a:prstGeom prst="rect">
                <a:avLst/>
              </a:prstGeom>
              <a:solidFill>
                <a:srgbClr val="FFD64D"/>
              </a:solidFill>
              <a:ln w="25400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3366FF"/>
                    </a:solidFill>
                    <a:cs typeface="Arial"/>
                  </a:rPr>
                  <a:t>LCC </a:t>
                </a:r>
                <a:br>
                  <a:rPr lang="en-US" sz="2800" b="1" dirty="0">
                    <a:solidFill>
                      <a:srgbClr val="3366FF"/>
                    </a:solidFill>
                    <a:cs typeface="Arial"/>
                  </a:rPr>
                </a:br>
                <a:r>
                  <a:rPr lang="en-US" sz="13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Director: Lyn </a:t>
                </a:r>
                <a:r>
                  <a:rPr lang="en-US" sz="1300" dirty="0">
                    <a:solidFill>
                      <a:srgbClr val="000000"/>
                    </a:solidFill>
                    <a:latin typeface="Arial"/>
                    <a:cs typeface="Arial"/>
                  </a:rPr>
                  <a:t>Evans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728311" y="4190182"/>
                <a:ext cx="1957289" cy="906535"/>
              </a:xfrm>
              <a:prstGeom prst="rect">
                <a:avLst/>
              </a:prstGeom>
              <a:solidFill>
                <a:srgbClr val="C3D69B"/>
              </a:solidFill>
              <a:ln w="2540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Physics &amp; Detectors</a:t>
                </a:r>
                <a:r>
                  <a:rPr lang="en-US" sz="13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/>
                </a:r>
                <a:br>
                  <a:rPr lang="en-US" sz="1300" b="1" dirty="0">
                    <a:solidFill>
                      <a:srgbClr val="000000"/>
                    </a:solidFill>
                    <a:latin typeface="Arial"/>
                    <a:cs typeface="Arial"/>
                  </a:rPr>
                </a:br>
                <a:r>
                  <a:rPr lang="en-US" sz="1300" dirty="0">
                    <a:solidFill>
                      <a:srgbClr val="4F6228"/>
                    </a:solidFill>
                    <a:latin typeface="Arial"/>
                    <a:cs typeface="Arial"/>
                  </a:rPr>
                  <a:t>Associate Director: </a:t>
                </a:r>
                <a:br>
                  <a:rPr lang="en-US" sz="1300" dirty="0">
                    <a:solidFill>
                      <a:srgbClr val="4F6228"/>
                    </a:solidFill>
                    <a:latin typeface="Arial"/>
                    <a:cs typeface="Arial"/>
                  </a:rPr>
                </a:br>
                <a:r>
                  <a:rPr lang="en-US" sz="1300" dirty="0">
                    <a:solidFill>
                      <a:srgbClr val="4F6228"/>
                    </a:solidFill>
                    <a:latin typeface="Arial"/>
                    <a:cs typeface="Arial"/>
                  </a:rPr>
                  <a:t>Jim </a:t>
                </a:r>
                <a:r>
                  <a:rPr lang="en-US" sz="1300" dirty="0" err="1">
                    <a:solidFill>
                      <a:srgbClr val="4F6228"/>
                    </a:solidFill>
                    <a:latin typeface="Arial"/>
                    <a:cs typeface="Arial"/>
                  </a:rPr>
                  <a:t>Brau</a:t>
                </a:r>
                <a:r>
                  <a:rPr lang="en-US" sz="1300" dirty="0">
                    <a:solidFill>
                      <a:srgbClr val="4F6228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18873" y="4189314"/>
                <a:ext cx="1943265" cy="906535"/>
              </a:xfrm>
              <a:prstGeom prst="rect">
                <a:avLst/>
              </a:prstGeom>
              <a:solidFill>
                <a:srgbClr val="C3D69B"/>
              </a:solidFill>
              <a:ln w="2540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ILC</a:t>
                </a:r>
                <a:br>
                  <a:rPr lang="en-US" sz="2000" b="1" dirty="0">
                    <a:solidFill>
                      <a:srgbClr val="FF0000"/>
                    </a:solidFill>
                    <a:latin typeface="Arial"/>
                    <a:cs typeface="Arial"/>
                  </a:rPr>
                </a:br>
                <a:r>
                  <a:rPr lang="en-US" sz="1300" dirty="0">
                    <a:solidFill>
                      <a:srgbClr val="4F6228"/>
                    </a:solidFill>
                    <a:latin typeface="Arial"/>
                    <a:cs typeface="Arial"/>
                  </a:rPr>
                  <a:t>Associate Director: </a:t>
                </a:r>
                <a:br>
                  <a:rPr lang="en-US" sz="1300" dirty="0">
                    <a:solidFill>
                      <a:srgbClr val="4F6228"/>
                    </a:solidFill>
                    <a:latin typeface="Arial"/>
                    <a:cs typeface="Arial"/>
                  </a:rPr>
                </a:br>
                <a:r>
                  <a:rPr lang="en-US" sz="1300" dirty="0">
                    <a:solidFill>
                      <a:srgbClr val="4F6228"/>
                    </a:solidFill>
                    <a:latin typeface="Arial"/>
                    <a:cs typeface="Arial"/>
                  </a:rPr>
                  <a:t>Shin </a:t>
                </a:r>
                <a:r>
                  <a:rPr lang="en-US" sz="1300" dirty="0" err="1">
                    <a:solidFill>
                      <a:srgbClr val="4F6228"/>
                    </a:solidFill>
                    <a:latin typeface="Arial"/>
                    <a:cs typeface="Arial"/>
                  </a:rPr>
                  <a:t>Michizono</a:t>
                </a:r>
                <a:r>
                  <a:rPr lang="en-US" sz="1300" dirty="0">
                    <a:solidFill>
                      <a:srgbClr val="4F6228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166750" y="2489491"/>
                <a:ext cx="1109646" cy="425704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500" b="1" dirty="0">
                    <a:solidFill>
                      <a:srgbClr val="3366FF"/>
                    </a:solidFill>
                    <a:latin typeface="Arial"/>
                    <a:cs typeface="Arial"/>
                  </a:rPr>
                  <a:t>LCC</a:t>
                </a:r>
              </a:p>
            </p:txBody>
          </p:sp>
        </p:grpSp>
        <p:cxnSp>
          <p:nvCxnSpPr>
            <p:cNvPr id="14" name="Straight Connector 13"/>
            <p:cNvCxnSpPr>
              <a:stCxn id="4" idx="2"/>
              <a:endCxn id="5" idx="0"/>
            </p:cNvCxnSpPr>
            <p:nvPr/>
          </p:nvCxnSpPr>
          <p:spPr>
            <a:xfrm>
              <a:off x="4408862" y="1161711"/>
              <a:ext cx="0" cy="35377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2"/>
              <a:endCxn id="6" idx="0"/>
            </p:cNvCxnSpPr>
            <p:nvPr/>
          </p:nvCxnSpPr>
          <p:spPr>
            <a:xfrm>
              <a:off x="4408862" y="2243490"/>
              <a:ext cx="7744" cy="710027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30154" y="3681526"/>
              <a:ext cx="0" cy="632576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2196296" y="3999698"/>
              <a:ext cx="4501858" cy="788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196296" y="3999698"/>
              <a:ext cx="0" cy="31628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98153" y="4009470"/>
              <a:ext cx="0" cy="306516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92841" y="3174297"/>
            <a:ext cx="2291369" cy="2243555"/>
            <a:chOff x="178003" y="2977082"/>
            <a:chExt cx="2115110" cy="2243555"/>
          </a:xfrm>
        </p:grpSpPr>
        <p:sp>
          <p:nvSpPr>
            <p:cNvPr id="30" name="Rectangle 29"/>
            <p:cNvSpPr/>
            <p:nvPr/>
          </p:nvSpPr>
          <p:spPr>
            <a:xfrm>
              <a:off x="178003" y="2977082"/>
              <a:ext cx="1580004" cy="7280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/>
                  <a:cs typeface="Arial"/>
                </a:rPr>
                <a:t>KEK ILC Promotion</a:t>
              </a:r>
              <a:br>
                <a:rPr lang="en-US" sz="1600" b="1" dirty="0">
                  <a:solidFill>
                    <a:schemeClr val="tx1"/>
                  </a:solidFill>
                  <a:latin typeface="Arial"/>
                  <a:cs typeface="Arial"/>
                </a:rPr>
              </a:br>
              <a:r>
                <a:rPr lang="en-US" sz="1600" b="1" dirty="0">
                  <a:solidFill>
                    <a:schemeClr val="tx1"/>
                  </a:solidFill>
                  <a:latin typeface="Arial"/>
                  <a:cs typeface="Arial"/>
                </a:rPr>
                <a:t>Office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8003" y="3734171"/>
              <a:ext cx="1580004" cy="7280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Arial"/>
                  <a:cs typeface="Arial"/>
                </a:rPr>
                <a:t>CLIC</a:t>
              </a:r>
              <a:br>
                <a:rPr lang="en-US" sz="1600" b="1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sz="1600" b="1" dirty="0">
                  <a:solidFill>
                    <a:srgbClr val="000000"/>
                  </a:solidFill>
                  <a:latin typeface="Arial"/>
                  <a:cs typeface="Arial"/>
                </a:rPr>
                <a:t>Collaboration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2307" y="4492628"/>
              <a:ext cx="1575700" cy="7280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Arial"/>
                  <a:cs typeface="Arial"/>
                </a:rPr>
                <a:t>Public Relations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1758008" y="3363973"/>
              <a:ext cx="535105" cy="0"/>
            </a:xfrm>
            <a:prstGeom prst="line">
              <a:avLst/>
            </a:prstGeom>
            <a:ln>
              <a:headEnd type="none" w="lg" len="lg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758007" y="4128581"/>
              <a:ext cx="535105" cy="0"/>
            </a:xfrm>
            <a:prstGeom prst="line">
              <a:avLst/>
            </a:prstGeom>
            <a:ln>
              <a:headEnd type="none" w="lg" len="lg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758008" y="4854862"/>
              <a:ext cx="535105" cy="0"/>
            </a:xfrm>
            <a:prstGeom prst="line">
              <a:avLst/>
            </a:prstGeom>
            <a:ln>
              <a:headEnd type="none" w="lg" len="lg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2616442" y="1082513"/>
            <a:ext cx="2136142" cy="728009"/>
          </a:xfrm>
          <a:prstGeom prst="rect">
            <a:avLst/>
          </a:prstGeom>
          <a:solidFill>
            <a:srgbClr val="A6A6A6"/>
          </a:solidFill>
          <a:ln w="25400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78" tIns="43539" rIns="87078" bIns="43539" rtlCol="0" anchor="ctr"/>
          <a:lstStyle/>
          <a:p>
            <a:pPr algn="ctr"/>
            <a:r>
              <a:rPr lang="en-US" sz="2100" b="1" dirty="0">
                <a:solidFill>
                  <a:srgbClr val="000000"/>
                </a:solidFill>
                <a:latin typeface="Arial"/>
                <a:cs typeface="Arial"/>
              </a:rPr>
              <a:t>FALC</a:t>
            </a:r>
            <a:r>
              <a:rPr lang="en-US" sz="13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3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Chair: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Brian </a:t>
            </a:r>
            <a:r>
              <a:rPr lang="en-US" sz="1300" dirty="0" err="1" smtClean="0">
                <a:solidFill>
                  <a:srgbClr val="000000"/>
                </a:solidFill>
                <a:latin typeface="Arial"/>
                <a:cs typeface="Arial"/>
              </a:rPr>
              <a:t>Browsher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78207" y="3606354"/>
            <a:ext cx="2119365" cy="7280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78" tIns="43539" rIns="87078" bIns="4353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Arial"/>
              </a:rPr>
              <a:t>Deputy</a:t>
            </a:r>
            <a:r>
              <a:rPr lang="en-US" dirty="0">
                <a:solidFill>
                  <a:schemeClr val="tx1"/>
                </a:solidFill>
                <a:cs typeface="Arial"/>
              </a:rPr>
              <a:t/>
            </a:r>
            <a:br>
              <a:rPr lang="en-US" dirty="0">
                <a:solidFill>
                  <a:schemeClr val="tx1"/>
                </a:solidFill>
                <a:cs typeface="Arial"/>
              </a:rPr>
            </a:b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Hitoshi Murayama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93854" y="4949117"/>
            <a:ext cx="2120398" cy="906535"/>
          </a:xfrm>
          <a:prstGeom prst="rect">
            <a:avLst/>
          </a:prstGeom>
          <a:solidFill>
            <a:srgbClr val="C3D69B"/>
          </a:solidFill>
          <a:ln w="254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78" tIns="43539" rIns="87078" bIns="43539" rtlCol="0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Arial"/>
                <a:cs typeface="Arial"/>
              </a:rPr>
              <a:t>CLIC</a:t>
            </a:r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1300" dirty="0">
                <a:solidFill>
                  <a:srgbClr val="4F6228"/>
                </a:solidFill>
                <a:latin typeface="Arial"/>
                <a:cs typeface="Arial"/>
              </a:rPr>
              <a:t>Associate Director: Steinar </a:t>
            </a:r>
            <a:r>
              <a:rPr lang="en-US" sz="1300" dirty="0" err="1">
                <a:solidFill>
                  <a:srgbClr val="4F6228"/>
                </a:solidFill>
                <a:latin typeface="Arial"/>
                <a:cs typeface="Arial"/>
              </a:rPr>
              <a:t>Stapnes</a:t>
            </a:r>
            <a:endParaRPr lang="en-US" sz="1300" dirty="0">
              <a:solidFill>
                <a:srgbClr val="4F6228"/>
              </a:solidFill>
              <a:latin typeface="Arial"/>
              <a:cs typeface="Arial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099059" y="3947267"/>
            <a:ext cx="379141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1907" y="33117"/>
            <a:ext cx="8509226" cy="580371"/>
          </a:xfrm>
          <a:prstGeom prst="rect">
            <a:avLst/>
          </a:prstGeom>
          <a:solidFill>
            <a:schemeClr val="bg1"/>
          </a:solidFill>
        </p:spPr>
        <p:txBody>
          <a:bodyPr wrap="square" lIns="87078" tIns="43539" rIns="87078" bIns="43539" rtlCol="0">
            <a:spAutoFit/>
          </a:bodyPr>
          <a:lstStyle/>
          <a:p>
            <a:pPr algn="ctr"/>
            <a:r>
              <a:rPr lang="en-US" sz="3200" b="1" dirty="0" smtClean="0"/>
              <a:t>ICFA/</a:t>
            </a:r>
            <a:r>
              <a:rPr lang="en-US" sz="3200" b="1" dirty="0" smtClean="0"/>
              <a:t>LCB</a:t>
            </a:r>
            <a:r>
              <a:rPr lang="en-US" sz="3200" b="1" dirty="0" smtClean="0"/>
              <a:t>/LCC Organization in 2017</a:t>
            </a:r>
            <a:endParaRPr lang="en-US" sz="32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0D9B01-38E7-5B44-A6F2-11614F784D5B}" type="slidenum">
              <a:rPr lang="en-US" smtClean="0"/>
              <a:pPr algn="r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9222" y="49147"/>
            <a:ext cx="8658074" cy="544512"/>
          </a:xfrm>
          <a:solidFill>
            <a:srgbClr val="FFFFFF"/>
          </a:solidFill>
        </p:spPr>
        <p:txBody>
          <a:bodyPr/>
          <a:lstStyle/>
          <a:p>
            <a:r>
              <a:rPr lang="en-US" altLang="ja-JP" sz="2800" b="1" dirty="0" smtClean="0"/>
              <a:t>New </a:t>
            </a:r>
            <a:r>
              <a:rPr lang="en-US" altLang="ja-JP" sz="2800" b="1" dirty="0" err="1" smtClean="0"/>
              <a:t>Baselining</a:t>
            </a:r>
            <a:r>
              <a:rPr lang="en-US" altLang="ja-JP" sz="2800" b="1" dirty="0" smtClean="0"/>
              <a:t> of Civil-engineering, </a:t>
            </a:r>
            <a:r>
              <a:rPr lang="ja-JP" altLang="ja-JP" sz="2800" b="1" dirty="0" smtClean="0"/>
              <a:t> </a:t>
            </a:r>
            <a:endParaRPr kumimoji="1" lang="ja-JP" altLang="en-US" sz="2800" b="1" dirty="0"/>
          </a:p>
        </p:txBody>
      </p:sp>
      <p:pic>
        <p:nvPicPr>
          <p:cNvPr id="4" name="image2.jpeg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70" b="-142"/>
          <a:stretch/>
        </p:blipFill>
        <p:spPr>
          <a:xfrm>
            <a:off x="320147" y="3027555"/>
            <a:ext cx="9274288" cy="333760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84" y="881883"/>
            <a:ext cx="3348564" cy="1712242"/>
          </a:xfrm>
          <a:prstGeom prst="rect">
            <a:avLst/>
          </a:prstGeom>
          <a:ln>
            <a:solidFill>
              <a:srgbClr val="3366FF"/>
            </a:solidFill>
          </a:ln>
        </p:spPr>
      </p:pic>
      <p:grpSp>
        <p:nvGrpSpPr>
          <p:cNvPr id="6" name="グループ化 24"/>
          <p:cNvGrpSpPr/>
          <p:nvPr/>
        </p:nvGrpSpPr>
        <p:grpSpPr>
          <a:xfrm>
            <a:off x="4258087" y="881883"/>
            <a:ext cx="2192631" cy="1640186"/>
            <a:chOff x="2504726" y="4281902"/>
            <a:chExt cx="2220203" cy="1813116"/>
          </a:xfrm>
        </p:grpSpPr>
        <p:pic>
          <p:nvPicPr>
            <p:cNvPr id="7" name="図 6" descr="画面の領域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26" y="4415321"/>
              <a:ext cx="2220203" cy="1679697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984142" y="4281902"/>
              <a:ext cx="1430997" cy="27218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kumimoji="0" lang="en-US" altLang="ja-JP" sz="1600" kern="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Beam Line</a:t>
              </a:r>
              <a:endParaRPr kumimoji="0" lang="ja-JP" altLang="en-US" sz="1600" kern="0" dirty="0" smtClean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9" name="図 8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62" y="1170688"/>
            <a:ext cx="1856247" cy="1126196"/>
          </a:xfrm>
          <a:prstGeom prst="rect">
            <a:avLst/>
          </a:prstGeom>
        </p:spPr>
      </p:pic>
      <p:sp>
        <p:nvSpPr>
          <p:cNvPr id="3" name="V 字形矢印 2"/>
          <p:cNvSpPr/>
          <p:nvPr/>
        </p:nvSpPr>
        <p:spPr>
          <a:xfrm>
            <a:off x="6638842" y="1530390"/>
            <a:ext cx="458589" cy="30625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44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64988" y="759506"/>
            <a:ext cx="8915400" cy="137134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rgbClr val="000000"/>
                </a:solidFill>
              </a:rPr>
              <a:t>Cryogenics Layout with Further Safety</a:t>
            </a:r>
            <a:br>
              <a:rPr lang="en-US" altLang="ja-JP" b="1" dirty="0" smtClean="0">
                <a:solidFill>
                  <a:srgbClr val="000000"/>
                </a:solidFill>
              </a:rPr>
            </a:br>
            <a:r>
              <a:rPr lang="en-US" altLang="ja-JP" b="1" dirty="0" smtClean="0">
                <a:solidFill>
                  <a:srgbClr val="000000"/>
                </a:solidFill>
              </a:rPr>
              <a:t>and Conserving He Resource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pic>
        <p:nvPicPr>
          <p:cNvPr id="8" name="図 7" descr="../Concept10A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6" y="2356758"/>
            <a:ext cx="4653622" cy="259261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39" y="3201798"/>
            <a:ext cx="4948190" cy="2597766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27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付プレースホルダー 7"/>
          <p:cNvSpPr>
            <a:spLocks noGrp="1"/>
          </p:cNvSpPr>
          <p:nvPr>
            <p:ph type="dt" sz="half" idx="4294967295"/>
          </p:nvPr>
        </p:nvSpPr>
        <p:spPr>
          <a:xfrm>
            <a:off x="495300" y="6356367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171106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67"/>
            <a:ext cx="2311400" cy="365125"/>
          </a:xfrm>
          <a:prstGeom prst="rect">
            <a:avLst/>
          </a:prstGeom>
        </p:spPr>
        <p:txBody>
          <a:bodyPr/>
          <a:lstStyle/>
          <a:p>
            <a:fld id="{9C160A97-9B2A-0F4A-BCBE-D36BB53832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815192" y="85742"/>
            <a:ext cx="8963695" cy="512763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r>
              <a:rPr lang="en-US" altLang="ja-JP" sz="3200" b="1" dirty="0" smtClean="0"/>
              <a:t>Further Technical Issues to prepare for the ILC </a:t>
            </a:r>
            <a:endParaRPr kumimoji="1" lang="ja-JP" altLang="en-US" sz="3200" b="1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91121949"/>
              </p:ext>
            </p:extLst>
          </p:nvPr>
        </p:nvGraphicFramePr>
        <p:xfrm>
          <a:off x="240063" y="869967"/>
          <a:ext cx="9538824" cy="4372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203"/>
                <a:gridCol w="3907720"/>
                <a:gridCol w="4096901"/>
              </a:tblGrid>
              <a:tr h="30723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The. Field</a:t>
                      </a:r>
                      <a:endParaRPr kumimoji="1" lang="ja-JP" altLang="en-US" sz="18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Subject</a:t>
                      </a:r>
                      <a:endParaRPr kumimoji="1" lang="ja-JP" altLang="en-US" sz="18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Global</a:t>
                      </a:r>
                      <a:r>
                        <a:rPr kumimoji="1" lang="en-US" altLang="ja-JP" sz="1800" baseline="0" dirty="0" smtClean="0"/>
                        <a:t> Cooperation </a:t>
                      </a:r>
                      <a:endParaRPr kumimoji="1" lang="ja-JP" altLang="en-US" sz="1800" dirty="0"/>
                    </a:p>
                  </a:txBody>
                  <a:tcPr marL="99060" marR="99060"/>
                </a:tc>
              </a:tr>
              <a:tr h="373634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0000"/>
                          </a:solidFill>
                        </a:rPr>
                        <a:t>A</a:t>
                      </a:r>
                      <a:r>
                        <a:rPr kumimoji="1" lang="en-US" altLang="ja-JP" sz="1600" b="1" baseline="0" dirty="0" smtClean="0">
                          <a:solidFill>
                            <a:srgbClr val="000000"/>
                          </a:solidFill>
                        </a:rPr>
                        <a:t>DI 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u="none" dirty="0" smtClean="0">
                          <a:solidFill>
                            <a:srgbClr val="000000"/>
                          </a:solidFill>
                        </a:rPr>
                        <a:t>Optimize</a:t>
                      </a:r>
                      <a:r>
                        <a:rPr kumimoji="1" lang="en-US" altLang="ja-JP" sz="1600" b="1" u="none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1" lang="en-US" altLang="ja-JP" sz="1600" b="1" u="none" baseline="0" dirty="0" smtClean="0">
                          <a:solidFill>
                            <a:srgbClr val="FF0000"/>
                          </a:solidFill>
                        </a:rPr>
                        <a:t>Acc. Design </a:t>
                      </a:r>
                      <a:r>
                        <a:rPr kumimoji="1" lang="en-US" altLang="ja-JP" sz="1600" b="1" u="none" baseline="0" dirty="0" smtClean="0">
                          <a:solidFill>
                            <a:srgbClr val="000000"/>
                          </a:solidFill>
                        </a:rPr>
                        <a:t>and Integration</a:t>
                      </a:r>
                      <a:endParaRPr kumimoji="1" lang="en-US" altLang="ja-JP" sz="1600" b="1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3366FF"/>
                          </a:solidFill>
                        </a:rPr>
                        <a:t>LCC-ILC-ADI </a:t>
                      </a:r>
                      <a:r>
                        <a:rPr kumimoji="1" lang="en-US" altLang="ja-JP" sz="1600" b="1" dirty="0" smtClean="0">
                          <a:solidFill>
                            <a:srgbClr val="000000"/>
                          </a:solidFill>
                        </a:rPr>
                        <a:t>Global</a:t>
                      </a:r>
                      <a:r>
                        <a:rPr kumimoji="1" lang="en-US" altLang="ja-JP" sz="1600" b="1" baseline="0" dirty="0" smtClean="0">
                          <a:solidFill>
                            <a:srgbClr val="000000"/>
                          </a:solidFill>
                        </a:rPr>
                        <a:t> Team</a:t>
                      </a:r>
                      <a:endParaRPr kumimoji="1" lang="en-US" altLang="ja-JP" sz="16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/>
                </a:tc>
              </a:tr>
              <a:tr h="974161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0000"/>
                          </a:solidFill>
                        </a:rPr>
                        <a:t>SRF</a:t>
                      </a:r>
                    </a:p>
                    <a:p>
                      <a:endParaRPr kumimoji="1" lang="en-US" altLang="ja-JP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kumimoji="1" lang="ja-JP" altLang="en-US" sz="1600" b="1" dirty="0">
                        <a:solidFill>
                          <a:srgbClr val="BFBFBF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Improve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Gradient and Stability</a:t>
                      </a:r>
                      <a:endParaRPr kumimoji="1" lang="en-US" altLang="ja-JP" sz="16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Establish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1" lang="en-US" altLang="ja-JP" sz="1600" baseline="0" dirty="0" smtClean="0">
                          <a:solidFill>
                            <a:srgbClr val="3366FF"/>
                          </a:solidFill>
                        </a:rPr>
                        <a:t>three regional contribution</a:t>
                      </a:r>
                      <a:endParaRPr kumimoji="1" lang="en-US" altLang="ja-JP" sz="1600" dirty="0" smtClean="0">
                        <a:solidFill>
                          <a:srgbClr val="3366FF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baseline="0" dirty="0" smtClean="0">
                          <a:solidFill>
                            <a:srgbClr val="008000"/>
                          </a:solidFill>
                        </a:rPr>
                        <a:t>Industrialization </a:t>
                      </a:r>
                      <a:endParaRPr kumimoji="1" lang="en-US" altLang="ja-JP" sz="16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dirty="0" smtClean="0">
                          <a:solidFill>
                            <a:srgbClr val="008000"/>
                          </a:solidFill>
                        </a:rPr>
                        <a:t>Hub-lab functioning </a:t>
                      </a:r>
                      <a:endParaRPr kumimoji="1" lang="ja-JP" alt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baseline="0" dirty="0" smtClean="0">
                          <a:solidFill>
                            <a:srgbClr val="3366FF"/>
                          </a:solidFill>
                        </a:rPr>
                        <a:t>TTC: </a:t>
                      </a:r>
                      <a:r>
                        <a:rPr kumimoji="1" lang="en-US" altLang="ja-JP" sz="1600" b="1" baseline="0" dirty="0" smtClean="0">
                          <a:solidFill>
                            <a:schemeClr val="tx1"/>
                          </a:solidFill>
                        </a:rPr>
                        <a:t>TESLA Tech. Collaboration: </a:t>
                      </a:r>
                    </a:p>
                    <a:p>
                      <a:r>
                        <a:rPr kumimoji="1" lang="en-US" altLang="ja-JP" sz="1600" b="1" baseline="0" dirty="0" smtClean="0">
                          <a:solidFill>
                            <a:srgbClr val="000000"/>
                          </a:solidFill>
                        </a:rPr>
                        <a:t>Three regional effort and experience </a:t>
                      </a:r>
                      <a:endParaRPr kumimoji="1" lang="en-US" altLang="ja-JP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EU</a:t>
                      </a:r>
                      <a:r>
                        <a:rPr kumimoji="1" lang="ja-JP" altLang="en-US" sz="1600" dirty="0" smtClean="0">
                          <a:solidFill>
                            <a:srgbClr val="000000"/>
                          </a:solidFill>
                        </a:rPr>
                        <a:t>：</a:t>
                      </a:r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European XFEL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AMs: LCLS-II 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AS</a:t>
                      </a:r>
                      <a:r>
                        <a:rPr kumimoji="1" lang="ja-JP" altLang="en-US" sz="1600" dirty="0" smtClean="0">
                          <a:solidFill>
                            <a:srgbClr val="000000"/>
                          </a:solidFill>
                        </a:rPr>
                        <a:t>：</a:t>
                      </a:r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KEK-STF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as Asian Hub. </a:t>
                      </a:r>
                    </a:p>
                  </a:txBody>
                  <a:tcPr marL="99060" marR="99060"/>
                </a:tc>
              </a:tr>
              <a:tr h="584891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0000"/>
                          </a:solidFill>
                        </a:rPr>
                        <a:t>Nano-beam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Realize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ultra-low </a:t>
                      </a:r>
                      <a:r>
                        <a:rPr kumimoji="1" lang="en-US" altLang="ja-JP" sz="1600" baseline="0" dirty="0" err="1" smtClean="0">
                          <a:solidFill>
                            <a:srgbClr val="000000"/>
                          </a:solidFill>
                        </a:rPr>
                        <a:t>emittance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(in DR), and</a:t>
                      </a:r>
                      <a:endParaRPr kumimoji="1" lang="en-US" altLang="ja-JP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kumimoji="1" lang="en-US" altLang="ja-JP" sz="1600" dirty="0" err="1" smtClean="0">
                          <a:solidFill>
                            <a:schemeClr val="tx1"/>
                          </a:solidFill>
                        </a:rPr>
                        <a:t>nano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-beam </a:t>
                      </a: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size and stability </a:t>
                      </a:r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at FF</a:t>
                      </a:r>
                      <a:endParaRPr kumimoji="1" lang="ja-JP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3366FF"/>
                          </a:solidFill>
                        </a:rPr>
                        <a:t>ATF:</a:t>
                      </a:r>
                      <a:r>
                        <a:rPr kumimoji="1" lang="en-US" altLang="ja-JP" sz="1600" b="1" baseline="0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r>
                        <a:rPr kumimoji="1" lang="en-US" altLang="ja-JP" sz="1600" b="1" dirty="0" smtClean="0">
                          <a:solidFill>
                            <a:srgbClr val="3366FF"/>
                          </a:solidFill>
                        </a:rPr>
                        <a:t>Acc. Test Facility </a:t>
                      </a:r>
                      <a:r>
                        <a:rPr kumimoji="1" lang="en-US" altLang="ja-JP" sz="1600" b="1" dirty="0" err="1" smtClean="0">
                          <a:solidFill>
                            <a:srgbClr val="3366FF"/>
                          </a:solidFill>
                        </a:rPr>
                        <a:t>Collab</a:t>
                      </a:r>
                      <a:r>
                        <a:rPr kumimoji="1" lang="en-US" altLang="ja-JP" sz="1600" b="1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- Global collaboration with KEK-centered</a:t>
                      </a:r>
                    </a:p>
                  </a:txBody>
                  <a:tcPr marL="99060" marR="99060"/>
                </a:tc>
              </a:tr>
              <a:tr h="33664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0000"/>
                          </a:solidFill>
                        </a:rPr>
                        <a:t>E+ Source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Demonstrate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thermal balance with rotational target in vacuum</a:t>
                      </a:r>
                      <a:endParaRPr kumimoji="1" lang="en-US" altLang="ja-JP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err="1" smtClean="0">
                          <a:solidFill>
                            <a:srgbClr val="3366FF"/>
                          </a:solidFill>
                        </a:rPr>
                        <a:t>PosiPol</a:t>
                      </a:r>
                      <a:r>
                        <a:rPr kumimoji="1" lang="en-US" altLang="ja-JP" sz="1600" b="1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r>
                        <a:rPr kumimoji="1" lang="en-US" altLang="ja-JP" sz="1600" b="0" baseline="0" dirty="0" smtClean="0">
                          <a:solidFill>
                            <a:srgbClr val="3366FF"/>
                          </a:solidFill>
                        </a:rPr>
                        <a:t> Collaboration</a:t>
                      </a:r>
                      <a:r>
                        <a:rPr kumimoji="1" lang="en-US" altLang="ja-JP" sz="1600" b="0" baseline="0" dirty="0" smtClean="0">
                          <a:solidFill>
                            <a:srgbClr val="000000"/>
                          </a:solidFill>
                        </a:rPr>
                        <a:t>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1" lang="en-US" altLang="ja-JP" sz="1600" b="0" baseline="0" dirty="0" smtClean="0">
                          <a:solidFill>
                            <a:srgbClr val="000000"/>
                          </a:solidFill>
                        </a:rPr>
                        <a:t>Global collaboration </a:t>
                      </a:r>
                    </a:p>
                  </a:txBody>
                  <a:tcPr marL="99060" marR="99060"/>
                </a:tc>
              </a:tr>
              <a:tr h="568758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0000"/>
                          </a:solidFill>
                        </a:rPr>
                        <a:t>CFS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u="none" dirty="0" smtClean="0">
                          <a:solidFill>
                            <a:srgbClr val="000000"/>
                          </a:solidFill>
                        </a:rPr>
                        <a:t>Establish a</a:t>
                      </a:r>
                      <a:r>
                        <a:rPr kumimoji="1" lang="en-US" altLang="ja-JP" sz="1600" b="0" u="none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1" lang="en-US" altLang="ja-JP" sz="1600" b="0" u="none" baseline="0" dirty="0" smtClean="0">
                          <a:solidFill>
                            <a:srgbClr val="FF0000"/>
                          </a:solidFill>
                        </a:rPr>
                        <a:t>site-specific engineering</a:t>
                      </a:r>
                    </a:p>
                    <a:p>
                      <a:r>
                        <a:rPr kumimoji="1" lang="en-US" altLang="ja-JP" sz="1600" b="0" u="none" baseline="0" dirty="0" smtClean="0">
                          <a:solidFill>
                            <a:srgbClr val="000000"/>
                          </a:solidFill>
                        </a:rPr>
                        <a:t>Geological </a:t>
                      </a:r>
                      <a:r>
                        <a:rPr kumimoji="1" lang="en-US" altLang="ja-JP" sz="1600" b="0" u="none" baseline="0" dirty="0" smtClean="0">
                          <a:solidFill>
                            <a:srgbClr val="3366FF"/>
                          </a:solidFill>
                        </a:rPr>
                        <a:t>survey and assessment</a:t>
                      </a:r>
                      <a:r>
                        <a:rPr kumimoji="1" lang="en-US" altLang="ja-JP" sz="1600" b="0" u="none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endParaRPr kumimoji="1" lang="en-US" altLang="ja-JP" sz="1600" b="0" u="none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LCC-CFS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Collaboration </a:t>
                      </a:r>
                    </a:p>
                    <a:p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- Japan-centered </a:t>
                      </a:r>
                      <a:endParaRPr kumimoji="1" lang="ja-JP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/>
                </a:tc>
              </a:tr>
              <a:tr h="30723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8000"/>
                          </a:solidFill>
                        </a:rPr>
                        <a:t>Management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Establish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ILC Pre-Lab </a:t>
                      </a:r>
                    </a:p>
                    <a:p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Prepare for the ILC Lab. </a:t>
                      </a:r>
                      <a:endParaRPr kumimoji="1" lang="en-US" altLang="ja-JP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3366FF"/>
                          </a:solidFill>
                        </a:rPr>
                        <a:t>&gt;&gt; ICFA</a:t>
                      </a:r>
                      <a:r>
                        <a:rPr kumimoji="1" lang="en-US" altLang="ja-JP" sz="1600" b="1" baseline="0" dirty="0" smtClean="0">
                          <a:solidFill>
                            <a:srgbClr val="3366FF"/>
                          </a:solidFill>
                        </a:rPr>
                        <a:t> leading</a:t>
                      </a:r>
                    </a:p>
                    <a:p>
                      <a:r>
                        <a:rPr kumimoji="1" lang="en-US" altLang="ja-JP" sz="1600" b="1" baseline="0" dirty="0" smtClean="0">
                          <a:solidFill>
                            <a:srgbClr val="3366FF"/>
                          </a:solidFill>
                        </a:rPr>
                        <a:t>&gt;&gt; Inter-Government Agreement </a:t>
                      </a:r>
                      <a:r>
                        <a:rPr kumimoji="1" lang="en-US" altLang="ja-JP" sz="1600" b="1" baseline="0" dirty="0" err="1" smtClean="0">
                          <a:solidFill>
                            <a:srgbClr val="3366FF"/>
                          </a:solidFill>
                        </a:rPr>
                        <a:t>ineviable</a:t>
                      </a:r>
                      <a:r>
                        <a:rPr kumimoji="1" lang="en-US" altLang="ja-JP" sz="1600" b="1" baseline="0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endParaRPr kumimoji="1" lang="en-US" altLang="ja-JP" sz="1600" b="1" dirty="0" smtClean="0">
                        <a:solidFill>
                          <a:srgbClr val="3366FF"/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  <p:pic>
        <p:nvPicPr>
          <p:cNvPr id="13" name="Pictur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429" y="5360238"/>
            <a:ext cx="5393678" cy="142940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Picture 5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685" y="6247309"/>
            <a:ext cx="1435686" cy="1586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4899752" y="5524610"/>
            <a:ext cx="1327615" cy="276999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Nano-beam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61530" y="5893887"/>
            <a:ext cx="953580" cy="276999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SRF 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cxnSp>
        <p:nvCxnSpPr>
          <p:cNvPr id="20" name="直線矢印コネクタ 19"/>
          <p:cNvCxnSpPr>
            <a:stCxn id="18" idx="1"/>
          </p:cNvCxnSpPr>
          <p:nvPr/>
        </p:nvCxnSpPr>
        <p:spPr>
          <a:xfrm flipH="1">
            <a:off x="2970438" y="5663110"/>
            <a:ext cx="1929311" cy="23077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6009762" y="5671501"/>
            <a:ext cx="337582" cy="49938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5038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6877" y="46117"/>
            <a:ext cx="25920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/>
              <a:t>Staging </a:t>
            </a:r>
            <a:r>
              <a:rPr sz="3200" dirty="0"/>
              <a:t>in</a:t>
            </a:r>
            <a:r>
              <a:rPr sz="3200" spc="-70" dirty="0"/>
              <a:t> </a:t>
            </a:r>
            <a:r>
              <a:rPr sz="3200" spc="-5" dirty="0"/>
              <a:t>TDR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211327" y="2711251"/>
            <a:ext cx="9561354" cy="411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R="417830" algn="r">
              <a:lnSpc>
                <a:spcPct val="100000"/>
              </a:lnSpc>
              <a:spcBef>
                <a:spcPts val="740"/>
              </a:spcBef>
            </a:pPr>
            <a:r>
              <a:rPr sz="1000" spc="-10" dirty="0">
                <a:solidFill>
                  <a:srgbClr val="888888"/>
                </a:solidFill>
                <a:latin typeface="Calibri"/>
                <a:cs typeface="Calibri"/>
              </a:rPr>
              <a:t>23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0568" y="1240536"/>
            <a:ext cx="2808350" cy="515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13558" y="1266444"/>
            <a:ext cx="2702825" cy="417830"/>
          </a:xfrm>
          <a:custGeom>
            <a:avLst/>
            <a:gdLst/>
            <a:ahLst/>
            <a:cxnLst/>
            <a:rect l="l" t="t" r="r" b="b"/>
            <a:pathLst>
              <a:path w="2494915" h="417830">
                <a:moveTo>
                  <a:pt x="2479802" y="0"/>
                </a:moveTo>
                <a:lnTo>
                  <a:pt x="0" y="290321"/>
                </a:lnTo>
                <a:lnTo>
                  <a:pt x="14986" y="417829"/>
                </a:lnTo>
                <a:lnTo>
                  <a:pt x="2494788" y="127507"/>
                </a:lnTo>
                <a:lnTo>
                  <a:pt x="2479802" y="0"/>
                </a:lnTo>
                <a:close/>
              </a:path>
            </a:pathLst>
          </a:custGeom>
          <a:solidFill>
            <a:srgbClr val="8EB4E2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13558" y="1266444"/>
            <a:ext cx="2702825" cy="417830"/>
          </a:xfrm>
          <a:custGeom>
            <a:avLst/>
            <a:gdLst/>
            <a:ahLst/>
            <a:cxnLst/>
            <a:rect l="l" t="t" r="r" b="b"/>
            <a:pathLst>
              <a:path w="2494915" h="417830">
                <a:moveTo>
                  <a:pt x="0" y="290321"/>
                </a:moveTo>
                <a:lnTo>
                  <a:pt x="2479802" y="0"/>
                </a:lnTo>
                <a:lnTo>
                  <a:pt x="2494788" y="127507"/>
                </a:lnTo>
                <a:lnTo>
                  <a:pt x="14986" y="417829"/>
                </a:lnTo>
                <a:lnTo>
                  <a:pt x="0" y="290321"/>
                </a:lnTo>
                <a:close/>
              </a:path>
            </a:pathLst>
          </a:custGeom>
          <a:ln w="127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58829" y="1239062"/>
            <a:ext cx="2808350" cy="522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11789" y="1265351"/>
            <a:ext cx="2702137" cy="424815"/>
          </a:xfrm>
          <a:custGeom>
            <a:avLst/>
            <a:gdLst/>
            <a:ahLst/>
            <a:cxnLst/>
            <a:rect l="l" t="t" r="r" b="b"/>
            <a:pathLst>
              <a:path w="2494279" h="424814">
                <a:moveTo>
                  <a:pt x="15239" y="0"/>
                </a:moveTo>
                <a:lnTo>
                  <a:pt x="0" y="127508"/>
                </a:lnTo>
                <a:lnTo>
                  <a:pt x="2479040" y="424688"/>
                </a:lnTo>
                <a:lnTo>
                  <a:pt x="2494279" y="297052"/>
                </a:lnTo>
                <a:lnTo>
                  <a:pt x="15239" y="0"/>
                </a:lnTo>
                <a:close/>
              </a:path>
            </a:pathLst>
          </a:custGeom>
          <a:solidFill>
            <a:srgbClr val="F9C09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1789" y="1265351"/>
            <a:ext cx="2702137" cy="424815"/>
          </a:xfrm>
          <a:custGeom>
            <a:avLst/>
            <a:gdLst/>
            <a:ahLst/>
            <a:cxnLst/>
            <a:rect l="l" t="t" r="r" b="b"/>
            <a:pathLst>
              <a:path w="2494279" h="424814">
                <a:moveTo>
                  <a:pt x="15239" y="0"/>
                </a:moveTo>
                <a:lnTo>
                  <a:pt x="2494279" y="297052"/>
                </a:lnTo>
                <a:lnTo>
                  <a:pt x="2479040" y="424688"/>
                </a:lnTo>
                <a:lnTo>
                  <a:pt x="0" y="127508"/>
                </a:lnTo>
                <a:lnTo>
                  <a:pt x="15239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75331" y="1261872"/>
            <a:ext cx="2445131" cy="422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26512" y="1316787"/>
            <a:ext cx="2312776" cy="272415"/>
          </a:xfrm>
          <a:custGeom>
            <a:avLst/>
            <a:gdLst/>
            <a:ahLst/>
            <a:cxnLst/>
            <a:rect l="l" t="t" r="r" b="b"/>
            <a:pathLst>
              <a:path w="2134870" h="272415">
                <a:moveTo>
                  <a:pt x="0" y="0"/>
                </a:moveTo>
                <a:lnTo>
                  <a:pt x="2134870" y="272161"/>
                </a:lnTo>
              </a:path>
            </a:pathLst>
          </a:custGeom>
          <a:ln w="6400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30392" y="1261872"/>
            <a:ext cx="2453386" cy="422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81574" y="1316787"/>
            <a:ext cx="2321031" cy="272415"/>
          </a:xfrm>
          <a:custGeom>
            <a:avLst/>
            <a:gdLst/>
            <a:ahLst/>
            <a:cxnLst/>
            <a:rect l="l" t="t" r="r" b="b"/>
            <a:pathLst>
              <a:path w="2142490" h="272415">
                <a:moveTo>
                  <a:pt x="0" y="272161"/>
                </a:moveTo>
                <a:lnTo>
                  <a:pt x="2142363" y="0"/>
                </a:lnTo>
              </a:path>
            </a:pathLst>
          </a:custGeom>
          <a:ln w="640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93178" y="1292733"/>
            <a:ext cx="538179" cy="1225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36197" y="1220088"/>
            <a:ext cx="559938" cy="1277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77833" y="1256157"/>
            <a:ext cx="370787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dirty="0">
                <a:latin typeface="Calibri"/>
                <a:cs typeface="Calibri"/>
              </a:rPr>
              <a:t>T</a:t>
            </a:r>
            <a:r>
              <a:rPr sz="1250" b="1" spc="5" dirty="0">
                <a:latin typeface="Calibri"/>
                <a:cs typeface="Calibri"/>
              </a:rPr>
              <a:t>DR: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561" y="1256157"/>
            <a:ext cx="598488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10" dirty="0">
                <a:latin typeface="Calibri"/>
                <a:cs typeface="Calibri"/>
              </a:rPr>
              <a:t>500G</a:t>
            </a:r>
            <a:r>
              <a:rPr sz="1250" b="1" dirty="0">
                <a:latin typeface="Calibri"/>
                <a:cs typeface="Calibri"/>
              </a:rPr>
              <a:t>e</a:t>
            </a:r>
            <a:r>
              <a:rPr sz="1250" b="1" spc="10" dirty="0">
                <a:latin typeface="Calibri"/>
                <a:cs typeface="Calibri"/>
              </a:rPr>
              <a:t>V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0086" y="1850902"/>
            <a:ext cx="8517784" cy="22225"/>
          </a:xfrm>
          <a:custGeom>
            <a:avLst/>
            <a:gdLst/>
            <a:ahLst/>
            <a:cxnLst/>
            <a:rect l="l" t="t" r="r" b="b"/>
            <a:pathLst>
              <a:path w="7862570" h="22225">
                <a:moveTo>
                  <a:pt x="0" y="21971"/>
                </a:moveTo>
                <a:lnTo>
                  <a:pt x="7862062" y="0"/>
                </a:lnTo>
              </a:path>
            </a:pathLst>
          </a:custGeom>
          <a:ln w="19812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50047" y="1199439"/>
            <a:ext cx="673608" cy="396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2878" y="1225473"/>
            <a:ext cx="568219" cy="299085"/>
          </a:xfrm>
          <a:custGeom>
            <a:avLst/>
            <a:gdLst/>
            <a:ahLst/>
            <a:cxnLst/>
            <a:rect l="l" t="t" r="r" b="b"/>
            <a:pathLst>
              <a:path w="524509" h="299084">
                <a:moveTo>
                  <a:pt x="520799" y="173553"/>
                </a:moveTo>
                <a:lnTo>
                  <a:pt x="141900" y="173553"/>
                </a:lnTo>
                <a:lnTo>
                  <a:pt x="171576" y="174751"/>
                </a:lnTo>
                <a:lnTo>
                  <a:pt x="197111" y="182141"/>
                </a:lnTo>
                <a:lnTo>
                  <a:pt x="217265" y="193960"/>
                </a:lnTo>
                <a:lnTo>
                  <a:pt x="236799" y="211256"/>
                </a:lnTo>
                <a:lnTo>
                  <a:pt x="260476" y="235076"/>
                </a:lnTo>
                <a:lnTo>
                  <a:pt x="287355" y="260375"/>
                </a:lnTo>
                <a:lnTo>
                  <a:pt x="315579" y="280495"/>
                </a:lnTo>
                <a:lnTo>
                  <a:pt x="348827" y="293780"/>
                </a:lnTo>
                <a:lnTo>
                  <a:pt x="390778" y="298576"/>
                </a:lnTo>
                <a:lnTo>
                  <a:pt x="441139" y="288662"/>
                </a:lnTo>
                <a:lnTo>
                  <a:pt x="478984" y="262484"/>
                </a:lnTo>
                <a:lnTo>
                  <a:pt x="504996" y="225388"/>
                </a:lnTo>
                <a:lnTo>
                  <a:pt x="519859" y="182720"/>
                </a:lnTo>
                <a:lnTo>
                  <a:pt x="520799" y="173553"/>
                </a:lnTo>
                <a:close/>
              </a:path>
              <a:path w="524509" h="299084">
                <a:moveTo>
                  <a:pt x="365378" y="0"/>
                </a:moveTo>
                <a:lnTo>
                  <a:pt x="320020" y="2565"/>
                </a:lnTo>
                <a:lnTo>
                  <a:pt x="270482" y="6338"/>
                </a:lnTo>
                <a:lnTo>
                  <a:pt x="0" y="31750"/>
                </a:lnTo>
                <a:lnTo>
                  <a:pt x="3990" y="84345"/>
                </a:lnTo>
                <a:lnTo>
                  <a:pt x="9731" y="119332"/>
                </a:lnTo>
                <a:lnTo>
                  <a:pt x="16162" y="150246"/>
                </a:lnTo>
                <a:lnTo>
                  <a:pt x="22225" y="190626"/>
                </a:lnTo>
                <a:lnTo>
                  <a:pt x="71260" y="185539"/>
                </a:lnTo>
                <a:lnTo>
                  <a:pt x="109807" y="178498"/>
                </a:lnTo>
                <a:lnTo>
                  <a:pt x="141900" y="173553"/>
                </a:lnTo>
                <a:lnTo>
                  <a:pt x="520799" y="173553"/>
                </a:lnTo>
                <a:lnTo>
                  <a:pt x="524255" y="139826"/>
                </a:lnTo>
                <a:lnTo>
                  <a:pt x="516901" y="98450"/>
                </a:lnTo>
                <a:lnTo>
                  <a:pt x="496659" y="59664"/>
                </a:lnTo>
                <a:lnTo>
                  <a:pt x="464207" y="27584"/>
                </a:lnTo>
                <a:lnTo>
                  <a:pt x="420221" y="6324"/>
                </a:lnTo>
                <a:lnTo>
                  <a:pt x="365378" y="0"/>
                </a:lnTo>
                <a:close/>
              </a:path>
            </a:pathLst>
          </a:custGeom>
          <a:solidFill>
            <a:srgbClr val="8EB4E2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02878" y="1225473"/>
            <a:ext cx="568219" cy="299085"/>
          </a:xfrm>
          <a:custGeom>
            <a:avLst/>
            <a:gdLst/>
            <a:ahLst/>
            <a:cxnLst/>
            <a:rect l="l" t="t" r="r" b="b"/>
            <a:pathLst>
              <a:path w="524509" h="299084">
                <a:moveTo>
                  <a:pt x="0" y="31750"/>
                </a:moveTo>
                <a:lnTo>
                  <a:pt x="53336" y="26898"/>
                </a:lnTo>
                <a:lnTo>
                  <a:pt x="108192" y="21601"/>
                </a:lnTo>
                <a:lnTo>
                  <a:pt x="163429" y="16187"/>
                </a:lnTo>
                <a:lnTo>
                  <a:pt x="217905" y="10990"/>
                </a:lnTo>
                <a:lnTo>
                  <a:pt x="270482" y="6338"/>
                </a:lnTo>
                <a:lnTo>
                  <a:pt x="320020" y="2565"/>
                </a:lnTo>
                <a:lnTo>
                  <a:pt x="365378" y="0"/>
                </a:lnTo>
                <a:lnTo>
                  <a:pt x="420221" y="6324"/>
                </a:lnTo>
                <a:lnTo>
                  <a:pt x="464207" y="27584"/>
                </a:lnTo>
                <a:lnTo>
                  <a:pt x="496659" y="59664"/>
                </a:lnTo>
                <a:lnTo>
                  <a:pt x="516901" y="98450"/>
                </a:lnTo>
                <a:lnTo>
                  <a:pt x="524255" y="139826"/>
                </a:lnTo>
                <a:lnTo>
                  <a:pt x="519859" y="182720"/>
                </a:lnTo>
                <a:lnTo>
                  <a:pt x="504996" y="225388"/>
                </a:lnTo>
                <a:lnTo>
                  <a:pt x="478984" y="262484"/>
                </a:lnTo>
                <a:lnTo>
                  <a:pt x="441139" y="288662"/>
                </a:lnTo>
                <a:lnTo>
                  <a:pt x="390778" y="298576"/>
                </a:lnTo>
                <a:lnTo>
                  <a:pt x="348827" y="293780"/>
                </a:lnTo>
                <a:lnTo>
                  <a:pt x="315579" y="280495"/>
                </a:lnTo>
                <a:lnTo>
                  <a:pt x="287355" y="260375"/>
                </a:lnTo>
                <a:lnTo>
                  <a:pt x="260476" y="235076"/>
                </a:lnTo>
                <a:lnTo>
                  <a:pt x="236799" y="211256"/>
                </a:lnTo>
                <a:lnTo>
                  <a:pt x="217265" y="193960"/>
                </a:lnTo>
                <a:lnTo>
                  <a:pt x="197111" y="182141"/>
                </a:lnTo>
                <a:lnTo>
                  <a:pt x="171576" y="174751"/>
                </a:lnTo>
                <a:lnTo>
                  <a:pt x="141900" y="173553"/>
                </a:lnTo>
                <a:lnTo>
                  <a:pt x="109807" y="178498"/>
                </a:lnTo>
                <a:lnTo>
                  <a:pt x="71260" y="185539"/>
                </a:lnTo>
                <a:lnTo>
                  <a:pt x="22225" y="190626"/>
                </a:lnTo>
                <a:lnTo>
                  <a:pt x="16162" y="150246"/>
                </a:lnTo>
                <a:lnTo>
                  <a:pt x="9731" y="119332"/>
                </a:lnTo>
                <a:lnTo>
                  <a:pt x="3990" y="84345"/>
                </a:lnTo>
                <a:lnTo>
                  <a:pt x="0" y="31750"/>
                </a:lnTo>
                <a:close/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11643" y="1298498"/>
            <a:ext cx="201421" cy="1859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64448" y="1324355"/>
            <a:ext cx="96308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392" y="44196"/>
                </a:moveTo>
                <a:lnTo>
                  <a:pt x="84915" y="27003"/>
                </a:lnTo>
                <a:lnTo>
                  <a:pt x="75437" y="12954"/>
                </a:lnTo>
                <a:lnTo>
                  <a:pt x="61388" y="3476"/>
                </a:lnTo>
                <a:lnTo>
                  <a:pt x="44196" y="0"/>
                </a:lnTo>
                <a:lnTo>
                  <a:pt x="27003" y="3476"/>
                </a:lnTo>
                <a:lnTo>
                  <a:pt x="12953" y="12953"/>
                </a:lnTo>
                <a:lnTo>
                  <a:pt x="3476" y="27003"/>
                </a:lnTo>
                <a:lnTo>
                  <a:pt x="0" y="44196"/>
                </a:lnTo>
                <a:lnTo>
                  <a:pt x="3476" y="61388"/>
                </a:lnTo>
                <a:lnTo>
                  <a:pt x="12954" y="75437"/>
                </a:lnTo>
                <a:lnTo>
                  <a:pt x="27003" y="84915"/>
                </a:lnTo>
                <a:lnTo>
                  <a:pt x="44196" y="88392"/>
                </a:lnTo>
                <a:lnTo>
                  <a:pt x="61388" y="84915"/>
                </a:lnTo>
                <a:lnTo>
                  <a:pt x="75438" y="75438"/>
                </a:lnTo>
                <a:lnTo>
                  <a:pt x="84915" y="61388"/>
                </a:lnTo>
                <a:lnTo>
                  <a:pt x="88392" y="44196"/>
                </a:lnTo>
                <a:close/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05736" y="1199439"/>
            <a:ext cx="673608" cy="396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58568" y="1225473"/>
            <a:ext cx="568219" cy="299085"/>
          </a:xfrm>
          <a:custGeom>
            <a:avLst/>
            <a:gdLst/>
            <a:ahLst/>
            <a:cxnLst/>
            <a:rect l="l" t="t" r="r" b="b"/>
            <a:pathLst>
              <a:path w="524510" h="299084">
                <a:moveTo>
                  <a:pt x="158876" y="0"/>
                </a:moveTo>
                <a:lnTo>
                  <a:pt x="104004" y="6338"/>
                </a:lnTo>
                <a:lnTo>
                  <a:pt x="60048" y="27584"/>
                </a:lnTo>
                <a:lnTo>
                  <a:pt x="27596" y="59664"/>
                </a:lnTo>
                <a:lnTo>
                  <a:pt x="7354" y="98450"/>
                </a:lnTo>
                <a:lnTo>
                  <a:pt x="0" y="139826"/>
                </a:lnTo>
                <a:lnTo>
                  <a:pt x="4396" y="182720"/>
                </a:lnTo>
                <a:lnTo>
                  <a:pt x="19259" y="225388"/>
                </a:lnTo>
                <a:lnTo>
                  <a:pt x="45271" y="262484"/>
                </a:lnTo>
                <a:lnTo>
                  <a:pt x="83116" y="288662"/>
                </a:lnTo>
                <a:lnTo>
                  <a:pt x="133476" y="298576"/>
                </a:lnTo>
                <a:lnTo>
                  <a:pt x="175428" y="293780"/>
                </a:lnTo>
                <a:lnTo>
                  <a:pt x="208676" y="280495"/>
                </a:lnTo>
                <a:lnTo>
                  <a:pt x="236900" y="260375"/>
                </a:lnTo>
                <a:lnTo>
                  <a:pt x="263779" y="235076"/>
                </a:lnTo>
                <a:lnTo>
                  <a:pt x="287456" y="211256"/>
                </a:lnTo>
                <a:lnTo>
                  <a:pt x="306990" y="193960"/>
                </a:lnTo>
                <a:lnTo>
                  <a:pt x="327144" y="182141"/>
                </a:lnTo>
                <a:lnTo>
                  <a:pt x="352679" y="174751"/>
                </a:lnTo>
                <a:lnTo>
                  <a:pt x="382355" y="173553"/>
                </a:lnTo>
                <a:lnTo>
                  <a:pt x="504594" y="173553"/>
                </a:lnTo>
                <a:lnTo>
                  <a:pt x="508093" y="150246"/>
                </a:lnTo>
                <a:lnTo>
                  <a:pt x="514524" y="119332"/>
                </a:lnTo>
                <a:lnTo>
                  <a:pt x="520265" y="84345"/>
                </a:lnTo>
                <a:lnTo>
                  <a:pt x="524256" y="31750"/>
                </a:lnTo>
                <a:lnTo>
                  <a:pt x="253773" y="6338"/>
                </a:lnTo>
                <a:lnTo>
                  <a:pt x="204235" y="2565"/>
                </a:lnTo>
                <a:lnTo>
                  <a:pt x="158876" y="0"/>
                </a:lnTo>
                <a:close/>
              </a:path>
              <a:path w="524510" h="299084">
                <a:moveTo>
                  <a:pt x="504594" y="173553"/>
                </a:moveTo>
                <a:lnTo>
                  <a:pt x="382355" y="173553"/>
                </a:lnTo>
                <a:lnTo>
                  <a:pt x="414448" y="178498"/>
                </a:lnTo>
                <a:lnTo>
                  <a:pt x="452995" y="185539"/>
                </a:lnTo>
                <a:lnTo>
                  <a:pt x="502031" y="190626"/>
                </a:lnTo>
                <a:lnTo>
                  <a:pt x="504594" y="173553"/>
                </a:lnTo>
                <a:close/>
              </a:path>
            </a:pathLst>
          </a:custGeom>
          <a:solidFill>
            <a:srgbClr val="F9C09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58568" y="1225473"/>
            <a:ext cx="568219" cy="299085"/>
          </a:xfrm>
          <a:custGeom>
            <a:avLst/>
            <a:gdLst/>
            <a:ahLst/>
            <a:cxnLst/>
            <a:rect l="l" t="t" r="r" b="b"/>
            <a:pathLst>
              <a:path w="524510" h="299084">
                <a:moveTo>
                  <a:pt x="524256" y="31750"/>
                </a:moveTo>
                <a:lnTo>
                  <a:pt x="470919" y="26898"/>
                </a:lnTo>
                <a:lnTo>
                  <a:pt x="416063" y="21601"/>
                </a:lnTo>
                <a:lnTo>
                  <a:pt x="360826" y="16187"/>
                </a:lnTo>
                <a:lnTo>
                  <a:pt x="306350" y="10990"/>
                </a:lnTo>
                <a:lnTo>
                  <a:pt x="253773" y="6338"/>
                </a:lnTo>
                <a:lnTo>
                  <a:pt x="204235" y="2565"/>
                </a:lnTo>
                <a:lnTo>
                  <a:pt x="158876" y="0"/>
                </a:lnTo>
                <a:lnTo>
                  <a:pt x="104034" y="6324"/>
                </a:lnTo>
                <a:lnTo>
                  <a:pt x="60048" y="27584"/>
                </a:lnTo>
                <a:lnTo>
                  <a:pt x="27596" y="59664"/>
                </a:lnTo>
                <a:lnTo>
                  <a:pt x="7354" y="98450"/>
                </a:lnTo>
                <a:lnTo>
                  <a:pt x="0" y="139826"/>
                </a:lnTo>
                <a:lnTo>
                  <a:pt x="4396" y="182720"/>
                </a:lnTo>
                <a:lnTo>
                  <a:pt x="19259" y="225388"/>
                </a:lnTo>
                <a:lnTo>
                  <a:pt x="45271" y="262484"/>
                </a:lnTo>
                <a:lnTo>
                  <a:pt x="83116" y="288662"/>
                </a:lnTo>
                <a:lnTo>
                  <a:pt x="133476" y="298576"/>
                </a:lnTo>
                <a:lnTo>
                  <a:pt x="175428" y="293780"/>
                </a:lnTo>
                <a:lnTo>
                  <a:pt x="208676" y="280495"/>
                </a:lnTo>
                <a:lnTo>
                  <a:pt x="236900" y="260375"/>
                </a:lnTo>
                <a:lnTo>
                  <a:pt x="263779" y="235076"/>
                </a:lnTo>
                <a:lnTo>
                  <a:pt x="287456" y="211256"/>
                </a:lnTo>
                <a:lnTo>
                  <a:pt x="306990" y="193960"/>
                </a:lnTo>
                <a:lnTo>
                  <a:pt x="327144" y="182141"/>
                </a:lnTo>
                <a:lnTo>
                  <a:pt x="352679" y="174751"/>
                </a:lnTo>
                <a:lnTo>
                  <a:pt x="382355" y="173553"/>
                </a:lnTo>
                <a:lnTo>
                  <a:pt x="414448" y="178498"/>
                </a:lnTo>
                <a:lnTo>
                  <a:pt x="452995" y="185539"/>
                </a:lnTo>
                <a:lnTo>
                  <a:pt x="502031" y="190626"/>
                </a:lnTo>
                <a:lnTo>
                  <a:pt x="508093" y="150246"/>
                </a:lnTo>
                <a:lnTo>
                  <a:pt x="514524" y="119332"/>
                </a:lnTo>
                <a:lnTo>
                  <a:pt x="520265" y="84345"/>
                </a:lnTo>
                <a:lnTo>
                  <a:pt x="524256" y="31750"/>
                </a:lnTo>
                <a:close/>
              </a:path>
            </a:pathLst>
          </a:custGeom>
          <a:ln w="1219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18003" y="1300023"/>
            <a:ext cx="198120" cy="1828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69184" y="1324355"/>
            <a:ext cx="96308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0" y="44196"/>
                </a:moveTo>
                <a:lnTo>
                  <a:pt x="3476" y="27003"/>
                </a:lnTo>
                <a:lnTo>
                  <a:pt x="12954" y="12954"/>
                </a:lnTo>
                <a:lnTo>
                  <a:pt x="27003" y="3476"/>
                </a:lnTo>
                <a:lnTo>
                  <a:pt x="44196" y="0"/>
                </a:lnTo>
                <a:lnTo>
                  <a:pt x="61388" y="3476"/>
                </a:lnTo>
                <a:lnTo>
                  <a:pt x="75437" y="12953"/>
                </a:lnTo>
                <a:lnTo>
                  <a:pt x="84915" y="27003"/>
                </a:lnTo>
                <a:lnTo>
                  <a:pt x="88392" y="44196"/>
                </a:lnTo>
                <a:lnTo>
                  <a:pt x="84915" y="61388"/>
                </a:lnTo>
                <a:lnTo>
                  <a:pt x="75437" y="75437"/>
                </a:lnTo>
                <a:lnTo>
                  <a:pt x="61388" y="84915"/>
                </a:lnTo>
                <a:lnTo>
                  <a:pt x="44196" y="88392"/>
                </a:lnTo>
                <a:lnTo>
                  <a:pt x="27003" y="84915"/>
                </a:lnTo>
                <a:lnTo>
                  <a:pt x="12953" y="75438"/>
                </a:lnTo>
                <a:lnTo>
                  <a:pt x="3476" y="61388"/>
                </a:lnTo>
                <a:lnTo>
                  <a:pt x="0" y="44196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51831" y="1191767"/>
            <a:ext cx="667004" cy="3505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13744" y="1226058"/>
            <a:ext cx="543454" cy="236220"/>
          </a:xfrm>
          <a:custGeom>
            <a:avLst/>
            <a:gdLst/>
            <a:ahLst/>
            <a:cxnLst/>
            <a:rect l="l" t="t" r="r" b="b"/>
            <a:pathLst>
              <a:path w="501650" h="236219">
                <a:moveTo>
                  <a:pt x="0" y="118109"/>
                </a:moveTo>
                <a:lnTo>
                  <a:pt x="9274" y="72116"/>
                </a:lnTo>
                <a:lnTo>
                  <a:pt x="34575" y="34575"/>
                </a:lnTo>
                <a:lnTo>
                  <a:pt x="72116" y="9274"/>
                </a:lnTo>
                <a:lnTo>
                  <a:pt x="118109" y="0"/>
                </a:lnTo>
                <a:lnTo>
                  <a:pt x="383285" y="0"/>
                </a:lnTo>
                <a:lnTo>
                  <a:pt x="429279" y="9274"/>
                </a:lnTo>
                <a:lnTo>
                  <a:pt x="466820" y="34575"/>
                </a:lnTo>
                <a:lnTo>
                  <a:pt x="492121" y="72116"/>
                </a:lnTo>
                <a:lnTo>
                  <a:pt x="501395" y="118109"/>
                </a:lnTo>
                <a:lnTo>
                  <a:pt x="492121" y="164103"/>
                </a:lnTo>
                <a:lnTo>
                  <a:pt x="466820" y="201644"/>
                </a:lnTo>
                <a:lnTo>
                  <a:pt x="429279" y="226945"/>
                </a:lnTo>
                <a:lnTo>
                  <a:pt x="383285" y="236219"/>
                </a:lnTo>
                <a:lnTo>
                  <a:pt x="118109" y="236219"/>
                </a:lnTo>
                <a:lnTo>
                  <a:pt x="72116" y="226945"/>
                </a:lnTo>
                <a:lnTo>
                  <a:pt x="34575" y="201644"/>
                </a:lnTo>
                <a:lnTo>
                  <a:pt x="9274" y="164103"/>
                </a:lnTo>
                <a:lnTo>
                  <a:pt x="0" y="118109"/>
                </a:lnTo>
                <a:close/>
              </a:path>
            </a:pathLst>
          </a:custGeom>
          <a:ln w="2895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40274" y="1217675"/>
            <a:ext cx="667004" cy="3520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02187" y="1252017"/>
            <a:ext cx="543454" cy="238125"/>
          </a:xfrm>
          <a:custGeom>
            <a:avLst/>
            <a:gdLst/>
            <a:ahLst/>
            <a:cxnLst/>
            <a:rect l="l" t="t" r="r" b="b"/>
            <a:pathLst>
              <a:path w="501650" h="238125">
                <a:moveTo>
                  <a:pt x="0" y="118872"/>
                </a:moveTo>
                <a:lnTo>
                  <a:pt x="9340" y="72598"/>
                </a:lnTo>
                <a:lnTo>
                  <a:pt x="34813" y="34813"/>
                </a:lnTo>
                <a:lnTo>
                  <a:pt x="72598" y="9340"/>
                </a:lnTo>
                <a:lnTo>
                  <a:pt x="118872" y="0"/>
                </a:lnTo>
                <a:lnTo>
                  <a:pt x="382524" y="0"/>
                </a:lnTo>
                <a:lnTo>
                  <a:pt x="428797" y="9340"/>
                </a:lnTo>
                <a:lnTo>
                  <a:pt x="466582" y="34813"/>
                </a:lnTo>
                <a:lnTo>
                  <a:pt x="492055" y="72598"/>
                </a:lnTo>
                <a:lnTo>
                  <a:pt x="501396" y="118872"/>
                </a:lnTo>
                <a:lnTo>
                  <a:pt x="492055" y="165145"/>
                </a:lnTo>
                <a:lnTo>
                  <a:pt x="466582" y="202930"/>
                </a:lnTo>
                <a:lnTo>
                  <a:pt x="428797" y="228403"/>
                </a:lnTo>
                <a:lnTo>
                  <a:pt x="382524" y="237744"/>
                </a:lnTo>
                <a:lnTo>
                  <a:pt x="118872" y="237744"/>
                </a:lnTo>
                <a:lnTo>
                  <a:pt x="72598" y="228403"/>
                </a:lnTo>
                <a:lnTo>
                  <a:pt x="34813" y="202930"/>
                </a:lnTo>
                <a:lnTo>
                  <a:pt x="9340" y="165145"/>
                </a:lnTo>
                <a:lnTo>
                  <a:pt x="0" y="118872"/>
                </a:lnTo>
                <a:close/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03904" y="2039162"/>
            <a:ext cx="1837563" cy="4358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56597" y="2064690"/>
            <a:ext cx="1732174" cy="338455"/>
          </a:xfrm>
          <a:custGeom>
            <a:avLst/>
            <a:gdLst/>
            <a:ahLst/>
            <a:cxnLst/>
            <a:rect l="l" t="t" r="r" b="b"/>
            <a:pathLst>
              <a:path w="1598929" h="338455">
                <a:moveTo>
                  <a:pt x="17779" y="0"/>
                </a:moveTo>
                <a:lnTo>
                  <a:pt x="0" y="148716"/>
                </a:lnTo>
                <a:lnTo>
                  <a:pt x="1580641" y="338200"/>
                </a:lnTo>
                <a:lnTo>
                  <a:pt x="1598422" y="189357"/>
                </a:lnTo>
                <a:lnTo>
                  <a:pt x="17779" y="0"/>
                </a:lnTo>
                <a:close/>
              </a:path>
            </a:pathLst>
          </a:custGeom>
          <a:solidFill>
            <a:srgbClr val="F9C09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56597" y="2064690"/>
            <a:ext cx="1732174" cy="338455"/>
          </a:xfrm>
          <a:custGeom>
            <a:avLst/>
            <a:gdLst/>
            <a:ahLst/>
            <a:cxnLst/>
            <a:rect l="l" t="t" r="r" b="b"/>
            <a:pathLst>
              <a:path w="1598929" h="338455">
                <a:moveTo>
                  <a:pt x="17779" y="0"/>
                </a:moveTo>
                <a:lnTo>
                  <a:pt x="1598422" y="189357"/>
                </a:lnTo>
                <a:lnTo>
                  <a:pt x="1580641" y="338200"/>
                </a:lnTo>
                <a:lnTo>
                  <a:pt x="0" y="148716"/>
                </a:lnTo>
                <a:lnTo>
                  <a:pt x="17779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33212" y="2052827"/>
            <a:ext cx="1761617" cy="4267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85797" y="2079244"/>
            <a:ext cx="1655815" cy="327660"/>
          </a:xfrm>
          <a:custGeom>
            <a:avLst/>
            <a:gdLst/>
            <a:ahLst/>
            <a:cxnLst/>
            <a:rect l="l" t="t" r="r" b="b"/>
            <a:pathLst>
              <a:path w="1528445" h="327660">
                <a:moveTo>
                  <a:pt x="1510538" y="0"/>
                </a:moveTo>
                <a:lnTo>
                  <a:pt x="0" y="176910"/>
                </a:lnTo>
                <a:lnTo>
                  <a:pt x="17652" y="327659"/>
                </a:lnTo>
                <a:lnTo>
                  <a:pt x="1528191" y="150748"/>
                </a:lnTo>
                <a:lnTo>
                  <a:pt x="1510538" y="0"/>
                </a:lnTo>
                <a:close/>
              </a:path>
            </a:pathLst>
          </a:custGeom>
          <a:solidFill>
            <a:srgbClr val="8EB4E2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85797" y="2079244"/>
            <a:ext cx="1655815" cy="327660"/>
          </a:xfrm>
          <a:custGeom>
            <a:avLst/>
            <a:gdLst/>
            <a:ahLst/>
            <a:cxnLst/>
            <a:rect l="l" t="t" r="r" b="b"/>
            <a:pathLst>
              <a:path w="1528445" h="327660">
                <a:moveTo>
                  <a:pt x="0" y="176910"/>
                </a:moveTo>
                <a:lnTo>
                  <a:pt x="1510538" y="0"/>
                </a:lnTo>
                <a:lnTo>
                  <a:pt x="1528191" y="150748"/>
                </a:lnTo>
                <a:lnTo>
                  <a:pt x="17652" y="327659"/>
                </a:lnTo>
                <a:lnTo>
                  <a:pt x="0" y="176910"/>
                </a:lnTo>
                <a:close/>
              </a:path>
            </a:pathLst>
          </a:custGeom>
          <a:ln w="127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33622" y="2081783"/>
            <a:ext cx="1284478" cy="2895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84802" y="2136648"/>
            <a:ext cx="1152948" cy="140970"/>
          </a:xfrm>
          <a:custGeom>
            <a:avLst/>
            <a:gdLst/>
            <a:ahLst/>
            <a:cxnLst/>
            <a:rect l="l" t="t" r="r" b="b"/>
            <a:pathLst>
              <a:path w="1064260" h="140969">
                <a:moveTo>
                  <a:pt x="0" y="0"/>
                </a:moveTo>
                <a:lnTo>
                  <a:pt x="1063878" y="140462"/>
                </a:lnTo>
              </a:path>
            </a:pathLst>
          </a:custGeom>
          <a:ln w="640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99733" y="2086355"/>
            <a:ext cx="1393444" cy="3078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16243" y="1948688"/>
            <a:ext cx="1331118" cy="3823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74781" y="1912114"/>
            <a:ext cx="506582" cy="1183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259102" y="2004111"/>
            <a:ext cx="673607" cy="396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311906" y="2030146"/>
            <a:ext cx="568219" cy="299085"/>
          </a:xfrm>
          <a:custGeom>
            <a:avLst/>
            <a:gdLst/>
            <a:ahLst/>
            <a:cxnLst/>
            <a:rect l="l" t="t" r="r" b="b"/>
            <a:pathLst>
              <a:path w="524510" h="299085">
                <a:moveTo>
                  <a:pt x="158876" y="0"/>
                </a:moveTo>
                <a:lnTo>
                  <a:pt x="104004" y="6338"/>
                </a:lnTo>
                <a:lnTo>
                  <a:pt x="60048" y="27584"/>
                </a:lnTo>
                <a:lnTo>
                  <a:pt x="27596" y="59664"/>
                </a:lnTo>
                <a:lnTo>
                  <a:pt x="7354" y="98450"/>
                </a:lnTo>
                <a:lnTo>
                  <a:pt x="0" y="139826"/>
                </a:lnTo>
                <a:lnTo>
                  <a:pt x="4396" y="182720"/>
                </a:lnTo>
                <a:lnTo>
                  <a:pt x="19259" y="225388"/>
                </a:lnTo>
                <a:lnTo>
                  <a:pt x="45271" y="262484"/>
                </a:lnTo>
                <a:lnTo>
                  <a:pt x="83116" y="288662"/>
                </a:lnTo>
                <a:lnTo>
                  <a:pt x="133476" y="298576"/>
                </a:lnTo>
                <a:lnTo>
                  <a:pt x="175428" y="293780"/>
                </a:lnTo>
                <a:lnTo>
                  <a:pt x="208676" y="280495"/>
                </a:lnTo>
                <a:lnTo>
                  <a:pt x="236900" y="260375"/>
                </a:lnTo>
                <a:lnTo>
                  <a:pt x="263779" y="235076"/>
                </a:lnTo>
                <a:lnTo>
                  <a:pt x="287456" y="211256"/>
                </a:lnTo>
                <a:lnTo>
                  <a:pt x="306990" y="193960"/>
                </a:lnTo>
                <a:lnTo>
                  <a:pt x="327144" y="182141"/>
                </a:lnTo>
                <a:lnTo>
                  <a:pt x="352679" y="174751"/>
                </a:lnTo>
                <a:lnTo>
                  <a:pt x="382355" y="173553"/>
                </a:lnTo>
                <a:lnTo>
                  <a:pt x="504594" y="173553"/>
                </a:lnTo>
                <a:lnTo>
                  <a:pt x="508093" y="150246"/>
                </a:lnTo>
                <a:lnTo>
                  <a:pt x="514524" y="119332"/>
                </a:lnTo>
                <a:lnTo>
                  <a:pt x="520265" y="84345"/>
                </a:lnTo>
                <a:lnTo>
                  <a:pt x="524256" y="31750"/>
                </a:lnTo>
                <a:lnTo>
                  <a:pt x="253773" y="6338"/>
                </a:lnTo>
                <a:lnTo>
                  <a:pt x="204235" y="2565"/>
                </a:lnTo>
                <a:lnTo>
                  <a:pt x="158876" y="0"/>
                </a:lnTo>
                <a:close/>
              </a:path>
              <a:path w="524510" h="299085">
                <a:moveTo>
                  <a:pt x="504594" y="173553"/>
                </a:moveTo>
                <a:lnTo>
                  <a:pt x="382355" y="173553"/>
                </a:lnTo>
                <a:lnTo>
                  <a:pt x="414448" y="178498"/>
                </a:lnTo>
                <a:lnTo>
                  <a:pt x="452995" y="185539"/>
                </a:lnTo>
                <a:lnTo>
                  <a:pt x="502031" y="190626"/>
                </a:lnTo>
                <a:lnTo>
                  <a:pt x="504594" y="173553"/>
                </a:lnTo>
                <a:close/>
              </a:path>
            </a:pathLst>
          </a:custGeom>
          <a:solidFill>
            <a:srgbClr val="F9C09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11906" y="2030146"/>
            <a:ext cx="568219" cy="299085"/>
          </a:xfrm>
          <a:custGeom>
            <a:avLst/>
            <a:gdLst/>
            <a:ahLst/>
            <a:cxnLst/>
            <a:rect l="l" t="t" r="r" b="b"/>
            <a:pathLst>
              <a:path w="524510" h="299085">
                <a:moveTo>
                  <a:pt x="524256" y="31750"/>
                </a:moveTo>
                <a:lnTo>
                  <a:pt x="470919" y="26898"/>
                </a:lnTo>
                <a:lnTo>
                  <a:pt x="416063" y="21601"/>
                </a:lnTo>
                <a:lnTo>
                  <a:pt x="360826" y="16187"/>
                </a:lnTo>
                <a:lnTo>
                  <a:pt x="306350" y="10990"/>
                </a:lnTo>
                <a:lnTo>
                  <a:pt x="253773" y="6338"/>
                </a:lnTo>
                <a:lnTo>
                  <a:pt x="204235" y="2565"/>
                </a:lnTo>
                <a:lnTo>
                  <a:pt x="158876" y="0"/>
                </a:lnTo>
                <a:lnTo>
                  <a:pt x="104034" y="6324"/>
                </a:lnTo>
                <a:lnTo>
                  <a:pt x="60048" y="27584"/>
                </a:lnTo>
                <a:lnTo>
                  <a:pt x="27596" y="59664"/>
                </a:lnTo>
                <a:lnTo>
                  <a:pt x="7354" y="98450"/>
                </a:lnTo>
                <a:lnTo>
                  <a:pt x="0" y="139826"/>
                </a:lnTo>
                <a:lnTo>
                  <a:pt x="4396" y="182720"/>
                </a:lnTo>
                <a:lnTo>
                  <a:pt x="19259" y="225388"/>
                </a:lnTo>
                <a:lnTo>
                  <a:pt x="45271" y="262484"/>
                </a:lnTo>
                <a:lnTo>
                  <a:pt x="83116" y="288662"/>
                </a:lnTo>
                <a:lnTo>
                  <a:pt x="133476" y="298576"/>
                </a:lnTo>
                <a:lnTo>
                  <a:pt x="175428" y="293780"/>
                </a:lnTo>
                <a:lnTo>
                  <a:pt x="208676" y="280495"/>
                </a:lnTo>
                <a:lnTo>
                  <a:pt x="236900" y="260375"/>
                </a:lnTo>
                <a:lnTo>
                  <a:pt x="263779" y="235076"/>
                </a:lnTo>
                <a:lnTo>
                  <a:pt x="287456" y="211256"/>
                </a:lnTo>
                <a:lnTo>
                  <a:pt x="306990" y="193960"/>
                </a:lnTo>
                <a:lnTo>
                  <a:pt x="327144" y="182141"/>
                </a:lnTo>
                <a:lnTo>
                  <a:pt x="352679" y="174751"/>
                </a:lnTo>
                <a:lnTo>
                  <a:pt x="382355" y="173553"/>
                </a:lnTo>
                <a:lnTo>
                  <a:pt x="414448" y="178498"/>
                </a:lnTo>
                <a:lnTo>
                  <a:pt x="452995" y="185539"/>
                </a:lnTo>
                <a:lnTo>
                  <a:pt x="502031" y="190626"/>
                </a:lnTo>
                <a:lnTo>
                  <a:pt x="508093" y="150246"/>
                </a:lnTo>
                <a:lnTo>
                  <a:pt x="514524" y="119332"/>
                </a:lnTo>
                <a:lnTo>
                  <a:pt x="520265" y="84345"/>
                </a:lnTo>
                <a:lnTo>
                  <a:pt x="524256" y="31750"/>
                </a:lnTo>
                <a:close/>
              </a:path>
            </a:pathLst>
          </a:custGeom>
          <a:ln w="1219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71342" y="2104695"/>
            <a:ext cx="196469" cy="1828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22549" y="2129027"/>
            <a:ext cx="94245" cy="88900"/>
          </a:xfrm>
          <a:custGeom>
            <a:avLst/>
            <a:gdLst/>
            <a:ahLst/>
            <a:cxnLst/>
            <a:rect l="l" t="t" r="r" b="b"/>
            <a:pathLst>
              <a:path w="86994" h="88900">
                <a:moveTo>
                  <a:pt x="0" y="44196"/>
                </a:moveTo>
                <a:lnTo>
                  <a:pt x="3411" y="27003"/>
                </a:lnTo>
                <a:lnTo>
                  <a:pt x="12715" y="12954"/>
                </a:lnTo>
                <a:lnTo>
                  <a:pt x="26521" y="3476"/>
                </a:lnTo>
                <a:lnTo>
                  <a:pt x="43434" y="0"/>
                </a:lnTo>
                <a:lnTo>
                  <a:pt x="60346" y="3476"/>
                </a:lnTo>
                <a:lnTo>
                  <a:pt x="74152" y="12953"/>
                </a:lnTo>
                <a:lnTo>
                  <a:pt x="83456" y="27003"/>
                </a:lnTo>
                <a:lnTo>
                  <a:pt x="86868" y="44196"/>
                </a:lnTo>
                <a:lnTo>
                  <a:pt x="83456" y="61388"/>
                </a:lnTo>
                <a:lnTo>
                  <a:pt x="74152" y="75437"/>
                </a:lnTo>
                <a:lnTo>
                  <a:pt x="60346" y="84915"/>
                </a:lnTo>
                <a:lnTo>
                  <a:pt x="43434" y="88392"/>
                </a:lnTo>
                <a:lnTo>
                  <a:pt x="26521" y="84915"/>
                </a:lnTo>
                <a:lnTo>
                  <a:pt x="12715" y="75438"/>
                </a:lnTo>
                <a:lnTo>
                  <a:pt x="3411" y="61388"/>
                </a:lnTo>
                <a:lnTo>
                  <a:pt x="0" y="44196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280910" y="2010206"/>
            <a:ext cx="673608" cy="396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33741" y="2036242"/>
            <a:ext cx="568219" cy="299085"/>
          </a:xfrm>
          <a:custGeom>
            <a:avLst/>
            <a:gdLst/>
            <a:ahLst/>
            <a:cxnLst/>
            <a:rect l="l" t="t" r="r" b="b"/>
            <a:pathLst>
              <a:path w="524509" h="299085">
                <a:moveTo>
                  <a:pt x="520799" y="173553"/>
                </a:moveTo>
                <a:lnTo>
                  <a:pt x="141900" y="173553"/>
                </a:lnTo>
                <a:lnTo>
                  <a:pt x="171576" y="174751"/>
                </a:lnTo>
                <a:lnTo>
                  <a:pt x="197111" y="182141"/>
                </a:lnTo>
                <a:lnTo>
                  <a:pt x="217265" y="193960"/>
                </a:lnTo>
                <a:lnTo>
                  <a:pt x="236799" y="211256"/>
                </a:lnTo>
                <a:lnTo>
                  <a:pt x="260476" y="235076"/>
                </a:lnTo>
                <a:lnTo>
                  <a:pt x="287355" y="260375"/>
                </a:lnTo>
                <a:lnTo>
                  <a:pt x="315579" y="280495"/>
                </a:lnTo>
                <a:lnTo>
                  <a:pt x="348827" y="293780"/>
                </a:lnTo>
                <a:lnTo>
                  <a:pt x="390778" y="298576"/>
                </a:lnTo>
                <a:lnTo>
                  <a:pt x="441139" y="288662"/>
                </a:lnTo>
                <a:lnTo>
                  <a:pt x="478984" y="262484"/>
                </a:lnTo>
                <a:lnTo>
                  <a:pt x="504996" y="225388"/>
                </a:lnTo>
                <a:lnTo>
                  <a:pt x="519859" y="182720"/>
                </a:lnTo>
                <a:lnTo>
                  <a:pt x="520799" y="173553"/>
                </a:lnTo>
                <a:close/>
              </a:path>
              <a:path w="524509" h="299085">
                <a:moveTo>
                  <a:pt x="365378" y="0"/>
                </a:moveTo>
                <a:lnTo>
                  <a:pt x="320020" y="2565"/>
                </a:lnTo>
                <a:lnTo>
                  <a:pt x="270482" y="6338"/>
                </a:lnTo>
                <a:lnTo>
                  <a:pt x="0" y="31750"/>
                </a:lnTo>
                <a:lnTo>
                  <a:pt x="3990" y="84345"/>
                </a:lnTo>
                <a:lnTo>
                  <a:pt x="9731" y="119332"/>
                </a:lnTo>
                <a:lnTo>
                  <a:pt x="16162" y="150246"/>
                </a:lnTo>
                <a:lnTo>
                  <a:pt x="22225" y="190626"/>
                </a:lnTo>
                <a:lnTo>
                  <a:pt x="71260" y="185539"/>
                </a:lnTo>
                <a:lnTo>
                  <a:pt x="109807" y="178498"/>
                </a:lnTo>
                <a:lnTo>
                  <a:pt x="141900" y="173553"/>
                </a:lnTo>
                <a:lnTo>
                  <a:pt x="520799" y="173553"/>
                </a:lnTo>
                <a:lnTo>
                  <a:pt x="524256" y="139826"/>
                </a:lnTo>
                <a:lnTo>
                  <a:pt x="516901" y="98450"/>
                </a:lnTo>
                <a:lnTo>
                  <a:pt x="496659" y="59664"/>
                </a:lnTo>
                <a:lnTo>
                  <a:pt x="464207" y="27584"/>
                </a:lnTo>
                <a:lnTo>
                  <a:pt x="420221" y="6324"/>
                </a:lnTo>
                <a:lnTo>
                  <a:pt x="365378" y="0"/>
                </a:lnTo>
                <a:close/>
              </a:path>
            </a:pathLst>
          </a:custGeom>
          <a:solidFill>
            <a:srgbClr val="8EB4E2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333741" y="2036242"/>
            <a:ext cx="568219" cy="299085"/>
          </a:xfrm>
          <a:custGeom>
            <a:avLst/>
            <a:gdLst/>
            <a:ahLst/>
            <a:cxnLst/>
            <a:rect l="l" t="t" r="r" b="b"/>
            <a:pathLst>
              <a:path w="524509" h="299085">
                <a:moveTo>
                  <a:pt x="0" y="31750"/>
                </a:moveTo>
                <a:lnTo>
                  <a:pt x="53336" y="26898"/>
                </a:lnTo>
                <a:lnTo>
                  <a:pt x="108192" y="21601"/>
                </a:lnTo>
                <a:lnTo>
                  <a:pt x="163429" y="16187"/>
                </a:lnTo>
                <a:lnTo>
                  <a:pt x="217905" y="10990"/>
                </a:lnTo>
                <a:lnTo>
                  <a:pt x="270482" y="6338"/>
                </a:lnTo>
                <a:lnTo>
                  <a:pt x="320020" y="2565"/>
                </a:lnTo>
                <a:lnTo>
                  <a:pt x="365378" y="0"/>
                </a:lnTo>
                <a:lnTo>
                  <a:pt x="420221" y="6324"/>
                </a:lnTo>
                <a:lnTo>
                  <a:pt x="464207" y="27584"/>
                </a:lnTo>
                <a:lnTo>
                  <a:pt x="496659" y="59664"/>
                </a:lnTo>
                <a:lnTo>
                  <a:pt x="516901" y="98450"/>
                </a:lnTo>
                <a:lnTo>
                  <a:pt x="524256" y="139826"/>
                </a:lnTo>
                <a:lnTo>
                  <a:pt x="519859" y="182720"/>
                </a:lnTo>
                <a:lnTo>
                  <a:pt x="504996" y="225388"/>
                </a:lnTo>
                <a:lnTo>
                  <a:pt x="478984" y="262484"/>
                </a:lnTo>
                <a:lnTo>
                  <a:pt x="441139" y="288662"/>
                </a:lnTo>
                <a:lnTo>
                  <a:pt x="390778" y="298576"/>
                </a:lnTo>
                <a:lnTo>
                  <a:pt x="348827" y="293780"/>
                </a:lnTo>
                <a:lnTo>
                  <a:pt x="315579" y="280495"/>
                </a:lnTo>
                <a:lnTo>
                  <a:pt x="287355" y="260375"/>
                </a:lnTo>
                <a:lnTo>
                  <a:pt x="260476" y="235076"/>
                </a:lnTo>
                <a:lnTo>
                  <a:pt x="236799" y="211256"/>
                </a:lnTo>
                <a:lnTo>
                  <a:pt x="217265" y="193960"/>
                </a:lnTo>
                <a:lnTo>
                  <a:pt x="197111" y="182141"/>
                </a:lnTo>
                <a:lnTo>
                  <a:pt x="171576" y="174751"/>
                </a:lnTo>
                <a:lnTo>
                  <a:pt x="141900" y="173553"/>
                </a:lnTo>
                <a:lnTo>
                  <a:pt x="109807" y="178498"/>
                </a:lnTo>
                <a:lnTo>
                  <a:pt x="71260" y="185539"/>
                </a:lnTo>
                <a:lnTo>
                  <a:pt x="22225" y="190626"/>
                </a:lnTo>
                <a:lnTo>
                  <a:pt x="16162" y="150246"/>
                </a:lnTo>
                <a:lnTo>
                  <a:pt x="9731" y="119332"/>
                </a:lnTo>
                <a:lnTo>
                  <a:pt x="3990" y="84345"/>
                </a:lnTo>
                <a:lnTo>
                  <a:pt x="0" y="31750"/>
                </a:lnTo>
                <a:close/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42506" y="2109267"/>
            <a:ext cx="201421" cy="1859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95311" y="2135123"/>
            <a:ext cx="96308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391" y="44196"/>
                </a:moveTo>
                <a:lnTo>
                  <a:pt x="84915" y="27003"/>
                </a:lnTo>
                <a:lnTo>
                  <a:pt x="75437" y="12954"/>
                </a:lnTo>
                <a:lnTo>
                  <a:pt x="61388" y="3476"/>
                </a:lnTo>
                <a:lnTo>
                  <a:pt x="44195" y="0"/>
                </a:lnTo>
                <a:lnTo>
                  <a:pt x="27003" y="3476"/>
                </a:lnTo>
                <a:lnTo>
                  <a:pt x="12953" y="12953"/>
                </a:lnTo>
                <a:lnTo>
                  <a:pt x="3476" y="27003"/>
                </a:lnTo>
                <a:lnTo>
                  <a:pt x="0" y="44196"/>
                </a:lnTo>
                <a:lnTo>
                  <a:pt x="3476" y="61388"/>
                </a:lnTo>
                <a:lnTo>
                  <a:pt x="12953" y="75437"/>
                </a:lnTo>
                <a:lnTo>
                  <a:pt x="27003" y="84915"/>
                </a:lnTo>
                <a:lnTo>
                  <a:pt x="44195" y="88391"/>
                </a:lnTo>
                <a:lnTo>
                  <a:pt x="61388" y="84915"/>
                </a:lnTo>
                <a:lnTo>
                  <a:pt x="75437" y="75437"/>
                </a:lnTo>
                <a:lnTo>
                  <a:pt x="84915" y="61388"/>
                </a:lnTo>
                <a:lnTo>
                  <a:pt x="88391" y="44196"/>
                </a:lnTo>
                <a:close/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19522" y="1882142"/>
            <a:ext cx="667004" cy="35204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81435" y="1916435"/>
            <a:ext cx="543454" cy="238125"/>
          </a:xfrm>
          <a:custGeom>
            <a:avLst/>
            <a:gdLst/>
            <a:ahLst/>
            <a:cxnLst/>
            <a:rect l="l" t="t" r="r" b="b"/>
            <a:pathLst>
              <a:path w="501650" h="238125">
                <a:moveTo>
                  <a:pt x="0" y="118872"/>
                </a:moveTo>
                <a:lnTo>
                  <a:pt x="9340" y="72598"/>
                </a:lnTo>
                <a:lnTo>
                  <a:pt x="34813" y="34813"/>
                </a:lnTo>
                <a:lnTo>
                  <a:pt x="72598" y="9340"/>
                </a:lnTo>
                <a:lnTo>
                  <a:pt x="118872" y="0"/>
                </a:lnTo>
                <a:lnTo>
                  <a:pt x="382524" y="0"/>
                </a:lnTo>
                <a:lnTo>
                  <a:pt x="428797" y="9340"/>
                </a:lnTo>
                <a:lnTo>
                  <a:pt x="466582" y="34813"/>
                </a:lnTo>
                <a:lnTo>
                  <a:pt x="492055" y="72598"/>
                </a:lnTo>
                <a:lnTo>
                  <a:pt x="501396" y="118872"/>
                </a:lnTo>
                <a:lnTo>
                  <a:pt x="492055" y="165145"/>
                </a:lnTo>
                <a:lnTo>
                  <a:pt x="466582" y="202930"/>
                </a:lnTo>
                <a:lnTo>
                  <a:pt x="428797" y="228403"/>
                </a:lnTo>
                <a:lnTo>
                  <a:pt x="382524" y="237744"/>
                </a:lnTo>
                <a:lnTo>
                  <a:pt x="118872" y="237744"/>
                </a:lnTo>
                <a:lnTo>
                  <a:pt x="72598" y="228403"/>
                </a:lnTo>
                <a:lnTo>
                  <a:pt x="34813" y="202930"/>
                </a:lnTo>
                <a:lnTo>
                  <a:pt x="9340" y="165145"/>
                </a:lnTo>
                <a:lnTo>
                  <a:pt x="0" y="118872"/>
                </a:lnTo>
                <a:close/>
              </a:path>
            </a:pathLst>
          </a:custGeom>
          <a:ln w="2895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07964" y="1909572"/>
            <a:ext cx="667004" cy="3505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69877" y="1943861"/>
            <a:ext cx="543454" cy="236220"/>
          </a:xfrm>
          <a:custGeom>
            <a:avLst/>
            <a:gdLst/>
            <a:ahLst/>
            <a:cxnLst/>
            <a:rect l="l" t="t" r="r" b="b"/>
            <a:pathLst>
              <a:path w="501650" h="236219">
                <a:moveTo>
                  <a:pt x="0" y="118110"/>
                </a:moveTo>
                <a:lnTo>
                  <a:pt x="9274" y="72116"/>
                </a:lnTo>
                <a:lnTo>
                  <a:pt x="34575" y="34575"/>
                </a:lnTo>
                <a:lnTo>
                  <a:pt x="72116" y="9274"/>
                </a:lnTo>
                <a:lnTo>
                  <a:pt x="118110" y="0"/>
                </a:lnTo>
                <a:lnTo>
                  <a:pt x="383286" y="0"/>
                </a:lnTo>
                <a:lnTo>
                  <a:pt x="429279" y="9274"/>
                </a:lnTo>
                <a:lnTo>
                  <a:pt x="466820" y="34575"/>
                </a:lnTo>
                <a:lnTo>
                  <a:pt x="492121" y="72116"/>
                </a:lnTo>
                <a:lnTo>
                  <a:pt x="501395" y="118110"/>
                </a:lnTo>
                <a:lnTo>
                  <a:pt x="492121" y="164103"/>
                </a:lnTo>
                <a:lnTo>
                  <a:pt x="466820" y="201644"/>
                </a:lnTo>
                <a:lnTo>
                  <a:pt x="429279" y="226945"/>
                </a:lnTo>
                <a:lnTo>
                  <a:pt x="383286" y="236220"/>
                </a:lnTo>
                <a:lnTo>
                  <a:pt x="118110" y="236220"/>
                </a:lnTo>
                <a:lnTo>
                  <a:pt x="72116" y="226945"/>
                </a:lnTo>
                <a:lnTo>
                  <a:pt x="34575" y="201644"/>
                </a:lnTo>
                <a:lnTo>
                  <a:pt x="9274" y="164103"/>
                </a:lnTo>
                <a:lnTo>
                  <a:pt x="0" y="118110"/>
                </a:lnTo>
                <a:close/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140664" y="1034211"/>
            <a:ext cx="77459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Damping</a:t>
            </a:r>
            <a:r>
              <a:rPr sz="900" spc="-6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Rings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104199" y="921181"/>
            <a:ext cx="100917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2395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Turnaround </a:t>
            </a:r>
            <a:r>
              <a:rPr sz="900" dirty="0">
                <a:latin typeface="Calibri"/>
                <a:cs typeface="Calibri"/>
              </a:rPr>
              <a:t>&amp;  </a:t>
            </a:r>
            <a:r>
              <a:rPr sz="900" spc="-5" dirty="0">
                <a:latin typeface="Calibri"/>
                <a:cs typeface="Calibri"/>
              </a:rPr>
              <a:t>Bunch</a:t>
            </a:r>
            <a:r>
              <a:rPr sz="900" spc="-6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compressors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11335" y="2711200"/>
            <a:ext cx="9560994" cy="411758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405696" y="6456070"/>
            <a:ext cx="145494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888888"/>
                </a:solidFill>
                <a:latin typeface="Calibri"/>
                <a:cs typeface="Calibri"/>
              </a:rPr>
              <a:t>LCWS2017 (Oct.</a:t>
            </a:r>
            <a:r>
              <a:rPr sz="1000" spc="4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Calibri"/>
                <a:cs typeface="Calibri"/>
              </a:rPr>
              <a:t>23,2017)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9851" y="1997709"/>
            <a:ext cx="2657422" cy="727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10" dirty="0">
                <a:latin typeface="Calibri"/>
                <a:cs typeface="Calibri"/>
              </a:rPr>
              <a:t>250</a:t>
            </a:r>
            <a:r>
              <a:rPr sz="1250" b="1" spc="-80" dirty="0">
                <a:latin typeface="Calibri"/>
                <a:cs typeface="Calibri"/>
              </a:rPr>
              <a:t> </a:t>
            </a:r>
            <a:r>
              <a:rPr sz="1250" b="1" spc="10" dirty="0">
                <a:latin typeface="Calibri"/>
                <a:cs typeface="Calibri"/>
              </a:rPr>
              <a:t>GeV</a:t>
            </a:r>
            <a:endParaRPr sz="1250">
              <a:latin typeface="Calibri"/>
              <a:cs typeface="Calibri"/>
            </a:endParaRPr>
          </a:p>
          <a:p>
            <a:pPr marL="53340">
              <a:lnSpc>
                <a:spcPct val="100000"/>
              </a:lnSpc>
              <a:spcBef>
                <a:spcPts val="204"/>
              </a:spcBef>
            </a:pPr>
            <a:r>
              <a:rPr sz="1600" i="1" spc="-5" dirty="0">
                <a:latin typeface="Calibri"/>
                <a:cs typeface="Calibri"/>
              </a:rPr>
              <a:t>Scenario1 </a:t>
            </a:r>
            <a:r>
              <a:rPr sz="1600" i="1" dirty="0">
                <a:latin typeface="Calibri"/>
                <a:cs typeface="Calibri"/>
              </a:rPr>
              <a:t>in </a:t>
            </a:r>
            <a:r>
              <a:rPr sz="1600" i="1" spc="-5" dirty="0">
                <a:latin typeface="Calibri"/>
                <a:cs typeface="Calibri"/>
              </a:rPr>
              <a:t>TDR: </a:t>
            </a:r>
            <a:r>
              <a:rPr sz="1600" i="1" spc="-10" dirty="0">
                <a:latin typeface="Calibri"/>
                <a:cs typeface="Calibri"/>
              </a:rPr>
              <a:t>150 </a:t>
            </a:r>
            <a:r>
              <a:rPr sz="1600" i="1" spc="-5" dirty="0">
                <a:latin typeface="Calibri"/>
                <a:cs typeface="Calibri"/>
              </a:rPr>
              <a:t>GeV</a:t>
            </a:r>
            <a:r>
              <a:rPr sz="1600" i="1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e-</a:t>
            </a:r>
            <a:endParaRPr sz="1600">
              <a:latin typeface="Calibri"/>
              <a:cs typeface="Calibri"/>
            </a:endParaRPr>
          </a:p>
          <a:p>
            <a:pPr marL="53340">
              <a:lnSpc>
                <a:spcPct val="100000"/>
              </a:lnSpc>
              <a:spcBef>
                <a:spcPts val="5"/>
              </a:spcBef>
            </a:pPr>
            <a:r>
              <a:rPr sz="1600" i="1" spc="-10" dirty="0">
                <a:latin typeface="Calibri"/>
                <a:cs typeface="Calibri"/>
              </a:rPr>
              <a:t>Option </a:t>
            </a:r>
            <a:r>
              <a:rPr sz="1600" i="1" spc="-30" dirty="0">
                <a:latin typeface="Calibri"/>
                <a:cs typeface="Calibri"/>
              </a:rPr>
              <a:t>A/A’: </a:t>
            </a:r>
            <a:r>
              <a:rPr sz="1600" i="1" spc="-10" dirty="0">
                <a:latin typeface="Calibri"/>
                <a:cs typeface="Calibri"/>
              </a:rPr>
              <a:t>125 </a:t>
            </a:r>
            <a:r>
              <a:rPr sz="1600" i="1" spc="-5" dirty="0">
                <a:latin typeface="Calibri"/>
                <a:cs typeface="Calibri"/>
              </a:rPr>
              <a:t>GeV</a:t>
            </a:r>
            <a:r>
              <a:rPr sz="1600" i="1" spc="4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e-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3" name="日付プレースホルダー 6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 smtClean="0"/>
              <a:t>A. Yamamoto, 171106</a:t>
            </a:r>
            <a:endParaRPr lang="en-US"/>
          </a:p>
        </p:txBody>
      </p:sp>
      <p:sp>
        <p:nvSpPr>
          <p:cNvPr id="64" name="スライド番号プレースホルダー 6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209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87998"/>
            <a:ext cx="8104910" cy="500303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ja-JP" sz="3600" b="1" dirty="0" smtClean="0">
                <a:latin typeface="+mn-lt"/>
              </a:rPr>
              <a:t>ILC Acc</a:t>
            </a:r>
            <a:r>
              <a:rPr lang="en-US" altLang="ja-JP" sz="3600" b="1" dirty="0">
                <a:latin typeface="+mn-lt"/>
              </a:rPr>
              <a:t>.</a:t>
            </a:r>
            <a:r>
              <a:rPr lang="en-US" altLang="ja-JP" sz="3600" b="1" dirty="0" smtClean="0">
                <a:latin typeface="+mn-lt"/>
              </a:rPr>
              <a:t> Design Overview  (</a:t>
            </a:r>
            <a:r>
              <a:rPr lang="en-US" altLang="ja-JP" sz="3600" b="1" dirty="0" smtClean="0">
                <a:solidFill>
                  <a:srgbClr val="FF0000"/>
                </a:solidFill>
                <a:latin typeface="+mn-lt"/>
              </a:rPr>
              <a:t>TDR</a:t>
            </a:r>
            <a:r>
              <a:rPr lang="en-US" altLang="ja-JP" sz="3600" b="1" dirty="0" smtClean="0">
                <a:latin typeface="+mn-lt"/>
              </a:rPr>
              <a:t>)</a:t>
            </a:r>
            <a:endParaRPr lang="en-GB" sz="36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8" name="正方形/長方形 37"/>
          <p:cNvSpPr/>
          <p:nvPr/>
        </p:nvSpPr>
        <p:spPr>
          <a:xfrm rot="20646862">
            <a:off x="-75845" y="1798234"/>
            <a:ext cx="8522051" cy="303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4580" name="Picture 5" descr="OT0105H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0" y="1080804"/>
            <a:ext cx="9441656" cy="32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5651846" y="1769816"/>
            <a:ext cx="1338411" cy="307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6"/>
            <a:r>
              <a:rPr kumimoji="0" lang="en-US" sz="1400" dirty="0">
                <a:solidFill>
                  <a:prstClr val="black"/>
                </a:solidFill>
              </a:rPr>
              <a:t>e</a:t>
            </a:r>
            <a:r>
              <a:rPr kumimoji="0" lang="en-US" sz="1400" dirty="0" smtClean="0">
                <a:solidFill>
                  <a:prstClr val="black"/>
                </a:solidFill>
              </a:rPr>
              <a:t>- Source</a:t>
            </a:r>
            <a:endParaRPr kumimoji="0" lang="en-GB" sz="1400" dirty="0">
              <a:solidFill>
                <a:prstClr val="black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 rot="20646862">
            <a:off x="1079338" y="3258533"/>
            <a:ext cx="8522051" cy="303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7535283" y="2447140"/>
            <a:ext cx="2141031" cy="30776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6"/>
            <a:r>
              <a:rPr kumimoji="0" lang="en-US" sz="1400" dirty="0">
                <a:solidFill>
                  <a:srgbClr val="000000"/>
                </a:solidFill>
              </a:rPr>
              <a:t>e</a:t>
            </a:r>
            <a:r>
              <a:rPr kumimoji="0" lang="en-US" sz="1400" dirty="0" smtClean="0">
                <a:solidFill>
                  <a:srgbClr val="000000"/>
                </a:solidFill>
              </a:rPr>
              <a:t>+ Main </a:t>
            </a:r>
            <a:r>
              <a:rPr kumimoji="0" lang="en-US" sz="1400" dirty="0" err="1" smtClean="0">
                <a:solidFill>
                  <a:srgbClr val="000000"/>
                </a:solidFill>
              </a:rPr>
              <a:t>Liinac</a:t>
            </a:r>
            <a:endParaRPr kumimoji="0" lang="en-GB" sz="1400" dirty="0">
              <a:solidFill>
                <a:srgbClr val="000000"/>
              </a:solidFill>
            </a:endParaRPr>
          </a:p>
        </p:txBody>
      </p: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3164415" y="3545354"/>
            <a:ext cx="1386152" cy="30776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6"/>
            <a:r>
              <a:rPr kumimoji="0" lang="en-US" sz="1400" dirty="0">
                <a:solidFill>
                  <a:prstClr val="black"/>
                </a:solidFill>
              </a:rPr>
              <a:t>e</a:t>
            </a:r>
            <a:r>
              <a:rPr kumimoji="0" lang="en-US" sz="1400" dirty="0" smtClean="0">
                <a:solidFill>
                  <a:prstClr val="black"/>
                </a:solidFill>
              </a:rPr>
              <a:t>+ Source</a:t>
            </a:r>
            <a:endParaRPr kumimoji="0" lang="en-GB" sz="1400" dirty="0">
              <a:solidFill>
                <a:prstClr val="black"/>
              </a:solidFill>
            </a:endParaRPr>
          </a:p>
        </p:txBody>
      </p: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1060042" y="3957111"/>
            <a:ext cx="2254357" cy="27698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6"/>
            <a:r>
              <a:rPr kumimoji="0" lang="en-US" sz="1200" dirty="0"/>
              <a:t>e</a:t>
            </a:r>
            <a:r>
              <a:rPr kumimoji="0" lang="en-US" sz="1200" dirty="0" smtClean="0"/>
              <a:t>- Main </a:t>
            </a:r>
            <a:r>
              <a:rPr kumimoji="0" lang="en-US" sz="1200" dirty="0" err="1" smtClean="0"/>
              <a:t>Linac</a:t>
            </a:r>
            <a:endParaRPr kumimoji="0" lang="en-GB" sz="1200" dirty="0"/>
          </a:p>
        </p:txBody>
      </p:sp>
      <p:sp>
        <p:nvSpPr>
          <p:cNvPr id="39" name="正方形/長方形 38"/>
          <p:cNvSpPr/>
          <p:nvPr/>
        </p:nvSpPr>
        <p:spPr>
          <a:xfrm>
            <a:off x="6770480" y="2754995"/>
            <a:ext cx="2556719" cy="9751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7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025798"/>
              </p:ext>
            </p:extLst>
          </p:nvPr>
        </p:nvGraphicFramePr>
        <p:xfrm>
          <a:off x="6634077" y="3400281"/>
          <a:ext cx="3220569" cy="2976217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739306"/>
                <a:gridCol w="1481263"/>
              </a:tblGrid>
              <a:tr h="2857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Parameters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857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C.M. Energy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500 </a:t>
                      </a:r>
                      <a:r>
                        <a:rPr kumimoji="1" lang="en-US" altLang="ja-JP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GeV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</a:tr>
              <a:tr h="2857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Length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31 km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</a:tr>
              <a:tr h="2857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Luminosity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1.8 x10</a:t>
                      </a:r>
                      <a:r>
                        <a:rPr kumimoji="1" lang="en-US" altLang="ja-JP" sz="1400" b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cm</a:t>
                      </a:r>
                      <a:r>
                        <a:rPr kumimoji="1" lang="en-US" altLang="ja-JP" sz="1400" b="1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-2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kumimoji="1" lang="en-US" altLang="ja-JP" sz="1400" b="1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-1</a:t>
                      </a:r>
                      <a:endParaRPr kumimoji="1" lang="ja-JP" alt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</a:tr>
              <a:tr h="3244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Repetition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</a:tr>
              <a:tr h="26680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Pulse  Period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4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</a:tr>
              <a:tr h="2921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Current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</a:tr>
              <a:tr h="2921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Beam size (y) at FF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5.9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 nm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</a:tr>
              <a:tr h="44194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SRF Cavity G.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kumimoji="1" lang="en-US" altLang="ja-JP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1" lang="ja-JP" altLang="en-US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31.5 MV/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400" b="1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1x10 </a:t>
                      </a:r>
                      <a:r>
                        <a:rPr kumimoji="1" lang="en-US" altLang="ja-JP" sz="14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1" lang="ja-JP" alt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82550" marR="82550" horzOverflow="overflow"/>
                </a:tc>
              </a:tr>
            </a:tbl>
          </a:graphicData>
        </a:graphic>
      </p:graphicFrame>
      <p:pic>
        <p:nvPicPr>
          <p:cNvPr id="28" name="Pictur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7" y="4452616"/>
            <a:ext cx="6546705" cy="1873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40" name="Picture 5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123" y="5796268"/>
            <a:ext cx="1572806" cy="173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3725492" y="4742561"/>
            <a:ext cx="1185942" cy="338554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FFFF00"/>
                </a:solidFill>
              </a:rPr>
              <a:t>Nano-beam 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282907" y="5284525"/>
            <a:ext cx="1877437" cy="338554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FFFF00"/>
                </a:solidFill>
              </a:rPr>
              <a:t>Superconducting RF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cxnSp>
        <p:nvCxnSpPr>
          <p:cNvPr id="21" name="直線矢印コネクタ 20"/>
          <p:cNvCxnSpPr>
            <a:stCxn id="19" idx="1"/>
          </p:cNvCxnSpPr>
          <p:nvPr/>
        </p:nvCxnSpPr>
        <p:spPr>
          <a:xfrm flipH="1">
            <a:off x="1355391" y="4911838"/>
            <a:ext cx="2370101" cy="35394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4897809" y="5050338"/>
            <a:ext cx="739865" cy="66403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080244" y="3980059"/>
            <a:ext cx="19870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3366FF"/>
                </a:solidFill>
              </a:rPr>
              <a:t>Key Technologies</a:t>
            </a:r>
            <a:endParaRPr kumimoji="1" lang="ja-JP" altLang="en-US" sz="2000" dirty="0">
              <a:solidFill>
                <a:srgbClr val="3366FF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 rot="20646862">
            <a:off x="-58061" y="1894581"/>
            <a:ext cx="7262091" cy="2289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01504" y="2585718"/>
            <a:ext cx="1463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Physics Detectors</a:t>
            </a:r>
            <a:endParaRPr kumimoji="1" lang="ja-JP" altLang="en-US" sz="1600" dirty="0"/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080244" y="1458329"/>
            <a:ext cx="1322266" cy="30776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6"/>
            <a:r>
              <a:rPr kumimoji="0" lang="en-US" sz="1400" dirty="0" smtClean="0">
                <a:solidFill>
                  <a:prstClr val="black"/>
                </a:solidFill>
              </a:rPr>
              <a:t>Damping Ring</a:t>
            </a:r>
            <a:endParaRPr kumimoji="0" lang="en-GB" sz="1400" dirty="0">
              <a:solidFill>
                <a:prstClr val="black"/>
              </a:solidFill>
            </a:endParaRPr>
          </a:p>
        </p:txBody>
      </p:sp>
      <p:pic>
        <p:nvPicPr>
          <p:cNvPr id="26" name="Picture 8" descr="ILDhall2s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214" y="1142629"/>
            <a:ext cx="1811224" cy="1414038"/>
          </a:xfrm>
          <a:prstGeom prst="rect">
            <a:avLst/>
          </a:prstGeom>
          <a:noFill/>
          <a:ln w="1270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/>
          <p:cNvCxnSpPr/>
          <p:nvPr/>
        </p:nvCxnSpPr>
        <p:spPr bwMode="auto">
          <a:xfrm>
            <a:off x="1492758" y="1954566"/>
            <a:ext cx="3244668" cy="11671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>
          <a:xfrm>
            <a:off x="101510" y="6379164"/>
            <a:ext cx="1906154" cy="365125"/>
          </a:xfrm>
        </p:spPr>
        <p:txBody>
          <a:bodyPr/>
          <a:lstStyle/>
          <a:p>
            <a:r>
              <a:rPr lang="en-US" smtClean="0"/>
              <a:t>A. Yamamoto, 171106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364908" y="6376498"/>
            <a:ext cx="2311400" cy="365125"/>
          </a:xfrm>
        </p:spPr>
        <p:txBody>
          <a:bodyPr/>
          <a:lstStyle/>
          <a:p>
            <a:pPr algn="r"/>
            <a:fld id="{AAB6FA28-7AEC-3F43-9C2D-3DB969CFEC6A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260" y="168292"/>
            <a:ext cx="8915400" cy="389933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r>
              <a:rPr lang="en-US" sz="3600" b="1" dirty="0" smtClean="0"/>
              <a:t>ILC </a:t>
            </a:r>
            <a:r>
              <a:rPr lang="en-GB" sz="3600" b="1" dirty="0" smtClean="0"/>
              <a:t>Parameters </a:t>
            </a:r>
            <a:r>
              <a:rPr lang="en-GB" sz="3600" b="1" dirty="0" smtClean="0">
                <a:solidFill>
                  <a:srgbClr val="FF0000"/>
                </a:solidFill>
              </a:rPr>
              <a:t>demonstrated</a:t>
            </a:r>
            <a:endParaRPr lang="en-GB" sz="3600" b="1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372816" y="6393157"/>
            <a:ext cx="2311400" cy="365125"/>
          </a:xfrm>
          <a:prstGeom prst="rect">
            <a:avLst/>
          </a:prstGeom>
        </p:spPr>
        <p:txBody>
          <a:bodyPr/>
          <a:lstStyle/>
          <a:p>
            <a:pPr algn="r"/>
            <a:fld id="{DC0A8B60-5C01-C045-B858-59631D469114}" type="slidenum">
              <a:rPr kumimoji="1" lang="ja-JP" altLang="en-US" smtClean="0">
                <a:latin typeface="Calibri"/>
                <a:ea typeface="ＭＳ Ｐゴシック"/>
              </a:rPr>
              <a:pPr algn="r"/>
              <a:t>6</a:t>
            </a:fld>
            <a:endParaRPr kumimoji="1" lang="ja-JP" altLang="en-US" dirty="0">
              <a:latin typeface="Calibri"/>
              <a:ea typeface="ＭＳ Ｐゴシック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98093545"/>
              </p:ext>
            </p:extLst>
          </p:nvPr>
        </p:nvGraphicFramePr>
        <p:xfrm>
          <a:off x="381520" y="815983"/>
          <a:ext cx="8938277" cy="574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205"/>
                <a:gridCol w="1949939"/>
                <a:gridCol w="932701"/>
                <a:gridCol w="2404432"/>
              </a:tblGrid>
              <a:tr h="339358">
                <a:tc>
                  <a:txBody>
                    <a:bodyPr/>
                    <a:lstStyle/>
                    <a:p>
                      <a:r>
                        <a:rPr lang="en-GB" dirty="0" smtClean="0"/>
                        <a:t>Characteristics</a:t>
                      </a:r>
                      <a:endParaRPr lang="en-GB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Unit</a:t>
                      </a:r>
                      <a:endParaRPr lang="en-GB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Demonstrated</a:t>
                      </a:r>
                      <a:endParaRPr lang="en-GB" dirty="0"/>
                    </a:p>
                  </a:txBody>
                  <a:tcPr marL="99060" marR="99060"/>
                </a:tc>
              </a:tr>
              <a:tr h="367638">
                <a:tc>
                  <a:txBody>
                    <a:bodyPr/>
                    <a:lstStyle/>
                    <a:p>
                      <a:r>
                        <a:rPr lang="en-GB" sz="2000" b="1" u="sng" dirty="0" smtClean="0">
                          <a:solidFill>
                            <a:srgbClr val="008000"/>
                          </a:solidFill>
                        </a:rPr>
                        <a:t>Nano-bam: </a:t>
                      </a:r>
                      <a:endParaRPr lang="en-GB" sz="2000" b="1" u="sng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/>
                </a:tc>
              </a:tr>
              <a:tr h="367638">
                <a:tc>
                  <a:txBody>
                    <a:bodyPr/>
                    <a:lstStyle/>
                    <a:p>
                      <a:pPr marL="0" marR="0" indent="0" algn="l" defTabSz="456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600" dirty="0" smtClean="0">
                          <a:solidFill>
                            <a:srgbClr val="3366FF"/>
                          </a:solidFill>
                        </a:rPr>
                        <a:t>ATF-FF</a:t>
                      </a:r>
                      <a:r>
                        <a:rPr lang="en-GB" altLang="ja-JP" sz="1600" baseline="0" dirty="0" smtClean="0">
                          <a:solidFill>
                            <a:srgbClr val="3366FF"/>
                          </a:solidFill>
                        </a:rPr>
                        <a:t> equiv. beam size (y)  </a:t>
                      </a:r>
                      <a:endParaRPr lang="en-GB" altLang="ja-JP" sz="1600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ILC-FF beam size (y) 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456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600" dirty="0" smtClean="0">
                          <a:solidFill>
                            <a:srgbClr val="008000"/>
                          </a:solidFill>
                        </a:rPr>
                        <a:t>37</a:t>
                      </a:r>
                      <a:r>
                        <a:rPr lang="en-GB" altLang="ja-JP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(reaching </a:t>
                      </a:r>
                      <a:r>
                        <a:rPr lang="en-GB" altLang="ja-JP" sz="1600" b="1" dirty="0" smtClean="0">
                          <a:solidFill>
                            <a:srgbClr val="FF0000"/>
                          </a:solidFill>
                        </a:rPr>
                        <a:t>41</a:t>
                      </a:r>
                      <a:r>
                        <a:rPr lang="en-GB" altLang="ja-JP" sz="1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altLang="ja-JP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GB" altLang="ja-JP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5.9</a:t>
                      </a:r>
                      <a:r>
                        <a:rPr lang="en-GB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(correspond. 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GB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nm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nm</a:t>
                      </a:r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800" b="0" baseline="0" dirty="0" smtClean="0">
                          <a:solidFill>
                            <a:srgbClr val="008000"/>
                          </a:solidFill>
                        </a:rPr>
                        <a:t>KEK-ATF </a:t>
                      </a:r>
                    </a:p>
                    <a:p>
                      <a:endParaRPr lang="en-GB" sz="1800" b="0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</a:tr>
              <a:tr h="367638">
                <a:tc>
                  <a:txBody>
                    <a:bodyPr/>
                    <a:lstStyle/>
                    <a:p>
                      <a:r>
                        <a:rPr lang="en-GB" sz="2000" b="1" u="sng" dirty="0" smtClean="0">
                          <a:solidFill>
                            <a:srgbClr val="008000"/>
                          </a:solidFill>
                        </a:rPr>
                        <a:t>SRF: </a:t>
                      </a:r>
                      <a:endParaRPr lang="en-GB" sz="2000" b="1" u="sng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u="sng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Average accelerating gradient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1" u="sng" dirty="0" smtClean="0">
                          <a:solidFill>
                            <a:srgbClr val="FF0000"/>
                          </a:solidFill>
                        </a:rPr>
                        <a:t>31.5 (±20%)</a:t>
                      </a:r>
                      <a:endParaRPr lang="en-GB" sz="1600" b="1" u="sng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MV/m</a:t>
                      </a:r>
                      <a:endParaRPr lang="en-GB" sz="1600" dirty="0"/>
                    </a:p>
                  </a:txBody>
                  <a:tcPr marL="99060" marR="99060"/>
                </a:tc>
                <a:tc rowSpan="3"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rgbClr val="008000"/>
                          </a:solidFill>
                        </a:rPr>
                        <a:t>DESY,</a:t>
                      </a:r>
                      <a:r>
                        <a:rPr lang="en-GB" sz="16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GB" sz="1600" b="0" u="sng" baseline="0" dirty="0" smtClean="0">
                          <a:solidFill>
                            <a:srgbClr val="008000"/>
                          </a:solidFill>
                        </a:rPr>
                        <a:t>FNAL,  </a:t>
                      </a:r>
                      <a:r>
                        <a:rPr lang="en-GB" sz="1600" b="0" baseline="0" dirty="0" err="1" smtClean="0">
                          <a:solidFill>
                            <a:srgbClr val="008000"/>
                          </a:solidFill>
                        </a:rPr>
                        <a:t>JLab</a:t>
                      </a:r>
                      <a:r>
                        <a:rPr lang="en-GB" sz="1600" b="0" baseline="0" dirty="0" smtClean="0">
                          <a:solidFill>
                            <a:srgbClr val="008000"/>
                          </a:solidFill>
                        </a:rPr>
                        <a:t>, Cornell, KEK, </a:t>
                      </a:r>
                      <a:endParaRPr lang="en-GB" sz="1600" b="0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Cavity</a:t>
                      </a:r>
                      <a:r>
                        <a:rPr lang="en-GB" sz="1600" baseline="0" dirty="0" smtClean="0"/>
                        <a:t> Q</a:t>
                      </a:r>
                      <a:r>
                        <a:rPr lang="en-GB" sz="1600" baseline="-25000" dirty="0" smtClean="0"/>
                        <a:t>0</a:t>
                      </a:r>
                      <a:endParaRPr lang="en-GB" sz="1600" baseline="-250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GB" sz="1600" b="1" baseline="30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GB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9060" marR="9906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3801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(Cavity qualification</a:t>
                      </a:r>
                      <a:r>
                        <a:rPr lang="en-GB" sz="1600" baseline="0" dirty="0" smtClean="0"/>
                        <a:t> gradient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r>
                        <a:rPr lang="en-GB" sz="1600" b="1" baseline="0" dirty="0" smtClean="0">
                          <a:solidFill>
                            <a:srgbClr val="FF0000"/>
                          </a:solidFill>
                        </a:rPr>
                        <a:t> (±20%)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MV/m)</a:t>
                      </a:r>
                      <a:endParaRPr lang="en-GB" sz="1600" dirty="0"/>
                    </a:p>
                  </a:txBody>
                  <a:tcPr marL="99060" marR="99060"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Beam current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5.8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rgbClr val="008000"/>
                          </a:solidFill>
                        </a:rPr>
                        <a:t>DESY</a:t>
                      </a:r>
                      <a:r>
                        <a:rPr lang="en-GB" sz="1600" b="0" baseline="0" dirty="0" smtClean="0">
                          <a:solidFill>
                            <a:srgbClr val="008000"/>
                          </a:solidFill>
                        </a:rPr>
                        <a:t>-F</a:t>
                      </a:r>
                      <a:r>
                        <a:rPr lang="en-GB" sz="1600" b="0" dirty="0" smtClean="0">
                          <a:solidFill>
                            <a:srgbClr val="008000"/>
                          </a:solidFill>
                        </a:rPr>
                        <a:t>LASH), KEK</a:t>
                      </a:r>
                      <a:r>
                        <a:rPr lang="en-GB" sz="1600" b="0" baseline="0" dirty="0" smtClean="0">
                          <a:solidFill>
                            <a:srgbClr val="008000"/>
                          </a:solidFill>
                        </a:rPr>
                        <a:t>-</a:t>
                      </a:r>
                      <a:r>
                        <a:rPr lang="en-GB" sz="1600" b="0" dirty="0" smtClean="0">
                          <a:solidFill>
                            <a:srgbClr val="008000"/>
                          </a:solidFill>
                        </a:rPr>
                        <a:t>STF</a:t>
                      </a:r>
                      <a:endParaRPr lang="en-GB" sz="1600" b="0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Number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of bunches per pulse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1312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rgbClr val="008000"/>
                          </a:solidFill>
                        </a:rPr>
                        <a:t>DESY</a:t>
                      </a:r>
                      <a:endParaRPr lang="en-GB" sz="1600" b="0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Charge per bunch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3.2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nC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 marL="99060" marR="99060"/>
                </a:tc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Bunch spacing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554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ns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 marL="99060" marR="99060"/>
                </a:tc>
              </a:tr>
              <a:tr h="46477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Beam pulse length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730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ms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altLang="ja-JP" sz="1600" b="0" dirty="0" smtClean="0">
                          <a:solidFill>
                            <a:srgbClr val="008000"/>
                          </a:solidFill>
                        </a:rPr>
                        <a:t>DESY, KEK</a:t>
                      </a:r>
                    </a:p>
                  </a:txBody>
                  <a:tcPr marL="99060" marR="99060"/>
                </a:tc>
              </a:tr>
              <a:tr h="46477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RF pulse length</a:t>
                      </a:r>
                      <a:r>
                        <a:rPr lang="en-GB" sz="1600" baseline="0" dirty="0" smtClean="0"/>
                        <a:t> (incl. fill time)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1.65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ms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altLang="ja-JP" sz="1600" b="0" dirty="0" smtClean="0">
                          <a:solidFill>
                            <a:srgbClr val="008000"/>
                          </a:solidFill>
                        </a:rPr>
                        <a:t>DESY, KEK, FNAL</a:t>
                      </a:r>
                    </a:p>
                  </a:txBody>
                  <a:tcPr marL="99060" marR="99060"/>
                </a:tc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Efficiency</a:t>
                      </a:r>
                      <a:r>
                        <a:rPr lang="en-GB" sz="1600" baseline="0" dirty="0" smtClean="0"/>
                        <a:t> (</a:t>
                      </a:r>
                      <a:r>
                        <a:rPr lang="en-GB" sz="1600" baseline="0" dirty="0" err="1" smtClean="0"/>
                        <a:t>RF</a:t>
                      </a:r>
                      <a:r>
                        <a:rPr lang="en-GB" sz="1600" baseline="0" dirty="0" err="1" smtClean="0">
                          <a:sym typeface="Wingdings"/>
                        </a:rPr>
                        <a:t>beam</a:t>
                      </a:r>
                      <a:r>
                        <a:rPr lang="en-GB" sz="1600" baseline="0" dirty="0" smtClean="0">
                          <a:sym typeface="Wingdings"/>
                        </a:rPr>
                        <a:t>)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0.44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 marL="99060" marR="99060"/>
                </a:tc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Pulse repetition rate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Hz</a:t>
                      </a:r>
                      <a:endParaRPr lang="en-GB" sz="16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rgbClr val="008000"/>
                          </a:solidFill>
                        </a:rPr>
                        <a:t>DESY, KEK</a:t>
                      </a:r>
                      <a:endParaRPr lang="en-GB" sz="1600" b="0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804166" y="-2290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16"/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550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00546" y="2036042"/>
            <a:ext cx="8104910" cy="3865504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A6A6A6"/>
                </a:solidFill>
              </a:rPr>
              <a:t>Introduction</a:t>
            </a:r>
          </a:p>
          <a:p>
            <a:r>
              <a:rPr kumimoji="1" lang="en-US" altLang="ja-JP" dirty="0" smtClean="0">
                <a:solidFill>
                  <a:srgbClr val="3366FF"/>
                </a:solidFill>
              </a:rPr>
              <a:t>Technical Status</a:t>
            </a:r>
          </a:p>
          <a:p>
            <a:pPr lvl="2"/>
            <a:r>
              <a:rPr kumimoji="1" lang="en-US" altLang="ja-JP" dirty="0" smtClean="0">
                <a:solidFill>
                  <a:srgbClr val="3366FF"/>
                </a:solidFill>
              </a:rPr>
              <a:t>Nano-beam technology</a:t>
            </a:r>
          </a:p>
          <a:p>
            <a:pPr lvl="2"/>
            <a:r>
              <a:rPr kumimoji="1" lang="en-US" altLang="ja-JP" dirty="0" smtClean="0">
                <a:solidFill>
                  <a:srgbClr val="3366FF"/>
                </a:solidFill>
              </a:rPr>
              <a:t>SRF technology</a:t>
            </a:r>
          </a:p>
          <a:p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Prospect </a:t>
            </a:r>
          </a:p>
          <a:p>
            <a:pPr lvl="2"/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ost reduction R&amp;Ds</a:t>
            </a:r>
            <a:endParaRPr kumimoji="1"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lvl="2"/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Scenario for ILC staging at 250 </a:t>
            </a:r>
            <a:r>
              <a:rPr kumimoji="1" lang="en-US" altLang="ja-JP" dirty="0" err="1" smtClean="0">
                <a:solidFill>
                  <a:schemeClr val="bg1">
                    <a:lumMod val="65000"/>
                  </a:schemeClr>
                </a:solidFill>
              </a:rPr>
              <a:t>GeV</a:t>
            </a:r>
            <a:endParaRPr kumimoji="1"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lvl="2"/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ILC to be realized </a:t>
            </a:r>
          </a:p>
          <a:p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3200" dirty="0" smtClean="0">
                <a:solidFill>
                  <a:srgbClr val="BFBFBF"/>
                </a:solidFill>
              </a:rPr>
              <a:t>Outline</a:t>
            </a:r>
            <a:endParaRPr kumimoji="1" lang="ja-JP" altLang="en-US" sz="3200" dirty="0">
              <a:solidFill>
                <a:srgbClr val="BFBFB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7379376" y="6352419"/>
            <a:ext cx="2310775" cy="365125"/>
          </a:xfrm>
          <a:prstGeom prst="rect">
            <a:avLst/>
          </a:prstGeom>
        </p:spPr>
        <p:txBody>
          <a:bodyPr/>
          <a:lstStyle/>
          <a:p>
            <a:pPr algn="r"/>
            <a:fld id="{431C99DD-1DF2-B246-B80C-C27435E6E1B8}" type="slidenum">
              <a:rPr lang="en-US" altLang="ja-JP" smtClean="0">
                <a:latin typeface="Calibri"/>
                <a:ea typeface="ＭＳ Ｐゴシック"/>
              </a:rPr>
              <a:pPr algn="r"/>
              <a:t>7</a:t>
            </a:fld>
            <a:endParaRPr lang="en-US" altLang="ja-JP">
              <a:latin typeface="Calibri"/>
              <a:ea typeface="ＭＳ Ｐゴシック"/>
            </a:endParaRPr>
          </a:p>
        </p:txBody>
      </p:sp>
      <p:sp>
        <p:nvSpPr>
          <p:cNvPr id="6" name="日付プレースホルダー 3"/>
          <p:cNvSpPr txBox="1">
            <a:spLocks/>
          </p:cNvSpPr>
          <p:nvPr/>
        </p:nvSpPr>
        <p:spPr>
          <a:xfrm>
            <a:off x="153851" y="6382535"/>
            <a:ext cx="1943952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900" b="1" kern="1200">
                <a:solidFill>
                  <a:srgbClr val="63082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>
                <a:latin typeface="Calibri"/>
                <a:ea typeface="ＭＳ Ｐゴシック"/>
              </a:rPr>
              <a:t>A. Yamamoto, 170123</a:t>
            </a:r>
            <a:endParaRPr lang="en-US" altLang="ja-JP" dirty="0">
              <a:latin typeface="Calibri"/>
              <a:ea typeface="ＭＳ Ｐゴシック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122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8836" y="837417"/>
            <a:ext cx="9612959" cy="5156273"/>
          </a:xfrm>
        </p:spPr>
        <p:txBody>
          <a:bodyPr>
            <a:noAutofit/>
          </a:bodyPr>
          <a:lstStyle/>
          <a:p>
            <a:pPr marL="0" indent="0"/>
            <a:r>
              <a:rPr kumimoji="1" lang="en-US" altLang="ja-JP" sz="2800" i="1" dirty="0" smtClean="0"/>
              <a:t>Key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Technologies</a:t>
            </a:r>
            <a:r>
              <a:rPr kumimoji="1" lang="en-US" altLang="ja-JP" sz="2800" i="1" dirty="0" smtClean="0"/>
              <a:t>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matured</a:t>
            </a:r>
            <a:r>
              <a:rPr kumimoji="1" lang="en-US" altLang="ja-JP" sz="2800" i="1" dirty="0" smtClean="0"/>
              <a:t> for the project realization ! </a:t>
            </a:r>
          </a:p>
          <a:p>
            <a:pPr marL="355600" indent="-355600">
              <a:buFont typeface="Arial"/>
              <a:buChar char="•"/>
            </a:pPr>
            <a:r>
              <a:rPr kumimoji="1" lang="en-US" altLang="ja-JP" sz="2400" u="sng" dirty="0" smtClean="0"/>
              <a:t>Nano</a:t>
            </a:r>
            <a:r>
              <a:rPr kumimoji="1" lang="en-US" altLang="ja-JP" sz="2400" u="sng" dirty="0"/>
              <a:t>-beam Technology</a:t>
            </a:r>
            <a:r>
              <a:rPr kumimoji="1" lang="ja-JP" altLang="en-US" sz="2400" u="sng" dirty="0"/>
              <a:t>：</a:t>
            </a:r>
            <a:r>
              <a:rPr kumimoji="1" lang="en-US" altLang="ja-JP" sz="2400" u="sng" dirty="0">
                <a:solidFill>
                  <a:srgbClr val="BFBFBF"/>
                </a:solidFill>
              </a:rPr>
              <a:t> </a:t>
            </a:r>
            <a:endParaRPr kumimoji="1" lang="en-US" altLang="ja-JP" sz="2400" u="sng" dirty="0" smtClean="0">
              <a:solidFill>
                <a:srgbClr val="BFBFBF"/>
              </a:solidFill>
            </a:endParaRPr>
          </a:p>
          <a:p>
            <a:pPr marL="388598" lvl="2" indent="0">
              <a:buNone/>
            </a:pPr>
            <a:r>
              <a:rPr kumimoji="1" lang="en-US" altLang="ja-JP" sz="2400" b="1" dirty="0" smtClean="0">
                <a:solidFill>
                  <a:srgbClr val="008000"/>
                </a:solidFill>
                <a:latin typeface="+mn-lt"/>
              </a:rPr>
              <a:t>KEK-ATF2</a:t>
            </a:r>
            <a:r>
              <a:rPr kumimoji="1" lang="en-US" altLang="ja-JP" sz="2400" dirty="0" smtClean="0">
                <a:solidFill>
                  <a:srgbClr val="008000"/>
                </a:solidFill>
                <a:latin typeface="+mn-lt"/>
              </a:rPr>
              <a:t>: 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+mn-lt"/>
              </a:rPr>
              <a:t>FF </a:t>
            </a:r>
            <a:r>
              <a:rPr kumimoji="1" lang="en-US" altLang="ja-JP" sz="2400" b="1" dirty="0" smtClean="0">
                <a:solidFill>
                  <a:srgbClr val="000000"/>
                </a:solidFill>
                <a:latin typeface="+mn-lt"/>
              </a:rPr>
              <a:t>beam size (v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+mn-lt"/>
              </a:rPr>
              <a:t>)</a:t>
            </a:r>
            <a:r>
              <a:rPr kumimoji="1" lang="en-US" altLang="ja-JP" sz="2400" dirty="0" smtClean="0">
                <a:latin typeface="+mn-lt"/>
              </a:rPr>
              <a:t>: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+mn-lt"/>
              </a:rPr>
              <a:t>41 nm 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+mn-lt"/>
              </a:rPr>
              <a:t>at 1.3 </a:t>
            </a:r>
            <a:r>
              <a:rPr kumimoji="1" lang="en-US" altLang="ja-JP" sz="2400" dirty="0" err="1" smtClean="0">
                <a:solidFill>
                  <a:srgbClr val="000000"/>
                </a:solidFill>
                <a:latin typeface="+mn-lt"/>
              </a:rPr>
              <a:t>GeV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ja-JP" sz="2400" dirty="0" smtClean="0">
                <a:latin typeface="+mn-lt"/>
              </a:rPr>
              <a:t>(equiv. to 7 nm at ILC</a:t>
            </a:r>
            <a:r>
              <a:rPr kumimoji="1" lang="ja-JP" altLang="en-US" sz="2400" dirty="0" smtClean="0">
                <a:latin typeface="+mn-lt"/>
              </a:rPr>
              <a:t>）</a:t>
            </a:r>
            <a:endParaRPr kumimoji="1" lang="en-US" altLang="ja-JP" sz="2400" u="sng" dirty="0" smtClean="0">
              <a:latin typeface="+mn-lt"/>
            </a:endParaRPr>
          </a:p>
          <a:p>
            <a:pPr marL="355600" indent="-355600">
              <a:buFont typeface="Arial"/>
              <a:buChar char="•"/>
            </a:pPr>
            <a:endParaRPr kumimoji="1" lang="en-US" altLang="ja-JP" sz="2400" u="sng" dirty="0" smtClean="0"/>
          </a:p>
          <a:p>
            <a:pPr marL="355600" indent="-355600">
              <a:buFont typeface="Arial"/>
              <a:buChar char="•"/>
            </a:pPr>
            <a:r>
              <a:rPr kumimoji="1" lang="en-US" altLang="ja-JP" sz="2400" u="sng" dirty="0" smtClean="0"/>
              <a:t>SRF </a:t>
            </a:r>
            <a:r>
              <a:rPr kumimoji="1" lang="en-US" altLang="ja-JP" sz="2400" u="sng" dirty="0"/>
              <a:t>Technology </a:t>
            </a:r>
            <a:r>
              <a:rPr kumimoji="1" lang="ja-JP" altLang="en-US" sz="2400" u="sng" dirty="0"/>
              <a:t>：</a:t>
            </a:r>
            <a:r>
              <a:rPr kumimoji="1" lang="en-US" altLang="ja-JP" sz="2400" u="sng" dirty="0"/>
              <a:t> </a:t>
            </a:r>
          </a:p>
          <a:p>
            <a:pPr marL="388598" lvl="2" indent="0">
              <a:buNone/>
            </a:pPr>
            <a:r>
              <a:rPr kumimoji="1" lang="en-US" altLang="ja-JP" sz="2400" b="1" dirty="0" smtClean="0">
                <a:solidFill>
                  <a:srgbClr val="008000"/>
                </a:solidFill>
                <a:latin typeface="+mn-lt"/>
              </a:rPr>
              <a:t>European XFEL</a:t>
            </a:r>
            <a:r>
              <a:rPr kumimoji="1" lang="en-US" altLang="ja-JP" sz="2400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kumimoji="1" lang="en-US" altLang="ja-JP" sz="2400" dirty="0" smtClean="0">
                <a:solidFill>
                  <a:srgbClr val="3366FF"/>
                </a:solidFill>
                <a:latin typeface="+mn-lt"/>
              </a:rPr>
              <a:t>completed</a:t>
            </a:r>
            <a:r>
              <a:rPr kumimoji="1" lang="en-US" altLang="ja-JP" sz="2400" dirty="0" smtClean="0">
                <a:solidFill>
                  <a:srgbClr val="660066"/>
                </a:solidFill>
                <a:latin typeface="+mn-lt"/>
              </a:rPr>
              <a:t>: &lt;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+mn-lt"/>
              </a:rPr>
              <a:t>G = ~ 30 MV/m</a:t>
            </a:r>
            <a:r>
              <a:rPr kumimoji="1" lang="en-US" altLang="ja-JP" sz="2400" dirty="0" smtClean="0">
                <a:solidFill>
                  <a:srgbClr val="660066"/>
                </a:solidFill>
                <a:latin typeface="+mn-lt"/>
              </a:rPr>
              <a:t>&gt;  achieved with 800 cavities</a:t>
            </a:r>
          </a:p>
          <a:p>
            <a:pPr marL="388598" lvl="2" indent="0">
              <a:buNone/>
            </a:pPr>
            <a:r>
              <a:rPr kumimoji="1" lang="en-US" altLang="ja-JP" sz="2400" b="1" dirty="0" smtClean="0">
                <a:solidFill>
                  <a:srgbClr val="008000"/>
                </a:solidFill>
                <a:latin typeface="+mn-lt"/>
              </a:rPr>
              <a:t>LCLS-II: </a:t>
            </a:r>
            <a:r>
              <a:rPr kumimoji="1" lang="en-US" altLang="ja-JP" sz="2400" dirty="0" smtClean="0">
                <a:latin typeface="+mn-lt"/>
              </a:rPr>
              <a:t>construction </a:t>
            </a:r>
            <a:r>
              <a:rPr kumimoji="1" lang="en-US" altLang="ja-JP" sz="2400" dirty="0" smtClean="0">
                <a:solidFill>
                  <a:srgbClr val="3366FF"/>
                </a:solidFill>
                <a:latin typeface="+mn-lt"/>
              </a:rPr>
              <a:t>in progress </a:t>
            </a:r>
          </a:p>
          <a:p>
            <a:pPr marL="388598" lvl="2" indent="0">
              <a:buNone/>
            </a:pPr>
            <a:r>
              <a:rPr kumimoji="1" lang="en-US" altLang="ja-JP" sz="2400" b="1" dirty="0" smtClean="0">
                <a:solidFill>
                  <a:srgbClr val="008000"/>
                </a:solidFill>
                <a:latin typeface="+mn-lt"/>
              </a:rPr>
              <a:t>US-Japan: </a:t>
            </a:r>
            <a:r>
              <a:rPr kumimoji="1" lang="en-US" altLang="ja-JP" sz="2400" u="sng" dirty="0" smtClean="0">
                <a:solidFill>
                  <a:srgbClr val="3366FF"/>
                </a:solidFill>
                <a:latin typeface="+mn-lt"/>
              </a:rPr>
              <a:t>Cost Reduction R&amp;Ds </a:t>
            </a:r>
            <a:r>
              <a:rPr kumimoji="1" lang="en-US" altLang="ja-JP" sz="2400" dirty="0" smtClean="0">
                <a:solidFill>
                  <a:srgbClr val="3366FF"/>
                </a:solidFill>
                <a:latin typeface="+mn-lt"/>
              </a:rPr>
              <a:t>in progress</a:t>
            </a:r>
            <a:r>
              <a:rPr kumimoji="1" lang="en-US" altLang="ja-JP" sz="2400" dirty="0" smtClean="0">
                <a:latin typeface="+mn-lt"/>
              </a:rPr>
              <a:t>, referring </a:t>
            </a:r>
            <a:r>
              <a:rPr kumimoji="1" lang="en-US" altLang="ja-JP" sz="2400" b="1" dirty="0" smtClean="0"/>
              <a:t> </a:t>
            </a:r>
            <a:r>
              <a:rPr kumimoji="1" lang="en-US" altLang="ja-JP" sz="2400" b="1" dirty="0"/>
              <a:t>“</a:t>
            </a:r>
            <a:r>
              <a:rPr kumimoji="1" lang="en-US" altLang="ja-JP" sz="2400" b="1" u="sng" dirty="0">
                <a:solidFill>
                  <a:srgbClr val="008000"/>
                </a:solidFill>
              </a:rPr>
              <a:t>N Infusion</a:t>
            </a:r>
            <a:r>
              <a:rPr kumimoji="1" lang="en-US" altLang="ja-JP" sz="2400" b="1" dirty="0" smtClean="0"/>
              <a:t>” process </a:t>
            </a:r>
            <a:r>
              <a:rPr kumimoji="1" lang="en-US" altLang="ja-JP" sz="2400" dirty="0" smtClean="0"/>
              <a:t>demonstrated, </a:t>
            </a:r>
            <a:r>
              <a:rPr kumimoji="1" lang="en-US" altLang="ja-JP" sz="2400" dirty="0"/>
              <a:t>at </a:t>
            </a:r>
            <a:r>
              <a:rPr kumimoji="1" lang="en-US" altLang="ja-JP" sz="2400" dirty="0" err="1"/>
              <a:t>Fermilab</a:t>
            </a:r>
            <a:r>
              <a:rPr kumimoji="1" lang="en-US" altLang="ja-JP" sz="2400" dirty="0"/>
              <a:t>, </a:t>
            </a:r>
            <a:r>
              <a:rPr kumimoji="1" lang="en-US" altLang="ja-JP" sz="2400" b="1" dirty="0"/>
              <a:t>for High-Q and High-G </a:t>
            </a:r>
          </a:p>
          <a:p>
            <a:pPr marL="72699" lvl="1" indent="0">
              <a:buNone/>
            </a:pPr>
            <a:endParaRPr kumimoji="1" lang="en-US" altLang="ja-JP" sz="2800" b="1" i="1" dirty="0">
              <a:latin typeface="+mn-lt"/>
            </a:endParaRPr>
          </a:p>
          <a:p>
            <a:pPr marL="72699" lvl="1" indent="0">
              <a:buNone/>
            </a:pPr>
            <a:r>
              <a:rPr kumimoji="1" lang="en-US" altLang="ja-JP" sz="2800" b="1" i="1" dirty="0" smtClean="0">
                <a:latin typeface="+mn-lt"/>
              </a:rPr>
              <a:t>Prospect: </a:t>
            </a:r>
          </a:p>
          <a:p>
            <a:pPr marL="358449" lvl="1" indent="-285750"/>
            <a:r>
              <a:rPr kumimoji="1" lang="en-US" altLang="ja-JP" sz="2400" b="1" dirty="0" smtClean="0">
                <a:solidFill>
                  <a:srgbClr val="008000"/>
                </a:solidFill>
                <a:latin typeface="+mn-lt"/>
              </a:rPr>
              <a:t>Staging,</a:t>
            </a:r>
            <a:r>
              <a:rPr kumimoji="1" lang="en-US" altLang="ja-JP" sz="240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kumimoji="1" lang="en-US" altLang="ja-JP" sz="2400" dirty="0" smtClean="0">
                <a:latin typeface="+mn-lt"/>
              </a:rPr>
              <a:t>at</a:t>
            </a:r>
            <a:r>
              <a:rPr kumimoji="1" lang="en-US" altLang="ja-JP" sz="240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+mn-lt"/>
              </a:rPr>
              <a:t>250</a:t>
            </a:r>
            <a:r>
              <a:rPr kumimoji="1" lang="en-US" altLang="ja-JP" sz="240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  <a:latin typeface="+mn-lt"/>
              </a:rPr>
              <a:t>GeV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+mn-lt"/>
              </a:rPr>
              <a:t>,</a:t>
            </a:r>
            <a:r>
              <a:rPr kumimoji="1" lang="en-US" altLang="ja-JP" sz="2400" dirty="0" smtClean="0">
                <a:latin typeface="+mn-lt"/>
              </a:rPr>
              <a:t> proposal to be authorized by ICFA/LCB</a:t>
            </a:r>
            <a:endParaRPr kumimoji="1" lang="en-US" altLang="ja-JP" sz="2400" dirty="0"/>
          </a:p>
          <a:p>
            <a:pPr marL="0" indent="0"/>
            <a:endParaRPr kumimoji="1" lang="ja-JP" altLang="en-US" sz="1800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900564" y="115968"/>
            <a:ext cx="7864457" cy="489412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kumimoji="1" lang="en-US" altLang="ja-JP" sz="3200" dirty="0" smtClean="0"/>
              <a:t>  </a:t>
            </a:r>
            <a:r>
              <a:rPr kumimoji="1" lang="en-US" altLang="ja-JP" sz="3600" dirty="0" smtClean="0"/>
              <a:t>ILC Technical Status in 2017</a:t>
            </a:r>
            <a:endParaRPr kumimoji="1" lang="ja-JP" altLang="en-US" sz="36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A. Yamamoto, 171106</a:t>
            </a:r>
            <a:endParaRPr lang="en-US" dirty="0"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8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4565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Diagonal Corner Rectangle 7"/>
          <p:cNvSpPr/>
          <p:nvPr/>
        </p:nvSpPr>
        <p:spPr>
          <a:xfrm>
            <a:off x="293257" y="869901"/>
            <a:ext cx="9307896" cy="5628908"/>
          </a:xfrm>
          <a:prstGeom prst="round2DiagRect">
            <a:avLst>
              <a:gd name="adj1" fmla="val 9416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5" y="951909"/>
            <a:ext cx="6404621" cy="2849649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24951" y="1657688"/>
            <a:ext cx="1712429" cy="305289"/>
          </a:xfrm>
          <a:prstGeom prst="rect">
            <a:avLst/>
          </a:prstGeom>
          <a:solidFill>
            <a:srgbClr val="FFFFFF"/>
          </a:solidFill>
        </p:spPr>
        <p:txBody>
          <a:bodyPr wrap="square" lIns="28017" tIns="14008" rIns="28017" bIns="14008" rtlCol="0">
            <a:spAutoFit/>
          </a:bodyPr>
          <a:lstStyle/>
          <a:p>
            <a:pPr defTabSz="457006"/>
            <a:r>
              <a:rPr lang="en-US" altLang="ja-JP" b="1" dirty="0" smtClean="0">
                <a:solidFill>
                  <a:prstClr val="black"/>
                </a:solidFill>
                <a:ea typeface="ＭＳ Ｐゴシック"/>
                <a:cs typeface="ＭＳ Ｐゴシック"/>
              </a:rPr>
              <a:t>Layout of ILC</a:t>
            </a:r>
            <a:endParaRPr lang="ja-JP" altLang="en-US" b="1" dirty="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5" name="台形 24"/>
          <p:cNvSpPr/>
          <p:nvPr/>
        </p:nvSpPr>
        <p:spPr>
          <a:xfrm rot="21251157">
            <a:off x="1303078" y="2556033"/>
            <a:ext cx="2969070" cy="1165833"/>
          </a:xfrm>
          <a:prstGeom prst="trapezoid">
            <a:avLst>
              <a:gd name="adj" fmla="val 93823"/>
            </a:avLst>
          </a:prstGeom>
          <a:gradFill flip="none" rotWithShape="1">
            <a:gsLst>
              <a:gs pos="45000">
                <a:srgbClr val="C0504D">
                  <a:alpha val="30000"/>
                </a:srgbClr>
              </a:gs>
              <a:gs pos="89000">
                <a:srgbClr val="FFFFFF">
                  <a:alpha val="30000"/>
                </a:srgbClr>
              </a:gs>
            </a:gsLst>
            <a:lin ang="55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012" tIns="10006" rIns="20012" bIns="10006" rtlCol="0" anchor="ctr"/>
          <a:lstStyle/>
          <a:p>
            <a:pPr algn="ctr" defTabSz="457006"/>
            <a:endParaRPr lang="ja-JP" altLang="en-US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807700" y="2351279"/>
            <a:ext cx="3861574" cy="107721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defTabSz="457006"/>
            <a:r>
              <a:rPr lang="en-US" altLang="ja-JP" sz="2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To </a:t>
            </a:r>
            <a:r>
              <a:rPr lang="en-US" altLang="ja-JP" sz="2400" dirty="0">
                <a:solidFill>
                  <a:srgbClr val="000000"/>
                </a:solidFill>
                <a:ea typeface="Arial" charset="0"/>
                <a:cs typeface="Arial" charset="0"/>
              </a:rPr>
              <a:t>d</a:t>
            </a:r>
            <a:r>
              <a:rPr lang="en-US" altLang="ja-JP" sz="2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evelop </a:t>
            </a:r>
            <a:r>
              <a:rPr lang="en-US" altLang="ja-JP" sz="24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nano</a:t>
            </a:r>
            <a:r>
              <a:rPr lang="en-US" altLang="ja-JP" sz="2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-beam tech.</a:t>
            </a:r>
            <a:endParaRPr lang="en-US" altLang="ja-JP" sz="2400" dirty="0">
              <a:solidFill>
                <a:srgbClr val="0000FF"/>
              </a:solidFill>
              <a:ea typeface="Arial" charset="0"/>
              <a:cs typeface="Arial" charset="0"/>
            </a:endParaRPr>
          </a:p>
          <a:p>
            <a:pPr marL="342900" indent="-342900" defTabSz="457006">
              <a:buFont typeface="Arial"/>
              <a:buChar char="•"/>
            </a:pPr>
            <a:r>
              <a:rPr lang="en-US" altLang="ja-JP" sz="2000" dirty="0" smtClean="0">
                <a:solidFill>
                  <a:srgbClr val="7030A0"/>
                </a:solidFill>
                <a:ea typeface="Arial" charset="0"/>
                <a:cs typeface="Arial" charset="0"/>
              </a:rPr>
              <a:t>Key for </a:t>
            </a:r>
            <a:r>
              <a:rPr lang="en-US" altLang="ja-JP" sz="2000" dirty="0">
                <a:solidFill>
                  <a:srgbClr val="7030A0"/>
                </a:solidFill>
                <a:ea typeface="Arial" charset="0"/>
                <a:cs typeface="Arial" charset="0"/>
              </a:rPr>
              <a:t>the </a:t>
            </a:r>
            <a:r>
              <a:rPr lang="en-US" altLang="ja-JP" sz="2000" dirty="0" smtClean="0">
                <a:solidFill>
                  <a:srgbClr val="7030A0"/>
                </a:solidFill>
                <a:ea typeface="Arial" charset="0"/>
                <a:cs typeface="Arial" charset="0"/>
              </a:rPr>
              <a:t>luminosity </a:t>
            </a:r>
          </a:p>
          <a:p>
            <a:pPr marL="342900" indent="-342900" defTabSz="457006">
              <a:buFont typeface="Arial"/>
              <a:buChar char="•"/>
            </a:pPr>
            <a:r>
              <a:rPr lang="en-US" altLang="ja-JP" sz="2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6 nm beam at IP (ILC)</a:t>
            </a:r>
            <a:endParaRPr lang="en-US" altLang="ja-JP" sz="20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30" name="タイトル 29"/>
          <p:cNvSpPr>
            <a:spLocks noGrp="1"/>
          </p:cNvSpPr>
          <p:nvPr>
            <p:ph type="title"/>
          </p:nvPr>
        </p:nvSpPr>
        <p:spPr>
          <a:xfrm>
            <a:off x="773680" y="49096"/>
            <a:ext cx="7684418" cy="56613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kumimoji="1" lang="en-US" altLang="ja-JP" sz="3600" b="1" dirty="0" smtClean="0">
                <a:ea typeface="Arial" charset="0"/>
                <a:cs typeface="Arial" charset="0"/>
              </a:rPr>
              <a:t>ATF/ATF2</a:t>
            </a:r>
            <a:r>
              <a:rPr kumimoji="1" lang="en-US" altLang="ja-JP" sz="3600" b="1" dirty="0">
                <a:ea typeface="Arial" charset="0"/>
                <a:cs typeface="Arial" charset="0"/>
              </a:rPr>
              <a:t> </a:t>
            </a:r>
            <a:r>
              <a:rPr kumimoji="1" lang="en-US" altLang="ja-JP" sz="3600" b="1" dirty="0" smtClean="0">
                <a:ea typeface="Arial" charset="0"/>
                <a:cs typeface="Arial" charset="0"/>
              </a:rPr>
              <a:t>Collaboration</a:t>
            </a:r>
            <a:endParaRPr kumimoji="1" lang="ja-JP" altLang="en-US" sz="3600" b="1" dirty="0">
              <a:ea typeface="Arial" charset="0"/>
              <a:cs typeface="Arial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9" y="3510845"/>
            <a:ext cx="8517712" cy="291022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547432" y="5941599"/>
            <a:ext cx="2991441" cy="307708"/>
          </a:xfrm>
          <a:prstGeom prst="rect">
            <a:avLst/>
          </a:prstGeom>
          <a:solidFill>
            <a:srgbClr val="FFFFFF"/>
          </a:solidFill>
        </p:spPr>
        <p:txBody>
          <a:bodyPr wrap="none" lIns="91368" tIns="45686" rIns="91368" bIns="45686" rtlCol="0">
            <a:spAutoFit/>
          </a:bodyPr>
          <a:lstStyle/>
          <a:p>
            <a:pPr defTabSz="457006"/>
            <a:r>
              <a:rPr lang="en-US" altLang="ja-JP" sz="1400" dirty="0" smtClean="0">
                <a:solidFill>
                  <a:srgbClr val="000000"/>
                </a:solidFill>
                <a:ea typeface="ＭＳ Ｐゴシック"/>
              </a:rPr>
              <a:t>1.3 </a:t>
            </a:r>
            <a:r>
              <a:rPr lang="en-US" altLang="ja-JP" sz="1400" dirty="0">
                <a:solidFill>
                  <a:srgbClr val="000000"/>
                </a:solidFill>
                <a:ea typeface="ＭＳ Ｐゴシック"/>
              </a:rPr>
              <a:t>GeV S-band Electron LINAC (~70m)</a:t>
            </a:r>
            <a:endParaRPr lang="ja-JP" altLang="en-US" sz="14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541722" y="4613773"/>
            <a:ext cx="2988210" cy="677040"/>
          </a:xfrm>
          <a:prstGeom prst="rect">
            <a:avLst/>
          </a:prstGeom>
          <a:noFill/>
        </p:spPr>
        <p:txBody>
          <a:bodyPr wrap="none" lIns="91368" tIns="45686" rIns="91368" bIns="45686" rtlCol="0">
            <a:spAutoFit/>
          </a:bodyPr>
          <a:lstStyle/>
          <a:p>
            <a:pPr defTabSz="457006"/>
            <a:r>
              <a:rPr lang="en-US" altLang="ja-JP" sz="2000" dirty="0" smtClean="0">
                <a:solidFill>
                  <a:srgbClr val="800000"/>
                </a:solidFill>
                <a:ea typeface="Arial" charset="0"/>
                <a:cs typeface="Arial" charset="0"/>
              </a:rPr>
              <a:t>Damping </a:t>
            </a:r>
            <a:r>
              <a:rPr lang="en-US" altLang="ja-JP" sz="2000" dirty="0">
                <a:solidFill>
                  <a:srgbClr val="800000"/>
                </a:solidFill>
                <a:ea typeface="Arial" charset="0"/>
                <a:cs typeface="Arial" charset="0"/>
              </a:rPr>
              <a:t>Ring (~140m)</a:t>
            </a:r>
          </a:p>
          <a:p>
            <a:pPr indent="-94" defTabSz="457006"/>
            <a:r>
              <a:rPr lang="en-US" altLang="ja-JP" sz="1800" dirty="0">
                <a:solidFill>
                  <a:srgbClr val="0000FF"/>
                </a:solidFill>
                <a:ea typeface="Arial" charset="0"/>
                <a:cs typeface="Arial" charset="0"/>
              </a:rPr>
              <a:t>Low emittance electron beam</a:t>
            </a:r>
            <a:endParaRPr lang="ja-JP" altLang="en-US" sz="1800" dirty="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3996" y="4665075"/>
            <a:ext cx="4912870" cy="1151016"/>
          </a:xfrm>
          <a:prstGeom prst="rect">
            <a:avLst/>
          </a:prstGeom>
          <a:noFill/>
        </p:spPr>
        <p:txBody>
          <a:bodyPr wrap="square" lIns="91368" tIns="45686" rIns="91368" bIns="45686" rtlCol="0">
            <a:spAutoFit/>
          </a:bodyPr>
          <a:lstStyle/>
          <a:p>
            <a:pPr defTabSz="457006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C00000"/>
                </a:solidFill>
                <a:ea typeface="ＭＳ Ｐゴシック"/>
              </a:rPr>
              <a:t>ATF2: </a:t>
            </a:r>
            <a:r>
              <a:rPr lang="en-US" altLang="ja-JP" sz="2400" b="1" dirty="0" smtClean="0">
                <a:ea typeface="ＭＳ Ｐゴシック"/>
              </a:rPr>
              <a:t>Final Focus Test Beamline</a:t>
            </a:r>
          </a:p>
          <a:p>
            <a:pPr lvl="1" defTabSz="457006"/>
            <a:r>
              <a:rPr lang="en-US" altLang="ja-JP" sz="2000" dirty="0" smtClean="0">
                <a:ea typeface="ＭＳ Ｐゴシック"/>
              </a:rPr>
              <a:t>Goal 1:</a:t>
            </a:r>
            <a:r>
              <a:rPr lang="en-US" altLang="ja-JP" sz="2000" dirty="0">
                <a:ea typeface="ＭＳ Ｐゴシック"/>
              </a:rPr>
              <a:t>e</a:t>
            </a:r>
            <a:r>
              <a:rPr lang="en-US" altLang="ja-JP" sz="2000" dirty="0" smtClean="0">
                <a:ea typeface="ＭＳ Ｐゴシック"/>
              </a:rPr>
              <a:t>stablish “small beam” tech.</a:t>
            </a:r>
          </a:p>
          <a:p>
            <a:pPr lvl="1" defTabSz="457006"/>
            <a:r>
              <a:rPr lang="en-US" altLang="ja-JP" sz="2000" dirty="0" smtClean="0">
                <a:ea typeface="ＭＳ Ｐゴシック"/>
              </a:rPr>
              <a:t>Goal 2: stabilize “beam position”</a:t>
            </a:r>
          </a:p>
        </p:txBody>
      </p:sp>
      <p:sp>
        <p:nvSpPr>
          <p:cNvPr id="24" name="U ターン矢印 23"/>
          <p:cNvSpPr/>
          <p:nvPr/>
        </p:nvSpPr>
        <p:spPr>
          <a:xfrm rot="18952556" flipH="1">
            <a:off x="3821841" y="386365"/>
            <a:ext cx="1097714" cy="4553381"/>
          </a:xfrm>
          <a:prstGeom prst="uturnArrow">
            <a:avLst>
              <a:gd name="adj1" fmla="val 28974"/>
              <a:gd name="adj2" fmla="val 24988"/>
              <a:gd name="adj3" fmla="val 12984"/>
              <a:gd name="adj4" fmla="val 13930"/>
              <a:gd name="adj5" fmla="val 10709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2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4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012" tIns="10006" rIns="20012" bIns="10006" rtlCol="0" anchor="ctr"/>
          <a:lstStyle/>
          <a:p>
            <a:pPr algn="ctr" defTabSz="457006"/>
            <a:endParaRPr lang="ja-JP" alt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05" y="3891417"/>
            <a:ext cx="1918255" cy="83693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66" y="3896719"/>
            <a:ext cx="1098788" cy="57202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25" y="3915219"/>
            <a:ext cx="1296239" cy="72725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7551983" y="19458"/>
            <a:ext cx="2354017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Courtesy, N. </a:t>
            </a:r>
            <a:r>
              <a:rPr kumimoji="1" lang="en-US" altLang="ja-JP" dirty="0" err="1" smtClean="0"/>
              <a:t>Terunuma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A. Yamamoto, 171106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C0A8B60-5C01-C045-B858-59631D469114}" type="slidenum">
              <a:rPr kumimoji="1" lang="ja-JP" altLang="en-US" smtClean="0">
                <a:latin typeface="Calibri"/>
                <a:ea typeface="ＭＳ Ｐゴシック"/>
              </a:rPr>
              <a:pPr algn="r"/>
              <a:t>9</a:t>
            </a:fld>
            <a:endParaRPr kumimoji="1" lang="ja-JP" altLang="en-US" dirty="0">
              <a:latin typeface="Calibri"/>
              <a:ea typeface="ＭＳ Ｐゴシック"/>
            </a:endParaRPr>
          </a:p>
        </p:txBody>
      </p:sp>
      <p:pic>
        <p:nvPicPr>
          <p:cNvPr id="23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783"/>
          <a:stretch/>
        </p:blipFill>
        <p:spPr>
          <a:xfrm>
            <a:off x="6639491" y="773950"/>
            <a:ext cx="2992637" cy="14100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1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9"/>
    </mc:Choice>
    <mc:Fallback xmlns="">
      <p:transition spd="slow" advTm="209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Default - Titre seul">
  <a:themeElements>
    <a:clrScheme name="">
      <a:dk1>
        <a:srgbClr val="5F5F5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50505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re seul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re seu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PT-Vorlage_en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4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5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6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KEK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1_KEK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8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- Titre seul">
  <a:themeElements>
    <a:clrScheme name="">
      <a:dk1>
        <a:srgbClr val="5F5F5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50505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re seul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re seu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- Titre seul">
  <a:themeElements>
    <a:clrScheme name="">
      <a:dk1>
        <a:srgbClr val="5F5F5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50505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re seul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re seu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- Titre seul">
  <a:themeElements>
    <a:clrScheme name="">
      <a:dk1>
        <a:srgbClr val="5F5F5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50505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re seul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re seu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  <a:fontScheme name="2_DESY_Vortrag_3-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  <a:fontScheme name="2_DESY_Vortrag_3-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  <a:fontScheme name="2_DESY_Vortrag_3-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  <a:fontScheme name="2_DESY_Vortrag_3-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20438</TotalTime>
  <Words>3566</Words>
  <Application>Microsoft Macintosh PowerPoint</Application>
  <PresentationFormat>A4 210x297 mm</PresentationFormat>
  <Paragraphs>784</Paragraphs>
  <Slides>43</Slides>
  <Notes>5</Notes>
  <HiddenSlides>1</HiddenSlides>
  <MMClips>0</MMClips>
  <ScaleCrop>false</ScaleCrop>
  <HeadingPairs>
    <vt:vector size="4" baseType="variant">
      <vt:variant>
        <vt:lpstr>テーマ</vt:lpstr>
      </vt:variant>
      <vt:variant>
        <vt:i4>24</vt:i4>
      </vt:variant>
      <vt:variant>
        <vt:lpstr>スライド タイトル</vt:lpstr>
      </vt:variant>
      <vt:variant>
        <vt:i4>43</vt:i4>
      </vt:variant>
    </vt:vector>
  </HeadingPairs>
  <TitlesOfParts>
    <vt:vector size="67" baseType="lpstr">
      <vt:lpstr>ホワイト</vt:lpstr>
      <vt:lpstr>1_ホワイト</vt:lpstr>
      <vt:lpstr>Default - Titre seul</vt:lpstr>
      <vt:lpstr>1_Default - Titre seul</vt:lpstr>
      <vt:lpstr>2_Default - Titre seul</vt:lpstr>
      <vt:lpstr>Draft_LLC_PowerPoint_template_021513</vt:lpstr>
      <vt:lpstr>1_Draft_LLC_PowerPoint_template_021513</vt:lpstr>
      <vt:lpstr>2_Draft_LLC_PowerPoint_template_021513</vt:lpstr>
      <vt:lpstr>2_DESY_Vortrag_3-1</vt:lpstr>
      <vt:lpstr>2_ホワイト</vt:lpstr>
      <vt:lpstr>3_ホワイト</vt:lpstr>
      <vt:lpstr>3_Default - Titre seul</vt:lpstr>
      <vt:lpstr>PPT-Vorlage_en</vt:lpstr>
      <vt:lpstr>template-european-xfel-gmbh_presentation-with-partner-logos</vt:lpstr>
      <vt:lpstr>1_template-european-xfel-gmbh_presentation-with-partner-logos</vt:lpstr>
      <vt:lpstr>3_Draft_LLC_PowerPoint_template_021513</vt:lpstr>
      <vt:lpstr>4_Draft_LLC_PowerPoint_template_021513</vt:lpstr>
      <vt:lpstr>5_Draft_LLC_PowerPoint_template_021513</vt:lpstr>
      <vt:lpstr>6_Draft_LLC_PowerPoint_template_021513</vt:lpstr>
      <vt:lpstr>KEK Standard</vt:lpstr>
      <vt:lpstr>7_Draft_LLC_PowerPoint_template_021513</vt:lpstr>
      <vt:lpstr>1_KEK Standard</vt:lpstr>
      <vt:lpstr>8_Draft_LLC_PowerPoint_template_021513</vt:lpstr>
      <vt:lpstr>HDOfficeLightV0</vt:lpstr>
      <vt:lpstr> International Linear Collider:  - Technical Status and Prospect -</vt:lpstr>
      <vt:lpstr>Outline</vt:lpstr>
      <vt:lpstr>ILC-GDE to LCC  </vt:lpstr>
      <vt:lpstr>PowerPoint プレゼンテーション</vt:lpstr>
      <vt:lpstr>ILC Acc. Design Overview  (TDR)</vt:lpstr>
      <vt:lpstr>ILC Parameters demonstrated</vt:lpstr>
      <vt:lpstr>Outline</vt:lpstr>
      <vt:lpstr>  ILC Technical Status in 2017</vt:lpstr>
      <vt:lpstr>ATF/ATF2 Collaboration</vt:lpstr>
      <vt:lpstr>PowerPoint プレゼンテーション</vt:lpstr>
      <vt:lpstr>Worldwide SRF Collaboration</vt:lpstr>
      <vt:lpstr>SRF Accelerators Advances 2010 ~</vt:lpstr>
      <vt:lpstr>European XFEL,  SRF Linac Completed </vt:lpstr>
      <vt:lpstr>   European XFEL: SRF Cavity Performance </vt:lpstr>
      <vt:lpstr>Gradient Performance: Cryomodule v.s. Cavity</vt:lpstr>
      <vt:lpstr>RF Performance as of 28.9.2017</vt:lpstr>
      <vt:lpstr>Outline</vt:lpstr>
      <vt:lpstr>US-Japan Discussion Group on ILC</vt:lpstr>
      <vt:lpstr>ILC Cost-Reduction R&amp;D in US-Japan Cooperation  on SRF Technology, for ~3 years</vt:lpstr>
      <vt:lpstr>Gradient demonstrated w/ Nb-Sliced</vt:lpstr>
      <vt:lpstr> Nb-ingot sliced,L-grain, Cavity </vt:lpstr>
      <vt:lpstr>SRF Cavity Fabrication and Qualification </vt:lpstr>
      <vt:lpstr>Standard Procedure Established</vt:lpstr>
      <vt:lpstr>Standard Procedure Established</vt:lpstr>
      <vt:lpstr>New Surface Process demonstrated at Fermilab, “N Infusion at 120 C”  </vt:lpstr>
      <vt:lpstr>Consensus on ILC250 in JAHEP </vt:lpstr>
      <vt:lpstr>Important Energies in ILC</vt:lpstr>
      <vt:lpstr>Options for ILC Staging at 250GeV</vt:lpstr>
      <vt:lpstr>KEK efforts for the ILC promotion  </vt:lpstr>
      <vt:lpstr>KEK-ILC Action Plan Issued, in Jan. 2016    https://www.kek.jp/en/NewsRoom/Release/20160106140000/</vt:lpstr>
      <vt:lpstr>Expected decision timeline in Japan</vt:lpstr>
      <vt:lpstr>Summary </vt:lpstr>
      <vt:lpstr>PowerPoint プレゼンテーション</vt:lpstr>
      <vt:lpstr>Status and Prospect for ILC</vt:lpstr>
      <vt:lpstr>KEK-ATF: Demonstration of “Nano-beam”  </vt:lpstr>
      <vt:lpstr>European-XFEL cavities statistics data</vt:lpstr>
      <vt:lpstr>European-XFEL cavities statistics data</vt:lpstr>
      <vt:lpstr>RF Performance as of 28.9.2017</vt:lpstr>
      <vt:lpstr>PowerPoint プレゼンテーション</vt:lpstr>
      <vt:lpstr>New Baselining of Civil-engineering,  </vt:lpstr>
      <vt:lpstr>Cryogenics Layout with Further Safety and Conserving He Resource</vt:lpstr>
      <vt:lpstr>Further Technical Issues to prepare for the ILC </vt:lpstr>
      <vt:lpstr>Staging in TDR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Yamamoto Akira</dc:creator>
  <cp:lastModifiedBy>Yamamoto Akira</cp:lastModifiedBy>
  <cp:revision>432</cp:revision>
  <cp:lastPrinted>2017-11-04T14:59:13Z</cp:lastPrinted>
  <dcterms:created xsi:type="dcterms:W3CDTF">2016-01-17T15:30:13Z</dcterms:created>
  <dcterms:modified xsi:type="dcterms:W3CDTF">2017-11-06T05:25:22Z</dcterms:modified>
</cp:coreProperties>
</file>