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11" r:id="rId3"/>
    <p:sldId id="259" r:id="rId4"/>
    <p:sldId id="277" r:id="rId5"/>
    <p:sldId id="278" r:id="rId6"/>
    <p:sldId id="285" r:id="rId7"/>
    <p:sldId id="290" r:id="rId8"/>
    <p:sldId id="291" r:id="rId9"/>
    <p:sldId id="292" r:id="rId10"/>
    <p:sldId id="275" r:id="rId11"/>
    <p:sldId id="276" r:id="rId12"/>
    <p:sldId id="260" r:id="rId13"/>
    <p:sldId id="294" r:id="rId14"/>
    <p:sldId id="295" r:id="rId15"/>
    <p:sldId id="296" r:id="rId16"/>
    <p:sldId id="309" r:id="rId17"/>
    <p:sldId id="307" r:id="rId18"/>
    <p:sldId id="308" r:id="rId19"/>
    <p:sldId id="298" r:id="rId20"/>
    <p:sldId id="310" r:id="rId21"/>
    <p:sldId id="299" r:id="rId22"/>
    <p:sldId id="303" r:id="rId23"/>
    <p:sldId id="266" r:id="rId24"/>
    <p:sldId id="267" r:id="rId25"/>
    <p:sldId id="293" r:id="rId26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168" y="-4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76BEBD-7B69-D642-82D6-827174814B86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E5C2A-94A2-2A4E-871E-6B4FB2D5D39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403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fld id="{C45C3DB1-876C-9442-A649-094BB67C8B27}" type="slidenum">
              <a:rPr lang="en-US" sz="1200"/>
              <a:pPr>
                <a:defRPr/>
              </a:pPr>
              <a:t>4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0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宋体" charset="0"/>
                <a:cs typeface="宋体" charset="0"/>
              </a:defRPr>
            </a:lvl9pPr>
          </a:lstStyle>
          <a:p>
            <a:pPr>
              <a:defRPr/>
            </a:pPr>
            <a:fld id="{E6FA80C9-2B3B-7445-BABD-816C5F1E47AE}" type="slidenum">
              <a:rPr lang="en-US" sz="1200"/>
              <a:pPr>
                <a:defRPr/>
              </a:pPr>
              <a:t>6</a:t>
            </a:fld>
            <a:endParaRPr lang="en-US" sz="1200"/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kumimoji="0"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补了一张颜色比较深的图</a:t>
            </a:r>
            <a:r>
              <a:rPr lang="en-US" altLang="zh-CN" dirty="0" smtClean="0"/>
              <a:t>~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0E315-34EB-4EAC-932A-603A7FE4280E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19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8524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035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589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5271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468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981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7495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799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394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1437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048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5C777-FFF5-7E48-9168-7A2EE3E3F745}" type="datetimeFigureOut">
              <a:rPr kumimoji="1" lang="zh-CN" altLang="en-US" smtClean="0"/>
              <a:t>17/11/7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3CF31-1BF7-C84F-918B-816AF7604ED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241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gif"/><Relationship Id="rId5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6" Type="http://schemas.openxmlformats.org/officeDocument/2006/relationships/image" Target="../media/image41.emf"/><Relationship Id="rId7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861487"/>
            <a:ext cx="7772400" cy="1470025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High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Energy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CEPC Injector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Plasma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Wakefield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Accelerator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84506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zh-CN" dirty="0" smtClean="0">
                <a:solidFill>
                  <a:srgbClr val="000000"/>
                </a:solidFill>
              </a:rPr>
              <a:t>Wei</a:t>
            </a:r>
            <a:r>
              <a:rPr kumimoji="1" lang="zh-CN" altLang="en-US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dirty="0" smtClean="0">
                <a:solidFill>
                  <a:srgbClr val="000000"/>
                </a:solidFill>
              </a:rPr>
              <a:t>Lu </a:t>
            </a:r>
            <a:endParaRPr kumimoji="1" lang="en-US" altLang="zh-CN" dirty="0" smtClean="0"/>
          </a:p>
          <a:p>
            <a:r>
              <a:rPr kumimoji="1" lang="en-US" altLang="zh-CN" dirty="0" smtClean="0"/>
              <a:t>Tsinghua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University</a:t>
            </a:r>
          </a:p>
          <a:p>
            <a:endParaRPr kumimoji="1" lang="en-US" altLang="zh-CN" dirty="0" smtClean="0"/>
          </a:p>
          <a:p>
            <a:r>
              <a:rPr lang="en-US" altLang="zh-CN" b="1" dirty="0"/>
              <a:t>International Workshop on High Energy </a:t>
            </a:r>
            <a:r>
              <a:rPr lang="en-US" altLang="zh-CN" b="1" dirty="0" smtClean="0"/>
              <a:t>Circular</a:t>
            </a:r>
            <a:r>
              <a:rPr lang="zh-CN" altLang="zh-CN" dirty="0"/>
              <a:t> </a:t>
            </a:r>
            <a:r>
              <a:rPr lang="en-US" altLang="zh-CN" b="1" dirty="0" smtClean="0"/>
              <a:t>Electron</a:t>
            </a:r>
            <a:r>
              <a:rPr lang="en-US" altLang="zh-CN" b="1" dirty="0"/>
              <a:t>-Positron Collider</a:t>
            </a:r>
            <a:r>
              <a:rPr lang="zh-CN" altLang="zh-CN" dirty="0"/>
              <a:t> </a:t>
            </a:r>
            <a:endParaRPr lang="en-US" altLang="zh-CN" dirty="0" smtClean="0"/>
          </a:p>
          <a:p>
            <a:r>
              <a:rPr kumimoji="1" lang="en-US" altLang="zh-CN" dirty="0" smtClean="0"/>
              <a:t>Nov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6-8,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IHEP</a:t>
            </a:r>
            <a:r>
              <a:rPr kumimoji="1" lang="zh-CN" altLang="en-US" dirty="0" smtClean="0"/>
              <a:t>, </a:t>
            </a:r>
            <a:r>
              <a:rPr kumimoji="1" lang="en-US" altLang="zh-CN" dirty="0" smtClean="0"/>
              <a:t>Beijing</a:t>
            </a:r>
            <a:r>
              <a:rPr kumimoji="1" lang="zh-CN" altLang="en-US" dirty="0" smtClean="0"/>
              <a:t>, </a:t>
            </a:r>
            <a:r>
              <a:rPr kumimoji="1" lang="en-US" altLang="zh-CN" dirty="0" smtClean="0"/>
              <a:t>China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764157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Plasma Based Injector for CEPC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kumimoji="1" lang="en-US" altLang="zh-CN" dirty="0" smtClean="0"/>
              <a:t>The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b</a:t>
            </a:r>
            <a:r>
              <a:rPr kumimoji="1" lang="en-US" altLang="zh-CN" dirty="0" smtClean="0"/>
              <a:t>oundary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condition</a:t>
            </a:r>
            <a:endParaRPr kumimoji="1" lang="en-US" altLang="zh-CN" dirty="0" smtClean="0"/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Overall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concept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</a:t>
            </a:r>
          </a:p>
          <a:p>
            <a:endParaRPr kumimoji="1" lang="en-US" altLang="zh-CN" dirty="0"/>
          </a:p>
          <a:p>
            <a:r>
              <a:rPr kumimoji="1" lang="zh-CN" altLang="zh-CN" dirty="0"/>
              <a:t> </a:t>
            </a:r>
            <a:r>
              <a:rPr kumimoji="1" lang="en-US" altLang="zh-CN" dirty="0" smtClean="0"/>
              <a:t>Driver</a:t>
            </a:r>
            <a:r>
              <a:rPr kumimoji="1" lang="zh-CN" altLang="en-US" dirty="0" smtClean="0"/>
              <a:t>/</a:t>
            </a:r>
            <a:r>
              <a:rPr kumimoji="1" lang="en-US" altLang="zh-CN" dirty="0" smtClean="0"/>
              <a:t>trailer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generation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through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Photo-injector</a:t>
            </a:r>
          </a:p>
          <a:p>
            <a:pPr marL="0" indent="0">
              <a:buNone/>
            </a:pPr>
            <a:endParaRPr kumimoji="1" lang="en-US" altLang="zh-CN" dirty="0" smtClean="0"/>
          </a:p>
          <a:p>
            <a:r>
              <a:rPr kumimoji="1" lang="en-US" altLang="zh-CN" dirty="0" smtClean="0"/>
              <a:t>HTR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PWFA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with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good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stability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(single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stage </a:t>
            </a:r>
            <a:r>
              <a:rPr kumimoji="1" lang="en-US" altLang="zh-CN" dirty="0" smtClean="0">
                <a:solidFill>
                  <a:srgbClr val="FF0000"/>
                </a:solidFill>
              </a:rPr>
              <a:t>TR</a:t>
            </a:r>
            <a:r>
              <a:rPr kumimoji="1" lang="zh-CN" altLang="zh-CN" dirty="0" smtClean="0">
                <a:solidFill>
                  <a:srgbClr val="FF0000"/>
                </a:solidFill>
              </a:rPr>
              <a:t>=</a:t>
            </a:r>
            <a:r>
              <a:rPr kumimoji="1" lang="en-US" altLang="zh-CN" dirty="0" smtClean="0">
                <a:solidFill>
                  <a:srgbClr val="FF0000"/>
                </a:solidFill>
              </a:rPr>
              <a:t>3-4,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/>
              <a:t>Cascaded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stage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</a:rPr>
              <a:t>6-12,</a:t>
            </a:r>
            <a:r>
              <a:rPr kumimoji="1" lang="en-US" altLang="zh-CN" dirty="0"/>
              <a:t> high</a:t>
            </a:r>
            <a:r>
              <a:rPr kumimoji="1" lang="zh-CN" altLang="en-US" dirty="0"/>
              <a:t> </a:t>
            </a:r>
            <a:r>
              <a:rPr kumimoji="1" lang="en-US" altLang="zh-CN" dirty="0" smtClean="0"/>
              <a:t>efficiency)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Positron generation and  acceleration in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 electron beam driven PWFA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using</a:t>
            </a:r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hollow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plasma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channel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</a:t>
            </a:r>
            <a:r>
              <a:rPr kumimoji="1" lang="en-US" altLang="zh-CN" dirty="0">
                <a:solidFill>
                  <a:srgbClr val="FF0000"/>
                </a:solidFill>
              </a:rPr>
              <a:t>TR</a:t>
            </a:r>
            <a:r>
              <a:rPr kumimoji="1" lang="zh-CN" altLang="zh-CN" dirty="0" smtClean="0">
                <a:solidFill>
                  <a:srgbClr val="FF0000"/>
                </a:solidFill>
              </a:rPr>
              <a:t>=</a:t>
            </a:r>
            <a:r>
              <a:rPr kumimoji="1" lang="zh-CN" altLang="zh-CN" dirty="0">
                <a:solidFill>
                  <a:srgbClr val="FF0000"/>
                </a:solidFill>
              </a:rPr>
              <a:t>1</a:t>
            </a:r>
            <a:r>
              <a:rPr kumimoji="1" lang="en-US" altLang="zh-CN" dirty="0" smtClean="0"/>
              <a:t>)</a:t>
            </a:r>
          </a:p>
          <a:p>
            <a:pPr marL="0" indent="0">
              <a:buNone/>
            </a:pPr>
            <a:endParaRPr kumimoji="1" lang="en-US" altLang="zh-CN" dirty="0"/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3035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337523"/>
              </p:ext>
            </p:extLst>
          </p:nvPr>
        </p:nvGraphicFramePr>
        <p:xfrm>
          <a:off x="283883" y="897710"/>
          <a:ext cx="8621058" cy="504595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948600"/>
                <a:gridCol w="1219988"/>
                <a:gridCol w="1005901"/>
                <a:gridCol w="1596650"/>
                <a:gridCol w="1849919"/>
              </a:tblGrid>
              <a:tr h="6105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Parameter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Symbol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+mn-lt"/>
                        </a:rPr>
                        <a:t>Unit</a:t>
                      </a:r>
                      <a:endParaRPr lang="zh-CN" sz="20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8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Pre-CDR</a:t>
                      </a:r>
                      <a:endParaRPr lang="zh-CN" sz="2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800" b="1" kern="1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CDR</a:t>
                      </a:r>
                      <a:endParaRPr lang="zh-CN" sz="2800" b="1" kern="1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</a:tr>
              <a:tr h="3980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 /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beam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energy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i="1" kern="100" baseline="-250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sz="2400" kern="100" baseline="-25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sz="2400" kern="100" baseline="0" dirty="0" smtClean="0">
                          <a:effectLst/>
                          <a:latin typeface="+mn-lt"/>
                        </a:rPr>
                        <a:t>/</a:t>
                      </a:r>
                      <a:r>
                        <a:rPr lang="en-US" altLang="zh-CN" sz="2400" i="1" kern="1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i="1" kern="100" baseline="-25000" dirty="0" err="1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i="1" kern="100" baseline="-25000" dirty="0" smtClean="0">
                          <a:effectLst/>
                          <a:latin typeface="+mn-lt"/>
                        </a:rPr>
                        <a:t>+</a:t>
                      </a:r>
                      <a:endParaRPr lang="zh-CN" altLang="zh-CN" sz="2000" i="1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+mn-lt"/>
                        </a:rPr>
                        <a:t>GeV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zh-CN" sz="2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b="0" kern="1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b="0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</a:tr>
              <a:tr h="3980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Repetition rate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+mn-lt"/>
                        </a:rPr>
                        <a:t>f</a:t>
                      </a:r>
                      <a:r>
                        <a:rPr lang="en-US" sz="2400" i="1" kern="100" baseline="-25000" dirty="0" err="1">
                          <a:effectLst/>
                          <a:latin typeface="+mn-lt"/>
                        </a:rPr>
                        <a:t>rep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Hz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50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50</a:t>
                      </a:r>
                      <a:endParaRPr lang="zh-CN" sz="2400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</a:tr>
              <a:tr h="5233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bunch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population </a:t>
                      </a: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i="1" kern="100" baseline="0" dirty="0" smtClean="0">
                          <a:effectLst/>
                          <a:latin typeface="+mn-lt"/>
                        </a:rPr>
                        <a:t>Ne-/</a:t>
                      </a:r>
                      <a:r>
                        <a:rPr lang="en-US" altLang="zh-CN" sz="2400" i="1" kern="100" baseline="0" dirty="0" smtClean="0">
                          <a:effectLst/>
                          <a:latin typeface="+mn-lt"/>
                        </a:rPr>
                        <a:t>Ne+</a:t>
                      </a:r>
                      <a:endParaRPr lang="zh-CN" altLang="zh-CN" sz="20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2×10</a:t>
                      </a:r>
                      <a:r>
                        <a:rPr lang="en-US" sz="2400" kern="1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2400" kern="1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b="0" kern="1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6.25×10</a:t>
                      </a:r>
                      <a:r>
                        <a:rPr lang="en-US" sz="2400" b="0" kern="100" baseline="300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CN" sz="2400" b="0" kern="100" baseline="300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</a:tr>
              <a:tr h="398076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i="1" kern="100" baseline="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nC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</a:t>
                      </a:r>
                      <a:endParaRPr lang="zh-CN" sz="2400" b="1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b="0" kern="1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</a:t>
                      </a:r>
                      <a:endParaRPr lang="zh-CN" sz="2400" b="0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</a:tr>
              <a:tr h="5233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+mn-lt"/>
                        </a:rPr>
                        <a:t>Energy </a:t>
                      </a:r>
                      <a:r>
                        <a:rPr lang="en-US" sz="2400" kern="100" dirty="0">
                          <a:effectLst/>
                          <a:latin typeface="+mn-lt"/>
                        </a:rPr>
                        <a:t>spread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(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kern="100" dirty="0" err="1">
                          <a:effectLst/>
                          <a:latin typeface="+mn-lt"/>
                        </a:rPr>
                        <a:t>σ</a:t>
                      </a:r>
                      <a:r>
                        <a:rPr lang="en-US" sz="2400" i="1" kern="100" baseline="-25000" dirty="0" err="1">
                          <a:effectLst/>
                          <a:latin typeface="+mn-lt"/>
                        </a:rPr>
                        <a:t>E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&lt;1×10</a:t>
                      </a:r>
                      <a:r>
                        <a:rPr lang="en-US" sz="2400" kern="100" baseline="300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sz="2400" kern="1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marR="0" lvl="0" indent="698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&lt;2×10</a:t>
                      </a:r>
                      <a:r>
                        <a:rPr lang="en-US" altLang="zh-CN" sz="2400" b="0" kern="100" baseline="300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-3</a:t>
                      </a:r>
                      <a:endParaRPr lang="zh-CN" altLang="zh-CN" sz="2400" b="0" kern="100" baseline="30000" dirty="0" smtClean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</a:tr>
              <a:tr h="5233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err="1" smtClean="0">
                          <a:effectLst/>
                          <a:latin typeface="+mn-lt"/>
                        </a:rPr>
                        <a:t>Emittance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 (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/e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+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</a:t>
                      </a:r>
                      <a:r>
                        <a:rPr lang="en-US" sz="2400" kern="100" dirty="0" smtClean="0">
                          <a:effectLst/>
                          <a:latin typeface="+mn-lt"/>
                        </a:rPr>
                        <a:t>)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effectLst/>
                          <a:latin typeface="Segoe Script" panose="030B0504020000000003" pitchFamily="66" charset="0"/>
                        </a:rPr>
                        <a:t> </a:t>
                      </a:r>
                      <a:r>
                        <a:rPr lang="el-GR" sz="2400" i="1" kern="1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</a:t>
                      </a:r>
                      <a:r>
                        <a:rPr lang="en-US" sz="2400" i="1" kern="1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400" i="1" kern="100" dirty="0">
                          <a:effectLst/>
                          <a:latin typeface="+mn-lt"/>
                        </a:rPr>
                        <a:t> </a:t>
                      </a:r>
                      <a:endParaRPr lang="zh-CN" sz="2400" i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</a:t>
                      </a: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mrad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&lt;0.3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400" kern="1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&lt;0.3</a:t>
                      </a:r>
                      <a:endParaRPr lang="zh-CN" sz="2400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</a:tr>
              <a:tr h="5233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beam</a:t>
                      </a:r>
                      <a:r>
                        <a:rPr lang="en-US" altLang="zh-CN" sz="2400" kern="100" baseline="0" dirty="0" smtClean="0">
                          <a:effectLst/>
                          <a:latin typeface="+mn-lt"/>
                        </a:rPr>
                        <a:t> energy on Target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lt"/>
                        </a:rPr>
                        <a:t> </a:t>
                      </a: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(</a:t>
                      </a:r>
                      <a:r>
                        <a:rPr lang="en-US" altLang="zh-CN" sz="2400" b="1" kern="1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altLang="zh-CN" sz="2400" kern="1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sz="2400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</a:tr>
              <a:tr h="5233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e</a:t>
                      </a:r>
                      <a:r>
                        <a:rPr lang="en-US" altLang="zh-CN" sz="2400" kern="100" baseline="30000" dirty="0" smtClean="0">
                          <a:effectLst/>
                          <a:latin typeface="+mn-lt"/>
                        </a:rPr>
                        <a:t>-</a:t>
                      </a:r>
                      <a:r>
                        <a:rPr lang="en-US" altLang="zh-CN" sz="2400" kern="100" dirty="0" smtClean="0">
                          <a:effectLst/>
                          <a:latin typeface="+mn-lt"/>
                        </a:rPr>
                        <a:t> bunch</a:t>
                      </a:r>
                      <a:r>
                        <a:rPr lang="en-US" altLang="zh-CN" sz="2400" kern="100" baseline="0" dirty="0" smtClean="0">
                          <a:effectLst/>
                          <a:latin typeface="+mn-lt"/>
                        </a:rPr>
                        <a:t> charge on Target</a:t>
                      </a:r>
                      <a:endParaRPr lang="zh-CN" altLang="zh-CN" sz="2400" kern="100" dirty="0" smtClean="0"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240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endParaRPr lang="zh-CN" sz="24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  <a:tc>
                  <a:txBody>
                    <a:bodyPr/>
                    <a:lstStyle/>
                    <a:p>
                      <a:pPr marL="0" indent="6985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2400" kern="100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 </a:t>
                      </a:r>
                      <a:endParaRPr lang="zh-CN" sz="2400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8576" marR="38576" marT="0" marB="0" anchor="ctr"/>
                </a:tc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1043624" y="163524"/>
            <a:ext cx="80406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</a:rPr>
              <a:t>CEPC Pre-CDR/CDR Linac Requirement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8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Boundary Conditions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en-US" altLang="zh-CN" dirty="0"/>
              <a:t>B</a:t>
            </a:r>
            <a:r>
              <a:rPr kumimoji="1" lang="en-US" altLang="zh-CN" dirty="0" smtClean="0"/>
              <a:t>eam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average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power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</a:t>
            </a:r>
            <a:r>
              <a:rPr kumimoji="1" lang="en-US" altLang="zh-CN" dirty="0" smtClean="0">
                <a:solidFill>
                  <a:srgbClr val="FF0000"/>
                </a:solidFill>
              </a:rPr>
              <a:t>kW</a:t>
            </a:r>
            <a:r>
              <a:rPr kumimoji="1" lang="zh-CN" altLang="en-US" dirty="0" smtClean="0">
                <a:solidFill>
                  <a:srgbClr val="FF0000"/>
                </a:solidFill>
              </a:rPr>
              <a:t>  </a:t>
            </a:r>
            <a:r>
              <a:rPr kumimoji="1" lang="en-US" altLang="zh-CN" dirty="0" smtClean="0">
                <a:solidFill>
                  <a:srgbClr val="FF0000"/>
                </a:solidFill>
              </a:rPr>
              <a:t>100Hz</a:t>
            </a:r>
            <a:r>
              <a:rPr kumimoji="1" lang="en-US" altLang="zh-CN" dirty="0" smtClean="0"/>
              <a:t>)</a:t>
            </a:r>
          </a:p>
          <a:p>
            <a:endParaRPr kumimoji="1" lang="en-US" altLang="zh-CN" dirty="0" smtClean="0"/>
          </a:p>
          <a:p>
            <a:r>
              <a:rPr kumimoji="1" lang="en-US" altLang="zh-CN" dirty="0" smtClean="0"/>
              <a:t>Beam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charge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per-bunch</a:t>
            </a:r>
            <a:r>
              <a:rPr kumimoji="1" lang="zh-CN" altLang="en-US" dirty="0" smtClean="0"/>
              <a:t>  </a:t>
            </a:r>
            <a:r>
              <a:rPr kumimoji="1" lang="en-US" altLang="zh-CN" dirty="0" smtClean="0"/>
              <a:t>(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nC</a:t>
            </a:r>
            <a:r>
              <a:rPr kumimoji="1" lang="en-US" altLang="zh-CN" dirty="0" smtClean="0"/>
              <a:t>)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Beam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energy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spread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</a:t>
            </a:r>
            <a:r>
              <a:rPr kumimoji="1" lang="en-US" altLang="zh-CN" dirty="0" smtClean="0">
                <a:solidFill>
                  <a:srgbClr val="FF0000"/>
                </a:solidFill>
              </a:rPr>
              <a:t>0.2%</a:t>
            </a:r>
            <a:r>
              <a:rPr kumimoji="1" lang="en-US" altLang="zh-CN" dirty="0" smtClean="0"/>
              <a:t>)</a:t>
            </a:r>
          </a:p>
          <a:p>
            <a:pPr marL="0" indent="0">
              <a:buNone/>
            </a:pPr>
            <a:endParaRPr kumimoji="1" lang="en-US" altLang="zh-CN" dirty="0" smtClean="0"/>
          </a:p>
          <a:p>
            <a:r>
              <a:rPr kumimoji="1" lang="en-US" altLang="zh-CN" dirty="0" smtClean="0"/>
              <a:t>Beam geometric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emittance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(</a:t>
            </a:r>
            <a:r>
              <a:rPr kumimoji="1" lang="en-US" altLang="zh-CN" dirty="0" smtClean="0">
                <a:solidFill>
                  <a:srgbClr val="FF0000"/>
                </a:solidFill>
              </a:rPr>
              <a:t>&lt;0.3mm</a:t>
            </a:r>
            <a:r>
              <a:rPr kumimoji="1" lang="zh-CN" altLang="en-US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dirty="0" err="1" smtClean="0">
                <a:solidFill>
                  <a:srgbClr val="FF0000"/>
                </a:solidFill>
              </a:rPr>
              <a:t>mrad</a:t>
            </a:r>
            <a:r>
              <a:rPr kumimoji="1" lang="en-US" altLang="zh-CN" dirty="0" smtClean="0"/>
              <a:t>)</a:t>
            </a:r>
          </a:p>
          <a:p>
            <a:endParaRPr kumimoji="1" lang="en-US" altLang="zh-CN" dirty="0"/>
          </a:p>
          <a:p>
            <a:r>
              <a:rPr kumimoji="1" lang="en-US" altLang="zh-CN" dirty="0" smtClean="0"/>
              <a:t>Positron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generation</a:t>
            </a:r>
            <a:r>
              <a:rPr kumimoji="1" lang="en-US" altLang="zh-CN" dirty="0" smtClean="0"/>
              <a:t> and acceleration</a:t>
            </a:r>
            <a:endParaRPr kumimoji="1"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62097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Overall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C</a:t>
            </a:r>
            <a:r>
              <a:rPr kumimoji="1" lang="en-US" altLang="zh-CN" dirty="0" smtClean="0"/>
              <a:t>oncept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based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single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stage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HTR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PWFA (TR=3.5)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7057"/>
            <a:ext cx="9144000" cy="38847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916706" y="6439647"/>
            <a:ext cx="1866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Cai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Meng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2517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HTR</a:t>
            </a:r>
            <a:r>
              <a:rPr lang="zh-CN" altLang="en-US" dirty="0" smtClean="0"/>
              <a:t> </a:t>
            </a:r>
            <a:r>
              <a:rPr lang="en-US" altLang="zh-CN" dirty="0" smtClean="0"/>
              <a:t>PWFA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parameter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design</a:t>
            </a:r>
            <a:r>
              <a:rPr lang="zh-CN" altLang="en-US" dirty="0" smtClean="0"/>
              <a:t> </a:t>
            </a:r>
            <a:r>
              <a:rPr lang="en-US" altLang="zh-CN" dirty="0" smtClean="0"/>
              <a:t>(TR=3.55)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7736881"/>
                  </p:ext>
                </p:extLst>
              </p:nvPr>
            </p:nvGraphicFramePr>
            <p:xfrm>
              <a:off x="634598" y="1417638"/>
              <a:ext cx="3459286" cy="48517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24908"/>
                    <a:gridCol w="1234378"/>
                  </a:tblGrid>
                  <a:tr h="366368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 smtClean="0"/>
                            <a:t>Input</a:t>
                          </a:r>
                          <a:r>
                            <a:rPr lang="en-US" altLang="zh-CN" sz="1800" dirty="0" smtClean="0"/>
                            <a:t> </a:t>
                          </a:r>
                          <a:r>
                            <a:rPr lang="en-US" altLang="zh-CN" sz="1800" dirty="0" smtClean="0"/>
                            <a:t>parameters</a:t>
                          </a:r>
                          <a:endParaRPr lang="zh-CN" altLang="en-US" sz="18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 sz="1200"/>
                        </a:p>
                      </a:txBody>
                      <a:tcPr marL="68580" marR="68580"/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Plasma density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Driver charge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Driver energy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Driver length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Driver RMS size</a:t>
                          </a:r>
                          <a:r>
                            <a:rPr lang="en-US" altLang="zh-CN" sz="1400" baseline="0" dirty="0" smtClean="0"/>
                            <a:t>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  <a:tr h="451687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Driver</a:t>
                          </a:r>
                          <a:r>
                            <a:rPr lang="en-US" altLang="zh-CN" sz="1400" baseline="0" dirty="0" smtClean="0"/>
                            <a:t> normalized emittance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/>
                            <a:t>Trailor charge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r>
                            <a:rPr lang="en-US" altLang="zh-CN" sz="1400" dirty="0" smtClean="0"/>
                            <a:t>Trailor energy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/>
                            <a:t>Trailor length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err="1" smtClean="0"/>
                            <a:t>Trailor</a:t>
                          </a:r>
                          <a:r>
                            <a:rPr lang="en-US" altLang="zh-CN" sz="1400" dirty="0" smtClean="0"/>
                            <a:t> RMS size</a:t>
                          </a:r>
                          <a:r>
                            <a:rPr lang="en-US" altLang="zh-CN" sz="1400" baseline="0" dirty="0" smtClean="0"/>
                            <a:t>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  <a:tr h="45168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400" dirty="0" smtClean="0"/>
                            <a:t>Trailor </a:t>
                          </a:r>
                          <a:r>
                            <a:rPr lang="en-US" altLang="zh-CN" sz="1400" baseline="0" dirty="0" smtClean="0"/>
                            <a:t> normalized emittance </a:t>
                          </a:r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400" dirty="0"/>
                        </a:p>
                      </a:txBody>
                      <a:tcPr marL="68580" marR="6858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7736881"/>
                  </p:ext>
                </p:extLst>
              </p:nvPr>
            </p:nvGraphicFramePr>
            <p:xfrm>
              <a:off x="634598" y="1417638"/>
              <a:ext cx="3459286" cy="48517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24908"/>
                    <a:gridCol w="1234378"/>
                  </a:tblGrid>
                  <a:tr h="366368"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 smtClean="0"/>
                            <a:t>Input</a:t>
                          </a:r>
                          <a:r>
                            <a:rPr lang="en-US" altLang="zh-CN" sz="1800" dirty="0" smtClean="0"/>
                            <a:t> </a:t>
                          </a:r>
                          <a:r>
                            <a:rPr lang="en-US" altLang="zh-CN" sz="1800" dirty="0" smtClean="0"/>
                            <a:t>parameters</a:t>
                          </a:r>
                          <a:endParaRPr lang="zh-CN" altLang="en-US" sz="18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 sz="1200"/>
                        </a:p>
                      </a:txBody>
                      <a:tcPr marL="68580" marR="68580"/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71765" r="-55616" b="-7658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71765" b="-765882"/>
                          </a:stretch>
                        </a:blipFill>
                      </a:tcPr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243333" r="-55616" b="-98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243333" b="-985000"/>
                          </a:stretch>
                        </a:blipFill>
                      </a:tcPr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343333" r="-55616" b="-88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343333" b="-885000"/>
                          </a:stretch>
                        </a:blipFill>
                      </a:tcPr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443333" r="-55616" b="-78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443333" b="-785000"/>
                          </a:stretch>
                        </a:blipFill>
                      </a:tcPr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543333" r="-55616" b="-68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543333" b="-685000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454118" r="-55616" b="-3835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454118" b="-383529"/>
                          </a:stretch>
                        </a:blipFill>
                      </a:tcPr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785000" r="-55616" b="-44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785000" b="-443333"/>
                          </a:stretch>
                        </a:blipFill>
                      </a:tcPr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885000" r="-55616" b="-34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885000" b="-343333"/>
                          </a:stretch>
                        </a:blipFill>
                      </a:tcPr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985000" r="-55616" b="-24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985000" b="-243333"/>
                          </a:stretch>
                        </a:blipFill>
                      </a:tcPr>
                    </a:tc>
                  </a:tr>
                  <a:tr h="36636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1085000" r="-55616" b="-14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1085000" b="-143333"/>
                          </a:stretch>
                        </a:blipFill>
                      </a:tcPr>
                    </a:tc>
                  </a:tr>
                  <a:tr h="5181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836471" r="-55616" b="-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79803" t="-836471" b="-117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778" y="2509497"/>
            <a:ext cx="3152394" cy="314513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55765" y="6484471"/>
            <a:ext cx="149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Shiyu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Zhou</a:t>
            </a: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02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44756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HTR</a:t>
            </a:r>
            <a:r>
              <a:rPr lang="zh-CN" altLang="en-US" dirty="0" smtClean="0"/>
              <a:t> </a:t>
            </a:r>
            <a:r>
              <a:rPr lang="en-US" altLang="zh-CN" dirty="0" smtClean="0"/>
              <a:t>PWFA</a:t>
            </a:r>
            <a:r>
              <a:rPr lang="zh-CN" altLang="en-US" dirty="0" smtClean="0"/>
              <a:t> </a:t>
            </a:r>
            <a:r>
              <a:rPr lang="en-US" altLang="zh-CN" dirty="0" smtClean="0"/>
              <a:t>simulation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(TR=3.55)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6605695"/>
                  </p:ext>
                </p:extLst>
              </p:nvPr>
            </p:nvGraphicFramePr>
            <p:xfrm>
              <a:off x="4766742" y="1837765"/>
              <a:ext cx="3920058" cy="42134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58277"/>
                    <a:gridCol w="1161781"/>
                  </a:tblGrid>
                  <a:tr h="534799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Output parameters</a:t>
                          </a:r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 marL="68580" marR="68580"/>
                    </a:tc>
                  </a:tr>
                  <a:tr h="734556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Trailor energy </a:t>
                          </a:r>
                          <a14:m/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dirty="0"/>
                        </a:p>
                      </a:txBody>
                      <a:tcPr marL="68580" marR="68580"/>
                    </a:tc>
                  </a:tr>
                  <a:tr h="104936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 smtClean="0"/>
                            <a:t>Trailor </a:t>
                          </a:r>
                          <a:r>
                            <a:rPr lang="en-US" altLang="zh-CN" baseline="0" dirty="0" smtClean="0"/>
                            <a:t> normalized emittance </a:t>
                          </a:r>
                          <a14:m/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dirty="0"/>
                        </a:p>
                      </a:txBody>
                      <a:tcPr marL="68580" marR="68580"/>
                    </a:tc>
                  </a:tr>
                  <a:tr h="425576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TR</a:t>
                          </a:r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dirty="0"/>
                        </a:p>
                      </a:txBody>
                      <a:tcPr marL="68580" marR="68580"/>
                    </a:tc>
                  </a:tr>
                  <a:tr h="734556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Energy</a:t>
                          </a:r>
                          <a:r>
                            <a:rPr lang="en-US" altLang="zh-CN" baseline="0" dirty="0" smtClean="0"/>
                            <a:t> spread </a:t>
                          </a:r>
                          <a14:m/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dirty="0"/>
                        </a:p>
                      </a:txBody>
                      <a:tcPr marL="68580" marR="68580"/>
                    </a:tc>
                  </a:tr>
                  <a:tr h="734556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Efficiency</a:t>
                          </a:r>
                          <a:r>
                            <a:rPr lang="en-US" altLang="zh-CN" baseline="0" dirty="0" smtClean="0"/>
                            <a:t> (driver -&gt; </a:t>
                          </a:r>
                          <a:r>
                            <a:rPr lang="en-US" altLang="zh-CN" baseline="0" dirty="0" err="1" smtClean="0"/>
                            <a:t>trailor</a:t>
                          </a:r>
                          <a:r>
                            <a:rPr lang="en-US" altLang="zh-CN" baseline="0" dirty="0" smtClean="0"/>
                            <a:t>)</a:t>
                          </a:r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dirty="0"/>
                        </a:p>
                      </a:txBody>
                      <a:tcPr marL="68580" marR="6858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5" name="表格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46605695"/>
                  </p:ext>
                </p:extLst>
              </p:nvPr>
            </p:nvGraphicFramePr>
            <p:xfrm>
              <a:off x="4766742" y="1837765"/>
              <a:ext cx="3920058" cy="421340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758277"/>
                    <a:gridCol w="1161781"/>
                  </a:tblGrid>
                  <a:tr h="534799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Output parameters</a:t>
                          </a:r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 marL="68580" marR="68580"/>
                    </a:tc>
                  </a:tr>
                  <a:tr h="73455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221" t="-73333" r="-42257" b="-4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237173" t="-73333" b="-403333"/>
                          </a:stretch>
                        </a:blipFill>
                      </a:tcPr>
                    </a:tc>
                  </a:tr>
                  <a:tr h="10493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221" t="-120231" r="-42257" b="-1797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237173" t="-120231" b="-179769"/>
                          </a:stretch>
                        </a:blipFill>
                      </a:tcPr>
                    </a:tc>
                  </a:tr>
                  <a:tr h="425576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TR</a:t>
                          </a:r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237173" t="-544286" b="-344286"/>
                          </a:stretch>
                        </a:blipFill>
                      </a:tcPr>
                    </a:tc>
                  </a:tr>
                  <a:tr h="73455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221" t="-375833" r="-42257" b="-100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237173" t="-375833" b="-100833"/>
                          </a:stretch>
                        </a:blipFill>
                      </a:tcPr>
                    </a:tc>
                  </a:tr>
                  <a:tr h="734556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Efficiency</a:t>
                          </a:r>
                          <a:r>
                            <a:rPr lang="en-US" altLang="zh-CN" baseline="0" dirty="0" smtClean="0"/>
                            <a:t> (driver -&gt; </a:t>
                          </a:r>
                          <a:r>
                            <a:rPr lang="en-US" altLang="zh-CN" baseline="0" dirty="0" err="1" smtClean="0"/>
                            <a:t>trailor</a:t>
                          </a:r>
                          <a:r>
                            <a:rPr lang="en-US" altLang="zh-CN" baseline="0" dirty="0" smtClean="0"/>
                            <a:t>)</a:t>
                          </a:r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237173" t="-47190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5645032" y="6235840"/>
                <a:ext cx="2223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Plasma length </a:t>
                </a:r>
                <a14:m>
                  <m:oMath xmlns:m="http://schemas.openxmlformats.org/officeDocument/2006/math" xmlns="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~1.9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032" y="6235840"/>
                <a:ext cx="2223686" cy="36933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9" y="1107999"/>
            <a:ext cx="4434353" cy="3922249"/>
          </a:xfrm>
        </p:spPr>
      </p:pic>
      <p:pic>
        <p:nvPicPr>
          <p:cNvPr id="10" name="内容占位符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357" y="4971587"/>
            <a:ext cx="2807820" cy="18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4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102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7nC</a:t>
            </a:r>
            <a:r>
              <a:rPr lang="zh-CN" altLang="en-US" dirty="0" smtClean="0"/>
              <a:t> </a:t>
            </a:r>
            <a:r>
              <a:rPr lang="en-US" altLang="zh-CN" dirty="0" smtClean="0"/>
              <a:t>Shaped</a:t>
            </a:r>
            <a:r>
              <a:rPr lang="zh-CN" altLang="en-US" dirty="0" smtClean="0"/>
              <a:t> </a:t>
            </a:r>
            <a:r>
              <a:rPr lang="en-US" altLang="zh-CN" dirty="0" smtClean="0"/>
              <a:t>bunch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S-band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photo-injector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/>
              <a:t> </a:t>
            </a:r>
            <a:r>
              <a:rPr lang="en-US" altLang="zh-CN" dirty="0" smtClean="0"/>
              <a:t>LINAC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91082"/>
            <a:ext cx="3580306" cy="3572064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7200" y="5976471"/>
            <a:ext cx="3912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Simulation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data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Zhen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SINAP</a:t>
            </a:r>
            <a:endParaRPr kumimoji="1" lang="zh-CN" altLang="en-US" dirty="0"/>
          </a:p>
        </p:txBody>
      </p:sp>
      <p:pic>
        <p:nvPicPr>
          <p:cNvPr id="5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53577" y="1253287"/>
            <a:ext cx="3214870" cy="3214870"/>
          </a:xfrm>
          <a:prstGeom prst="rect">
            <a:avLst/>
          </a:prstGeom>
        </p:spPr>
      </p:pic>
      <p:grpSp>
        <p:nvGrpSpPr>
          <p:cNvPr id="14" name="组 13"/>
          <p:cNvGrpSpPr/>
          <p:nvPr/>
        </p:nvGrpSpPr>
        <p:grpSpPr>
          <a:xfrm>
            <a:off x="5140416" y="3959411"/>
            <a:ext cx="2509468" cy="2721259"/>
            <a:chOff x="4408297" y="2492831"/>
            <a:chExt cx="3310186" cy="382010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8297" y="2492831"/>
              <a:ext cx="3310186" cy="3310185"/>
            </a:xfrm>
            <a:prstGeom prst="rect">
              <a:avLst/>
            </a:prstGeom>
          </p:spPr>
        </p:pic>
        <p:cxnSp>
          <p:nvCxnSpPr>
            <p:cNvPr id="16" name="直接连接符 6"/>
            <p:cNvCxnSpPr/>
            <p:nvPr/>
          </p:nvCxnSpPr>
          <p:spPr>
            <a:xfrm>
              <a:off x="5809643" y="3794760"/>
              <a:ext cx="5074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/>
            <p:cNvSpPr txBox="1"/>
            <p:nvPr/>
          </p:nvSpPr>
          <p:spPr>
            <a:xfrm>
              <a:off x="5939028" y="3502152"/>
              <a:ext cx="5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0.28</a:t>
              </a:r>
              <a:endParaRPr lang="zh-CN" altLang="en-US" dirty="0"/>
            </a:p>
          </p:txBody>
        </p:sp>
        <p:cxnSp>
          <p:nvCxnSpPr>
            <p:cNvPr id="18" name="直接连接符 8"/>
            <p:cNvCxnSpPr/>
            <p:nvPr/>
          </p:nvCxnSpPr>
          <p:spPr>
            <a:xfrm flipV="1">
              <a:off x="6384102" y="5020056"/>
              <a:ext cx="518823" cy="6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/>
          </p:nvSpPr>
          <p:spPr>
            <a:xfrm>
              <a:off x="6137214" y="4690945"/>
              <a:ext cx="664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-0.98</a:t>
              </a:r>
              <a:endParaRPr lang="zh-CN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19"/>
                <p:cNvSpPr txBox="1"/>
                <p:nvPr/>
              </p:nvSpPr>
              <p:spPr>
                <a:xfrm>
                  <a:off x="5963194" y="5943600"/>
                  <a:ext cx="9402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altLang="zh-CN" i="1" smtClean="0">
                            <a:latin typeface="Cambria Math" panose="02040503050406030204" pitchFamily="18" charset="0"/>
                          </a:rPr>
                          <m:t>TR</m:t>
                        </m:r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=3.5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0924" y="5943600"/>
                  <a:ext cx="1122423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93510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964" y="20641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Positron</a:t>
            </a:r>
            <a:r>
              <a:rPr kumimoji="1" lang="en-US" altLang="zh-CN" dirty="0" smtClean="0"/>
              <a:t> generation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119" y="1163641"/>
            <a:ext cx="4825842" cy="1455215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861443"/>
              </p:ext>
            </p:extLst>
          </p:nvPr>
        </p:nvGraphicFramePr>
        <p:xfrm>
          <a:off x="139868" y="1272734"/>
          <a:ext cx="3147192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5669"/>
                <a:gridCol w="1201523"/>
              </a:tblGrid>
              <a:tr h="316753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Damping</a:t>
                      </a:r>
                      <a:r>
                        <a:rPr lang="zh-CN" altLang="en-US" sz="1600" dirty="0" smtClean="0"/>
                        <a:t> </a:t>
                      </a:r>
                      <a:r>
                        <a:rPr lang="en-US" altLang="zh-CN" sz="1600" dirty="0" smtClean="0"/>
                        <a:t>ring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DR</a:t>
                      </a:r>
                      <a:r>
                        <a:rPr lang="en-US" altLang="zh-CN" sz="1600" baseline="0" dirty="0" smtClean="0"/>
                        <a:t> V1.0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Energy (MeV)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240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Circumference </a:t>
                      </a:r>
                      <a:r>
                        <a:rPr lang="zh-CN" altLang="en-US" sz="1600" dirty="0" smtClean="0"/>
                        <a:t>（</a:t>
                      </a:r>
                      <a:r>
                        <a:rPr lang="en-US" altLang="zh-CN" sz="1600" dirty="0" smtClean="0"/>
                        <a:t>m</a:t>
                      </a:r>
                      <a:r>
                        <a:rPr lang="zh-CN" altLang="en-US" sz="1600" dirty="0" smtClean="0"/>
                        <a:t>）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20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Bending radius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1.7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B0 (T)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0.47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U0 (</a:t>
                      </a:r>
                      <a:r>
                        <a:rPr lang="en-US" altLang="zh-CN" sz="1600" dirty="0" err="1" smtClean="0"/>
                        <a:t>keV</a:t>
                      </a:r>
                      <a:r>
                        <a:rPr lang="en-US" altLang="zh-CN" sz="1600" dirty="0" smtClean="0"/>
                        <a:t>/turn)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0.17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Damping time x/y/z (</a:t>
                      </a:r>
                      <a:r>
                        <a:rPr lang="en-US" altLang="zh-CN" sz="1600" dirty="0" err="1" smtClean="0"/>
                        <a:t>ms</a:t>
                      </a:r>
                      <a:r>
                        <a:rPr lang="en-US" altLang="zh-CN" sz="1600" dirty="0" smtClean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185/185/93 </a:t>
                      </a:r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ym typeface="Symbol"/>
                        </a:rPr>
                        <a:t></a:t>
                      </a:r>
                      <a:r>
                        <a:rPr lang="en-US" altLang="zh-CN" sz="1600" dirty="0" smtClean="0">
                          <a:sym typeface="Symbol"/>
                        </a:rPr>
                        <a:t>0 (%)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0.016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sym typeface="Symbol"/>
                        </a:rPr>
                        <a:t></a:t>
                      </a:r>
                      <a:r>
                        <a:rPr lang="en-US" altLang="zh-CN" sz="1600" dirty="0" smtClean="0">
                          <a:sym typeface="Symbol"/>
                        </a:rPr>
                        <a:t>0 (</a:t>
                      </a:r>
                      <a:r>
                        <a:rPr lang="en-US" altLang="zh-CN" sz="1600" dirty="0" err="1" smtClean="0">
                          <a:sym typeface="Symbol"/>
                        </a:rPr>
                        <a:t>mm.mrad</a:t>
                      </a:r>
                      <a:r>
                        <a:rPr lang="en-US" altLang="zh-CN" sz="1600" dirty="0" smtClean="0">
                          <a:sym typeface="Symbol"/>
                        </a:rPr>
                        <a:t>)</a:t>
                      </a:r>
                      <a:endParaRPr lang="zh-CN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6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Nature </a:t>
                      </a:r>
                      <a:r>
                        <a:rPr lang="en-US" altLang="zh-CN" sz="1600" dirty="0" smtClean="0">
                          <a:sym typeface="Symbol"/>
                        </a:rPr>
                        <a:t>z (</a:t>
                      </a:r>
                      <a:r>
                        <a:rPr lang="en-US" altLang="zh-CN" sz="1600" dirty="0" smtClean="0"/>
                        <a:t>mm</a:t>
                      </a:r>
                      <a:r>
                        <a:rPr lang="en-US" altLang="zh-CN" sz="1600" dirty="0" smtClean="0">
                          <a:sym typeface="Symbol"/>
                        </a:rPr>
                        <a:t>)</a:t>
                      </a:r>
                      <a:endParaRPr lang="zh-CN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3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Extract</a:t>
                      </a:r>
                      <a:r>
                        <a:rPr lang="en-US" altLang="zh-CN" sz="1600" baseline="0" dirty="0" smtClean="0"/>
                        <a:t> </a:t>
                      </a:r>
                      <a:r>
                        <a:rPr lang="en-US" altLang="zh-CN" sz="1600" dirty="0" smtClean="0">
                          <a:sym typeface="Symbol"/>
                        </a:rPr>
                        <a:t>z (</a:t>
                      </a:r>
                      <a:r>
                        <a:rPr lang="en-US" altLang="zh-CN" sz="1600" dirty="0" smtClean="0"/>
                        <a:t>mm</a:t>
                      </a:r>
                      <a:r>
                        <a:rPr lang="en-US" altLang="zh-CN" sz="1600" dirty="0" smtClean="0">
                          <a:sym typeface="Symbol"/>
                        </a:rPr>
                        <a:t>)</a:t>
                      </a:r>
                      <a:endParaRPr lang="zh-CN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1.8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ym typeface="Symbol"/>
                        </a:rPr>
                        <a:t></a:t>
                      </a:r>
                      <a:r>
                        <a:rPr lang="en-US" altLang="zh-CN" sz="1600" dirty="0" err="1" smtClean="0">
                          <a:sym typeface="Symbol"/>
                        </a:rPr>
                        <a:t>inj</a:t>
                      </a:r>
                      <a:r>
                        <a:rPr lang="en-US" altLang="zh-CN" sz="1600" dirty="0" smtClean="0">
                          <a:sym typeface="Symbol"/>
                        </a:rPr>
                        <a:t> (</a:t>
                      </a:r>
                      <a:r>
                        <a:rPr lang="en-US" altLang="zh-CN" sz="1600" dirty="0" err="1" smtClean="0">
                          <a:sym typeface="Symbol"/>
                        </a:rPr>
                        <a:t>mm.mrad</a:t>
                      </a:r>
                      <a:r>
                        <a:rPr lang="en-US" altLang="zh-CN" sz="1600" dirty="0" smtClean="0">
                          <a:sym typeface="Symbol"/>
                        </a:rPr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2400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 smtClean="0">
                          <a:sym typeface="Symbol"/>
                        </a:rPr>
                        <a:t></a:t>
                      </a:r>
                      <a:r>
                        <a:rPr lang="en-US" altLang="zh-CN" sz="1600" dirty="0" err="1" smtClean="0">
                          <a:sym typeface="Symbol"/>
                        </a:rPr>
                        <a:t>ext</a:t>
                      </a:r>
                      <a:r>
                        <a:rPr lang="en-US" altLang="zh-CN" sz="1600" dirty="0" smtClean="0">
                          <a:sym typeface="Symbol"/>
                        </a:rPr>
                        <a:t> x/y (</a:t>
                      </a:r>
                      <a:r>
                        <a:rPr lang="en-US" altLang="zh-CN" sz="1600" dirty="0" err="1" smtClean="0">
                          <a:sym typeface="Symbol"/>
                        </a:rPr>
                        <a:t>mm.mrad</a:t>
                      </a:r>
                      <a:r>
                        <a:rPr lang="en-US" altLang="zh-CN" sz="1600" dirty="0" smtClean="0">
                          <a:sym typeface="Symbol"/>
                        </a:rPr>
                        <a:t>)</a:t>
                      </a:r>
                      <a:endParaRPr lang="zh-CN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819/815</a:t>
                      </a:r>
                      <a:endParaRPr lang="zh-CN" altLang="en-US" sz="1600" dirty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ym typeface="Symbol"/>
                        </a:rPr>
                        <a:t></a:t>
                      </a:r>
                      <a:r>
                        <a:rPr lang="en-US" altLang="zh-CN" sz="1600" dirty="0" err="1" smtClean="0">
                          <a:sym typeface="Symbol"/>
                        </a:rPr>
                        <a:t>inj</a:t>
                      </a:r>
                      <a:r>
                        <a:rPr lang="en-US" altLang="zh-CN" sz="1600" dirty="0" smtClean="0">
                          <a:sym typeface="Symbol"/>
                        </a:rPr>
                        <a:t> /</a:t>
                      </a:r>
                      <a:r>
                        <a:rPr lang="zh-CN" altLang="en-US" sz="1600" dirty="0" smtClean="0">
                          <a:sym typeface="Symbol"/>
                        </a:rPr>
                        <a:t></a:t>
                      </a:r>
                      <a:r>
                        <a:rPr lang="en-US" altLang="zh-CN" sz="1600" dirty="0" err="1" smtClean="0">
                          <a:sym typeface="Symbol"/>
                        </a:rPr>
                        <a:t>ext</a:t>
                      </a:r>
                      <a:r>
                        <a:rPr lang="en-US" altLang="zh-CN" sz="1600" dirty="0" smtClean="0">
                          <a:sym typeface="Symbol"/>
                        </a:rPr>
                        <a:t> (%)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1 /0.13</a:t>
                      </a:r>
                      <a:endParaRPr lang="zh-CN" altLang="en-US" sz="1600" dirty="0" smtClean="0"/>
                    </a:p>
                  </a:txBody>
                  <a:tcPr/>
                </a:tc>
              </a:tr>
              <a:tr h="3167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smtClean="0"/>
                        <a:t>Storage time</a:t>
                      </a:r>
                      <a:r>
                        <a:rPr lang="en-US" altLang="zh-CN" sz="1600" baseline="0" dirty="0" smtClean="0"/>
                        <a:t> (</a:t>
                      </a:r>
                      <a:r>
                        <a:rPr lang="en-US" altLang="zh-CN" sz="1600" baseline="0" dirty="0" err="1" smtClean="0"/>
                        <a:t>ms</a:t>
                      </a:r>
                      <a:r>
                        <a:rPr lang="en-US" altLang="zh-CN" sz="1600" baseline="0" dirty="0" smtClean="0"/>
                        <a:t>)</a:t>
                      </a:r>
                      <a:endParaRPr lang="zh-CN" alt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/>
                        <a:t>100</a:t>
                      </a:r>
                      <a:endParaRPr lang="zh-CN" alt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55632"/>
              </p:ext>
            </p:extLst>
          </p:nvPr>
        </p:nvGraphicFramePr>
        <p:xfrm>
          <a:off x="3675529" y="4297427"/>
          <a:ext cx="3744416" cy="25958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92288"/>
                <a:gridCol w="115212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Lattice parameters</a:t>
                      </a:r>
                      <a:endParaRPr lang="zh-CN" altLang="en-US" sz="18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FODO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1.2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Phase per cell 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60</a:t>
                      </a:r>
                      <a:r>
                        <a:rPr lang="en-US" altLang="zh-CN" sz="1600" dirty="0" smtClean="0">
                          <a:sym typeface="Symbol"/>
                        </a:rPr>
                        <a:t>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Dipole</a:t>
                      </a:r>
                      <a:r>
                        <a:rPr lang="en-US" altLang="zh-CN" sz="1600" baseline="0" dirty="0" smtClean="0"/>
                        <a:t>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0.46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Dipole strength (T)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0.47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err="1" smtClean="0"/>
                        <a:t>Quadrupole</a:t>
                      </a:r>
                      <a:r>
                        <a:rPr lang="en-US" altLang="zh-CN" sz="1600" dirty="0" smtClean="0"/>
                        <a:t> length (m)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0.11</a:t>
                      </a:r>
                      <a:endParaRPr lang="zh-CN" alt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dirty="0" err="1" smtClean="0"/>
                        <a:t>Quadrupole</a:t>
                      </a:r>
                      <a:r>
                        <a:rPr lang="en-US" altLang="zh-CN" sz="1600" dirty="0" smtClean="0"/>
                        <a:t> strength (m</a:t>
                      </a:r>
                      <a:r>
                        <a:rPr lang="en-US" altLang="zh-CN" sz="1600" baseline="30000" dirty="0" smtClean="0"/>
                        <a:t>-2</a:t>
                      </a:r>
                      <a:r>
                        <a:rPr lang="en-US" altLang="zh-CN" sz="1600" dirty="0" smtClean="0"/>
                        <a:t>)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15</a:t>
                      </a:r>
                      <a:endParaRPr lang="zh-CN" altLang="en-US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181881"/>
              </p:ext>
            </p:extLst>
          </p:nvPr>
        </p:nvGraphicFramePr>
        <p:xfrm>
          <a:off x="3615765" y="2618856"/>
          <a:ext cx="4569083" cy="1608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0241"/>
                <a:gridCol w="1548842"/>
              </a:tblGrid>
              <a:tr h="31065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RF parameters</a:t>
                      </a:r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zh-CN" altLang="en-US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10652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RF</a:t>
                      </a:r>
                      <a:r>
                        <a:rPr lang="en-US" altLang="zh-CN" sz="1400" baseline="0" dirty="0" smtClean="0"/>
                        <a:t> frequency (MHz)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500</a:t>
                      </a:r>
                      <a:endParaRPr lang="zh-CN" altLang="en-US" sz="1400" dirty="0"/>
                    </a:p>
                  </a:txBody>
                  <a:tcPr/>
                </a:tc>
              </a:tr>
              <a:tr h="310652">
                <a:tc>
                  <a:txBody>
                    <a:bodyPr/>
                    <a:lstStyle/>
                    <a:p>
                      <a:r>
                        <a:rPr lang="en-US" altLang="zh-CN" sz="1400" dirty="0" smtClean="0"/>
                        <a:t>RF voltage</a:t>
                      </a:r>
                      <a:r>
                        <a:rPr lang="en-US" altLang="zh-CN" sz="1400" baseline="0" dirty="0" smtClean="0"/>
                        <a:t> (MV)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0.8</a:t>
                      </a:r>
                      <a:endParaRPr lang="zh-CN" altLang="en-US" sz="1400" dirty="0"/>
                    </a:p>
                  </a:txBody>
                  <a:tcPr/>
                </a:tc>
              </a:tr>
              <a:tr h="3106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>
                          <a:sym typeface="Symbol"/>
                        </a:rPr>
                        <a:t>Energy acceptance by RF(%)</a:t>
                      </a:r>
                      <a:endParaRPr lang="zh-CN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1.8</a:t>
                      </a:r>
                      <a:endParaRPr lang="zh-CN" altLang="en-US" sz="1400" dirty="0"/>
                    </a:p>
                  </a:txBody>
                  <a:tcPr/>
                </a:tc>
              </a:tr>
              <a:tr h="3106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 smtClean="0"/>
                        <a:t>harmonic</a:t>
                      </a:r>
                      <a:endParaRPr lang="zh-CN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33</a:t>
                      </a:r>
                      <a:endParaRPr lang="zh-CN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7620000" y="6110941"/>
            <a:ext cx="144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Wang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37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Positron</a:t>
            </a:r>
            <a:r>
              <a:rPr kumimoji="1" lang="en-US" altLang="zh-CN" dirty="0" smtClean="0"/>
              <a:t> compression</a:t>
            </a:r>
            <a:endParaRPr kumimoji="1"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679600"/>
              </p:ext>
            </p:extLst>
          </p:nvPr>
        </p:nvGraphicFramePr>
        <p:xfrm>
          <a:off x="188632" y="1700808"/>
          <a:ext cx="6480720" cy="4526280"/>
        </p:xfrm>
        <a:graphic>
          <a:graphicData uri="http://schemas.openxmlformats.org/drawingml/2006/table">
            <a:tbl>
              <a:tblPr lastCol="1" bandRow="1" bandCol="1">
                <a:tableStyleId>{616DA210-FB5B-4158-B5E0-FEB733F419BA}</a:tableStyleId>
              </a:tblPr>
              <a:tblGrid>
                <a:gridCol w="2101324"/>
                <a:gridCol w="1427068"/>
                <a:gridCol w="1512168"/>
                <a:gridCol w="1440160"/>
              </a:tblGrid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 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 smtClean="0">
                          <a:effectLst/>
                        </a:rPr>
                        <a:t>BC I</a:t>
                      </a:r>
                      <a:endParaRPr lang="zh-CN" sz="1800" b="1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BC II</a:t>
                      </a:r>
                      <a:endParaRPr lang="zh-CN" altLang="zh-CN" sz="1800" b="1" kern="1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00" dirty="0" smtClean="0">
                          <a:effectLst/>
                        </a:rPr>
                        <a:t>BC III</a:t>
                      </a:r>
                      <a:endParaRPr lang="zh-CN" altLang="zh-CN" sz="1800" kern="100" dirty="0" smtClean="0">
                        <a:effectLst/>
                        <a:latin typeface="Times New Roman"/>
                        <a:ea typeface="+mn-ea"/>
                      </a:endParaRPr>
                    </a:p>
                  </a:txBody>
                  <a:tcPr marL="68580" marR="68580" marT="0" marB="0"/>
                </a:tc>
              </a:tr>
              <a:tr h="253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Initial</a:t>
                      </a:r>
                      <a:r>
                        <a:rPr lang="en-US" altLang="zh-CN" sz="1800" kern="100" baseline="0" dirty="0" smtClean="0">
                          <a:effectLst/>
                        </a:rPr>
                        <a:t> energy 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en-US" altLang="zh-CN" sz="1800" kern="100" dirty="0" smtClean="0">
                          <a:effectLst/>
                        </a:rPr>
                        <a:t>M</a:t>
                      </a:r>
                      <a:r>
                        <a:rPr lang="en-US" sz="1800" kern="100" dirty="0" smtClean="0">
                          <a:effectLst/>
                        </a:rPr>
                        <a:t>eV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240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240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1300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2413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 smtClean="0">
                          <a:sym typeface="Symbol"/>
                        </a:rPr>
                        <a:t></a:t>
                      </a:r>
                      <a:r>
                        <a:rPr lang="en-US" altLang="zh-CN" sz="1800" dirty="0" err="1" smtClean="0">
                          <a:sym typeface="Symbol"/>
                        </a:rPr>
                        <a:t>inj</a:t>
                      </a:r>
                      <a:r>
                        <a:rPr lang="en-US" altLang="zh-CN" sz="1800" dirty="0" smtClean="0">
                          <a:sym typeface="Symbol"/>
                        </a:rPr>
                        <a:t> </a:t>
                      </a:r>
                      <a:r>
                        <a:rPr lang="en-US" sz="1800" kern="100" dirty="0" smtClean="0">
                          <a:effectLst/>
                        </a:rPr>
                        <a:t> </a:t>
                      </a:r>
                      <a:r>
                        <a:rPr lang="en-US" sz="1800" kern="100" dirty="0">
                          <a:effectLst/>
                        </a:rPr>
                        <a:t>(%)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0.13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1.95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1.58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253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dirty="0" smtClean="0"/>
                        <a:t>Initial </a:t>
                      </a:r>
                      <a:r>
                        <a:rPr lang="en-US" altLang="zh-CN" sz="1800" dirty="0" smtClean="0">
                          <a:sym typeface="Symbol"/>
                        </a:rPr>
                        <a:t>z </a:t>
                      </a:r>
                      <a:r>
                        <a:rPr lang="en-US" sz="1800" kern="100" dirty="0" smtClean="0">
                          <a:effectLst/>
                        </a:rPr>
                        <a:t> (</a:t>
                      </a:r>
                      <a:r>
                        <a:rPr lang="en-US" altLang="zh-CN" sz="1800" kern="100" dirty="0" smtClean="0">
                          <a:effectLst/>
                        </a:rPr>
                        <a:t>u</a:t>
                      </a:r>
                      <a:r>
                        <a:rPr lang="en-US" sz="1800" kern="100" dirty="0" smtClean="0">
                          <a:effectLst/>
                        </a:rPr>
                        <a:t>m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1800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220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50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253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i="1" kern="100" dirty="0" err="1" smtClean="0">
                          <a:effectLst/>
                          <a:latin typeface="Times New Roman"/>
                          <a:ea typeface="宋体"/>
                        </a:rPr>
                        <a:t>f</a:t>
                      </a:r>
                      <a:r>
                        <a:rPr lang="en-US" altLang="zh-CN" sz="1800" i="1" kern="100" baseline="-25000" dirty="0" err="1" smtClean="0">
                          <a:effectLst/>
                          <a:latin typeface="Times New Roman"/>
                          <a:ea typeface="宋体"/>
                        </a:rPr>
                        <a:t>RF</a:t>
                      </a:r>
                      <a:r>
                        <a:rPr lang="zh-CN" altLang="en-US" sz="1800" kern="100" dirty="0" smtClean="0">
                          <a:effectLst/>
                          <a:latin typeface="Times New Roman"/>
                          <a:ea typeface="宋体"/>
                        </a:rPr>
                        <a:t> </a:t>
                      </a: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(MHz)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2856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2856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5712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Voltage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en-US" altLang="zh-CN" sz="1800" kern="100" dirty="0" smtClean="0">
                          <a:effectLst/>
                        </a:rPr>
                        <a:t>G</a:t>
                      </a:r>
                      <a:r>
                        <a:rPr lang="en-US" sz="1800" kern="100" dirty="0" smtClean="0">
                          <a:effectLst/>
                        </a:rPr>
                        <a:t>V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0.14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5.0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36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253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i="1" kern="100" dirty="0" smtClean="0">
                          <a:effectLst/>
                          <a:sym typeface="Symbol"/>
                        </a:rPr>
                        <a:t></a:t>
                      </a:r>
                      <a:r>
                        <a:rPr lang="en-US" altLang="zh-CN" sz="1800" i="1" kern="100" baseline="-25000" dirty="0" smtClean="0">
                          <a:effectLst/>
                          <a:sym typeface="Symbol"/>
                        </a:rPr>
                        <a:t>RF</a:t>
                      </a:r>
                      <a:r>
                        <a:rPr lang="en-US" sz="1800" i="1" kern="100" dirty="0" smtClean="0">
                          <a:effectLst/>
                        </a:rPr>
                        <a:t> </a:t>
                      </a:r>
                      <a:r>
                        <a:rPr lang="en-US" sz="1800" kern="100" dirty="0">
                          <a:effectLst/>
                        </a:rPr>
                        <a:t>(</a:t>
                      </a:r>
                      <a:r>
                        <a:rPr lang="zh-CN" sz="1800" kern="100" dirty="0">
                          <a:effectLst/>
                        </a:rPr>
                        <a:t>度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90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77.8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86.6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</a:rPr>
                        <a:t>R</a:t>
                      </a:r>
                      <a:r>
                        <a:rPr lang="en-US" sz="1800" kern="100" baseline="-25000" dirty="0">
                          <a:effectLst/>
                        </a:rPr>
                        <a:t>56</a:t>
                      </a:r>
                      <a:r>
                        <a:rPr lang="en-US" sz="1800" kern="100" dirty="0">
                          <a:effectLst/>
                        </a:rPr>
                        <a:t> 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en-US" altLang="zh-CN" sz="1800" kern="100" dirty="0" smtClean="0">
                          <a:effectLst/>
                        </a:rPr>
                        <a:t>m</a:t>
                      </a:r>
                      <a:r>
                        <a:rPr lang="en-US" sz="1800" kern="100" dirty="0" smtClean="0">
                          <a:effectLst/>
                        </a:rPr>
                        <a:t>m)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92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13.9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2.5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253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</a:rPr>
                        <a:t>Final energy</a:t>
                      </a:r>
                      <a:r>
                        <a:rPr lang="en-US" sz="1800" kern="100" dirty="0" smtClean="0">
                          <a:effectLst/>
                        </a:rPr>
                        <a:t>(</a:t>
                      </a:r>
                      <a:r>
                        <a:rPr lang="en-US" altLang="zh-CN" sz="1800" kern="100" dirty="0" smtClean="0">
                          <a:effectLst/>
                        </a:rPr>
                        <a:t>M</a:t>
                      </a:r>
                      <a:r>
                        <a:rPr lang="en-US" sz="1800" kern="100" dirty="0" smtClean="0">
                          <a:effectLst/>
                        </a:rPr>
                        <a:t>eV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240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1300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3400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241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800" dirty="0" smtClean="0">
                          <a:sym typeface="Symbol"/>
                        </a:rPr>
                        <a:t></a:t>
                      </a:r>
                      <a:r>
                        <a:rPr lang="en-US" altLang="zh-CN" sz="1800" dirty="0" err="1" smtClean="0">
                          <a:sym typeface="Symbol"/>
                        </a:rPr>
                        <a:t>ext</a:t>
                      </a:r>
                      <a:r>
                        <a:rPr lang="en-US" altLang="zh-CN" sz="1800" dirty="0" smtClean="0">
                          <a:sym typeface="Symbol"/>
                        </a:rPr>
                        <a:t> </a:t>
                      </a:r>
                      <a:r>
                        <a:rPr lang="en-US" sz="1800" kern="100" dirty="0" smtClean="0">
                          <a:effectLst/>
                        </a:rPr>
                        <a:t>(%)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1.95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1.58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2.0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  <a:tr h="25336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dirty="0" smtClean="0"/>
                        <a:t>final </a:t>
                      </a:r>
                      <a:r>
                        <a:rPr lang="en-US" altLang="zh-CN" sz="1800" dirty="0" smtClean="0">
                          <a:sym typeface="Symbol"/>
                        </a:rPr>
                        <a:t>z</a:t>
                      </a:r>
                      <a:r>
                        <a:rPr lang="en-US" sz="1800" kern="100" dirty="0" smtClean="0">
                          <a:effectLst/>
                        </a:rPr>
                        <a:t> (</a:t>
                      </a:r>
                      <a:r>
                        <a:rPr lang="en-US" altLang="zh-CN" sz="1800" kern="100" dirty="0" smtClean="0">
                          <a:effectLst/>
                        </a:rPr>
                        <a:t>u</a:t>
                      </a:r>
                      <a:r>
                        <a:rPr lang="en-US" sz="1800" kern="100" dirty="0" smtClean="0">
                          <a:effectLst/>
                        </a:rPr>
                        <a:t>m</a:t>
                      </a:r>
                      <a:r>
                        <a:rPr lang="en-US" sz="1800" kern="100" dirty="0">
                          <a:effectLst/>
                        </a:rPr>
                        <a:t>)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effectLst/>
                          <a:latin typeface="Times New Roman"/>
                          <a:ea typeface="宋体"/>
                        </a:rPr>
                        <a:t>220</a:t>
                      </a:r>
                      <a:endParaRPr lang="zh-CN" sz="18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50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800" b="0" kern="100" dirty="0" smtClean="0">
                          <a:effectLst/>
                          <a:latin typeface="Times New Roman"/>
                          <a:ea typeface="宋体"/>
                        </a:rPr>
                        <a:t>15</a:t>
                      </a:r>
                      <a:endParaRPr lang="zh-CN" sz="1800" b="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Box 4"/>
          <p:cNvSpPr txBox="1"/>
          <p:nvPr/>
        </p:nvSpPr>
        <p:spPr>
          <a:xfrm>
            <a:off x="6821416" y="2060848"/>
            <a:ext cx="2304256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 smtClean="0"/>
              <a:t>Compression ratio</a:t>
            </a:r>
            <a:r>
              <a:rPr lang="zh-CN" altLang="en-US" sz="2000" dirty="0" smtClean="0"/>
              <a:t>：</a:t>
            </a:r>
            <a:endParaRPr lang="en-US" altLang="zh-CN" sz="2000" dirty="0" smtClean="0"/>
          </a:p>
          <a:p>
            <a:r>
              <a:rPr lang="en-US" altLang="zh-CN" sz="2000" dirty="0" smtClean="0"/>
              <a:t>BCI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8.2</a:t>
            </a:r>
          </a:p>
          <a:p>
            <a:r>
              <a:rPr lang="en-US" altLang="zh-CN" sz="2000" dirty="0" smtClean="0"/>
              <a:t>BCII</a:t>
            </a:r>
            <a:r>
              <a:rPr lang="zh-CN" altLang="en-US" sz="2000" dirty="0" smtClean="0"/>
              <a:t>：</a:t>
            </a:r>
            <a:r>
              <a:rPr lang="en-US" altLang="zh-CN" sz="2000" dirty="0" smtClean="0"/>
              <a:t>4.4</a:t>
            </a:r>
          </a:p>
          <a:p>
            <a:r>
              <a:rPr lang="en-US" altLang="zh-CN" sz="2000" dirty="0" smtClean="0"/>
              <a:t>BCIII:   3.3</a:t>
            </a:r>
          </a:p>
        </p:txBody>
      </p:sp>
    </p:spTree>
    <p:extLst>
      <p:ext uri="{BB962C8B-B14F-4D97-AF65-F5344CB8AC3E}">
        <p14:creationId xmlns:p14="http://schemas.microsoft.com/office/powerpoint/2010/main" val="3566723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Positron</a:t>
            </a:r>
            <a:r>
              <a:rPr lang="en-US" altLang="zh-CN" dirty="0" smtClean="0"/>
              <a:t> Acceleration</a:t>
            </a:r>
            <a:r>
              <a:rPr lang="en-US" altLang="zh-CN" dirty="0"/>
              <a:t/>
            </a:r>
            <a:br>
              <a:rPr lang="en-US" altLang="zh-CN" dirty="0"/>
            </a:br>
            <a:r>
              <a:rPr lang="en-US" altLang="zh-CN" sz="2700" b="1" dirty="0" smtClean="0">
                <a:solidFill>
                  <a:srgbClr val="FF0000"/>
                </a:solidFill>
              </a:rPr>
              <a:t>Uniform</a:t>
            </a:r>
            <a:r>
              <a:rPr lang="zh-CN" altLang="en-US" sz="27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700" b="1" dirty="0" smtClean="0">
                <a:solidFill>
                  <a:srgbClr val="FF0000"/>
                </a:solidFill>
              </a:rPr>
              <a:t>acceleration</a:t>
            </a:r>
            <a:r>
              <a:rPr lang="zh-CN" altLang="en-US" sz="27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700" b="1" dirty="0" smtClean="0"/>
              <a:t>+</a:t>
            </a:r>
            <a:r>
              <a:rPr lang="zh-CN" altLang="en-US" sz="27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700" b="1" dirty="0" smtClean="0">
                <a:solidFill>
                  <a:srgbClr val="FF0000"/>
                </a:solidFill>
              </a:rPr>
              <a:t>High</a:t>
            </a:r>
            <a:r>
              <a:rPr lang="zh-CN" altLang="en-US" sz="27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700" b="1" dirty="0" smtClean="0">
                <a:solidFill>
                  <a:srgbClr val="FF0000"/>
                </a:solidFill>
              </a:rPr>
              <a:t>efficiency</a:t>
            </a:r>
            <a:r>
              <a:rPr lang="zh-CN" altLang="en-US" sz="27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700" b="1" dirty="0" smtClean="0">
                <a:solidFill>
                  <a:srgbClr val="000000"/>
                </a:solidFill>
              </a:rPr>
              <a:t>+</a:t>
            </a:r>
            <a:r>
              <a:rPr lang="en-US" altLang="zh-CN" sz="2700" b="1" dirty="0" smtClean="0">
                <a:solidFill>
                  <a:srgbClr val="FF0000"/>
                </a:solidFill>
              </a:rPr>
              <a:t> TR=1</a:t>
            </a:r>
            <a:r>
              <a:rPr lang="zh-CN" altLang="en-US" sz="2700" b="1" dirty="0" smtClean="0">
                <a:solidFill>
                  <a:srgbClr val="FF0000"/>
                </a:solidFill>
              </a:rPr>
              <a:t> </a:t>
            </a:r>
            <a:endParaRPr lang="zh-CN" altLang="en-US" sz="2700" b="1" dirty="0">
              <a:solidFill>
                <a:srgbClr val="FF000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28651" y="2509926"/>
            <a:ext cx="4399667" cy="2752580"/>
            <a:chOff x="1168560" y="1825658"/>
            <a:chExt cx="5866223" cy="275258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8560" y="1825658"/>
              <a:ext cx="5866223" cy="2567914"/>
            </a:xfrm>
            <a:prstGeom prst="rect">
              <a:avLst/>
            </a:prstGeom>
          </p:spPr>
        </p:pic>
        <p:cxnSp>
          <p:nvCxnSpPr>
            <p:cNvPr id="6" name="直接连接符 5"/>
            <p:cNvCxnSpPr/>
            <p:nvPr/>
          </p:nvCxnSpPr>
          <p:spPr>
            <a:xfrm flipH="1">
              <a:off x="1929862" y="3109615"/>
              <a:ext cx="2658" cy="1460137"/>
            </a:xfrm>
            <a:prstGeom prst="line">
              <a:avLst/>
            </a:prstGeom>
            <a:ln w="28575">
              <a:solidFill>
                <a:srgbClr val="3053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4763806" y="3109615"/>
              <a:ext cx="3184" cy="1395284"/>
            </a:xfrm>
            <a:prstGeom prst="line">
              <a:avLst/>
            </a:prstGeom>
            <a:ln w="28575">
              <a:solidFill>
                <a:srgbClr val="3053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7"/>
            <p:cNvSpPr txBox="1"/>
            <p:nvPr/>
          </p:nvSpPr>
          <p:spPr>
            <a:xfrm>
              <a:off x="2925035" y="4208906"/>
              <a:ext cx="14089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305320"/>
                  </a:solidFill>
                </a:rPr>
                <a:t>electrons</a:t>
              </a:r>
              <a:endParaRPr lang="zh-CN" altLang="en-US" dirty="0">
                <a:solidFill>
                  <a:srgbClr val="305320"/>
                </a:solidFill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393736" y="3211434"/>
              <a:ext cx="1416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>
                  <a:solidFill>
                    <a:srgbClr val="A40635"/>
                  </a:solidFill>
                </a:rPr>
                <a:t>positrons</a:t>
              </a:r>
              <a:endParaRPr lang="zh-CN" altLang="en-US" dirty="0">
                <a:solidFill>
                  <a:srgbClr val="A40635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207" y="2134933"/>
            <a:ext cx="3529663" cy="352153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91765" y="6260353"/>
            <a:ext cx="1497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By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Shiyu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Zhou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575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rgbClr val="FF0000"/>
                </a:solidFill>
              </a:rPr>
              <a:t>AARG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/>
            </a:r>
            <a:br>
              <a:rPr kumimoji="1" lang="en-US" altLang="zh-CN" b="1" dirty="0" smtClean="0">
                <a:solidFill>
                  <a:srgbClr val="FF0000"/>
                </a:solidFill>
              </a:rPr>
            </a:br>
            <a:r>
              <a:rPr kumimoji="1" lang="en-US" altLang="zh-CN" dirty="0" smtClean="0"/>
              <a:t>A</a:t>
            </a:r>
            <a:r>
              <a:rPr kumimoji="1" lang="zh-CN" altLang="en-US" dirty="0" smtClean="0"/>
              <a:t> </a:t>
            </a:r>
            <a:r>
              <a:rPr kumimoji="1" lang="en-US" altLang="zh-CN" dirty="0"/>
              <a:t>j</a:t>
            </a:r>
            <a:r>
              <a:rPr kumimoji="1" lang="en-US" altLang="zh-CN" dirty="0" smtClean="0"/>
              <a:t>oint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effort 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IHEP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Tsinghua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b="1" dirty="0" smtClean="0">
                <a:solidFill>
                  <a:srgbClr val="FF0000"/>
                </a:solidFill>
              </a:rPr>
              <a:t>IHEP</a:t>
            </a:r>
          </a:p>
          <a:p>
            <a:pPr marL="0" indent="0">
              <a:buNone/>
            </a:pPr>
            <a:r>
              <a:rPr kumimoji="1" lang="en-US" altLang="zh-CN" dirty="0" err="1" smtClean="0"/>
              <a:t>Jie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Gao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Yongsheng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Huang,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Dazhang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Dou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Wang,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Cai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Meng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Tianjian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Bian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Zhenchao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Liu,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Yiwei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Wang</a:t>
            </a:r>
            <a:endParaRPr kumimoji="1" lang="en-US" altLang="zh-CN" dirty="0"/>
          </a:p>
          <a:p>
            <a:r>
              <a:rPr kumimoji="1" lang="en-US" altLang="zh-CN" b="1" dirty="0" smtClean="0">
                <a:solidFill>
                  <a:srgbClr val="FF0000"/>
                </a:solidFill>
              </a:rPr>
              <a:t>Tsinghua</a:t>
            </a:r>
          </a:p>
          <a:p>
            <a:pPr marL="0" indent="0">
              <a:buNone/>
            </a:pPr>
            <a:r>
              <a:rPr kumimoji="1" lang="en-US" altLang="zh-CN" dirty="0" smtClean="0"/>
              <a:t>Wei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Lu,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Shiyu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Zhou,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Yue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Ma,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Jianfei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Hua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Chi-</a:t>
            </a:r>
            <a:r>
              <a:rPr kumimoji="1" lang="en-US" altLang="zh-CN" dirty="0" err="1" smtClean="0"/>
              <a:t>hao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Pai</a:t>
            </a:r>
            <a:r>
              <a:rPr kumimoji="1" lang="en-US" altLang="zh-CN" dirty="0" smtClean="0"/>
              <a:t>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Shuang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Liu</a:t>
            </a:r>
            <a:endParaRPr kumimoji="1" lang="en-US" altLang="zh-CN" dirty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34971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6698420"/>
                  </p:ext>
                </p:extLst>
              </p:nvPr>
            </p:nvGraphicFramePr>
            <p:xfrm>
              <a:off x="598349" y="320284"/>
              <a:ext cx="3607308" cy="61366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45886"/>
                    <a:gridCol w="1461422"/>
                  </a:tblGrid>
                  <a:tr h="373001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Input parameters</a:t>
                          </a:r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Plasma density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Channel inner radius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/>
                            <a:t>Channel out radius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baseline="0" dirty="0" smtClean="0">
                              <a:solidFill>
                                <a:srgbClr val="FF0000"/>
                              </a:solidFill>
                            </a:rPr>
                            <a:t>Bunches 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Driver charge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Driver energy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Driver length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Driver RMS size</a:t>
                          </a:r>
                          <a:r>
                            <a:rPr lang="en-US" altLang="zh-CN" sz="1200" baseline="0" dirty="0" smtClean="0"/>
                            <a:t>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64381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Driver</a:t>
                          </a:r>
                          <a:r>
                            <a:rPr lang="en-US" altLang="zh-CN" sz="1200" baseline="0" dirty="0" smtClean="0"/>
                            <a:t> normalized emittance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/>
                            <a:t>Trailor charge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Trailor energy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/>
                            <a:t>Trailor length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err="1" smtClean="0"/>
                            <a:t>Trailor</a:t>
                          </a:r>
                          <a:r>
                            <a:rPr lang="en-US" altLang="zh-CN" sz="1200" dirty="0" smtClean="0"/>
                            <a:t> RMS size</a:t>
                          </a:r>
                          <a:r>
                            <a:rPr lang="en-US" altLang="zh-CN" sz="1200" baseline="0" dirty="0" smtClean="0"/>
                            <a:t>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64381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/>
                            <a:t>Trailor </a:t>
                          </a:r>
                          <a:r>
                            <a:rPr lang="en-US" altLang="zh-CN" sz="1200" baseline="0" dirty="0" smtClean="0"/>
                            <a:t> normalized emittance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6698420"/>
                  </p:ext>
                </p:extLst>
              </p:nvPr>
            </p:nvGraphicFramePr>
            <p:xfrm>
              <a:off x="598349" y="320284"/>
              <a:ext cx="3607308" cy="61366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45886"/>
                    <a:gridCol w="1461422"/>
                  </a:tblGrid>
                  <a:tr h="373001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Input parameters</a:t>
                          </a:r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101639" r="-68182" b="-14508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101639" b="-1450820"/>
                          </a:stretch>
                        </a:blipFill>
                      </a:tcPr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201639" r="-68182" b="-13508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201639" b="-1350820"/>
                          </a:stretch>
                        </a:blipFill>
                      </a:tcPr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296774" r="-68182" b="-12290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296774" b="-1229032"/>
                          </a:stretch>
                        </a:blipFill>
                      </a:tcPr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baseline="0" dirty="0" smtClean="0">
                              <a:solidFill>
                                <a:srgbClr val="FF0000"/>
                              </a:solidFill>
                            </a:rPr>
                            <a:t>Bunches </a:t>
                          </a:r>
                          <a:endParaRPr lang="zh-CN" altLang="en-US" sz="1200" b="1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503279" r="-68182" b="-10491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503279" b="-1049180"/>
                          </a:stretch>
                        </a:blipFill>
                      </a:tcPr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603279" r="-68182" b="-9491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603279" b="-949180"/>
                          </a:stretch>
                        </a:blipFill>
                      </a:tcPr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703279" r="-68182" b="-8491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703279" b="-849180"/>
                          </a:stretch>
                        </a:blipFill>
                      </a:tcPr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803279" r="-68182" b="-7491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803279" b="-749180"/>
                          </a:stretch>
                        </a:blipFill>
                      </a:tcPr>
                    </a:tc>
                  </a:tr>
                  <a:tr h="64381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519811" r="-68182" b="-3311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519811" b="-331132"/>
                          </a:stretch>
                        </a:blipFill>
                      </a:tcPr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1077049" r="-68182" b="-4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1077049" b="-475410"/>
                          </a:stretch>
                        </a:blipFill>
                      </a:tcPr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1177049" r="-68182" b="-3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1177049" b="-375410"/>
                          </a:stretch>
                        </a:blipFill>
                      </a:tcPr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1277049" r="-68182" b="-2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1277049" b="-275410"/>
                          </a:stretch>
                        </a:blipFill>
                      </a:tcPr>
                    </a:tc>
                  </a:tr>
                  <a:tr h="37300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1377049" r="-68182" b="-1754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1377049" b="-175410"/>
                          </a:stretch>
                        </a:blipFill>
                      </a:tcPr>
                    </a:tc>
                  </a:tr>
                  <a:tr h="64381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850000" r="-68182" b="-9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46667" t="-850000" b="-94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6157924"/>
                  </p:ext>
                </p:extLst>
              </p:nvPr>
            </p:nvGraphicFramePr>
            <p:xfrm>
              <a:off x="4718917" y="2038543"/>
              <a:ext cx="3642360" cy="2311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4822"/>
                    <a:gridCol w="1637538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Output parameters</a:t>
                          </a:r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Trailor energy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/>
                            <a:t>Trailor </a:t>
                          </a:r>
                          <a:r>
                            <a:rPr lang="en-US" altLang="zh-CN" sz="1200" baseline="0" dirty="0" smtClean="0"/>
                            <a:t> normalized emittance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TR</a:t>
                          </a:r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Energy</a:t>
                          </a:r>
                          <a:r>
                            <a:rPr lang="en-US" altLang="zh-CN" sz="1200" baseline="0" dirty="0" smtClean="0"/>
                            <a:t> spread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Efficiency</a:t>
                          </a:r>
                          <a:r>
                            <a:rPr lang="en-US" altLang="zh-CN" sz="1200" baseline="0" dirty="0" smtClean="0"/>
                            <a:t> (driver -&gt; </a:t>
                          </a:r>
                          <a:r>
                            <a:rPr lang="en-US" altLang="zh-CN" sz="1200" baseline="0" dirty="0" err="1" smtClean="0"/>
                            <a:t>trailor</a:t>
                          </a:r>
                          <a:r>
                            <a:rPr lang="en-US" altLang="zh-CN" sz="1200" baseline="0" dirty="0" smtClean="0"/>
                            <a:t>)</a:t>
                          </a:r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6" name="表格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66157924"/>
                  </p:ext>
                </p:extLst>
              </p:nvPr>
            </p:nvGraphicFramePr>
            <p:xfrm>
              <a:off x="4718917" y="2038543"/>
              <a:ext cx="3642360" cy="2311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4822"/>
                    <a:gridCol w="1637538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Output parameters</a:t>
                          </a:r>
                          <a:endParaRPr lang="zh-CN" altLang="en-US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3"/>
                          <a:stretch>
                            <a:fillRect t="-100000" r="-81763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3"/>
                          <a:stretch>
                            <a:fillRect l="-122305" t="-100000" b="-422951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3"/>
                          <a:stretch>
                            <a:fillRect t="-162667" r="-81763" b="-24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3"/>
                          <a:stretch>
                            <a:fillRect l="-122305" t="-162667" b="-244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TR</a:t>
                          </a:r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3"/>
                          <a:stretch>
                            <a:fillRect l="-122305" t="-322951" b="-2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3"/>
                          <a:stretch>
                            <a:fillRect t="-422951" r="-8176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3"/>
                          <a:stretch>
                            <a:fillRect l="-122305" t="-422951" b="-100000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Efficiency</a:t>
                          </a:r>
                          <a:r>
                            <a:rPr lang="en-US" altLang="zh-CN" sz="1200" baseline="0" dirty="0" smtClean="0"/>
                            <a:t> (driver -&gt; </a:t>
                          </a:r>
                          <a:r>
                            <a:rPr lang="en-US" altLang="zh-CN" sz="1200" baseline="0" dirty="0" err="1" smtClean="0"/>
                            <a:t>trailor</a:t>
                          </a:r>
                          <a:r>
                            <a:rPr lang="en-US" altLang="zh-CN" sz="1200" baseline="0" dirty="0" smtClean="0"/>
                            <a:t>)</a:t>
                          </a:r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3"/>
                          <a:stretch>
                            <a:fillRect l="-122305" t="-522951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5524523" y="4541226"/>
                <a:ext cx="21723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Plasma length </a:t>
                </a:r>
                <a14:m>
                  <m:oMath xmlns:m="http://schemas.openxmlformats.org/officeDocument/2006/math" xmlns="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22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4523" y="4541226"/>
                <a:ext cx="217239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4342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63" y="4078860"/>
            <a:ext cx="2440731" cy="2440731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77" y="440422"/>
            <a:ext cx="3657600" cy="3657600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277" y="1565530"/>
            <a:ext cx="2427156" cy="24215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277" y="4098023"/>
            <a:ext cx="2427156" cy="24215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169" y="1565530"/>
            <a:ext cx="2427156" cy="242156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4169" y="4098022"/>
            <a:ext cx="2427156" cy="2421569"/>
          </a:xfrm>
          <a:prstGeom prst="rect">
            <a:avLst/>
          </a:prstGeom>
        </p:spPr>
      </p:pic>
      <p:cxnSp>
        <p:nvCxnSpPr>
          <p:cNvPr id="10" name="直接连接符 7"/>
          <p:cNvCxnSpPr/>
          <p:nvPr/>
        </p:nvCxnSpPr>
        <p:spPr>
          <a:xfrm>
            <a:off x="4889513" y="1852483"/>
            <a:ext cx="7890" cy="184766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8"/>
          <p:cNvCxnSpPr/>
          <p:nvPr/>
        </p:nvCxnSpPr>
        <p:spPr>
          <a:xfrm>
            <a:off x="6781141" y="2674143"/>
            <a:ext cx="1523078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711735" y="82176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 smtClean="0">
                <a:solidFill>
                  <a:srgbClr val="000000"/>
                </a:solidFill>
              </a:rPr>
              <a:t>Fields</a:t>
            </a:r>
            <a:r>
              <a:rPr kumimoji="1" lang="zh-CN" altLang="en-US" b="1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000000"/>
                </a:solidFill>
              </a:rPr>
              <a:t>Structure</a:t>
            </a:r>
            <a:r>
              <a:rPr kumimoji="1" lang="zh-CN" altLang="en-US" b="1" dirty="0" smtClean="0">
                <a:solidFill>
                  <a:srgbClr val="000000"/>
                </a:solidFill>
              </a:rPr>
              <a:t> </a:t>
            </a:r>
            <a:endParaRPr kumimoji="1" lang="zh-CN" alt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6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1788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Electron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driver</a:t>
            </a:r>
            <a:r>
              <a:rPr lang="zh-CN" altLang="en-US" dirty="0" smtClean="0"/>
              <a:t>/</a:t>
            </a:r>
            <a:r>
              <a:rPr lang="en-US" altLang="zh-CN" dirty="0" smtClean="0"/>
              <a:t>trailer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parameters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e+</a:t>
            </a:r>
            <a:r>
              <a:rPr lang="zh-CN" altLang="en-US" dirty="0" smtClean="0"/>
              <a:t> </a:t>
            </a:r>
            <a:r>
              <a:rPr lang="en-US" altLang="zh-CN" dirty="0" smtClean="0"/>
              <a:t>acceleration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3758319"/>
                  </p:ext>
                </p:extLst>
              </p:nvPr>
            </p:nvGraphicFramePr>
            <p:xfrm>
              <a:off x="1008126" y="1587787"/>
              <a:ext cx="3298699" cy="4622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1623"/>
                    <a:gridCol w="1177076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Input parameters</a:t>
                          </a:r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 sz="120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Plasma density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Driver charge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Driver energy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Driver length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Driver RMS size</a:t>
                          </a:r>
                          <a:r>
                            <a:rPr lang="en-US" altLang="zh-CN" sz="1200" baseline="0" dirty="0" smtClean="0"/>
                            <a:t>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Driver</a:t>
                          </a:r>
                          <a:r>
                            <a:rPr lang="en-US" altLang="zh-CN" sz="1200" baseline="0" dirty="0" smtClean="0"/>
                            <a:t> normalized emittance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/>
                            <a:t>Trailor charge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Trailor energy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/>
                            <a:t>Trailor length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err="1" smtClean="0"/>
                            <a:t>Trailor</a:t>
                          </a:r>
                          <a:r>
                            <a:rPr lang="en-US" altLang="zh-CN" sz="1200" dirty="0" smtClean="0"/>
                            <a:t> RMS size</a:t>
                          </a:r>
                          <a:r>
                            <a:rPr lang="en-US" altLang="zh-CN" sz="1200" baseline="0" dirty="0" smtClean="0"/>
                            <a:t>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dirty="0" smtClean="0"/>
                            <a:t>Trailor </a:t>
                          </a:r>
                          <a:r>
                            <a:rPr lang="en-US" altLang="zh-CN" sz="1200" baseline="0" dirty="0" smtClean="0"/>
                            <a:t> normalized emittance </a:t>
                          </a:r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14:m/>
                          <a:endParaRPr lang="zh-CN" altLang="en-US" sz="1200" dirty="0"/>
                        </a:p>
                      </a:txBody>
                      <a:tcPr marL="68580" marR="68580"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4" name="表格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3758319"/>
                  </p:ext>
                </p:extLst>
              </p:nvPr>
            </p:nvGraphicFramePr>
            <p:xfrm>
              <a:off x="1008126" y="1587787"/>
              <a:ext cx="3298699" cy="46228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21623"/>
                    <a:gridCol w="1177076"/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sz="1200" dirty="0" smtClean="0"/>
                            <a:t>Input parameters</a:t>
                          </a:r>
                          <a:endParaRPr lang="zh-CN" altLang="en-US" sz="1200" dirty="0"/>
                        </a:p>
                      </a:txBody>
                      <a:tcPr marL="68580" marR="68580"/>
                    </a:tc>
                    <a:tc>
                      <a:txBody>
                        <a:bodyPr/>
                        <a:lstStyle/>
                        <a:p>
                          <a:endParaRPr lang="zh-CN" altLang="en-US" sz="1200"/>
                        </a:p>
                      </a:txBody>
                      <a:tcPr marL="68580" marR="68580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100000" r="-55301" b="-10442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100000" b="-104426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200000" r="-55301" b="-9442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200000" b="-94426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300000" r="-55301" b="-8442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300000" b="-844262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406667" r="-55301" b="-75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406667" b="-758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498361" r="-55301" b="-64590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498361" b="-645902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486667" r="-55301" b="-425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486667" b="-425333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721311" r="-55301" b="-4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721311" b="-4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821311" r="-55301" b="-3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821311" b="-3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921311" r="-55301" b="-2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921311" b="-2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1021311" r="-55301" b="-122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1021311" b="-122951"/>
                          </a:stretch>
                        </a:blipFill>
                      </a:tcPr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t="-912000" r="-55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>
                        <a:blipFill rotWithShape="1">
                          <a:blip r:embed="rId2"/>
                          <a:stretch>
                            <a:fillRect l="-180829" t="-912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内容占位符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1" y="1931434"/>
            <a:ext cx="3462466" cy="3462466"/>
          </a:xfrm>
        </p:spPr>
      </p:pic>
      <p:sp>
        <p:nvSpPr>
          <p:cNvPr id="6" name="文本框 5"/>
          <p:cNvSpPr txBox="1"/>
          <p:nvPr/>
        </p:nvSpPr>
        <p:spPr>
          <a:xfrm>
            <a:off x="6346503" y="5522863"/>
            <a:ext cx="82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TR</a:t>
            </a:r>
            <a:r>
              <a:rPr kumimoji="1" lang="en-US" altLang="zh-CN" dirty="0"/>
              <a:t>~</a:t>
            </a:r>
            <a:r>
              <a:rPr kumimoji="1" lang="en-US" altLang="zh-CN" dirty="0" smtClean="0"/>
              <a:t>3.5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9122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Cascaded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HTR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PWFA 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53212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zh-CN" b="1" dirty="0" smtClean="0"/>
              <a:t>The</a:t>
            </a:r>
            <a:r>
              <a:rPr kumimoji="1" lang="zh-CN" altLang="en-US" b="1" dirty="0" smtClean="0"/>
              <a:t> </a:t>
            </a:r>
            <a:r>
              <a:rPr kumimoji="1" lang="zh-CN" altLang="zh-CN" b="1" dirty="0" smtClean="0"/>
              <a:t>1</a:t>
            </a:r>
            <a:r>
              <a:rPr kumimoji="1" lang="en-US" altLang="zh-CN" b="1" baseline="30000" dirty="0" err="1" smtClean="0"/>
              <a:t>st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stage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/>
              <a:t>Two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shaped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bunches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(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5ps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25nC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, 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1ps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5nC</a:t>
            </a:r>
            <a:r>
              <a:rPr kumimoji="1" lang="en-US" altLang="zh-CN" sz="2800" dirty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2800" dirty="0"/>
              <a:t> </a:t>
            </a:r>
            <a:r>
              <a:rPr kumimoji="1" lang="en-US" altLang="zh-CN" sz="2800" dirty="0"/>
              <a:t>TR=2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or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3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2800" dirty="0"/>
              <a:t> </a:t>
            </a:r>
            <a:r>
              <a:rPr kumimoji="1" lang="en-US" altLang="zh-CN" sz="2800" dirty="0"/>
              <a:t>Efficiency</a:t>
            </a:r>
            <a:r>
              <a:rPr kumimoji="1" lang="zh-CN" altLang="en-US" sz="2800" dirty="0"/>
              <a:t> </a:t>
            </a:r>
            <a:r>
              <a:rPr kumimoji="1" lang="en-US" altLang="zh-CN" sz="2800" dirty="0" smtClean="0"/>
              <a:t>(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60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%</a:t>
            </a:r>
            <a:r>
              <a:rPr kumimoji="1" lang="en-US" altLang="zh-CN" sz="2800" dirty="0" smtClean="0"/>
              <a:t>)</a:t>
            </a:r>
            <a:endParaRPr kumimoji="1" lang="en-US" altLang="zh-CN" sz="2800" b="1" dirty="0" smtClean="0"/>
          </a:p>
          <a:p>
            <a:r>
              <a:rPr kumimoji="1" lang="en-US" altLang="zh-CN" b="1" dirty="0" smtClean="0"/>
              <a:t>The</a:t>
            </a:r>
            <a:r>
              <a:rPr kumimoji="1" lang="zh-CN" altLang="en-US" b="1" dirty="0" smtClean="0"/>
              <a:t> </a:t>
            </a:r>
            <a:r>
              <a:rPr kumimoji="1" lang="zh-CN" altLang="zh-CN" b="1" dirty="0" smtClean="0"/>
              <a:t>2</a:t>
            </a:r>
            <a:r>
              <a:rPr kumimoji="1" lang="en-US" altLang="zh-CN" b="1" baseline="30000" dirty="0" err="1" smtClean="0"/>
              <a:t>nd</a:t>
            </a:r>
            <a:r>
              <a:rPr kumimoji="1" lang="zh-CN" altLang="en-US" b="1" dirty="0"/>
              <a:t> </a:t>
            </a:r>
            <a:r>
              <a:rPr kumimoji="1" lang="en-US" altLang="zh-CN" b="1" dirty="0" smtClean="0"/>
              <a:t>stage</a:t>
            </a:r>
          </a:p>
          <a:p>
            <a:pPr>
              <a:buFont typeface="Wingdings" charset="2"/>
              <a:buChar char="Ø"/>
            </a:pPr>
            <a:r>
              <a:rPr kumimoji="1" lang="zh-CN" altLang="en-US" sz="2800" dirty="0"/>
              <a:t> </a:t>
            </a:r>
            <a:r>
              <a:rPr kumimoji="1" lang="en-US" altLang="zh-CN" sz="2800" dirty="0" smtClean="0"/>
              <a:t>Controlled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injection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for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200fs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1nC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or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2nC</a:t>
            </a:r>
            <a:r>
              <a:rPr kumimoji="1" lang="en-US" altLang="zh-CN" sz="28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/>
              <a:t>TR=2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or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3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2800" dirty="0"/>
              <a:t> </a:t>
            </a:r>
            <a:r>
              <a:rPr kumimoji="1" lang="en-US" altLang="zh-CN" sz="2800" dirty="0" smtClean="0"/>
              <a:t>Single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stage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/>
              <a:t>e</a:t>
            </a:r>
            <a:r>
              <a:rPr kumimoji="1" lang="en-US" altLang="zh-CN" sz="2800" dirty="0" smtClean="0"/>
              <a:t>fficiency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(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60%</a:t>
            </a:r>
            <a:r>
              <a:rPr kumimoji="1" lang="en-US" altLang="zh-CN" sz="28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zh-CN" altLang="zh-CN" sz="2800" dirty="0"/>
              <a:t> </a:t>
            </a:r>
            <a:r>
              <a:rPr kumimoji="1" lang="en-US" altLang="zh-CN" sz="2800" dirty="0" smtClean="0"/>
              <a:t>Overall</a:t>
            </a:r>
            <a:r>
              <a:rPr kumimoji="1" lang="zh-CN" altLang="en-US" sz="2800" dirty="0" smtClean="0"/>
              <a:t> </a:t>
            </a:r>
            <a:r>
              <a:rPr kumimoji="1" lang="en-US" altLang="zh-CN" sz="2800" b="1" dirty="0" smtClean="0"/>
              <a:t>TR=(1+TR1)</a:t>
            </a:r>
            <a:r>
              <a:rPr kumimoji="1" lang="zh-CN" altLang="en-US" sz="2800" b="1" dirty="0" smtClean="0"/>
              <a:t>*</a:t>
            </a:r>
            <a:r>
              <a:rPr kumimoji="1" lang="en-US" altLang="zh-CN" sz="2800" b="1" dirty="0" smtClean="0"/>
              <a:t>TR2</a:t>
            </a:r>
          </a:p>
          <a:p>
            <a:r>
              <a:rPr kumimoji="1" lang="en-US" altLang="zh-CN" sz="2800" dirty="0" smtClean="0"/>
              <a:t>Overall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efficiency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b="1" dirty="0"/>
              <a:t>Q</a:t>
            </a:r>
            <a:r>
              <a:rPr kumimoji="1" lang="en-US" altLang="zh-CN" sz="2800" b="1" dirty="0" smtClean="0"/>
              <a:t>3(1+TR1)</a:t>
            </a:r>
            <a:r>
              <a:rPr kumimoji="1" lang="zh-CN" altLang="en-US" sz="2800" b="1" dirty="0" smtClean="0"/>
              <a:t>*</a:t>
            </a:r>
            <a:r>
              <a:rPr kumimoji="1" lang="en-US" altLang="zh-CN" sz="2800" b="1" dirty="0" smtClean="0"/>
              <a:t>TR2/(Q1+Q2)=40%</a:t>
            </a:r>
          </a:p>
          <a:p>
            <a:r>
              <a:rPr kumimoji="1" lang="en-US" altLang="zh-CN" b="1" dirty="0" smtClean="0"/>
              <a:t>The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positron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stage</a:t>
            </a:r>
            <a:endParaRPr kumimoji="1" lang="en-US" altLang="zh-CN" b="1" dirty="0"/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/>
              <a:t>Combining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e+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with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e-</a:t>
            </a:r>
            <a:r>
              <a:rPr kumimoji="1" lang="zh-CN" altLang="en-US" sz="2800" dirty="0" smtClean="0"/>
              <a:t>  </a:t>
            </a:r>
            <a:r>
              <a:rPr kumimoji="1" lang="en-US" altLang="zh-CN" sz="2800" dirty="0" smtClean="0"/>
              <a:t>(</a:t>
            </a:r>
            <a:r>
              <a:rPr kumimoji="1" lang="en-US" altLang="zh-CN" sz="2800" b="1" dirty="0">
                <a:solidFill>
                  <a:srgbClr val="FF0000"/>
                </a:solidFill>
              </a:rPr>
              <a:t>200fs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1nC</a:t>
            </a:r>
            <a:r>
              <a:rPr kumimoji="1" lang="zh-CN" altLang="en-US" sz="28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2800" dirty="0" smtClean="0"/>
              <a:t>)</a:t>
            </a:r>
            <a:endParaRPr kumimoji="1" lang="en-US" altLang="zh-CN" sz="2800" dirty="0"/>
          </a:p>
          <a:p>
            <a:pPr>
              <a:buFont typeface="Wingdings" charset="2"/>
              <a:buChar char="Ø"/>
            </a:pPr>
            <a:r>
              <a:rPr kumimoji="1" lang="en-US" altLang="zh-CN" sz="2800" dirty="0"/>
              <a:t>TR</a:t>
            </a:r>
            <a:r>
              <a:rPr kumimoji="1" lang="en-US" altLang="zh-CN" sz="2800" dirty="0" smtClean="0"/>
              <a:t>=1</a:t>
            </a:r>
            <a:r>
              <a:rPr kumimoji="1" lang="zh-CN" altLang="zh-CN" sz="2800" dirty="0" smtClean="0"/>
              <a:t> </a:t>
            </a:r>
            <a:r>
              <a:rPr kumimoji="1" lang="en-US" altLang="zh-CN" sz="2800" dirty="0"/>
              <a:t>Single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stage</a:t>
            </a:r>
            <a:r>
              <a:rPr kumimoji="1" lang="zh-CN" altLang="en-US" sz="2800" dirty="0"/>
              <a:t> </a:t>
            </a:r>
            <a:r>
              <a:rPr kumimoji="1" lang="en-US" altLang="zh-CN" sz="2800" dirty="0"/>
              <a:t>efficiency</a:t>
            </a:r>
            <a:r>
              <a:rPr kumimoji="1" lang="zh-CN" altLang="en-US" sz="2800" dirty="0"/>
              <a:t> </a:t>
            </a:r>
            <a:r>
              <a:rPr kumimoji="1" lang="en-US" altLang="zh-CN" sz="2800" dirty="0" smtClean="0"/>
              <a:t>(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~</a:t>
            </a:r>
            <a:r>
              <a:rPr kumimoji="1" lang="zh-CN" altLang="zh-CN" sz="2800" b="1" dirty="0">
                <a:solidFill>
                  <a:srgbClr val="FF0000"/>
                </a:solidFill>
              </a:rPr>
              <a:t>5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0%</a:t>
            </a:r>
            <a:r>
              <a:rPr kumimoji="1" lang="en-US" altLang="zh-CN" sz="2800" dirty="0" smtClean="0"/>
              <a:t>)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800" dirty="0" smtClean="0"/>
              <a:t>Overall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efficiency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for</a:t>
            </a:r>
            <a:r>
              <a:rPr kumimoji="1" lang="zh-CN" altLang="en-US" sz="2800" dirty="0" smtClean="0"/>
              <a:t> </a:t>
            </a:r>
            <a:r>
              <a:rPr kumimoji="1" lang="en-US" altLang="zh-CN" sz="2800" dirty="0" smtClean="0"/>
              <a:t>positron</a:t>
            </a:r>
            <a:r>
              <a:rPr kumimoji="1" lang="zh-CN" altLang="en-US" sz="2800" dirty="0" smtClean="0"/>
              <a:t> </a:t>
            </a:r>
            <a:r>
              <a:rPr kumimoji="1" lang="zh-CN" altLang="zh-CN" sz="2800" b="1" dirty="0">
                <a:solidFill>
                  <a:srgbClr val="FF0000"/>
                </a:solidFill>
              </a:rPr>
              <a:t>2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0%</a:t>
            </a:r>
            <a:endParaRPr kumimoji="1" lang="en-US" altLang="zh-CN" sz="2800" b="1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endParaRPr kumimoji="1" lang="en-US" altLang="zh-CN" sz="2800" b="1" dirty="0" smtClean="0"/>
          </a:p>
          <a:p>
            <a:pPr marL="0" indent="0">
              <a:buNone/>
            </a:pP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646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65855"/>
              </p:ext>
            </p:extLst>
          </p:nvPr>
        </p:nvGraphicFramePr>
        <p:xfrm>
          <a:off x="5844830" y="658401"/>
          <a:ext cx="2895758" cy="33375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863396"/>
                <a:gridCol w="10323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Driver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pulse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5ps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Driver charge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Q1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25nC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Driver</a:t>
                      </a:r>
                      <a:r>
                        <a:rPr lang="en-US" altLang="zh-CN" b="0" baseline="0" dirty="0" smtClean="0"/>
                        <a:t> energy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2GeV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Trailer pulse</a:t>
                      </a:r>
                      <a:r>
                        <a:rPr lang="zh-CN" altLang="en-US" b="0" dirty="0" smtClean="0"/>
                        <a:t> 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/>
                        <a:t>0.5ps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 smtClean="0"/>
                        <a:t>Trailor</a:t>
                      </a:r>
                      <a:r>
                        <a:rPr lang="en-US" altLang="zh-CN" b="0" dirty="0" smtClean="0"/>
                        <a:t> charge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Q2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5nC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err="1" smtClean="0"/>
                        <a:t>Trailor</a:t>
                      </a:r>
                      <a:r>
                        <a:rPr lang="en-US" altLang="zh-CN" b="0" dirty="0" smtClean="0"/>
                        <a:t> energy 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2GeV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Final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energy</a:t>
                      </a:r>
                      <a:r>
                        <a:rPr lang="zh-CN" altLang="en-US" b="0" dirty="0" smtClean="0"/>
                        <a:t> 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8GeV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Average</a:t>
                      </a:r>
                      <a:r>
                        <a:rPr lang="zh-CN" altLang="en-US" b="0" dirty="0" smtClean="0"/>
                        <a:t> </a:t>
                      </a:r>
                      <a:r>
                        <a:rPr lang="en-US" altLang="zh-CN" b="0" dirty="0" smtClean="0"/>
                        <a:t>TR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3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Efficiency</a:t>
                      </a:r>
                      <a:r>
                        <a:rPr lang="zh-CN" altLang="en-US" b="0" dirty="0" smtClean="0"/>
                        <a:t> 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0" dirty="0" smtClean="0"/>
                        <a:t>~60%</a:t>
                      </a:r>
                      <a:endParaRPr lang="zh-CN" altLang="en-US" b="0" dirty="0"/>
                    </a:p>
                  </a:txBody>
                  <a:tcPr marL="68580" marR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484746" y="240320"/>
            <a:ext cx="219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Parameters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Stage</a:t>
            </a:r>
            <a:r>
              <a:rPr lang="zh-CN" altLang="en-US" dirty="0" smtClean="0"/>
              <a:t> </a:t>
            </a:r>
            <a:r>
              <a:rPr lang="en-US" altLang="zh-CN" dirty="0"/>
              <a:t>I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525" y="3903440"/>
            <a:ext cx="3159710" cy="315970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0" y="4077998"/>
            <a:ext cx="2826381" cy="28263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8" y="979129"/>
            <a:ext cx="4242158" cy="33379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76241" y="135181"/>
            <a:ext cx="56685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 smtClean="0"/>
              <a:t>Electron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Acceleration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Stage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(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I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and</a:t>
            </a:r>
            <a:r>
              <a:rPr kumimoji="1" lang="zh-CN" altLang="en-US" sz="2800" b="1" dirty="0" smtClean="0"/>
              <a:t> </a:t>
            </a:r>
            <a:r>
              <a:rPr kumimoji="1" lang="en-US" altLang="zh-CN" sz="2800" b="1" dirty="0" smtClean="0"/>
              <a:t>II)</a:t>
            </a:r>
            <a:r>
              <a:rPr kumimoji="1" lang="zh-CN" altLang="en-US" sz="2800" b="1" dirty="0" smtClean="0"/>
              <a:t> </a:t>
            </a:r>
            <a:endParaRPr kumimoji="1"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857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en-US" altLang="zh-CN" sz="4000" b="1" dirty="0" smtClean="0"/>
              <a:t>Thank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you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for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your</a:t>
            </a:r>
            <a:r>
              <a:rPr kumimoji="1" lang="zh-CN" altLang="en-US" sz="4000" b="1" dirty="0" smtClean="0"/>
              <a:t> </a:t>
            </a:r>
            <a:r>
              <a:rPr kumimoji="1" lang="en-US" altLang="zh-CN" sz="4000" b="1" dirty="0" smtClean="0"/>
              <a:t>attention</a:t>
            </a:r>
            <a:r>
              <a:rPr kumimoji="1" lang="zh-CN" altLang="en-US" sz="40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6660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3014"/>
            <a:ext cx="8229600" cy="1143000"/>
          </a:xfrm>
        </p:spPr>
        <p:txBody>
          <a:bodyPr/>
          <a:lstStyle/>
          <a:p>
            <a:r>
              <a:rPr kumimoji="1" lang="en-US" altLang="zh-CN" dirty="0" smtClean="0"/>
              <a:t>Outline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199" y="1206014"/>
            <a:ext cx="8458613" cy="5380840"/>
          </a:xfrm>
        </p:spPr>
        <p:txBody>
          <a:bodyPr>
            <a:normAutofit/>
          </a:bodyPr>
          <a:lstStyle/>
          <a:p>
            <a:r>
              <a:rPr kumimoji="1" lang="en-US" altLang="zh-CN" b="1" dirty="0"/>
              <a:t>P</a:t>
            </a:r>
            <a:r>
              <a:rPr kumimoji="1" lang="en-US" altLang="zh-CN" b="1" dirty="0" smtClean="0"/>
              <a:t>lasma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based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err="1" smtClean="0"/>
              <a:t>wakefield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accelerator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(PBA)</a:t>
            </a:r>
          </a:p>
          <a:p>
            <a:pPr>
              <a:buFont typeface="Wingdings" charset="2"/>
              <a:buChar char="Ø"/>
            </a:pPr>
            <a:r>
              <a:rPr kumimoji="1" lang="en-US" altLang="zh-CN" dirty="0" smtClean="0"/>
              <a:t>Key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accelerator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physics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for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PBA</a:t>
            </a:r>
          </a:p>
          <a:p>
            <a:pPr marL="0" indent="0">
              <a:buNone/>
            </a:pPr>
            <a:endParaRPr kumimoji="1" lang="en-US" altLang="zh-CN" dirty="0"/>
          </a:p>
          <a:p>
            <a:r>
              <a:rPr kumimoji="1" lang="en-US" altLang="zh-CN" b="1" dirty="0" smtClean="0"/>
              <a:t>Plasma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based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injector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for</a:t>
            </a:r>
            <a:r>
              <a:rPr kumimoji="1" lang="zh-CN" altLang="en-US" b="1" dirty="0" smtClean="0"/>
              <a:t> </a:t>
            </a:r>
            <a:r>
              <a:rPr kumimoji="1" lang="en-US" altLang="zh-CN" b="1" dirty="0" smtClean="0"/>
              <a:t>CEPC</a:t>
            </a:r>
          </a:p>
          <a:p>
            <a:pPr>
              <a:buFont typeface="Wingdings" charset="2"/>
              <a:buChar char="Ø"/>
            </a:pPr>
            <a:r>
              <a:rPr kumimoji="1" lang="en-US" altLang="zh-CN" dirty="0" smtClean="0"/>
              <a:t>Boundary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conditions</a:t>
            </a:r>
          </a:p>
          <a:p>
            <a:pPr>
              <a:buFont typeface="Wingdings" charset="2"/>
              <a:buChar char="Ø"/>
            </a:pPr>
            <a:r>
              <a:rPr kumimoji="1" lang="en-US" altLang="zh-CN" dirty="0" smtClean="0"/>
              <a:t>Overall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concept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</a:t>
            </a:r>
          </a:p>
          <a:p>
            <a:pPr>
              <a:buFont typeface="Wingdings" charset="2"/>
              <a:buChar char="Ø"/>
            </a:pPr>
            <a:r>
              <a:rPr kumimoji="1" lang="zh-CN" altLang="zh-CN" dirty="0"/>
              <a:t> </a:t>
            </a:r>
            <a:r>
              <a:rPr kumimoji="1" lang="en-US" altLang="zh-CN" dirty="0" smtClean="0"/>
              <a:t>Preliminary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design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parameters</a:t>
            </a:r>
            <a:endParaRPr kumimoji="1" lang="en-US" altLang="zh-CN" dirty="0"/>
          </a:p>
          <a:p>
            <a:pPr marL="0" indent="0">
              <a:buNone/>
            </a:pPr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68986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810410" y="152400"/>
            <a:ext cx="8534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0000FF"/>
                </a:solidFill>
                <a:latin typeface="+mj-lt"/>
                <a:cs typeface="+mn-cs"/>
              </a:rPr>
              <a:t>Plasma</a:t>
            </a:r>
            <a:r>
              <a:rPr lang="zh-CN" altLang="en-US" sz="3600" b="1" dirty="0" smtClean="0">
                <a:solidFill>
                  <a:srgbClr val="0000FF"/>
                </a:solidFill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solidFill>
                  <a:srgbClr val="0000FF"/>
                </a:solidFill>
                <a:latin typeface="+mj-lt"/>
                <a:cs typeface="+mn-cs"/>
              </a:rPr>
              <a:t>Based</a:t>
            </a:r>
            <a:r>
              <a:rPr lang="zh-CN" altLang="en-US" sz="3600" b="1" dirty="0" smtClean="0">
                <a:solidFill>
                  <a:srgbClr val="0000FF"/>
                </a:solidFill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solidFill>
                  <a:srgbClr val="0000FF"/>
                </a:solidFill>
                <a:latin typeface="+mj-lt"/>
                <a:cs typeface="+mn-cs"/>
              </a:rPr>
              <a:t>Wakefield</a:t>
            </a:r>
            <a:r>
              <a:rPr lang="zh-CN" altLang="en-US" sz="3600" b="1" dirty="0" smtClean="0">
                <a:solidFill>
                  <a:srgbClr val="0000FF"/>
                </a:solidFill>
                <a:latin typeface="+mj-lt"/>
                <a:cs typeface="+mn-cs"/>
              </a:rPr>
              <a:t> </a:t>
            </a:r>
            <a:r>
              <a:rPr lang="en-US" altLang="zh-CN" sz="3600" b="1" dirty="0" smtClean="0">
                <a:solidFill>
                  <a:srgbClr val="0000FF"/>
                </a:solidFill>
                <a:latin typeface="+mj-lt"/>
                <a:cs typeface="+mn-cs"/>
              </a:rPr>
              <a:t>Acceleration</a:t>
            </a:r>
            <a:endParaRPr lang="en-US" sz="3600" b="1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79388" y="4868863"/>
            <a:ext cx="868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accent2"/>
                </a:solidFill>
                <a:cs typeface="+mn-cs"/>
              </a:rPr>
              <a:t>Huge gradient (~100GV/m) </a:t>
            </a:r>
            <a:r>
              <a:rPr lang="en-US" b="1" dirty="0">
                <a:solidFill>
                  <a:srgbClr val="FF0000"/>
                </a:solidFill>
                <a:cs typeface="+mn-cs"/>
              </a:rPr>
              <a:t>+ </a:t>
            </a:r>
            <a:r>
              <a:rPr lang="en-US" b="1" dirty="0">
                <a:solidFill>
                  <a:srgbClr val="333399"/>
                </a:solidFill>
                <a:cs typeface="+mn-cs"/>
              </a:rPr>
              <a:t>Tiny structures (~10-100um)</a:t>
            </a: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4724400" y="6276975"/>
            <a:ext cx="4114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cs typeface="+mn-cs"/>
              </a:rPr>
              <a:t>T.Tajima and J.M. Dawson PRL (1979) </a:t>
            </a:r>
            <a:r>
              <a:rPr lang="en-US" sz="1600" b="1">
                <a:solidFill>
                  <a:srgbClr val="FF0000"/>
                </a:solidFill>
                <a:cs typeface="+mn-cs"/>
              </a:rPr>
              <a:t>LWFA</a:t>
            </a:r>
            <a:endParaRPr lang="en-US" sz="1600">
              <a:cs typeface="+mn-cs"/>
            </a:endParaRPr>
          </a:p>
          <a:p>
            <a:pPr>
              <a:defRPr/>
            </a:pPr>
            <a:r>
              <a:rPr lang="en-US" sz="1600">
                <a:cs typeface="+mn-cs"/>
              </a:rPr>
              <a:t>P.Chen, J.M. Dawson et.al. PRL (1983) </a:t>
            </a:r>
            <a:r>
              <a:rPr lang="en-US" sz="1600" b="1">
                <a:solidFill>
                  <a:srgbClr val="FF0000"/>
                </a:solidFill>
                <a:cs typeface="+mn-cs"/>
              </a:rPr>
              <a:t>PWFA</a:t>
            </a:r>
            <a:endParaRPr lang="en-US" sz="2000">
              <a:cs typeface="+mn-cs"/>
            </a:endParaRPr>
          </a:p>
        </p:txBody>
      </p:sp>
      <p:grpSp>
        <p:nvGrpSpPr>
          <p:cNvPr id="22532" name="Group 15"/>
          <p:cNvGrpSpPr>
            <a:grpSpLocks/>
          </p:cNvGrpSpPr>
          <p:nvPr/>
        </p:nvGrpSpPr>
        <p:grpSpPr bwMode="auto">
          <a:xfrm>
            <a:off x="711200" y="1484313"/>
            <a:ext cx="6375400" cy="3849687"/>
            <a:chOff x="527" y="578"/>
            <a:chExt cx="5142" cy="3141"/>
          </a:xfrm>
        </p:grpSpPr>
        <p:sp useBgFill="1">
          <p:nvSpPr>
            <p:cNvPr id="2064" name="Rectangle 16"/>
            <p:cNvSpPr>
              <a:spLocks noChangeArrowheads="1"/>
            </p:cNvSpPr>
            <p:nvPr/>
          </p:nvSpPr>
          <p:spPr bwMode="auto">
            <a:xfrm>
              <a:off x="5439" y="973"/>
              <a:ext cx="230" cy="33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 useBgFill="1">
          <p:nvSpPr>
            <p:cNvPr id="2065" name="Rectangle 17"/>
            <p:cNvSpPr>
              <a:spLocks noChangeArrowheads="1"/>
            </p:cNvSpPr>
            <p:nvPr/>
          </p:nvSpPr>
          <p:spPr bwMode="auto">
            <a:xfrm>
              <a:off x="3359" y="1584"/>
              <a:ext cx="718" cy="386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70" name="Rectangle 22"/>
            <p:cNvSpPr>
              <a:spLocks noChangeArrowheads="1"/>
            </p:cNvSpPr>
            <p:nvPr/>
          </p:nvSpPr>
          <p:spPr bwMode="auto">
            <a:xfrm>
              <a:off x="3815" y="578"/>
              <a:ext cx="1511" cy="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>
                <a:spcBef>
                  <a:spcPct val="20000"/>
                </a:spcBef>
                <a:buClr>
                  <a:srgbClr val="0066FF"/>
                </a:buClr>
                <a:buFontTx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Laser or beam</a:t>
              </a:r>
              <a:r>
                <a:rPr lang="en-US" b="1" dirty="0">
                  <a:solidFill>
                    <a:srgbClr val="000000"/>
                  </a:solidFill>
                  <a:latin typeface="Arial" charset="0"/>
                  <a:cs typeface="+mn-cs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Pulse</a:t>
              </a:r>
              <a:endParaRPr lang="en-US" sz="1600" dirty="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075" name="Rectangle 27"/>
            <p:cNvSpPr>
              <a:spLocks noChangeArrowheads="1"/>
            </p:cNvSpPr>
            <p:nvPr/>
          </p:nvSpPr>
          <p:spPr bwMode="auto">
            <a:xfrm>
              <a:off x="4940" y="2064"/>
              <a:ext cx="133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2076" name="Rectangle 28"/>
            <p:cNvSpPr>
              <a:spLocks noChangeArrowheads="1"/>
            </p:cNvSpPr>
            <p:nvPr/>
          </p:nvSpPr>
          <p:spPr bwMode="auto">
            <a:xfrm>
              <a:off x="527" y="3196"/>
              <a:ext cx="509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zh-CN" altLang="en-US" sz="3600" i="1">
                <a:solidFill>
                  <a:srgbClr val="FF3300"/>
                </a:solidFill>
              </a:endParaRPr>
            </a:p>
          </p:txBody>
        </p:sp>
        <p:sp>
          <p:nvSpPr>
            <p:cNvPr id="2077" name="Rectangle 29"/>
            <p:cNvSpPr>
              <a:spLocks noChangeArrowheads="1"/>
            </p:cNvSpPr>
            <p:nvPr/>
          </p:nvSpPr>
          <p:spPr bwMode="auto">
            <a:xfrm>
              <a:off x="2770" y="2987"/>
              <a:ext cx="554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600" b="1" dirty="0">
                  <a:cs typeface="+mn-cs"/>
                </a:rPr>
                <a:t>Wake</a:t>
              </a:r>
            </a:p>
          </p:txBody>
        </p:sp>
        <p:sp>
          <p:nvSpPr>
            <p:cNvPr id="2071" name="Rectangle 23"/>
            <p:cNvSpPr>
              <a:spLocks noChangeArrowheads="1"/>
            </p:cNvSpPr>
            <p:nvPr/>
          </p:nvSpPr>
          <p:spPr bwMode="auto">
            <a:xfrm>
              <a:off x="1841" y="983"/>
              <a:ext cx="1585" cy="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/>
            <a:lstStyle/>
            <a:p>
              <a:pPr marL="342900" indent="-342900">
                <a:spcBef>
                  <a:spcPct val="20000"/>
                </a:spcBef>
                <a:buClr>
                  <a:srgbClr val="0066FF"/>
                </a:buClr>
                <a:buFontTx/>
                <a:buChar char="•"/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 charset="0"/>
                  <a:cs typeface="+mn-cs"/>
                </a:rPr>
                <a:t>Trailing beam</a:t>
              </a:r>
              <a:endParaRPr lang="en-US" sz="1600" dirty="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981075"/>
            <a:ext cx="2151062" cy="32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61753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301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038" descr="cover_nature.jpg                                               0007E525Macintosh HD                   C1711CC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43000"/>
            <a:ext cx="22320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1028" descr="9ltnut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0"/>
            <a:ext cx="226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031" descr="cerncourier.pdf                                                000161FEMacintosh HD                   B8A9EEA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3352800"/>
            <a:ext cx="2185987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16" descr="leemans GeV capillary cover.jpg                                004C801Dabigail                        C2AAD211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14400"/>
            <a:ext cx="1909763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nature_20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928688"/>
            <a:ext cx="2055813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52800"/>
            <a:ext cx="2405063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0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6"/>
          <a:stretch>
            <a:fillRect/>
          </a:stretch>
        </p:blipFill>
        <p:spPr bwMode="auto">
          <a:xfrm>
            <a:off x="2600325" y="3352800"/>
            <a:ext cx="1895475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3646488"/>
            <a:ext cx="2387600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070340" y="152400"/>
            <a:ext cx="67627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Important</a:t>
            </a:r>
            <a:r>
              <a:rPr lang="zh-CN" alt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+mj-lt"/>
              </a:rPr>
              <a:t>progress</a:t>
            </a:r>
            <a:r>
              <a:rPr lang="zh-CN" alt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+mj-lt"/>
              </a:rPr>
              <a:t>in</a:t>
            </a:r>
            <a:r>
              <a:rPr lang="zh-CN" alt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+mj-lt"/>
              </a:rPr>
              <a:t>past</a:t>
            </a:r>
            <a:r>
              <a:rPr lang="zh-CN" altLang="en-US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3600" b="1" dirty="0" smtClean="0">
                <a:solidFill>
                  <a:srgbClr val="FF0000"/>
                </a:solidFill>
                <a:latin typeface="+mj-lt"/>
              </a:rPr>
              <a:t>decade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7372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65364" y="109260"/>
            <a:ext cx="903605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00FF"/>
                </a:solidFill>
                <a:latin typeface="+mj-lt"/>
                <a:cs typeface="+mn-cs"/>
              </a:rPr>
              <a:t>Key physics issues for a plasma accelerator    </a:t>
            </a:r>
          </a:p>
        </p:txBody>
      </p:sp>
      <p:sp>
        <p:nvSpPr>
          <p:cNvPr id="18449" name="Rectangle 17"/>
          <p:cNvSpPr>
            <a:spLocks noChangeArrowheads="1"/>
          </p:cNvSpPr>
          <p:nvPr/>
        </p:nvSpPr>
        <p:spPr bwMode="auto">
          <a:xfrm>
            <a:off x="468313" y="879942"/>
            <a:ext cx="73152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The structure issue: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000" b="1" dirty="0">
                <a:solidFill>
                  <a:srgbClr val="000000"/>
                </a:solidFill>
              </a:rPr>
              <a:t>Wake excitation for given drivers ……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The energy spread and efficiency issue: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000" b="1" dirty="0">
                <a:solidFill>
                  <a:srgbClr val="000000"/>
                </a:solidFill>
              </a:rPr>
              <a:t> Beam loading, pulse shaping, transformer ratio ……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The stability issue: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000" b="1" dirty="0">
                <a:solidFill>
                  <a:srgbClr val="000000"/>
                </a:solidFill>
              </a:rPr>
              <a:t>Driver evolution, matching, guiding, instabilities ……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>
                <a:solidFill>
                  <a:srgbClr val="0000FF"/>
                </a:solidFill>
              </a:rPr>
              <a:t>The injector issue: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000" b="1" dirty="0">
                <a:solidFill>
                  <a:srgbClr val="000000"/>
                </a:solidFill>
              </a:rPr>
              <a:t>Self-injection, wave breaking, controlled injection …</a:t>
            </a:r>
            <a:r>
              <a:rPr lang="en-US" altLang="zh-CN" sz="2000" b="1" dirty="0" smtClean="0">
                <a:solidFill>
                  <a:srgbClr val="000000"/>
                </a:solidFill>
              </a:rPr>
              <a:t>.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 smtClean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r>
              <a:rPr lang="en-US" altLang="zh-CN" sz="2000" b="1" dirty="0" smtClean="0">
                <a:solidFill>
                  <a:srgbClr val="0000FF"/>
                </a:solidFill>
              </a:rPr>
              <a:t>The </a:t>
            </a:r>
            <a:r>
              <a:rPr lang="en-US" altLang="zh-CN" sz="2000" b="1" dirty="0">
                <a:solidFill>
                  <a:srgbClr val="0000FF"/>
                </a:solidFill>
              </a:rPr>
              <a:t>overall design and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staging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issue: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r>
              <a:rPr lang="en-US" altLang="zh-CN" sz="2000" b="1" dirty="0">
                <a:solidFill>
                  <a:srgbClr val="000000"/>
                </a:solidFill>
              </a:rPr>
              <a:t>Parameter optimization for a plasma based accelerator to match the requirements of beam </a:t>
            </a:r>
            <a:r>
              <a:rPr lang="en-US" altLang="zh-CN" sz="2000" b="1" dirty="0" err="1" smtClean="0">
                <a:solidFill>
                  <a:srgbClr val="000000"/>
                </a:solidFill>
              </a:rPr>
              <a:t>parameters,</a:t>
            </a:r>
            <a:r>
              <a:rPr lang="en-US" altLang="zh-CN" sz="2000" b="1" dirty="0" err="1">
                <a:solidFill>
                  <a:srgbClr val="000000"/>
                </a:solidFill>
              </a:rPr>
              <a:t>s</a:t>
            </a:r>
            <a:r>
              <a:rPr lang="en-US" altLang="zh-CN" sz="2000" b="1" dirty="0" err="1" smtClean="0">
                <a:solidFill>
                  <a:srgbClr val="000000"/>
                </a:solidFill>
              </a:rPr>
              <a:t>taging</a:t>
            </a:r>
            <a:r>
              <a:rPr lang="zh-CN" altLang="en-US" sz="2000" b="1" dirty="0">
                <a:solidFill>
                  <a:srgbClr val="000000"/>
                </a:solidFill>
              </a:rPr>
              <a:t>,</a:t>
            </a:r>
            <a:r>
              <a:rPr lang="en-US" altLang="zh-CN" sz="2000" b="1" dirty="0">
                <a:solidFill>
                  <a:srgbClr val="000000"/>
                </a:solidFill>
              </a:rPr>
              <a:t>external</a:t>
            </a:r>
            <a:r>
              <a:rPr lang="zh-CN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</a:rPr>
              <a:t>injection</a:t>
            </a:r>
            <a:r>
              <a:rPr lang="zh-CN" altLang="en-US" sz="2000" b="1" dirty="0">
                <a:solidFill>
                  <a:srgbClr val="000000"/>
                </a:solidFill>
              </a:rPr>
              <a:t> </a:t>
            </a:r>
            <a:r>
              <a:rPr lang="en-US" altLang="zh-CN" sz="2000" b="1" dirty="0">
                <a:solidFill>
                  <a:srgbClr val="000000"/>
                </a:solidFill>
              </a:rPr>
              <a:t>….</a:t>
            </a:r>
          </a:p>
          <a:p>
            <a:pPr algn="just">
              <a:spcBef>
                <a:spcPct val="20000"/>
              </a:spcBef>
              <a:buClr>
                <a:schemeClr val="hlink"/>
              </a:buClr>
              <a:buSzPct val="75000"/>
              <a:defRPr/>
            </a:pPr>
            <a:endParaRPr lang="en-US" altLang="zh-CN" sz="2000" b="1" dirty="0">
              <a:solidFill>
                <a:srgbClr val="00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endParaRPr lang="en-US" altLang="zh-CN" sz="2000" b="1" dirty="0">
              <a:solidFill>
                <a:srgbClr val="000000"/>
              </a:solidFill>
              <a:latin typeface="Comic Sans MS Bold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endParaRPr lang="en-US" altLang="zh-CN" sz="2000" b="1" dirty="0">
              <a:solidFill>
                <a:srgbClr val="000000"/>
              </a:solidFill>
              <a:latin typeface="Helvetica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endParaRPr lang="en-US" altLang="zh-CN" sz="2000" b="1" dirty="0">
              <a:solidFill>
                <a:srgbClr val="000000"/>
              </a:solidFill>
              <a:latin typeface="Helvetica" charset="0"/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75000"/>
              <a:buFont typeface="Monotype Sorts" charset="0"/>
              <a:buChar char=""/>
              <a:defRPr/>
            </a:pPr>
            <a:endParaRPr lang="en-US" altLang="zh-CN" sz="1800" dirty="0">
              <a:solidFill>
                <a:srgbClr val="00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1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&#10;402phypic.jpg                                                  005D6F8BMacintosh HD                   BA575C72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73238"/>
            <a:ext cx="2989262" cy="276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04800" y="152400"/>
            <a:ext cx="8458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>
                <a:solidFill>
                  <a:srgbClr val="0000FF"/>
                </a:solidFill>
                <a:latin typeface="+mj-lt"/>
                <a:cs typeface="+mn-cs"/>
              </a:rPr>
              <a:t>Beam loading efficiency and energy spread</a:t>
            </a:r>
            <a:endParaRPr lang="en-US" sz="4400" b="1" dirty="0">
              <a:solidFill>
                <a:srgbClr val="0000FF"/>
              </a:solidFill>
              <a:latin typeface="+mj-lt"/>
              <a:cs typeface="+mn-cs"/>
            </a:endParaRPr>
          </a:p>
        </p:txBody>
      </p:sp>
      <p:pic>
        <p:nvPicPr>
          <p:cNvPr id="40963" name="Picture 4" descr="image-30.pdf                                                   003DF3F5Macintosh HD                   BA575C72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29225"/>
            <a:ext cx="4114800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572000" y="5084763"/>
            <a:ext cx="4267200" cy="762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grpSp>
        <p:nvGrpSpPr>
          <p:cNvPr id="40965" name="Group 6"/>
          <p:cNvGrpSpPr>
            <a:grpSpLocks/>
          </p:cNvGrpSpPr>
          <p:nvPr/>
        </p:nvGrpSpPr>
        <p:grpSpPr bwMode="auto">
          <a:xfrm>
            <a:off x="228600" y="4876800"/>
            <a:ext cx="4114800" cy="1295400"/>
            <a:chOff x="240" y="3312"/>
            <a:chExt cx="2592" cy="816"/>
          </a:xfrm>
        </p:grpSpPr>
        <p:pic>
          <p:nvPicPr>
            <p:cNvPr id="40971" name="Picture 7" descr="image-97.pdf                                                   00026B79Macintosh HD                   BA575C72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3806"/>
              <a:ext cx="929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72" name="Picture 8" descr="image-29.pdf                                                   003DF3F5Macintosh HD                   BA575C72: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3374"/>
              <a:ext cx="2112" cy="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5" name="AutoShape 9"/>
            <p:cNvSpPr>
              <a:spLocks noChangeArrowheads="1"/>
            </p:cNvSpPr>
            <p:nvPr/>
          </p:nvSpPr>
          <p:spPr bwMode="auto">
            <a:xfrm>
              <a:off x="2544" y="3600"/>
              <a:ext cx="288" cy="240"/>
            </a:xfrm>
            <a:prstGeom prst="rightArrow">
              <a:avLst>
                <a:gd name="adj1" fmla="val 42704"/>
                <a:gd name="adj2" fmla="val 43750"/>
              </a:avLst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4" name="Rectangle 10"/>
            <p:cNvSpPr>
              <a:spLocks noChangeArrowheads="1"/>
            </p:cNvSpPr>
            <p:nvPr/>
          </p:nvSpPr>
          <p:spPr bwMode="auto">
            <a:xfrm>
              <a:off x="240" y="3312"/>
              <a:ext cx="2208" cy="432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1344" y="3744"/>
              <a:ext cx="1104" cy="384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/>
            </a:p>
          </p:txBody>
        </p:sp>
        <p:sp>
          <p:nvSpPr>
            <p:cNvPr id="50188" name="Line 12"/>
            <p:cNvSpPr>
              <a:spLocks noChangeShapeType="1"/>
            </p:cNvSpPr>
            <p:nvPr/>
          </p:nvSpPr>
          <p:spPr bwMode="auto">
            <a:xfrm flipH="1">
              <a:off x="1344" y="3744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0189" name="Line 13"/>
            <p:cNvSpPr>
              <a:spLocks noChangeShapeType="1"/>
            </p:cNvSpPr>
            <p:nvPr/>
          </p:nvSpPr>
          <p:spPr bwMode="auto">
            <a:xfrm flipH="1">
              <a:off x="2448" y="3360"/>
              <a:ext cx="0" cy="67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0190" name="Line 14"/>
            <p:cNvSpPr>
              <a:spLocks noChangeShapeType="1"/>
            </p:cNvSpPr>
            <p:nvPr/>
          </p:nvSpPr>
          <p:spPr bwMode="auto">
            <a:xfrm flipH="1">
              <a:off x="1344" y="3744"/>
              <a:ext cx="0" cy="192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647700" y="1125538"/>
            <a:ext cx="87487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00" b="1" dirty="0">
                <a:solidFill>
                  <a:srgbClr val="FF0000"/>
                </a:solidFill>
                <a:latin typeface="Verdana" charset="0"/>
                <a:cs typeface="+mn-cs"/>
              </a:rPr>
              <a:t>High efficiency (near 100%) </a:t>
            </a:r>
            <a:r>
              <a:rPr lang="en-US" sz="2000" b="1" dirty="0">
                <a:latin typeface="Verdana" charset="0"/>
                <a:cs typeface="+mn-cs"/>
              </a:rPr>
              <a:t>+</a:t>
            </a:r>
            <a:r>
              <a:rPr lang="en-US" sz="2000" b="1" dirty="0">
                <a:solidFill>
                  <a:srgbClr val="FF0000"/>
                </a:solidFill>
                <a:latin typeface="Verdana" charset="0"/>
                <a:cs typeface="+mn-cs"/>
              </a:rPr>
              <a:t> Uniform acceleration  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685800" y="6400800"/>
            <a:ext cx="7620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cs typeface="+mn-cs"/>
              </a:rPr>
              <a:t>M. Tzoufras,W. Lu et al., PRL (200</a:t>
            </a:r>
            <a:r>
              <a:rPr lang="en-US" sz="2000" b="1">
                <a:solidFill>
                  <a:srgbClr val="FF0000"/>
                </a:solidFill>
                <a:latin typeface="Times New Roman" charset="0"/>
              </a:rPr>
              <a:t>8), PoP [invited] (2009)</a:t>
            </a:r>
          </a:p>
          <a:p>
            <a:pPr>
              <a:defRPr/>
            </a:pPr>
            <a:endParaRPr lang="en-US" sz="2000">
              <a:latin typeface="Times New Roman" charset="0"/>
            </a:endParaRP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9725025" y="61182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zh-CN" altLang="en-US"/>
          </a:p>
        </p:txBody>
      </p:sp>
      <p:sp>
        <p:nvSpPr>
          <p:cNvPr id="40969" name="Picture 2" descr="411figpap1.jpg                                                 005D6F8BMacintosh HD                   BA575C72:"/>
          <p:cNvSpPr>
            <a:spLocks noChangeAspect="1" noChangeArrowheads="1"/>
          </p:cNvSpPr>
          <p:nvPr/>
        </p:nvSpPr>
        <p:spPr bwMode="auto">
          <a:xfrm>
            <a:off x="4859338" y="1754188"/>
            <a:ext cx="3025775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40970" name="Picture 2" descr="411figpap1.jpg                                                 005D6F8BMacintosh HD                   BA575C72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700213"/>
            <a:ext cx="33115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866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4000" b="1" kern="1200" dirty="0">
                <a:solidFill>
                  <a:srgbClr val="0000FF"/>
                </a:solidFill>
                <a:ea typeface="宋体" charset="0"/>
                <a:cs typeface="+mn-cs"/>
              </a:rPr>
              <a:t>Verified</a:t>
            </a:r>
            <a:r>
              <a:rPr lang="zh-CN" altLang="en-US" sz="4000" b="1" kern="1200" dirty="0">
                <a:solidFill>
                  <a:srgbClr val="0000FF"/>
                </a:solidFill>
                <a:ea typeface="宋体" charset="0"/>
                <a:cs typeface="+mn-cs"/>
              </a:rPr>
              <a:t> </a:t>
            </a:r>
            <a:r>
              <a:rPr lang="en-US" altLang="zh-CN" sz="4000" b="1" kern="1200" dirty="0">
                <a:solidFill>
                  <a:srgbClr val="0000FF"/>
                </a:solidFill>
                <a:ea typeface="宋体" charset="0"/>
                <a:cs typeface="+mn-cs"/>
              </a:rPr>
              <a:t>through</a:t>
            </a:r>
            <a:r>
              <a:rPr lang="zh-CN" altLang="en-US" sz="4000" b="1" kern="1200" dirty="0">
                <a:solidFill>
                  <a:srgbClr val="0000FF"/>
                </a:solidFill>
                <a:ea typeface="宋体" charset="0"/>
                <a:cs typeface="+mn-cs"/>
              </a:rPr>
              <a:t> </a:t>
            </a:r>
            <a:r>
              <a:rPr lang="en-US" altLang="zh-CN" sz="4000" b="1" kern="1200" dirty="0">
                <a:solidFill>
                  <a:srgbClr val="0000FF"/>
                </a:solidFill>
                <a:ea typeface="宋体" charset="0"/>
                <a:cs typeface="+mn-cs"/>
              </a:rPr>
              <a:t>Experiment</a:t>
            </a:r>
            <a:endParaRPr lang="en-US" sz="4000" b="1" kern="1200" dirty="0">
              <a:solidFill>
                <a:srgbClr val="0000FF"/>
              </a:solidFill>
              <a:ea typeface="宋体" charset="0"/>
              <a:cs typeface="+mn-cs"/>
            </a:endParaRPr>
          </a:p>
        </p:txBody>
      </p:sp>
      <p:pic>
        <p:nvPicPr>
          <p:cNvPr id="4198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23326"/>
            <a:ext cx="35941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19861" y="1125538"/>
            <a:ext cx="559640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kumimoji="1" lang="en-US" sz="2800" b="1" dirty="0">
                <a:solidFill>
                  <a:srgbClr val="FF0000"/>
                </a:solidFill>
                <a:cs typeface="+mn-cs"/>
              </a:rPr>
              <a:t>30-50% </a:t>
            </a:r>
            <a:r>
              <a:rPr kumimoji="1" lang="en-US" altLang="zh-CN" sz="2800" b="1" dirty="0">
                <a:solidFill>
                  <a:srgbClr val="FF0000"/>
                </a:solidFill>
                <a:cs typeface="+mn-cs"/>
              </a:rPr>
              <a:t>energy</a:t>
            </a:r>
            <a:r>
              <a:rPr kumimoji="1" lang="zh-CN" altLang="en-US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  <a:cs typeface="+mn-cs"/>
              </a:rPr>
              <a:t>conversion</a:t>
            </a:r>
            <a:r>
              <a:rPr kumimoji="1" lang="zh-CN" altLang="en-US" sz="2800" b="1" dirty="0">
                <a:solidFill>
                  <a:srgbClr val="FF0000"/>
                </a:solidFill>
                <a:cs typeface="+mn-cs"/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  <a:cs typeface="+mn-cs"/>
              </a:rPr>
              <a:t>efficiency</a:t>
            </a:r>
            <a:endParaRPr kumimoji="1" lang="en-US" sz="2800" b="1" dirty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419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589" y="2139949"/>
            <a:ext cx="3112902" cy="343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977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65462"/>
            <a:ext cx="8229600" cy="1143000"/>
          </a:xfrm>
        </p:spPr>
        <p:txBody>
          <a:bodyPr/>
          <a:lstStyle/>
          <a:p>
            <a:r>
              <a:rPr lang="en-US" altLang="zh-CN" dirty="0" smtClean="0"/>
              <a:t>High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Transformer</a:t>
            </a:r>
            <a:r>
              <a:rPr lang="zh-CN" altLang="en-US" dirty="0" smtClean="0"/>
              <a:t> </a:t>
            </a:r>
            <a:r>
              <a:rPr lang="en-US" altLang="zh-CN" dirty="0" smtClean="0"/>
              <a:t>Ratio</a:t>
            </a:r>
            <a:r>
              <a:rPr lang="zh-CN" altLang="en-US" dirty="0" smtClean="0"/>
              <a:t> </a:t>
            </a:r>
            <a:r>
              <a:rPr lang="en-US" altLang="zh-CN" dirty="0" smtClean="0"/>
              <a:t>PWFA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078" y="1504367"/>
            <a:ext cx="3762018" cy="2659606"/>
          </a:xfrm>
          <a:prstGeom prst="rect">
            <a:avLst/>
          </a:prstGeom>
        </p:spPr>
      </p:pic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2595" y="1320957"/>
            <a:ext cx="2747285" cy="19422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08" y="3161176"/>
            <a:ext cx="2801998" cy="1980908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1921367" y="3788507"/>
            <a:ext cx="1761688" cy="8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3107945" y="3480730"/>
            <a:ext cx="309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55"/>
            <a:r>
              <a:rPr lang="en-US" altLang="zh-CN" sz="14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E</a:t>
            </a:r>
            <a:r>
              <a:rPr lang="en-US" altLang="zh-CN" sz="1400" baseline="30000" dirty="0" smtClean="0">
                <a:solidFill>
                  <a:prstClr val="black"/>
                </a:solidFill>
                <a:latin typeface="Calibri Light" panose="020F0302020204030204" pitchFamily="34" charset="0"/>
              </a:rPr>
              <a:t>-</a:t>
            </a:r>
            <a:endParaRPr lang="zh-CN" altLang="en-US" sz="1400" baseline="300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89225" y="4213887"/>
            <a:ext cx="332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prstClr val="black"/>
                </a:solidFill>
                <a:latin typeface="Calibri Light" panose="020F0302020204030204" pitchFamily="34" charset="0"/>
              </a:rPr>
              <a:t>E</a:t>
            </a:r>
            <a:r>
              <a:rPr lang="en-US" altLang="zh-CN" sz="1400" baseline="30000" dirty="0">
                <a:solidFill>
                  <a:prstClr val="black"/>
                </a:solidFill>
                <a:latin typeface="Calibri Light" panose="020F0302020204030204" pitchFamily="34" charset="0"/>
              </a:rPr>
              <a:t>+</a:t>
            </a:r>
            <a:endParaRPr lang="zh-CN" altLang="en-US" sz="1400" dirty="0"/>
          </a:p>
        </p:txBody>
      </p:sp>
      <p:cxnSp>
        <p:nvCxnSpPr>
          <p:cNvPr id="13" name="直接连接符 12"/>
          <p:cNvCxnSpPr/>
          <p:nvPr/>
        </p:nvCxnSpPr>
        <p:spPr>
          <a:xfrm flipV="1">
            <a:off x="1040523" y="4540417"/>
            <a:ext cx="1761688" cy="8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29575" y="1021634"/>
            <a:ext cx="3144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Transformer ratio:  R =  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zh-CN" dirty="0" smtClean="0"/>
              <a:t>/</a:t>
            </a:r>
            <a:r>
              <a:rPr lang="en-US" altLang="zh-CN" dirty="0">
                <a:solidFill>
                  <a:prstClr val="black"/>
                </a:solidFill>
              </a:rPr>
              <a:t>E</a:t>
            </a:r>
            <a:r>
              <a:rPr lang="en-US" altLang="zh-CN" baseline="30000" dirty="0">
                <a:solidFill>
                  <a:prstClr val="black"/>
                </a:solidFill>
              </a:rPr>
              <a:t>-</a:t>
            </a:r>
            <a:endParaRPr lang="zh-CN" altLang="en-US" baseline="30000" dirty="0">
              <a:solidFill>
                <a:prstClr val="black"/>
              </a:solidFill>
            </a:endParaRPr>
          </a:p>
          <a:p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/>
              <a:t> 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453347" y="5352899"/>
            <a:ext cx="2941831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Lower Drive Beam </a:t>
            </a:r>
            <a:r>
              <a:rPr lang="en-US" altLang="zh-CN" b="1" dirty="0" smtClean="0">
                <a:solidFill>
                  <a:srgbClr val="FF0000"/>
                </a:solidFill>
              </a:rPr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</a:rPr>
              <a:t>High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</a:rPr>
              <a:t>TR=5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b="1" dirty="0" smtClean="0">
                <a:solidFill>
                  <a:srgbClr val="FF0000"/>
                </a:solidFill>
              </a:rPr>
              <a:t>1</a:t>
            </a:r>
            <a:r>
              <a:rPr lang="en-US" altLang="zh-CN" b="1" dirty="0" smtClean="0">
                <a:solidFill>
                  <a:srgbClr val="FF0000"/>
                </a:solidFill>
              </a:rPr>
              <a:t>%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energy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spread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solidFill>
                <a:srgbClr val="FF0000"/>
              </a:solidFill>
            </a:endParaRPr>
          </a:p>
        </p:txBody>
      </p:sp>
      <p:pic>
        <p:nvPicPr>
          <p:cNvPr id="16" name="内容占位符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87" y="4367776"/>
            <a:ext cx="2913913" cy="2065356"/>
          </a:xfrm>
          <a:prstGeom prst="rect">
            <a:avLst/>
          </a:prstGeom>
        </p:spPr>
      </p:pic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396546"/>
              </p:ext>
            </p:extLst>
          </p:nvPr>
        </p:nvGraphicFramePr>
        <p:xfrm>
          <a:off x="3879952" y="4700295"/>
          <a:ext cx="2397486" cy="1305208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13167"/>
                <a:gridCol w="984319"/>
              </a:tblGrid>
              <a:tr h="326302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Parameters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smtClean="0"/>
                        <a:t>Value</a:t>
                      </a:r>
                      <a:endParaRPr lang="zh-CN" altLang="en-US" sz="1600"/>
                    </a:p>
                  </a:txBody>
                  <a:tcPr marL="68580" marR="68580" marT="34290" marB="34290"/>
                </a:tc>
              </a:tr>
              <a:tr h="326302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Peak</a:t>
                      </a:r>
                      <a:r>
                        <a:rPr lang="en-US" altLang="zh-CN" sz="1600" baseline="0" dirty="0" smtClean="0"/>
                        <a:t> current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smtClean="0"/>
                        <a:t>6.3 kA</a:t>
                      </a:r>
                    </a:p>
                  </a:txBody>
                  <a:tcPr marL="68580" marR="68580" marT="34290" marB="34290"/>
                </a:tc>
              </a:tr>
              <a:tr h="326302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Beam length</a:t>
                      </a:r>
                      <a:r>
                        <a:rPr lang="en-US" altLang="zh-CN" sz="1600" baseline="0" dirty="0" smtClean="0"/>
                        <a:t> 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~200 fs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</a:tr>
              <a:tr h="326302"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Initial energy 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600" dirty="0" smtClean="0"/>
                        <a:t>1.5 GeV</a:t>
                      </a:r>
                      <a:endParaRPr lang="zh-CN" altLang="en-US" sz="16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917151" y="6488668"/>
            <a:ext cx="3989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Lu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et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al.,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PAC</a:t>
            </a:r>
            <a:r>
              <a:rPr kumimoji="1" lang="zh-CN" altLang="en-US" dirty="0"/>
              <a:t> </a:t>
            </a:r>
            <a:r>
              <a:rPr kumimoji="1" lang="zh-CN" altLang="zh-CN" dirty="0" smtClean="0"/>
              <a:t>2</a:t>
            </a:r>
            <a:r>
              <a:rPr kumimoji="1" lang="en-US" altLang="zh-CN" dirty="0" smtClean="0"/>
              <a:t>009</a:t>
            </a:r>
            <a:r>
              <a:rPr kumimoji="1" lang="en-US" altLang="zh-CN" dirty="0" smtClean="0"/>
              <a:t>,  Huang et al., IPAC17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3165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1458</Words>
  <Application>Microsoft Macintosh PowerPoint</Application>
  <PresentationFormat>全屏显示(4:3)</PresentationFormat>
  <Paragraphs>391</Paragraphs>
  <Slides>25</Slides>
  <Notes>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</vt:lpstr>
      <vt:lpstr>High Energy CEPC Injector Based on Plasma Wakefield Accelerator</vt:lpstr>
      <vt:lpstr>AARG A joint effort of IHEP and Tsinghua</vt:lpstr>
      <vt:lpstr>Outline</vt:lpstr>
      <vt:lpstr>PowerPoint 演示文稿</vt:lpstr>
      <vt:lpstr>PowerPoint 演示文稿</vt:lpstr>
      <vt:lpstr>PowerPoint 演示文稿</vt:lpstr>
      <vt:lpstr>PowerPoint 演示文稿</vt:lpstr>
      <vt:lpstr>Verified through Experiment</vt:lpstr>
      <vt:lpstr>High Transformer Ratio PWFA</vt:lpstr>
      <vt:lpstr>Plasma Based Injector for CEPC </vt:lpstr>
      <vt:lpstr>PowerPoint 演示文稿</vt:lpstr>
      <vt:lpstr>Boundary Conditions</vt:lpstr>
      <vt:lpstr>Overall Concept Design based on single stage HTR PWFA (TR=3.5)</vt:lpstr>
      <vt:lpstr>HTR PWFA parameter design (TR=3.55)</vt:lpstr>
      <vt:lpstr>HTR PWFA simulation (TR=3.55)</vt:lpstr>
      <vt:lpstr>7nC Shaped bunch by S-band photo-injector and LINAC</vt:lpstr>
      <vt:lpstr>Positron generation</vt:lpstr>
      <vt:lpstr>Positron compression</vt:lpstr>
      <vt:lpstr>Positron Acceleration Uniform acceleration + High efficiency + TR=1 </vt:lpstr>
      <vt:lpstr>PowerPoint 演示文稿</vt:lpstr>
      <vt:lpstr>PowerPoint 演示文稿</vt:lpstr>
      <vt:lpstr>Electron driver/trailer parameters for e+ acceleration</vt:lpstr>
      <vt:lpstr>Cascaded HTR PWFA 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wei Lu</dc:creator>
  <cp:lastModifiedBy>wei Lu</cp:lastModifiedBy>
  <cp:revision>137</cp:revision>
  <dcterms:created xsi:type="dcterms:W3CDTF">2017-04-15T08:25:33Z</dcterms:created>
  <dcterms:modified xsi:type="dcterms:W3CDTF">2017-11-07T01:26:06Z</dcterms:modified>
</cp:coreProperties>
</file>