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67" r:id="rId5"/>
    <p:sldId id="259" r:id="rId6"/>
    <p:sldId id="261" r:id="rId7"/>
    <p:sldId id="268" r:id="rId8"/>
    <p:sldId id="269" r:id="rId9"/>
    <p:sldId id="270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767" autoAdjust="0"/>
  </p:normalViewPr>
  <p:slideViewPr>
    <p:cSldViewPr snapToGrid="0">
      <p:cViewPr>
        <p:scale>
          <a:sx n="66" d="100"/>
          <a:sy n="66" d="100"/>
        </p:scale>
        <p:origin x="128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53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037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138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33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695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659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52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1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099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50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84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7D835-9D35-4A0D-A8A3-8B3B44156D2D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91A2F-F4A7-4B12-B37F-80C808DBA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96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960879"/>
            <a:ext cx="9144000" cy="14272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CEPC SRF Parameters</a:t>
            </a:r>
            <a:b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3600" dirty="0">
                <a:latin typeface="Arial" panose="020B0604020202020204" pitchFamily="34" charset="0"/>
                <a:cs typeface="Arial" panose="020B0604020202020204" pitchFamily="34" charset="0"/>
              </a:rPr>
              <a:t>(100 km Main Ring)</a:t>
            </a:r>
            <a:endParaRPr lang="zh-C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018598"/>
            <a:ext cx="6858000" cy="2463482"/>
          </a:xfrm>
        </p:spPr>
        <p:txBody>
          <a:bodyPr>
            <a:no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Jiyuan Zhai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IHEP</a:t>
            </a:r>
          </a:p>
          <a:p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2016-11-30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099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9715" y="623940"/>
            <a:ext cx="7886700" cy="457834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FCC 100 km SRF Parameters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6" y="1358849"/>
            <a:ext cx="8927002" cy="4724316"/>
          </a:xfrm>
        </p:spPr>
      </p:pic>
      <p:sp>
        <p:nvSpPr>
          <p:cNvPr id="5" name="矩形 4"/>
          <p:cNvSpPr/>
          <p:nvPr/>
        </p:nvSpPr>
        <p:spPr>
          <a:xfrm>
            <a:off x="6198765" y="146849"/>
            <a:ext cx="2837123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GB" altLang="zh-CN" sz="1600" dirty="0" err="1">
                <a:latin typeface="Arial" panose="020B0604020202020204" pitchFamily="34" charset="0"/>
                <a:cs typeface="Arial" panose="020B0604020202020204" pitchFamily="34" charset="0"/>
              </a:rPr>
              <a:t>Erk</a:t>
            </a:r>
            <a:r>
              <a:rPr lang="en-GB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Jensen, FCC Week 2016</a:t>
            </a:r>
          </a:p>
        </p:txBody>
      </p:sp>
    </p:spTree>
    <p:extLst>
      <p:ext uri="{BB962C8B-B14F-4D97-AF65-F5344CB8AC3E}">
        <p14:creationId xmlns:p14="http://schemas.microsoft.com/office/powerpoint/2010/main" val="50177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906135"/>
              </p:ext>
            </p:extLst>
          </p:nvPr>
        </p:nvGraphicFramePr>
        <p:xfrm>
          <a:off x="274313" y="488275"/>
          <a:ext cx="8595371" cy="603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31">
                  <a:extLst>
                    <a:ext uri="{9D8B030D-6E8A-4147-A177-3AD203B41FA5}">
                      <a16:colId xmlns:a16="http://schemas.microsoft.com/office/drawing/2014/main" val="2954191624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853025273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1387839320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2234440649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2020328751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3809634748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4050791052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2296756846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4195112114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717988855"/>
                    </a:ext>
                  </a:extLst>
                </a:gridCol>
                <a:gridCol w="666774">
                  <a:extLst>
                    <a:ext uri="{9D8B030D-6E8A-4147-A177-3AD203B41FA5}">
                      <a16:colId xmlns:a16="http://schemas.microsoft.com/office/drawing/2014/main" val="26051849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CEPC-WD161123; FCC-V3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C-</a:t>
                      </a:r>
                      <a:r>
                        <a:rPr lang="en-US" altLang="zh-CN" sz="1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-HV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C-</a:t>
                      </a:r>
                      <a:r>
                        <a:rPr lang="en-US" altLang="zh-CN" sz="1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-LP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C-</a:t>
                      </a:r>
                      <a:r>
                        <a:rPr lang="en-US" altLang="zh-CN" sz="1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-HL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C-</a:t>
                      </a:r>
                      <a:r>
                        <a:rPr lang="en-US" altLang="zh-CN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zh-CN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C-</a:t>
                      </a:r>
                      <a:r>
                        <a:rPr lang="en-US" altLang="zh-CN" sz="10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-LL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C-</a:t>
                      </a:r>
                      <a:r>
                        <a:rPr lang="en-US" altLang="zh-CN" sz="10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-HL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F-</a:t>
                      </a:r>
                      <a:r>
                        <a:rPr lang="en-US" altLang="zh-CN" sz="1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zh-CN" altLang="en-US" sz="1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F-</a:t>
                      </a:r>
                      <a:r>
                        <a:rPr lang="en-US" altLang="zh-CN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zh-CN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F-</a:t>
                      </a:r>
                      <a:r>
                        <a:rPr lang="en-US" altLang="zh-CN" sz="10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-HL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F-</a:t>
                      </a:r>
                      <a:r>
                        <a:rPr lang="en-US" altLang="zh-CN" sz="10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-LL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99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Luminosity / IP [10</a:t>
                      </a:r>
                      <a:r>
                        <a:rPr lang="en-US" altLang="zh-CN" sz="1000" b="1" baseline="30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cm</a:t>
                      </a:r>
                      <a:r>
                        <a:rPr lang="en-US" altLang="zh-CN" sz="1000" b="1" baseline="30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altLang="zh-CN" sz="1000" b="1" baseline="30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32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energy [GeV]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45.6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1239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 power / beam [MW]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0601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current / beam [mA]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393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Bunches / beam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1006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644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1100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65716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5260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30180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91500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0989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</a:t>
                      </a:r>
                      <a:r>
                        <a:rPr lang="en-US" altLang="zh-CN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spacing [ns] APDR / DR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/ 166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/ 391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/ 257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/ 151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/ 151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/ 1.5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784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 population [10</a:t>
                      </a:r>
                      <a:r>
                        <a:rPr lang="en-US" altLang="zh-CN" sz="10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775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Horizontal emittance </a:t>
                      </a:r>
                      <a:r>
                        <a:rPr lang="el-GR" altLang="zh-CN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</a:t>
                      </a:r>
                      <a:r>
                        <a:rPr lang="en-US" altLang="zh-CN" sz="10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l-GR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nm]</a:t>
                      </a:r>
                    </a:p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Vertical emittance </a:t>
                      </a:r>
                      <a:r>
                        <a:rPr lang="el-GR" altLang="zh-CN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</a:t>
                      </a:r>
                      <a:r>
                        <a:rPr lang="en-US" altLang="zh-CN" sz="10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l-GR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0.88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1.56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2.68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0.61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5866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Momentum compaction  [10</a:t>
                      </a:r>
                      <a:r>
                        <a:rPr lang="en-US" altLang="zh-CN" sz="10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6590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Betatron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function at IP </a:t>
                      </a:r>
                      <a:r>
                        <a:rPr lang="el-GR" altLang="zh-CN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US" altLang="zh-CN" sz="10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l-GR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[m]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</a:t>
                      </a:r>
                      <a:r>
                        <a:rPr lang="el-GR" altLang="zh-CN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US" altLang="zh-CN" sz="10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l-GR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[mm]</a:t>
                      </a:r>
                      <a:endParaRPr lang="zh-CN" altLang="en-US" sz="1000" baseline="-25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9263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Horizontal beam size </a:t>
                      </a:r>
                      <a:r>
                        <a:rPr lang="en-US" altLang="zh-CN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</a:t>
                      </a:r>
                      <a:r>
                        <a:rPr lang="en-US" altLang="zh-CN" sz="1000" baseline="-25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[</a:t>
                      </a:r>
                      <a:r>
                        <a:rPr lang="en-US" altLang="zh-CN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μm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  <a:p>
                      <a:r>
                        <a:rPr lang="en-US" altLang="zh-CN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</a:t>
                      </a:r>
                      <a:r>
                        <a:rPr lang="en-US" altLang="zh-CN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</a:t>
                      </a:r>
                      <a:r>
                        <a:rPr lang="en-US" altLang="zh-CN" sz="1000" baseline="-25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[nm]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8.46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16.4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7124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spread [%] SR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Total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05140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 length [mm] SR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Total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1.53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2.72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3.93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8788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loss / turn [GeV]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2938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RF voltage [GV]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3.56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2.22</a:t>
                      </a:r>
                      <a:endParaRPr lang="zh-CN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6565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 frequency [MHz]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5549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acceptance / RF [%]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1.95 / 6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 / 2.2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/ 1.5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/ 1.1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/ 1.1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/ 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/ 5.5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/ 7.2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/ 4.7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8968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Hourglass factor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0.98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0.91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0.98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4745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Beam-beam parameter </a:t>
                      </a:r>
                      <a:r>
                        <a:rPr lang="el-GR" altLang="zh-CN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ξ</a:t>
                      </a:r>
                      <a:r>
                        <a:rPr lang="en-US" altLang="zh-CN" sz="10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altLang="zh-CN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</a:t>
                      </a:r>
                      <a:r>
                        <a:rPr lang="el-GR" altLang="zh-CN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ξ</a:t>
                      </a:r>
                      <a:r>
                        <a:rPr lang="en-US" altLang="zh-CN" sz="10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altLang="zh-CN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0.009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0.013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0.054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0.025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724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Lifetime [min] BS or BB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25?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2999011"/>
                  </a:ext>
                </a:extLst>
              </a:tr>
            </a:tbl>
          </a:graphicData>
        </a:graphic>
      </p:graphicFrame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-1" y="61555"/>
            <a:ext cx="9144000" cy="426720"/>
          </a:xfrm>
        </p:spPr>
        <p:txBody>
          <a:bodyPr>
            <a:noAutofit/>
          </a:bodyPr>
          <a:lstStyle/>
          <a:p>
            <a:pPr algn="ctr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CEPC 100 km &amp; FCC-</a:t>
            </a:r>
            <a:r>
              <a:rPr lang="en-US" altLang="zh-CN" sz="1800" dirty="0" err="1">
                <a:latin typeface="Arial" panose="020B0604020202020204" pitchFamily="34" charset="0"/>
                <a:cs typeface="Arial" panose="020B0604020202020204" pitchFamily="34" charset="0"/>
              </a:rPr>
              <a:t>ee</a:t>
            </a: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 (w/o </a:t>
            </a:r>
            <a:r>
              <a:rPr lang="en-US" altLang="zh-CN" sz="1800" dirty="0" err="1">
                <a:latin typeface="Arial" panose="020B0604020202020204" pitchFamily="34" charset="0"/>
                <a:cs typeface="Arial" panose="020B0604020202020204" pitchFamily="34" charset="0"/>
              </a:rPr>
              <a:t>tt</a:t>
            </a: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) Machine Top Parameters</a:t>
            </a:r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4313" y="6552811"/>
            <a:ext cx="88119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circumference 100 km, bending radius 11 km, crossing angle 30 </a:t>
            </a:r>
            <a:r>
              <a:rPr lang="en-US" altLang="zh-CN" sz="1000" dirty="0" err="1">
                <a:latin typeface="Arial" panose="020B0604020202020204" pitchFamily="34" charset="0"/>
                <a:cs typeface="Arial" panose="020B0604020202020204" pitchFamily="34" charset="0"/>
              </a:rPr>
              <a:t>mrad</a:t>
            </a:r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, two IPs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5653" y="9080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Constraints for SRF Parameter Choice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2388" y="1416369"/>
            <a:ext cx="8393230" cy="5340031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Common cavity for DR, RF sections 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RF-DR-CC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, half ring bucket filled; common cavity for (A)PDR, RF sections 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RF-PDR-CC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, 2 half sections each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Total bunch train length per beam 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6 %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of the circumference ((A)PDR)</a:t>
            </a:r>
            <a:endParaRPr lang="en-US" altLang="zh-CN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Cavity operation gradient </a:t>
            </a:r>
            <a:r>
              <a:rPr lang="en-US" altLang="zh-CN" sz="16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zh-CN" sz="1600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20 MV/m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( &lt; 16 MV/m if use beat cavity)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HOM power / cavity 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1 kW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(HOM coupler limit including pulsed HOM power of (A)PDR; not for HL-Z)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Input power / cavity 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CPL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300 kW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(only consider one coupler per cavity, variable input coupler, otherwise large extra power of mismatching; not for HL-Z)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Cavity operation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2E10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at 2 K (magnetic shielding and field emission limit, long-term cavity performance degradation)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Cryogenic heat load of total cavity wall loss at 4.5 K eq. 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30 kW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Detuning frequency </a:t>
            </a:r>
            <a:r>
              <a:rPr lang="el-GR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3 kHz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(revolution frequency; not for HL-Z)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Max phase shift of bunch train </a:t>
            </a:r>
            <a:r>
              <a:rPr lang="el-GR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Δφ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5 </a:t>
            </a:r>
            <a:r>
              <a:rPr lang="en-US" altLang="zh-CN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(lifetime, luminosity, instability)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Cryomodule length </a:t>
            </a:r>
            <a:r>
              <a:rPr lang="en-US" altLang="zh-CN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zh-CN" sz="16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12 m</a:t>
            </a:r>
          </a:p>
        </p:txBody>
      </p:sp>
    </p:spTree>
    <p:extLst>
      <p:ext uri="{BB962C8B-B14F-4D97-AF65-F5344CB8AC3E}">
        <p14:creationId xmlns:p14="http://schemas.microsoft.com/office/powerpoint/2010/main" val="334126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2877" y="388628"/>
            <a:ext cx="8739739" cy="934102"/>
          </a:xfrm>
        </p:spPr>
        <p:txBody>
          <a:bodyPr>
            <a:normAutofit/>
          </a:bodyPr>
          <a:lstStyle/>
          <a:p>
            <a:pPr algn="ctr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Considerations for SRF Parameter Choice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7640" y="1530121"/>
            <a:ext cx="8414976" cy="505921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Higgs and W share the same cavities, coupler mismatching if fixed coupling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HL-Z should use independent SRF cavity system (e.g. KEKB/BEPCII type)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Higgs cavities on-line detuned or off-line during W run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Higgs (and W) cavities off-line during Z run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Less cell number for easy HOM damping, cavity handling and processing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Klystron output power (&lt; 1.2 MW) and distribution (even cavity number per klystron), could have two types of klystron with different power level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Input coupler must be assembled with cavity in Class 10 cleanroom, and should have small static and dynamic heat load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Two or even more input couplers per cavity should be considered especially for HL-Z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Instability feedback for large detuning of HL-Z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Phase shift correction with beat cavity for (A) PDR</a:t>
            </a:r>
          </a:p>
        </p:txBody>
      </p:sp>
    </p:spTree>
    <p:extLst>
      <p:ext uri="{BB962C8B-B14F-4D97-AF65-F5344CB8AC3E}">
        <p14:creationId xmlns:p14="http://schemas.microsoft.com/office/powerpoint/2010/main" val="16919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内容占位符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227431"/>
              </p:ext>
            </p:extLst>
          </p:nvPr>
        </p:nvGraphicFramePr>
        <p:xfrm>
          <a:off x="159857" y="439132"/>
          <a:ext cx="8815002" cy="630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0098">
                  <a:extLst>
                    <a:ext uri="{9D8B030D-6E8A-4147-A177-3AD203B41FA5}">
                      <a16:colId xmlns:a16="http://schemas.microsoft.com/office/drawing/2014/main" val="1271109446"/>
                    </a:ext>
                  </a:extLst>
                </a:gridCol>
                <a:gridCol w="947484">
                  <a:extLst>
                    <a:ext uri="{9D8B030D-6E8A-4147-A177-3AD203B41FA5}">
                      <a16:colId xmlns:a16="http://schemas.microsoft.com/office/drawing/2014/main" val="2813982255"/>
                    </a:ext>
                  </a:extLst>
                </a:gridCol>
                <a:gridCol w="947484">
                  <a:extLst>
                    <a:ext uri="{9D8B030D-6E8A-4147-A177-3AD203B41FA5}">
                      <a16:colId xmlns:a16="http://schemas.microsoft.com/office/drawing/2014/main" val="462322339"/>
                    </a:ext>
                  </a:extLst>
                </a:gridCol>
                <a:gridCol w="947484">
                  <a:extLst>
                    <a:ext uri="{9D8B030D-6E8A-4147-A177-3AD203B41FA5}">
                      <a16:colId xmlns:a16="http://schemas.microsoft.com/office/drawing/2014/main" val="3753349896"/>
                    </a:ext>
                  </a:extLst>
                </a:gridCol>
                <a:gridCol w="947484">
                  <a:extLst>
                    <a:ext uri="{9D8B030D-6E8A-4147-A177-3AD203B41FA5}">
                      <a16:colId xmlns:a16="http://schemas.microsoft.com/office/drawing/2014/main" val="3941091012"/>
                    </a:ext>
                  </a:extLst>
                </a:gridCol>
                <a:gridCol w="947484">
                  <a:extLst>
                    <a:ext uri="{9D8B030D-6E8A-4147-A177-3AD203B41FA5}">
                      <a16:colId xmlns:a16="http://schemas.microsoft.com/office/drawing/2014/main" val="665654224"/>
                    </a:ext>
                  </a:extLst>
                </a:gridCol>
                <a:gridCol w="947484">
                  <a:extLst>
                    <a:ext uri="{9D8B030D-6E8A-4147-A177-3AD203B41FA5}">
                      <a16:colId xmlns:a16="http://schemas.microsoft.com/office/drawing/2014/main" val="1067411894"/>
                    </a:ext>
                  </a:extLst>
                </a:gridCol>
              </a:tblGrid>
              <a:tr h="272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WD161123, Zhai161130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-HV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-LP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</a:t>
                      </a:r>
                      <a:endParaRPr lang="zh-CN" altLang="en-US" sz="1200" b="1" kern="12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56588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Luminosity [10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cm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3056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 power / beam [MW]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18.3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49231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current / beam [mA]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1450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71886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Bunches / beam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1006</a:t>
                      </a:r>
                      <a:endParaRPr lang="zh-CN" alt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  <a:endParaRPr lang="zh-CN" alt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644</a:t>
                      </a:r>
                      <a:endParaRPr lang="zh-CN" alt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1100</a:t>
                      </a:r>
                      <a:endParaRPr lang="zh-CN" alt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1100</a:t>
                      </a:r>
                      <a:endParaRPr lang="zh-CN" alt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65716</a:t>
                      </a:r>
                      <a:endParaRPr lang="zh-CN" alt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83080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</a:t>
                      </a:r>
                      <a:r>
                        <a:rPr lang="en-US" altLang="zh-CN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spacing [ns] APDR / DR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/ 166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/ 391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/ 257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/ 151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/ 151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/ 1.5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953456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 charge / length [</a:t>
                      </a:r>
                      <a:r>
                        <a:rPr lang="en-US" altLang="zh-CN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mm]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6.6 / 1.6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15.5 / 2.9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15.5 / 2.9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16.8 /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3.9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7.4 / 4.0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7.4 / 4.0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343290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RF voltage [GV] (w/ para. loss)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3.57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2.24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0.65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0.12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7174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Synchrotron phase [</a:t>
                      </a: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deg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(from 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low zero)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152.1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131.3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zh-CN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148.5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161.7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zh-CN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013915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cells in a cavity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30479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650 MHz cavities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391254"/>
                  </a:ext>
                </a:extLst>
              </a:tr>
              <a:tr h="1417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cryomodules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cavity per module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/ 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/ 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/ 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848250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operating gradient  [MV/m] (&lt; 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376283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20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nb-NO" altLang="zh-CN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nb-NO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at operating gradient @ 2 K (&lt; 2E10)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2.0E+10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1.2E+10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10741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Input power / cavity (match)  [kW] (&lt; 300)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1757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450398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HOM power / cavity  [kW] (&lt;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5.84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959681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wall loss @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4.5 K eq. [kW] (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30)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40769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(match)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2.4E+06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1.5E+06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6.3E+05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2.5E+06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2.1E+04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812179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bandwidth / fill time [kHz / </a:t>
                      </a:r>
                      <a:r>
                        <a:rPr lang="el-GR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 / 1196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 / 747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 / 308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 / 209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 / 1207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31.4 / 10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674167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Detuning frequency [kHz</a:t>
                      </a:r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</a:t>
                      </a:r>
                      <a:r>
                        <a:rPr lang="en-US" sz="12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(&lt; 3)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-1.24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-47.62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995032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stored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energy [J]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298314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voltage drop (4 trains / beam)  [%]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decelerate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6114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phase shift (4 trains / beam) [</a:t>
                      </a: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deg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decelerate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7260335"/>
                  </a:ext>
                </a:extLst>
              </a:tr>
            </a:tbl>
          </a:graphicData>
        </a:graphic>
      </p:graphicFrame>
      <p:sp>
        <p:nvSpPr>
          <p:cNvPr id="4" name="标题 1"/>
          <p:cNvSpPr txBox="1">
            <a:spLocks/>
          </p:cNvSpPr>
          <p:nvPr/>
        </p:nvSpPr>
        <p:spPr>
          <a:xfrm>
            <a:off x="750570" y="0"/>
            <a:ext cx="7886700" cy="439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CEPC 100 km SRF Parameters (DR and 4+4 APDR)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8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-72175" y="320512"/>
            <a:ext cx="9144000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Higgs-HV Cell Number Comparison 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内容占位符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096491"/>
              </p:ext>
            </p:extLst>
          </p:nvPr>
        </p:nvGraphicFramePr>
        <p:xfrm>
          <a:off x="713490" y="1331903"/>
          <a:ext cx="7572669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5301">
                  <a:extLst>
                    <a:ext uri="{9D8B030D-6E8A-4147-A177-3AD203B41FA5}">
                      <a16:colId xmlns:a16="http://schemas.microsoft.com/office/drawing/2014/main" val="1271109446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2813982255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462322339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3753349896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3941091012"/>
                    </a:ext>
                  </a:extLst>
                </a:gridCol>
              </a:tblGrid>
              <a:tr h="272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WD161123, Zhai161130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-HV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-HV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-HV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-HV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56588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Luminosity [10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cm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3056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 power / beam [MW]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49231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RF voltage [GV] (w/ para. loss)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3.57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7174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cells in a cavity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30479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650 MHz cavities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391254"/>
                  </a:ext>
                </a:extLst>
              </a:tr>
              <a:tr h="1417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cryomodules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cavity per module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848250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operating gradient  [MV/m] (&lt; 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376283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20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nb-NO" altLang="zh-CN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nb-NO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at operating gradient @ 2 K (&lt; 2E10)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2.0E+10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1.5E+10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1.5E+10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1.2E+10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10741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Input power / cavity (match)  [kW] (&lt; 300)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450398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HOM power / cavity  [kW] (&lt;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959681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wall loss @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4.5 K eq. [kW] (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30)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40769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(match)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2.4E+06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2.0E+06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1.8E+06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1.5E+06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812179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bandwidth / fill time [kHz / </a:t>
                      </a:r>
                      <a:r>
                        <a:rPr lang="el-GR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 / 1196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 / 957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 / 897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 / 718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674167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Detuning frequency [kHz]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(&lt; 3)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-0.42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995032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stored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energy [J]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116.2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298314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voltage drop (4 trains / beam)  [%]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6114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phase shift (4 trains / beam) [</a:t>
                      </a: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deg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7260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13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-72175" y="320512"/>
            <a:ext cx="9144000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Higgs-LP Cell Number Comparison 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内容占位符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326980"/>
              </p:ext>
            </p:extLst>
          </p:nvPr>
        </p:nvGraphicFramePr>
        <p:xfrm>
          <a:off x="713490" y="1331903"/>
          <a:ext cx="7572669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5301">
                  <a:extLst>
                    <a:ext uri="{9D8B030D-6E8A-4147-A177-3AD203B41FA5}">
                      <a16:colId xmlns:a16="http://schemas.microsoft.com/office/drawing/2014/main" val="1271109446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2813982255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462322339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3753349896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3941091012"/>
                    </a:ext>
                  </a:extLst>
                </a:gridCol>
              </a:tblGrid>
              <a:tr h="272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WD161123, Zhai161130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-LP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-LP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-LP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-LP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56588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Luminosity [10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cm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3056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 power / beam [MW]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49231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RF voltage [GV] (w/ para. loss)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2.24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7174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cells in a cavity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30479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650 MHz cavities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391254"/>
                  </a:ext>
                </a:extLst>
              </a:tr>
              <a:tr h="1417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cryomodules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cavity per module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/ 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/ 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/ 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/ 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848250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operating gradient  [MV/m] (&lt; 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376283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20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nb-NO" altLang="zh-CN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nb-NO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at operating gradient @ 2 K (&lt; 2E10)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1.2E+10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5.0E+09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10741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Input power / cavity (match)  [kW] (&lt; 300)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277 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450398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HOM power / cavity  [kW] (&lt;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959681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wall loss @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4.5 K eq. [kW] (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30)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40769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(match)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1.5E+06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1.0E+06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7.6E+05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6.1E+05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812179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bandwidth / fill time [kHz / </a:t>
                      </a:r>
                      <a:r>
                        <a:rPr lang="el-GR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 / 747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 / 498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 / 374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 / 299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674167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Detuning frequency [kHz]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(&lt; 3)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-0.47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995032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stored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energy [J]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41.6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298314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voltage drop (4 trains / beam)  [%]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6114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phase shift (4 trains / beam) [</a:t>
                      </a: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deg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14.5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7260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753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-72175" y="320512"/>
            <a:ext cx="9144000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Higgs-HL Cell Number Comparison 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内容占位符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007806"/>
              </p:ext>
            </p:extLst>
          </p:nvPr>
        </p:nvGraphicFramePr>
        <p:xfrm>
          <a:off x="713490" y="1331903"/>
          <a:ext cx="7572669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5301">
                  <a:extLst>
                    <a:ext uri="{9D8B030D-6E8A-4147-A177-3AD203B41FA5}">
                      <a16:colId xmlns:a16="http://schemas.microsoft.com/office/drawing/2014/main" val="1271109446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2813982255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462322339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3753349896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3941091012"/>
                    </a:ext>
                  </a:extLst>
                </a:gridCol>
              </a:tblGrid>
              <a:tr h="272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WD161123, Zhai161130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-HL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-HL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-HL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-HL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56588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Luminosity [10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cm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3056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 power / beam [MW]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49231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RF voltage [GV] (w/ para. loss)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2.24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7174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cells in a cavity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30479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650 MHz cavities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384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391254"/>
                  </a:ext>
                </a:extLst>
              </a:tr>
              <a:tr h="1417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cryomodules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cavity per module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/ 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848250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operating gradient  [MV/m] (&lt; 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376283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20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nb-NO" altLang="zh-CN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nb-NO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at operating gradient @ 2 K (&lt; 2E10)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3.0E+09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10741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Input power / cavity (match)  [kW] (&lt; 300)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263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450398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HOM power / cavity  [kW] (&lt;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959681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wall loss @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4.5 K eq. [kW] (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30)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40769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(match)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6.3E+05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4.2E+05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3.2E+05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2.5E+05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812179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bandwidth / fill time [kHz / </a:t>
                      </a:r>
                      <a:r>
                        <a:rPr lang="el-GR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/ 308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 / 206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 / 155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2.6 / 124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674167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Detuning frequency [kHz]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(&lt; 3)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-1.13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995032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stored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energy [J]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298314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voltage drop (4 trains / beam)  [%]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6114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phase shift (4 trains / beam) [</a:t>
                      </a: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deg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7260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330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-72175" y="320512"/>
            <a:ext cx="9144000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W Cell Number Comparison 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内容占位符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857239"/>
              </p:ext>
            </p:extLst>
          </p:nvPr>
        </p:nvGraphicFramePr>
        <p:xfrm>
          <a:off x="713490" y="1331903"/>
          <a:ext cx="7572669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5301">
                  <a:extLst>
                    <a:ext uri="{9D8B030D-6E8A-4147-A177-3AD203B41FA5}">
                      <a16:colId xmlns:a16="http://schemas.microsoft.com/office/drawing/2014/main" val="1271109446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2813982255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462322339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3753349896"/>
                    </a:ext>
                  </a:extLst>
                </a:gridCol>
                <a:gridCol w="1036842">
                  <a:extLst>
                    <a:ext uri="{9D8B030D-6E8A-4147-A177-3AD203B41FA5}">
                      <a16:colId xmlns:a16="http://schemas.microsoft.com/office/drawing/2014/main" val="3941091012"/>
                    </a:ext>
                  </a:extLst>
                </a:gridCol>
              </a:tblGrid>
              <a:tr h="272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WD161123, Zhai161130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5-cell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56588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Luminosity [10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cm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altLang="zh-CN" sz="1200" b="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3056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 power / beam [MW]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18.3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49231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 RF voltage [GV] (w/ para. loss)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0.65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7174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cells in a cavity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30479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650 MHz cavities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391254"/>
                  </a:ext>
                </a:extLst>
              </a:tr>
              <a:tr h="1417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cryomodules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cavity per module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/ 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/ 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/ 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/ 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848250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operating gradient  [MV/m] (&lt; 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376283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20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nb-NO" altLang="zh-CN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nb-NO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at operating gradient @ 2 K (&lt; 2E10)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8.0E+09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10741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Input power / cavity (match)  [kW] (&lt; 300)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295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450398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HOM power / cavity  [kW] (&lt;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959681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wall loss @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4.5 K eq. [kW] (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30)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407698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20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(match)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4.3E+05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2.9E+05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2.1E+05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1.7E+05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812179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bandwidth / fill time [kHz / </a:t>
                      </a:r>
                      <a:r>
                        <a:rPr lang="el-GR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 / 209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2.3 / 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105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3.8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84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674167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Detuning frequency [kHz]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(&lt; 3)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-1.24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-1.86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995032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Cavity stored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energy [J]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12.5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298314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voltage drop (4 trains / beam)  [%]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6114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phase shift (4 trains / beam) [</a:t>
                      </a: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deg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7260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04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</TotalTime>
  <Words>2009</Words>
  <Application>Microsoft Office PowerPoint</Application>
  <PresentationFormat>全屏显示(4:3)</PresentationFormat>
  <Paragraphs>748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等线</vt:lpstr>
      <vt:lpstr>等线 Light</vt:lpstr>
      <vt:lpstr>宋体</vt:lpstr>
      <vt:lpstr>Arial</vt:lpstr>
      <vt:lpstr>Calibri</vt:lpstr>
      <vt:lpstr>Calibri Light</vt:lpstr>
      <vt:lpstr>Office 主题​​</vt:lpstr>
      <vt:lpstr>CEPC SRF Parameters (100 km Main Ring)</vt:lpstr>
      <vt:lpstr>CEPC 100 km &amp; FCC-ee (w/o tt) Machine Top Parameters</vt:lpstr>
      <vt:lpstr>Constraints for SRF Parameter Choice</vt:lpstr>
      <vt:lpstr>Considerations for SRF Parameter Choice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FCC 100 km SRF Parameters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Main Ring SRF Parameters (100 km)</dc:title>
  <dc:creator>Jiyuan Zhai</dc:creator>
  <cp:lastModifiedBy>Jiyuan Zhai</cp:lastModifiedBy>
  <cp:revision>109</cp:revision>
  <dcterms:created xsi:type="dcterms:W3CDTF">2016-11-29T13:04:22Z</dcterms:created>
  <dcterms:modified xsi:type="dcterms:W3CDTF">2016-11-30T08:23:08Z</dcterms:modified>
</cp:coreProperties>
</file>