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47" r:id="rId2"/>
    <p:sldId id="389" r:id="rId3"/>
    <p:sldId id="390" r:id="rId4"/>
    <p:sldId id="392" r:id="rId5"/>
    <p:sldId id="391" r:id="rId6"/>
    <p:sldId id="382" r:id="rId7"/>
    <p:sldId id="375" r:id="rId8"/>
    <p:sldId id="395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2" autoAdjust="0"/>
    <p:restoredTop sz="94687" autoAdjust="0"/>
  </p:normalViewPr>
  <p:slideViewPr>
    <p:cSldViewPr>
      <p:cViewPr varScale="1">
        <p:scale>
          <a:sx n="62" d="100"/>
          <a:sy n="62" d="100"/>
        </p:scale>
        <p:origin x="-1200" y="-78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09B5B-CBCA-4405-B93A-64EB43A985B0}" type="datetimeFigureOut">
              <a:rPr lang="zh-CN" altLang="en-US" smtClean="0"/>
              <a:t>2016-10-14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DFD22-ED67-4BB1-A57D-C30BEF0ED5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7987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CEPC-SppC Study Group Meeting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CEPC-SppC Study Group Meeting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CEPC-SppC Study Group Meeting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CEPC-SppC Study Group Meeting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CEPC-SppC Study Group Meeting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CEPC-SppC Study Group Meeting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CEPC-SppC Study Group Meeting</a:t>
            </a:r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CEPC-SppC Study Group Meeting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CEPC-SppC Study Group Meeting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CEPC-SppC Study Group Meeting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CEPC-SppC Study Group Meeting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CEPC-SppC Study Group Meeting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5496" y="2130425"/>
            <a:ext cx="9073008" cy="1470025"/>
          </a:xfrm>
        </p:spPr>
        <p:txBody>
          <a:bodyPr>
            <a:noAutofit/>
          </a:bodyPr>
          <a:lstStyle/>
          <a:p>
            <a:r>
              <a:rPr lang="en-US" altLang="zh-CN" sz="4000" b="1" dirty="0" smtClean="0">
                <a:solidFill>
                  <a:srgbClr val="0070C0"/>
                </a:solidFill>
              </a:rPr>
              <a:t>CEPC</a:t>
            </a:r>
            <a:r>
              <a:rPr lang="zh-CN" altLang="en-US" sz="4000" b="1" dirty="0" smtClean="0">
                <a:solidFill>
                  <a:srgbClr val="0070C0"/>
                </a:solidFill>
              </a:rPr>
              <a:t>主环</a:t>
            </a:r>
            <a:r>
              <a:rPr lang="en-US" altLang="zh-CN" sz="4000" b="1" dirty="0" smtClean="0">
                <a:solidFill>
                  <a:srgbClr val="0070C0"/>
                </a:solidFill>
              </a:rPr>
              <a:t>lattice</a:t>
            </a:r>
            <a:r>
              <a:rPr lang="zh-CN" altLang="en-US" sz="4000" b="1" dirty="0" smtClean="0">
                <a:solidFill>
                  <a:srgbClr val="0070C0"/>
                </a:solidFill>
              </a:rPr>
              <a:t>及动力学</a:t>
            </a:r>
            <a:r>
              <a:rPr lang="zh-CN" altLang="en-US" sz="4000" b="1" smtClean="0">
                <a:solidFill>
                  <a:srgbClr val="0070C0"/>
                </a:solidFill>
              </a:rPr>
              <a:t>孔径研究</a:t>
            </a:r>
            <a:endParaRPr lang="zh-CN" alt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87624" y="3886200"/>
            <a:ext cx="6944816" cy="1752600"/>
          </a:xfrm>
        </p:spPr>
        <p:txBody>
          <a:bodyPr>
            <a:normAutofit lnSpcReduction="10000"/>
          </a:bodyPr>
          <a:lstStyle/>
          <a:p>
            <a:r>
              <a:rPr lang="zh-CN" altLang="en-US" sz="2400" dirty="0" smtClean="0">
                <a:solidFill>
                  <a:schemeClr val="tx1"/>
                </a:solidFill>
              </a:rPr>
              <a:t>王毅伟，张源，苏峰，边天剑，</a:t>
            </a:r>
            <a:endParaRPr lang="en-US" altLang="zh-CN" sz="2400" dirty="0" smtClean="0">
              <a:solidFill>
                <a:schemeClr val="tx1"/>
              </a:solidFill>
            </a:endParaRPr>
          </a:p>
          <a:p>
            <a:r>
              <a:rPr lang="zh-CN" altLang="en-US" sz="2400" dirty="0" smtClean="0">
                <a:solidFill>
                  <a:schemeClr val="tx1"/>
                </a:solidFill>
              </a:rPr>
              <a:t>王逗，白莎，耿会平，高杰</a:t>
            </a:r>
            <a:endParaRPr lang="en-US" altLang="zh-CN" sz="2400" dirty="0">
              <a:solidFill>
                <a:schemeClr val="tx1"/>
              </a:solidFill>
            </a:endParaRPr>
          </a:p>
          <a:p>
            <a:endParaRPr lang="en-US" altLang="zh-CN" sz="2400" dirty="0" smtClean="0">
              <a:solidFill>
                <a:schemeClr val="tx1"/>
              </a:solidFill>
            </a:endParaRPr>
          </a:p>
          <a:p>
            <a:r>
              <a:rPr lang="en-US" altLang="zh-CN" sz="2400" dirty="0" smtClean="0">
                <a:solidFill>
                  <a:schemeClr val="tx1"/>
                </a:solidFill>
              </a:rPr>
              <a:t>CEPC AP meeting, 13 Oct 2016</a:t>
            </a:r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1224383" cy="114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16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3600" b="1" dirty="0" smtClean="0">
                <a:solidFill>
                  <a:srgbClr val="0070C0"/>
                </a:solidFill>
              </a:rPr>
              <a:t>弧区</a:t>
            </a:r>
            <a:r>
              <a:rPr lang="en-US" altLang="zh-CN" sz="3600" b="1" dirty="0" smtClean="0">
                <a:solidFill>
                  <a:srgbClr val="0070C0"/>
                </a:solidFill>
              </a:rPr>
              <a:t>lattice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设计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29208" y="980728"/>
            <a:ext cx="8003232" cy="2520280"/>
          </a:xfrm>
        </p:spPr>
        <p:txBody>
          <a:bodyPr>
            <a:normAutofit fontScale="92500"/>
          </a:bodyPr>
          <a:lstStyle/>
          <a:p>
            <a:r>
              <a:rPr lang="en-US" altLang="zh-CN" sz="1800" b="1" dirty="0">
                <a:sym typeface="Symbol"/>
              </a:rPr>
              <a:t>FODO cell, </a:t>
            </a:r>
            <a:r>
              <a:rPr lang="en-US" altLang="zh-CN" sz="1800" b="1" dirty="0" smtClean="0"/>
              <a:t>90</a:t>
            </a:r>
            <a:r>
              <a:rPr lang="en-US" altLang="zh-CN" sz="1800" b="1" dirty="0" smtClean="0">
                <a:sym typeface="Symbol"/>
              </a:rPr>
              <a:t></a:t>
            </a:r>
            <a:r>
              <a:rPr lang="en-US" altLang="zh-CN" sz="1800" b="1" dirty="0" smtClean="0"/>
              <a:t>/90</a:t>
            </a:r>
            <a:r>
              <a:rPr lang="en-US" altLang="zh-CN" sz="1800" b="1" dirty="0" smtClean="0">
                <a:sym typeface="Symbol"/>
              </a:rPr>
              <a:t>, non-interleaved </a:t>
            </a:r>
            <a:r>
              <a:rPr lang="en-US" altLang="zh-CN" sz="1800" b="1" dirty="0">
                <a:sym typeface="Symbol"/>
              </a:rPr>
              <a:t>sextupole scheme</a:t>
            </a:r>
            <a:r>
              <a:rPr lang="en-US" altLang="zh-CN" sz="1800" dirty="0">
                <a:sym typeface="Symbol"/>
              </a:rPr>
              <a:t> </a:t>
            </a:r>
            <a:endParaRPr lang="en-US" altLang="zh-CN" sz="1800" dirty="0" smtClean="0">
              <a:sym typeface="Symbol"/>
            </a:endParaRPr>
          </a:p>
          <a:p>
            <a:pPr lvl="1"/>
            <a:r>
              <a:rPr lang="en-US" altLang="zh-CN" sz="1800" dirty="0" smtClean="0">
                <a:sym typeface="Symbol"/>
              </a:rPr>
              <a:t>period N=5cells </a:t>
            </a:r>
            <a:endParaRPr lang="en-US" altLang="zh-CN" sz="1800" dirty="0">
              <a:sym typeface="Symbol"/>
            </a:endParaRPr>
          </a:p>
          <a:p>
            <a:pPr lvl="1"/>
            <a:r>
              <a:rPr lang="en-US" altLang="zh-CN" sz="1800" dirty="0" smtClean="0">
                <a:sym typeface="Symbol"/>
              </a:rPr>
              <a:t>all </a:t>
            </a:r>
            <a:r>
              <a:rPr lang="en-US" altLang="zh-CN" sz="1800" dirty="0">
                <a:sym typeface="Symbol"/>
              </a:rPr>
              <a:t>3rd </a:t>
            </a:r>
            <a:r>
              <a:rPr lang="en-US" altLang="zh-CN" sz="1800" dirty="0" smtClean="0">
                <a:sym typeface="Symbol"/>
              </a:rPr>
              <a:t> and </a:t>
            </a:r>
            <a:r>
              <a:rPr lang="en-US" altLang="zh-CN" sz="1800" dirty="0">
                <a:sym typeface="Symbol"/>
              </a:rPr>
              <a:t>4th </a:t>
            </a:r>
            <a:r>
              <a:rPr lang="en-US" altLang="zh-CN" sz="1800" dirty="0" smtClean="0">
                <a:sym typeface="Symbol"/>
              </a:rPr>
              <a:t>resonance driving terms (RDT) due </a:t>
            </a:r>
            <a:r>
              <a:rPr lang="en-US" altLang="zh-CN" sz="1800" dirty="0">
                <a:sym typeface="Symbol"/>
              </a:rPr>
              <a:t>to sextupoles </a:t>
            </a:r>
            <a:r>
              <a:rPr lang="en-US" altLang="zh-CN" sz="1800" dirty="0" smtClean="0">
                <a:sym typeface="Symbol"/>
              </a:rPr>
              <a:t>cancelled, except </a:t>
            </a:r>
            <a:r>
              <a:rPr lang="en-US" altLang="zh-CN" sz="1800" dirty="0">
                <a:sym typeface="Symbol"/>
              </a:rPr>
              <a:t>small 4Qx, 2Qx+2Qy, 4Qy, </a:t>
            </a:r>
            <a:r>
              <a:rPr lang="en-US" altLang="zh-CN" sz="1800" dirty="0" smtClean="0">
                <a:sym typeface="Symbol"/>
              </a:rPr>
              <a:t>2Qx-2Qy</a:t>
            </a:r>
          </a:p>
          <a:p>
            <a:pPr lvl="1"/>
            <a:r>
              <a:rPr lang="en-US" altLang="zh-CN" sz="1800" b="1" dirty="0" smtClean="0">
                <a:sym typeface="Symbol"/>
              </a:rPr>
              <a:t>tune shift dQ(Jx, Jy) is very small</a:t>
            </a:r>
          </a:p>
          <a:p>
            <a:pPr lvl="2"/>
            <a:r>
              <a:rPr lang="en-US" altLang="zh-CN" sz="1800" dirty="0">
                <a:sym typeface="Symbol"/>
              </a:rPr>
              <a:t>DA on momentum: large</a:t>
            </a:r>
            <a:endParaRPr lang="en-US" altLang="zh-CN" sz="1800" dirty="0" smtClean="0">
              <a:sym typeface="Symbol"/>
            </a:endParaRPr>
          </a:p>
          <a:p>
            <a:pPr lvl="1"/>
            <a:r>
              <a:rPr lang="en-US" altLang="zh-CN" sz="1800" b="1" dirty="0" smtClean="0">
                <a:sym typeface="Symbol"/>
              </a:rPr>
              <a:t>Chromaticity dQ() need to be corrected with many families</a:t>
            </a:r>
          </a:p>
          <a:p>
            <a:pPr lvl="2"/>
            <a:r>
              <a:rPr lang="en-US" altLang="zh-CN" sz="1800" dirty="0" smtClean="0">
                <a:sym typeface="Symbol"/>
              </a:rPr>
              <a:t>DA </a:t>
            </a:r>
            <a:r>
              <a:rPr lang="en-US" altLang="zh-CN" sz="1800" dirty="0">
                <a:sym typeface="Symbol"/>
              </a:rPr>
              <a:t>off momentum: with many families to correct dQ() and –I break down</a:t>
            </a:r>
          </a:p>
          <a:p>
            <a:pPr lvl="1"/>
            <a:endParaRPr lang="en-US" altLang="zh-CN" sz="2000" dirty="0">
              <a:sym typeface="Symbol"/>
            </a:endParaRPr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131840" y="6237312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Sextupole </a:t>
            </a:r>
            <a:r>
              <a:rPr lang="en-US" altLang="zh-CN" b="1" dirty="0"/>
              <a:t>configuration</a:t>
            </a:r>
            <a:endParaRPr lang="zh-CN" altLang="en-US" b="1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573016"/>
            <a:ext cx="7848872" cy="2647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直接箭头连接符 11"/>
          <p:cNvCxnSpPr/>
          <p:nvPr/>
        </p:nvCxnSpPr>
        <p:spPr>
          <a:xfrm>
            <a:off x="1115616" y="6220395"/>
            <a:ext cx="2664296" cy="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195736" y="58772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+mj-ea"/>
                <a:ea typeface="+mj-ea"/>
              </a:rPr>
              <a:t>-I</a:t>
            </a:r>
            <a:endParaRPr lang="zh-CN" altLang="en-US" b="1" dirty="0">
              <a:latin typeface="+mj-ea"/>
              <a:ea typeface="+mj-ea"/>
            </a:endParaRPr>
          </a:p>
        </p:txBody>
      </p:sp>
      <p:cxnSp>
        <p:nvCxnSpPr>
          <p:cNvPr id="15" name="直接箭头连接符 14"/>
          <p:cNvCxnSpPr/>
          <p:nvPr/>
        </p:nvCxnSpPr>
        <p:spPr>
          <a:xfrm>
            <a:off x="4788024" y="6220395"/>
            <a:ext cx="2664296" cy="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868144" y="58772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+mj-ea"/>
                <a:ea typeface="+mj-ea"/>
              </a:rPr>
              <a:t>-I</a:t>
            </a:r>
            <a:endParaRPr lang="zh-CN" altLang="en-US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6133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48" y="4077072"/>
            <a:ext cx="7398528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7236296" y="3602852"/>
            <a:ext cx="43204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FF0000"/>
                </a:solidFill>
              </a:rPr>
              <a:t>IP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1547664" y="3772189"/>
            <a:ext cx="0" cy="32305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1403648" y="3770902"/>
            <a:ext cx="0" cy="32305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3779912" y="3761383"/>
            <a:ext cx="0" cy="32305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6084168" y="3761383"/>
            <a:ext cx="0" cy="32305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6948264" y="3770902"/>
            <a:ext cx="0" cy="32305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>
            <a:off x="1619672" y="3946162"/>
            <a:ext cx="2016224" cy="109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3995936" y="3957090"/>
            <a:ext cx="187220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300192" y="3597050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FF0000"/>
                </a:solidFill>
              </a:rPr>
              <a:t>FT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339752" y="3554878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FF0000"/>
                </a:solidFill>
              </a:rPr>
              <a:t>CCX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72000" y="3554878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FF0000"/>
                </a:solidFill>
              </a:rPr>
              <a:t>CCY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59632" y="3525042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FF0000"/>
                </a:solidFill>
              </a:rPr>
              <a:t>M</a:t>
            </a:r>
            <a:r>
              <a:rPr lang="en-US" altLang="zh-CN" sz="1600" b="1" dirty="0" smtClean="0">
                <a:solidFill>
                  <a:srgbClr val="FF0000"/>
                </a:solidFill>
              </a:rPr>
              <a:t>T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cxnSp>
        <p:nvCxnSpPr>
          <p:cNvPr id="27" name="直接箭头连接符 26"/>
          <p:cNvCxnSpPr/>
          <p:nvPr/>
        </p:nvCxnSpPr>
        <p:spPr>
          <a:xfrm flipH="1">
            <a:off x="6948264" y="3863596"/>
            <a:ext cx="432048" cy="3574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>
            <a:off x="6156176" y="3954767"/>
            <a:ext cx="720080" cy="232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596336" y="5068341"/>
            <a:ext cx="1224136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>
                <a:sym typeface="Symbol"/>
              </a:rPr>
              <a:t>L*= 1.5m</a:t>
            </a:r>
          </a:p>
          <a:p>
            <a:r>
              <a:rPr lang="en-US" altLang="zh-CN" sz="1200" b="1" dirty="0" smtClean="0">
                <a:sym typeface="Symbol"/>
              </a:rPr>
              <a:t>x*= 0.22mm</a:t>
            </a:r>
          </a:p>
          <a:p>
            <a:r>
              <a:rPr lang="en-US" altLang="zh-CN" sz="1200" b="1" dirty="0" smtClean="0">
                <a:sym typeface="Symbol"/>
              </a:rPr>
              <a:t></a:t>
            </a:r>
            <a:r>
              <a:rPr lang="en-US" altLang="zh-CN" sz="1200" b="1" dirty="0">
                <a:sym typeface="Symbol"/>
              </a:rPr>
              <a:t>y</a:t>
            </a:r>
            <a:r>
              <a:rPr lang="en-US" altLang="zh-CN" sz="1200" b="1" dirty="0" smtClean="0">
                <a:sym typeface="Symbol"/>
              </a:rPr>
              <a:t>*= 1mm</a:t>
            </a:r>
          </a:p>
          <a:p>
            <a:r>
              <a:rPr lang="en-US" altLang="zh-CN" sz="1200" b="1" dirty="0" smtClean="0">
                <a:sym typeface="Symbol"/>
              </a:rPr>
              <a:t>GQD0= -200T/m</a:t>
            </a:r>
          </a:p>
          <a:p>
            <a:r>
              <a:rPr lang="en-US" altLang="zh-CN" sz="1200" b="1" dirty="0" smtClean="0">
                <a:sym typeface="Symbol"/>
              </a:rPr>
              <a:t>GQF1= 200T/m</a:t>
            </a:r>
          </a:p>
          <a:p>
            <a:r>
              <a:rPr lang="en-US" altLang="zh-CN" sz="1200" b="1" dirty="0" smtClean="0"/>
              <a:t>LQD0=1.69m</a:t>
            </a:r>
          </a:p>
          <a:p>
            <a:r>
              <a:rPr lang="en-US" altLang="zh-CN" sz="1200" b="1" dirty="0" smtClean="0"/>
              <a:t>LQF1=0.90m</a:t>
            </a:r>
            <a:endParaRPr lang="en-US" altLang="zh-CN" sz="1200" b="1" dirty="0" smtClean="0">
              <a:sym typeface="Symbol"/>
            </a:endParaRPr>
          </a:p>
        </p:txBody>
      </p:sp>
      <p:sp>
        <p:nvSpPr>
          <p:cNvPr id="30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3600" b="1" dirty="0" smtClean="0">
                <a:solidFill>
                  <a:srgbClr val="0070C0"/>
                </a:solidFill>
              </a:rPr>
              <a:t>对撞区</a:t>
            </a:r>
            <a:r>
              <a:rPr lang="en-US" altLang="zh-CN" sz="3600" b="1" dirty="0">
                <a:solidFill>
                  <a:srgbClr val="0070C0"/>
                </a:solidFill>
              </a:rPr>
              <a:t>lattice</a:t>
            </a:r>
            <a:r>
              <a:rPr lang="zh-CN" altLang="en-US" sz="3600" b="1" dirty="0">
                <a:solidFill>
                  <a:srgbClr val="0070C0"/>
                </a:solidFill>
              </a:rPr>
              <a:t>设计</a:t>
            </a:r>
            <a:endParaRPr lang="zh-CN" altLang="en-US" sz="3600" dirty="0"/>
          </a:p>
        </p:txBody>
      </p:sp>
      <p:sp>
        <p:nvSpPr>
          <p:cNvPr id="31" name="内容占位符 2"/>
          <p:cNvSpPr>
            <a:spLocks noGrp="1"/>
          </p:cNvSpPr>
          <p:nvPr>
            <p:ph idx="1"/>
          </p:nvPr>
        </p:nvSpPr>
        <p:spPr>
          <a:xfrm>
            <a:off x="611560" y="978490"/>
            <a:ext cx="8003232" cy="2520280"/>
          </a:xfrm>
        </p:spPr>
        <p:txBody>
          <a:bodyPr>
            <a:normAutofit fontScale="925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altLang="zh-CN" sz="1800" b="1" dirty="0">
                <a:sym typeface="Symbol"/>
              </a:rPr>
              <a:t>Local chromaticity </a:t>
            </a:r>
            <a:r>
              <a:rPr lang="en-US" altLang="zh-CN" sz="1800" b="1" dirty="0" smtClean="0">
                <a:sym typeface="Symbol"/>
              </a:rPr>
              <a:t>correction </a:t>
            </a:r>
            <a:r>
              <a:rPr lang="en-US" altLang="zh-CN" sz="1800" dirty="0">
                <a:sym typeface="Symbol"/>
              </a:rPr>
              <a:t>with sextupoles pairs </a:t>
            </a:r>
            <a:r>
              <a:rPr lang="en-US" altLang="zh-CN" sz="1800" dirty="0" smtClean="0">
                <a:sym typeface="Symbol"/>
              </a:rPr>
              <a:t>separated </a:t>
            </a:r>
            <a:r>
              <a:rPr lang="en-US" altLang="zh-CN" sz="1800" dirty="0">
                <a:sym typeface="Symbol"/>
              </a:rPr>
              <a:t>by –I transportation</a:t>
            </a:r>
            <a:endParaRPr lang="en-US" altLang="zh-CN" sz="1800" b="1" dirty="0" smtClean="0">
              <a:sym typeface="Symbol"/>
            </a:endParaRPr>
          </a:p>
          <a:p>
            <a:pPr lvl="1"/>
            <a:r>
              <a:rPr lang="en-US" altLang="zh-CN" sz="1800" dirty="0" smtClean="0">
                <a:sym typeface="Symbol"/>
              </a:rPr>
              <a:t>all </a:t>
            </a:r>
            <a:r>
              <a:rPr lang="en-US" altLang="zh-CN" sz="1800" b="1" dirty="0">
                <a:sym typeface="Symbol"/>
              </a:rPr>
              <a:t>3rd  and 4th RDT </a:t>
            </a:r>
            <a:r>
              <a:rPr lang="en-US" altLang="zh-CN" sz="1800" dirty="0">
                <a:sym typeface="Symbol"/>
              </a:rPr>
              <a:t>due to sextupoles </a:t>
            </a:r>
            <a:r>
              <a:rPr lang="en-US" altLang="zh-CN" sz="1800" dirty="0" smtClean="0">
                <a:sym typeface="Symbol"/>
              </a:rPr>
              <a:t>almost cancelled</a:t>
            </a:r>
          </a:p>
          <a:p>
            <a:pPr lvl="1"/>
            <a:r>
              <a:rPr lang="en-US" altLang="zh-CN" sz="1800" b="1" dirty="0" smtClean="0">
                <a:sym typeface="Symbol"/>
              </a:rPr>
              <a:t>up to 3rd order </a:t>
            </a:r>
            <a:r>
              <a:rPr lang="en-US" altLang="zh-CN" sz="1800" b="1" dirty="0">
                <a:sym typeface="Symbol"/>
              </a:rPr>
              <a:t>c</a:t>
            </a:r>
            <a:r>
              <a:rPr lang="en-US" altLang="zh-CN" sz="1800" b="1" dirty="0" smtClean="0">
                <a:sym typeface="Symbol"/>
              </a:rPr>
              <a:t>hromaticity</a:t>
            </a:r>
            <a:r>
              <a:rPr lang="en-US" altLang="zh-CN" sz="1800" dirty="0" smtClean="0">
                <a:sym typeface="Symbol"/>
              </a:rPr>
              <a:t> corrected with main sextupoles, phase tuning and additional sextupoles</a:t>
            </a:r>
          </a:p>
          <a:p>
            <a:pPr lvl="1"/>
            <a:r>
              <a:rPr lang="en-US" altLang="zh-CN" sz="1800" b="1" dirty="0" smtClean="0">
                <a:sym typeface="Symbol"/>
              </a:rPr>
              <a:t>tune </a:t>
            </a:r>
            <a:r>
              <a:rPr lang="en-US" altLang="zh-CN" sz="1800" b="1" dirty="0">
                <a:sym typeface="Symbol"/>
              </a:rPr>
              <a:t>shift dQ(Jx, Jy</a:t>
            </a:r>
            <a:r>
              <a:rPr lang="en-US" altLang="zh-CN" sz="1800" b="1" dirty="0" smtClean="0">
                <a:sym typeface="Symbol"/>
              </a:rPr>
              <a:t>)</a:t>
            </a:r>
            <a:r>
              <a:rPr lang="en-US" altLang="zh-CN" sz="1800" dirty="0" smtClean="0">
                <a:sym typeface="Symbol"/>
              </a:rPr>
              <a:t> due to finite length of main sextupoles corrected with additional weak sextupoles</a:t>
            </a:r>
          </a:p>
          <a:p>
            <a:pPr lvl="1"/>
            <a:r>
              <a:rPr lang="en-US" altLang="zh-CN" sz="1800" b="1" dirty="0" smtClean="0">
                <a:sym typeface="Symbol"/>
              </a:rPr>
              <a:t>Break down of –I, high order dispersion </a:t>
            </a:r>
            <a:r>
              <a:rPr lang="en-US" altLang="zh-CN" sz="1800" dirty="0" smtClean="0">
                <a:sym typeface="Symbol"/>
              </a:rPr>
              <a:t>could be optimized with odd dispersion scheme or Brinkmann sextupoles</a:t>
            </a:r>
            <a:endParaRPr lang="en-US" altLang="zh-CN" sz="1800" dirty="0">
              <a:sym typeface="Symbol"/>
            </a:endParaRPr>
          </a:p>
          <a:p>
            <a:pPr lvl="1"/>
            <a:endParaRPr lang="en-US" altLang="zh-CN" sz="2000" dirty="0" smtClean="0">
              <a:sym typeface="Symbol"/>
            </a:endParaRPr>
          </a:p>
          <a:p>
            <a:pPr lvl="1"/>
            <a:endParaRPr lang="en-US" altLang="zh-CN" sz="2000" dirty="0">
              <a:sym typeface="Symbol"/>
            </a:endParaRPr>
          </a:p>
        </p:txBody>
      </p:sp>
      <p:cxnSp>
        <p:nvCxnSpPr>
          <p:cNvPr id="32" name="直接箭头连接符 31"/>
          <p:cNvCxnSpPr/>
          <p:nvPr/>
        </p:nvCxnSpPr>
        <p:spPr>
          <a:xfrm>
            <a:off x="4427984" y="6021288"/>
            <a:ext cx="1080120" cy="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716016" y="54452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+mj-ea"/>
                <a:ea typeface="+mj-ea"/>
              </a:rPr>
              <a:t>-I</a:t>
            </a:r>
            <a:endParaRPr lang="zh-CN" altLang="en-US" b="1" dirty="0">
              <a:latin typeface="+mj-ea"/>
              <a:ea typeface="+mj-ea"/>
            </a:endParaRPr>
          </a:p>
        </p:txBody>
      </p:sp>
      <p:cxnSp>
        <p:nvCxnSpPr>
          <p:cNvPr id="34" name="直接箭头连接符 33"/>
          <p:cNvCxnSpPr/>
          <p:nvPr/>
        </p:nvCxnSpPr>
        <p:spPr>
          <a:xfrm>
            <a:off x="2123728" y="6021288"/>
            <a:ext cx="1080120" cy="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411760" y="54452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+mj-ea"/>
                <a:ea typeface="+mj-ea"/>
              </a:rPr>
              <a:t>-I</a:t>
            </a:r>
            <a:endParaRPr lang="zh-CN" altLang="en-US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70499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  <p:pic>
        <p:nvPicPr>
          <p:cNvPr id="7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标题 1"/>
          <p:cNvSpPr txBox="1">
            <a:spLocks/>
          </p:cNvSpPr>
          <p:nvPr/>
        </p:nvSpPr>
        <p:spPr>
          <a:xfrm>
            <a:off x="662880" y="58614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b="1" dirty="0">
                <a:solidFill>
                  <a:srgbClr val="0070C0"/>
                </a:solidFill>
              </a:rPr>
              <a:t>部分双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环</a:t>
            </a:r>
            <a:r>
              <a:rPr lang="en-US" altLang="zh-CN" sz="3600" b="1" dirty="0" smtClean="0">
                <a:solidFill>
                  <a:srgbClr val="0070C0"/>
                </a:solidFill>
              </a:rPr>
              <a:t>lattice</a:t>
            </a:r>
            <a:r>
              <a:rPr lang="zh-CN" altLang="en-US" sz="3600" b="1" dirty="0">
                <a:solidFill>
                  <a:srgbClr val="0070C0"/>
                </a:solidFill>
              </a:rPr>
              <a:t>设计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454" y="1124744"/>
            <a:ext cx="7071922" cy="4626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516216" y="826839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Feng Su, Yiwei Wang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60304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0070C0"/>
                </a:solidFill>
              </a:rPr>
              <a:t>部分双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环方案全环</a:t>
            </a:r>
            <a:r>
              <a:rPr lang="en-US" altLang="zh-CN" sz="3600" b="1" dirty="0" smtClean="0">
                <a:solidFill>
                  <a:srgbClr val="0070C0"/>
                </a:solidFill>
              </a:rPr>
              <a:t>lattice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sp>
        <p:nvSpPr>
          <p:cNvPr id="33" name="内容占位符 2"/>
          <p:cNvSpPr>
            <a:spLocks noGrp="1"/>
          </p:cNvSpPr>
          <p:nvPr>
            <p:ph idx="1"/>
          </p:nvPr>
        </p:nvSpPr>
        <p:spPr>
          <a:xfrm>
            <a:off x="529208" y="980728"/>
            <a:ext cx="8003232" cy="1800200"/>
          </a:xfrm>
        </p:spPr>
        <p:txBody>
          <a:bodyPr>
            <a:normAutofit/>
          </a:bodyPr>
          <a:lstStyle/>
          <a:p>
            <a:r>
              <a:rPr lang="en-US" altLang="zh-CN" sz="2000" dirty="0"/>
              <a:t>A lattice of the whole ring (ARC+PDR+IR) </a:t>
            </a:r>
            <a:r>
              <a:rPr lang="en-US" altLang="zh-CN" sz="2000" dirty="0" smtClean="0"/>
              <a:t>basically fulfilling </a:t>
            </a:r>
            <a:r>
              <a:rPr lang="en-US" altLang="zh-CN" sz="2000" dirty="0"/>
              <a:t>the design </a:t>
            </a:r>
            <a:r>
              <a:rPr lang="en-US" altLang="zh-CN" sz="2000" dirty="0" smtClean="0"/>
              <a:t>parameters</a:t>
            </a:r>
            <a:endParaRPr lang="en-US" altLang="zh-CN" sz="2000" dirty="0" smtClean="0">
              <a:sym typeface="Symbol"/>
            </a:endParaRPr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1" y="1988840"/>
            <a:ext cx="6635467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520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39305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solidFill>
                  <a:srgbClr val="0070C0"/>
                </a:solidFill>
              </a:rPr>
              <a:t>CEPC</a:t>
            </a:r>
            <a:r>
              <a:rPr lang="zh-CN" altLang="en-US" sz="3600" b="1" dirty="0">
                <a:solidFill>
                  <a:srgbClr val="0070C0"/>
                </a:solidFill>
              </a:rPr>
              <a:t>主环动力学孔径目标</a:t>
            </a:r>
            <a:endParaRPr lang="en-US" altLang="zh-CN" sz="36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5661248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Based on </a:t>
            </a:r>
            <a:r>
              <a:rPr lang="en-US" altLang="zh-CN" dirty="0"/>
              <a:t>the parameters </a:t>
            </a:r>
            <a:r>
              <a:rPr lang="en-US" altLang="zh-CN" dirty="0" smtClean="0"/>
              <a:t>“wangdou20160918 H-low power” .  </a:t>
            </a:r>
          </a:p>
          <a:p>
            <a:r>
              <a:rPr lang="en-US" altLang="zh-CN" dirty="0" smtClean="0"/>
              <a:t>*assuming coupling factor </a:t>
            </a:r>
            <a:r>
              <a:rPr lang="en-US" altLang="zh-CN" dirty="0" smtClean="0">
                <a:sym typeface="Symbol"/>
              </a:rPr>
              <a:t>=5% for injection beam, </a:t>
            </a:r>
          </a:p>
          <a:p>
            <a:r>
              <a:rPr lang="en-US" altLang="zh-CN" dirty="0" smtClean="0">
                <a:sym typeface="Symbol"/>
              </a:rPr>
              <a:t></a:t>
            </a:r>
            <a:r>
              <a:rPr lang="en-US" altLang="zh-CN" dirty="0" err="1" smtClean="0">
                <a:sym typeface="Symbol"/>
              </a:rPr>
              <a:t>x,r</a:t>
            </a:r>
            <a:r>
              <a:rPr lang="en-US" altLang="zh-CN" dirty="0" smtClean="0">
                <a:sym typeface="Symbol"/>
              </a:rPr>
              <a:t>=200 m, </a:t>
            </a:r>
            <a:r>
              <a:rPr lang="en-US" altLang="zh-CN" dirty="0" err="1" smtClean="0">
                <a:sym typeface="Symbol"/>
              </a:rPr>
              <a:t>x,i</a:t>
            </a:r>
            <a:r>
              <a:rPr lang="en-US" altLang="zh-CN" dirty="0" smtClean="0">
                <a:sym typeface="Symbol"/>
              </a:rPr>
              <a:t>=60 m, </a:t>
            </a:r>
            <a:r>
              <a:rPr lang="nn-NO" altLang="zh-CN" dirty="0" smtClean="0">
                <a:sym typeface="Symbol"/>
              </a:rPr>
              <a:t>ws = 4 mm, nr </a:t>
            </a:r>
            <a:r>
              <a:rPr lang="nn-NO" altLang="zh-CN" dirty="0">
                <a:sym typeface="Symbol"/>
              </a:rPr>
              <a:t>= </a:t>
            </a:r>
            <a:r>
              <a:rPr lang="nn-NO" altLang="zh-CN" dirty="0" smtClean="0">
                <a:sym typeface="Symbol"/>
              </a:rPr>
              <a:t>5, ns </a:t>
            </a:r>
            <a:r>
              <a:rPr lang="nn-NO" altLang="zh-CN" dirty="0">
                <a:sym typeface="Symbol"/>
              </a:rPr>
              <a:t>= </a:t>
            </a:r>
            <a:r>
              <a:rPr lang="nn-NO" altLang="zh-CN" dirty="0" smtClean="0">
                <a:sym typeface="Symbol"/>
              </a:rPr>
              <a:t>5</a:t>
            </a:r>
            <a:endParaRPr lang="zh-CN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83295"/>
              </p:ext>
            </p:extLst>
          </p:nvPr>
        </p:nvGraphicFramePr>
        <p:xfrm>
          <a:off x="323528" y="1484784"/>
          <a:ext cx="8496944" cy="380248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127231"/>
                <a:gridCol w="985336"/>
                <a:gridCol w="1296144"/>
                <a:gridCol w="2088233"/>
              </a:tblGrid>
              <a:tr h="3864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n-lt"/>
                        </a:rPr>
                        <a:t>Parameter</a:t>
                      </a:r>
                      <a:endParaRPr lang="zh-CN" sz="18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n-lt"/>
                        </a:rPr>
                        <a:t>Symbol</a:t>
                      </a:r>
                      <a:endParaRPr lang="zh-CN" sz="18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n-lt"/>
                        </a:rPr>
                        <a:t>Unit</a:t>
                      </a:r>
                      <a:endParaRPr lang="zh-CN" sz="18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n-lt"/>
                        </a:rPr>
                        <a:t>Value</a:t>
                      </a:r>
                      <a:endParaRPr lang="zh-CN" sz="18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3864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+mn-lt"/>
                        </a:rPr>
                        <a:t>Luminosity per IP</a:t>
                      </a:r>
                      <a:endParaRPr lang="zh-CN" sz="18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i="1" kern="1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</a:t>
                      </a:r>
                      <a:r>
                        <a:rPr lang="en-US" altLang="zh-CN" sz="1800" i="1" kern="1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max</a:t>
                      </a:r>
                      <a:endParaRPr lang="zh-CN" altLang="zh-CN" sz="1800" i="1" kern="100" dirty="0" smtClean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10</a:t>
                      </a:r>
                      <a:r>
                        <a:rPr lang="en-US" altLang="zh-CN" sz="1800" kern="1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34</a:t>
                      </a:r>
                      <a:r>
                        <a:rPr lang="en-US" altLang="zh-CN" sz="18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cm</a:t>
                      </a:r>
                      <a:r>
                        <a:rPr lang="en-US" altLang="zh-CN" sz="1800" kern="1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-2</a:t>
                      </a:r>
                      <a:r>
                        <a:rPr lang="en-US" altLang="zh-CN" sz="18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s</a:t>
                      </a:r>
                      <a:r>
                        <a:rPr lang="en-US" altLang="zh-CN" sz="1800" kern="1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-1</a:t>
                      </a:r>
                      <a:endParaRPr lang="zh-CN" sz="18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+mn-lt"/>
                        </a:rPr>
                        <a:t>2.01</a:t>
                      </a:r>
                      <a:endParaRPr lang="zh-CN" sz="18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3864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+mn-lt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Beta</a:t>
                      </a:r>
                      <a:r>
                        <a:rPr lang="en-US" altLang="zh-CN" sz="1800" kern="100" baseline="0" dirty="0" smtClean="0">
                          <a:effectLst/>
                          <a:latin typeface="+mn-lt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functions at IP</a:t>
                      </a:r>
                      <a:endParaRPr lang="zh-CN" sz="18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i="1" kern="100" dirty="0" smtClean="0">
                          <a:effectLst/>
                          <a:latin typeface="+mn-lt"/>
                          <a:sym typeface="Symbol"/>
                        </a:rPr>
                        <a:t></a:t>
                      </a:r>
                      <a:r>
                        <a:rPr lang="en-US" altLang="zh-CN" sz="1800" i="1" kern="100" baseline="-25000" dirty="0" smtClean="0">
                          <a:effectLst/>
                          <a:latin typeface="+mn-lt"/>
                          <a:sym typeface="Symbol"/>
                        </a:rPr>
                        <a:t>x/</a:t>
                      </a:r>
                      <a:r>
                        <a:rPr lang="en-US" altLang="zh-CN" sz="1800" i="1" kern="100" dirty="0" smtClean="0">
                          <a:effectLst/>
                          <a:latin typeface="+mn-lt"/>
                          <a:sym typeface="Symbol"/>
                        </a:rPr>
                        <a:t></a:t>
                      </a:r>
                      <a:r>
                        <a:rPr lang="en-US" altLang="zh-CN" sz="1800" i="1" kern="100" baseline="-25000" dirty="0" smtClean="0">
                          <a:effectLst/>
                          <a:latin typeface="+mn-lt"/>
                          <a:sym typeface="Symbol"/>
                        </a:rPr>
                        <a:t>y</a:t>
                      </a:r>
                      <a:endParaRPr lang="zh-CN" altLang="zh-CN" sz="1800" i="1" kern="100" dirty="0" smtClean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+mn-lt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</a:t>
                      </a:r>
                      <a:endParaRPr lang="zh-CN" sz="18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0.275 /0.0013</a:t>
                      </a:r>
                      <a:endParaRPr lang="zh-CN" altLang="zh-CN" sz="18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</a:tr>
              <a:tr h="3864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b="1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Main ring emittance </a:t>
                      </a:r>
                      <a:endParaRPr lang="zh-CN" sz="18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1" kern="100" dirty="0" smtClean="0">
                          <a:effectLst/>
                          <a:latin typeface="+mn-lt"/>
                          <a:sym typeface="Symbol"/>
                        </a:rPr>
                        <a:t></a:t>
                      </a:r>
                      <a:r>
                        <a:rPr lang="en-US" sz="1800" i="1" kern="100" baseline="-25000" dirty="0" smtClean="0">
                          <a:effectLst/>
                          <a:latin typeface="+mn-lt"/>
                          <a:sym typeface="Symbol"/>
                        </a:rPr>
                        <a:t>x/</a:t>
                      </a:r>
                      <a:r>
                        <a:rPr lang="en-US" altLang="zh-CN" sz="1800" i="1" kern="100" dirty="0" smtClean="0">
                          <a:effectLst/>
                          <a:latin typeface="+mn-lt"/>
                          <a:sym typeface="Symbol"/>
                        </a:rPr>
                        <a:t></a:t>
                      </a:r>
                      <a:r>
                        <a:rPr lang="en-US" altLang="zh-CN" sz="1800" i="1" kern="100" baseline="-25000" dirty="0" smtClean="0">
                          <a:effectLst/>
                          <a:latin typeface="+mn-lt"/>
                          <a:sym typeface="Symbol"/>
                        </a:rPr>
                        <a:t>y</a:t>
                      </a:r>
                      <a:endParaRPr lang="zh-CN" sz="1800" i="1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nm</a:t>
                      </a:r>
                      <a:r>
                        <a:rPr lang="en-US" altLang="zh-CN" sz="1800" kern="1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</a:t>
                      </a:r>
                      <a:r>
                        <a:rPr lang="en-US" altLang="zh-CN" sz="1800" kern="100" baseline="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rad</a:t>
                      </a:r>
                      <a:endParaRPr lang="zh-CN" sz="18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2.05 /0.0062</a:t>
                      </a:r>
                      <a:endParaRPr lang="zh-CN" altLang="zh-CN" sz="1800" kern="1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</a:tr>
              <a:tr h="3864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b="1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Injection emittance</a:t>
                      </a:r>
                      <a:endParaRPr lang="zh-CN" sz="18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i="1" kern="100" dirty="0" smtClean="0">
                          <a:effectLst/>
                          <a:latin typeface="+mn-lt"/>
                          <a:sym typeface="Symbol"/>
                        </a:rPr>
                        <a:t></a:t>
                      </a:r>
                      <a:r>
                        <a:rPr lang="en-US" altLang="zh-CN" sz="1800" i="1" kern="100" baseline="-25000" dirty="0" smtClean="0">
                          <a:effectLst/>
                          <a:latin typeface="+mn-lt"/>
                          <a:sym typeface="Symbol"/>
                        </a:rPr>
                        <a:t>x/</a:t>
                      </a:r>
                      <a:r>
                        <a:rPr lang="en-US" altLang="zh-CN" sz="1800" i="1" kern="100" dirty="0" smtClean="0">
                          <a:effectLst/>
                          <a:latin typeface="+mn-lt"/>
                          <a:sym typeface="Symbol"/>
                        </a:rPr>
                        <a:t></a:t>
                      </a:r>
                      <a:r>
                        <a:rPr lang="en-US" altLang="zh-CN" sz="1800" i="1" kern="100" baseline="-25000" dirty="0" smtClean="0">
                          <a:effectLst/>
                          <a:latin typeface="+mn-lt"/>
                          <a:sym typeface="Symbol"/>
                        </a:rPr>
                        <a:t>y</a:t>
                      </a:r>
                      <a:endParaRPr lang="zh-CN" altLang="zh-CN" sz="1800" i="1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00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altLang="zh-CN" sz="1800" kern="1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nm</a:t>
                      </a:r>
                      <a:r>
                        <a:rPr lang="en-US" altLang="zh-CN" sz="1800" kern="1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</a:t>
                      </a:r>
                      <a:r>
                        <a:rPr lang="en-US" altLang="zh-CN" sz="1800" kern="100" baseline="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rad</a:t>
                      </a:r>
                      <a:endParaRPr lang="zh-CN" altLang="zh-CN" sz="1800" kern="100" dirty="0" smtClean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3.5 / 0.17</a:t>
                      </a:r>
                      <a:endParaRPr lang="zh-CN" altLang="zh-CN" sz="18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3864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b="1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Transvers</a:t>
                      </a:r>
                      <a:r>
                        <a:rPr lang="en-US" altLang="zh-CN" sz="1800" b="1" kern="1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a</a:t>
                      </a:r>
                      <a:r>
                        <a:rPr lang="en-US" altLang="zh-CN" sz="1800" b="1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cceptance*</a:t>
                      </a:r>
                      <a:endParaRPr lang="zh-CN" sz="18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00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altLang="zh-CN" sz="1800" i="1" kern="100" dirty="0" smtClean="0">
                          <a:effectLst/>
                          <a:latin typeface="+mn-lt"/>
                          <a:sym typeface="Symbol"/>
                        </a:rPr>
                        <a:t>A</a:t>
                      </a:r>
                      <a:r>
                        <a:rPr lang="en-US" altLang="zh-CN" sz="1800" i="1" kern="100" baseline="-25000" dirty="0" smtClean="0">
                          <a:effectLst/>
                          <a:latin typeface="+mn-lt"/>
                          <a:sym typeface="Symbol"/>
                        </a:rPr>
                        <a:t>x/</a:t>
                      </a:r>
                      <a:r>
                        <a:rPr lang="en-US" altLang="zh-CN" sz="1800" i="1" kern="100" dirty="0" smtClean="0">
                          <a:effectLst/>
                          <a:latin typeface="+mn-lt"/>
                          <a:sym typeface="Symbol"/>
                        </a:rPr>
                        <a:t>A</a:t>
                      </a:r>
                      <a:r>
                        <a:rPr lang="en-US" altLang="zh-CN" sz="1800" i="1" kern="100" baseline="-25000" dirty="0" smtClean="0">
                          <a:effectLst/>
                          <a:latin typeface="+mn-lt"/>
                          <a:sym typeface="Symbol"/>
                        </a:rPr>
                        <a:t>y</a:t>
                      </a:r>
                      <a:endParaRPr lang="zh-CN" altLang="zh-CN" sz="1800" i="1" kern="100" dirty="0" smtClean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00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altLang="zh-CN" sz="1800" kern="1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nm</a:t>
                      </a:r>
                      <a:r>
                        <a:rPr lang="en-US" altLang="zh-CN" sz="1800" kern="1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</a:t>
                      </a:r>
                      <a:r>
                        <a:rPr lang="en-US" altLang="zh-CN" sz="1800" kern="100" baseline="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rad</a:t>
                      </a:r>
                      <a:endParaRPr lang="zh-CN" altLang="zh-CN" sz="1800" kern="100" dirty="0" smtClean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787 / 4.17</a:t>
                      </a:r>
                      <a:endParaRPr lang="zh-CN" altLang="zh-CN" sz="1800" kern="1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3864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+mn-lt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Energy acceptance</a:t>
                      </a:r>
                      <a:endParaRPr lang="zh-CN" sz="18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i="1" kern="100" dirty="0" smtClean="0">
                          <a:effectLst/>
                          <a:latin typeface="+mn-lt"/>
                          <a:sym typeface="Symbol"/>
                        </a:rPr>
                        <a:t>A</a:t>
                      </a:r>
                      <a:r>
                        <a:rPr lang="en-US" altLang="zh-CN" sz="1800" i="1" kern="100" baseline="-25000" dirty="0" smtClean="0">
                          <a:effectLst/>
                          <a:latin typeface="+mn-lt"/>
                          <a:sym typeface="Symbol"/>
                        </a:rPr>
                        <a:t>E</a:t>
                      </a:r>
                      <a:endParaRPr lang="zh-CN" altLang="zh-CN" sz="1800" i="1" kern="100" dirty="0" smtClean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i="1" kern="100" dirty="0" smtClean="0">
                          <a:effectLst/>
                          <a:latin typeface="+mn-lt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%</a:t>
                      </a:r>
                      <a:endParaRPr lang="zh-CN" altLang="zh-CN" sz="1800" i="1" kern="100" dirty="0" smtClean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zh-CN" sz="1800" kern="1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3864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b="1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DA requirement from beam-beam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b="1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</a:t>
                      </a:r>
                      <a:r>
                        <a:rPr lang="en-US" altLang="zh-CN" sz="1800" b="1" kern="1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inclu</a:t>
                      </a:r>
                      <a:r>
                        <a:rPr lang="en-US" altLang="zh-CN" sz="1800" b="1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. errors</a:t>
                      </a:r>
                      <a:r>
                        <a:rPr lang="en-US" altLang="zh-CN" sz="1800" b="1" kern="1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and beam-beam effect</a:t>
                      </a:r>
                      <a:r>
                        <a:rPr lang="en-US" altLang="zh-CN" sz="1800" b="1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 </a:t>
                      </a:r>
                      <a:endParaRPr lang="zh-CN" sz="18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00" dirty="0" smtClean="0">
                          <a:effectLst/>
                          <a:latin typeface="+mn-lt"/>
                        </a:rPr>
                        <a:t> </a:t>
                      </a:r>
                      <a:r>
                        <a:rPr lang="en-US" altLang="zh-CN" sz="1800" kern="100" dirty="0" err="1" smtClean="0">
                          <a:effectLst/>
                          <a:latin typeface="+mn-lt"/>
                        </a:rPr>
                        <a:t>D</a:t>
                      </a:r>
                      <a:r>
                        <a:rPr lang="en-US" altLang="zh-CN" sz="1800" i="1" kern="100" dirty="0" err="1" smtClean="0">
                          <a:effectLst/>
                          <a:latin typeface="+mn-lt"/>
                          <a:sym typeface="Symbol"/>
                        </a:rPr>
                        <a:t>A</a:t>
                      </a:r>
                      <a:r>
                        <a:rPr lang="en-US" altLang="zh-CN" sz="1800" i="1" kern="100" baseline="-25000" dirty="0" err="1" smtClean="0">
                          <a:effectLst/>
                          <a:latin typeface="+mn-lt"/>
                          <a:sym typeface="Symbol"/>
                        </a:rPr>
                        <a:t>x</a:t>
                      </a:r>
                      <a:r>
                        <a:rPr lang="en-US" altLang="zh-CN" sz="1800" i="1" kern="100" baseline="-25000" dirty="0" smtClean="0">
                          <a:effectLst/>
                          <a:latin typeface="+mn-lt"/>
                          <a:sym typeface="Symbol"/>
                        </a:rPr>
                        <a:t>/</a:t>
                      </a:r>
                      <a:r>
                        <a:rPr lang="en-US" altLang="zh-CN" sz="1800" kern="100" dirty="0" err="1" smtClean="0">
                          <a:effectLst/>
                          <a:latin typeface="+mn-lt"/>
                        </a:rPr>
                        <a:t>D</a:t>
                      </a:r>
                      <a:r>
                        <a:rPr lang="en-US" altLang="zh-CN" sz="1800" i="1" kern="100" dirty="0" err="1" smtClean="0">
                          <a:effectLst/>
                          <a:latin typeface="+mn-lt"/>
                          <a:sym typeface="Symbol"/>
                        </a:rPr>
                        <a:t>A</a:t>
                      </a:r>
                      <a:r>
                        <a:rPr lang="en-US" altLang="zh-CN" sz="1800" i="1" kern="100" baseline="-25000" dirty="0" err="1" smtClean="0">
                          <a:effectLst/>
                          <a:latin typeface="+mn-lt"/>
                          <a:sym typeface="Symbol"/>
                        </a:rPr>
                        <a:t>y</a:t>
                      </a:r>
                      <a:endParaRPr lang="zh-CN" altLang="zh-CN" sz="1800" i="1" kern="100" dirty="0" smtClean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800" kern="1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  <a:sym typeface="Symbol"/>
                        </a:rPr>
                        <a:t></a:t>
                      </a:r>
                      <a:endParaRPr lang="zh-CN" sz="18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20 / 40 </a:t>
                      </a:r>
                      <a:r>
                        <a:rPr lang="en-US" altLang="zh-CN" sz="1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CN" sz="180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  <a:sym typeface="Symbol"/>
                        </a:rPr>
                        <a:t>dp</a:t>
                      </a:r>
                      <a:r>
                        <a:rPr lang="en-US" altLang="zh-CN" sz="1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  <a:sym typeface="Symbol"/>
                        </a:rPr>
                        <a:t>/p=0</a:t>
                      </a:r>
                      <a:r>
                        <a:rPr lang="en-US" altLang="zh-CN" sz="1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endParaRPr lang="en-US" altLang="zh-CN" sz="1800" kern="1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5 / 10 </a:t>
                      </a:r>
                      <a:r>
                        <a:rPr lang="en-US" altLang="zh-CN" sz="1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  <a:sym typeface="Symbol"/>
                        </a:rPr>
                        <a:t>(</a:t>
                      </a:r>
                      <a:r>
                        <a:rPr lang="en-US" altLang="zh-CN" sz="180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  <a:sym typeface="Symbol"/>
                        </a:rPr>
                        <a:t>dp</a:t>
                      </a:r>
                      <a:r>
                        <a:rPr lang="en-US" altLang="zh-CN" sz="1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  <a:sym typeface="Symbol"/>
                        </a:rPr>
                        <a:t>/p=2%)</a:t>
                      </a:r>
                    </a:p>
                  </a:txBody>
                  <a:tcPr marL="51435" marR="51435" marT="0" marB="0" anchor="ctr"/>
                </a:tc>
              </a:tr>
              <a:tr h="3864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DA requirement from injection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</a:t>
                      </a:r>
                      <a:r>
                        <a:rPr lang="en-US" altLang="zh-CN" sz="1800" b="1" kern="1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inclu</a:t>
                      </a:r>
                      <a:r>
                        <a:rPr lang="en-US" altLang="zh-CN" sz="1800" b="1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. errors</a:t>
                      </a:r>
                      <a:r>
                        <a:rPr lang="en-US" altLang="zh-CN" sz="1800" b="1" kern="1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and beam-beam effect</a:t>
                      </a:r>
                      <a:r>
                        <a:rPr lang="en-US" altLang="zh-CN" sz="1800" b="1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CN" altLang="zh-CN" sz="1800" kern="100" dirty="0" smtClean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00" dirty="0" smtClean="0">
                          <a:effectLst/>
                          <a:latin typeface="+mn-lt"/>
                        </a:rPr>
                        <a:t> </a:t>
                      </a:r>
                      <a:r>
                        <a:rPr lang="en-US" altLang="zh-CN" sz="1800" kern="100" dirty="0" err="1" smtClean="0">
                          <a:effectLst/>
                          <a:latin typeface="+mn-lt"/>
                        </a:rPr>
                        <a:t>D</a:t>
                      </a:r>
                      <a:r>
                        <a:rPr lang="en-US" altLang="zh-CN" sz="1800" i="1" kern="100" dirty="0" err="1" smtClean="0">
                          <a:effectLst/>
                          <a:latin typeface="+mn-lt"/>
                          <a:sym typeface="Symbol"/>
                        </a:rPr>
                        <a:t>A</a:t>
                      </a:r>
                      <a:r>
                        <a:rPr lang="en-US" altLang="zh-CN" sz="1800" i="1" kern="100" baseline="-25000" dirty="0" err="1" smtClean="0">
                          <a:effectLst/>
                          <a:latin typeface="+mn-lt"/>
                          <a:sym typeface="Symbol"/>
                        </a:rPr>
                        <a:t>x</a:t>
                      </a:r>
                      <a:r>
                        <a:rPr lang="en-US" altLang="zh-CN" sz="1800" i="1" kern="100" baseline="-25000" dirty="0" smtClean="0">
                          <a:effectLst/>
                          <a:latin typeface="+mn-lt"/>
                          <a:sym typeface="Symbol"/>
                        </a:rPr>
                        <a:t>/</a:t>
                      </a:r>
                      <a:r>
                        <a:rPr lang="en-US" altLang="zh-CN" sz="1800" kern="100" dirty="0" err="1" smtClean="0">
                          <a:effectLst/>
                          <a:latin typeface="+mn-lt"/>
                        </a:rPr>
                        <a:t>D</a:t>
                      </a:r>
                      <a:r>
                        <a:rPr lang="en-US" altLang="zh-CN" sz="1800" i="1" kern="100" dirty="0" err="1" smtClean="0">
                          <a:effectLst/>
                          <a:latin typeface="+mn-lt"/>
                          <a:sym typeface="Symbol"/>
                        </a:rPr>
                        <a:t>A</a:t>
                      </a:r>
                      <a:r>
                        <a:rPr lang="en-US" altLang="zh-CN" sz="1800" i="1" kern="100" baseline="-25000" dirty="0" err="1" smtClean="0">
                          <a:effectLst/>
                          <a:latin typeface="+mn-lt"/>
                          <a:sym typeface="Symbol"/>
                        </a:rPr>
                        <a:t>y</a:t>
                      </a:r>
                      <a:endParaRPr lang="zh-CN" altLang="zh-CN" sz="1800" i="1" kern="100" dirty="0" smtClean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800" kern="1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  <a:sym typeface="Symbol"/>
                        </a:rPr>
                        <a:t></a:t>
                      </a:r>
                      <a:endParaRPr lang="zh-CN" altLang="zh-CN" sz="18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20 / 26 </a:t>
                      </a:r>
                      <a:r>
                        <a:rPr lang="en-US" altLang="zh-CN" sz="1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CN" sz="180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  <a:sym typeface="Symbol"/>
                        </a:rPr>
                        <a:t>dp</a:t>
                      </a:r>
                      <a:r>
                        <a:rPr lang="en-US" altLang="zh-CN" sz="1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  <a:sym typeface="Symbol"/>
                        </a:rPr>
                        <a:t>/p=0</a:t>
                      </a:r>
                      <a:r>
                        <a:rPr lang="en-US" altLang="zh-CN" sz="1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and</a:t>
                      </a:r>
                      <a:r>
                        <a:rPr lang="en-US" altLang="zh-CN" sz="1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  <a:sym typeface="Symbol"/>
                        </a:rPr>
                        <a:t> </a:t>
                      </a:r>
                      <a:r>
                        <a:rPr lang="en-US" altLang="zh-CN" sz="180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  <a:sym typeface="Symbol"/>
                        </a:rPr>
                        <a:t>dp</a:t>
                      </a:r>
                      <a:r>
                        <a:rPr lang="en-US" altLang="zh-CN" sz="1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  <a:sym typeface="Symbol"/>
                        </a:rPr>
                        <a:t>/p=0.5%)</a:t>
                      </a: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  <p:pic>
        <p:nvPicPr>
          <p:cNvPr id="6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251520" y="4149080"/>
            <a:ext cx="8712968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238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solidFill>
                  <a:srgbClr val="0070C0"/>
                </a:solidFill>
              </a:rPr>
              <a:t>CEPC</a:t>
            </a:r>
            <a:r>
              <a:rPr lang="zh-CN" altLang="en-US" sz="3600" b="1" dirty="0">
                <a:solidFill>
                  <a:srgbClr val="0070C0"/>
                </a:solidFill>
              </a:rPr>
              <a:t>主环动力学孔径优化</a:t>
            </a:r>
          </a:p>
        </p:txBody>
      </p:sp>
      <p:pic>
        <p:nvPicPr>
          <p:cNvPr id="11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内容占位符 2"/>
          <p:cNvSpPr>
            <a:spLocks noGrp="1"/>
          </p:cNvSpPr>
          <p:nvPr>
            <p:ph idx="1"/>
          </p:nvPr>
        </p:nvSpPr>
        <p:spPr>
          <a:xfrm>
            <a:off x="408928" y="1052736"/>
            <a:ext cx="3803032" cy="5328592"/>
          </a:xfrm>
        </p:spPr>
        <p:txBody>
          <a:bodyPr>
            <a:noAutofit/>
          </a:bodyPr>
          <a:lstStyle/>
          <a:p>
            <a:r>
              <a:rPr lang="en-US" altLang="zh-CN" sz="1600" dirty="0"/>
              <a:t>D</a:t>
            </a:r>
            <a:r>
              <a:rPr lang="en-US" altLang="zh-CN" sz="1600" dirty="0" smtClean="0"/>
              <a:t>ynamic </a:t>
            </a:r>
            <a:r>
              <a:rPr lang="en-US" altLang="zh-CN" sz="1600" dirty="0"/>
              <a:t>aperture </a:t>
            </a:r>
            <a:r>
              <a:rPr lang="en-US" altLang="zh-CN" sz="1600" dirty="0" smtClean="0"/>
              <a:t>study</a:t>
            </a:r>
          </a:p>
          <a:p>
            <a:pPr lvl="1"/>
            <a:r>
              <a:rPr lang="en-US" altLang="zh-CN" sz="1600" b="1" dirty="0" smtClean="0"/>
              <a:t>Bare lattice</a:t>
            </a:r>
          </a:p>
          <a:p>
            <a:pPr lvl="1"/>
            <a:r>
              <a:rPr lang="en-US" altLang="zh-CN" sz="1600" dirty="0" smtClean="0"/>
              <a:t>Synchrotron </a:t>
            </a:r>
            <a:r>
              <a:rPr lang="en-US" altLang="zh-CN" sz="1600" dirty="0"/>
              <a:t>motion </a:t>
            </a:r>
            <a:r>
              <a:rPr lang="en-US" altLang="zh-CN" sz="1600" dirty="0" smtClean="0"/>
              <a:t>included</a:t>
            </a:r>
          </a:p>
          <a:p>
            <a:pPr lvl="1"/>
            <a:r>
              <a:rPr lang="en-US" altLang="zh-CN" sz="1600" dirty="0" smtClean="0"/>
              <a:t>w/o and w/ damping</a:t>
            </a:r>
            <a:endParaRPr lang="en-US" altLang="zh-CN" sz="1600" dirty="0"/>
          </a:p>
          <a:p>
            <a:pPr lvl="1"/>
            <a:r>
              <a:rPr lang="en-US" altLang="zh-CN" sz="1600" dirty="0"/>
              <a:t>Tracking with around 1 times of damping time</a:t>
            </a:r>
          </a:p>
          <a:p>
            <a:pPr lvl="1"/>
            <a:r>
              <a:rPr lang="en-US" altLang="zh-CN" sz="1600" dirty="0"/>
              <a:t>Coupling factor </a:t>
            </a:r>
            <a:r>
              <a:rPr lang="en-US" altLang="zh-CN" sz="1600" dirty="0">
                <a:sym typeface="Symbol"/>
              </a:rPr>
              <a:t></a:t>
            </a:r>
            <a:r>
              <a:rPr lang="en-US" altLang="zh-CN" sz="1600" dirty="0"/>
              <a:t>=0.003 for </a:t>
            </a:r>
            <a:r>
              <a:rPr lang="en-US" altLang="zh-CN" sz="1600" dirty="0">
                <a:sym typeface="Symbol"/>
              </a:rPr>
              <a:t></a:t>
            </a:r>
            <a:r>
              <a:rPr lang="en-US" altLang="zh-CN" sz="1600" dirty="0" smtClean="0"/>
              <a:t>y</a:t>
            </a:r>
          </a:p>
          <a:p>
            <a:pPr lvl="1"/>
            <a:r>
              <a:rPr lang="en-US" altLang="zh-CN" sz="1600" dirty="0" smtClean="0"/>
              <a:t>Working point (0.08, 0.22)</a:t>
            </a:r>
          </a:p>
          <a:p>
            <a:pPr lvl="1"/>
            <a:r>
              <a:rPr lang="en-US" altLang="zh-CN" sz="1600" b="1" dirty="0" smtClean="0"/>
              <a:t>Downhill Simplex </a:t>
            </a:r>
            <a:r>
              <a:rPr lang="en-US" altLang="zh-CN" sz="1600" dirty="0" smtClean="0"/>
              <a:t>algorithm applied</a:t>
            </a:r>
          </a:p>
          <a:p>
            <a:r>
              <a:rPr lang="en-US" altLang="zh-CN" sz="1600" dirty="0" smtClean="0"/>
              <a:t>Further </a:t>
            </a:r>
            <a:r>
              <a:rPr lang="en-US" altLang="zh-CN" sz="1600" dirty="0"/>
              <a:t>optimization </a:t>
            </a:r>
            <a:r>
              <a:rPr lang="en-US" altLang="zh-CN" sz="1600" dirty="0" smtClean="0"/>
              <a:t>is possible</a:t>
            </a:r>
          </a:p>
          <a:p>
            <a:pPr lvl="1"/>
            <a:r>
              <a:rPr lang="en-US" altLang="zh-CN" sz="1600" b="1" dirty="0">
                <a:sym typeface="Symbol"/>
              </a:rPr>
              <a:t>Larger dispersion </a:t>
            </a:r>
            <a:r>
              <a:rPr lang="en-US" altLang="zh-CN" sz="1600" dirty="0">
                <a:sym typeface="Symbol"/>
              </a:rPr>
              <a:t>for IR sextupoles</a:t>
            </a:r>
            <a:endParaRPr lang="en-US" altLang="zh-CN" sz="1600" dirty="0"/>
          </a:p>
          <a:p>
            <a:pPr lvl="1"/>
            <a:r>
              <a:rPr lang="en-US" altLang="zh-CN" sz="1600" b="1" dirty="0">
                <a:sym typeface="Symbol"/>
              </a:rPr>
              <a:t>y*= 1mm -&gt; </a:t>
            </a:r>
            <a:r>
              <a:rPr lang="en-US" altLang="zh-CN" sz="1600" b="1" dirty="0" smtClean="0">
                <a:sym typeface="Symbol"/>
              </a:rPr>
              <a:t>1.3mm </a:t>
            </a:r>
            <a:r>
              <a:rPr lang="en-US" altLang="zh-CN" sz="1600" dirty="0" smtClean="0">
                <a:sym typeface="Symbol"/>
              </a:rPr>
              <a:t>(new parameters)</a:t>
            </a:r>
            <a:endParaRPr lang="en-US" altLang="zh-CN" sz="1600" dirty="0" smtClean="0"/>
          </a:p>
          <a:p>
            <a:pPr lvl="1"/>
            <a:r>
              <a:rPr lang="en-US" altLang="zh-CN" sz="1600" b="1" dirty="0" smtClean="0"/>
              <a:t>More </a:t>
            </a:r>
            <a:r>
              <a:rPr lang="en-US" altLang="zh-CN" sz="1600" b="1" dirty="0"/>
              <a:t>families in </a:t>
            </a:r>
            <a:r>
              <a:rPr lang="en-US" altLang="zh-CN" sz="1600" b="1" dirty="0" smtClean="0"/>
              <a:t>IR</a:t>
            </a:r>
          </a:p>
          <a:p>
            <a:r>
              <a:rPr lang="en-US" altLang="zh-CN" sz="1600" dirty="0" smtClean="0"/>
              <a:t>Study of </a:t>
            </a:r>
            <a:r>
              <a:rPr lang="en-US" altLang="zh-CN" sz="1600" dirty="0"/>
              <a:t>effects </a:t>
            </a:r>
            <a:r>
              <a:rPr lang="en-US" altLang="zh-CN" sz="1600" dirty="0" smtClean="0"/>
              <a:t>such as quantum excitation, solenoid field, errors and misalignments are under going</a:t>
            </a:r>
            <a:endParaRPr lang="en-US" altLang="zh-CN" sz="1600" dirty="0"/>
          </a:p>
        </p:txBody>
      </p:sp>
      <p:pic>
        <p:nvPicPr>
          <p:cNvPr id="2050" name="Picture 2" descr="F:\CEPC_2\CEPC_Partial_Double_Ring\CEPC_ARC_4_PDR_3_IR_1\DAx_com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1592" y="1124744"/>
            <a:ext cx="4468880" cy="2304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F:\CEPC_2\CEPC_Partial_Double_Ring\CEPC_ARC_4_PDR_3_IR_1\DAy_comp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9583" y="3536865"/>
            <a:ext cx="4540889" cy="231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109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altLang="zh-CN" sz="4000" b="1" dirty="0">
                <a:solidFill>
                  <a:srgbClr val="0070C0"/>
                </a:solidFill>
              </a:rPr>
              <a:t>Work under going</a:t>
            </a:r>
            <a:endParaRPr lang="zh-CN" alt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en-US" altLang="zh-CN" sz="1900" dirty="0" smtClean="0"/>
              <a:t>Optimize DA with constraint on chromatic functions</a:t>
            </a:r>
          </a:p>
          <a:p>
            <a:pPr lvl="1"/>
            <a:r>
              <a:rPr lang="en-US" altLang="zh-CN" sz="1900" dirty="0" err="1" smtClean="0"/>
              <a:t>dQ</a:t>
            </a:r>
            <a:r>
              <a:rPr lang="en-US" altLang="zh-CN" sz="1900" dirty="0" smtClean="0"/>
              <a:t>/d</a:t>
            </a:r>
            <a:r>
              <a:rPr lang="en-US" altLang="zh-CN" sz="1900" dirty="0" smtClean="0">
                <a:sym typeface="Symbol"/>
              </a:rPr>
              <a:t> ~1 for controlling collective instability</a:t>
            </a:r>
          </a:p>
          <a:p>
            <a:pPr lvl="1"/>
            <a:r>
              <a:rPr lang="en-US" altLang="zh-CN" sz="1900" dirty="0" smtClean="0">
                <a:sym typeface="Symbol"/>
              </a:rPr>
              <a:t>d/</a:t>
            </a:r>
            <a:r>
              <a:rPr lang="en-US" altLang="zh-CN" sz="1900" dirty="0"/>
              <a:t>d</a:t>
            </a:r>
            <a:r>
              <a:rPr lang="en-US" altLang="zh-CN" sz="1900" dirty="0" smtClean="0">
                <a:sym typeface="Symbol"/>
              </a:rPr>
              <a:t>, d</a:t>
            </a:r>
            <a:r>
              <a:rPr lang="en-US" altLang="zh-CN" sz="1900" dirty="0">
                <a:sym typeface="Symbol"/>
              </a:rPr>
              <a:t></a:t>
            </a:r>
            <a:r>
              <a:rPr lang="en-US" altLang="zh-CN" sz="1900" dirty="0" smtClean="0">
                <a:sym typeface="Symbol"/>
              </a:rPr>
              <a:t>/</a:t>
            </a:r>
            <a:r>
              <a:rPr lang="en-US" altLang="zh-CN" sz="1900" dirty="0"/>
              <a:t>d</a:t>
            </a:r>
            <a:r>
              <a:rPr lang="en-US" altLang="zh-CN" sz="1900" dirty="0" smtClean="0">
                <a:sym typeface="Symbol"/>
              </a:rPr>
              <a:t> ~0 @IP for </a:t>
            </a:r>
            <a:r>
              <a:rPr lang="en-US" altLang="zh-CN" sz="1900" dirty="0" err="1" smtClean="0">
                <a:sym typeface="Symbol"/>
              </a:rPr>
              <a:t>maitainning</a:t>
            </a:r>
            <a:r>
              <a:rPr lang="en-US" altLang="zh-CN" sz="1900" dirty="0" smtClean="0">
                <a:sym typeface="Symbol"/>
              </a:rPr>
              <a:t> of luminosity</a:t>
            </a:r>
          </a:p>
          <a:p>
            <a:r>
              <a:rPr lang="en-US" altLang="zh-CN" sz="1900" dirty="0" smtClean="0">
                <a:sym typeface="Symbol"/>
              </a:rPr>
              <a:t>a new FFS lattice</a:t>
            </a:r>
          </a:p>
          <a:p>
            <a:pPr lvl="1"/>
            <a:r>
              <a:rPr lang="en-US" altLang="zh-CN" sz="1900" b="1" dirty="0" smtClean="0">
                <a:sym typeface="Symbol"/>
              </a:rPr>
              <a:t>Critical energy &lt; 100keV</a:t>
            </a:r>
            <a:r>
              <a:rPr lang="en-US" altLang="zh-CN" sz="1900" dirty="0" smtClean="0">
                <a:sym typeface="Symbol"/>
              </a:rPr>
              <a:t> considering background</a:t>
            </a:r>
          </a:p>
          <a:p>
            <a:pPr lvl="1"/>
            <a:r>
              <a:rPr lang="en-US" altLang="zh-CN" sz="1900" b="1" dirty="0">
                <a:sym typeface="Symbol"/>
              </a:rPr>
              <a:t>Larger dispersion </a:t>
            </a:r>
            <a:r>
              <a:rPr lang="en-US" altLang="zh-CN" sz="1900" dirty="0" smtClean="0">
                <a:sym typeface="Symbol"/>
              </a:rPr>
              <a:t>to lower </a:t>
            </a:r>
            <a:r>
              <a:rPr lang="en-US" altLang="zh-CN" sz="1900" dirty="0">
                <a:sym typeface="Symbol"/>
              </a:rPr>
              <a:t>IR </a:t>
            </a:r>
            <a:r>
              <a:rPr lang="en-US" altLang="zh-CN" sz="1900" dirty="0" err="1" smtClean="0">
                <a:sym typeface="Symbol"/>
              </a:rPr>
              <a:t>sextupoles</a:t>
            </a:r>
            <a:r>
              <a:rPr lang="en-US" altLang="zh-CN" sz="1900" dirty="0" smtClean="0">
                <a:sym typeface="Symbol"/>
              </a:rPr>
              <a:t> strength</a:t>
            </a:r>
          </a:p>
          <a:p>
            <a:pPr lvl="1"/>
            <a:r>
              <a:rPr lang="en-US" altLang="zh-CN" sz="1900" b="1" dirty="0">
                <a:sym typeface="Symbol"/>
              </a:rPr>
              <a:t>y*= 1mm -&gt; 1.3mm </a:t>
            </a:r>
            <a:r>
              <a:rPr lang="en-US" altLang="zh-CN" sz="1900" dirty="0" smtClean="0">
                <a:sym typeface="Symbol"/>
              </a:rPr>
              <a:t>in the new parameters</a:t>
            </a:r>
            <a:r>
              <a:rPr lang="en-US" altLang="zh-CN" sz="1900" dirty="0">
                <a:sym typeface="Symbol"/>
              </a:rPr>
              <a:t> </a:t>
            </a:r>
            <a:r>
              <a:rPr lang="en-US" altLang="zh-CN" sz="1900" dirty="0" smtClean="0">
                <a:sym typeface="Symbol"/>
              </a:rPr>
              <a:t>list</a:t>
            </a:r>
          </a:p>
          <a:p>
            <a:pPr lvl="1"/>
            <a:r>
              <a:rPr lang="en-US" altLang="zh-CN" sz="1900" dirty="0" smtClean="0">
                <a:sym typeface="Symbol"/>
              </a:rPr>
              <a:t>Crab </a:t>
            </a:r>
            <a:r>
              <a:rPr lang="en-US" altLang="zh-CN" sz="1900" dirty="0" err="1" smtClean="0">
                <a:sym typeface="Symbol"/>
              </a:rPr>
              <a:t>sextupoles</a:t>
            </a:r>
            <a:endParaRPr lang="en-US" altLang="zh-CN" sz="1900" dirty="0">
              <a:sym typeface="Symbol"/>
            </a:endParaRPr>
          </a:p>
          <a:p>
            <a:pPr lvl="1"/>
            <a:endParaRPr lang="en-US" altLang="zh-CN" dirty="0"/>
          </a:p>
          <a:p>
            <a:pPr lvl="1"/>
            <a:endParaRPr lang="en-US" altLang="zh-CN" dirty="0" smtClean="0">
              <a:sym typeface="Symbol"/>
            </a:endParaRPr>
          </a:p>
          <a:p>
            <a:endParaRPr lang="zh-CN" altLang="en-US" dirty="0"/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005063"/>
            <a:ext cx="6768752" cy="2635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18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37365</TotalTime>
  <Words>582</Words>
  <Application>Microsoft Office PowerPoint</Application>
  <PresentationFormat>全屏显示(4:3)</PresentationFormat>
  <Paragraphs>110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CEPC主环lattice及动力学孔径研究</vt:lpstr>
      <vt:lpstr>弧区lattice设计</vt:lpstr>
      <vt:lpstr>对撞区lattice设计</vt:lpstr>
      <vt:lpstr>PowerPoint 演示文稿</vt:lpstr>
      <vt:lpstr>部分双环方案全环lattice</vt:lpstr>
      <vt:lpstr>CEPC主环动力学孔径目标</vt:lpstr>
      <vt:lpstr>CEPC主环动力学孔径优化</vt:lpstr>
      <vt:lpstr>Work under going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yiwei</dc:creator>
  <cp:lastModifiedBy>Dou</cp:lastModifiedBy>
  <cp:revision>2078</cp:revision>
  <dcterms:created xsi:type="dcterms:W3CDTF">2016-03-31T11:13:45Z</dcterms:created>
  <dcterms:modified xsi:type="dcterms:W3CDTF">2016-10-14T06:48:36Z</dcterms:modified>
</cp:coreProperties>
</file>